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71" r:id="rId2"/>
    <p:sldId id="256" r:id="rId3"/>
    <p:sldId id="302" r:id="rId4"/>
    <p:sldId id="279" r:id="rId5"/>
    <p:sldId id="371" r:id="rId6"/>
    <p:sldId id="372" r:id="rId7"/>
    <p:sldId id="378" r:id="rId8"/>
    <p:sldId id="276" r:id="rId9"/>
    <p:sldId id="316" r:id="rId10"/>
    <p:sldId id="367" r:id="rId11"/>
    <p:sldId id="368" r:id="rId12"/>
    <p:sldId id="369" r:id="rId13"/>
    <p:sldId id="370" r:id="rId14"/>
    <p:sldId id="283" r:id="rId15"/>
    <p:sldId id="373" r:id="rId16"/>
    <p:sldId id="381" r:id="rId17"/>
    <p:sldId id="363" r:id="rId18"/>
    <p:sldId id="375" r:id="rId19"/>
    <p:sldId id="374" r:id="rId20"/>
    <p:sldId id="379" r:id="rId21"/>
    <p:sldId id="376" r:id="rId22"/>
    <p:sldId id="377" r:id="rId23"/>
    <p:sldId id="380" r:id="rId24"/>
    <p:sldId id="314" r:id="rId25"/>
    <p:sldId id="330" r:id="rId26"/>
    <p:sldId id="35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648"/>
    <a:srgbClr val="6D9FB1"/>
    <a:srgbClr val="F7931D"/>
    <a:srgbClr val="FBC864"/>
    <a:srgbClr val="F8B417"/>
    <a:srgbClr val="FEE3AF"/>
    <a:srgbClr val="77ADC0"/>
    <a:srgbClr val="0087B2"/>
    <a:srgbClr val="F16649"/>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77" autoAdjust="0"/>
    <p:restoredTop sz="94684"/>
  </p:normalViewPr>
  <p:slideViewPr>
    <p:cSldViewPr snapToGrid="0" showGuides="1">
      <p:cViewPr varScale="1">
        <p:scale>
          <a:sx n="55" d="100"/>
          <a:sy n="55" d="100"/>
        </p:scale>
        <p:origin x="748"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822397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801415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175385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905225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1030819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70BAA-2664-88A5-D799-75D18DA3E4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FBBB16-D5C0-A453-F18F-A43C74B2976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1D91AF0-C4B8-B06A-FC49-19C4291651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3A63F09-EB9F-B34A-1F3C-9310A0D0EEFD}"/>
              </a:ext>
            </a:extLst>
          </p:cNvPr>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881344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1166792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2500907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8AA6B-1C4E-ED4B-3F76-6001001E5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AE862A-7CCA-1C79-92CA-8C4A75FB86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CE2AB1-1C81-613D-220D-4DFA5D33A1E7}"/>
              </a:ext>
            </a:extLst>
          </p:cNvPr>
          <p:cNvSpPr>
            <a:spLocks noGrp="1"/>
          </p:cNvSpPr>
          <p:nvPr>
            <p:ph type="body" idx="1"/>
          </p:nvPr>
        </p:nvSpPr>
        <p:spPr/>
        <p:txBody>
          <a:bodyPr/>
          <a:lstStyle/>
          <a:p>
            <a:endParaRPr lang="vi-VN"/>
          </a:p>
        </p:txBody>
      </p:sp>
      <p:sp>
        <p:nvSpPr>
          <p:cNvPr id="4" name="Slide Number Placeholder 3">
            <a:extLst>
              <a:ext uri="{FF2B5EF4-FFF2-40B4-BE49-F238E27FC236}">
                <a16:creationId xmlns:a16="http://schemas.microsoft.com/office/drawing/2014/main" id="{C65ADCB0-02B3-6890-69FC-56AD2D4FE933}"/>
              </a:ext>
            </a:extLst>
          </p:cNvPr>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3565146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4286041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1271834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1116208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D8AE5-DDB6-D28A-44A6-0AD028D6DA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D528A9-5D53-478D-E662-904553563A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EFA943-2C0E-040D-2AD0-A221674F3DBC}"/>
              </a:ext>
            </a:extLst>
          </p:cNvPr>
          <p:cNvSpPr>
            <a:spLocks noGrp="1"/>
          </p:cNvSpPr>
          <p:nvPr>
            <p:ph type="body" idx="1"/>
          </p:nvPr>
        </p:nvSpPr>
        <p:spPr/>
        <p:txBody>
          <a:bodyPr/>
          <a:lstStyle/>
          <a:p>
            <a:endParaRPr lang="vi-VN"/>
          </a:p>
        </p:txBody>
      </p:sp>
      <p:sp>
        <p:nvSpPr>
          <p:cNvPr id="4" name="Slide Number Placeholder 3">
            <a:extLst>
              <a:ext uri="{FF2B5EF4-FFF2-40B4-BE49-F238E27FC236}">
                <a16:creationId xmlns:a16="http://schemas.microsoft.com/office/drawing/2014/main" id="{A2B7191F-7BD9-EF7C-8255-13E8AFE39F9A}"/>
              </a:ext>
            </a:extLst>
          </p:cNvPr>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806627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080790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660434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B5194-CF6F-4411-CC6D-DCC158AEDC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6A5285-DDC3-D575-5B2D-25796A0160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568408-E2FF-DE40-70CB-5900D8D9D75B}"/>
              </a:ext>
            </a:extLst>
          </p:cNvPr>
          <p:cNvSpPr>
            <a:spLocks noGrp="1"/>
          </p:cNvSpPr>
          <p:nvPr>
            <p:ph type="body" idx="1"/>
          </p:nvPr>
        </p:nvSpPr>
        <p:spPr/>
        <p:txBody>
          <a:bodyPr/>
          <a:lstStyle/>
          <a:p>
            <a:endParaRPr lang="vi-VN"/>
          </a:p>
        </p:txBody>
      </p:sp>
      <p:sp>
        <p:nvSpPr>
          <p:cNvPr id="4" name="Slide Number Placeholder 3">
            <a:extLst>
              <a:ext uri="{FF2B5EF4-FFF2-40B4-BE49-F238E27FC236}">
                <a16:creationId xmlns:a16="http://schemas.microsoft.com/office/drawing/2014/main" id="{CA36E7C9-B5E3-54E8-0C96-156508B3603F}"/>
              </a:ext>
            </a:extLst>
          </p:cNvPr>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97128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51410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3/6/2024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jpeg"/><Relationship Id="rId5" Type="http://schemas.openxmlformats.org/officeDocument/2006/relationships/image" Target="../media/image5.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9.jpeg"/><Relationship Id="rId5" Type="http://schemas.openxmlformats.org/officeDocument/2006/relationships/image" Target="../media/image5.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0.jpeg"/><Relationship Id="rId5" Type="http://schemas.openxmlformats.org/officeDocument/2006/relationships/image" Target="../media/image5.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5.png"/><Relationship Id="rId3" Type="http://schemas.microsoft.com/office/2007/relationships/media" Target="../media/media2.mp3"/><Relationship Id="rId7" Type="http://schemas.microsoft.com/office/2007/relationships/media" Target="../media/media4.mp3"/><Relationship Id="rId12" Type="http://schemas.openxmlformats.org/officeDocument/2006/relationships/notesSlide" Target="../notesSlides/notesSlide1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2.xml"/><Relationship Id="rId5" Type="http://schemas.microsoft.com/office/2007/relationships/media" Target="../media/media3.mp3"/><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73095" y="1559463"/>
            <a:ext cx="7324881" cy="1568139"/>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soldier </a:t>
            </a:r>
            <a:r>
              <a:rPr lang="en-US" sz="6000" b="1" dirty="0">
                <a:solidFill>
                  <a:srgbClr val="AD4F0F"/>
                </a:solidFill>
                <a:cs typeface="Calibri" panose="020F0502020204030204" pitchFamily="34" charset="0"/>
              </a:rPr>
              <a:t>(n)</a:t>
            </a:r>
          </a:p>
        </p:txBody>
      </p:sp>
      <p:sp>
        <p:nvSpPr>
          <p:cNvPr id="12" name="Rectangle 11"/>
          <p:cNvSpPr/>
          <p:nvPr/>
        </p:nvSpPr>
        <p:spPr>
          <a:xfrm>
            <a:off x="1248045" y="4313323"/>
            <a:ext cx="4050892" cy="830997"/>
          </a:xfrm>
          <a:prstGeom prst="rect">
            <a:avLst/>
          </a:prstGeom>
        </p:spPr>
        <p:txBody>
          <a:bodyPr wrap="square">
            <a:spAutoFit/>
          </a:bodyPr>
          <a:lstStyle/>
          <a:p>
            <a:pPr lvl="0" algn="ctr"/>
            <a:r>
              <a:rPr lang="vi-VN" sz="4800" dirty="0"/>
              <a:t>người lính</a:t>
            </a:r>
            <a:endParaRPr lang="en-US" sz="6600" dirty="0"/>
          </a:p>
        </p:txBody>
      </p:sp>
      <p:sp>
        <p:nvSpPr>
          <p:cNvPr id="2" name="Rectangle 1"/>
          <p:cNvSpPr/>
          <p:nvPr/>
        </p:nvSpPr>
        <p:spPr>
          <a:xfrm>
            <a:off x="1991915" y="3195877"/>
            <a:ext cx="3236784" cy="830997"/>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səʊldʒər</a:t>
            </a:r>
            <a:r>
              <a:rPr lang="en-US" sz="4800" b="1" dirty="0">
                <a:solidFill>
                  <a:schemeClr val="accent5">
                    <a:lumMod val="50000"/>
                  </a:schemeClr>
                </a:solidFill>
              </a:rPr>
              <a:t>/ </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p>
        </p:txBody>
      </p:sp>
      <p:pic>
        <p:nvPicPr>
          <p:cNvPr id="3" name="soldier__gb_1">
            <a:hlinkClick r:id="" action="ppaction://media"/>
            <a:extLst>
              <a:ext uri="{FF2B5EF4-FFF2-40B4-BE49-F238E27FC236}">
                <a16:creationId xmlns:a16="http://schemas.microsoft.com/office/drawing/2014/main" id="{4FEA52CF-592D-85FB-C35C-184C6B899E9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97204" y="3414051"/>
            <a:ext cx="721021" cy="721021"/>
          </a:xfrm>
          <a:prstGeom prst="rect">
            <a:avLst/>
          </a:prstGeom>
        </p:spPr>
      </p:pic>
      <p:pic>
        <p:nvPicPr>
          <p:cNvPr id="3074" name="Picture 2" descr="Soldiers Clipart Images – Browse 24,384 Stock Photos, Vectors, and Video |  Adobe Stock">
            <a:extLst>
              <a:ext uri="{FF2B5EF4-FFF2-40B4-BE49-F238E27FC236}">
                <a16:creationId xmlns:a16="http://schemas.microsoft.com/office/drawing/2014/main" id="{42FC0620-45E7-B0D7-DFFD-DA02E73295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3887" y="1761424"/>
            <a:ext cx="5539141" cy="432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67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175" fill="hold"/>
                                        <p:tgtEl>
                                          <p:spTgt spid="3"/>
                                        </p:tgtEl>
                                      </p:cBhvr>
                                    </p:cmd>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1"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148286" y="1520424"/>
            <a:ext cx="7324881" cy="1568139"/>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army-like </a:t>
            </a:r>
            <a:r>
              <a:rPr lang="en-US" sz="6000" b="1" dirty="0">
                <a:solidFill>
                  <a:srgbClr val="AD4F0F"/>
                </a:solidFill>
                <a:cs typeface="Calibri" panose="020F0502020204030204" pitchFamily="34" charset="0"/>
              </a:rPr>
              <a:t>(adj)</a:t>
            </a:r>
          </a:p>
        </p:txBody>
      </p:sp>
      <p:sp>
        <p:nvSpPr>
          <p:cNvPr id="12" name="Rectangle 11"/>
          <p:cNvSpPr/>
          <p:nvPr/>
        </p:nvSpPr>
        <p:spPr>
          <a:xfrm>
            <a:off x="79905" y="4326680"/>
            <a:ext cx="5600205" cy="830997"/>
          </a:xfrm>
          <a:prstGeom prst="rect">
            <a:avLst/>
          </a:prstGeom>
        </p:spPr>
        <p:txBody>
          <a:bodyPr wrap="square">
            <a:spAutoFit/>
          </a:bodyPr>
          <a:lstStyle/>
          <a:p>
            <a:pPr lvl="0" algn="ctr"/>
            <a:r>
              <a:rPr lang="vi-VN" sz="4800" dirty="0"/>
              <a:t>như trong quân đội </a:t>
            </a:r>
            <a:endParaRPr lang="en-US" sz="6600" dirty="0"/>
          </a:p>
        </p:txBody>
      </p:sp>
      <p:sp>
        <p:nvSpPr>
          <p:cNvPr id="2" name="Rectangle 1"/>
          <p:cNvSpPr/>
          <p:nvPr/>
        </p:nvSpPr>
        <p:spPr>
          <a:xfrm>
            <a:off x="1522441" y="3204157"/>
            <a:ext cx="3097322"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ɑːmi</a:t>
            </a:r>
            <a:r>
              <a:rPr lang="en-US" sz="4800" b="1" dirty="0">
                <a:solidFill>
                  <a:schemeClr val="accent5">
                    <a:lumMod val="50000"/>
                  </a:schemeClr>
                </a:solidFill>
              </a:rPr>
              <a:t> </a:t>
            </a:r>
            <a:r>
              <a:rPr lang="en-US" sz="4800" b="1" dirty="0" err="1">
                <a:solidFill>
                  <a:schemeClr val="accent5">
                    <a:lumMod val="50000"/>
                  </a:schemeClr>
                </a:solidFill>
              </a:rPr>
              <a:t>laɪk</a:t>
            </a:r>
            <a:r>
              <a:rPr lang="en-US" sz="4800" b="1" dirty="0">
                <a:solidFill>
                  <a:schemeClr val="accent5">
                    <a:lumMod val="50000"/>
                  </a:schemeClr>
                </a:solidFill>
              </a:rPr>
              <a:t>/ </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p>
        </p:txBody>
      </p:sp>
      <p:pic>
        <p:nvPicPr>
          <p:cNvPr id="3" name="army">
            <a:hlinkClick r:id="" action="ppaction://media"/>
            <a:extLst>
              <a:ext uri="{FF2B5EF4-FFF2-40B4-BE49-F238E27FC236}">
                <a16:creationId xmlns:a16="http://schemas.microsoft.com/office/drawing/2014/main" id="{B497DE9A-71B1-4045-BEBB-23C4B8C0556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1420" y="3292992"/>
            <a:ext cx="721021" cy="721021"/>
          </a:xfrm>
          <a:prstGeom prst="rect">
            <a:avLst/>
          </a:prstGeom>
        </p:spPr>
      </p:pic>
      <p:pic>
        <p:nvPicPr>
          <p:cNvPr id="4098" name="Picture 2" descr="Soldiers Clipart Images – Browse 24,384 Stock Photos, Vectors, and Video |  Adobe Stock">
            <a:extLst>
              <a:ext uri="{FF2B5EF4-FFF2-40B4-BE49-F238E27FC236}">
                <a16:creationId xmlns:a16="http://schemas.microsoft.com/office/drawing/2014/main" id="{4FF53482-647A-2E59-2AD1-9B1538F35F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9357" y="1771048"/>
            <a:ext cx="5600205" cy="4624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26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416" fill="hold"/>
                                        <p:tgtEl>
                                          <p:spTgt spid="3"/>
                                        </p:tgtEl>
                                      </p:cBhvr>
                                    </p:cmd>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612110" y="1528724"/>
            <a:ext cx="7324881" cy="1568139"/>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a:solidFill>
                  <a:srgbClr val="AD4F0F"/>
                </a:solidFill>
              </a:rPr>
              <a:t>strict </a:t>
            </a:r>
            <a:r>
              <a:rPr lang="en-US" sz="6000" b="1">
                <a:solidFill>
                  <a:srgbClr val="AD4F0F"/>
                </a:solidFill>
                <a:cs typeface="Calibri" panose="020F0502020204030204" pitchFamily="34" charset="0"/>
              </a:rPr>
              <a:t>(adj)</a:t>
            </a:r>
          </a:p>
        </p:txBody>
      </p:sp>
      <p:sp>
        <p:nvSpPr>
          <p:cNvPr id="12" name="Rectangle 11"/>
          <p:cNvSpPr/>
          <p:nvPr/>
        </p:nvSpPr>
        <p:spPr>
          <a:xfrm>
            <a:off x="1635387" y="4491458"/>
            <a:ext cx="4050892" cy="830997"/>
          </a:xfrm>
          <a:prstGeom prst="rect">
            <a:avLst/>
          </a:prstGeom>
        </p:spPr>
        <p:txBody>
          <a:bodyPr wrap="square">
            <a:spAutoFit/>
          </a:bodyPr>
          <a:lstStyle/>
          <a:p>
            <a:pPr lvl="0" algn="ctr"/>
            <a:r>
              <a:rPr lang="en-US" sz="4800" dirty="0" err="1"/>
              <a:t>nghiêm</a:t>
            </a:r>
            <a:r>
              <a:rPr lang="en-US" sz="4800" dirty="0"/>
              <a:t> </a:t>
            </a:r>
            <a:r>
              <a:rPr lang="en-US" sz="4800" dirty="0" err="1"/>
              <a:t>khắc</a:t>
            </a:r>
            <a:endParaRPr lang="en-US" sz="6600" dirty="0"/>
          </a:p>
        </p:txBody>
      </p:sp>
      <p:sp>
        <p:nvSpPr>
          <p:cNvPr id="2" name="Rectangle 1"/>
          <p:cNvSpPr/>
          <p:nvPr/>
        </p:nvSpPr>
        <p:spPr>
          <a:xfrm>
            <a:off x="2553415" y="3299950"/>
            <a:ext cx="2214837"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strɪkt</a:t>
            </a:r>
            <a:r>
              <a:rPr lang="en-US" sz="4800" b="1" dirty="0">
                <a:solidFill>
                  <a:schemeClr val="accent5">
                    <a:lumMod val="50000"/>
                  </a:schemeClr>
                </a:solidFill>
              </a:rPr>
              <a:t>/ </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p>
        </p:txBody>
      </p:sp>
      <p:pic>
        <p:nvPicPr>
          <p:cNvPr id="3" name="strict__gb_1">
            <a:hlinkClick r:id="" action="ppaction://media"/>
            <a:extLst>
              <a:ext uri="{FF2B5EF4-FFF2-40B4-BE49-F238E27FC236}">
                <a16:creationId xmlns:a16="http://schemas.microsoft.com/office/drawing/2014/main" id="{DE15A2F4-0D10-2D42-B75C-6B044E33AD1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35387" y="3400627"/>
            <a:ext cx="721021" cy="721021"/>
          </a:xfrm>
          <a:prstGeom prst="rect">
            <a:avLst/>
          </a:prstGeom>
        </p:spPr>
      </p:pic>
      <p:sp>
        <p:nvSpPr>
          <p:cNvPr id="4" name="TextBox 3">
            <a:extLst>
              <a:ext uri="{FF2B5EF4-FFF2-40B4-BE49-F238E27FC236}">
                <a16:creationId xmlns:a16="http://schemas.microsoft.com/office/drawing/2014/main" id="{07A79359-BFF8-48D7-7CF1-09E39919DA7B}"/>
              </a:ext>
            </a:extLst>
          </p:cNvPr>
          <p:cNvSpPr txBox="1"/>
          <p:nvPr/>
        </p:nvSpPr>
        <p:spPr>
          <a:xfrm>
            <a:off x="9592627" y="9416971"/>
            <a:ext cx="143701" cy="369332"/>
          </a:xfrm>
          <a:prstGeom prst="rect">
            <a:avLst/>
          </a:prstGeom>
          <a:noFill/>
        </p:spPr>
        <p:txBody>
          <a:bodyPr wrap="square" rtlCol="0">
            <a:spAutoFit/>
          </a:bodyPr>
          <a:lstStyle/>
          <a:p>
            <a:r>
              <a:rPr lang="en-VN"/>
              <a:t> </a:t>
            </a:r>
          </a:p>
        </p:txBody>
      </p:sp>
      <p:pic>
        <p:nvPicPr>
          <p:cNvPr id="5122" name="Picture 2" descr="Premium Vector | Angry teacher scolding little schoolboy. adult man  screaming on sad school kid boy. strict professor and nasty pupil. cartoon  flat illustration">
            <a:extLst>
              <a:ext uri="{FF2B5EF4-FFF2-40B4-BE49-F238E27FC236}">
                <a16:creationId xmlns:a16="http://schemas.microsoft.com/office/drawing/2014/main" id="{27AC6A52-4740-5156-2A5B-B641B4EC75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2107" y="1714975"/>
            <a:ext cx="5305093" cy="4281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81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044" fill="hold"/>
                                        <p:tgtEl>
                                          <p:spTgt spid="3"/>
                                        </p:tgtEl>
                                      </p:cBhvr>
                                    </p:cmd>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127076" y="1648587"/>
            <a:ext cx="7324881" cy="1568139"/>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theme </a:t>
            </a:r>
            <a:r>
              <a:rPr lang="en-US" sz="6000" b="1" dirty="0">
                <a:solidFill>
                  <a:srgbClr val="AD4F0F"/>
                </a:solidFill>
                <a:cs typeface="Calibri" panose="020F0502020204030204" pitchFamily="34" charset="0"/>
              </a:rPr>
              <a:t>(n)</a:t>
            </a:r>
          </a:p>
        </p:txBody>
      </p:sp>
      <p:sp>
        <p:nvSpPr>
          <p:cNvPr id="12" name="Rectangle 11"/>
          <p:cNvSpPr/>
          <p:nvPr/>
        </p:nvSpPr>
        <p:spPr>
          <a:xfrm>
            <a:off x="1056402" y="4274537"/>
            <a:ext cx="4050892" cy="830997"/>
          </a:xfrm>
          <a:prstGeom prst="rect">
            <a:avLst/>
          </a:prstGeom>
        </p:spPr>
        <p:txBody>
          <a:bodyPr wrap="square">
            <a:spAutoFit/>
          </a:bodyPr>
          <a:lstStyle/>
          <a:p>
            <a:pPr lvl="0" algn="ctr"/>
            <a:r>
              <a:rPr lang="en-US" sz="4800" dirty="0" err="1"/>
              <a:t>chủ</a:t>
            </a:r>
            <a:r>
              <a:rPr lang="en-US" sz="4800" dirty="0"/>
              <a:t> </a:t>
            </a:r>
            <a:r>
              <a:rPr lang="en-US" sz="4800" dirty="0" err="1"/>
              <a:t>đề</a:t>
            </a:r>
            <a:r>
              <a:rPr lang="en-US" sz="4800" dirty="0"/>
              <a:t>, </a:t>
            </a:r>
            <a:r>
              <a:rPr lang="en-US" sz="4800" dirty="0" err="1"/>
              <a:t>đề</a:t>
            </a:r>
            <a:r>
              <a:rPr lang="en-US" sz="4800" dirty="0"/>
              <a:t> </a:t>
            </a:r>
            <a:r>
              <a:rPr lang="en-US" sz="4800" dirty="0" err="1"/>
              <a:t>tài</a:t>
            </a:r>
            <a:endParaRPr lang="en-US" sz="6600" dirty="0"/>
          </a:p>
        </p:txBody>
      </p:sp>
      <p:sp>
        <p:nvSpPr>
          <p:cNvPr id="2" name="Rectangle 1"/>
          <p:cNvSpPr/>
          <p:nvPr/>
        </p:nvSpPr>
        <p:spPr>
          <a:xfrm>
            <a:off x="2146336" y="3274949"/>
            <a:ext cx="1871025" cy="830997"/>
          </a:xfrm>
          <a:prstGeom prst="rect">
            <a:avLst/>
          </a:prstGeom>
        </p:spPr>
        <p:txBody>
          <a:bodyPr wrap="none">
            <a:spAutoFit/>
          </a:bodyPr>
          <a:lstStyle/>
          <a:p>
            <a:pPr algn="ctr"/>
            <a:r>
              <a:rPr lang="el-GR" sz="4800" b="1" dirty="0">
                <a:solidFill>
                  <a:schemeClr val="accent5">
                    <a:lumMod val="50000"/>
                  </a:schemeClr>
                </a:solidFill>
              </a:rPr>
              <a:t>/θ</a:t>
            </a:r>
            <a:r>
              <a:rPr lang="en-US" sz="4800" b="1" dirty="0" err="1">
                <a:solidFill>
                  <a:schemeClr val="accent5">
                    <a:lumMod val="50000"/>
                  </a:schemeClr>
                </a:solidFill>
              </a:rPr>
              <a:t>iːm</a:t>
            </a:r>
            <a:r>
              <a:rPr lang="en-US" sz="4800" b="1" dirty="0">
                <a:solidFill>
                  <a:schemeClr val="accent5">
                    <a:lumMod val="50000"/>
                  </a:schemeClr>
                </a:solidFill>
              </a:rPr>
              <a:t>/</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p>
        </p:txBody>
      </p:sp>
      <p:pic>
        <p:nvPicPr>
          <p:cNvPr id="3" name="theme__gb_2">
            <a:hlinkClick r:id="" action="ppaction://media"/>
            <a:extLst>
              <a:ext uri="{FF2B5EF4-FFF2-40B4-BE49-F238E27FC236}">
                <a16:creationId xmlns:a16="http://schemas.microsoft.com/office/drawing/2014/main" id="{E4DC7AC9-F3A8-D21D-22E3-675EB1E84ED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7403" y="3329936"/>
            <a:ext cx="721021" cy="721021"/>
          </a:xfrm>
          <a:prstGeom prst="rect">
            <a:avLst/>
          </a:prstGeom>
        </p:spPr>
      </p:pic>
      <p:pic>
        <p:nvPicPr>
          <p:cNvPr id="1030" name="Picture 6" descr="Education Clipart Images - Free Download on Freepik">
            <a:extLst>
              <a:ext uri="{FF2B5EF4-FFF2-40B4-BE49-F238E27FC236}">
                <a16:creationId xmlns:a16="http://schemas.microsoft.com/office/drawing/2014/main" id="{43179903-A163-72DA-1E69-EB9889DD93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1" y="1453415"/>
            <a:ext cx="5386938" cy="4709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06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940" fill="hold"/>
                                        <p:tgtEl>
                                          <p:spTgt spid="3"/>
                                        </p:tgtEl>
                                      </p:cBhvr>
                                    </p:cmd>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172" y="-7620"/>
            <a:ext cx="12192000" cy="1083309"/>
            <a:chOff x="7620" y="-7620"/>
            <a:chExt cx="12192000" cy="1083309"/>
          </a:xfrm>
        </p:grpSpPr>
        <p:sp>
          <p:nvSpPr>
            <p:cNvPr id="17" name="Round Single Corner Rectangle 16"/>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1" name="Table 10"/>
          <p:cNvGraphicFramePr>
            <a:graphicFrameLocks noGrp="1"/>
          </p:cNvGraphicFramePr>
          <p:nvPr>
            <p:extLst>
              <p:ext uri="{D42A27DB-BD31-4B8C-83A1-F6EECF244321}">
                <p14:modId xmlns:p14="http://schemas.microsoft.com/office/powerpoint/2010/main" val="295441178"/>
              </p:ext>
            </p:extLst>
          </p:nvPr>
        </p:nvGraphicFramePr>
        <p:xfrm>
          <a:off x="1270000" y="1505581"/>
          <a:ext cx="10450289" cy="4850660"/>
        </p:xfrm>
        <a:graphic>
          <a:graphicData uri="http://schemas.openxmlformats.org/drawingml/2006/table">
            <a:tbl>
              <a:tblPr firstRow="1" bandRow="1">
                <a:tableStyleId>{5DA37D80-6434-44D0-A028-1B22A696006F}</a:tableStyleId>
              </a:tblPr>
              <a:tblGrid>
                <a:gridCol w="3292375">
                  <a:extLst>
                    <a:ext uri="{9D8B030D-6E8A-4147-A177-3AD203B41FA5}">
                      <a16:colId xmlns:a16="http://schemas.microsoft.com/office/drawing/2014/main" val="20000"/>
                    </a:ext>
                  </a:extLst>
                </a:gridCol>
                <a:gridCol w="2983831">
                  <a:extLst>
                    <a:ext uri="{9D8B030D-6E8A-4147-A177-3AD203B41FA5}">
                      <a16:colId xmlns:a16="http://schemas.microsoft.com/office/drawing/2014/main" val="20001"/>
                    </a:ext>
                  </a:extLst>
                </a:gridCol>
                <a:gridCol w="4174083">
                  <a:extLst>
                    <a:ext uri="{9D8B030D-6E8A-4147-A177-3AD203B41FA5}">
                      <a16:colId xmlns:a16="http://schemas.microsoft.com/office/drawing/2014/main" val="20002"/>
                    </a:ext>
                  </a:extLst>
                </a:gridCol>
              </a:tblGrid>
              <a:tr h="815406">
                <a:tc>
                  <a:txBody>
                    <a:bodyPr/>
                    <a:lstStyle/>
                    <a:p>
                      <a:pPr algn="ctr"/>
                      <a:r>
                        <a:rPr lang="en-US" sz="2800" b="1">
                          <a:solidFill>
                            <a:srgbClr val="05A0B8"/>
                          </a:solidFill>
                        </a:rPr>
                        <a:t>New words</a:t>
                      </a:r>
                    </a:p>
                  </a:txBody>
                  <a:tcPr anchor="ctr"/>
                </a:tc>
                <a:tc>
                  <a:txBody>
                    <a:bodyPr/>
                    <a:lstStyle/>
                    <a:p>
                      <a:pPr algn="ctr"/>
                      <a:r>
                        <a:rPr lang="en-US" sz="2800" b="1">
                          <a:solidFill>
                            <a:srgbClr val="05A0B8"/>
                          </a:solidFill>
                        </a:rPr>
                        <a:t>Pronunciation</a:t>
                      </a:r>
                    </a:p>
                  </a:txBody>
                  <a:tcPr anchor="ctr"/>
                </a:tc>
                <a:tc>
                  <a:txBody>
                    <a:bodyPr/>
                    <a:lstStyle/>
                    <a:p>
                      <a:pPr algn="ctr"/>
                      <a:r>
                        <a:rPr lang="en-US" sz="2800" b="1">
                          <a:solidFill>
                            <a:srgbClr val="05A0B8"/>
                          </a:solidFill>
                        </a:rPr>
                        <a:t>Meaning</a:t>
                      </a:r>
                    </a:p>
                  </a:txBody>
                  <a:tcPr anchor="ctr"/>
                </a:tc>
                <a:extLst>
                  <a:ext uri="{0D108BD9-81ED-4DB2-BD59-A6C34878D82A}">
                    <a16:rowId xmlns:a16="http://schemas.microsoft.com/office/drawing/2014/main" val="10000"/>
                  </a:ext>
                </a:extLst>
              </a:tr>
              <a:tr h="785595">
                <a:tc>
                  <a:txBody>
                    <a:bodyPr/>
                    <a:lstStyle/>
                    <a:p>
                      <a:pPr indent="-1270">
                        <a:lnSpc>
                          <a:spcPct val="107000"/>
                        </a:lnSpc>
                      </a:pPr>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 touching (adj)</a:t>
                      </a:r>
                      <a:endParaRPr lang="en-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71755" marB="71755"/>
                </a:tc>
                <a:tc>
                  <a:txBody>
                    <a:bodyPr/>
                    <a:lstStyle/>
                    <a:p>
                      <a:pPr indent="-1270" algn="ctr">
                        <a:lnSpc>
                          <a:spcPct val="107000"/>
                        </a:lnSpc>
                      </a:pPr>
                      <a:r>
                        <a:rPr lang="en-US"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/ˈ</a:t>
                      </a:r>
                      <a:r>
                        <a:rPr lang="en-US" sz="28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tʌtʃɪŋ</a:t>
                      </a:r>
                      <a:r>
                        <a:rPr lang="en-US"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en-VN"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indent="-1270" algn="ctr">
                        <a:lnSpc>
                          <a:spcPct val="107000"/>
                        </a:lnSpc>
                      </a:pPr>
                      <a:r>
                        <a:rPr lang="en-US" sz="28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gây</a:t>
                      </a:r>
                      <a:r>
                        <a:rPr lang="vi-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xúc động, </a:t>
                      </a:r>
                      <a:endPar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indent="-1270" algn="ctr">
                        <a:lnSpc>
                          <a:spcPct val="107000"/>
                        </a:lnSpc>
                      </a:pPr>
                      <a:r>
                        <a:rPr lang="vi-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tạo cảm giác đồng cảm</a:t>
                      </a:r>
                      <a:endParaRPr lang="en-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0001"/>
                  </a:ext>
                </a:extLst>
              </a:tr>
              <a:tr h="785595">
                <a:tc>
                  <a:txBody>
                    <a:bodyPr/>
                    <a:lstStyle/>
                    <a:p>
                      <a:pPr indent="-1270">
                        <a:lnSpc>
                          <a:spcPct val="107000"/>
                        </a:lnSpc>
                      </a:pPr>
                      <a:r>
                        <a:rPr lang="en-US"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 soldier (n)</a:t>
                      </a:r>
                      <a:endParaRPr lang="en-VN"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71755" marB="71755"/>
                </a:tc>
                <a:tc>
                  <a:txBody>
                    <a:bodyPr/>
                    <a:lstStyle/>
                    <a:p>
                      <a:pPr indent="-1270" algn="ctr">
                        <a:lnSpc>
                          <a:spcPct val="107000"/>
                        </a:lnSpc>
                      </a:pPr>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/ˈ</a:t>
                      </a:r>
                      <a:r>
                        <a:rPr lang="en-US" sz="28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səʊldʒə</a:t>
                      </a:r>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a:t>
                      </a:r>
                      <a:endParaRPr lang="en-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indent="-1270" algn="ctr">
                        <a:lnSpc>
                          <a:spcPct val="107000"/>
                        </a:lnSpc>
                      </a:pPr>
                      <a:r>
                        <a:rPr lang="en-US" sz="28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người</a:t>
                      </a:r>
                      <a:r>
                        <a:rPr lang="vi-VN"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lính</a:t>
                      </a:r>
                      <a:endParaRPr lang="en-VN"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917693607"/>
                  </a:ext>
                </a:extLst>
              </a:tr>
              <a:tr h="785595">
                <a:tc>
                  <a:txBody>
                    <a:bodyPr/>
                    <a:lstStyle/>
                    <a:p>
                      <a:pPr indent="-1270">
                        <a:lnSpc>
                          <a:spcPct val="107000"/>
                        </a:lnSpc>
                      </a:pPr>
                      <a:r>
                        <a:rPr lang="en-US"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 army-like (adj)</a:t>
                      </a:r>
                      <a:endParaRPr lang="en-VN"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71755" marB="71755"/>
                </a:tc>
                <a:tc>
                  <a:txBody>
                    <a:bodyPr/>
                    <a:lstStyle/>
                    <a:p>
                      <a:pPr indent="-1270" algn="ctr">
                        <a:lnSpc>
                          <a:spcPct val="107000"/>
                        </a:lnSpc>
                      </a:pPr>
                      <a:r>
                        <a:rPr lang="en-US"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en-US" sz="28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ɑːmi</a:t>
                      </a:r>
                      <a:r>
                        <a:rPr lang="en-US"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laɪk</a:t>
                      </a:r>
                      <a:r>
                        <a:rPr lang="en-US"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en-VN"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indent="-1270" algn="ctr">
                        <a:lnSpc>
                          <a:spcPct val="107000"/>
                        </a:lnSpc>
                      </a:pPr>
                      <a:r>
                        <a:rPr lang="en-US" sz="28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như</a:t>
                      </a:r>
                      <a:r>
                        <a:rPr lang="vi-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trong quân đội</a:t>
                      </a:r>
                      <a:endParaRPr lang="en-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429822098"/>
                  </a:ext>
                </a:extLst>
              </a:tr>
              <a:tr h="785595">
                <a:tc>
                  <a:txBody>
                    <a:bodyPr/>
                    <a:lstStyle/>
                    <a:p>
                      <a:pPr indent="-1270">
                        <a:lnSpc>
                          <a:spcPct val="107000"/>
                        </a:lnSpc>
                      </a:pPr>
                      <a:r>
                        <a:rPr lang="vi-VN"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 strict (adj)</a:t>
                      </a:r>
                      <a:endParaRPr lang="en-VN"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71755" marB="71755"/>
                </a:tc>
                <a:tc>
                  <a:txBody>
                    <a:bodyPr/>
                    <a:lstStyle/>
                    <a:p>
                      <a:pPr indent="-1270" algn="ctr">
                        <a:lnSpc>
                          <a:spcPct val="107000"/>
                        </a:lnSpc>
                      </a:pPr>
                      <a:r>
                        <a:rPr lang="en-US"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en-US" sz="28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strɪkt</a:t>
                      </a:r>
                      <a:r>
                        <a:rPr lang="en-US"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en-VN"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indent="-1270" algn="ctr">
                        <a:lnSpc>
                          <a:spcPct val="107000"/>
                        </a:lnSpc>
                      </a:pPr>
                      <a:r>
                        <a:rPr lang="en-US" sz="28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nghiêm</a:t>
                      </a:r>
                      <a:r>
                        <a:rPr lang="vi-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khắc</a:t>
                      </a:r>
                      <a:endParaRPr lang="en-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666665788"/>
                  </a:ext>
                </a:extLst>
              </a:tr>
              <a:tr h="785595">
                <a:tc>
                  <a:txBody>
                    <a:bodyPr/>
                    <a:lstStyle/>
                    <a:p>
                      <a:pPr indent="-1270">
                        <a:lnSpc>
                          <a:spcPct val="107000"/>
                        </a:lnSpc>
                      </a:pPr>
                      <a:r>
                        <a:rPr lang="vi-VN"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5. theme (n)</a:t>
                      </a:r>
                      <a:endParaRPr lang="en-VN"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71755" marB="71755"/>
                </a:tc>
                <a:tc>
                  <a:txBody>
                    <a:bodyPr/>
                    <a:lstStyle/>
                    <a:p>
                      <a:pPr indent="-1270" algn="ctr">
                        <a:lnSpc>
                          <a:spcPct val="107000"/>
                        </a:lnSpc>
                      </a:pPr>
                      <a:r>
                        <a:rPr lang="en-US"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en-US" sz="28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θiːm</a:t>
                      </a:r>
                      <a:r>
                        <a:rPr lang="en-US"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en-VN" sz="2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indent="-1270" algn="ctr">
                        <a:lnSpc>
                          <a:spcPct val="107000"/>
                        </a:lnSpc>
                      </a:pPr>
                      <a:r>
                        <a:rPr lang="en-US" sz="28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chủ</a:t>
                      </a:r>
                      <a:r>
                        <a:rPr lang="vi-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đề</a:t>
                      </a:r>
                      <a:endParaRPr lang="en-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202095035"/>
                  </a:ext>
                </a:extLst>
              </a:tr>
            </a:tbl>
          </a:graphicData>
        </a:graphic>
      </p:graphicFrame>
      <p:sp>
        <p:nvSpPr>
          <p:cNvPr id="6" name="TextBox 5"/>
          <p:cNvSpPr txBox="1"/>
          <p:nvPr/>
        </p:nvSpPr>
        <p:spPr>
          <a:xfrm>
            <a:off x="499767" y="193087"/>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p>
        </p:txBody>
      </p:sp>
      <p:pic>
        <p:nvPicPr>
          <p:cNvPr id="2" name="touching__gb_1">
            <a:hlinkClick r:id="" action="ppaction://media"/>
            <a:extLst>
              <a:ext uri="{FF2B5EF4-FFF2-40B4-BE49-F238E27FC236}">
                <a16:creationId xmlns:a16="http://schemas.microsoft.com/office/drawing/2014/main" id="{254C838B-3D71-D631-887B-9AE3AB91375D}"/>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99766" y="2426861"/>
            <a:ext cx="721021" cy="721021"/>
          </a:xfrm>
          <a:prstGeom prst="rect">
            <a:avLst/>
          </a:prstGeom>
        </p:spPr>
      </p:pic>
      <p:pic>
        <p:nvPicPr>
          <p:cNvPr id="8" name="soldier__gb_1">
            <a:hlinkClick r:id="" action="ppaction://media"/>
            <a:extLst>
              <a:ext uri="{FF2B5EF4-FFF2-40B4-BE49-F238E27FC236}">
                <a16:creationId xmlns:a16="http://schemas.microsoft.com/office/drawing/2014/main" id="{E9F4503B-306F-2408-4823-CFCBC8C5C972}"/>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499766" y="3163133"/>
            <a:ext cx="721021" cy="721021"/>
          </a:xfrm>
          <a:prstGeom prst="rect">
            <a:avLst/>
          </a:prstGeom>
        </p:spPr>
      </p:pic>
      <p:pic>
        <p:nvPicPr>
          <p:cNvPr id="9" name="army">
            <a:hlinkClick r:id="" action="ppaction://media"/>
            <a:extLst>
              <a:ext uri="{FF2B5EF4-FFF2-40B4-BE49-F238E27FC236}">
                <a16:creationId xmlns:a16="http://schemas.microsoft.com/office/drawing/2014/main" id="{50C37197-A540-D271-8543-76D160C50187}"/>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499766" y="3899405"/>
            <a:ext cx="721021" cy="721021"/>
          </a:xfrm>
          <a:prstGeom prst="rect">
            <a:avLst/>
          </a:prstGeom>
        </p:spPr>
      </p:pic>
      <p:pic>
        <p:nvPicPr>
          <p:cNvPr id="12" name="strict__gb_1">
            <a:hlinkClick r:id="" action="ppaction://media"/>
            <a:extLst>
              <a:ext uri="{FF2B5EF4-FFF2-40B4-BE49-F238E27FC236}">
                <a16:creationId xmlns:a16="http://schemas.microsoft.com/office/drawing/2014/main" id="{65FADE26-ADA4-86AB-3F32-CCDFE8D8397E}"/>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499766" y="4635677"/>
            <a:ext cx="721021" cy="721021"/>
          </a:xfrm>
          <a:prstGeom prst="rect">
            <a:avLst/>
          </a:prstGeom>
        </p:spPr>
      </p:pic>
      <p:pic>
        <p:nvPicPr>
          <p:cNvPr id="13" name="theme__gb_2">
            <a:hlinkClick r:id="" action="ppaction://media"/>
            <a:extLst>
              <a:ext uri="{FF2B5EF4-FFF2-40B4-BE49-F238E27FC236}">
                <a16:creationId xmlns:a16="http://schemas.microsoft.com/office/drawing/2014/main" id="{E725BD7C-B0A6-3AB5-ECB5-100FA4F2E8FD}"/>
              </a:ext>
            </a:extLst>
          </p:cNvPr>
          <p:cNvPicPr>
            <a:picLocks noChangeAspect="1"/>
          </p:cNvPicPr>
          <p:nvPr>
            <a:audioFile r:link="rId10"/>
            <p:extLst>
              <p:ext uri="{DAA4B4D4-6D71-4841-9C94-3DE7FCFB9230}">
                <p14:media xmlns:p14="http://schemas.microsoft.com/office/powerpoint/2010/main" r:embed="rId9"/>
              </p:ext>
            </p:extLst>
          </p:nvPr>
        </p:nvPicPr>
        <p:blipFill>
          <a:blip r:embed="rId13"/>
          <a:stretch>
            <a:fillRect/>
          </a:stretch>
        </p:blipFill>
        <p:spPr>
          <a:xfrm>
            <a:off x="499766" y="5371947"/>
            <a:ext cx="721021" cy="721021"/>
          </a:xfrm>
          <a:prstGeom prst="rect">
            <a:avLst/>
          </a:prstGeom>
        </p:spPr>
      </p:pic>
    </p:spTree>
    <p:extLst>
      <p:ext uri="{BB962C8B-B14F-4D97-AF65-F5344CB8AC3E}">
        <p14:creationId xmlns:p14="http://schemas.microsoft.com/office/powerpoint/2010/main" val="176998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66"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175" fill="hold"/>
                                        <p:tgtEl>
                                          <p:spTgt spid="8"/>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416" fill="hold"/>
                                        <p:tgtEl>
                                          <p:spTgt spid="9"/>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044" fill="hold"/>
                                        <p:tgtEl>
                                          <p:spTgt spid="12"/>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94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2"/>
                </p:tgtEl>
              </p:cMediaNode>
            </p:audio>
            <p:audio>
              <p:cMediaNode vol="80000">
                <p:cTn id="24" fill="hold" display="0">
                  <p:stCondLst>
                    <p:cond delay="indefinite"/>
                  </p:stCondLst>
                  <p:endCondLst>
                    <p:cond evt="onStopAudio" delay="0">
                      <p:tgtEl>
                        <p:sldTgt/>
                      </p:tgtEl>
                    </p:cond>
                  </p:endCondLst>
                </p:cTn>
                <p:tgtEl>
                  <p:spTgt spid="8"/>
                </p:tgtEl>
              </p:cMediaNode>
            </p:audio>
            <p:audio>
              <p:cMediaNode vol="80000">
                <p:cTn id="25" fill="hold" display="0">
                  <p:stCondLst>
                    <p:cond delay="indefinite"/>
                  </p:stCondLst>
                  <p:endCondLst>
                    <p:cond evt="onStopAudio" delay="0">
                      <p:tgtEl>
                        <p:sldTgt/>
                      </p:tgtEl>
                    </p:cond>
                  </p:endCondLst>
                </p:cTn>
                <p:tgtEl>
                  <p:spTgt spid="9"/>
                </p:tgtEl>
              </p:cMediaNode>
            </p:audio>
            <p:audio>
              <p:cMediaNode vol="80000">
                <p:cTn id="26" fill="hold" display="0">
                  <p:stCondLst>
                    <p:cond delay="indefinite"/>
                  </p:stCondLst>
                  <p:endCondLst>
                    <p:cond evt="onStopAudio" delay="0">
                      <p:tgtEl>
                        <p:sldTgt/>
                      </p:tgtEl>
                    </p:cond>
                  </p:endCondLst>
                </p:cTn>
                <p:tgtEl>
                  <p:spTgt spid="12"/>
                </p:tgtEl>
              </p:cMediaNode>
            </p:audio>
            <p:audio>
              <p:cMediaNode vol="80000">
                <p:cTn id="27" fill="hold" display="0">
                  <p:stCondLst>
                    <p:cond delay="indefinite"/>
                  </p:stCondLst>
                  <p:endCondLst>
                    <p:cond evt="onStopAudio" delay="0">
                      <p:tgtEl>
                        <p:sldTgt/>
                      </p:tgtEl>
                    </p:cond>
                  </p:endCondLst>
                </p:cTn>
                <p:tgtEl>
                  <p:spTgt spid="1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1099587"/>
            <a:ext cx="11149542" cy="523220"/>
          </a:xfrm>
          <a:prstGeom prst="rect">
            <a:avLst/>
          </a:prstGeom>
          <a:noFill/>
          <a:effectLst/>
        </p:spPr>
        <p:txBody>
          <a:bodyPr wrap="square" rtlCol="0">
            <a:spAutoFit/>
          </a:bodyPr>
          <a:lstStyle/>
          <a:p>
            <a:r>
              <a:rPr lang="vi-VN"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Read the texts and choose the correct answer A, B, C, or D.</a:t>
            </a:r>
            <a:endParaRPr lang="en-US" sz="2800" b="1" dirty="0">
              <a:effectLst>
                <a:glow rad="88900">
                  <a:schemeClr val="bg1"/>
                </a:glow>
              </a:effectLst>
              <a:latin typeface="Calibri" panose="020F0502020204030204" pitchFamily="34" charset="0"/>
              <a:cs typeface="Calibri" panose="020F0502020204030204" pitchFamily="34" charset="0"/>
            </a:endParaRPr>
          </a:p>
        </p:txBody>
      </p:sp>
      <p:sp>
        <p:nvSpPr>
          <p:cNvPr id="16" name="Rounded Rectangle 15"/>
          <p:cNvSpPr/>
          <p:nvPr/>
        </p:nvSpPr>
        <p:spPr>
          <a:xfrm>
            <a:off x="434281" y="109958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487067" y="979746"/>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8" name="TextBox 7"/>
          <p:cNvSpPr txBox="1"/>
          <p:nvPr/>
        </p:nvSpPr>
        <p:spPr>
          <a:xfrm>
            <a:off x="487067" y="186930"/>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READING </a:t>
            </a:r>
          </a:p>
        </p:txBody>
      </p:sp>
      <p:sp>
        <p:nvSpPr>
          <p:cNvPr id="2" name="Rectangle: Rounded Corners 1">
            <a:extLst>
              <a:ext uri="{FF2B5EF4-FFF2-40B4-BE49-F238E27FC236}">
                <a16:creationId xmlns:a16="http://schemas.microsoft.com/office/drawing/2014/main" id="{7C823261-91E9-856D-B2B5-9353569689E0}"/>
              </a:ext>
            </a:extLst>
          </p:cNvPr>
          <p:cNvSpPr/>
          <p:nvPr/>
        </p:nvSpPr>
        <p:spPr>
          <a:xfrm>
            <a:off x="539852" y="1860193"/>
            <a:ext cx="11149542" cy="48108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000" b="1" i="1" u="none" strike="noStrike" baseline="0">
                <a:solidFill>
                  <a:schemeClr val="tx1"/>
                </a:solidFill>
              </a:rPr>
              <a:t>Dương: </a:t>
            </a:r>
            <a:r>
              <a:rPr lang="en-GB" sz="3000" b="0" i="0" u="none" strike="noStrike" baseline="0">
                <a:solidFill>
                  <a:schemeClr val="tx1"/>
                </a:solidFill>
              </a:rPr>
              <a:t>I had a hard 10-day course in an army camp in Son Tay last summer. Everything was different from my life at home. We had to wake up at 5 a.m. and attended classes which were like training courses for soldiers. In the evening, we read books or worked in teams. The team leaders walked us through many exciting activities. We also joined a performance that had the </a:t>
            </a:r>
            <a:r>
              <a:rPr lang="en-GB" sz="3000" b="1" i="0" u="none" strike="noStrike" baseline="0">
                <a:solidFill>
                  <a:schemeClr val="tx1"/>
                </a:solidFill>
              </a:rPr>
              <a:t>theme</a:t>
            </a:r>
            <a:r>
              <a:rPr lang="en-GB" sz="3000" b="0" i="0" u="none" strike="noStrike" baseline="0">
                <a:solidFill>
                  <a:schemeClr val="tx1"/>
                </a:solidFill>
              </a:rPr>
              <a:t>: environment protection. We could only call our parents once a day. </a:t>
            </a:r>
          </a:p>
          <a:p>
            <a:r>
              <a:rPr lang="en-GB" sz="3000" b="0" i="0" u="none" strike="noStrike" baseline="0">
                <a:solidFill>
                  <a:schemeClr val="tx1"/>
                </a:solidFill>
              </a:rPr>
              <a:t>We also had touching moments when we received letters from our parents. I have never attended such a strict but exciting course like this.</a:t>
            </a:r>
          </a:p>
        </p:txBody>
      </p:sp>
    </p:spTree>
    <p:extLst>
      <p:ext uri="{BB962C8B-B14F-4D97-AF65-F5344CB8AC3E}">
        <p14:creationId xmlns:p14="http://schemas.microsoft.com/office/powerpoint/2010/main" val="4072618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8D3BE-DFF6-3602-4F50-87737940BD85}"/>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007F6D02-5A46-5AE6-0457-8B040ECB1F03}"/>
              </a:ext>
            </a:extLst>
          </p:cNvPr>
          <p:cNvGrpSpPr/>
          <p:nvPr/>
        </p:nvGrpSpPr>
        <p:grpSpPr>
          <a:xfrm>
            <a:off x="-1172" y="-7620"/>
            <a:ext cx="12192000" cy="1083309"/>
            <a:chOff x="7620" y="-7620"/>
            <a:chExt cx="12192000" cy="1083309"/>
          </a:xfrm>
        </p:grpSpPr>
        <p:sp>
          <p:nvSpPr>
            <p:cNvPr id="18" name="Round Single Corner Rectangle 17">
              <a:extLst>
                <a:ext uri="{FF2B5EF4-FFF2-40B4-BE49-F238E27FC236}">
                  <a16:creationId xmlns:a16="http://schemas.microsoft.com/office/drawing/2014/main" id="{1B820A7A-DD5D-C0DB-291C-BDA9D1A29403}"/>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a:extLst>
                <a:ext uri="{FF2B5EF4-FFF2-40B4-BE49-F238E27FC236}">
                  <a16:creationId xmlns:a16="http://schemas.microsoft.com/office/drawing/2014/main" id="{5FA60887-B5B1-60D3-F789-3746A65005BF}"/>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a:extLst>
                <a:ext uri="{FF2B5EF4-FFF2-40B4-BE49-F238E27FC236}">
                  <a16:creationId xmlns:a16="http://schemas.microsoft.com/office/drawing/2014/main" id="{99EB4A44-CBB0-2281-3061-C905AF014124}"/>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B36BD8E2-F7E7-3754-3E09-E920D8961CF2}"/>
              </a:ext>
            </a:extLst>
          </p:cNvPr>
          <p:cNvSpPr txBox="1"/>
          <p:nvPr/>
        </p:nvSpPr>
        <p:spPr>
          <a:xfrm>
            <a:off x="1042458" y="1218274"/>
            <a:ext cx="11149542" cy="523220"/>
          </a:xfrm>
          <a:prstGeom prst="rect">
            <a:avLst/>
          </a:prstGeom>
          <a:noFill/>
          <a:effectLst/>
        </p:spPr>
        <p:txBody>
          <a:bodyPr wrap="square" rtlCol="0">
            <a:spAutoFit/>
          </a:bodyPr>
          <a:lstStyle/>
          <a:p>
            <a:r>
              <a:rPr lang="vi-VN"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Read the texts and choose the correct answer A, B, C, or D.</a:t>
            </a:r>
            <a:endParaRPr lang="en-US" sz="2800" b="1" dirty="0">
              <a:effectLst>
                <a:glow rad="88900">
                  <a:schemeClr val="bg1"/>
                </a:glow>
              </a:effectLst>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AA800F78-8C8F-B606-CF73-AA3A70A95907}"/>
              </a:ext>
            </a:extLst>
          </p:cNvPr>
          <p:cNvSpPr/>
          <p:nvPr/>
        </p:nvSpPr>
        <p:spPr>
          <a:xfrm>
            <a:off x="487067" y="125494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a:extLst>
              <a:ext uri="{FF2B5EF4-FFF2-40B4-BE49-F238E27FC236}">
                <a16:creationId xmlns:a16="http://schemas.microsoft.com/office/drawing/2014/main" id="{989BA04F-0813-A191-3D06-3DB225FD7090}"/>
              </a:ext>
            </a:extLst>
          </p:cNvPr>
          <p:cNvSpPr txBox="1"/>
          <p:nvPr/>
        </p:nvSpPr>
        <p:spPr>
          <a:xfrm>
            <a:off x="539852" y="1152307"/>
            <a:ext cx="397035" cy="707886"/>
          </a:xfrm>
          <a:prstGeom prst="rect">
            <a:avLst/>
          </a:prstGeom>
          <a:noFill/>
        </p:spPr>
        <p:txBody>
          <a:bodyPr wrap="square" rtlCol="0">
            <a:spAutoFit/>
          </a:bodyPr>
          <a:lstStyle/>
          <a:p>
            <a:pPr algn="ctr"/>
            <a:r>
              <a:rPr lang="vi-VN" sz="4000" b="1">
                <a:solidFill>
                  <a:schemeClr val="bg1"/>
                </a:solidFill>
                <a:latin typeface="Myriad Pro" pitchFamily="34" charset="0"/>
              </a:rPr>
              <a:t>2</a:t>
            </a:r>
            <a:endParaRPr lang="en-US" sz="4000" b="1">
              <a:solidFill>
                <a:schemeClr val="bg1"/>
              </a:solidFill>
              <a:latin typeface="Myriad Pro" pitchFamily="34" charset="0"/>
            </a:endParaRPr>
          </a:p>
        </p:txBody>
      </p:sp>
      <p:sp>
        <p:nvSpPr>
          <p:cNvPr id="8" name="TextBox 7">
            <a:extLst>
              <a:ext uri="{FF2B5EF4-FFF2-40B4-BE49-F238E27FC236}">
                <a16:creationId xmlns:a16="http://schemas.microsoft.com/office/drawing/2014/main" id="{B68DA1B5-AA29-D1C9-AEA4-D4AFB769C0D6}"/>
              </a:ext>
            </a:extLst>
          </p:cNvPr>
          <p:cNvSpPr txBox="1"/>
          <p:nvPr/>
        </p:nvSpPr>
        <p:spPr>
          <a:xfrm>
            <a:off x="487067" y="186930"/>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READING </a:t>
            </a:r>
          </a:p>
        </p:txBody>
      </p:sp>
      <p:sp>
        <p:nvSpPr>
          <p:cNvPr id="2" name="Rectangle: Rounded Corners 1">
            <a:extLst>
              <a:ext uri="{FF2B5EF4-FFF2-40B4-BE49-F238E27FC236}">
                <a16:creationId xmlns:a16="http://schemas.microsoft.com/office/drawing/2014/main" id="{4BE05E04-2F89-64AE-388B-F9B4A1FD2272}"/>
              </a:ext>
            </a:extLst>
          </p:cNvPr>
          <p:cNvSpPr/>
          <p:nvPr/>
        </p:nvSpPr>
        <p:spPr>
          <a:xfrm>
            <a:off x="539852" y="2133600"/>
            <a:ext cx="11046406" cy="453747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3000" b="1" i="1" u="none" strike="noStrike" baseline="0" dirty="0">
                <a:solidFill>
                  <a:schemeClr val="tx1"/>
                </a:solidFill>
              </a:rPr>
              <a:t>Akiko: </a:t>
            </a:r>
            <a:r>
              <a:rPr lang="en-GB" sz="3000" b="0" i="0" u="none" strike="noStrike" baseline="0" dirty="0">
                <a:solidFill>
                  <a:schemeClr val="tx1"/>
                </a:solidFill>
              </a:rPr>
              <a:t>I have been on an unforgettable summer course in America.</a:t>
            </a:r>
          </a:p>
          <a:p>
            <a:pPr algn="l"/>
            <a:r>
              <a:rPr lang="en-GB" sz="3000" b="0" i="0" u="none" strike="noStrike" baseline="0" dirty="0">
                <a:solidFill>
                  <a:schemeClr val="tx1"/>
                </a:solidFill>
              </a:rPr>
              <a:t>I stayed in Thornwood campus on the outskirts of New York City for three weeks. We had an enjoyable campus tour, attended English classes, and joined team activities. We all tried to communicate in English. In the evening, we played board games and billiards. The most special experience was my visit to the top of Rockefeller Centre. From there, I could view the whole city </a:t>
            </a:r>
            <a:r>
              <a:rPr lang="vi-VN" sz="3000" b="0" i="0" u="none" strike="noStrike" baseline="0" dirty="0">
                <a:solidFill>
                  <a:schemeClr val="tx1"/>
                </a:solidFill>
                <a:latin typeface="Calibri" panose="020F0502020204030204" pitchFamily="34" charset="0"/>
                <a:cs typeface="Calibri" panose="020F0502020204030204" pitchFamily="34" charset="0"/>
              </a:rPr>
              <a:t>below</a:t>
            </a:r>
            <a:r>
              <a:rPr lang="vi-VN" sz="3000" b="0" i="0" u="none" strike="noStrike" baseline="0" dirty="0">
                <a:solidFill>
                  <a:schemeClr val="tx1"/>
                </a:solidFill>
              </a:rPr>
              <a:t>.</a:t>
            </a:r>
          </a:p>
          <a:p>
            <a:pPr algn="l"/>
            <a:r>
              <a:rPr lang="en-GB" sz="3000" b="1" i="0" u="none" strike="noStrike" baseline="0" dirty="0">
                <a:solidFill>
                  <a:schemeClr val="tx1"/>
                </a:solidFill>
              </a:rPr>
              <a:t>That</a:t>
            </a:r>
            <a:r>
              <a:rPr lang="en-GB" sz="3000" b="0" i="0" u="none" strike="noStrike" baseline="0" dirty="0">
                <a:solidFill>
                  <a:schemeClr val="tx1"/>
                </a:solidFill>
              </a:rPr>
              <a:t> was the first time I travelled without my parents, so I felt like </a:t>
            </a:r>
          </a:p>
          <a:p>
            <a:pPr algn="l"/>
            <a:r>
              <a:rPr lang="en-GB" sz="3000" b="0" i="0" u="none" strike="noStrike" baseline="0" dirty="0">
                <a:solidFill>
                  <a:schemeClr val="tx1"/>
                </a:solidFill>
              </a:rPr>
              <a:t>I grew up a lot after the trip.</a:t>
            </a:r>
          </a:p>
        </p:txBody>
      </p:sp>
    </p:spTree>
    <p:extLst>
      <p:ext uri="{BB962C8B-B14F-4D97-AF65-F5344CB8AC3E}">
        <p14:creationId xmlns:p14="http://schemas.microsoft.com/office/powerpoint/2010/main" val="4128630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34C87722-B88C-4242-BBAB-786B74455F27}"/>
              </a:ext>
            </a:extLst>
          </p:cNvPr>
          <p:cNvSpPr txBox="1"/>
          <p:nvPr/>
        </p:nvSpPr>
        <p:spPr>
          <a:xfrm>
            <a:off x="758814" y="1828062"/>
            <a:ext cx="11433186" cy="4448013"/>
          </a:xfrm>
          <a:prstGeom prst="rect">
            <a:avLst/>
          </a:prstGeom>
          <a:noFill/>
        </p:spPr>
        <p:txBody>
          <a:bodyPr wrap="square">
            <a:spAutoFit/>
          </a:bodyPr>
          <a:lstStyle/>
          <a:p>
            <a:pPr>
              <a:lnSpc>
                <a:spcPct val="150000"/>
              </a:lnSpc>
            </a:pPr>
            <a:r>
              <a:rPr lang="en-US" sz="3200" b="1">
                <a:effectLst/>
              </a:rPr>
              <a:t>1</a:t>
            </a:r>
            <a:r>
              <a:rPr lang="en-US" sz="3200">
                <a:effectLst/>
              </a:rPr>
              <a:t>. Duong and Akiko talked about ______. </a:t>
            </a:r>
          </a:p>
          <a:p>
            <a:pPr>
              <a:lnSpc>
                <a:spcPct val="150000"/>
              </a:lnSpc>
            </a:pPr>
            <a:r>
              <a:rPr lang="en-US" sz="3200">
                <a:effectLst/>
              </a:rPr>
              <a:t>A. their English summer courses	 B. experiences at summer courses</a:t>
            </a:r>
            <a:br>
              <a:rPr lang="en-US" sz="3200">
                <a:effectLst/>
              </a:rPr>
            </a:br>
            <a:r>
              <a:rPr lang="en-US" sz="3200">
                <a:effectLst/>
              </a:rPr>
              <a:t>C. activities in summer 		 D. their army training </a:t>
            </a:r>
          </a:p>
          <a:p>
            <a:pPr>
              <a:lnSpc>
                <a:spcPct val="150000"/>
              </a:lnSpc>
            </a:pPr>
            <a:r>
              <a:rPr lang="en-US" sz="3200" b="1">
                <a:effectLst/>
              </a:rPr>
              <a:t>2</a:t>
            </a:r>
            <a:r>
              <a:rPr lang="en-US" sz="3200">
                <a:effectLst/>
              </a:rPr>
              <a:t>. What didn’t Duong do during his course? </a:t>
            </a:r>
          </a:p>
          <a:p>
            <a:pPr>
              <a:lnSpc>
                <a:spcPct val="150000"/>
              </a:lnSpc>
            </a:pPr>
            <a:r>
              <a:rPr lang="en-US" sz="3200">
                <a:effectLst/>
              </a:rPr>
              <a:t>A. Get up early.				B. Work as a leader.</a:t>
            </a:r>
            <a:br>
              <a:rPr lang="en-US" sz="3200">
                <a:effectLst/>
              </a:rPr>
            </a:br>
            <a:r>
              <a:rPr lang="en-US" sz="3200">
                <a:effectLst/>
              </a:rPr>
              <a:t>C. Receive letters from home. 	D. Work in teams.</a:t>
            </a:r>
          </a:p>
        </p:txBody>
      </p:sp>
      <p:grpSp>
        <p:nvGrpSpPr>
          <p:cNvPr id="2" name="Group 1">
            <a:extLst>
              <a:ext uri="{FF2B5EF4-FFF2-40B4-BE49-F238E27FC236}">
                <a16:creationId xmlns:a16="http://schemas.microsoft.com/office/drawing/2014/main" id="{20935C3A-A0B8-01FE-1627-1AC78606DBF4}"/>
              </a:ext>
            </a:extLst>
          </p:cNvPr>
          <p:cNvGrpSpPr/>
          <p:nvPr/>
        </p:nvGrpSpPr>
        <p:grpSpPr>
          <a:xfrm>
            <a:off x="-1172" y="-7620"/>
            <a:ext cx="12192000" cy="1083309"/>
            <a:chOff x="7620" y="-7620"/>
            <a:chExt cx="12192000" cy="1083309"/>
          </a:xfrm>
        </p:grpSpPr>
        <p:sp>
          <p:nvSpPr>
            <p:cNvPr id="4" name="Round Single Corner Rectangle 3">
              <a:extLst>
                <a:ext uri="{FF2B5EF4-FFF2-40B4-BE49-F238E27FC236}">
                  <a16:creationId xmlns:a16="http://schemas.microsoft.com/office/drawing/2014/main" id="{771FC8B0-D874-8E97-42EB-30D08F467F6A}"/>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5">
              <a:extLst>
                <a:ext uri="{FF2B5EF4-FFF2-40B4-BE49-F238E27FC236}">
                  <a16:creationId xmlns:a16="http://schemas.microsoft.com/office/drawing/2014/main" id="{5BEB0A08-64CF-6B06-2396-1B7DFAA082B5}"/>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a:extLst>
                <a:ext uri="{FF2B5EF4-FFF2-40B4-BE49-F238E27FC236}">
                  <a16:creationId xmlns:a16="http://schemas.microsoft.com/office/drawing/2014/main" id="{4FA6A09A-092F-01E0-A7A7-A20EF1FC44D8}"/>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77792" y="1162156"/>
            <a:ext cx="10338245" cy="523220"/>
          </a:xfrm>
          <a:prstGeom prst="rect">
            <a:avLst/>
          </a:prstGeom>
          <a:noFill/>
          <a:effectLst/>
        </p:spPr>
        <p:txBody>
          <a:bodyPr wrap="square" rtlCol="0">
            <a:spAutoFit/>
          </a:bodyPr>
          <a:lstStyle/>
          <a:p>
            <a:r>
              <a:rPr lang="vi-VN"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Read the texts and choose the correct answer A, B, C, or D.</a:t>
            </a:r>
            <a:endParaRPr lang="en-US" sz="2800" b="1" dirty="0">
              <a:effectLst>
                <a:glow rad="88900">
                  <a:schemeClr val="bg1"/>
                </a:glow>
              </a:effectLst>
              <a:latin typeface="Calibri" panose="020F0502020204030204" pitchFamily="34" charset="0"/>
              <a:cs typeface="Calibri" panose="020F0502020204030204" pitchFamily="34" charset="0"/>
            </a:endParaRP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p>
        </p:txBody>
      </p:sp>
      <p:sp>
        <p:nvSpPr>
          <p:cNvPr id="3" name="Oval 2">
            <a:extLst>
              <a:ext uri="{FF2B5EF4-FFF2-40B4-BE49-F238E27FC236}">
                <a16:creationId xmlns:a16="http://schemas.microsoft.com/office/drawing/2014/main" id="{322A9EE4-CC59-C4BF-6113-1E9D4D38543F}"/>
              </a:ext>
            </a:extLst>
          </p:cNvPr>
          <p:cNvSpPr/>
          <p:nvPr/>
        </p:nvSpPr>
        <p:spPr>
          <a:xfrm>
            <a:off x="6230021" y="2710631"/>
            <a:ext cx="609600" cy="6052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Oval 4">
            <a:extLst>
              <a:ext uri="{FF2B5EF4-FFF2-40B4-BE49-F238E27FC236}">
                <a16:creationId xmlns:a16="http://schemas.microsoft.com/office/drawing/2014/main" id="{33C8BA4A-44C8-88D2-750B-424E0C0DCC07}"/>
              </a:ext>
            </a:extLst>
          </p:cNvPr>
          <p:cNvSpPr/>
          <p:nvPr/>
        </p:nvSpPr>
        <p:spPr>
          <a:xfrm>
            <a:off x="6170607" y="4917919"/>
            <a:ext cx="609600" cy="6052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Rounded Rectangle 7">
            <a:extLst>
              <a:ext uri="{FF2B5EF4-FFF2-40B4-BE49-F238E27FC236}">
                <a16:creationId xmlns:a16="http://schemas.microsoft.com/office/drawing/2014/main" id="{C5ADF17A-D698-C114-F38A-9F0C222603CB}"/>
              </a:ext>
            </a:extLst>
          </p:cNvPr>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a:extLst>
              <a:ext uri="{FF2B5EF4-FFF2-40B4-BE49-F238E27FC236}">
                <a16:creationId xmlns:a16="http://schemas.microsoft.com/office/drawing/2014/main" id="{9E58F257-6ED3-92DF-2C23-B5F8E8FE4C3B}"/>
              </a:ext>
            </a:extLst>
          </p:cNvPr>
          <p:cNvSpPr txBox="1"/>
          <p:nvPr/>
        </p:nvSpPr>
        <p:spPr>
          <a:xfrm>
            <a:off x="630888" y="1027236"/>
            <a:ext cx="397035" cy="707886"/>
          </a:xfrm>
          <a:prstGeom prst="rect">
            <a:avLst/>
          </a:prstGeom>
          <a:noFill/>
        </p:spPr>
        <p:txBody>
          <a:bodyPr wrap="square" rtlCol="0">
            <a:spAutoFit/>
          </a:bodyPr>
          <a:lstStyle/>
          <a:p>
            <a:pPr algn="ctr"/>
            <a:r>
              <a:rPr lang="en-US" sz="4000" b="1">
                <a:solidFill>
                  <a:schemeClr val="bg1"/>
                </a:solidFill>
                <a:latin typeface="Myriad Pro" pitchFamily="34" charset="0"/>
              </a:rPr>
              <a:t>2</a:t>
            </a:r>
          </a:p>
        </p:txBody>
      </p:sp>
    </p:spTree>
    <p:extLst>
      <p:ext uri="{BB962C8B-B14F-4D97-AF65-F5344CB8AC3E}">
        <p14:creationId xmlns:p14="http://schemas.microsoft.com/office/powerpoint/2010/main" val="277704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0935C3A-A0B8-01FE-1627-1AC78606DBF4}"/>
              </a:ext>
            </a:extLst>
          </p:cNvPr>
          <p:cNvGrpSpPr/>
          <p:nvPr/>
        </p:nvGrpSpPr>
        <p:grpSpPr>
          <a:xfrm>
            <a:off x="-1172" y="-7620"/>
            <a:ext cx="12192000" cy="1083309"/>
            <a:chOff x="7620" y="-7620"/>
            <a:chExt cx="12192000" cy="1083309"/>
          </a:xfrm>
        </p:grpSpPr>
        <p:sp>
          <p:nvSpPr>
            <p:cNvPr id="4" name="Round Single Corner Rectangle 3">
              <a:extLst>
                <a:ext uri="{FF2B5EF4-FFF2-40B4-BE49-F238E27FC236}">
                  <a16:creationId xmlns:a16="http://schemas.microsoft.com/office/drawing/2014/main" id="{771FC8B0-D874-8E97-42EB-30D08F467F6A}"/>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5">
              <a:extLst>
                <a:ext uri="{FF2B5EF4-FFF2-40B4-BE49-F238E27FC236}">
                  <a16:creationId xmlns:a16="http://schemas.microsoft.com/office/drawing/2014/main" id="{5BEB0A08-64CF-6B06-2396-1B7DFAA082B5}"/>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a:extLst>
                <a:ext uri="{FF2B5EF4-FFF2-40B4-BE49-F238E27FC236}">
                  <a16:creationId xmlns:a16="http://schemas.microsoft.com/office/drawing/2014/main" id="{4FA6A09A-092F-01E0-A7A7-A20EF1FC44D8}"/>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77792" y="1162156"/>
            <a:ext cx="10338245" cy="523220"/>
          </a:xfrm>
          <a:prstGeom prst="rect">
            <a:avLst/>
          </a:prstGeom>
          <a:noFill/>
          <a:effectLst/>
        </p:spPr>
        <p:txBody>
          <a:bodyPr wrap="square" rtlCol="0">
            <a:spAutoFit/>
          </a:bodyPr>
          <a:lstStyle/>
          <a:p>
            <a:r>
              <a:rPr lang="vi-VN"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Read the texts and choose the correct answer A, B, C, or D.</a:t>
            </a:r>
            <a:endParaRPr lang="en-US" sz="2800" b="1">
              <a:effectLst>
                <a:glow rad="88900">
                  <a:schemeClr val="bg1"/>
                </a:glow>
              </a:effectLst>
              <a:latin typeface="Calibri" panose="020F0502020204030204" pitchFamily="34" charset="0"/>
              <a:cs typeface="Calibri" panose="020F0502020204030204" pitchFamily="34" charset="0"/>
            </a:endParaRP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p>
        </p:txBody>
      </p:sp>
      <p:sp>
        <p:nvSpPr>
          <p:cNvPr id="26" name="TextBox 25">
            <a:extLst>
              <a:ext uri="{FF2B5EF4-FFF2-40B4-BE49-F238E27FC236}">
                <a16:creationId xmlns:a16="http://schemas.microsoft.com/office/drawing/2014/main" id="{34C87722-B88C-4242-BBAB-786B74455F27}"/>
              </a:ext>
            </a:extLst>
          </p:cNvPr>
          <p:cNvSpPr txBox="1"/>
          <p:nvPr/>
        </p:nvSpPr>
        <p:spPr>
          <a:xfrm>
            <a:off x="758814" y="1651080"/>
            <a:ext cx="11433186" cy="5186676"/>
          </a:xfrm>
          <a:prstGeom prst="rect">
            <a:avLst/>
          </a:prstGeom>
          <a:noFill/>
        </p:spPr>
        <p:txBody>
          <a:bodyPr wrap="square">
            <a:spAutoFit/>
          </a:bodyPr>
          <a:lstStyle/>
          <a:p>
            <a:pPr>
              <a:lnSpc>
                <a:spcPct val="150000"/>
              </a:lnSpc>
            </a:pPr>
            <a:r>
              <a:rPr lang="en-US" sz="3200" b="1"/>
              <a:t>3.</a:t>
            </a:r>
            <a:r>
              <a:rPr lang="en-US" sz="3200">
                <a:effectLst/>
              </a:rPr>
              <a:t> The word “theme” means ______. </a:t>
            </a:r>
          </a:p>
          <a:p>
            <a:pPr>
              <a:lnSpc>
                <a:spcPct val="150000"/>
              </a:lnSpc>
            </a:pPr>
            <a:r>
              <a:rPr lang="en-US" sz="3200">
                <a:effectLst/>
              </a:rPr>
              <a:t>A. Performance		B. environment		C. activity 	      D. topic </a:t>
            </a:r>
          </a:p>
          <a:p>
            <a:pPr>
              <a:lnSpc>
                <a:spcPct val="150000"/>
              </a:lnSpc>
            </a:pPr>
            <a:r>
              <a:rPr lang="en-US" sz="3200" b="1"/>
              <a:t>4</a:t>
            </a:r>
            <a:r>
              <a:rPr lang="en-US" sz="3200">
                <a:effectLst/>
              </a:rPr>
              <a:t>. The experience at Rockefeller Centre was ______ for Akiko. </a:t>
            </a:r>
          </a:p>
          <a:p>
            <a:pPr>
              <a:lnSpc>
                <a:spcPct val="150000"/>
              </a:lnSpc>
            </a:pPr>
            <a:r>
              <a:rPr lang="en-US" sz="3200">
                <a:effectLst/>
              </a:rPr>
              <a:t>A. unforgettable 	B. enjoyable	C. special 	    D. touching </a:t>
            </a:r>
          </a:p>
          <a:p>
            <a:pPr>
              <a:lnSpc>
                <a:spcPct val="150000"/>
              </a:lnSpc>
            </a:pPr>
            <a:r>
              <a:rPr lang="en-US" sz="3200" b="1"/>
              <a:t>5</a:t>
            </a:r>
            <a:r>
              <a:rPr lang="en-US" sz="3200">
                <a:effectLst/>
              </a:rPr>
              <a:t>. The word “that” refers to ______. </a:t>
            </a:r>
          </a:p>
          <a:p>
            <a:pPr>
              <a:lnSpc>
                <a:spcPct val="150000"/>
              </a:lnSpc>
            </a:pPr>
            <a:r>
              <a:rPr lang="en-US" sz="3200">
                <a:effectLst/>
              </a:rPr>
              <a:t>A. travelling to America	B. touring the Thornwood campus </a:t>
            </a:r>
          </a:p>
          <a:p>
            <a:pPr>
              <a:lnSpc>
                <a:spcPct val="150000"/>
              </a:lnSpc>
            </a:pPr>
            <a:r>
              <a:rPr lang="en-US" sz="3200">
                <a:effectLst/>
              </a:rPr>
              <a:t>C. visiting Rockefeller Centre	D. viewing the city below </a:t>
            </a:r>
          </a:p>
        </p:txBody>
      </p:sp>
      <p:sp>
        <p:nvSpPr>
          <p:cNvPr id="3" name="Oval 2">
            <a:extLst>
              <a:ext uri="{FF2B5EF4-FFF2-40B4-BE49-F238E27FC236}">
                <a16:creationId xmlns:a16="http://schemas.microsoft.com/office/drawing/2014/main" id="{322A9EE4-CC59-C4BF-6113-1E9D4D38543F}"/>
              </a:ext>
            </a:extLst>
          </p:cNvPr>
          <p:cNvSpPr/>
          <p:nvPr/>
        </p:nvSpPr>
        <p:spPr>
          <a:xfrm>
            <a:off x="10349318" y="2575102"/>
            <a:ext cx="609600" cy="6052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Oval 4">
            <a:extLst>
              <a:ext uri="{FF2B5EF4-FFF2-40B4-BE49-F238E27FC236}">
                <a16:creationId xmlns:a16="http://schemas.microsoft.com/office/drawing/2014/main" id="{33C8BA4A-44C8-88D2-750B-424E0C0DCC07}"/>
              </a:ext>
            </a:extLst>
          </p:cNvPr>
          <p:cNvSpPr/>
          <p:nvPr/>
        </p:nvSpPr>
        <p:spPr>
          <a:xfrm>
            <a:off x="7075986" y="3985689"/>
            <a:ext cx="609600" cy="6052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Rounded Rectangle 7">
            <a:extLst>
              <a:ext uri="{FF2B5EF4-FFF2-40B4-BE49-F238E27FC236}">
                <a16:creationId xmlns:a16="http://schemas.microsoft.com/office/drawing/2014/main" id="{C5ADF17A-D698-C114-F38A-9F0C222603CB}"/>
              </a:ext>
            </a:extLst>
          </p:cNvPr>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a:extLst>
              <a:ext uri="{FF2B5EF4-FFF2-40B4-BE49-F238E27FC236}">
                <a16:creationId xmlns:a16="http://schemas.microsoft.com/office/drawing/2014/main" id="{9E58F257-6ED3-92DF-2C23-B5F8E8FE4C3B}"/>
              </a:ext>
            </a:extLst>
          </p:cNvPr>
          <p:cNvSpPr txBox="1"/>
          <p:nvPr/>
        </p:nvSpPr>
        <p:spPr>
          <a:xfrm>
            <a:off x="630888" y="1027236"/>
            <a:ext cx="397035" cy="707886"/>
          </a:xfrm>
          <a:prstGeom prst="rect">
            <a:avLst/>
          </a:prstGeom>
          <a:noFill/>
        </p:spPr>
        <p:txBody>
          <a:bodyPr wrap="square" rtlCol="0">
            <a:spAutoFit/>
          </a:bodyPr>
          <a:lstStyle/>
          <a:p>
            <a:pPr algn="ctr"/>
            <a:r>
              <a:rPr lang="en-US" sz="4000" b="1">
                <a:solidFill>
                  <a:schemeClr val="bg1"/>
                </a:solidFill>
                <a:latin typeface="Myriad Pro" pitchFamily="34" charset="0"/>
              </a:rPr>
              <a:t>2</a:t>
            </a:r>
          </a:p>
        </p:txBody>
      </p:sp>
      <p:sp>
        <p:nvSpPr>
          <p:cNvPr id="10" name="Oval 9">
            <a:extLst>
              <a:ext uri="{FF2B5EF4-FFF2-40B4-BE49-F238E27FC236}">
                <a16:creationId xmlns:a16="http://schemas.microsoft.com/office/drawing/2014/main" id="{F0BE7FD6-F9B8-8C73-B4BD-93BB5B691F14}"/>
              </a:ext>
            </a:extLst>
          </p:cNvPr>
          <p:cNvSpPr/>
          <p:nvPr/>
        </p:nvSpPr>
        <p:spPr>
          <a:xfrm>
            <a:off x="664129" y="5469147"/>
            <a:ext cx="609600" cy="6052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171522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77F567A-2DA1-86B1-03DD-73BC110E9CBB}"/>
              </a:ext>
            </a:extLst>
          </p:cNvPr>
          <p:cNvGraphicFramePr>
            <a:graphicFrameLocks noGrp="1"/>
          </p:cNvGraphicFramePr>
          <p:nvPr>
            <p:extLst>
              <p:ext uri="{D42A27DB-BD31-4B8C-83A1-F6EECF244321}">
                <p14:modId xmlns:p14="http://schemas.microsoft.com/office/powerpoint/2010/main" val="3339715966"/>
              </p:ext>
            </p:extLst>
          </p:nvPr>
        </p:nvGraphicFramePr>
        <p:xfrm>
          <a:off x="487067" y="1975875"/>
          <a:ext cx="11149543" cy="4743381"/>
        </p:xfrm>
        <a:graphic>
          <a:graphicData uri="http://schemas.openxmlformats.org/drawingml/2006/table">
            <a:tbl>
              <a:tblPr firstRow="1" bandRow="1">
                <a:tableStyleId>{5DA37D80-6434-44D0-A028-1B22A696006F}</a:tableStyleId>
              </a:tblPr>
              <a:tblGrid>
                <a:gridCol w="7890017">
                  <a:extLst>
                    <a:ext uri="{9D8B030D-6E8A-4147-A177-3AD203B41FA5}">
                      <a16:colId xmlns:a16="http://schemas.microsoft.com/office/drawing/2014/main" val="20000"/>
                    </a:ext>
                  </a:extLst>
                </a:gridCol>
                <a:gridCol w="1629763">
                  <a:extLst>
                    <a:ext uri="{9D8B030D-6E8A-4147-A177-3AD203B41FA5}">
                      <a16:colId xmlns:a16="http://schemas.microsoft.com/office/drawing/2014/main" val="121093473"/>
                    </a:ext>
                  </a:extLst>
                </a:gridCol>
                <a:gridCol w="1629763">
                  <a:extLst>
                    <a:ext uri="{9D8B030D-6E8A-4147-A177-3AD203B41FA5}">
                      <a16:colId xmlns:a16="http://schemas.microsoft.com/office/drawing/2014/main" val="90285203"/>
                    </a:ext>
                  </a:extLst>
                </a:gridCol>
              </a:tblGrid>
              <a:tr h="815406">
                <a:tc>
                  <a:txBody>
                    <a:bodyPr/>
                    <a:lstStyle/>
                    <a:p>
                      <a:pPr algn="ctr"/>
                      <a:r>
                        <a:rPr lang="en-US" sz="3200" b="1">
                          <a:solidFill>
                            <a:srgbClr val="05A0B8"/>
                          </a:solidFill>
                          <a:latin typeface="+mn-lt"/>
                        </a:rPr>
                        <a:t>Experiences</a:t>
                      </a:r>
                    </a:p>
                  </a:txBody>
                  <a:tcPr anchor="ctr"/>
                </a:tc>
                <a:tc>
                  <a:txBody>
                    <a:bodyPr/>
                    <a:lstStyle/>
                    <a:p>
                      <a:pPr algn="ctr"/>
                      <a:r>
                        <a:rPr lang="en-US" sz="3200" b="1">
                          <a:solidFill>
                            <a:srgbClr val="05A0B8"/>
                          </a:solidFill>
                          <a:latin typeface="+mn-lt"/>
                        </a:rPr>
                        <a:t>Duong</a:t>
                      </a:r>
                    </a:p>
                  </a:txBody>
                  <a:tcPr anchor="ctr"/>
                </a:tc>
                <a:tc>
                  <a:txBody>
                    <a:bodyPr/>
                    <a:lstStyle/>
                    <a:p>
                      <a:pPr algn="ctr"/>
                      <a:r>
                        <a:rPr lang="en-US" sz="3200" b="1">
                          <a:solidFill>
                            <a:srgbClr val="05A0B8"/>
                          </a:solidFill>
                          <a:latin typeface="+mn-lt"/>
                        </a:rPr>
                        <a:t>Akiko</a:t>
                      </a:r>
                    </a:p>
                  </a:txBody>
                  <a:tcPr anchor="ctr"/>
                </a:tc>
                <a:extLst>
                  <a:ext uri="{0D108BD9-81ED-4DB2-BD59-A6C34878D82A}">
                    <a16:rowId xmlns:a16="http://schemas.microsoft.com/office/drawing/2014/main" val="10000"/>
                  </a:ext>
                </a:extLst>
              </a:tr>
              <a:tr h="785595">
                <a:tc>
                  <a:txBody>
                    <a:bodyPr/>
                    <a:lstStyle/>
                    <a:p>
                      <a:pPr marL="0" marR="0" lvl="0" indent="-1270" algn="l" defTabSz="914400" rtl="0" eaLnBrk="1" fontAlgn="auto" latinLnBrk="0" hangingPunct="1">
                        <a:lnSpc>
                          <a:spcPct val="107000"/>
                        </a:lnSpc>
                        <a:spcBef>
                          <a:spcPts val="0"/>
                        </a:spcBef>
                        <a:spcAft>
                          <a:spcPts val="0"/>
                        </a:spcAft>
                        <a:buClrTx/>
                        <a:buSzTx/>
                        <a:buFontTx/>
                        <a:buNone/>
                        <a:tabLst/>
                        <a:defRPr/>
                      </a:pPr>
                      <a:r>
                        <a:rPr lang="en-US" sz="3200" b="1">
                          <a:solidFill>
                            <a:schemeClr val="tx1"/>
                          </a:solidFill>
                          <a:effectLst/>
                          <a:latin typeface="+mn-lt"/>
                          <a:ea typeface="Times New Roman" panose="02020603050405020304" pitchFamily="18" charset="0"/>
                          <a:cs typeface="Calibri" panose="020F0502020204030204" pitchFamily="34" charset="0"/>
                        </a:rPr>
                        <a:t>1. </a:t>
                      </a:r>
                      <a:r>
                        <a:rPr lang="en-US" sz="3200">
                          <a:solidFill>
                            <a:schemeClr val="tx1"/>
                          </a:solidFill>
                          <a:effectLst/>
                          <a:latin typeface="+mn-lt"/>
                          <a:ea typeface="Times New Roman" panose="02020603050405020304" pitchFamily="18" charset="0"/>
                          <a:cs typeface="Calibri" panose="020F0502020204030204" pitchFamily="34" charset="0"/>
                        </a:rPr>
                        <a:t>attending an English course </a:t>
                      </a:r>
                    </a:p>
                  </a:txBody>
                  <a:tcPr marL="71755" marR="71755" marT="71755" marB="71755"/>
                </a:tc>
                <a:tc>
                  <a:txBody>
                    <a:bodyPr/>
                    <a:lstStyle/>
                    <a:p>
                      <a:pPr indent="-1270">
                        <a:lnSpc>
                          <a:spcPct val="107000"/>
                        </a:lnSpc>
                      </a:pPr>
                      <a:endParaRPr lang="en-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tc>
                  <a:txBody>
                    <a:bodyPr/>
                    <a:lstStyle/>
                    <a:p>
                      <a:pPr indent="-1270">
                        <a:lnSpc>
                          <a:spcPct val="107000"/>
                        </a:lnSpc>
                      </a:pPr>
                      <a:endParaRPr lang="en-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extLst>
                  <a:ext uri="{0D108BD9-81ED-4DB2-BD59-A6C34878D82A}">
                    <a16:rowId xmlns:a16="http://schemas.microsoft.com/office/drawing/2014/main" val="10001"/>
                  </a:ext>
                </a:extLst>
              </a:tr>
              <a:tr h="785595">
                <a:tc>
                  <a:txBody>
                    <a:bodyPr/>
                    <a:lstStyle/>
                    <a:p>
                      <a:pPr marL="0" marR="0" lvl="0" indent="-1270" algn="l" defTabSz="914400" rtl="0" eaLnBrk="1" fontAlgn="auto" latinLnBrk="0" hangingPunct="1">
                        <a:lnSpc>
                          <a:spcPct val="107000"/>
                        </a:lnSpc>
                        <a:spcBef>
                          <a:spcPts val="0"/>
                        </a:spcBef>
                        <a:spcAft>
                          <a:spcPts val="0"/>
                        </a:spcAft>
                        <a:buClrTx/>
                        <a:buSzTx/>
                        <a:buFontTx/>
                        <a:buNone/>
                        <a:tabLst/>
                        <a:defRPr/>
                      </a:pPr>
                      <a:r>
                        <a:rPr lang="en-US" sz="3200" b="1">
                          <a:solidFill>
                            <a:schemeClr val="tx1"/>
                          </a:solidFill>
                          <a:effectLst/>
                          <a:latin typeface="+mn-lt"/>
                          <a:ea typeface="Times New Roman" panose="02020603050405020304" pitchFamily="18" charset="0"/>
                          <a:cs typeface="Calibri" panose="020F0502020204030204" pitchFamily="34" charset="0"/>
                        </a:rPr>
                        <a:t>2. </a:t>
                      </a:r>
                      <a:r>
                        <a:rPr lang="en-US" sz="3200">
                          <a:solidFill>
                            <a:schemeClr val="tx1"/>
                          </a:solidFill>
                          <a:effectLst/>
                          <a:latin typeface="+mn-lt"/>
                          <a:ea typeface="Times New Roman" panose="02020603050405020304" pitchFamily="18" charset="0"/>
                          <a:cs typeface="Calibri" panose="020F0502020204030204" pitchFamily="34" charset="0"/>
                        </a:rPr>
                        <a:t>attending an army-like course </a:t>
                      </a:r>
                    </a:p>
                  </a:txBody>
                  <a:tcPr marL="71755" marR="71755" marT="71755" marB="71755"/>
                </a:tc>
                <a:tc>
                  <a:txBody>
                    <a:bodyPr/>
                    <a:lstStyle/>
                    <a:p>
                      <a:pPr indent="-1270">
                        <a:lnSpc>
                          <a:spcPct val="107000"/>
                        </a:lnSpc>
                      </a:pPr>
                      <a:endParaRPr lang="en-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tc>
                  <a:txBody>
                    <a:bodyPr/>
                    <a:lstStyle/>
                    <a:p>
                      <a:pPr indent="-1270">
                        <a:lnSpc>
                          <a:spcPct val="107000"/>
                        </a:lnSpc>
                      </a:pPr>
                      <a:endParaRPr lang="en-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extLst>
                  <a:ext uri="{0D108BD9-81ED-4DB2-BD59-A6C34878D82A}">
                    <a16:rowId xmlns:a16="http://schemas.microsoft.com/office/drawing/2014/main" val="2917693607"/>
                  </a:ext>
                </a:extLst>
              </a:tr>
              <a:tr h="785595">
                <a:tc>
                  <a:txBody>
                    <a:bodyPr/>
                    <a:lstStyle/>
                    <a:p>
                      <a:pPr marL="0" marR="0" lvl="0" indent="-1270" algn="l" defTabSz="914400" rtl="0" eaLnBrk="1" fontAlgn="auto" latinLnBrk="0" hangingPunct="1">
                        <a:lnSpc>
                          <a:spcPct val="107000"/>
                        </a:lnSpc>
                        <a:spcBef>
                          <a:spcPts val="0"/>
                        </a:spcBef>
                        <a:spcAft>
                          <a:spcPts val="0"/>
                        </a:spcAft>
                        <a:buClrTx/>
                        <a:buSzTx/>
                        <a:buFontTx/>
                        <a:buNone/>
                        <a:tabLst/>
                        <a:defRPr/>
                      </a:pPr>
                      <a:r>
                        <a:rPr lang="en-US" sz="3200" b="1">
                          <a:solidFill>
                            <a:schemeClr val="tx1"/>
                          </a:solidFill>
                          <a:effectLst/>
                          <a:latin typeface="+mn-lt"/>
                          <a:ea typeface="Times New Roman" panose="02020603050405020304" pitchFamily="18" charset="0"/>
                          <a:cs typeface="Calibri" panose="020F0502020204030204" pitchFamily="34" charset="0"/>
                        </a:rPr>
                        <a:t>3. </a:t>
                      </a:r>
                      <a:r>
                        <a:rPr lang="en-US" sz="3200">
                          <a:solidFill>
                            <a:schemeClr val="tx1"/>
                          </a:solidFill>
                          <a:effectLst/>
                          <a:latin typeface="+mn-lt"/>
                          <a:ea typeface="Times New Roman" panose="02020603050405020304" pitchFamily="18" charset="0"/>
                          <a:cs typeface="Calibri" panose="020F0502020204030204" pitchFamily="34" charset="0"/>
                        </a:rPr>
                        <a:t>joining a performance </a:t>
                      </a:r>
                    </a:p>
                  </a:txBody>
                  <a:tcPr marL="71755" marR="71755" marT="71755" marB="71755"/>
                </a:tc>
                <a:tc>
                  <a:txBody>
                    <a:bodyPr/>
                    <a:lstStyle/>
                    <a:p>
                      <a:pPr indent="-1270">
                        <a:lnSpc>
                          <a:spcPct val="107000"/>
                        </a:lnSpc>
                      </a:pPr>
                      <a:endParaRPr lang="en-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tc>
                  <a:txBody>
                    <a:bodyPr/>
                    <a:lstStyle/>
                    <a:p>
                      <a:pPr indent="-1270">
                        <a:lnSpc>
                          <a:spcPct val="107000"/>
                        </a:lnSpc>
                      </a:pPr>
                      <a:endParaRPr lang="en-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extLst>
                  <a:ext uri="{0D108BD9-81ED-4DB2-BD59-A6C34878D82A}">
                    <a16:rowId xmlns:a16="http://schemas.microsoft.com/office/drawing/2014/main" val="3429822098"/>
                  </a:ext>
                </a:extLst>
              </a:tr>
              <a:tr h="785595">
                <a:tc>
                  <a:txBody>
                    <a:bodyPr/>
                    <a:lstStyle/>
                    <a:p>
                      <a:pPr marL="0" marR="0" lvl="0" indent="-1270" algn="l" defTabSz="914400" rtl="0" eaLnBrk="1" fontAlgn="auto" latinLnBrk="0" hangingPunct="1">
                        <a:lnSpc>
                          <a:spcPct val="107000"/>
                        </a:lnSpc>
                        <a:spcBef>
                          <a:spcPts val="0"/>
                        </a:spcBef>
                        <a:spcAft>
                          <a:spcPts val="0"/>
                        </a:spcAft>
                        <a:buClrTx/>
                        <a:buSzTx/>
                        <a:buFontTx/>
                        <a:buNone/>
                        <a:tabLst/>
                        <a:defRPr/>
                      </a:pPr>
                      <a:r>
                        <a:rPr lang="vi-VN" sz="3200" b="1">
                          <a:solidFill>
                            <a:schemeClr val="tx1"/>
                          </a:solidFill>
                          <a:effectLst/>
                          <a:latin typeface="+mn-lt"/>
                          <a:ea typeface="Times New Roman" panose="02020603050405020304" pitchFamily="18" charset="0"/>
                          <a:cs typeface="Calibri" panose="020F0502020204030204" pitchFamily="34" charset="0"/>
                        </a:rPr>
                        <a:t>4. </a:t>
                      </a:r>
                      <a:r>
                        <a:rPr lang="vi-VN" sz="3200">
                          <a:solidFill>
                            <a:schemeClr val="tx1"/>
                          </a:solidFill>
                          <a:effectLst/>
                          <a:latin typeface="+mn-lt"/>
                          <a:ea typeface="Times New Roman" panose="02020603050405020304" pitchFamily="18" charset="0"/>
                          <a:cs typeface="Calibri" panose="020F0502020204030204" pitchFamily="34" charset="0"/>
                        </a:rPr>
                        <a:t>touring a campus </a:t>
                      </a:r>
                    </a:p>
                  </a:txBody>
                  <a:tcPr marL="71755" marR="71755" marT="71755" marB="71755"/>
                </a:tc>
                <a:tc>
                  <a:txBody>
                    <a:bodyPr/>
                    <a:lstStyle/>
                    <a:p>
                      <a:pPr indent="-1270">
                        <a:lnSpc>
                          <a:spcPct val="107000"/>
                        </a:lnSpc>
                      </a:pPr>
                      <a:endParaRPr lang="en-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tc>
                  <a:txBody>
                    <a:bodyPr/>
                    <a:lstStyle/>
                    <a:p>
                      <a:pPr indent="-1270">
                        <a:lnSpc>
                          <a:spcPct val="107000"/>
                        </a:lnSpc>
                      </a:pPr>
                      <a:endParaRPr lang="en-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extLst>
                  <a:ext uri="{0D108BD9-81ED-4DB2-BD59-A6C34878D82A}">
                    <a16:rowId xmlns:a16="http://schemas.microsoft.com/office/drawing/2014/main" val="666665788"/>
                  </a:ext>
                </a:extLst>
              </a:tr>
              <a:tr h="785595">
                <a:tc>
                  <a:txBody>
                    <a:bodyPr/>
                    <a:lstStyle/>
                    <a:p>
                      <a:pPr indent="-1270">
                        <a:lnSpc>
                          <a:spcPct val="107000"/>
                        </a:lnSpc>
                      </a:pPr>
                      <a:r>
                        <a:rPr lang="vi-VN" sz="3200" b="1">
                          <a:solidFill>
                            <a:schemeClr val="tx1"/>
                          </a:solidFill>
                          <a:effectLst/>
                          <a:latin typeface="+mn-lt"/>
                          <a:ea typeface="Times New Roman" panose="02020603050405020304" pitchFamily="18" charset="0"/>
                          <a:cs typeface="Calibri" panose="020F0502020204030204" pitchFamily="34" charset="0"/>
                        </a:rPr>
                        <a:t>5. </a:t>
                      </a:r>
                      <a:r>
                        <a:rPr lang="vi-VN" sz="3200">
                          <a:solidFill>
                            <a:schemeClr val="tx1"/>
                          </a:solidFill>
                          <a:effectLst/>
                          <a:latin typeface="+mn-lt"/>
                          <a:ea typeface="Times New Roman" panose="02020603050405020304" pitchFamily="18" charset="0"/>
                          <a:cs typeface="Calibri" panose="020F0502020204030204" pitchFamily="34" charset="0"/>
                        </a:rPr>
                        <a:t>receiving letters from home </a:t>
                      </a:r>
                    </a:p>
                  </a:txBody>
                  <a:tcPr marL="71755" marR="71755" marT="71755" marB="71755"/>
                </a:tc>
                <a:tc>
                  <a:txBody>
                    <a:bodyPr/>
                    <a:lstStyle/>
                    <a:p>
                      <a:pPr indent="-1270">
                        <a:lnSpc>
                          <a:spcPct val="107000"/>
                        </a:lnSpc>
                      </a:pPr>
                      <a:endParaRPr lang="vi-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tc>
                  <a:txBody>
                    <a:bodyPr/>
                    <a:lstStyle/>
                    <a:p>
                      <a:pPr indent="-1270">
                        <a:lnSpc>
                          <a:spcPct val="107000"/>
                        </a:lnSpc>
                      </a:pPr>
                      <a:endParaRPr lang="vi-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extLst>
                  <a:ext uri="{0D108BD9-81ED-4DB2-BD59-A6C34878D82A}">
                    <a16:rowId xmlns:a16="http://schemas.microsoft.com/office/drawing/2014/main" val="1202095035"/>
                  </a:ext>
                </a:extLst>
              </a:tr>
            </a:tbl>
          </a:graphicData>
        </a:graphic>
      </p:graphicFrame>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1303634"/>
            <a:ext cx="11149542" cy="523220"/>
          </a:xfrm>
          <a:prstGeom prst="rect">
            <a:avLst/>
          </a:prstGeom>
          <a:noFill/>
          <a:effectLst/>
        </p:spPr>
        <p:txBody>
          <a:bodyPr wrap="square" rtlCol="0">
            <a:spAutoFit/>
          </a:bodyPr>
          <a:lstStyle/>
          <a:p>
            <a:r>
              <a:rPr lang="vi-VN"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Read the texts again </a:t>
            </a:r>
            <a:r>
              <a:rPr lang="vi-VN" sz="2800" b="1"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a:t>
            </a:r>
            <a:r>
              <a:rPr lang="vi-VN"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b="1"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tick</a:t>
            </a:r>
            <a:r>
              <a:rPr lang="vi-VN"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a:solidFill>
                  <a:schemeClr val="tx1"/>
                </a:solidFill>
                <a:effectLst/>
                <a:ea typeface="Times New Roman" panose="02020603050405020304" pitchFamily="18" charset="0"/>
              </a:rPr>
              <a:t>(</a:t>
            </a:r>
            <a:r>
              <a:rPr lang="vi-VN" sz="2800" b="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vi-VN" sz="2800" b="1">
                <a:solidFill>
                  <a:schemeClr val="tx1"/>
                </a:solidFill>
                <a:effectLst/>
                <a:ea typeface="Times New Roman" panose="02020603050405020304" pitchFamily="18" charset="0"/>
              </a:rPr>
              <a:t>)</a:t>
            </a:r>
            <a:r>
              <a:rPr lang="vi-VN"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Duong or Akiko.</a:t>
            </a:r>
            <a:endParaRPr lang="en-US" sz="2800" b="1">
              <a:effectLst>
                <a:glow rad="88900">
                  <a:schemeClr val="bg1"/>
                </a:glow>
              </a:effectLst>
              <a:latin typeface="Calibri" panose="020F0502020204030204" pitchFamily="34" charset="0"/>
              <a:cs typeface="Calibri" panose="020F0502020204030204" pitchFamily="34" charset="0"/>
            </a:endParaRPr>
          </a:p>
        </p:txBody>
      </p:sp>
      <p:sp>
        <p:nvSpPr>
          <p:cNvPr id="16" name="Rounded Rectangle 15"/>
          <p:cNvSpPr/>
          <p:nvPr/>
        </p:nvSpPr>
        <p:spPr>
          <a:xfrm>
            <a:off x="487067" y="125494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539852" y="1152307"/>
            <a:ext cx="397035" cy="707886"/>
          </a:xfrm>
          <a:prstGeom prst="rect">
            <a:avLst/>
          </a:prstGeom>
          <a:noFill/>
        </p:spPr>
        <p:txBody>
          <a:bodyPr wrap="square" rtlCol="0">
            <a:spAutoFit/>
          </a:bodyPr>
          <a:lstStyle/>
          <a:p>
            <a:pPr algn="ctr"/>
            <a:r>
              <a:rPr lang="vi-VN" sz="4000" b="1">
                <a:solidFill>
                  <a:schemeClr val="bg1"/>
                </a:solidFill>
                <a:latin typeface="Myriad Pro" pitchFamily="34" charset="0"/>
              </a:rPr>
              <a:t>3</a:t>
            </a:r>
            <a:endParaRPr lang="en-US" sz="4000" b="1">
              <a:solidFill>
                <a:schemeClr val="bg1"/>
              </a:solidFill>
              <a:latin typeface="Myriad Pro" pitchFamily="34" charset="0"/>
            </a:endParaRPr>
          </a:p>
        </p:txBody>
      </p:sp>
      <p:sp>
        <p:nvSpPr>
          <p:cNvPr id="8" name="TextBox 7"/>
          <p:cNvSpPr txBox="1"/>
          <p:nvPr/>
        </p:nvSpPr>
        <p:spPr>
          <a:xfrm>
            <a:off x="487067" y="186930"/>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READING </a:t>
            </a:r>
          </a:p>
        </p:txBody>
      </p:sp>
      <p:pic>
        <p:nvPicPr>
          <p:cNvPr id="6146" name="Picture 2" descr="Check Clipart">
            <a:extLst>
              <a:ext uri="{FF2B5EF4-FFF2-40B4-BE49-F238E27FC236}">
                <a16:creationId xmlns:a16="http://schemas.microsoft.com/office/drawing/2014/main" id="{98F48740-A921-31AF-050E-07F4C950CED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781" b="93240" l="3194" r="95139">
                        <a14:foregroundMark x1="2361" y1="66199" x2="8611" y2="83801"/>
                        <a14:foregroundMark x1="8611" y1="83801" x2="18333" y2="93367"/>
                        <a14:foregroundMark x1="3333" y1="66199" x2="3750" y2="70153"/>
                        <a14:foregroundMark x1="95139" y1="7781" x2="87917" y2="9949"/>
                        <a14:foregroundMark x1="87917" y1="9949" x2="84861" y2="9949"/>
                      </a14:backgroundRemoval>
                    </a14:imgEffect>
                  </a14:imgLayer>
                </a14:imgProps>
              </a:ext>
              <a:ext uri="{28A0092B-C50C-407E-A947-70E740481C1C}">
                <a14:useLocalDpi xmlns:a14="http://schemas.microsoft.com/office/drawing/2010/main" val="0"/>
              </a:ext>
            </a:extLst>
          </a:blip>
          <a:srcRect/>
          <a:stretch>
            <a:fillRect/>
          </a:stretch>
        </p:blipFill>
        <p:spPr bwMode="auto">
          <a:xfrm>
            <a:off x="10436941" y="2769150"/>
            <a:ext cx="962663" cy="8583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heck Clipart">
            <a:extLst>
              <a:ext uri="{FF2B5EF4-FFF2-40B4-BE49-F238E27FC236}">
                <a16:creationId xmlns:a16="http://schemas.microsoft.com/office/drawing/2014/main" id="{9C44DE23-FD60-8AB4-A98F-9D4C275EA67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781" b="93240" l="3194" r="95139">
                        <a14:foregroundMark x1="2361" y1="66199" x2="8611" y2="83801"/>
                        <a14:foregroundMark x1="8611" y1="83801" x2="18333" y2="93367"/>
                        <a14:foregroundMark x1="3333" y1="66199" x2="3750" y2="70153"/>
                        <a14:foregroundMark x1="95139" y1="7781" x2="87917" y2="9949"/>
                        <a14:foregroundMark x1="87917" y1="9949" x2="84861" y2="9949"/>
                      </a14:backgroundRemoval>
                    </a14:imgEffect>
                  </a14:imgLayer>
                </a14:imgProps>
              </a:ext>
              <a:ext uri="{28A0092B-C50C-407E-A947-70E740481C1C}">
                <a14:useLocalDpi xmlns:a14="http://schemas.microsoft.com/office/drawing/2010/main" val="0"/>
              </a:ext>
            </a:extLst>
          </a:blip>
          <a:srcRect/>
          <a:stretch>
            <a:fillRect/>
          </a:stretch>
        </p:blipFill>
        <p:spPr bwMode="auto">
          <a:xfrm>
            <a:off x="8819535" y="3487992"/>
            <a:ext cx="962663" cy="8583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ck Clipart">
            <a:extLst>
              <a:ext uri="{FF2B5EF4-FFF2-40B4-BE49-F238E27FC236}">
                <a16:creationId xmlns:a16="http://schemas.microsoft.com/office/drawing/2014/main" id="{02173AE3-F5AA-2065-1E12-F5877350722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781" b="93240" l="3194" r="95139">
                        <a14:foregroundMark x1="2361" y1="66199" x2="8611" y2="83801"/>
                        <a14:foregroundMark x1="8611" y1="83801" x2="18333" y2="93367"/>
                        <a14:foregroundMark x1="3333" y1="66199" x2="3750" y2="70153"/>
                        <a14:foregroundMark x1="95139" y1="7781" x2="87917" y2="9949"/>
                        <a14:foregroundMark x1="87917" y1="9949" x2="84861" y2="9949"/>
                      </a14:backgroundRemoval>
                    </a14:imgEffect>
                  </a14:imgLayer>
                </a14:imgProps>
              </a:ext>
              <a:ext uri="{28A0092B-C50C-407E-A947-70E740481C1C}">
                <a14:useLocalDpi xmlns:a14="http://schemas.microsoft.com/office/drawing/2010/main" val="0"/>
              </a:ext>
            </a:extLst>
          </a:blip>
          <a:srcRect/>
          <a:stretch>
            <a:fillRect/>
          </a:stretch>
        </p:blipFill>
        <p:spPr bwMode="auto">
          <a:xfrm>
            <a:off x="8819535" y="4294392"/>
            <a:ext cx="962663" cy="8583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heck Clipart">
            <a:extLst>
              <a:ext uri="{FF2B5EF4-FFF2-40B4-BE49-F238E27FC236}">
                <a16:creationId xmlns:a16="http://schemas.microsoft.com/office/drawing/2014/main" id="{44057B59-5105-F845-990F-F15D610B605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781" b="93240" l="3194" r="95139">
                        <a14:foregroundMark x1="2361" y1="66199" x2="8611" y2="83801"/>
                        <a14:foregroundMark x1="8611" y1="83801" x2="18333" y2="93367"/>
                        <a14:foregroundMark x1="3333" y1="66199" x2="3750" y2="70153"/>
                        <a14:foregroundMark x1="95139" y1="7781" x2="87917" y2="9949"/>
                        <a14:foregroundMark x1="87917" y1="9949" x2="84861" y2="9949"/>
                      </a14:backgroundRemoval>
                    </a14:imgEffect>
                  </a14:imgLayer>
                </a14:imgProps>
              </a:ext>
              <a:ext uri="{28A0092B-C50C-407E-A947-70E740481C1C}">
                <a14:useLocalDpi xmlns:a14="http://schemas.microsoft.com/office/drawing/2010/main" val="0"/>
              </a:ext>
            </a:extLst>
          </a:blip>
          <a:srcRect/>
          <a:stretch>
            <a:fillRect/>
          </a:stretch>
        </p:blipFill>
        <p:spPr bwMode="auto">
          <a:xfrm>
            <a:off x="10475820" y="5108070"/>
            <a:ext cx="962663" cy="8583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heck Clipart">
            <a:extLst>
              <a:ext uri="{FF2B5EF4-FFF2-40B4-BE49-F238E27FC236}">
                <a16:creationId xmlns:a16="http://schemas.microsoft.com/office/drawing/2014/main" id="{2647CFAF-F014-7DE4-E494-AADD3204B29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781" b="93240" l="3194" r="95139">
                        <a14:foregroundMark x1="2361" y1="66199" x2="8611" y2="83801"/>
                        <a14:foregroundMark x1="8611" y1="83801" x2="18333" y2="93367"/>
                        <a14:foregroundMark x1="3333" y1="66199" x2="3750" y2="70153"/>
                        <a14:foregroundMark x1="95139" y1="7781" x2="87917" y2="9949"/>
                        <a14:foregroundMark x1="87917" y1="9949" x2="84861" y2="9949"/>
                      </a14:backgroundRemoval>
                    </a14:imgEffect>
                  </a14:imgLayer>
                </a14:imgProps>
              </a:ext>
              <a:ext uri="{28A0092B-C50C-407E-A947-70E740481C1C}">
                <a14:useLocalDpi xmlns:a14="http://schemas.microsoft.com/office/drawing/2010/main" val="0"/>
              </a:ext>
            </a:extLst>
          </a:blip>
          <a:srcRect/>
          <a:stretch>
            <a:fillRect/>
          </a:stretch>
        </p:blipFill>
        <p:spPr bwMode="auto">
          <a:xfrm>
            <a:off x="8819535" y="5917302"/>
            <a:ext cx="962663" cy="85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82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p:grpSpPr>
        <p:sp>
          <p:nvSpPr>
            <p:cNvPr id="23" name="Round Single Corner Rectangle 22"/>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311098" y="1904878"/>
            <a:ext cx="4814329" cy="789979"/>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836656" y="1940421"/>
            <a:ext cx="4712984" cy="646331"/>
          </a:xfrm>
          <a:prstGeom prst="rect">
            <a:avLst/>
          </a:prstGeom>
          <a:noFill/>
        </p:spPr>
        <p:txBody>
          <a:bodyPr wrap="square" rtlCol="0">
            <a:spAutoFit/>
          </a:bodyPr>
          <a:lstStyle/>
          <a:p>
            <a:r>
              <a:rPr lang="en-US" sz="3600" b="1" dirty="0">
                <a:solidFill>
                  <a:schemeClr val="bg1"/>
                </a:solidFill>
              </a:rPr>
              <a:t>LESSON 5: SKILLS 1</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a:solidFill>
                  <a:schemeClr val="bg1"/>
                </a:solidFill>
                <a:latin typeface="Myriad Pro" pitchFamily="34" charset="0"/>
              </a:rPr>
              <a:t>OUR EXPERIENCES</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a:solidFill>
                  <a:schemeClr val="bg1"/>
                </a:solidFill>
                <a:latin typeface="Myriad Pro" pitchFamily="34" charset="0"/>
              </a:rPr>
              <a:t>1</a:t>
            </a:r>
          </a:p>
        </p:txBody>
      </p:sp>
      <p:sp>
        <p:nvSpPr>
          <p:cNvPr id="17" name="TextBox 16"/>
          <p:cNvSpPr txBox="1"/>
          <p:nvPr/>
        </p:nvSpPr>
        <p:spPr>
          <a:xfrm>
            <a:off x="2243706" y="95637"/>
            <a:ext cx="730394" cy="707886"/>
          </a:xfrm>
          <a:prstGeom prst="rect">
            <a:avLst/>
          </a:prstGeom>
          <a:noFill/>
        </p:spPr>
        <p:txBody>
          <a:bodyPr wrap="square" rtlCol="0">
            <a:spAutoFit/>
          </a:bodyPr>
          <a:lstStyle/>
          <a:p>
            <a:pPr algn="ctr"/>
            <a:r>
              <a:rPr lang="en-US" sz="4000" b="1">
                <a:solidFill>
                  <a:schemeClr val="bg1"/>
                </a:solidFill>
                <a:latin typeface="Myriad Pro" pitchFamily="34" charset="0"/>
              </a:rPr>
              <a:t>5</a:t>
            </a:r>
          </a:p>
        </p:txBody>
      </p:sp>
      <p:grpSp>
        <p:nvGrpSpPr>
          <p:cNvPr id="7" name="Group 6"/>
          <p:cNvGrpSpPr/>
          <p:nvPr/>
        </p:nvGrpSpPr>
        <p:grpSpPr>
          <a:xfrm>
            <a:off x="2180786" y="1753238"/>
            <a:ext cx="1576740" cy="1081565"/>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252621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7375E-2964-8F8C-4BFD-B590BE234DA5}"/>
            </a:ext>
          </a:extLst>
        </p:cNvPr>
        <p:cNvGrpSpPr/>
        <p:nvPr/>
      </p:nvGrpSpPr>
      <p:grpSpPr>
        <a:xfrm>
          <a:off x="0" y="0"/>
          <a:ext cx="0" cy="0"/>
          <a:chOff x="0" y="0"/>
          <a:chExt cx="0" cy="0"/>
        </a:xfrm>
      </p:grpSpPr>
      <p:sp>
        <p:nvSpPr>
          <p:cNvPr id="10" name="Freeform 9">
            <a:extLst>
              <a:ext uri="{FF2B5EF4-FFF2-40B4-BE49-F238E27FC236}">
                <a16:creationId xmlns:a16="http://schemas.microsoft.com/office/drawing/2014/main" id="{2D882757-9905-7D8A-D5DD-E3673B6797F5}"/>
              </a:ext>
            </a:extLst>
          </p:cNvPr>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a:p>
        </p:txBody>
      </p:sp>
      <p:sp>
        <p:nvSpPr>
          <p:cNvPr id="11" name="Freeform 10">
            <a:extLst>
              <a:ext uri="{FF2B5EF4-FFF2-40B4-BE49-F238E27FC236}">
                <a16:creationId xmlns:a16="http://schemas.microsoft.com/office/drawing/2014/main" id="{76A79F85-310B-06C1-02B8-CAF10A9244BE}"/>
              </a:ext>
            </a:extLst>
          </p:cNvPr>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a:p>
        </p:txBody>
      </p:sp>
      <p:sp>
        <p:nvSpPr>
          <p:cNvPr id="16" name="Rounded Rectangle 15">
            <a:extLst>
              <a:ext uri="{FF2B5EF4-FFF2-40B4-BE49-F238E27FC236}">
                <a16:creationId xmlns:a16="http://schemas.microsoft.com/office/drawing/2014/main" id="{2FE4B676-D0D9-C5FA-2511-C448F9A21E55}"/>
              </a:ext>
            </a:extLst>
          </p:cNvPr>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ea typeface="Adobe Gothic Std B" panose="020B0800000000000000" pitchFamily="34" charset="-128"/>
              </a:rPr>
              <a:t>WARM-UP</a:t>
            </a:r>
            <a:endParaRPr lang="en-GB" b="1">
              <a:solidFill>
                <a:schemeClr val="tx1"/>
              </a:solidFill>
              <a:ea typeface="Adobe Gothic Std B" panose="020B0800000000000000" pitchFamily="34" charset="-128"/>
            </a:endParaRPr>
          </a:p>
        </p:txBody>
      </p:sp>
      <p:sp>
        <p:nvSpPr>
          <p:cNvPr id="17" name="Rounded Rectangle 16">
            <a:extLst>
              <a:ext uri="{FF2B5EF4-FFF2-40B4-BE49-F238E27FC236}">
                <a16:creationId xmlns:a16="http://schemas.microsoft.com/office/drawing/2014/main" id="{219C52A2-D338-E7F3-E8B2-0F2ED86EE131}"/>
              </a:ext>
            </a:extLst>
          </p:cNvPr>
          <p:cNvSpPr/>
          <p:nvPr/>
        </p:nvSpPr>
        <p:spPr>
          <a:xfrm>
            <a:off x="3154406" y="2593320"/>
            <a:ext cx="1835914" cy="61760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READING</a:t>
            </a:r>
            <a:endParaRPr lang="en-GB" b="1">
              <a:solidFill>
                <a:schemeClr val="tx1"/>
              </a:solidFill>
            </a:endParaRPr>
          </a:p>
        </p:txBody>
      </p:sp>
      <p:sp>
        <p:nvSpPr>
          <p:cNvPr id="18" name="Rounded Rectangle 17">
            <a:extLst>
              <a:ext uri="{FF2B5EF4-FFF2-40B4-BE49-F238E27FC236}">
                <a16:creationId xmlns:a16="http://schemas.microsoft.com/office/drawing/2014/main" id="{663BFEEF-2117-9B30-72CD-AE15C62BAE89}"/>
              </a:ext>
            </a:extLst>
          </p:cNvPr>
          <p:cNvSpPr/>
          <p:nvPr/>
        </p:nvSpPr>
        <p:spPr>
          <a:xfrm>
            <a:off x="669161" y="3760999"/>
            <a:ext cx="1637621"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SPEAKING</a:t>
            </a:r>
            <a:endParaRPr lang="en-GB" b="1">
              <a:solidFill>
                <a:schemeClr val="tx1"/>
              </a:solidFill>
            </a:endParaRPr>
          </a:p>
        </p:txBody>
      </p:sp>
      <p:sp>
        <p:nvSpPr>
          <p:cNvPr id="20" name="Rectangle 19">
            <a:extLst>
              <a:ext uri="{FF2B5EF4-FFF2-40B4-BE49-F238E27FC236}">
                <a16:creationId xmlns:a16="http://schemas.microsoft.com/office/drawing/2014/main" id="{52295233-7FAF-F17C-75D3-7155E1F6307B}"/>
              </a:ext>
            </a:extLst>
          </p:cNvPr>
          <p:cNvSpPr/>
          <p:nvPr/>
        </p:nvSpPr>
        <p:spPr>
          <a:xfrm>
            <a:off x="5178503" y="1038243"/>
            <a:ext cx="6735097" cy="618004"/>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a:solidFill>
                  <a:schemeClr val="tx1"/>
                </a:solidFill>
              </a:rPr>
              <a:t>Chain game</a:t>
            </a:r>
          </a:p>
        </p:txBody>
      </p:sp>
      <p:sp>
        <p:nvSpPr>
          <p:cNvPr id="22" name="Rectangle 21">
            <a:extLst>
              <a:ext uri="{FF2B5EF4-FFF2-40B4-BE49-F238E27FC236}">
                <a16:creationId xmlns:a16="http://schemas.microsoft.com/office/drawing/2014/main" id="{31FAB1F6-DCFF-C98D-D3A8-09141F51C360}"/>
              </a:ext>
            </a:extLst>
          </p:cNvPr>
          <p:cNvSpPr/>
          <p:nvPr/>
        </p:nvSpPr>
        <p:spPr>
          <a:xfrm>
            <a:off x="5178503" y="1824587"/>
            <a:ext cx="6751888" cy="1711073"/>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a:solidFill>
                  <a:schemeClr val="tx1"/>
                </a:solidFill>
              </a:rPr>
              <a:t>Reading</a:t>
            </a:r>
            <a:endParaRPr lang="vi-VN" sz="2200">
              <a:solidFill>
                <a:schemeClr val="tx1"/>
              </a:solidFill>
              <a:effectLst/>
              <a:ea typeface="Calibri" panose="020F0502020204030204" pitchFamily="34" charset="0"/>
              <a:cs typeface="Calibri" panose="020F0502020204030204" pitchFamily="34" charset="0"/>
            </a:endParaRPr>
          </a:p>
          <a:p>
            <a:pPr marR="0">
              <a:spcBef>
                <a:spcPts val="0"/>
              </a:spcBef>
              <a:spcAft>
                <a:spcPts val="0"/>
              </a:spcAft>
            </a:pPr>
            <a:r>
              <a:rPr lang="en-US" sz="2200">
                <a:solidFill>
                  <a:schemeClr val="tx1"/>
                </a:solidFill>
                <a:effectLst/>
                <a:ea typeface="Times New Roman" panose="02020603050405020304" pitchFamily="18" charset="0"/>
              </a:rPr>
              <a:t>Task 1: </a:t>
            </a:r>
            <a:r>
              <a:rPr lang="vi-VN" sz="2200">
                <a:solidFill>
                  <a:schemeClr val="tx1"/>
                </a:solidFill>
                <a:effectLst/>
                <a:ea typeface="Times New Roman" panose="02020603050405020304" pitchFamily="18" charset="0"/>
              </a:rPr>
              <a:t> </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a:t>
            </a:r>
            <a:r>
              <a:rPr lang="en-US"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ick </a:t>
            </a:r>
            <a:r>
              <a:rPr lang="en-US" sz="2200">
                <a:solidFill>
                  <a:schemeClr val="tx1"/>
                </a:solidFill>
                <a:effectLst/>
                <a:ea typeface="Times New Roman" panose="02020603050405020304" pitchFamily="18" charset="0"/>
              </a:rPr>
              <a:t>(</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vi-VN" sz="2200">
                <a:solidFill>
                  <a:schemeClr val="tx1"/>
                </a:solidFill>
                <a:effectLst/>
                <a:ea typeface="Times New Roman" panose="02020603050405020304" pitchFamily="18" charset="0"/>
              </a:rPr>
              <a:t>) </a:t>
            </a:r>
            <a:r>
              <a:rPr lang="en-US" sz="2200">
                <a:solidFill>
                  <a:schemeClr val="tx1"/>
                </a:solidFill>
                <a:effectLst/>
                <a:ea typeface="Times New Roman" panose="02020603050405020304" pitchFamily="18" charset="0"/>
              </a:rPr>
              <a:t>the experiences you have had</a:t>
            </a:r>
            <a:r>
              <a:rPr lang="en-US" sz="2200">
                <a:solidFill>
                  <a:schemeClr val="tx1"/>
                </a:solidFill>
                <a:effectLst/>
                <a:ea typeface="Calibri" panose="020F0502020204030204" pitchFamily="34" charset="0"/>
                <a:cs typeface="Calibri" panose="020F0502020204030204" pitchFamily="34" charset="0"/>
              </a:rPr>
              <a:t>. </a:t>
            </a:r>
          </a:p>
          <a:p>
            <a:r>
              <a:rPr lang="en-US" sz="2200">
                <a:solidFill>
                  <a:schemeClr val="tx1"/>
                </a:solidFill>
                <a:cs typeface="Calibri" panose="020F0502020204030204" pitchFamily="34" charset="0"/>
              </a:rPr>
              <a:t>Task 2:  Complete each sentence with an adjective in the 	box. </a:t>
            </a:r>
            <a:r>
              <a:rPr lang="en-US" sz="2200">
                <a:solidFill>
                  <a:schemeClr val="tx1"/>
                </a:solidFill>
                <a:effectLst/>
                <a:ea typeface="Times New Roman" panose="02020603050405020304" pitchFamily="18" charset="0"/>
              </a:rPr>
              <a:t>Read the texts again and tick (</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vi-VN" sz="2200">
                <a:solidFill>
                  <a:schemeClr val="tx1"/>
                </a:solidFill>
                <a:effectLst/>
                <a:ea typeface="Times New Roman" panose="02020603050405020304" pitchFamily="18" charset="0"/>
              </a:rPr>
              <a:t>) </a:t>
            </a:r>
            <a:r>
              <a:rPr lang="en-US" sz="2200">
                <a:solidFill>
                  <a:schemeClr val="tx1"/>
                </a:solidFill>
                <a:effectLst/>
                <a:ea typeface="Times New Roman" panose="02020603050405020304" pitchFamily="18" charset="0"/>
              </a:rPr>
              <a:t>Duong or 	Akiko</a:t>
            </a:r>
            <a:r>
              <a:rPr lang="en-US" sz="2200">
                <a:solidFill>
                  <a:schemeClr val="tx1"/>
                </a:solidFill>
                <a:cs typeface="Calibri" panose="020F0502020204030204" pitchFamily="34" charset="0"/>
              </a:rPr>
              <a:t>. </a:t>
            </a:r>
          </a:p>
        </p:txBody>
      </p:sp>
      <p:sp>
        <p:nvSpPr>
          <p:cNvPr id="23" name="Rectangle 22">
            <a:extLst>
              <a:ext uri="{FF2B5EF4-FFF2-40B4-BE49-F238E27FC236}">
                <a16:creationId xmlns:a16="http://schemas.microsoft.com/office/drawing/2014/main" id="{C123E36A-E877-4496-538C-1BCE140DFDEA}"/>
              </a:ext>
            </a:extLst>
          </p:cNvPr>
          <p:cNvSpPr/>
          <p:nvPr/>
        </p:nvSpPr>
        <p:spPr>
          <a:xfrm>
            <a:off x="5178503" y="3703999"/>
            <a:ext cx="6738490" cy="2090531"/>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vi-VN" sz="2200">
                <a:solidFill>
                  <a:schemeClr val="tx1"/>
                </a:solidFill>
                <a:latin typeface="Calibri" panose="020F0502020204030204" pitchFamily="34" charset="0"/>
                <a:cs typeface="Calibri" panose="020F0502020204030204" pitchFamily="34" charset="0"/>
              </a:rPr>
              <a:t>Speaking</a:t>
            </a:r>
            <a:r>
              <a:rPr lang="vi-VN" sz="2200">
                <a:solidFill>
                  <a:schemeClr val="tx1"/>
                </a:solidFill>
                <a:cs typeface="Calibri" panose="020F0502020204030204" pitchFamily="34" charset="0"/>
              </a:rPr>
              <a:t> </a:t>
            </a:r>
          </a:p>
          <a:p>
            <a:r>
              <a:rPr lang="vi-VN" sz="2200">
                <a:solidFill>
                  <a:schemeClr val="tx1"/>
                </a:solidFill>
                <a:latin typeface="Calibri" panose="020F0502020204030204" pitchFamily="34" charset="0"/>
                <a:cs typeface="Calibri" panose="020F0502020204030204" pitchFamily="34" charset="0"/>
              </a:rPr>
              <a:t>Task</a:t>
            </a:r>
            <a:r>
              <a:rPr lang="vi-VN" sz="2200">
                <a:solidFill>
                  <a:schemeClr val="tx1"/>
                </a:solidFill>
                <a:cs typeface="Calibri" panose="020F0502020204030204" pitchFamily="34" charset="0"/>
              </a:rPr>
              <a:t> </a:t>
            </a:r>
            <a:r>
              <a:rPr lang="en-US" sz="2200">
                <a:solidFill>
                  <a:schemeClr val="tx1"/>
                </a:solidFill>
                <a:cs typeface="Calibri" panose="020F0502020204030204" pitchFamily="34" charset="0"/>
              </a:rPr>
              <a:t>4</a:t>
            </a:r>
            <a:r>
              <a:rPr lang="vi-VN" sz="2200">
                <a:solidFill>
                  <a:schemeClr val="tx1"/>
                </a:solidFill>
                <a:cs typeface="Calibri" panose="020F0502020204030204" pitchFamily="34" charset="0"/>
              </a:rPr>
              <a:t>: </a:t>
            </a:r>
            <a:r>
              <a:rPr lang="en-US" sz="2200">
                <a:solidFill>
                  <a:schemeClr val="tx1"/>
                </a:solidFill>
                <a:cs typeface="Calibri" panose="020F0502020204030204" pitchFamily="34" charset="0"/>
              </a:rPr>
              <a:t> </a:t>
            </a:r>
            <a:r>
              <a:rPr lang="en-US" sz="2200">
                <a:solidFill>
                  <a:schemeClr val="tx1"/>
                </a:solidFill>
                <a:effectLst/>
                <a:ea typeface="Times New Roman" panose="02020603050405020304" pitchFamily="18" charset="0"/>
                <a:cs typeface="Calibri" panose="020F0502020204030204" pitchFamily="34" charset="0"/>
              </a:rPr>
              <a:t>Match the questions in A with the answers in B. 	Share your answers with a classmate.	</a:t>
            </a:r>
            <a:r>
              <a:rPr lang="en-VN" sz="2200">
                <a:solidFill>
                  <a:schemeClr val="tx1"/>
                </a:solidFill>
                <a:effectLst/>
                <a:cs typeface="Calibri" panose="020F0502020204030204" pitchFamily="34" charset="0"/>
              </a:rPr>
              <a:t> </a:t>
            </a:r>
          </a:p>
          <a:p>
            <a:r>
              <a:rPr lang="vi-VN" sz="2200">
                <a:solidFill>
                  <a:schemeClr val="tx1"/>
                </a:solidFill>
                <a:latin typeface="Calibri" panose="020F0502020204030204" pitchFamily="34" charset="0"/>
                <a:cs typeface="Calibri" panose="020F0502020204030204" pitchFamily="34" charset="0"/>
              </a:rPr>
              <a:t>Task 5:</a:t>
            </a:r>
            <a:r>
              <a:rPr lang="en-US" sz="2200">
                <a:solidFill>
                  <a:schemeClr val="tx1"/>
                </a:solidFill>
                <a:latin typeface="Calibri" panose="020F0502020204030204" pitchFamily="34" charset="0"/>
                <a:cs typeface="Calibri" panose="020F0502020204030204" pitchFamily="34" charset="0"/>
              </a:rPr>
              <a:t> </a:t>
            </a:r>
            <a:r>
              <a:rPr lang="vi-VN" sz="2200">
                <a:solidFill>
                  <a:schemeClr val="tx1"/>
                </a:solidFill>
                <a:latin typeface="Calibri" panose="020F0502020204030204" pitchFamily="34"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Work</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in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pairs</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Ask</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and</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answer</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about</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course</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you</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have</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experienced</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Use</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the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questions</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in 4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as</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cues</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Then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report</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your</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partner’s</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answers</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to the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class</a:t>
            </a:r>
            <a:r>
              <a:rPr lang="en-US" sz="2200">
                <a:solidFill>
                  <a:schemeClr val="tx1"/>
                </a:solidFill>
                <a:latin typeface="Calibri" panose="020F0502020204030204" pitchFamily="34" charset="0"/>
                <a:cs typeface="Calibri" panose="020F0502020204030204" pitchFamily="34" charset="0"/>
              </a:rPr>
              <a:t>.</a:t>
            </a:r>
          </a:p>
        </p:txBody>
      </p:sp>
      <p:cxnSp>
        <p:nvCxnSpPr>
          <p:cNvPr id="24" name="Curved Connector 23">
            <a:extLst>
              <a:ext uri="{FF2B5EF4-FFF2-40B4-BE49-F238E27FC236}">
                <a16:creationId xmlns:a16="http://schemas.microsoft.com/office/drawing/2014/main" id="{E22B5810-B377-CE2C-81AC-AFAC4208ED5F}"/>
              </a:ext>
            </a:extLst>
          </p:cNvPr>
          <p:cNvCxnSpPr>
            <a:stCxn id="16" idx="3"/>
            <a:endCxn id="17" idx="0"/>
          </p:cNvCxnSpPr>
          <p:nvPr/>
        </p:nvCxnSpPr>
        <p:spPr>
          <a:xfrm>
            <a:off x="2505075" y="1409153"/>
            <a:ext cx="1567288" cy="1184167"/>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a:extLst>
              <a:ext uri="{FF2B5EF4-FFF2-40B4-BE49-F238E27FC236}">
                <a16:creationId xmlns:a16="http://schemas.microsoft.com/office/drawing/2014/main" id="{4F264103-E283-4F30-6A66-BC1CB933ACE5}"/>
              </a:ext>
            </a:extLst>
          </p:cNvPr>
          <p:cNvCxnSpPr>
            <a:cxnSpLocks/>
            <a:stCxn id="17" idx="1"/>
            <a:endCxn id="18" idx="0"/>
          </p:cNvCxnSpPr>
          <p:nvPr/>
        </p:nvCxnSpPr>
        <p:spPr>
          <a:xfrm rot="10800000" flipV="1">
            <a:off x="1487972" y="2902123"/>
            <a:ext cx="1666434" cy="85887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a:extLst>
              <a:ext uri="{FF2B5EF4-FFF2-40B4-BE49-F238E27FC236}">
                <a16:creationId xmlns:a16="http://schemas.microsoft.com/office/drawing/2014/main" id="{E60AB77E-C51D-71E5-0D2B-14AC2E615D8F}"/>
              </a:ext>
            </a:extLst>
          </p:cNvPr>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p>
        </p:txBody>
      </p:sp>
      <p:sp>
        <p:nvSpPr>
          <p:cNvPr id="30" name="Rounded Rectangle 29">
            <a:extLst>
              <a:ext uri="{FF2B5EF4-FFF2-40B4-BE49-F238E27FC236}">
                <a16:creationId xmlns:a16="http://schemas.microsoft.com/office/drawing/2014/main" id="{B26480DF-ADFA-606F-3A40-7F53CA7AD64E}"/>
              </a:ext>
            </a:extLst>
          </p:cNvPr>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FC528F8-7660-D114-0DF1-0032414F5FD2}"/>
              </a:ext>
            </a:extLst>
          </p:cNvPr>
          <p:cNvSpPr txBox="1"/>
          <p:nvPr/>
        </p:nvSpPr>
        <p:spPr>
          <a:xfrm>
            <a:off x="4151494" y="282785"/>
            <a:ext cx="4712984" cy="523220"/>
          </a:xfrm>
          <a:prstGeom prst="rect">
            <a:avLst/>
          </a:prstGeom>
          <a:noFill/>
        </p:spPr>
        <p:txBody>
          <a:bodyPr wrap="square" rtlCol="0">
            <a:spAutoFit/>
          </a:bodyPr>
          <a:lstStyle/>
          <a:p>
            <a:r>
              <a:rPr lang="en-US" sz="2800" b="1">
                <a:solidFill>
                  <a:schemeClr val="bg1"/>
                </a:solidFill>
              </a:rPr>
              <a:t>LESSON 5: SKILLS 1</a:t>
            </a:r>
          </a:p>
        </p:txBody>
      </p:sp>
      <p:grpSp>
        <p:nvGrpSpPr>
          <p:cNvPr id="37" name="Group 36">
            <a:extLst>
              <a:ext uri="{FF2B5EF4-FFF2-40B4-BE49-F238E27FC236}">
                <a16:creationId xmlns:a16="http://schemas.microsoft.com/office/drawing/2014/main" id="{92754B58-1878-D43C-CD66-7FD66C0B259D}"/>
              </a:ext>
            </a:extLst>
          </p:cNvPr>
          <p:cNvGrpSpPr/>
          <p:nvPr/>
        </p:nvGrpSpPr>
        <p:grpSpPr>
          <a:xfrm>
            <a:off x="3081468" y="95603"/>
            <a:ext cx="990895" cy="941618"/>
            <a:chOff x="2766630" y="1746890"/>
            <a:chExt cx="990895" cy="941618"/>
          </a:xfrm>
        </p:grpSpPr>
        <p:pic>
          <p:nvPicPr>
            <p:cNvPr id="38" name="Picture 37">
              <a:extLst>
                <a:ext uri="{FF2B5EF4-FFF2-40B4-BE49-F238E27FC236}">
                  <a16:creationId xmlns:a16="http://schemas.microsoft.com/office/drawing/2014/main" id="{AC955F09-11AD-48E0-E526-9906BCF177C9}"/>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a:extLst>
                <a:ext uri="{FF2B5EF4-FFF2-40B4-BE49-F238E27FC236}">
                  <a16:creationId xmlns:a16="http://schemas.microsoft.com/office/drawing/2014/main" id="{B6442081-E454-47EA-6101-DB652ADB5D1C}"/>
                </a:ext>
              </a:extLst>
            </p:cNvPr>
            <p:cNvPicPr>
              <a:picLocks noChangeAspect="1"/>
            </p:cNvPicPr>
            <p:nvPr/>
          </p:nvPicPr>
          <p:blipFill rotWithShape="1">
            <a:blip r:embed="rId5"/>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2068504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8D7FCB2-B856-390E-338E-1E01F90EAC68}"/>
              </a:ext>
            </a:extLst>
          </p:cNvPr>
          <p:cNvGraphicFramePr>
            <a:graphicFrameLocks noGrp="1"/>
          </p:cNvGraphicFramePr>
          <p:nvPr>
            <p:extLst>
              <p:ext uri="{D42A27DB-BD31-4B8C-83A1-F6EECF244321}">
                <p14:modId xmlns:p14="http://schemas.microsoft.com/office/powerpoint/2010/main" val="231130167"/>
              </p:ext>
            </p:extLst>
          </p:nvPr>
        </p:nvGraphicFramePr>
        <p:xfrm>
          <a:off x="539852" y="1816487"/>
          <a:ext cx="11223152" cy="5029200"/>
        </p:xfrm>
        <a:graphic>
          <a:graphicData uri="http://schemas.openxmlformats.org/drawingml/2006/table">
            <a:tbl>
              <a:tblPr firstRow="1" bandRow="1">
                <a:tableStyleId>{5C22544A-7EE6-4342-B048-85BDC9FD1C3A}</a:tableStyleId>
              </a:tblPr>
              <a:tblGrid>
                <a:gridCol w="5611576">
                  <a:extLst>
                    <a:ext uri="{9D8B030D-6E8A-4147-A177-3AD203B41FA5}">
                      <a16:colId xmlns:a16="http://schemas.microsoft.com/office/drawing/2014/main" val="2832147407"/>
                    </a:ext>
                  </a:extLst>
                </a:gridCol>
                <a:gridCol w="5611576">
                  <a:extLst>
                    <a:ext uri="{9D8B030D-6E8A-4147-A177-3AD203B41FA5}">
                      <a16:colId xmlns:a16="http://schemas.microsoft.com/office/drawing/2014/main" val="2610361929"/>
                    </a:ext>
                  </a:extLst>
                </a:gridCol>
              </a:tblGrid>
              <a:tr h="370840">
                <a:tc>
                  <a:txBody>
                    <a:bodyPr/>
                    <a:lstStyle/>
                    <a:p>
                      <a:pPr algn="ctr"/>
                      <a:r>
                        <a:rPr lang="en-GB" sz="3000" b="1" i="0" u="none" strike="noStrike" kern="1200" baseline="0">
                          <a:solidFill>
                            <a:schemeClr val="tx1"/>
                          </a:solidFill>
                          <a:latin typeface="+mn-lt"/>
                          <a:ea typeface="+mn-ea"/>
                          <a:cs typeface="+mn-cs"/>
                        </a:rPr>
                        <a:t>A</a:t>
                      </a:r>
                      <a:endParaRPr lang="vi-VN" sz="3000" b="1" i="0" u="none" strike="noStrike" kern="1200" baseline="0">
                        <a:solidFill>
                          <a:schemeClr val="tx1"/>
                        </a:solidFill>
                        <a:latin typeface="+mn-lt"/>
                        <a:ea typeface="+mn-ea"/>
                        <a:cs typeface="+mn-cs"/>
                      </a:endParaRPr>
                    </a:p>
                  </a:txBody>
                  <a:tcPr>
                    <a:solidFill>
                      <a:schemeClr val="accent1">
                        <a:lumMod val="40000"/>
                        <a:lumOff val="60000"/>
                      </a:schemeClr>
                    </a:solidFill>
                  </a:tcPr>
                </a:tc>
                <a:tc>
                  <a:txBody>
                    <a:bodyPr/>
                    <a:lstStyle/>
                    <a:p>
                      <a:pPr algn="ctr"/>
                      <a:r>
                        <a:rPr lang="en-GB" sz="3000" b="1">
                          <a:solidFill>
                            <a:schemeClr val="tx1"/>
                          </a:solidFill>
                          <a:latin typeface="+mn-lt"/>
                        </a:rPr>
                        <a:t>B</a:t>
                      </a:r>
                      <a:endParaRPr lang="vi-VN" sz="3000" b="1">
                        <a:solidFill>
                          <a:schemeClr val="tx1"/>
                        </a:solidFill>
                        <a:latin typeface="+mn-lt"/>
                      </a:endParaRPr>
                    </a:p>
                  </a:txBody>
                  <a:tcPr>
                    <a:solidFill>
                      <a:schemeClr val="accent2">
                        <a:lumMod val="40000"/>
                        <a:lumOff val="60000"/>
                      </a:schemeClr>
                    </a:solidFill>
                  </a:tcPr>
                </a:tc>
                <a:extLst>
                  <a:ext uri="{0D108BD9-81ED-4DB2-BD59-A6C34878D82A}">
                    <a16:rowId xmlns:a16="http://schemas.microsoft.com/office/drawing/2014/main" val="2830446059"/>
                  </a:ext>
                </a:extLst>
              </a:tr>
              <a:tr h="370840">
                <a:tc>
                  <a:txBody>
                    <a:bodyPr/>
                    <a:lstStyle/>
                    <a:p>
                      <a:r>
                        <a:rPr lang="vi-VN" sz="2400" b="1" i="0" u="none" strike="noStrike" kern="1200" baseline="0">
                          <a:solidFill>
                            <a:schemeClr val="tx1"/>
                          </a:solidFill>
                          <a:latin typeface="Calibri" panose="020F0502020204030204" pitchFamily="34" charset="0"/>
                          <a:ea typeface="+mn-ea"/>
                          <a:cs typeface="Calibri" panose="020F0502020204030204" pitchFamily="34" charset="0"/>
                        </a:rPr>
                        <a:t>1.</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What</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course</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did</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you</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attend</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a:t>
                      </a: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0" u="none" strike="noStrike" kern="1200" baseline="0">
                          <a:solidFill>
                            <a:schemeClr val="tx1"/>
                          </a:solidFill>
                          <a:latin typeface="+mn-lt"/>
                          <a:ea typeface="+mn-ea"/>
                          <a:cs typeface="+mn-cs"/>
                        </a:rPr>
                        <a:t>a. </a:t>
                      </a:r>
                      <a:r>
                        <a:rPr lang="en-GB" sz="2400" b="0" i="0" u="none" strike="noStrike" kern="1200" baseline="0">
                          <a:solidFill>
                            <a:schemeClr val="tx1"/>
                          </a:solidFill>
                          <a:latin typeface="+mn-lt"/>
                          <a:ea typeface="+mn-ea"/>
                          <a:cs typeface="+mn-cs"/>
                        </a:rPr>
                        <a:t>It was in June.</a:t>
                      </a:r>
                    </a:p>
                  </a:txBody>
                  <a:tcPr>
                    <a:solidFill>
                      <a:schemeClr val="accent2">
                        <a:lumMod val="40000"/>
                        <a:lumOff val="60000"/>
                      </a:schemeClr>
                    </a:solidFill>
                  </a:tcPr>
                </a:tc>
                <a:extLst>
                  <a:ext uri="{0D108BD9-81ED-4DB2-BD59-A6C34878D82A}">
                    <a16:rowId xmlns:a16="http://schemas.microsoft.com/office/drawing/2014/main" val="2347544508"/>
                  </a:ext>
                </a:extLst>
              </a:tr>
              <a:tr h="370840">
                <a:tc>
                  <a:txBody>
                    <a:bodyPr/>
                    <a:lstStyle/>
                    <a:p>
                      <a:r>
                        <a:rPr lang="vi-VN" sz="2400" b="1" i="0" u="none" strike="noStrike" kern="1200" baseline="0">
                          <a:solidFill>
                            <a:schemeClr val="tx1"/>
                          </a:solidFill>
                          <a:latin typeface="Calibri" panose="020F0502020204030204" pitchFamily="34" charset="0"/>
                          <a:ea typeface="+mn-ea"/>
                          <a:cs typeface="Calibri" panose="020F0502020204030204" pitchFamily="34" charset="0"/>
                        </a:rPr>
                        <a:t>2.</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When</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was</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that</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a:t>
                      </a:r>
                    </a:p>
                  </a:txBody>
                  <a:tcPr>
                    <a:solidFill>
                      <a:schemeClr val="accent1">
                        <a:lumMod val="40000"/>
                        <a:lumOff val="60000"/>
                      </a:schemeClr>
                    </a:solidFill>
                  </a:tcPr>
                </a:tc>
                <a:tc>
                  <a:txBody>
                    <a:bodyPr/>
                    <a:lstStyle/>
                    <a:p>
                      <a:r>
                        <a:rPr lang="en-GB" sz="2400" b="1" i="0" u="none" strike="noStrike" kern="1200" baseline="0">
                          <a:solidFill>
                            <a:schemeClr val="tx1"/>
                          </a:solidFill>
                          <a:latin typeface="+mn-lt"/>
                          <a:ea typeface="+mn-ea"/>
                          <a:cs typeface="+mn-cs"/>
                        </a:rPr>
                        <a:t>b. </a:t>
                      </a:r>
                      <a:r>
                        <a:rPr lang="en-GB" sz="2400" b="0" i="0" u="none" strike="noStrike" kern="1200" baseline="0">
                          <a:solidFill>
                            <a:schemeClr val="tx1"/>
                          </a:solidFill>
                          <a:latin typeface="+mn-lt"/>
                          <a:ea typeface="+mn-ea"/>
                          <a:cs typeface="+mn-cs"/>
                        </a:rPr>
                        <a:t>I felt that I grew up a lot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after</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that</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en-GB"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course.</a:t>
                      </a:r>
                    </a:p>
                  </a:txBody>
                  <a:tcPr>
                    <a:solidFill>
                      <a:schemeClr val="accent2">
                        <a:lumMod val="40000"/>
                        <a:lumOff val="60000"/>
                      </a:schemeClr>
                    </a:solidFill>
                  </a:tcPr>
                </a:tc>
                <a:extLst>
                  <a:ext uri="{0D108BD9-81ED-4DB2-BD59-A6C34878D82A}">
                    <a16:rowId xmlns:a16="http://schemas.microsoft.com/office/drawing/2014/main" val="2312391185"/>
                  </a:ext>
                </a:extLst>
              </a:tr>
              <a:tr h="370840">
                <a:tc>
                  <a:txBody>
                    <a:bodyPr/>
                    <a:lstStyle/>
                    <a:p>
                      <a:r>
                        <a:rPr lang="vi-VN" sz="2400" b="1" i="0" u="none" strike="noStrike" kern="1200" baseline="0">
                          <a:solidFill>
                            <a:schemeClr val="tx1"/>
                          </a:solidFill>
                          <a:latin typeface="Calibri" panose="020F0502020204030204" pitchFamily="34" charset="0"/>
                          <a:ea typeface="+mn-ea"/>
                          <a:cs typeface="Calibri" panose="020F0502020204030204" pitchFamily="34" charset="0"/>
                        </a:rPr>
                        <a:t>3.</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What</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did</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you</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do?</a:t>
                      </a: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0" u="none" strike="noStrike" kern="1200" baseline="0">
                          <a:solidFill>
                            <a:schemeClr val="tx1"/>
                          </a:solidFill>
                          <a:latin typeface="+mn-lt"/>
                          <a:ea typeface="+mn-ea"/>
                          <a:cs typeface="+mn-cs"/>
                        </a:rPr>
                        <a:t>c. </a:t>
                      </a:r>
                      <a:r>
                        <a:rPr lang="en-GB" sz="2400" b="0" i="0" u="none" strike="noStrike" kern="1200" baseline="0">
                          <a:solidFill>
                            <a:schemeClr val="tx1"/>
                          </a:solidFill>
                          <a:latin typeface="+mn-lt"/>
                          <a:ea typeface="+mn-ea"/>
                          <a:cs typeface="+mn-cs"/>
                        </a:rPr>
                        <a:t>I attended a course on soft skills with a group of young trainers.</a:t>
                      </a:r>
                    </a:p>
                  </a:txBody>
                  <a:tcPr>
                    <a:solidFill>
                      <a:schemeClr val="accent2">
                        <a:lumMod val="40000"/>
                        <a:lumOff val="60000"/>
                      </a:schemeClr>
                    </a:solidFill>
                  </a:tcPr>
                </a:tc>
                <a:extLst>
                  <a:ext uri="{0D108BD9-81ED-4DB2-BD59-A6C34878D82A}">
                    <a16:rowId xmlns:a16="http://schemas.microsoft.com/office/drawing/2014/main" val="789753608"/>
                  </a:ext>
                </a:extLst>
              </a:tr>
              <a:tr h="370840">
                <a:tc>
                  <a:txBody>
                    <a:bodyPr/>
                    <a:lstStyle/>
                    <a:p>
                      <a:r>
                        <a:rPr lang="en-GB" sz="2400" b="1" i="0" u="none" strike="noStrike" kern="1200" baseline="0">
                          <a:solidFill>
                            <a:schemeClr val="tx1"/>
                          </a:solidFill>
                          <a:latin typeface="+mn-lt"/>
                          <a:ea typeface="+mn-ea"/>
                          <a:cs typeface="+mn-cs"/>
                        </a:rPr>
                        <a:t>4.</a:t>
                      </a:r>
                      <a:r>
                        <a:rPr lang="en-GB" sz="2400" b="0" i="0" u="none" strike="noStrike" kern="1200" baseline="0">
                          <a:solidFill>
                            <a:schemeClr val="tx1"/>
                          </a:solidFill>
                          <a:latin typeface="+mn-lt"/>
                          <a:ea typeface="+mn-ea"/>
                          <a:cs typeface="+mn-cs"/>
                        </a:rPr>
                        <a:t> What do you remember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most</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about</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it</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a:t>
                      </a:r>
                    </a:p>
                  </a:txBody>
                  <a:tcPr>
                    <a:solidFill>
                      <a:schemeClr val="accent1">
                        <a:lumMod val="40000"/>
                        <a:lumOff val="60000"/>
                      </a:schemeClr>
                    </a:solidFill>
                  </a:tcPr>
                </a:tc>
                <a:tc>
                  <a:txBody>
                    <a:bodyPr/>
                    <a:lstStyle/>
                    <a:p>
                      <a:r>
                        <a:rPr lang="en-GB" sz="2400" b="1" i="0" u="none" strike="noStrike" kern="1200" baseline="0">
                          <a:solidFill>
                            <a:schemeClr val="tx1"/>
                          </a:solidFill>
                          <a:latin typeface="+mn-lt"/>
                          <a:ea typeface="+mn-ea"/>
                          <a:cs typeface="+mn-cs"/>
                        </a:rPr>
                        <a:t>d. </a:t>
                      </a:r>
                      <a:r>
                        <a:rPr lang="en-GB" sz="2400" b="0" i="0" u="none" strike="noStrike" kern="1200" baseline="0">
                          <a:solidFill>
                            <a:schemeClr val="tx1"/>
                          </a:solidFill>
                          <a:latin typeface="+mn-lt"/>
                          <a:ea typeface="+mn-ea"/>
                          <a:cs typeface="+mn-cs"/>
                        </a:rPr>
                        <a:t>We worked in groups on different projects. We also learned to solve problems. We had various experiences.</a:t>
                      </a:r>
                    </a:p>
                  </a:txBody>
                  <a:tcPr>
                    <a:solidFill>
                      <a:schemeClr val="accent2">
                        <a:lumMod val="40000"/>
                        <a:lumOff val="60000"/>
                      </a:schemeClr>
                    </a:solidFill>
                  </a:tcPr>
                </a:tc>
                <a:extLst>
                  <a:ext uri="{0D108BD9-81ED-4DB2-BD59-A6C34878D82A}">
                    <a16:rowId xmlns:a16="http://schemas.microsoft.com/office/drawing/2014/main" val="31974453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0" u="none" strike="noStrike" kern="1200" baseline="0">
                          <a:solidFill>
                            <a:schemeClr val="tx1"/>
                          </a:solidFill>
                          <a:latin typeface="+mn-lt"/>
                          <a:ea typeface="+mn-ea"/>
                          <a:cs typeface="+mn-cs"/>
                        </a:rPr>
                        <a:t>5.</a:t>
                      </a:r>
                      <a:r>
                        <a:rPr lang="en-GB" sz="2400" b="0" i="0" u="none" strike="noStrike" kern="1200" baseline="0">
                          <a:solidFill>
                            <a:schemeClr val="tx1"/>
                          </a:solidFill>
                          <a:latin typeface="+mn-lt"/>
                          <a:ea typeface="+mn-ea"/>
                          <a:cs typeface="+mn-cs"/>
                        </a:rPr>
                        <a:t> How did you feel?</a:t>
                      </a:r>
                    </a:p>
                  </a:txBody>
                  <a:tcPr>
                    <a:solidFill>
                      <a:schemeClr val="accent1">
                        <a:lumMod val="40000"/>
                        <a:lumOff val="60000"/>
                      </a:schemeClr>
                    </a:solidFill>
                  </a:tcPr>
                </a:tc>
                <a:tc>
                  <a:txBody>
                    <a:bodyPr/>
                    <a:lstStyle/>
                    <a:p>
                      <a:r>
                        <a:rPr lang="en-GB" sz="2400" b="1" i="0" u="none" strike="noStrike" kern="1200" baseline="0" dirty="0">
                          <a:solidFill>
                            <a:schemeClr val="tx1"/>
                          </a:solidFill>
                          <a:latin typeface="+mn-lt"/>
                          <a:ea typeface="+mn-ea"/>
                          <a:cs typeface="+mn-cs"/>
                        </a:rPr>
                        <a:t>e. </a:t>
                      </a:r>
                      <a:r>
                        <a:rPr lang="en-GB" sz="2400" b="0" i="0" u="none" strike="noStrike" kern="1200" baseline="0" dirty="0">
                          <a:solidFill>
                            <a:schemeClr val="tx1"/>
                          </a:solidFill>
                          <a:latin typeface="+mn-lt"/>
                          <a:ea typeface="+mn-ea"/>
                          <a:cs typeface="+mn-cs"/>
                        </a:rPr>
                        <a:t>I remember being so embarrassed at first. But the trainers and my peers were great and they helped me a lot.</a:t>
                      </a:r>
                    </a:p>
                  </a:txBody>
                  <a:tcPr>
                    <a:solidFill>
                      <a:schemeClr val="accent2">
                        <a:lumMod val="40000"/>
                        <a:lumOff val="60000"/>
                      </a:schemeClr>
                    </a:solidFill>
                  </a:tcPr>
                </a:tc>
                <a:extLst>
                  <a:ext uri="{0D108BD9-81ED-4DB2-BD59-A6C34878D82A}">
                    <a16:rowId xmlns:a16="http://schemas.microsoft.com/office/drawing/2014/main" val="4290548060"/>
                  </a:ext>
                </a:extLst>
              </a:tr>
            </a:tbl>
          </a:graphicData>
        </a:graphic>
      </p:graphicFrame>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672" y="1094523"/>
            <a:ext cx="11118606" cy="461665"/>
          </a:xfrm>
          <a:prstGeom prst="rect">
            <a:avLst/>
          </a:prstGeom>
          <a:noFill/>
          <a:effectLst/>
        </p:spPr>
        <p:txBody>
          <a:bodyPr wrap="square" rtlCol="0">
            <a:spAutoFit/>
          </a:bodyPr>
          <a:lstStyle/>
          <a:p>
            <a:r>
              <a:rPr lang="vi-VN"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Match the questions in A with the answers in B. Share your answers with a classmate. </a:t>
            </a:r>
            <a:endParaRPr lang="en-US" sz="2400" b="1" dirty="0">
              <a:effectLst>
                <a:glow rad="88900">
                  <a:schemeClr val="bg1"/>
                </a:glow>
              </a:effectLst>
              <a:latin typeface="Calibri" panose="020F0502020204030204" pitchFamily="34" charset="0"/>
              <a:cs typeface="Calibri" panose="020F0502020204030204" pitchFamily="34" charset="0"/>
            </a:endParaRPr>
          </a:p>
        </p:txBody>
      </p:sp>
      <p:sp>
        <p:nvSpPr>
          <p:cNvPr id="16" name="Rounded Rectangle 15"/>
          <p:cNvSpPr/>
          <p:nvPr/>
        </p:nvSpPr>
        <p:spPr>
          <a:xfrm>
            <a:off x="487066" y="106673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497387" y="923693"/>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4</a:t>
            </a:r>
            <a:endParaRPr lang="en-US" sz="4000" b="1" dirty="0">
              <a:solidFill>
                <a:schemeClr val="bg1"/>
              </a:solidFill>
              <a:latin typeface="Myriad Pro" pitchFamily="34" charset="0"/>
            </a:endParaRPr>
          </a:p>
        </p:txBody>
      </p:sp>
      <p:sp>
        <p:nvSpPr>
          <p:cNvPr id="8" name="TextBox 7"/>
          <p:cNvSpPr txBox="1"/>
          <p:nvPr/>
        </p:nvSpPr>
        <p:spPr>
          <a:xfrm>
            <a:off x="487067" y="186930"/>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SPEAKING </a:t>
            </a:r>
          </a:p>
        </p:txBody>
      </p:sp>
      <p:cxnSp>
        <p:nvCxnSpPr>
          <p:cNvPr id="21" name="Straight Arrow Connector 20">
            <a:extLst>
              <a:ext uri="{FF2B5EF4-FFF2-40B4-BE49-F238E27FC236}">
                <a16:creationId xmlns:a16="http://schemas.microsoft.com/office/drawing/2014/main" id="{C3C1B21C-C9AA-0ACC-DB1E-12E4EAEA3245}"/>
              </a:ext>
            </a:extLst>
          </p:cNvPr>
          <p:cNvCxnSpPr>
            <a:cxnSpLocks/>
          </p:cNvCxnSpPr>
          <p:nvPr/>
        </p:nvCxnSpPr>
        <p:spPr>
          <a:xfrm flipV="1">
            <a:off x="3275237" y="2601852"/>
            <a:ext cx="2987911" cy="58946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4868D9C-CFFD-17B2-2612-493207DFB27C}"/>
              </a:ext>
            </a:extLst>
          </p:cNvPr>
          <p:cNvCxnSpPr>
            <a:cxnSpLocks/>
          </p:cNvCxnSpPr>
          <p:nvPr/>
        </p:nvCxnSpPr>
        <p:spPr>
          <a:xfrm>
            <a:off x="3275237" y="3942735"/>
            <a:ext cx="2987911" cy="780017"/>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A2DF351-C2C7-1A2E-8ED4-EE01E9832C3B}"/>
              </a:ext>
            </a:extLst>
          </p:cNvPr>
          <p:cNvCxnSpPr>
            <a:cxnSpLocks/>
          </p:cNvCxnSpPr>
          <p:nvPr/>
        </p:nvCxnSpPr>
        <p:spPr>
          <a:xfrm>
            <a:off x="3262923" y="4896465"/>
            <a:ext cx="3000225" cy="1140541"/>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0874253-ABDB-53C0-F2E2-68BCA96D3427}"/>
              </a:ext>
            </a:extLst>
          </p:cNvPr>
          <p:cNvCxnSpPr>
            <a:cxnSpLocks/>
          </p:cNvCxnSpPr>
          <p:nvPr/>
        </p:nvCxnSpPr>
        <p:spPr>
          <a:xfrm flipV="1">
            <a:off x="3262923" y="3191317"/>
            <a:ext cx="3000225" cy="2845689"/>
          </a:xfrm>
          <a:prstGeom prst="straightConnector1">
            <a:avLst/>
          </a:prstGeom>
          <a:ln w="38100">
            <a:solidFill>
              <a:srgbClr val="FF788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B67048F-B593-6D2A-53F1-444C88A210D5}"/>
              </a:ext>
            </a:extLst>
          </p:cNvPr>
          <p:cNvCxnSpPr>
            <a:cxnSpLocks/>
          </p:cNvCxnSpPr>
          <p:nvPr/>
        </p:nvCxnSpPr>
        <p:spPr>
          <a:xfrm>
            <a:off x="4798841" y="2601852"/>
            <a:ext cx="1464307" cy="13408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82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768634" y="989331"/>
            <a:ext cx="11339644" cy="1015663"/>
          </a:xfrm>
          <a:prstGeom prst="rect">
            <a:avLst/>
          </a:prstGeom>
          <a:noFill/>
          <a:effectLst/>
        </p:spPr>
        <p:txBody>
          <a:bodyPr wrap="square" rtlCol="0">
            <a:spAutoFit/>
          </a:bodyPr>
          <a:lstStyle/>
          <a:p>
            <a:r>
              <a:rPr lang="vi-VN"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Work in pairs. Ask and answer about a course you have experienced. Use the questions in </a:t>
            </a:r>
            <a:r>
              <a:rPr lang="vi-VN"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r>
              <a:rPr lang="vi-VN"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as cues. </a:t>
            </a:r>
            <a:r>
              <a:rPr lang="en-US" sz="2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T</a:t>
            </a:r>
            <a:r>
              <a:rPr lang="vi-VN"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hen report your partner’s answers to the class. </a:t>
            </a:r>
            <a:endParaRPr lang="en-US" sz="2800" b="1" dirty="0">
              <a:effectLst>
                <a:glow rad="88900">
                  <a:schemeClr val="bg1"/>
                </a:glow>
              </a:effectLst>
              <a:latin typeface="Calibri" panose="020F0502020204030204" pitchFamily="34" charset="0"/>
              <a:cs typeface="Calibri" panose="020F0502020204030204" pitchFamily="34" charset="0"/>
            </a:endParaRPr>
          </a:p>
        </p:txBody>
      </p:sp>
      <p:sp>
        <p:nvSpPr>
          <p:cNvPr id="16" name="Rounded Rectangle 15"/>
          <p:cNvSpPr/>
          <p:nvPr/>
        </p:nvSpPr>
        <p:spPr>
          <a:xfrm>
            <a:off x="204287" y="1277985"/>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266028" y="1150983"/>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5</a:t>
            </a:r>
            <a:endParaRPr lang="en-US" sz="4000" b="1" dirty="0">
              <a:solidFill>
                <a:schemeClr val="bg1"/>
              </a:solidFill>
              <a:latin typeface="Myriad Pro" pitchFamily="34" charset="0"/>
            </a:endParaRPr>
          </a:p>
        </p:txBody>
      </p:sp>
      <p:sp>
        <p:nvSpPr>
          <p:cNvPr id="8" name="TextBox 7"/>
          <p:cNvSpPr txBox="1"/>
          <p:nvPr/>
        </p:nvSpPr>
        <p:spPr>
          <a:xfrm>
            <a:off x="487067" y="186930"/>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SPEAKING </a:t>
            </a:r>
          </a:p>
        </p:txBody>
      </p:sp>
      <p:sp>
        <p:nvSpPr>
          <p:cNvPr id="2" name="Content Placeholder 2">
            <a:extLst>
              <a:ext uri="{FF2B5EF4-FFF2-40B4-BE49-F238E27FC236}">
                <a16:creationId xmlns:a16="http://schemas.microsoft.com/office/drawing/2014/main" id="{7F7563A5-D5BA-24A5-C34F-31E83741BC9F}"/>
              </a:ext>
            </a:extLst>
          </p:cNvPr>
          <p:cNvSpPr>
            <a:spLocks noGrp="1"/>
          </p:cNvSpPr>
          <p:nvPr>
            <p:ph idx="1"/>
          </p:nvPr>
        </p:nvSpPr>
        <p:spPr>
          <a:xfrm>
            <a:off x="539852" y="2269865"/>
            <a:ext cx="11820277" cy="3779448"/>
          </a:xfrm>
        </p:spPr>
        <p:txBody>
          <a:bodyPr>
            <a:noAutofit/>
          </a:bodyPr>
          <a:lstStyle/>
          <a:p>
            <a:pPr marL="0" indent="0">
              <a:lnSpc>
                <a:spcPct val="100000"/>
              </a:lnSpc>
              <a:buNone/>
            </a:pPr>
            <a:r>
              <a:rPr lang="en-US" sz="3200" b="1">
                <a:solidFill>
                  <a:srgbClr val="0070C0"/>
                </a:solidFill>
              </a:rPr>
              <a:t>Example:</a:t>
            </a:r>
          </a:p>
          <a:p>
            <a:pPr marL="0" indent="0">
              <a:lnSpc>
                <a:spcPct val="100000"/>
              </a:lnSpc>
              <a:buNone/>
            </a:pPr>
            <a:endParaRPr lang="en-US" sz="3200" b="1">
              <a:solidFill>
                <a:srgbClr val="0070C0"/>
              </a:solidFill>
            </a:endParaRPr>
          </a:p>
          <a:p>
            <a:pPr marL="0" indent="0">
              <a:lnSpc>
                <a:spcPct val="100000"/>
              </a:lnSpc>
              <a:buNone/>
            </a:pPr>
            <a:endParaRPr lang="en-US" sz="3200" b="1">
              <a:solidFill>
                <a:srgbClr val="0070C0"/>
              </a:solidFill>
            </a:endParaRPr>
          </a:p>
        </p:txBody>
      </p:sp>
      <p:sp>
        <p:nvSpPr>
          <p:cNvPr id="3" name="TextBox 2">
            <a:extLst>
              <a:ext uri="{FF2B5EF4-FFF2-40B4-BE49-F238E27FC236}">
                <a16:creationId xmlns:a16="http://schemas.microsoft.com/office/drawing/2014/main" id="{D8D4B0A4-7183-74E0-4880-4726F9B9A2FE}"/>
              </a:ext>
            </a:extLst>
          </p:cNvPr>
          <p:cNvSpPr txBox="1"/>
          <p:nvPr/>
        </p:nvSpPr>
        <p:spPr>
          <a:xfrm>
            <a:off x="2387439" y="2135395"/>
            <a:ext cx="9172501" cy="4447949"/>
          </a:xfrm>
          <a:prstGeom prst="rect">
            <a:avLst/>
          </a:prstGeom>
          <a:noFill/>
        </p:spPr>
        <p:txBody>
          <a:bodyPr wrap="square">
            <a:spAutoFit/>
          </a:bodyPr>
          <a:lstStyle/>
          <a:p>
            <a:pPr marL="0" indent="0">
              <a:lnSpc>
                <a:spcPct val="150000"/>
              </a:lnSpc>
              <a:buNone/>
            </a:pPr>
            <a:r>
              <a:rPr lang="en-US" sz="3200" dirty="0">
                <a:effectLst/>
                <a:latin typeface="Calibri" panose="020F0502020204030204" pitchFamily="34" charset="0"/>
                <a:ea typeface="Times New Roman" panose="02020603050405020304" pitchFamily="18" charset="0"/>
                <a:cs typeface="Calibri" panose="020F0502020204030204" pitchFamily="34" charset="0"/>
              </a:rPr>
              <a:t>Minh attended a memorable summer course last year. It was a presentation skill course. He learnt how to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organise</a:t>
            </a:r>
            <a:r>
              <a:rPr lang="en-US" sz="3200" dirty="0">
                <a:effectLst/>
                <a:latin typeface="Calibri" panose="020F0502020204030204" pitchFamily="34" charset="0"/>
                <a:ea typeface="Times New Roman" panose="02020603050405020304" pitchFamily="18" charset="0"/>
                <a:cs typeface="Calibri" panose="020F0502020204030204" pitchFamily="34" charset="0"/>
              </a:rPr>
              <a:t> the talk, and how to use visual aids. He also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practised</a:t>
            </a:r>
            <a:r>
              <a:rPr lang="en-US" sz="3200" dirty="0">
                <a:effectLst/>
                <a:latin typeface="Calibri" panose="020F0502020204030204" pitchFamily="34" charset="0"/>
                <a:ea typeface="Times New Roman" panose="02020603050405020304" pitchFamily="18" charset="0"/>
                <a:cs typeface="Calibri" panose="020F0502020204030204" pitchFamily="34" charset="0"/>
              </a:rPr>
              <a:t> using gestures, and having eye contacts with the audience. He felt that the course was so impressive and memorable. </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0408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74F9A-749F-F6C2-378E-8299E85D5B0C}"/>
            </a:ext>
          </a:extLst>
        </p:cNvPr>
        <p:cNvGrpSpPr/>
        <p:nvPr/>
      </p:nvGrpSpPr>
      <p:grpSpPr>
        <a:xfrm>
          <a:off x="0" y="0"/>
          <a:ext cx="0" cy="0"/>
          <a:chOff x="0" y="0"/>
          <a:chExt cx="0" cy="0"/>
        </a:xfrm>
      </p:grpSpPr>
      <p:sp>
        <p:nvSpPr>
          <p:cNvPr id="10" name="Freeform 9">
            <a:extLst>
              <a:ext uri="{FF2B5EF4-FFF2-40B4-BE49-F238E27FC236}">
                <a16:creationId xmlns:a16="http://schemas.microsoft.com/office/drawing/2014/main" id="{E97903D3-5FB8-EFC9-F65C-523E2D11CD2E}"/>
              </a:ext>
            </a:extLst>
          </p:cNvPr>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a:p>
        </p:txBody>
      </p:sp>
      <p:sp>
        <p:nvSpPr>
          <p:cNvPr id="11" name="Freeform 10">
            <a:extLst>
              <a:ext uri="{FF2B5EF4-FFF2-40B4-BE49-F238E27FC236}">
                <a16:creationId xmlns:a16="http://schemas.microsoft.com/office/drawing/2014/main" id="{1EF214A2-67D6-CFAF-1D64-E942D7320542}"/>
              </a:ext>
            </a:extLst>
          </p:cNvPr>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a:p>
        </p:txBody>
      </p:sp>
      <p:sp>
        <p:nvSpPr>
          <p:cNvPr id="16" name="Rounded Rectangle 15">
            <a:extLst>
              <a:ext uri="{FF2B5EF4-FFF2-40B4-BE49-F238E27FC236}">
                <a16:creationId xmlns:a16="http://schemas.microsoft.com/office/drawing/2014/main" id="{B54044B0-FE8D-77DC-8FB8-8F4C2E3B938A}"/>
              </a:ext>
            </a:extLst>
          </p:cNvPr>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ea typeface="Adobe Gothic Std B" panose="020B0800000000000000" pitchFamily="34" charset="-128"/>
              </a:rPr>
              <a:t>WARM-UP</a:t>
            </a:r>
            <a:endParaRPr lang="en-GB" b="1">
              <a:solidFill>
                <a:schemeClr val="tx1"/>
              </a:solidFill>
              <a:ea typeface="Adobe Gothic Std B" panose="020B0800000000000000" pitchFamily="34" charset="-128"/>
            </a:endParaRPr>
          </a:p>
        </p:txBody>
      </p:sp>
      <p:sp>
        <p:nvSpPr>
          <p:cNvPr id="17" name="Rounded Rectangle 16">
            <a:extLst>
              <a:ext uri="{FF2B5EF4-FFF2-40B4-BE49-F238E27FC236}">
                <a16:creationId xmlns:a16="http://schemas.microsoft.com/office/drawing/2014/main" id="{9B3C1A74-9E0E-D86B-BA82-430A0779FBD7}"/>
              </a:ext>
            </a:extLst>
          </p:cNvPr>
          <p:cNvSpPr/>
          <p:nvPr/>
        </p:nvSpPr>
        <p:spPr>
          <a:xfrm>
            <a:off x="3154406" y="2593320"/>
            <a:ext cx="1835914" cy="61760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READING</a:t>
            </a:r>
            <a:endParaRPr lang="en-GB" b="1">
              <a:solidFill>
                <a:schemeClr val="tx1"/>
              </a:solidFill>
            </a:endParaRPr>
          </a:p>
        </p:txBody>
      </p:sp>
      <p:sp>
        <p:nvSpPr>
          <p:cNvPr id="18" name="Rounded Rectangle 17">
            <a:extLst>
              <a:ext uri="{FF2B5EF4-FFF2-40B4-BE49-F238E27FC236}">
                <a16:creationId xmlns:a16="http://schemas.microsoft.com/office/drawing/2014/main" id="{05B51EB1-4315-769F-175D-F27AB83B5837}"/>
              </a:ext>
            </a:extLst>
          </p:cNvPr>
          <p:cNvSpPr/>
          <p:nvPr/>
        </p:nvSpPr>
        <p:spPr>
          <a:xfrm>
            <a:off x="669161" y="3760999"/>
            <a:ext cx="1637621"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SPEAKING</a:t>
            </a:r>
            <a:endParaRPr lang="en-GB" b="1">
              <a:solidFill>
                <a:schemeClr val="tx1"/>
              </a:solidFill>
            </a:endParaRPr>
          </a:p>
        </p:txBody>
      </p:sp>
      <p:sp>
        <p:nvSpPr>
          <p:cNvPr id="19" name="Rounded Rectangle 18">
            <a:extLst>
              <a:ext uri="{FF2B5EF4-FFF2-40B4-BE49-F238E27FC236}">
                <a16:creationId xmlns:a16="http://schemas.microsoft.com/office/drawing/2014/main" id="{C84BB9D0-9522-7945-0A3B-30CBE719FEA6}"/>
              </a:ext>
            </a:extLst>
          </p:cNvPr>
          <p:cNvSpPr/>
          <p:nvPr/>
        </p:nvSpPr>
        <p:spPr>
          <a:xfrm>
            <a:off x="2820544" y="5193084"/>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CONSOLIDATION</a:t>
            </a:r>
            <a:endParaRPr lang="en-GB" b="1">
              <a:solidFill>
                <a:schemeClr val="tx1"/>
              </a:solidFill>
            </a:endParaRPr>
          </a:p>
        </p:txBody>
      </p:sp>
      <p:sp>
        <p:nvSpPr>
          <p:cNvPr id="20" name="Rectangle 19">
            <a:extLst>
              <a:ext uri="{FF2B5EF4-FFF2-40B4-BE49-F238E27FC236}">
                <a16:creationId xmlns:a16="http://schemas.microsoft.com/office/drawing/2014/main" id="{0C8C4B1B-0602-5D2F-A5E8-BB52B330A838}"/>
              </a:ext>
            </a:extLst>
          </p:cNvPr>
          <p:cNvSpPr/>
          <p:nvPr/>
        </p:nvSpPr>
        <p:spPr>
          <a:xfrm>
            <a:off x="5178503" y="1038243"/>
            <a:ext cx="6735097" cy="618004"/>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a:solidFill>
                  <a:schemeClr val="tx1"/>
                </a:solidFill>
              </a:rPr>
              <a:t>Chain game</a:t>
            </a:r>
          </a:p>
        </p:txBody>
      </p:sp>
      <p:sp>
        <p:nvSpPr>
          <p:cNvPr id="22" name="Rectangle 21">
            <a:extLst>
              <a:ext uri="{FF2B5EF4-FFF2-40B4-BE49-F238E27FC236}">
                <a16:creationId xmlns:a16="http://schemas.microsoft.com/office/drawing/2014/main" id="{38F87021-0687-330D-FB17-88923AC15DFA}"/>
              </a:ext>
            </a:extLst>
          </p:cNvPr>
          <p:cNvSpPr/>
          <p:nvPr/>
        </p:nvSpPr>
        <p:spPr>
          <a:xfrm>
            <a:off x="5178503" y="1824587"/>
            <a:ext cx="6751888" cy="1711073"/>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a:solidFill>
                  <a:schemeClr val="tx1"/>
                </a:solidFill>
              </a:rPr>
              <a:t>Reading</a:t>
            </a:r>
            <a:endParaRPr lang="vi-VN" sz="2200">
              <a:solidFill>
                <a:schemeClr val="tx1"/>
              </a:solidFill>
              <a:effectLst/>
              <a:ea typeface="Calibri" panose="020F0502020204030204" pitchFamily="34" charset="0"/>
              <a:cs typeface="Calibri" panose="020F0502020204030204" pitchFamily="34" charset="0"/>
            </a:endParaRPr>
          </a:p>
          <a:p>
            <a:pPr marR="0">
              <a:spcBef>
                <a:spcPts val="0"/>
              </a:spcBef>
              <a:spcAft>
                <a:spcPts val="0"/>
              </a:spcAft>
            </a:pPr>
            <a:r>
              <a:rPr lang="en-US" sz="2200">
                <a:solidFill>
                  <a:schemeClr val="tx1"/>
                </a:solidFill>
                <a:effectLst/>
                <a:ea typeface="Times New Roman" panose="02020603050405020304" pitchFamily="18" charset="0"/>
              </a:rPr>
              <a:t>Task 1: </a:t>
            </a:r>
            <a:r>
              <a:rPr lang="vi-VN" sz="2200">
                <a:solidFill>
                  <a:schemeClr val="tx1"/>
                </a:solidFill>
                <a:effectLst/>
                <a:ea typeface="Times New Roman" panose="02020603050405020304" pitchFamily="18" charset="0"/>
              </a:rPr>
              <a:t> </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a:t>
            </a:r>
            <a:r>
              <a:rPr lang="en-US"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ick </a:t>
            </a:r>
            <a:r>
              <a:rPr lang="en-US" sz="2200">
                <a:solidFill>
                  <a:schemeClr val="tx1"/>
                </a:solidFill>
                <a:effectLst/>
                <a:ea typeface="Times New Roman" panose="02020603050405020304" pitchFamily="18" charset="0"/>
              </a:rPr>
              <a:t>(</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vi-VN" sz="2200">
                <a:solidFill>
                  <a:schemeClr val="tx1"/>
                </a:solidFill>
                <a:effectLst/>
                <a:ea typeface="Times New Roman" panose="02020603050405020304" pitchFamily="18" charset="0"/>
              </a:rPr>
              <a:t>) </a:t>
            </a:r>
            <a:r>
              <a:rPr lang="en-US" sz="2200">
                <a:solidFill>
                  <a:schemeClr val="tx1"/>
                </a:solidFill>
                <a:effectLst/>
                <a:ea typeface="Times New Roman" panose="02020603050405020304" pitchFamily="18" charset="0"/>
              </a:rPr>
              <a:t>the experiences you have had</a:t>
            </a:r>
            <a:r>
              <a:rPr lang="en-US" sz="2200">
                <a:solidFill>
                  <a:schemeClr val="tx1"/>
                </a:solidFill>
                <a:effectLst/>
                <a:ea typeface="Calibri" panose="020F0502020204030204" pitchFamily="34" charset="0"/>
                <a:cs typeface="Calibri" panose="020F0502020204030204" pitchFamily="34" charset="0"/>
              </a:rPr>
              <a:t>. </a:t>
            </a:r>
          </a:p>
          <a:p>
            <a:r>
              <a:rPr lang="en-US" sz="2200">
                <a:solidFill>
                  <a:schemeClr val="tx1"/>
                </a:solidFill>
                <a:cs typeface="Calibri" panose="020F0502020204030204" pitchFamily="34" charset="0"/>
              </a:rPr>
              <a:t>Task 2:  Complete each sentence with an adjective in the 	box. </a:t>
            </a:r>
            <a:r>
              <a:rPr lang="en-US" sz="2200">
                <a:solidFill>
                  <a:schemeClr val="tx1"/>
                </a:solidFill>
                <a:effectLst/>
                <a:ea typeface="Times New Roman" panose="02020603050405020304" pitchFamily="18" charset="0"/>
              </a:rPr>
              <a:t>Read the texts again and tick (</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vi-VN" sz="2200">
                <a:solidFill>
                  <a:schemeClr val="tx1"/>
                </a:solidFill>
                <a:effectLst/>
                <a:ea typeface="Times New Roman" panose="02020603050405020304" pitchFamily="18" charset="0"/>
              </a:rPr>
              <a:t>) </a:t>
            </a:r>
            <a:r>
              <a:rPr lang="en-US" sz="2200">
                <a:solidFill>
                  <a:schemeClr val="tx1"/>
                </a:solidFill>
                <a:effectLst/>
                <a:ea typeface="Times New Roman" panose="02020603050405020304" pitchFamily="18" charset="0"/>
              </a:rPr>
              <a:t>Duong or 	Akiko</a:t>
            </a:r>
            <a:r>
              <a:rPr lang="en-US" sz="2200">
                <a:solidFill>
                  <a:schemeClr val="tx1"/>
                </a:solidFill>
                <a:cs typeface="Calibri" panose="020F0502020204030204" pitchFamily="34" charset="0"/>
              </a:rPr>
              <a:t>. </a:t>
            </a:r>
          </a:p>
        </p:txBody>
      </p:sp>
      <p:sp>
        <p:nvSpPr>
          <p:cNvPr id="23" name="Rectangle 22">
            <a:extLst>
              <a:ext uri="{FF2B5EF4-FFF2-40B4-BE49-F238E27FC236}">
                <a16:creationId xmlns:a16="http://schemas.microsoft.com/office/drawing/2014/main" id="{DF5F396E-8C51-3F34-CEF4-9B88A48C2A7B}"/>
              </a:ext>
            </a:extLst>
          </p:cNvPr>
          <p:cNvSpPr/>
          <p:nvPr/>
        </p:nvSpPr>
        <p:spPr>
          <a:xfrm>
            <a:off x="5178503" y="3703999"/>
            <a:ext cx="6738490" cy="2090531"/>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vi-VN" sz="2200">
                <a:solidFill>
                  <a:schemeClr val="tx1"/>
                </a:solidFill>
                <a:latin typeface="Calibri" panose="020F0502020204030204" pitchFamily="34" charset="0"/>
                <a:cs typeface="Calibri" panose="020F0502020204030204" pitchFamily="34" charset="0"/>
              </a:rPr>
              <a:t>Speaking</a:t>
            </a:r>
            <a:r>
              <a:rPr lang="vi-VN" sz="2200">
                <a:solidFill>
                  <a:schemeClr val="tx1"/>
                </a:solidFill>
                <a:cs typeface="Calibri" panose="020F0502020204030204" pitchFamily="34" charset="0"/>
              </a:rPr>
              <a:t> </a:t>
            </a:r>
          </a:p>
          <a:p>
            <a:r>
              <a:rPr lang="vi-VN" sz="2200">
                <a:solidFill>
                  <a:schemeClr val="tx1"/>
                </a:solidFill>
                <a:latin typeface="Calibri" panose="020F0502020204030204" pitchFamily="34" charset="0"/>
                <a:cs typeface="Calibri" panose="020F0502020204030204" pitchFamily="34" charset="0"/>
              </a:rPr>
              <a:t>Task</a:t>
            </a:r>
            <a:r>
              <a:rPr lang="vi-VN" sz="2200">
                <a:solidFill>
                  <a:schemeClr val="tx1"/>
                </a:solidFill>
                <a:cs typeface="Calibri" panose="020F0502020204030204" pitchFamily="34" charset="0"/>
              </a:rPr>
              <a:t> </a:t>
            </a:r>
            <a:r>
              <a:rPr lang="en-US" sz="2200">
                <a:solidFill>
                  <a:schemeClr val="tx1"/>
                </a:solidFill>
                <a:cs typeface="Calibri" panose="020F0502020204030204" pitchFamily="34" charset="0"/>
              </a:rPr>
              <a:t>4</a:t>
            </a:r>
            <a:r>
              <a:rPr lang="vi-VN" sz="2200">
                <a:solidFill>
                  <a:schemeClr val="tx1"/>
                </a:solidFill>
                <a:cs typeface="Calibri" panose="020F0502020204030204" pitchFamily="34" charset="0"/>
              </a:rPr>
              <a:t>: </a:t>
            </a:r>
            <a:r>
              <a:rPr lang="en-US" sz="2200">
                <a:solidFill>
                  <a:schemeClr val="tx1"/>
                </a:solidFill>
                <a:cs typeface="Calibri" panose="020F0502020204030204" pitchFamily="34" charset="0"/>
              </a:rPr>
              <a:t> </a:t>
            </a:r>
            <a:r>
              <a:rPr lang="en-US" sz="2200">
                <a:solidFill>
                  <a:schemeClr val="tx1"/>
                </a:solidFill>
                <a:effectLst/>
                <a:ea typeface="Times New Roman" panose="02020603050405020304" pitchFamily="18" charset="0"/>
                <a:cs typeface="Calibri" panose="020F0502020204030204" pitchFamily="34" charset="0"/>
              </a:rPr>
              <a:t>Match the questions in A with the answers in B. 	Share your answers with a classmate.	</a:t>
            </a:r>
            <a:r>
              <a:rPr lang="en-VN" sz="2200">
                <a:solidFill>
                  <a:schemeClr val="tx1"/>
                </a:solidFill>
                <a:effectLst/>
                <a:cs typeface="Calibri" panose="020F0502020204030204" pitchFamily="34" charset="0"/>
              </a:rPr>
              <a:t> </a:t>
            </a:r>
          </a:p>
          <a:p>
            <a:r>
              <a:rPr lang="vi-VN" sz="2200">
                <a:solidFill>
                  <a:schemeClr val="tx1"/>
                </a:solidFill>
                <a:latin typeface="Calibri" panose="020F0502020204030204" pitchFamily="34" charset="0"/>
                <a:cs typeface="Calibri" panose="020F0502020204030204" pitchFamily="34" charset="0"/>
              </a:rPr>
              <a:t>Task 5:</a:t>
            </a:r>
            <a:r>
              <a:rPr lang="en-US" sz="2200">
                <a:solidFill>
                  <a:schemeClr val="tx1"/>
                </a:solidFill>
                <a:latin typeface="Calibri" panose="020F0502020204030204" pitchFamily="34" charset="0"/>
                <a:cs typeface="Calibri" panose="020F0502020204030204" pitchFamily="34" charset="0"/>
              </a:rPr>
              <a:t> </a:t>
            </a:r>
            <a:r>
              <a:rPr lang="vi-VN" sz="2200">
                <a:solidFill>
                  <a:schemeClr val="tx1"/>
                </a:solidFill>
                <a:latin typeface="Calibri" panose="020F0502020204030204" pitchFamily="34"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Work</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in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pairs</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Ask</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and</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answer</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about</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course</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you</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have</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experienced</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Use</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the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questions</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in 4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as</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cues</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Then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report</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your</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partner’s</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answers</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to the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class</a:t>
            </a:r>
            <a:r>
              <a:rPr lang="en-US" sz="2200">
                <a:solidFill>
                  <a:schemeClr val="tx1"/>
                </a:solidFill>
                <a:latin typeface="Calibri" panose="020F0502020204030204" pitchFamily="34" charset="0"/>
                <a:cs typeface="Calibri" panose="020F0502020204030204" pitchFamily="34" charset="0"/>
              </a:rPr>
              <a:t>.</a:t>
            </a:r>
          </a:p>
        </p:txBody>
      </p:sp>
      <p:cxnSp>
        <p:nvCxnSpPr>
          <p:cNvPr id="24" name="Curved Connector 23">
            <a:extLst>
              <a:ext uri="{FF2B5EF4-FFF2-40B4-BE49-F238E27FC236}">
                <a16:creationId xmlns:a16="http://schemas.microsoft.com/office/drawing/2014/main" id="{0EFE287B-2D22-ACC1-DCF7-56CB298DBE6E}"/>
              </a:ext>
            </a:extLst>
          </p:cNvPr>
          <p:cNvCxnSpPr>
            <a:stCxn id="16" idx="3"/>
            <a:endCxn id="17" idx="0"/>
          </p:cNvCxnSpPr>
          <p:nvPr/>
        </p:nvCxnSpPr>
        <p:spPr>
          <a:xfrm>
            <a:off x="2505075" y="1409153"/>
            <a:ext cx="1567288" cy="1184167"/>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a:extLst>
              <a:ext uri="{FF2B5EF4-FFF2-40B4-BE49-F238E27FC236}">
                <a16:creationId xmlns:a16="http://schemas.microsoft.com/office/drawing/2014/main" id="{8CEA7E0D-9E1F-13E6-3000-A275072A5148}"/>
              </a:ext>
            </a:extLst>
          </p:cNvPr>
          <p:cNvCxnSpPr>
            <a:cxnSpLocks/>
            <a:stCxn id="17" idx="1"/>
            <a:endCxn id="18" idx="0"/>
          </p:cNvCxnSpPr>
          <p:nvPr/>
        </p:nvCxnSpPr>
        <p:spPr>
          <a:xfrm rot="10800000" flipV="1">
            <a:off x="1487972" y="2902123"/>
            <a:ext cx="1666434" cy="85887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a:extLst>
              <a:ext uri="{FF2B5EF4-FFF2-40B4-BE49-F238E27FC236}">
                <a16:creationId xmlns:a16="http://schemas.microsoft.com/office/drawing/2014/main" id="{E68D6688-29FE-CDC8-28DC-9AF441853108}"/>
              </a:ext>
            </a:extLst>
          </p:cNvPr>
          <p:cNvCxnSpPr>
            <a:cxnSpLocks/>
            <a:stCxn id="18" idx="3"/>
            <a:endCxn id="19" idx="0"/>
          </p:cNvCxnSpPr>
          <p:nvPr/>
        </p:nvCxnSpPr>
        <p:spPr>
          <a:xfrm>
            <a:off x="2306782" y="4061723"/>
            <a:ext cx="1431719" cy="1131361"/>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a:extLst>
              <a:ext uri="{FF2B5EF4-FFF2-40B4-BE49-F238E27FC236}">
                <a16:creationId xmlns:a16="http://schemas.microsoft.com/office/drawing/2014/main" id="{05AB9D15-CACD-B539-1E33-319055DF18EC}"/>
              </a:ext>
            </a:extLst>
          </p:cNvPr>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p>
        </p:txBody>
      </p:sp>
      <p:sp>
        <p:nvSpPr>
          <p:cNvPr id="29" name="Rectangle 28">
            <a:extLst>
              <a:ext uri="{FF2B5EF4-FFF2-40B4-BE49-F238E27FC236}">
                <a16:creationId xmlns:a16="http://schemas.microsoft.com/office/drawing/2014/main" id="{C492740F-7D4A-DEE3-371B-905C4C85B77E}"/>
              </a:ext>
            </a:extLst>
          </p:cNvPr>
          <p:cNvSpPr/>
          <p:nvPr/>
        </p:nvSpPr>
        <p:spPr>
          <a:xfrm>
            <a:off x="5195294" y="5962869"/>
            <a:ext cx="6735097" cy="684962"/>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a:solidFill>
                  <a:schemeClr val="tx1"/>
                </a:solidFill>
              </a:rPr>
              <a:t>Wrap-up</a:t>
            </a:r>
          </a:p>
          <a:p>
            <a:r>
              <a:rPr lang="en-US" sz="2200">
                <a:solidFill>
                  <a:schemeClr val="tx1"/>
                </a:solidFill>
              </a:rPr>
              <a:t>Homework</a:t>
            </a:r>
            <a:endParaRPr lang="en-GB" sz="2200">
              <a:solidFill>
                <a:schemeClr val="tx1"/>
              </a:solidFill>
            </a:endParaRPr>
          </a:p>
        </p:txBody>
      </p:sp>
      <p:sp>
        <p:nvSpPr>
          <p:cNvPr id="30" name="Rounded Rectangle 29">
            <a:extLst>
              <a:ext uri="{FF2B5EF4-FFF2-40B4-BE49-F238E27FC236}">
                <a16:creationId xmlns:a16="http://schemas.microsoft.com/office/drawing/2014/main" id="{563A6D46-3D73-A33D-0FAA-01058C004654}"/>
              </a:ext>
            </a:extLst>
          </p:cNvPr>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CC561CC-DF86-2110-D9EB-71CC8D6B7777}"/>
              </a:ext>
            </a:extLst>
          </p:cNvPr>
          <p:cNvSpPr txBox="1"/>
          <p:nvPr/>
        </p:nvSpPr>
        <p:spPr>
          <a:xfrm>
            <a:off x="4151494" y="282785"/>
            <a:ext cx="4712984" cy="523220"/>
          </a:xfrm>
          <a:prstGeom prst="rect">
            <a:avLst/>
          </a:prstGeom>
          <a:noFill/>
        </p:spPr>
        <p:txBody>
          <a:bodyPr wrap="square" rtlCol="0">
            <a:spAutoFit/>
          </a:bodyPr>
          <a:lstStyle/>
          <a:p>
            <a:r>
              <a:rPr lang="en-US" sz="2800" b="1">
                <a:solidFill>
                  <a:schemeClr val="bg1"/>
                </a:solidFill>
              </a:rPr>
              <a:t>LESSON 5: SKILLS 1</a:t>
            </a:r>
          </a:p>
        </p:txBody>
      </p:sp>
      <p:grpSp>
        <p:nvGrpSpPr>
          <p:cNvPr id="37" name="Group 36">
            <a:extLst>
              <a:ext uri="{FF2B5EF4-FFF2-40B4-BE49-F238E27FC236}">
                <a16:creationId xmlns:a16="http://schemas.microsoft.com/office/drawing/2014/main" id="{E0B9D4E0-1CF2-EA9A-5741-40CF9A8A5DDC}"/>
              </a:ext>
            </a:extLst>
          </p:cNvPr>
          <p:cNvGrpSpPr/>
          <p:nvPr/>
        </p:nvGrpSpPr>
        <p:grpSpPr>
          <a:xfrm>
            <a:off x="3081468" y="95603"/>
            <a:ext cx="990895" cy="941618"/>
            <a:chOff x="2766630" y="1746890"/>
            <a:chExt cx="990895" cy="941618"/>
          </a:xfrm>
        </p:grpSpPr>
        <p:pic>
          <p:nvPicPr>
            <p:cNvPr id="38" name="Picture 37">
              <a:extLst>
                <a:ext uri="{FF2B5EF4-FFF2-40B4-BE49-F238E27FC236}">
                  <a16:creationId xmlns:a16="http://schemas.microsoft.com/office/drawing/2014/main" id="{E049C6FB-889F-86AA-985D-866059932752}"/>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a:extLst>
                <a:ext uri="{FF2B5EF4-FFF2-40B4-BE49-F238E27FC236}">
                  <a16:creationId xmlns:a16="http://schemas.microsoft.com/office/drawing/2014/main" id="{DA24DC03-EFAE-7410-C47B-479BB4425C98}"/>
                </a:ext>
              </a:extLst>
            </p:cNvPr>
            <p:cNvPicPr>
              <a:picLocks noChangeAspect="1"/>
            </p:cNvPicPr>
            <p:nvPr/>
          </p:nvPicPr>
          <p:blipFill rotWithShape="1">
            <a:blip r:embed="rId5"/>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470754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7375" y="1289230"/>
            <a:ext cx="1898388" cy="646331"/>
          </a:xfrm>
          <a:prstGeom prst="rect">
            <a:avLst/>
          </a:prstGeom>
          <a:noFill/>
          <a:effectLst/>
        </p:spPr>
        <p:txBody>
          <a:bodyPr wrap="square" rtlCol="0">
            <a:spAutoFit/>
          </a:bodyPr>
          <a:lstStyle/>
          <a:p>
            <a:r>
              <a:rPr lang="en-US" sz="3600" b="1" dirty="0">
                <a:effectLst>
                  <a:glow rad="88900">
                    <a:schemeClr val="bg1"/>
                  </a:glow>
                </a:effectLst>
                <a:cs typeface="Arial" panose="020B0604020202020204" pitchFamily="34" charset="0"/>
              </a:rPr>
              <a:t>Wrap-up</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p>
        </p:txBody>
      </p:sp>
      <p:sp>
        <p:nvSpPr>
          <p:cNvPr id="9" name="TextBox 8">
            <a:extLst>
              <a:ext uri="{FF2B5EF4-FFF2-40B4-BE49-F238E27FC236}">
                <a16:creationId xmlns:a16="http://schemas.microsoft.com/office/drawing/2014/main" id="{3985D3B7-A40A-4421-9C5F-777653C71BC7}"/>
              </a:ext>
            </a:extLst>
          </p:cNvPr>
          <p:cNvSpPr txBox="1"/>
          <p:nvPr/>
        </p:nvSpPr>
        <p:spPr>
          <a:xfrm>
            <a:off x="487067" y="2344581"/>
            <a:ext cx="11445622" cy="3330399"/>
          </a:xfrm>
          <a:prstGeom prst="rect">
            <a:avLst/>
          </a:prstGeom>
          <a:noFill/>
        </p:spPr>
        <p:txBody>
          <a:bodyPr wrap="square" rtlCol="0">
            <a:spAutoFit/>
          </a:bodyPr>
          <a:lstStyle/>
          <a:p>
            <a:pPr>
              <a:lnSpc>
                <a:spcPct val="150000"/>
              </a:lnSpc>
            </a:pPr>
            <a:r>
              <a:rPr lang="en-US" sz="3600"/>
              <a:t>What have we learnt in this lesson?</a:t>
            </a:r>
          </a:p>
          <a:p>
            <a:pPr marL="457200" indent="-457200">
              <a:lnSpc>
                <a:spcPct val="150000"/>
              </a:lnSpc>
              <a:buFont typeface="Wingdings" panose="05000000000000000000" pitchFamily="2" charset="2"/>
              <a:buChar char="ü"/>
            </a:pPr>
            <a:r>
              <a:rPr lang="en-US" sz="3600"/>
              <a:t>Read about Duong and Akiko’s experiences in their last summer;</a:t>
            </a:r>
          </a:p>
          <a:p>
            <a:pPr marL="457200" indent="-457200">
              <a:lnSpc>
                <a:spcPct val="150000"/>
              </a:lnSpc>
              <a:buFont typeface="Wingdings" panose="05000000000000000000" pitchFamily="2" charset="2"/>
              <a:buChar char="ü"/>
            </a:pPr>
            <a:r>
              <a:rPr lang="en-US" sz="3600"/>
              <a:t>Talk about a course you have experienced.</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4504" y="1099348"/>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4" y="1278761"/>
            <a:ext cx="2636547" cy="646331"/>
          </a:xfrm>
          <a:prstGeom prst="rect">
            <a:avLst/>
          </a:prstGeom>
          <a:noFill/>
          <a:effectLst/>
        </p:spPr>
        <p:txBody>
          <a:bodyPr wrap="square" rtlCol="0">
            <a:spAutoFit/>
          </a:bodyPr>
          <a:lstStyle/>
          <a:p>
            <a:r>
              <a:rPr lang="en-US" sz="3600" b="1" dirty="0">
                <a:effectLst>
                  <a:glow rad="88900">
                    <a:schemeClr val="bg1"/>
                  </a:glow>
                </a:effectLst>
                <a:cs typeface="Arial" panose="020B0604020202020204" pitchFamily="34" charset="0"/>
              </a:rPr>
              <a:t>Homework</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p>
        </p:txBody>
      </p:sp>
      <p:sp>
        <p:nvSpPr>
          <p:cNvPr id="2" name="TextBox 1"/>
          <p:cNvSpPr txBox="1"/>
          <p:nvPr/>
        </p:nvSpPr>
        <p:spPr>
          <a:xfrm>
            <a:off x="487067" y="2109596"/>
            <a:ext cx="7132933" cy="2499467"/>
          </a:xfrm>
          <a:prstGeom prst="rect">
            <a:avLst/>
          </a:prstGeom>
          <a:noFill/>
        </p:spPr>
        <p:txBody>
          <a:bodyPr wrap="square" rtlCol="0">
            <a:spAutoFit/>
          </a:bodyPr>
          <a:lstStyle/>
          <a:p>
            <a:pPr marL="571500" indent="-571500">
              <a:lnSpc>
                <a:spcPct val="150000"/>
              </a:lnSpc>
              <a:buFont typeface="Wingdings" pitchFamily="2" charset="2"/>
              <a:buChar char="ü"/>
            </a:pPr>
            <a:r>
              <a:rPr lang="en-US" sz="3600"/>
              <a:t>Do exercises in the workbook;</a:t>
            </a:r>
          </a:p>
          <a:p>
            <a:pPr marL="571500" indent="-571500">
              <a:lnSpc>
                <a:spcPct val="150000"/>
              </a:lnSpc>
              <a:buFont typeface="Wingdings" pitchFamily="2" charset="2"/>
              <a:buChar char="ü"/>
            </a:pPr>
            <a:r>
              <a:rPr lang="en-US" sz="3600"/>
              <a:t>Write down your friend’s experiences in your notebooks.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9560" y="3200400"/>
            <a:ext cx="3409200" cy="3409200"/>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extLst>
      <p:ext uri="{BB962C8B-B14F-4D97-AF65-F5344CB8AC3E}">
        <p14:creationId xmlns:p14="http://schemas.microsoft.com/office/powerpoint/2010/main" val="2453337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ea typeface="Adobe Gothic Std B" panose="020B0800000000000000" pitchFamily="34" charset="-128"/>
              </a:rPr>
              <a:t>WARM-UP</a:t>
            </a:r>
            <a:endParaRPr lang="en-GB" b="1">
              <a:solidFill>
                <a:schemeClr val="tx1"/>
              </a:solidFill>
              <a:ea typeface="Adobe Gothic Std B" panose="020B0800000000000000" pitchFamily="34" charset="-128"/>
            </a:endParaRPr>
          </a:p>
        </p:txBody>
      </p:sp>
      <p:sp>
        <p:nvSpPr>
          <p:cNvPr id="17" name="Rounded Rectangle 16"/>
          <p:cNvSpPr/>
          <p:nvPr/>
        </p:nvSpPr>
        <p:spPr>
          <a:xfrm>
            <a:off x="3154406" y="2593320"/>
            <a:ext cx="1835914" cy="61760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READING</a:t>
            </a:r>
            <a:endParaRPr lang="en-GB" b="1">
              <a:solidFill>
                <a:schemeClr val="tx1"/>
              </a:solidFill>
            </a:endParaRPr>
          </a:p>
        </p:txBody>
      </p:sp>
      <p:sp>
        <p:nvSpPr>
          <p:cNvPr id="18" name="Rounded Rectangle 17"/>
          <p:cNvSpPr/>
          <p:nvPr/>
        </p:nvSpPr>
        <p:spPr>
          <a:xfrm>
            <a:off x="669161" y="3760999"/>
            <a:ext cx="1637621"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SPEAKING</a:t>
            </a:r>
            <a:endParaRPr lang="en-GB" b="1">
              <a:solidFill>
                <a:schemeClr val="tx1"/>
              </a:solidFill>
            </a:endParaRPr>
          </a:p>
        </p:txBody>
      </p:sp>
      <p:sp>
        <p:nvSpPr>
          <p:cNvPr id="19" name="Rounded Rectangle 18"/>
          <p:cNvSpPr/>
          <p:nvPr/>
        </p:nvSpPr>
        <p:spPr>
          <a:xfrm>
            <a:off x="2820544" y="5193084"/>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CONSOLIDATION</a:t>
            </a:r>
            <a:endParaRPr lang="en-GB" b="1">
              <a:solidFill>
                <a:schemeClr val="tx1"/>
              </a:solidFill>
            </a:endParaRPr>
          </a:p>
        </p:txBody>
      </p:sp>
      <p:sp>
        <p:nvSpPr>
          <p:cNvPr id="20" name="Rectangle 19"/>
          <p:cNvSpPr/>
          <p:nvPr/>
        </p:nvSpPr>
        <p:spPr>
          <a:xfrm>
            <a:off x="5178503" y="1038243"/>
            <a:ext cx="6735097" cy="618004"/>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a:solidFill>
                  <a:schemeClr val="tx1"/>
                </a:solidFill>
              </a:rPr>
              <a:t>Chain game</a:t>
            </a:r>
          </a:p>
        </p:txBody>
      </p:sp>
      <p:sp>
        <p:nvSpPr>
          <p:cNvPr id="22" name="Rectangle 21"/>
          <p:cNvSpPr/>
          <p:nvPr/>
        </p:nvSpPr>
        <p:spPr>
          <a:xfrm>
            <a:off x="5178503" y="1824587"/>
            <a:ext cx="6751888" cy="1711073"/>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a:solidFill>
                  <a:schemeClr val="tx1"/>
                </a:solidFill>
              </a:rPr>
              <a:t>Reading</a:t>
            </a:r>
            <a:endParaRPr lang="vi-VN" sz="2200">
              <a:solidFill>
                <a:schemeClr val="tx1"/>
              </a:solidFill>
              <a:effectLst/>
              <a:ea typeface="Calibri" panose="020F0502020204030204" pitchFamily="34" charset="0"/>
              <a:cs typeface="Calibri" panose="020F0502020204030204" pitchFamily="34" charset="0"/>
            </a:endParaRPr>
          </a:p>
          <a:p>
            <a:pPr marR="0">
              <a:spcBef>
                <a:spcPts val="0"/>
              </a:spcBef>
              <a:spcAft>
                <a:spcPts val="0"/>
              </a:spcAft>
            </a:pPr>
            <a:r>
              <a:rPr lang="en-US" sz="2200">
                <a:solidFill>
                  <a:schemeClr val="tx1"/>
                </a:solidFill>
                <a:effectLst/>
                <a:ea typeface="Times New Roman" panose="02020603050405020304" pitchFamily="18" charset="0"/>
              </a:rPr>
              <a:t>Task 1: </a:t>
            </a:r>
            <a:r>
              <a:rPr lang="vi-VN" sz="2200">
                <a:solidFill>
                  <a:schemeClr val="tx1"/>
                </a:solidFill>
                <a:effectLst/>
                <a:ea typeface="Times New Roman" panose="02020603050405020304" pitchFamily="18" charset="0"/>
              </a:rPr>
              <a:t> </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a:t>
            </a:r>
            <a:r>
              <a:rPr lang="en-US"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ick </a:t>
            </a:r>
            <a:r>
              <a:rPr lang="en-US" sz="2200">
                <a:solidFill>
                  <a:schemeClr val="tx1"/>
                </a:solidFill>
                <a:effectLst/>
                <a:ea typeface="Times New Roman" panose="02020603050405020304" pitchFamily="18" charset="0"/>
              </a:rPr>
              <a:t>(</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vi-VN" sz="2200">
                <a:solidFill>
                  <a:schemeClr val="tx1"/>
                </a:solidFill>
                <a:effectLst/>
                <a:ea typeface="Times New Roman" panose="02020603050405020304" pitchFamily="18" charset="0"/>
              </a:rPr>
              <a:t>) </a:t>
            </a:r>
            <a:r>
              <a:rPr lang="en-US" sz="2200">
                <a:solidFill>
                  <a:schemeClr val="tx1"/>
                </a:solidFill>
                <a:effectLst/>
                <a:ea typeface="Times New Roman" panose="02020603050405020304" pitchFamily="18" charset="0"/>
              </a:rPr>
              <a:t>the experiences you have had</a:t>
            </a:r>
            <a:r>
              <a:rPr lang="en-US" sz="2200">
                <a:solidFill>
                  <a:schemeClr val="tx1"/>
                </a:solidFill>
                <a:effectLst/>
                <a:ea typeface="Calibri" panose="020F0502020204030204" pitchFamily="34" charset="0"/>
                <a:cs typeface="Calibri" panose="020F0502020204030204" pitchFamily="34" charset="0"/>
              </a:rPr>
              <a:t>. </a:t>
            </a:r>
          </a:p>
          <a:p>
            <a:r>
              <a:rPr lang="en-US" sz="2200">
                <a:solidFill>
                  <a:schemeClr val="tx1"/>
                </a:solidFill>
                <a:cs typeface="Calibri" panose="020F0502020204030204" pitchFamily="34" charset="0"/>
              </a:rPr>
              <a:t>Task 2:  Complete each sentence with an adjective in the 	box. </a:t>
            </a:r>
            <a:r>
              <a:rPr lang="en-US" sz="2200">
                <a:solidFill>
                  <a:schemeClr val="tx1"/>
                </a:solidFill>
                <a:effectLst/>
                <a:ea typeface="Times New Roman" panose="02020603050405020304" pitchFamily="18" charset="0"/>
              </a:rPr>
              <a:t>Read the texts again and tick (</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vi-VN" sz="2200">
                <a:solidFill>
                  <a:schemeClr val="tx1"/>
                </a:solidFill>
                <a:effectLst/>
                <a:ea typeface="Times New Roman" panose="02020603050405020304" pitchFamily="18" charset="0"/>
              </a:rPr>
              <a:t>) </a:t>
            </a:r>
            <a:r>
              <a:rPr lang="en-US" sz="2200">
                <a:solidFill>
                  <a:schemeClr val="tx1"/>
                </a:solidFill>
                <a:effectLst/>
                <a:ea typeface="Times New Roman" panose="02020603050405020304" pitchFamily="18" charset="0"/>
              </a:rPr>
              <a:t>Duong or 	Akiko</a:t>
            </a:r>
            <a:r>
              <a:rPr lang="en-US" sz="2200">
                <a:solidFill>
                  <a:schemeClr val="tx1"/>
                </a:solidFill>
                <a:cs typeface="Calibri" panose="020F0502020204030204" pitchFamily="34" charset="0"/>
              </a:rPr>
              <a:t>. </a:t>
            </a:r>
          </a:p>
        </p:txBody>
      </p:sp>
      <p:sp>
        <p:nvSpPr>
          <p:cNvPr id="23" name="Rectangle 22"/>
          <p:cNvSpPr/>
          <p:nvPr/>
        </p:nvSpPr>
        <p:spPr>
          <a:xfrm>
            <a:off x="5178503" y="3703999"/>
            <a:ext cx="6738490" cy="2090531"/>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vi-VN" sz="2200">
                <a:solidFill>
                  <a:schemeClr val="tx1"/>
                </a:solidFill>
                <a:latin typeface="Calibri" panose="020F0502020204030204" pitchFamily="34" charset="0"/>
                <a:cs typeface="Calibri" panose="020F0502020204030204" pitchFamily="34" charset="0"/>
              </a:rPr>
              <a:t>Speaking</a:t>
            </a:r>
            <a:r>
              <a:rPr lang="vi-VN" sz="2200">
                <a:solidFill>
                  <a:schemeClr val="tx1"/>
                </a:solidFill>
                <a:cs typeface="Calibri" panose="020F0502020204030204" pitchFamily="34" charset="0"/>
              </a:rPr>
              <a:t> </a:t>
            </a:r>
          </a:p>
          <a:p>
            <a:r>
              <a:rPr lang="vi-VN" sz="2200">
                <a:solidFill>
                  <a:schemeClr val="tx1"/>
                </a:solidFill>
                <a:latin typeface="Calibri" panose="020F0502020204030204" pitchFamily="34" charset="0"/>
                <a:cs typeface="Calibri" panose="020F0502020204030204" pitchFamily="34" charset="0"/>
              </a:rPr>
              <a:t>Task</a:t>
            </a:r>
            <a:r>
              <a:rPr lang="vi-VN" sz="2200">
                <a:solidFill>
                  <a:schemeClr val="tx1"/>
                </a:solidFill>
                <a:cs typeface="Calibri" panose="020F0502020204030204" pitchFamily="34" charset="0"/>
              </a:rPr>
              <a:t> </a:t>
            </a:r>
            <a:r>
              <a:rPr lang="en-US" sz="2200">
                <a:solidFill>
                  <a:schemeClr val="tx1"/>
                </a:solidFill>
                <a:cs typeface="Calibri" panose="020F0502020204030204" pitchFamily="34" charset="0"/>
              </a:rPr>
              <a:t>4</a:t>
            </a:r>
            <a:r>
              <a:rPr lang="vi-VN" sz="2200">
                <a:solidFill>
                  <a:schemeClr val="tx1"/>
                </a:solidFill>
                <a:cs typeface="Calibri" panose="020F0502020204030204" pitchFamily="34" charset="0"/>
              </a:rPr>
              <a:t>: </a:t>
            </a:r>
            <a:r>
              <a:rPr lang="en-US" sz="2200">
                <a:solidFill>
                  <a:schemeClr val="tx1"/>
                </a:solidFill>
                <a:cs typeface="Calibri" panose="020F0502020204030204" pitchFamily="34" charset="0"/>
              </a:rPr>
              <a:t> </a:t>
            </a:r>
            <a:r>
              <a:rPr lang="en-US" sz="2200">
                <a:solidFill>
                  <a:schemeClr val="tx1"/>
                </a:solidFill>
                <a:effectLst/>
                <a:ea typeface="Times New Roman" panose="02020603050405020304" pitchFamily="18" charset="0"/>
                <a:cs typeface="Calibri" panose="020F0502020204030204" pitchFamily="34" charset="0"/>
              </a:rPr>
              <a:t>Match the questions in A with the answers in B. 	Share your answers with a classmate.	</a:t>
            </a:r>
            <a:r>
              <a:rPr lang="en-VN" sz="2200">
                <a:solidFill>
                  <a:schemeClr val="tx1"/>
                </a:solidFill>
                <a:effectLst/>
                <a:cs typeface="Calibri" panose="020F0502020204030204" pitchFamily="34" charset="0"/>
              </a:rPr>
              <a:t> </a:t>
            </a:r>
          </a:p>
          <a:p>
            <a:r>
              <a:rPr lang="vi-VN" sz="2200">
                <a:solidFill>
                  <a:schemeClr val="tx1"/>
                </a:solidFill>
                <a:latin typeface="Calibri" panose="020F0502020204030204" pitchFamily="34" charset="0"/>
                <a:cs typeface="Calibri" panose="020F0502020204030204" pitchFamily="34" charset="0"/>
              </a:rPr>
              <a:t>Task 5:</a:t>
            </a:r>
            <a:r>
              <a:rPr lang="en-US" sz="2200">
                <a:solidFill>
                  <a:schemeClr val="tx1"/>
                </a:solidFill>
                <a:latin typeface="Calibri" panose="020F0502020204030204" pitchFamily="34" charset="0"/>
                <a:cs typeface="Calibri" panose="020F0502020204030204" pitchFamily="34" charset="0"/>
              </a:rPr>
              <a:t> </a:t>
            </a:r>
            <a:r>
              <a:rPr lang="vi-VN" sz="2200">
                <a:solidFill>
                  <a:schemeClr val="tx1"/>
                </a:solidFill>
                <a:latin typeface="Calibri" panose="020F0502020204030204" pitchFamily="34"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Work</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in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pairs</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Ask</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and</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answer</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about</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course</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you</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have</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experienced</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Use</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the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questions</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in 4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as</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cues</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Then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report</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your</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partner’s</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answers</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to the </a:t>
            </a:r>
            <a:r>
              <a:rPr lang="vi-VN" sz="2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class</a:t>
            </a:r>
            <a:r>
              <a:rPr lang="en-US" sz="2200">
                <a:solidFill>
                  <a:schemeClr val="tx1"/>
                </a:solidFill>
                <a:latin typeface="Calibri" panose="020F0502020204030204" pitchFamily="34" charset="0"/>
                <a:cs typeface="Calibri" panose="020F0502020204030204" pitchFamily="34" charset="0"/>
              </a:rPr>
              <a:t>.</a:t>
            </a:r>
          </a:p>
        </p:txBody>
      </p:sp>
      <p:cxnSp>
        <p:nvCxnSpPr>
          <p:cNvPr id="24" name="Curved Connector 23"/>
          <p:cNvCxnSpPr>
            <a:stCxn id="16" idx="3"/>
            <a:endCxn id="17" idx="0"/>
          </p:cNvCxnSpPr>
          <p:nvPr/>
        </p:nvCxnSpPr>
        <p:spPr>
          <a:xfrm>
            <a:off x="2505075" y="1409153"/>
            <a:ext cx="1567288" cy="1184167"/>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cxnSpLocks/>
            <a:stCxn id="17" idx="1"/>
            <a:endCxn id="18" idx="0"/>
          </p:cNvCxnSpPr>
          <p:nvPr/>
        </p:nvCxnSpPr>
        <p:spPr>
          <a:xfrm rot="10800000" flipV="1">
            <a:off x="1487972" y="2902123"/>
            <a:ext cx="1666434" cy="85887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cxnSpLocks/>
            <a:stCxn id="18" idx="3"/>
            <a:endCxn id="19" idx="0"/>
          </p:cNvCxnSpPr>
          <p:nvPr/>
        </p:nvCxnSpPr>
        <p:spPr>
          <a:xfrm>
            <a:off x="2306782" y="4061723"/>
            <a:ext cx="1431719" cy="1131361"/>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p>
        </p:txBody>
      </p:sp>
      <p:sp>
        <p:nvSpPr>
          <p:cNvPr id="29" name="Rectangle 28"/>
          <p:cNvSpPr/>
          <p:nvPr/>
        </p:nvSpPr>
        <p:spPr>
          <a:xfrm>
            <a:off x="5195294" y="5962869"/>
            <a:ext cx="6735097" cy="684962"/>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a:solidFill>
                  <a:schemeClr val="tx1"/>
                </a:solidFill>
              </a:rPr>
              <a:t>Wrap-up</a:t>
            </a:r>
          </a:p>
          <a:p>
            <a:r>
              <a:rPr lang="en-US" sz="2200">
                <a:solidFill>
                  <a:schemeClr val="tx1"/>
                </a:solidFill>
              </a:rPr>
              <a:t>Homework</a:t>
            </a:r>
            <a:endParaRPr lang="en-GB" sz="220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3220"/>
          </a:xfrm>
          <a:prstGeom prst="rect">
            <a:avLst/>
          </a:prstGeom>
          <a:noFill/>
        </p:spPr>
        <p:txBody>
          <a:bodyPr wrap="square" rtlCol="0">
            <a:spAutoFit/>
          </a:bodyPr>
          <a:lstStyle/>
          <a:p>
            <a:r>
              <a:rPr lang="en-US" sz="2800" b="1">
                <a:solidFill>
                  <a:schemeClr val="bg1"/>
                </a:solidFill>
              </a:rPr>
              <a:t>LESSON 5: SKILLS 1</a:t>
            </a: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5"/>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65820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WARM-UP</a:t>
            </a:r>
          </a:p>
        </p:txBody>
      </p:sp>
      <p:sp>
        <p:nvSpPr>
          <p:cNvPr id="21" name="TextBox 20">
            <a:extLst>
              <a:ext uri="{FF2B5EF4-FFF2-40B4-BE49-F238E27FC236}">
                <a16:creationId xmlns:a16="http://schemas.microsoft.com/office/drawing/2014/main" id="{A982B3A6-EACF-42EF-B0CF-D6FC910459A8}"/>
              </a:ext>
            </a:extLst>
          </p:cNvPr>
          <p:cNvSpPr txBox="1"/>
          <p:nvPr/>
        </p:nvSpPr>
        <p:spPr>
          <a:xfrm>
            <a:off x="5378624" y="989331"/>
            <a:ext cx="6511644" cy="6663940"/>
          </a:xfrm>
          <a:prstGeom prst="rect">
            <a:avLst/>
          </a:prstGeom>
          <a:noFill/>
        </p:spPr>
        <p:txBody>
          <a:bodyPr wrap="square">
            <a:spAutoFit/>
          </a:bodyPr>
          <a:lstStyle/>
          <a:p>
            <a:pPr>
              <a:lnSpc>
                <a:spcPct val="150000"/>
              </a:lnSpc>
            </a:pPr>
            <a:r>
              <a:rPr lang="en-US" sz="3200"/>
              <a:t>1. Play in 2 teams  </a:t>
            </a:r>
          </a:p>
          <a:p>
            <a:pPr>
              <a:lnSpc>
                <a:spcPct val="150000"/>
              </a:lnSpc>
            </a:pPr>
            <a:r>
              <a:rPr lang="en-US" sz="3200"/>
              <a:t>2. Each team play rock paper scissors to decide who will go first. </a:t>
            </a:r>
          </a:p>
          <a:p>
            <a:pPr>
              <a:lnSpc>
                <a:spcPct val="150000"/>
              </a:lnSpc>
            </a:pPr>
            <a:r>
              <a:rPr lang="en-US" sz="3200"/>
              <a:t>3. The winner say a sentence about their past experience then choose the second one in the other team. The second repeats and say their past experience and so on.</a:t>
            </a:r>
          </a:p>
          <a:p>
            <a:pPr>
              <a:lnSpc>
                <a:spcPct val="150000"/>
              </a:lnSpc>
            </a:pPr>
            <a:endParaRPr lang="en-US" sz="3200"/>
          </a:p>
        </p:txBody>
      </p:sp>
      <p:sp>
        <p:nvSpPr>
          <p:cNvPr id="4" name="TextBox 3">
            <a:extLst>
              <a:ext uri="{FF2B5EF4-FFF2-40B4-BE49-F238E27FC236}">
                <a16:creationId xmlns:a16="http://schemas.microsoft.com/office/drawing/2014/main" id="{90A3E95A-3D5D-4E3E-A00D-CA3CAC576081}"/>
              </a:ext>
            </a:extLst>
          </p:cNvPr>
          <p:cNvSpPr txBox="1"/>
          <p:nvPr/>
        </p:nvSpPr>
        <p:spPr>
          <a:xfrm>
            <a:off x="5378624" y="37978"/>
            <a:ext cx="5682431" cy="861774"/>
          </a:xfrm>
          <a:prstGeom prst="rect">
            <a:avLst/>
          </a:prstGeom>
          <a:noFill/>
        </p:spPr>
        <p:txBody>
          <a:bodyPr wrap="square" rtlCol="0">
            <a:spAutoFit/>
          </a:bodyPr>
          <a:lstStyle/>
          <a:p>
            <a:r>
              <a:rPr lang="en-US" sz="5000" b="1"/>
              <a:t>CHAIN GAME!!</a:t>
            </a:r>
          </a:p>
        </p:txBody>
      </p:sp>
      <p:sp>
        <p:nvSpPr>
          <p:cNvPr id="5" name="TextBox 4">
            <a:extLst>
              <a:ext uri="{FF2B5EF4-FFF2-40B4-BE49-F238E27FC236}">
                <a16:creationId xmlns:a16="http://schemas.microsoft.com/office/drawing/2014/main" id="{337A5E1E-3CA0-4464-8CDD-31E8FAFCE4DB}"/>
              </a:ext>
            </a:extLst>
          </p:cNvPr>
          <p:cNvSpPr txBox="1"/>
          <p:nvPr/>
        </p:nvSpPr>
        <p:spPr>
          <a:xfrm>
            <a:off x="649824" y="3896102"/>
            <a:ext cx="3312576" cy="707886"/>
          </a:xfrm>
          <a:prstGeom prst="rect">
            <a:avLst/>
          </a:prstGeom>
          <a:noFill/>
        </p:spPr>
        <p:txBody>
          <a:bodyPr wrap="square" rtlCol="0">
            <a:spAutoFit/>
          </a:bodyPr>
          <a:lstStyle/>
          <a:p>
            <a:pPr algn="ctr"/>
            <a:r>
              <a:rPr lang="en-US" sz="4000" b="1">
                <a:solidFill>
                  <a:srgbClr val="C00000"/>
                </a:solidFill>
                <a:effectLst>
                  <a:outerShdw blurRad="38100" dist="38100" dir="2700000" algn="tl">
                    <a:srgbClr val="000000">
                      <a:alpha val="43137"/>
                    </a:srgbClr>
                  </a:outerShdw>
                </a:effectLst>
              </a:rPr>
              <a:t>EXPERIENCES</a:t>
            </a: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barn(inVertical)">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barn(inVertical)">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WARM-UP</a:t>
            </a:r>
          </a:p>
        </p:txBody>
      </p:sp>
      <p:sp>
        <p:nvSpPr>
          <p:cNvPr id="21" name="TextBox 20">
            <a:extLst>
              <a:ext uri="{FF2B5EF4-FFF2-40B4-BE49-F238E27FC236}">
                <a16:creationId xmlns:a16="http://schemas.microsoft.com/office/drawing/2014/main" id="{A982B3A6-EACF-42EF-B0CF-D6FC910459A8}"/>
              </a:ext>
            </a:extLst>
          </p:cNvPr>
          <p:cNvSpPr txBox="1"/>
          <p:nvPr/>
        </p:nvSpPr>
        <p:spPr>
          <a:xfrm>
            <a:off x="5501384" y="2096125"/>
            <a:ext cx="6511644" cy="2231958"/>
          </a:xfrm>
          <a:prstGeom prst="rect">
            <a:avLst/>
          </a:prstGeom>
          <a:noFill/>
        </p:spPr>
        <p:txBody>
          <a:bodyPr wrap="square">
            <a:spAutoFit/>
          </a:bodyPr>
          <a:lstStyle/>
          <a:p>
            <a:pPr>
              <a:lnSpc>
                <a:spcPct val="150000"/>
              </a:lnSpc>
            </a:pPr>
            <a:r>
              <a:rPr lang="en-US" sz="3200"/>
              <a:t>4. The team can’t repeat the prior players’ answers in 10 seconds will lose the game. </a:t>
            </a:r>
          </a:p>
        </p:txBody>
      </p:sp>
      <p:sp>
        <p:nvSpPr>
          <p:cNvPr id="4" name="TextBox 3">
            <a:extLst>
              <a:ext uri="{FF2B5EF4-FFF2-40B4-BE49-F238E27FC236}">
                <a16:creationId xmlns:a16="http://schemas.microsoft.com/office/drawing/2014/main" id="{90A3E95A-3D5D-4E3E-A00D-CA3CAC576081}"/>
              </a:ext>
            </a:extLst>
          </p:cNvPr>
          <p:cNvSpPr txBox="1"/>
          <p:nvPr/>
        </p:nvSpPr>
        <p:spPr>
          <a:xfrm>
            <a:off x="5378624" y="59968"/>
            <a:ext cx="5682431" cy="861774"/>
          </a:xfrm>
          <a:prstGeom prst="rect">
            <a:avLst/>
          </a:prstGeom>
          <a:noFill/>
        </p:spPr>
        <p:txBody>
          <a:bodyPr wrap="square" rtlCol="0">
            <a:spAutoFit/>
          </a:bodyPr>
          <a:lstStyle/>
          <a:p>
            <a:r>
              <a:rPr lang="en-US" sz="5000" b="1"/>
              <a:t>CHAIN GAME!!</a:t>
            </a:r>
          </a:p>
        </p:txBody>
      </p:sp>
      <p:sp>
        <p:nvSpPr>
          <p:cNvPr id="5" name="TextBox 4">
            <a:extLst>
              <a:ext uri="{FF2B5EF4-FFF2-40B4-BE49-F238E27FC236}">
                <a16:creationId xmlns:a16="http://schemas.microsoft.com/office/drawing/2014/main" id="{337A5E1E-3CA0-4464-8CDD-31E8FAFCE4DB}"/>
              </a:ext>
            </a:extLst>
          </p:cNvPr>
          <p:cNvSpPr txBox="1"/>
          <p:nvPr/>
        </p:nvSpPr>
        <p:spPr>
          <a:xfrm>
            <a:off x="649824" y="3896102"/>
            <a:ext cx="3312576" cy="707886"/>
          </a:xfrm>
          <a:prstGeom prst="rect">
            <a:avLst/>
          </a:prstGeom>
          <a:noFill/>
        </p:spPr>
        <p:txBody>
          <a:bodyPr wrap="square" rtlCol="0">
            <a:spAutoFit/>
          </a:bodyPr>
          <a:lstStyle/>
          <a:p>
            <a:pPr algn="ctr"/>
            <a:r>
              <a:rPr lang="en-US" sz="4000" b="1">
                <a:solidFill>
                  <a:srgbClr val="C00000"/>
                </a:solidFill>
                <a:effectLst>
                  <a:outerShdw blurRad="38100" dist="38100" dir="2700000" algn="tl">
                    <a:srgbClr val="000000">
                      <a:alpha val="43137"/>
                    </a:srgbClr>
                  </a:outerShdw>
                </a:effectLst>
              </a:rPr>
              <a:t>EXPERIENCES</a:t>
            </a:r>
          </a:p>
        </p:txBody>
      </p:sp>
    </p:spTree>
    <p:extLst>
      <p:ext uri="{BB962C8B-B14F-4D97-AF65-F5344CB8AC3E}">
        <p14:creationId xmlns:p14="http://schemas.microsoft.com/office/powerpoint/2010/main" val="126548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WARM-UP</a:t>
            </a:r>
          </a:p>
        </p:txBody>
      </p:sp>
      <p:sp>
        <p:nvSpPr>
          <p:cNvPr id="21" name="TextBox 20">
            <a:extLst>
              <a:ext uri="{FF2B5EF4-FFF2-40B4-BE49-F238E27FC236}">
                <a16:creationId xmlns:a16="http://schemas.microsoft.com/office/drawing/2014/main" id="{A982B3A6-EACF-42EF-B0CF-D6FC910459A8}"/>
              </a:ext>
            </a:extLst>
          </p:cNvPr>
          <p:cNvSpPr txBox="1"/>
          <p:nvPr/>
        </p:nvSpPr>
        <p:spPr>
          <a:xfrm>
            <a:off x="5501384" y="1167847"/>
            <a:ext cx="6511644" cy="754630"/>
          </a:xfrm>
          <a:prstGeom prst="rect">
            <a:avLst/>
          </a:prstGeom>
          <a:noFill/>
        </p:spPr>
        <p:txBody>
          <a:bodyPr wrap="square">
            <a:spAutoFit/>
          </a:bodyPr>
          <a:lstStyle/>
          <a:p>
            <a:pPr>
              <a:lnSpc>
                <a:spcPct val="150000"/>
              </a:lnSpc>
            </a:pPr>
            <a:r>
              <a:rPr lang="en-US" sz="3200" b="1" i="1" dirty="0">
                <a:solidFill>
                  <a:srgbClr val="0070C0"/>
                </a:solidFill>
              </a:rPr>
              <a:t>EXAMPLE</a:t>
            </a:r>
          </a:p>
        </p:txBody>
      </p:sp>
      <p:sp>
        <p:nvSpPr>
          <p:cNvPr id="4" name="TextBox 3">
            <a:extLst>
              <a:ext uri="{FF2B5EF4-FFF2-40B4-BE49-F238E27FC236}">
                <a16:creationId xmlns:a16="http://schemas.microsoft.com/office/drawing/2014/main" id="{90A3E95A-3D5D-4E3E-A00D-CA3CAC576081}"/>
              </a:ext>
            </a:extLst>
          </p:cNvPr>
          <p:cNvSpPr txBox="1"/>
          <p:nvPr/>
        </p:nvSpPr>
        <p:spPr>
          <a:xfrm>
            <a:off x="5378624" y="86282"/>
            <a:ext cx="5682431" cy="861774"/>
          </a:xfrm>
          <a:prstGeom prst="rect">
            <a:avLst/>
          </a:prstGeom>
          <a:noFill/>
        </p:spPr>
        <p:txBody>
          <a:bodyPr wrap="square" rtlCol="0">
            <a:spAutoFit/>
          </a:bodyPr>
          <a:lstStyle/>
          <a:p>
            <a:r>
              <a:rPr lang="en-US" sz="5000" b="1"/>
              <a:t>CHAIN GAME!!</a:t>
            </a:r>
          </a:p>
        </p:txBody>
      </p:sp>
      <p:sp>
        <p:nvSpPr>
          <p:cNvPr id="5" name="TextBox 4">
            <a:extLst>
              <a:ext uri="{FF2B5EF4-FFF2-40B4-BE49-F238E27FC236}">
                <a16:creationId xmlns:a16="http://schemas.microsoft.com/office/drawing/2014/main" id="{337A5E1E-3CA0-4464-8CDD-31E8FAFCE4DB}"/>
              </a:ext>
            </a:extLst>
          </p:cNvPr>
          <p:cNvSpPr txBox="1"/>
          <p:nvPr/>
        </p:nvSpPr>
        <p:spPr>
          <a:xfrm>
            <a:off x="649824" y="3896102"/>
            <a:ext cx="3312576" cy="707886"/>
          </a:xfrm>
          <a:prstGeom prst="rect">
            <a:avLst/>
          </a:prstGeom>
          <a:noFill/>
        </p:spPr>
        <p:txBody>
          <a:bodyPr wrap="square" rtlCol="0">
            <a:spAutoFit/>
          </a:bodyPr>
          <a:lstStyle/>
          <a:p>
            <a:pPr algn="ctr"/>
            <a:r>
              <a:rPr lang="en-US" sz="4000" b="1">
                <a:solidFill>
                  <a:srgbClr val="C00000"/>
                </a:solidFill>
                <a:effectLst>
                  <a:outerShdw blurRad="38100" dist="38100" dir="2700000" algn="tl">
                    <a:srgbClr val="000000">
                      <a:alpha val="43137"/>
                    </a:srgbClr>
                  </a:outerShdw>
                </a:effectLst>
              </a:rPr>
              <a:t>EXPERIENCES</a:t>
            </a:r>
          </a:p>
        </p:txBody>
      </p:sp>
      <p:sp>
        <p:nvSpPr>
          <p:cNvPr id="3" name="TextBox 2">
            <a:extLst>
              <a:ext uri="{FF2B5EF4-FFF2-40B4-BE49-F238E27FC236}">
                <a16:creationId xmlns:a16="http://schemas.microsoft.com/office/drawing/2014/main" id="{3A6F3DC0-43AC-9D33-3701-8074F6C532DA}"/>
              </a:ext>
            </a:extLst>
          </p:cNvPr>
          <p:cNvSpPr txBox="1"/>
          <p:nvPr/>
        </p:nvSpPr>
        <p:spPr>
          <a:xfrm>
            <a:off x="5572879" y="1930094"/>
            <a:ext cx="6440149" cy="4524315"/>
          </a:xfrm>
          <a:prstGeom prst="rect">
            <a:avLst/>
          </a:prstGeom>
          <a:noFill/>
        </p:spPr>
        <p:txBody>
          <a:bodyPr wrap="square">
            <a:spAutoFit/>
          </a:bodyPr>
          <a:lstStyle/>
          <a:p>
            <a:pPr indent="-1270"/>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 1</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from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eam 1:</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indent="-1270"/>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had an unpleasant experience of a sports competition at school.</a:t>
            </a:r>
            <a:endParaRPr lang="en-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270"/>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from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eam 2:</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indent="-1270"/>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She had an unpleasant experience of a sports competition at school</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accidentally fel</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while leaning to skate.</a:t>
            </a:r>
            <a:endParaRPr lang="en-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270"/>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from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eam 1:</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indent="-1270"/>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She had an unpleasant experience of a sports competition at school</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He accidentally fel</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while leaning to skate and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had a very good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experience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the last summer camp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056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A7250-C415-295F-10FC-07F149C6B4E5}"/>
            </a:ext>
          </a:extLst>
        </p:cNvPr>
        <p:cNvGrpSpPr/>
        <p:nvPr/>
      </p:nvGrpSpPr>
      <p:grpSpPr>
        <a:xfrm>
          <a:off x="0" y="0"/>
          <a:ext cx="0" cy="0"/>
          <a:chOff x="0" y="0"/>
          <a:chExt cx="0" cy="0"/>
        </a:xfrm>
      </p:grpSpPr>
      <p:sp>
        <p:nvSpPr>
          <p:cNvPr id="10" name="Freeform 9">
            <a:extLst>
              <a:ext uri="{FF2B5EF4-FFF2-40B4-BE49-F238E27FC236}">
                <a16:creationId xmlns:a16="http://schemas.microsoft.com/office/drawing/2014/main" id="{6D898E15-3227-F895-AEDA-15327685F801}"/>
              </a:ext>
            </a:extLst>
          </p:cNvPr>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a:p>
        </p:txBody>
      </p:sp>
      <p:sp>
        <p:nvSpPr>
          <p:cNvPr id="11" name="Freeform 10">
            <a:extLst>
              <a:ext uri="{FF2B5EF4-FFF2-40B4-BE49-F238E27FC236}">
                <a16:creationId xmlns:a16="http://schemas.microsoft.com/office/drawing/2014/main" id="{88E97EC6-4999-911C-9ACE-5BEDA12837B3}"/>
              </a:ext>
            </a:extLst>
          </p:cNvPr>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a:p>
        </p:txBody>
      </p:sp>
      <p:sp>
        <p:nvSpPr>
          <p:cNvPr id="16" name="Rounded Rectangle 15">
            <a:extLst>
              <a:ext uri="{FF2B5EF4-FFF2-40B4-BE49-F238E27FC236}">
                <a16:creationId xmlns:a16="http://schemas.microsoft.com/office/drawing/2014/main" id="{0E2A6514-C7EB-619D-156E-C4170A667592}"/>
              </a:ext>
            </a:extLst>
          </p:cNvPr>
          <p:cNvSpPr/>
          <p:nvPr/>
        </p:nvSpPr>
        <p:spPr>
          <a:xfrm>
            <a:off x="260547" y="1135173"/>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a typeface="Adobe Gothic Std B" panose="020B0800000000000000" pitchFamily="34" charset="-128"/>
              </a:rPr>
              <a:t>WARM-UP</a:t>
            </a:r>
            <a:endParaRPr lang="en-GB" sz="2800" b="1" dirty="0">
              <a:solidFill>
                <a:schemeClr val="tx1"/>
              </a:solidFill>
              <a:ea typeface="Adobe Gothic Std B" panose="020B0800000000000000" pitchFamily="34" charset="-128"/>
            </a:endParaRPr>
          </a:p>
        </p:txBody>
      </p:sp>
      <p:sp>
        <p:nvSpPr>
          <p:cNvPr id="17" name="Rounded Rectangle 16">
            <a:extLst>
              <a:ext uri="{FF2B5EF4-FFF2-40B4-BE49-F238E27FC236}">
                <a16:creationId xmlns:a16="http://schemas.microsoft.com/office/drawing/2014/main" id="{60FED7D3-5161-BD87-1E69-08C54809E202}"/>
              </a:ext>
            </a:extLst>
          </p:cNvPr>
          <p:cNvSpPr/>
          <p:nvPr/>
        </p:nvSpPr>
        <p:spPr>
          <a:xfrm>
            <a:off x="2096461" y="2575347"/>
            <a:ext cx="1835914" cy="61760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READING</a:t>
            </a:r>
            <a:endParaRPr lang="en-GB" sz="2800" b="1" dirty="0">
              <a:solidFill>
                <a:schemeClr val="tx1"/>
              </a:solidFill>
            </a:endParaRPr>
          </a:p>
        </p:txBody>
      </p:sp>
      <p:sp>
        <p:nvSpPr>
          <p:cNvPr id="20" name="Rectangle 19">
            <a:extLst>
              <a:ext uri="{FF2B5EF4-FFF2-40B4-BE49-F238E27FC236}">
                <a16:creationId xmlns:a16="http://schemas.microsoft.com/office/drawing/2014/main" id="{8B69DB3E-D7A2-E3EB-FAB2-ADA7A9A3CF08}"/>
              </a:ext>
            </a:extLst>
          </p:cNvPr>
          <p:cNvSpPr/>
          <p:nvPr/>
        </p:nvSpPr>
        <p:spPr>
          <a:xfrm>
            <a:off x="4567839" y="1143146"/>
            <a:ext cx="6735097" cy="618004"/>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Chain game</a:t>
            </a:r>
          </a:p>
        </p:txBody>
      </p:sp>
      <p:sp>
        <p:nvSpPr>
          <p:cNvPr id="22" name="Rectangle 21">
            <a:extLst>
              <a:ext uri="{FF2B5EF4-FFF2-40B4-BE49-F238E27FC236}">
                <a16:creationId xmlns:a16="http://schemas.microsoft.com/office/drawing/2014/main" id="{64994765-6B2C-AC50-F017-5A76B3D00059}"/>
              </a:ext>
            </a:extLst>
          </p:cNvPr>
          <p:cNvSpPr/>
          <p:nvPr/>
        </p:nvSpPr>
        <p:spPr>
          <a:xfrm>
            <a:off x="4567839" y="2107379"/>
            <a:ext cx="7143157" cy="2643241"/>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Reading</a:t>
            </a:r>
            <a:endParaRPr lang="vi-VN" sz="2800" dirty="0">
              <a:solidFill>
                <a:schemeClr val="tx1"/>
              </a:solidFill>
              <a:effectLst/>
              <a:ea typeface="Calibri" panose="020F0502020204030204" pitchFamily="34" charset="0"/>
              <a:cs typeface="Calibri" panose="020F0502020204030204" pitchFamily="34" charset="0"/>
            </a:endParaRPr>
          </a:p>
          <a:p>
            <a:pPr marR="0">
              <a:spcBef>
                <a:spcPts val="0"/>
              </a:spcBef>
              <a:spcAft>
                <a:spcPts val="0"/>
              </a:spcAft>
            </a:pPr>
            <a:r>
              <a:rPr lang="en-US" sz="2800" dirty="0">
                <a:solidFill>
                  <a:schemeClr val="tx1"/>
                </a:solidFill>
                <a:effectLst/>
                <a:ea typeface="Times New Roman" panose="02020603050405020304" pitchFamily="18" charset="0"/>
              </a:rPr>
              <a:t>Task 1: </a:t>
            </a:r>
            <a:r>
              <a:rPr lang="vi-VN" sz="2800" dirty="0">
                <a:solidFill>
                  <a:schemeClr val="tx1"/>
                </a:solidFill>
                <a:effectLst/>
                <a:ea typeface="Times New Roman" panose="02020603050405020304" pitchFamily="18" charset="0"/>
              </a:rPr>
              <a:t> </a:t>
            </a:r>
            <a:r>
              <a:rPr lang="vi-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a:t>
            </a:r>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ick </a:t>
            </a:r>
            <a:r>
              <a:rPr lang="en-US" sz="2800" dirty="0">
                <a:solidFill>
                  <a:schemeClr val="tx1"/>
                </a:solidFill>
                <a:effectLst/>
                <a:ea typeface="Times New Roman" panose="02020603050405020304" pitchFamily="18" charset="0"/>
              </a:rPr>
              <a:t>(</a:t>
            </a:r>
            <a:r>
              <a:rPr lang="vi-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vi-VN" sz="2800" dirty="0">
                <a:solidFill>
                  <a:schemeClr val="tx1"/>
                </a:solidFill>
                <a:effectLst/>
                <a:ea typeface="Times New Roman" panose="02020603050405020304" pitchFamily="18" charset="0"/>
              </a:rPr>
              <a:t>) </a:t>
            </a:r>
            <a:r>
              <a:rPr lang="en-US" sz="2800" dirty="0">
                <a:solidFill>
                  <a:schemeClr val="tx1"/>
                </a:solidFill>
                <a:effectLst/>
                <a:ea typeface="Times New Roman" panose="02020603050405020304" pitchFamily="18" charset="0"/>
              </a:rPr>
              <a:t>the experiences you have had</a:t>
            </a:r>
            <a:r>
              <a:rPr lang="en-US" sz="2800" dirty="0">
                <a:solidFill>
                  <a:schemeClr val="tx1"/>
                </a:solidFill>
                <a:effectLst/>
                <a:ea typeface="Calibri" panose="020F0502020204030204" pitchFamily="34" charset="0"/>
                <a:cs typeface="Calibri" panose="020F0502020204030204" pitchFamily="34" charset="0"/>
              </a:rPr>
              <a:t>. </a:t>
            </a:r>
          </a:p>
          <a:p>
            <a:r>
              <a:rPr lang="en-US" sz="2800" dirty="0">
                <a:solidFill>
                  <a:schemeClr val="tx1"/>
                </a:solidFill>
                <a:cs typeface="Calibri" panose="020F0502020204030204" pitchFamily="34" charset="0"/>
              </a:rPr>
              <a:t>Task 2:  Complete each sentence with an</a:t>
            </a:r>
          </a:p>
          <a:p>
            <a:r>
              <a:rPr lang="en-US" sz="2800" dirty="0">
                <a:solidFill>
                  <a:schemeClr val="tx1"/>
                </a:solidFill>
                <a:cs typeface="Calibri" panose="020F0502020204030204" pitchFamily="34" charset="0"/>
              </a:rPr>
              <a:t>              adjective in the box. </a:t>
            </a:r>
            <a:r>
              <a:rPr lang="en-US" sz="2800" dirty="0">
                <a:solidFill>
                  <a:schemeClr val="tx1"/>
                </a:solidFill>
                <a:effectLst/>
                <a:ea typeface="Times New Roman" panose="02020603050405020304" pitchFamily="18" charset="0"/>
              </a:rPr>
              <a:t>Read the texts</a:t>
            </a:r>
          </a:p>
          <a:p>
            <a:r>
              <a:rPr lang="en-US" sz="2800" dirty="0">
                <a:solidFill>
                  <a:schemeClr val="tx1"/>
                </a:solidFill>
                <a:cs typeface="Calibri" panose="020F0502020204030204" pitchFamily="34" charset="0"/>
              </a:rPr>
              <a:t>              </a:t>
            </a:r>
            <a:r>
              <a:rPr lang="en-US" sz="2800" dirty="0">
                <a:solidFill>
                  <a:schemeClr val="tx1"/>
                </a:solidFill>
                <a:effectLst/>
                <a:ea typeface="Times New Roman" panose="02020603050405020304" pitchFamily="18" charset="0"/>
              </a:rPr>
              <a:t>again and tick (</a:t>
            </a:r>
            <a:r>
              <a:rPr lang="vi-VN"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vi-VN" sz="2800" dirty="0">
                <a:solidFill>
                  <a:schemeClr val="tx1"/>
                </a:solidFill>
                <a:effectLst/>
                <a:ea typeface="Times New Roman" panose="02020603050405020304" pitchFamily="18" charset="0"/>
              </a:rPr>
              <a:t>) </a:t>
            </a:r>
            <a:r>
              <a:rPr lang="en-US" sz="2800" dirty="0">
                <a:solidFill>
                  <a:schemeClr val="tx1"/>
                </a:solidFill>
                <a:effectLst/>
                <a:ea typeface="Times New Roman" panose="02020603050405020304" pitchFamily="18" charset="0"/>
              </a:rPr>
              <a:t>Duong or Akiko</a:t>
            </a:r>
            <a:r>
              <a:rPr lang="en-US" sz="2800" dirty="0">
                <a:solidFill>
                  <a:schemeClr val="tx1"/>
                </a:solidFill>
                <a:cs typeface="Calibri" panose="020F0502020204030204" pitchFamily="34" charset="0"/>
              </a:rPr>
              <a:t>.</a:t>
            </a:r>
          </a:p>
        </p:txBody>
      </p:sp>
      <p:cxnSp>
        <p:nvCxnSpPr>
          <p:cNvPr id="24" name="Curved Connector 23">
            <a:extLst>
              <a:ext uri="{FF2B5EF4-FFF2-40B4-BE49-F238E27FC236}">
                <a16:creationId xmlns:a16="http://schemas.microsoft.com/office/drawing/2014/main" id="{47741D41-961E-0510-85AB-29B7D19C18BE}"/>
              </a:ext>
            </a:extLst>
          </p:cNvPr>
          <p:cNvCxnSpPr>
            <a:stCxn id="16" idx="3"/>
            <a:endCxn id="17" idx="0"/>
          </p:cNvCxnSpPr>
          <p:nvPr/>
        </p:nvCxnSpPr>
        <p:spPr>
          <a:xfrm>
            <a:off x="2096461" y="1441276"/>
            <a:ext cx="917957" cy="1134071"/>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a:extLst>
              <a:ext uri="{FF2B5EF4-FFF2-40B4-BE49-F238E27FC236}">
                <a16:creationId xmlns:a16="http://schemas.microsoft.com/office/drawing/2014/main" id="{9A5F2EBE-90EA-C137-3EA9-B429DCE7A1D9}"/>
              </a:ext>
            </a:extLst>
          </p:cNvPr>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p>
        </p:txBody>
      </p:sp>
      <p:sp>
        <p:nvSpPr>
          <p:cNvPr id="30" name="Rounded Rectangle 29">
            <a:extLst>
              <a:ext uri="{FF2B5EF4-FFF2-40B4-BE49-F238E27FC236}">
                <a16:creationId xmlns:a16="http://schemas.microsoft.com/office/drawing/2014/main" id="{E5419EC2-E390-71F8-35B2-18846BB3F178}"/>
              </a:ext>
            </a:extLst>
          </p:cNvPr>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3B5948E6-6FA6-AC77-4C52-77DE6ED71D2D}"/>
              </a:ext>
            </a:extLst>
          </p:cNvPr>
          <p:cNvSpPr txBox="1"/>
          <p:nvPr/>
        </p:nvSpPr>
        <p:spPr>
          <a:xfrm>
            <a:off x="4151494" y="282785"/>
            <a:ext cx="4712984" cy="523220"/>
          </a:xfrm>
          <a:prstGeom prst="rect">
            <a:avLst/>
          </a:prstGeom>
          <a:noFill/>
        </p:spPr>
        <p:txBody>
          <a:bodyPr wrap="square" rtlCol="0">
            <a:spAutoFit/>
          </a:bodyPr>
          <a:lstStyle/>
          <a:p>
            <a:r>
              <a:rPr lang="en-US" sz="2800" b="1">
                <a:solidFill>
                  <a:schemeClr val="bg1"/>
                </a:solidFill>
              </a:rPr>
              <a:t>LESSON 5: SKILLS 1</a:t>
            </a:r>
          </a:p>
        </p:txBody>
      </p:sp>
      <p:grpSp>
        <p:nvGrpSpPr>
          <p:cNvPr id="37" name="Group 36">
            <a:extLst>
              <a:ext uri="{FF2B5EF4-FFF2-40B4-BE49-F238E27FC236}">
                <a16:creationId xmlns:a16="http://schemas.microsoft.com/office/drawing/2014/main" id="{A49443C5-D834-5D92-787C-2241B1A2E8C6}"/>
              </a:ext>
            </a:extLst>
          </p:cNvPr>
          <p:cNvGrpSpPr/>
          <p:nvPr/>
        </p:nvGrpSpPr>
        <p:grpSpPr>
          <a:xfrm>
            <a:off x="3081468" y="95603"/>
            <a:ext cx="990895" cy="941618"/>
            <a:chOff x="2766630" y="1746890"/>
            <a:chExt cx="990895" cy="941618"/>
          </a:xfrm>
        </p:grpSpPr>
        <p:pic>
          <p:nvPicPr>
            <p:cNvPr id="38" name="Picture 37">
              <a:extLst>
                <a:ext uri="{FF2B5EF4-FFF2-40B4-BE49-F238E27FC236}">
                  <a16:creationId xmlns:a16="http://schemas.microsoft.com/office/drawing/2014/main" id="{5EE49839-B2DA-269C-9503-6FEA200DD2BF}"/>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a:extLst>
                <a:ext uri="{FF2B5EF4-FFF2-40B4-BE49-F238E27FC236}">
                  <a16:creationId xmlns:a16="http://schemas.microsoft.com/office/drawing/2014/main" id="{2B041BBA-AAE9-DB03-E883-D3CC10693E0F}"/>
                </a:ext>
              </a:extLst>
            </p:cNvPr>
            <p:cNvPicPr>
              <a:picLocks noChangeAspect="1"/>
            </p:cNvPicPr>
            <p:nvPr/>
          </p:nvPicPr>
          <p:blipFill rotWithShape="1">
            <a:blip r:embed="rId5"/>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958657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08E5B090-CC8D-2B61-C4C5-732E64389247}"/>
              </a:ext>
            </a:extLst>
          </p:cNvPr>
          <p:cNvSpPr txBox="1"/>
          <p:nvPr/>
        </p:nvSpPr>
        <p:spPr>
          <a:xfrm>
            <a:off x="487067" y="2344813"/>
            <a:ext cx="11460603" cy="4369145"/>
          </a:xfrm>
          <a:prstGeom prst="rect">
            <a:avLst/>
          </a:prstGeom>
          <a:noFill/>
        </p:spPr>
        <p:txBody>
          <a:bodyPr wrap="square">
            <a:spAutoFit/>
          </a:bodyPr>
          <a:lstStyle/>
          <a:p>
            <a:pPr>
              <a:lnSpc>
                <a:spcPct val="200000"/>
              </a:lnSpc>
            </a:pPr>
            <a:r>
              <a:rPr lang="en-US" sz="3600" b="1">
                <a:solidFill>
                  <a:srgbClr val="0070C0"/>
                </a:solidFill>
              </a:rPr>
              <a:t>1. </a:t>
            </a:r>
            <a:r>
              <a:rPr lang="en-US" sz="3600"/>
              <a:t>Joining a performance </a:t>
            </a:r>
          </a:p>
          <a:p>
            <a:pPr>
              <a:lnSpc>
                <a:spcPct val="200000"/>
              </a:lnSpc>
            </a:pPr>
            <a:r>
              <a:rPr lang="en-US" sz="3600" b="1">
                <a:solidFill>
                  <a:srgbClr val="0070C0"/>
                </a:solidFill>
              </a:rPr>
              <a:t>2. </a:t>
            </a:r>
            <a:r>
              <a:rPr lang="en-US" sz="3600"/>
              <a:t>Attending an army course </a:t>
            </a:r>
          </a:p>
          <a:p>
            <a:pPr>
              <a:lnSpc>
                <a:spcPct val="200000"/>
              </a:lnSpc>
            </a:pPr>
            <a:r>
              <a:rPr lang="en-US" sz="3600" b="1">
                <a:solidFill>
                  <a:srgbClr val="0070C0"/>
                </a:solidFill>
              </a:rPr>
              <a:t>3. </a:t>
            </a:r>
            <a:r>
              <a:rPr lang="en-US" sz="3600"/>
              <a:t>Travelling to a new place without parents </a:t>
            </a:r>
          </a:p>
          <a:p>
            <a:pPr>
              <a:lnSpc>
                <a:spcPct val="200000"/>
              </a:lnSpc>
            </a:pPr>
            <a:endParaRPr lang="en-US" sz="3600" b="1">
              <a:solidFill>
                <a:schemeClr val="accent2">
                  <a:lumMod val="75000"/>
                </a:schemeClr>
              </a:solidFill>
            </a:endParaRPr>
          </a:p>
        </p:txBody>
      </p:sp>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1303634"/>
            <a:ext cx="11149542" cy="584775"/>
          </a:xfrm>
          <a:prstGeom prst="rect">
            <a:avLst/>
          </a:prstGeom>
          <a:noFill/>
          <a:effectLst/>
        </p:spPr>
        <p:txBody>
          <a:bodyPr wrap="square" rtlCol="0">
            <a:spAutoFit/>
          </a:bodyPr>
          <a:lstStyle/>
          <a:p>
            <a:r>
              <a:rPr lang="vi-VN"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ick (</a:t>
            </a:r>
            <a:r>
              <a:rPr lang="vi-VN"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experiences you have had.</a:t>
            </a:r>
            <a:endParaRPr lang="en-US" sz="3200" b="1" dirty="0">
              <a:effectLst>
                <a:glow rad="88900">
                  <a:schemeClr val="bg1"/>
                </a:glow>
              </a:effectLst>
              <a:latin typeface="Calibri" panose="020F0502020204030204" pitchFamily="34" charset="0"/>
              <a:cs typeface="Calibri" panose="020F0502020204030204" pitchFamily="34" charset="0"/>
            </a:endParaRPr>
          </a:p>
        </p:txBody>
      </p:sp>
      <p:sp>
        <p:nvSpPr>
          <p:cNvPr id="16" name="Rounded Rectangle 15"/>
          <p:cNvSpPr/>
          <p:nvPr/>
        </p:nvSpPr>
        <p:spPr>
          <a:xfrm>
            <a:off x="487067" y="125494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539852" y="1152307"/>
            <a:ext cx="397035" cy="707886"/>
          </a:xfrm>
          <a:prstGeom prst="rect">
            <a:avLst/>
          </a:prstGeom>
          <a:noFill/>
        </p:spPr>
        <p:txBody>
          <a:bodyPr wrap="square" rtlCol="0">
            <a:spAutoFit/>
          </a:bodyPr>
          <a:lstStyle/>
          <a:p>
            <a:pPr algn="ctr"/>
            <a:r>
              <a:rPr lang="vi-VN" sz="4000" b="1">
                <a:solidFill>
                  <a:schemeClr val="bg1"/>
                </a:solidFill>
                <a:latin typeface="Myriad Pro" pitchFamily="34" charset="0"/>
              </a:rPr>
              <a:t>1</a:t>
            </a:r>
            <a:endParaRPr lang="en-US" sz="4000" b="1">
              <a:solidFill>
                <a:schemeClr val="bg1"/>
              </a:solidFill>
              <a:latin typeface="Myriad Pro" pitchFamily="34" charset="0"/>
            </a:endParaRPr>
          </a:p>
        </p:txBody>
      </p:sp>
      <p:sp>
        <p:nvSpPr>
          <p:cNvPr id="8" name="TextBox 7"/>
          <p:cNvSpPr txBox="1"/>
          <p:nvPr/>
        </p:nvSpPr>
        <p:spPr>
          <a:xfrm>
            <a:off x="487067" y="186930"/>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READING </a:t>
            </a:r>
          </a:p>
        </p:txBody>
      </p:sp>
      <p:sp>
        <p:nvSpPr>
          <p:cNvPr id="2" name="Rounded Rectangle 1">
            <a:extLst>
              <a:ext uri="{FF2B5EF4-FFF2-40B4-BE49-F238E27FC236}">
                <a16:creationId xmlns:a16="http://schemas.microsoft.com/office/drawing/2014/main" id="{D42D445F-5EEF-599F-E54B-C7498FF2097E}"/>
              </a:ext>
            </a:extLst>
          </p:cNvPr>
          <p:cNvSpPr/>
          <p:nvPr/>
        </p:nvSpPr>
        <p:spPr>
          <a:xfrm>
            <a:off x="9497963" y="2285819"/>
            <a:ext cx="855407" cy="810526"/>
          </a:xfrm>
          <a:prstGeom prst="roundRect">
            <a:avLst/>
          </a:prstGeom>
          <a:no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VN"/>
          </a:p>
        </p:txBody>
      </p:sp>
      <p:sp>
        <p:nvSpPr>
          <p:cNvPr id="3" name="Rounded Rectangle 2">
            <a:extLst>
              <a:ext uri="{FF2B5EF4-FFF2-40B4-BE49-F238E27FC236}">
                <a16:creationId xmlns:a16="http://schemas.microsoft.com/office/drawing/2014/main" id="{D3C27652-8EB7-4C0B-681C-F6DBC81C5D43}"/>
              </a:ext>
            </a:extLst>
          </p:cNvPr>
          <p:cNvSpPr/>
          <p:nvPr/>
        </p:nvSpPr>
        <p:spPr>
          <a:xfrm>
            <a:off x="9502878" y="3470610"/>
            <a:ext cx="855407" cy="810526"/>
          </a:xfrm>
          <a:prstGeom prst="roundRect">
            <a:avLst/>
          </a:prstGeom>
          <a:no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VN"/>
          </a:p>
        </p:txBody>
      </p:sp>
      <p:sp>
        <p:nvSpPr>
          <p:cNvPr id="7" name="Rounded Rectangle 6">
            <a:extLst>
              <a:ext uri="{FF2B5EF4-FFF2-40B4-BE49-F238E27FC236}">
                <a16:creationId xmlns:a16="http://schemas.microsoft.com/office/drawing/2014/main" id="{E91CBFA2-37B3-730C-E658-37782AC813AB}"/>
              </a:ext>
            </a:extLst>
          </p:cNvPr>
          <p:cNvSpPr/>
          <p:nvPr/>
        </p:nvSpPr>
        <p:spPr>
          <a:xfrm>
            <a:off x="9507793" y="4684898"/>
            <a:ext cx="855407" cy="810526"/>
          </a:xfrm>
          <a:prstGeom prst="roundRect">
            <a:avLst/>
          </a:prstGeom>
          <a:no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VN"/>
          </a:p>
        </p:txBody>
      </p:sp>
      <p:pic>
        <p:nvPicPr>
          <p:cNvPr id="6146" name="Picture 2" descr="Check Clipart">
            <a:extLst>
              <a:ext uri="{FF2B5EF4-FFF2-40B4-BE49-F238E27FC236}">
                <a16:creationId xmlns:a16="http://schemas.microsoft.com/office/drawing/2014/main" id="{98F48740-A921-31AF-050E-07F4C950CED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781" b="93240" l="3194" r="95139">
                        <a14:foregroundMark x1="2361" y1="66199" x2="8611" y2="83801"/>
                        <a14:foregroundMark x1="8611" y1="83801" x2="18333" y2="93367"/>
                        <a14:foregroundMark x1="3333" y1="66199" x2="3750" y2="70153"/>
                        <a14:foregroundMark x1="95139" y1="7781" x2="87917" y2="9949"/>
                        <a14:foregroundMark x1="87917" y1="9949" x2="84861" y2="9949"/>
                      </a14:backgroundRemoval>
                    </a14:imgEffect>
                  </a14:imgLayer>
                </a14:imgProps>
              </a:ext>
              <a:ext uri="{28A0092B-C50C-407E-A947-70E740481C1C}">
                <a14:useLocalDpi xmlns:a14="http://schemas.microsoft.com/office/drawing/2010/main" val="0"/>
              </a:ext>
            </a:extLst>
          </a:blip>
          <a:srcRect/>
          <a:stretch>
            <a:fillRect/>
          </a:stretch>
        </p:blipFill>
        <p:spPr bwMode="auto">
          <a:xfrm>
            <a:off x="9706525" y="1911554"/>
            <a:ext cx="962663" cy="104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224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17793" y="1616387"/>
            <a:ext cx="7324881" cy="1568139"/>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200" b="1" dirty="0">
                <a:solidFill>
                  <a:srgbClr val="AD4F0F"/>
                </a:solidFill>
              </a:rPr>
              <a:t>touching </a:t>
            </a:r>
            <a:r>
              <a:rPr lang="en-US" sz="5400" b="1" dirty="0">
                <a:solidFill>
                  <a:srgbClr val="AD4F0F"/>
                </a:solidFill>
                <a:cs typeface="Calibri" panose="020F0502020204030204" pitchFamily="34" charset="0"/>
              </a:rPr>
              <a:t>(adj)</a:t>
            </a:r>
          </a:p>
        </p:txBody>
      </p:sp>
      <p:sp>
        <p:nvSpPr>
          <p:cNvPr id="12" name="Rectangle 11"/>
          <p:cNvSpPr/>
          <p:nvPr/>
        </p:nvSpPr>
        <p:spPr>
          <a:xfrm>
            <a:off x="313029" y="4385196"/>
            <a:ext cx="5555226" cy="1569660"/>
          </a:xfrm>
          <a:prstGeom prst="rect">
            <a:avLst/>
          </a:prstGeom>
        </p:spPr>
        <p:txBody>
          <a:bodyPr wrap="square">
            <a:spAutoFit/>
          </a:bodyPr>
          <a:lstStyle/>
          <a:p>
            <a:pPr lvl="0" algn="ctr"/>
            <a:r>
              <a:rPr lang="en-US" sz="4800" dirty="0" err="1"/>
              <a:t>gây</a:t>
            </a:r>
            <a:r>
              <a:rPr lang="en-US" sz="4800" dirty="0"/>
              <a:t> </a:t>
            </a:r>
            <a:r>
              <a:rPr lang="en-US" sz="4800" dirty="0" err="1"/>
              <a:t>xúc</a:t>
            </a:r>
            <a:r>
              <a:rPr lang="en-US" sz="4800" dirty="0"/>
              <a:t> </a:t>
            </a:r>
            <a:r>
              <a:rPr lang="en-US" sz="4800" dirty="0" err="1"/>
              <a:t>động</a:t>
            </a:r>
            <a:r>
              <a:rPr lang="en-US" sz="4800" dirty="0"/>
              <a:t>, </a:t>
            </a:r>
            <a:r>
              <a:rPr lang="en-US" sz="4800" dirty="0" err="1"/>
              <a:t>tạo</a:t>
            </a:r>
            <a:r>
              <a:rPr lang="en-US" sz="4800" dirty="0"/>
              <a:t> </a:t>
            </a:r>
            <a:r>
              <a:rPr lang="en-US" sz="4800" dirty="0" err="1"/>
              <a:t>cảm</a:t>
            </a:r>
            <a:r>
              <a:rPr lang="en-US" sz="4800" dirty="0"/>
              <a:t> </a:t>
            </a:r>
            <a:r>
              <a:rPr lang="en-US" sz="4800" dirty="0" err="1"/>
              <a:t>giác</a:t>
            </a:r>
            <a:r>
              <a:rPr lang="en-US" sz="4800" dirty="0"/>
              <a:t> </a:t>
            </a:r>
            <a:r>
              <a:rPr lang="en-US" sz="4800" dirty="0" err="1"/>
              <a:t>đồng</a:t>
            </a:r>
            <a:r>
              <a:rPr lang="en-US" sz="4800" dirty="0"/>
              <a:t> </a:t>
            </a:r>
            <a:r>
              <a:rPr lang="en-US" sz="4800" dirty="0" err="1"/>
              <a:t>cảm</a:t>
            </a:r>
            <a:endParaRPr lang="en-US" sz="6600" dirty="0"/>
          </a:p>
        </p:txBody>
      </p:sp>
      <p:sp>
        <p:nvSpPr>
          <p:cNvPr id="2" name="Rectangle 1"/>
          <p:cNvSpPr/>
          <p:nvPr/>
        </p:nvSpPr>
        <p:spPr>
          <a:xfrm>
            <a:off x="1564944" y="3309725"/>
            <a:ext cx="2430473" cy="830997"/>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tʌtʃɪŋ</a:t>
            </a:r>
            <a:r>
              <a:rPr lang="en-US" sz="4800" b="1" dirty="0">
                <a:solidFill>
                  <a:schemeClr val="accent5">
                    <a:lumMod val="50000"/>
                  </a:schemeClr>
                </a:solidFill>
              </a:rPr>
              <a:t>/ </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p>
        </p:txBody>
      </p:sp>
      <p:pic>
        <p:nvPicPr>
          <p:cNvPr id="3" name="touching__gb_1">
            <a:hlinkClick r:id="" action="ppaction://media"/>
            <a:extLst>
              <a:ext uri="{FF2B5EF4-FFF2-40B4-BE49-F238E27FC236}">
                <a16:creationId xmlns:a16="http://schemas.microsoft.com/office/drawing/2014/main" id="{747329C9-EFE7-9BFF-CB46-1FF746967D1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5916" y="3429000"/>
            <a:ext cx="721021" cy="721021"/>
          </a:xfrm>
          <a:prstGeom prst="rect">
            <a:avLst/>
          </a:prstGeom>
        </p:spPr>
      </p:pic>
      <p:pic>
        <p:nvPicPr>
          <p:cNvPr id="5" name="Picture 2" descr="6.900+ Mixed Race Family Stock İllüstrasyonlar, Royalty-Free Vektör Grafik  ve Clip Art - iStock">
            <a:extLst>
              <a:ext uri="{FF2B5EF4-FFF2-40B4-BE49-F238E27FC236}">
                <a16:creationId xmlns:a16="http://schemas.microsoft.com/office/drawing/2014/main" id="{3AEAAC02-F10A-4C6E-DA4C-AFF46FACE7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3747" y="1463040"/>
            <a:ext cx="5555224" cy="4746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966" fill="hold"/>
                                        <p:tgtEl>
                                          <p:spTgt spid="3"/>
                                        </p:tgtEl>
                                      </p:cBhvr>
                                    </p:cmd>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1"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3730</TotalTime>
  <Words>1627</Words>
  <Application>Microsoft Office PowerPoint</Application>
  <PresentationFormat>Widescreen</PresentationFormat>
  <Paragraphs>221</Paragraphs>
  <Slides>26</Slides>
  <Notes>24</Notes>
  <HiddenSlides>0</HiddenSlides>
  <MMClips>10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Adobe Gothic Std B</vt:lpstr>
      <vt:lpstr>Arial</vt:lpstr>
      <vt:lpstr>Calibri</vt:lpstr>
      <vt:lpstr>Calibri Light</vt:lpstr>
      <vt:lpstr>Myriad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Nhung Nguyễn</cp:lastModifiedBy>
  <cp:revision>242</cp:revision>
  <dcterms:created xsi:type="dcterms:W3CDTF">2020-12-09T02:04:09Z</dcterms:created>
  <dcterms:modified xsi:type="dcterms:W3CDTF">2024-03-05T17:03:23Z</dcterms:modified>
</cp:coreProperties>
</file>