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302" r:id="rId4"/>
    <p:sldId id="279" r:id="rId5"/>
    <p:sldId id="352" r:id="rId6"/>
    <p:sldId id="371" r:id="rId7"/>
    <p:sldId id="316" r:id="rId8"/>
    <p:sldId id="276" r:id="rId9"/>
    <p:sldId id="348" r:id="rId10"/>
    <p:sldId id="363" r:id="rId11"/>
    <p:sldId id="367" r:id="rId12"/>
    <p:sldId id="368" r:id="rId13"/>
    <p:sldId id="369" r:id="rId14"/>
    <p:sldId id="372" r:id="rId15"/>
    <p:sldId id="370" r:id="rId16"/>
    <p:sldId id="373" r:id="rId17"/>
    <p:sldId id="314" r:id="rId18"/>
    <p:sldId id="330" r:id="rId19"/>
    <p:sldId id="35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6D9FB1"/>
    <a:srgbClr val="F7931D"/>
    <a:srgbClr val="FBC864"/>
    <a:srgbClr val="F8B417"/>
    <a:srgbClr val="FEE3AF"/>
    <a:srgbClr val="77ADC0"/>
    <a:srgbClr val="0087B2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59" autoAdjust="0"/>
    <p:restoredTop sz="94684"/>
  </p:normalViewPr>
  <p:slideViewPr>
    <p:cSldViewPr snapToGrid="0" showGuides="1">
      <p:cViewPr varScale="1">
        <p:scale>
          <a:sx n="55" d="100"/>
          <a:sy n="55" d="100"/>
        </p:scale>
        <p:origin x="76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75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9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Asking the sentences are in what tense?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1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34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1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Choose the correct answer A, B, C, or D to complete each sentence.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1433186" cy="5186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1</a:t>
            </a:r>
            <a:r>
              <a:rPr lang="en-US" sz="3200" dirty="0">
                <a:effectLst/>
              </a:rPr>
              <a:t>. We ______ in our school’s sports competition once.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participate 			B. have participated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C. has participated 		D. are participating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/>
              </a:rPr>
              <a:t>2</a:t>
            </a:r>
            <a:r>
              <a:rPr lang="en-US" sz="3200" dirty="0">
                <a:effectLst/>
              </a:rPr>
              <a:t>. Nam ______ any photos of his village for two years.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has not taken 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have not taken </a:t>
            </a:r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C. </a:t>
            </a:r>
            <a:r>
              <a:rPr lang="en-US" sz="3200" dirty="0">
                <a:effectLst/>
              </a:rPr>
              <a:t>does not take 			</a:t>
            </a:r>
            <a:r>
              <a:rPr lang="en-US" sz="3200" b="0" dirty="0">
                <a:effectLst/>
              </a:rPr>
              <a:t>D. </a:t>
            </a:r>
            <a:r>
              <a:rPr lang="en-US" sz="3200" dirty="0">
                <a:effectLst/>
              </a:rPr>
              <a:t>is taking </a:t>
            </a: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5240081" y="2718568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75186" y="4898041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770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 A, B, C, or D.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1433186" cy="5371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/>
              <a:t>3</a:t>
            </a:r>
            <a:r>
              <a:rPr lang="en-US" sz="3200" dirty="0">
                <a:effectLst/>
              </a:rPr>
              <a:t>. They ______ detective stories several times.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A. were reading 		B. read	C. has read 	D. have read </a:t>
            </a:r>
          </a:p>
          <a:p>
            <a:pPr>
              <a:lnSpc>
                <a:spcPct val="120000"/>
              </a:lnSpc>
            </a:pPr>
            <a:r>
              <a:rPr lang="en-US" sz="3200" b="1" dirty="0"/>
              <a:t>4</a:t>
            </a:r>
            <a:r>
              <a:rPr lang="en-US" sz="3200" dirty="0">
                <a:effectLst/>
              </a:rPr>
              <a:t>. I </a:t>
            </a:r>
            <a:r>
              <a:rPr lang="en-US" sz="3200" dirty="0"/>
              <a:t>______ never ______ that film before.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A. did; watched 			B. has; watched</a:t>
            </a:r>
            <a:br>
              <a:rPr lang="en-US" sz="3200" dirty="0"/>
            </a:br>
            <a:r>
              <a:rPr lang="en-US" sz="3200" dirty="0"/>
              <a:t>C. have; watched 		D. was; watching </a:t>
            </a:r>
          </a:p>
          <a:p>
            <a:pPr>
              <a:lnSpc>
                <a:spcPct val="120000"/>
              </a:lnSpc>
            </a:pPr>
            <a:r>
              <a:rPr lang="en-US" sz="3200" b="1" dirty="0"/>
              <a:t>5</a:t>
            </a:r>
            <a:r>
              <a:rPr lang="en-US" sz="3200" dirty="0">
                <a:effectLst/>
              </a:rPr>
              <a:t>. </a:t>
            </a:r>
            <a:r>
              <a:rPr lang="en-US" sz="3200" dirty="0"/>
              <a:t>She ______ her cousin since she left school. </a:t>
            </a:r>
          </a:p>
          <a:p>
            <a:pPr>
              <a:lnSpc>
                <a:spcPct val="120000"/>
              </a:lnSpc>
            </a:pPr>
            <a:r>
              <a:rPr lang="en-US" sz="3200" dirty="0"/>
              <a:t>A. haven’t met 			B. doesn’t meet</a:t>
            </a:r>
            <a:br>
              <a:rPr lang="en-US" sz="3200" dirty="0"/>
            </a:br>
            <a:r>
              <a:rPr lang="en-US" sz="3200" dirty="0"/>
              <a:t>C. hasn’t met 			D. didn’t meet </a:t>
            </a:r>
          </a:p>
          <a:p>
            <a:pPr>
              <a:lnSpc>
                <a:spcPct val="120000"/>
              </a:lnSpc>
            </a:pPr>
            <a:endParaRPr lang="en-US" sz="3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8916329" y="2516407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28F3E7-81EE-3559-299C-C2D7AACA3DC4}"/>
              </a:ext>
            </a:extLst>
          </p:cNvPr>
          <p:cNvSpPr/>
          <p:nvPr/>
        </p:nvSpPr>
        <p:spPr>
          <a:xfrm>
            <a:off x="630888" y="4211078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43769E-0E80-327D-6C01-4525FC43A971}"/>
              </a:ext>
            </a:extLst>
          </p:cNvPr>
          <p:cNvSpPr/>
          <p:nvPr/>
        </p:nvSpPr>
        <p:spPr>
          <a:xfrm>
            <a:off x="630888" y="596237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751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Write sentences about Mai’s experiences, using the information in the table.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7B2A6C-24C7-079F-A3F0-FC8C9C16B484}"/>
              </a:ext>
            </a:extLst>
          </p:cNvPr>
          <p:cNvSpPr txBox="1"/>
          <p:nvPr/>
        </p:nvSpPr>
        <p:spPr>
          <a:xfrm>
            <a:off x="487068" y="2644170"/>
            <a:ext cx="31705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/>
              </a:rPr>
              <a:t>Example: </a:t>
            </a:r>
          </a:p>
          <a:p>
            <a:r>
              <a:rPr lang="en-US" sz="3200" dirty="0">
                <a:effectLst/>
              </a:rPr>
              <a:t>Mai hasn’t visited a village of an ethnic group. </a:t>
            </a: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CCA9D1-278B-9855-4E98-C8B28ACBA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848206"/>
              </p:ext>
            </p:extLst>
          </p:nvPr>
        </p:nvGraphicFramePr>
        <p:xfrm>
          <a:off x="4060722" y="2202730"/>
          <a:ext cx="7724877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7766">
                  <a:extLst>
                    <a:ext uri="{9D8B030D-6E8A-4147-A177-3AD203B41FA5}">
                      <a16:colId xmlns:a16="http://schemas.microsoft.com/office/drawing/2014/main" val="3934172929"/>
                    </a:ext>
                  </a:extLst>
                </a:gridCol>
                <a:gridCol w="1657111">
                  <a:extLst>
                    <a:ext uri="{9D8B030D-6E8A-4147-A177-3AD203B41FA5}">
                      <a16:colId xmlns:a16="http://schemas.microsoft.com/office/drawing/2014/main" val="1218105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b="1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Experiences</a:t>
                      </a:r>
                      <a:endParaRPr lang="vi-VN" sz="3000" b="1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</a:t>
                      </a:r>
                      <a:endParaRPr lang="vi-VN" sz="3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34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</a:t>
                      </a:r>
                      <a:r>
                        <a:rPr lang="en-GB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visit a village of an ethnic group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X</a:t>
                      </a:r>
                      <a:endParaRPr lang="vi-VN" sz="25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36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vi-VN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30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climb</a:t>
                      </a:r>
                      <a:r>
                        <a:rPr lang="vi-VN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vi-VN" sz="30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mountain</a:t>
                      </a:r>
                      <a:endParaRPr lang="vi-VN" sz="3000" b="0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X</a:t>
                      </a:r>
                      <a:endParaRPr lang="vi-VN" sz="25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5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vi-VN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30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see</a:t>
                      </a:r>
                      <a:r>
                        <a:rPr lang="vi-VN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an </a:t>
                      </a:r>
                      <a:r>
                        <a:rPr lang="vi-VN" sz="30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elephant</a:t>
                      </a:r>
                      <a:endParaRPr lang="vi-VN" sz="3000" b="0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√</a:t>
                      </a:r>
                      <a:endParaRPr lang="vi-VN" sz="3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89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0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vi-VN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30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join</a:t>
                      </a:r>
                      <a:r>
                        <a:rPr lang="vi-VN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vi-VN" sz="30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tribal</a:t>
                      </a:r>
                      <a:r>
                        <a:rPr lang="vi-VN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30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dance</a:t>
                      </a:r>
                      <a:endParaRPr lang="vi-VN" sz="3000" b="0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X</a:t>
                      </a:r>
                      <a:endParaRPr lang="vi-VN" sz="25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4917"/>
                  </a:ext>
                </a:extLst>
              </a:tr>
              <a:tr h="4806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</a:t>
                      </a:r>
                      <a:r>
                        <a:rPr lang="en-GB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take a photo of a forest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X</a:t>
                      </a:r>
                      <a:endParaRPr lang="vi-VN" sz="25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119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</a:t>
                      </a:r>
                      <a:r>
                        <a:rPr lang="en-GB" sz="30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go on an eco-tour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√</a:t>
                      </a:r>
                      <a:endParaRPr lang="vi-VN" sz="3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89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6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19"/>
            <a:ext cx="12192000" cy="809077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0231" y="796946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Write sentences about Mai’s experiences, using the information in the table.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3340" y="94461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00461" y="801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7B2A6C-24C7-079F-A3F0-FC8C9C16B484}"/>
              </a:ext>
            </a:extLst>
          </p:cNvPr>
          <p:cNvSpPr txBox="1"/>
          <p:nvPr/>
        </p:nvSpPr>
        <p:spPr>
          <a:xfrm>
            <a:off x="243997" y="2242716"/>
            <a:ext cx="6384789" cy="359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1. Mai hasn’t climbed a mountain.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2. Mai has seen an elephant.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3. Mai hasn’t joined a tribal dance.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4. Mai hasn’t taken a photo of a forest.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effectLst/>
              </a:rPr>
              <a:t>5. Mai has gone on an eco-tour. </a:t>
            </a:r>
            <a:endParaRPr lang="en-US" sz="320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CFB8D9B-B2D3-347D-B86D-431A69A02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80069"/>
              </p:ext>
            </p:extLst>
          </p:nvPr>
        </p:nvGraphicFramePr>
        <p:xfrm>
          <a:off x="6735097" y="1888097"/>
          <a:ext cx="5073444" cy="4307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5109">
                  <a:extLst>
                    <a:ext uri="{9D8B030D-6E8A-4147-A177-3AD203B41FA5}">
                      <a16:colId xmlns:a16="http://schemas.microsoft.com/office/drawing/2014/main" val="3934172929"/>
                    </a:ext>
                  </a:extLst>
                </a:gridCol>
                <a:gridCol w="1088335">
                  <a:extLst>
                    <a:ext uri="{9D8B030D-6E8A-4147-A177-3AD203B41FA5}">
                      <a16:colId xmlns:a16="http://schemas.microsoft.com/office/drawing/2014/main" val="1218105760"/>
                    </a:ext>
                  </a:extLst>
                </a:gridCol>
              </a:tblGrid>
              <a:tr h="5604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Experiences</a:t>
                      </a:r>
                      <a:endParaRPr lang="vi-VN" sz="2800" b="1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Mai</a:t>
                      </a:r>
                      <a:endParaRPr lang="vi-VN" sz="2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634705"/>
                  </a:ext>
                </a:extLst>
              </a:tr>
              <a:tr h="540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</a:t>
                      </a:r>
                      <a:r>
                        <a:rPr lang="en-GB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visit a village of an ethnic group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X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36660"/>
                  </a:ext>
                </a:extLst>
              </a:tr>
              <a:tr h="560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vi-VN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climb</a:t>
                      </a:r>
                      <a:r>
                        <a:rPr lang="vi-VN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vi-VN" sz="28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mountain</a:t>
                      </a:r>
                      <a:endParaRPr lang="vi-VN" sz="2800" b="0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X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452312"/>
                  </a:ext>
                </a:extLst>
              </a:tr>
              <a:tr h="560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vi-VN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see</a:t>
                      </a:r>
                      <a:r>
                        <a:rPr lang="vi-VN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an </a:t>
                      </a:r>
                      <a:r>
                        <a:rPr lang="vi-VN" sz="28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elephant</a:t>
                      </a:r>
                      <a:endParaRPr lang="vi-VN" sz="2800" b="0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√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89582"/>
                  </a:ext>
                </a:extLst>
              </a:tr>
              <a:tr h="560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vi-VN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join</a:t>
                      </a:r>
                      <a:r>
                        <a:rPr lang="vi-VN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vi-VN" sz="28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tribal</a:t>
                      </a:r>
                      <a:r>
                        <a:rPr lang="vi-VN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 b="0" i="0" u="none" strike="noStrike" kern="1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dance</a:t>
                      </a:r>
                      <a:endParaRPr lang="vi-VN" sz="2800" b="0" i="0" u="none" strike="noStrike" kern="120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X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74917"/>
                  </a:ext>
                </a:extLst>
              </a:tr>
              <a:tr h="560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</a:t>
                      </a:r>
                      <a:r>
                        <a:rPr lang="en-GB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take a photo of a forest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X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119707"/>
                  </a:ext>
                </a:extLst>
              </a:tr>
              <a:tr h="560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</a:t>
                      </a:r>
                      <a:r>
                        <a:rPr lang="en-GB" sz="2800" b="0" i="0" u="none" strike="noStrike" kern="1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go on an eco-tour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Calibri" panose="020F0502020204030204" pitchFamily="34" charset="0"/>
                        </a:rPr>
                        <a:t>√</a:t>
                      </a:r>
                      <a:endParaRPr lang="vi-VN" sz="2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89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6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FE3F8-2013-81CB-E41E-3B5509FA2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0A34E457-03F7-9352-DA3B-B7C7F07A055F}"/>
              </a:ext>
            </a:extLst>
          </p:cNvPr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387FAF1-55B5-1657-0327-C51D57D0F572}"/>
              </a:ext>
            </a:extLst>
          </p:cNvPr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BCA7D5C-8717-CE42-3C00-1059CFF99CAF}"/>
              </a:ext>
            </a:extLst>
          </p:cNvPr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8590936-DBFE-1B71-1BC7-69E8A788975E}"/>
              </a:ext>
            </a:extLst>
          </p:cNvPr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DF7F028-25F8-54AA-2E3B-8AD4A283D68F}"/>
              </a:ext>
            </a:extLst>
          </p:cNvPr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296A797-BB9E-F9D8-39DC-F9FC1CDDBA0C}"/>
              </a:ext>
            </a:extLst>
          </p:cNvPr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0F5F38-05E6-A9AB-CC41-2AA9D965A095}"/>
              </a:ext>
            </a:extLst>
          </p:cNvPr>
          <p:cNvSpPr/>
          <p:nvPr/>
        </p:nvSpPr>
        <p:spPr>
          <a:xfrm>
            <a:off x="4558567" y="1025118"/>
            <a:ext cx="7535671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Sentence puzzling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E4FE2E-535E-C4F3-7B07-E974ED2F38BD}"/>
              </a:ext>
            </a:extLst>
          </p:cNvPr>
          <p:cNvSpPr/>
          <p:nvPr/>
        </p:nvSpPr>
        <p:spPr>
          <a:xfrm>
            <a:off x="4546899" y="1726217"/>
            <a:ext cx="7559006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The present perfect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8E7A50-B02C-6B70-4612-DFB67154A146}"/>
              </a:ext>
            </a:extLst>
          </p:cNvPr>
          <p:cNvSpPr/>
          <p:nvPr/>
        </p:nvSpPr>
        <p:spPr>
          <a:xfrm>
            <a:off x="4550982" y="2445205"/>
            <a:ext cx="7554457" cy="257825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Write the correct forms of the verbs in the table.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	Complete the sentences with the correct forms of 	the verbs in the present perfect.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	Choose the correct answer A, B, C, or D to complete 	each sentence.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	Write sentences about Mai’s experiences, using the 	information in the table.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59707F2-F618-9891-B394-85AFF5FF3398}"/>
              </a:ext>
            </a:extLst>
          </p:cNvPr>
          <p:cNvSpPr/>
          <p:nvPr/>
        </p:nvSpPr>
        <p:spPr>
          <a:xfrm>
            <a:off x="4565972" y="5106557"/>
            <a:ext cx="7539467" cy="84590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	Work in pairs. Ask and answer questions about your 	experiences using the present perfect.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BE9B2C59-B36C-AF6C-6E95-6B3518948B25}"/>
              </a:ext>
            </a:extLst>
          </p:cNvPr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2BC368BD-98A7-82DB-7B68-43139A1E7678}"/>
              </a:ext>
            </a:extLst>
          </p:cNvPr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CE5E01E7-CC24-4CC1-0380-E5A959D02A36}"/>
              </a:ext>
            </a:extLst>
          </p:cNvPr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F4C83EF-56ED-C75E-A06E-530187AECE85}"/>
              </a:ext>
            </a:extLst>
          </p:cNvPr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B47762E-EB81-EB33-73F8-4492C06B0513}"/>
              </a:ext>
            </a:extLst>
          </p:cNvPr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883C31-AF18-624F-B99D-BA56AE9CCC2D}"/>
              </a:ext>
            </a:extLst>
          </p:cNvPr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B004EA-D831-4FD5-46EF-F9AB718F3B93}"/>
              </a:ext>
            </a:extLst>
          </p:cNvPr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D70185E-F650-6164-5257-992211C1E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74948BC-D325-5F06-0FCB-185705447C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4856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62156"/>
            <a:ext cx="1033824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Work in pairs. Ask and answer questions about your experiences using the present perfect. </a:t>
            </a:r>
            <a:endParaRPr lang="en-US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4C49F-A6E5-7A99-235A-1825226A1554}"/>
              </a:ext>
            </a:extLst>
          </p:cNvPr>
          <p:cNvSpPr txBox="1"/>
          <p:nvPr/>
        </p:nvSpPr>
        <p:spPr>
          <a:xfrm>
            <a:off x="578103" y="2351782"/>
            <a:ext cx="9261257" cy="2970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/>
              </a:rPr>
              <a:t>Example: 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A: </a:t>
            </a:r>
            <a:r>
              <a:rPr lang="en-US" sz="3200" dirty="0"/>
              <a:t>Have you visited a village of an ethnic group? </a:t>
            </a:r>
          </a:p>
          <a:p>
            <a:pPr>
              <a:lnSpc>
                <a:spcPct val="150000"/>
              </a:lnSpc>
            </a:pPr>
            <a:r>
              <a:rPr lang="en-US" sz="3200" b="1" i="1" dirty="0"/>
              <a:t>B: </a:t>
            </a:r>
            <a:r>
              <a:rPr lang="en-US" sz="3200" dirty="0"/>
              <a:t>Yes, I have. / No, I haven’t.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45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66CDE-A752-38C6-AB2D-E0EEAA95F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757048C-51D7-D13B-D16B-A9A702E1C141}"/>
              </a:ext>
            </a:extLst>
          </p:cNvPr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496E31B-CF52-38C6-A482-DA5DFA5D12DA}"/>
              </a:ext>
            </a:extLst>
          </p:cNvPr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A7ECEAA-8169-4FCA-9216-12C44AD45114}"/>
              </a:ext>
            </a:extLst>
          </p:cNvPr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C25925B-C701-536C-646E-19F64CC3E4E5}"/>
              </a:ext>
            </a:extLst>
          </p:cNvPr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022CD42-7E70-211F-83B6-A0692E5F3A9E}"/>
              </a:ext>
            </a:extLst>
          </p:cNvPr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3DF629FE-2E2B-4F8E-65BD-047E941A90E5}"/>
              </a:ext>
            </a:extLst>
          </p:cNvPr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BA100E-5E7C-D1FF-AB68-A236354BCB46}"/>
              </a:ext>
            </a:extLst>
          </p:cNvPr>
          <p:cNvSpPr/>
          <p:nvPr/>
        </p:nvSpPr>
        <p:spPr>
          <a:xfrm>
            <a:off x="4558567" y="1025118"/>
            <a:ext cx="7535671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Sentence puzzling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88B7E3-0E74-A563-DCC2-DA9ED57E0FBF}"/>
              </a:ext>
            </a:extLst>
          </p:cNvPr>
          <p:cNvSpPr/>
          <p:nvPr/>
        </p:nvSpPr>
        <p:spPr>
          <a:xfrm>
            <a:off x="4546899" y="1726217"/>
            <a:ext cx="7559006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The present perfect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68E36E-B5AF-5DE1-2726-E6693193F65A}"/>
              </a:ext>
            </a:extLst>
          </p:cNvPr>
          <p:cNvSpPr/>
          <p:nvPr/>
        </p:nvSpPr>
        <p:spPr>
          <a:xfrm>
            <a:off x="4550982" y="2445205"/>
            <a:ext cx="7554457" cy="257825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Write the correct forms of the verbs in the table.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	Complete the sentences with the correct forms of 	the verbs in the present perfect.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	Choose the correct answer A, B, C, or D to complete 	each sentence.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	Write sentences about Mai’s experiences, using the 	information in the table.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855135-8A7C-040D-02AD-E3D742BF1B04}"/>
              </a:ext>
            </a:extLst>
          </p:cNvPr>
          <p:cNvSpPr/>
          <p:nvPr/>
        </p:nvSpPr>
        <p:spPr>
          <a:xfrm>
            <a:off x="4565972" y="5106557"/>
            <a:ext cx="7539467" cy="84590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	Work in pairs. Ask and answer questions about your 	experiences using the present perfect.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EB1BA3AE-89EA-3763-4148-CBF6A4613210}"/>
              </a:ext>
            </a:extLst>
          </p:cNvPr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06496841-5F27-4D1C-EC39-00C89D229142}"/>
              </a:ext>
            </a:extLst>
          </p:cNvPr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C2D502BD-853F-687D-D370-19B16E7C5962}"/>
              </a:ext>
            </a:extLst>
          </p:cNvPr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D85F86B-D9EC-0E22-3C3E-21D19C2C96DD}"/>
              </a:ext>
            </a:extLst>
          </p:cNvPr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E015169-2EEB-AA53-9749-39717C24F7C8}"/>
              </a:ext>
            </a:extLst>
          </p:cNvPr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7A40596F-6785-2AC0-B254-C976919D794B}"/>
              </a:ext>
            </a:extLst>
          </p:cNvPr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71766AC-5734-0EE0-869E-F4EB4662230A}"/>
              </a:ext>
            </a:extLst>
          </p:cNvPr>
          <p:cNvSpPr/>
          <p:nvPr/>
        </p:nvSpPr>
        <p:spPr>
          <a:xfrm>
            <a:off x="4569378" y="6051884"/>
            <a:ext cx="7535671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Wrap-up</a:t>
            </a:r>
          </a:p>
          <a:p>
            <a:r>
              <a:rPr lang="en-US" sz="2400" dirty="0">
                <a:solidFill>
                  <a:schemeClr val="tx1"/>
                </a:solidFill>
              </a:rPr>
              <a:t>Homework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E7674E7-9F29-5029-B470-8EA5CD9718FA}"/>
              </a:ext>
            </a:extLst>
          </p:cNvPr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EFBE22-D3AC-B445-986B-95B971808FFD}"/>
              </a:ext>
            </a:extLst>
          </p:cNvPr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8F0D15-D93C-D6BE-5132-7B4EEAB5887E}"/>
              </a:ext>
            </a:extLst>
          </p:cNvPr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D587BBA-D736-5C46-0C1C-31C845822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D69AA04-0E72-1289-411D-2AB1D0C69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5561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212353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the present perfect tense.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04" y="109934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78761"/>
            <a:ext cx="253249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7132933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Do exercises in the Workbook;</a:t>
            </a: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dirty="0"/>
              <a:t>Make 5 sentences in the present perfect tense.</a:t>
            </a:r>
          </a:p>
          <a:p>
            <a:pPr marL="571500" indent="-571500" algn="just">
              <a:lnSpc>
                <a:spcPct val="150000"/>
              </a:lnSpc>
              <a:buFont typeface="Wingdings" pitchFamily="2" charset="2"/>
              <a:buChar char="ü"/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9200" cy="34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58567" y="1025118"/>
            <a:ext cx="7535671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Sentence puzzling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46899" y="1726217"/>
            <a:ext cx="7559006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The present perfect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50982" y="2445205"/>
            <a:ext cx="7554457" cy="257825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Write the correct forms of the verbs in the table.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	Complete the sentences with the correct forms of 	the verbs in the present perfect.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	Choose the correct answer A, B, C, or D to complete 	each sentence.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	Write sentences about Mai’s experiences, using the 	information in the table.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65972" y="5106557"/>
            <a:ext cx="7539467" cy="84590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	Work in pairs. Ask and answer questions about your 	experiences using the present perfect.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69378" y="6051884"/>
            <a:ext cx="7535671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Wrap-up</a:t>
            </a:r>
          </a:p>
          <a:p>
            <a:r>
              <a:rPr lang="en-US" sz="2400" dirty="0">
                <a:solidFill>
                  <a:schemeClr val="tx1"/>
                </a:solidFill>
              </a:rPr>
              <a:t>Homework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427550" y="2288331"/>
            <a:ext cx="6825830" cy="444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Work in 4 teams.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Unjumbled the given 4 sets of words to make 4 sentences.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The team with the most correct sentences in the fastest time is the winner.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4" y="1252214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accent2"/>
                </a:solidFill>
              </a:rPr>
              <a:t>Sentence puzzling!!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99246" y="3772680"/>
            <a:ext cx="3312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86177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48816" y="1261893"/>
            <a:ext cx="7072992" cy="5925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100" dirty="0"/>
              <a:t>1. Sarah has joined the camp since the   beginning of summer. </a:t>
            </a:r>
          </a:p>
          <a:p>
            <a:pPr>
              <a:lnSpc>
                <a:spcPct val="150000"/>
              </a:lnSpc>
            </a:pPr>
            <a:r>
              <a:rPr lang="en-US" sz="3100" dirty="0"/>
              <a:t>2. She has gone to Paris with her family since last December.</a:t>
            </a:r>
          </a:p>
          <a:p>
            <a:pPr>
              <a:lnSpc>
                <a:spcPct val="150000"/>
              </a:lnSpc>
            </a:pPr>
            <a:r>
              <a:rPr lang="en-US" sz="3100" dirty="0"/>
              <a:t>3. They haven’t played for the school’s   band for 4 months.</a:t>
            </a:r>
          </a:p>
          <a:p>
            <a:pPr>
              <a:lnSpc>
                <a:spcPct val="150000"/>
              </a:lnSpc>
            </a:pPr>
            <a:r>
              <a:rPr lang="en-US" sz="3100" dirty="0"/>
              <a:t>4. Have you done your homework yet? </a:t>
            </a:r>
          </a:p>
          <a:p>
            <a:pPr>
              <a:lnSpc>
                <a:spcPct val="150000"/>
              </a:lnSpc>
            </a:pPr>
            <a:r>
              <a:rPr lang="en-US" sz="3100" dirty="0"/>
              <a:t>     No, I haven’t.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279254" y="762873"/>
            <a:ext cx="5744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/>
                </a:solidFill>
              </a:rPr>
              <a:t>Let’s check the sentences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BEB6ED-697F-13EA-1CA9-DBECFB307F8B}"/>
              </a:ext>
            </a:extLst>
          </p:cNvPr>
          <p:cNvSpPr txBox="1"/>
          <p:nvPr/>
        </p:nvSpPr>
        <p:spPr>
          <a:xfrm>
            <a:off x="499246" y="3772680"/>
            <a:ext cx="3312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18992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D24E4-CB41-1A8D-7985-C1FA773F1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EFB297A-C033-E074-77DA-E957A4311902}"/>
              </a:ext>
            </a:extLst>
          </p:cNvPr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20303A7-F34F-BA93-67D5-3A2483746672}"/>
              </a:ext>
            </a:extLst>
          </p:cNvPr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8CCF2DB-9400-C9CA-15CA-13977C378EC4}"/>
              </a:ext>
            </a:extLst>
          </p:cNvPr>
          <p:cNvSpPr/>
          <p:nvPr/>
        </p:nvSpPr>
        <p:spPr>
          <a:xfrm>
            <a:off x="173952" y="1037221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6A8FA13-826D-234E-1460-68663F19A9A1}"/>
              </a:ext>
            </a:extLst>
          </p:cNvPr>
          <p:cNvSpPr/>
          <p:nvPr/>
        </p:nvSpPr>
        <p:spPr>
          <a:xfrm>
            <a:off x="2304343" y="2150130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1611D88-C4A5-DF65-A14E-667CC7A3D76C}"/>
              </a:ext>
            </a:extLst>
          </p:cNvPr>
          <p:cNvSpPr/>
          <p:nvPr/>
        </p:nvSpPr>
        <p:spPr>
          <a:xfrm>
            <a:off x="468429" y="3327591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76CDA1-44CA-BC99-CEED-70CE7A35EEDD}"/>
              </a:ext>
            </a:extLst>
          </p:cNvPr>
          <p:cNvSpPr/>
          <p:nvPr/>
        </p:nvSpPr>
        <p:spPr>
          <a:xfrm>
            <a:off x="4558567" y="1151159"/>
            <a:ext cx="7535671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Sentence puzzling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8E85EF-12CF-5F4F-8C96-6E2ED71D14B9}"/>
              </a:ext>
            </a:extLst>
          </p:cNvPr>
          <p:cNvSpPr/>
          <p:nvPr/>
        </p:nvSpPr>
        <p:spPr>
          <a:xfrm>
            <a:off x="4558567" y="2107746"/>
            <a:ext cx="7559006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The present perfect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E28F5F-A341-B1DA-0AB7-7E3CE2C84CEE}"/>
              </a:ext>
            </a:extLst>
          </p:cNvPr>
          <p:cNvSpPr/>
          <p:nvPr/>
        </p:nvSpPr>
        <p:spPr>
          <a:xfrm>
            <a:off x="4539781" y="3082222"/>
            <a:ext cx="7554457" cy="2578257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Write the correct forms of the verbs in the table.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	Complete the sentences with the correct forms of 	the verbs in the present perfect.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	Choose the correct answer A, B, C, or D to complete 	each sentence.</a:t>
            </a:r>
          </a:p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	Write sentences about Mai’s experiences, using the 	information in the table.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5BD93C99-9687-6919-42EE-01D102699CD3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2009866" y="1333441"/>
            <a:ext cx="1212434" cy="81668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021A7FFC-4175-8C18-4C3C-C47BD3FEE2A4}"/>
              </a:ext>
            </a:extLst>
          </p:cNvPr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86387" y="2458933"/>
            <a:ext cx="917957" cy="868657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5434E3-1213-F002-2064-1CA41755A801}"/>
              </a:ext>
            </a:extLst>
          </p:cNvPr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0DF9000-B122-B425-E12A-CFDF4A358D8A}"/>
              </a:ext>
            </a:extLst>
          </p:cNvPr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86D07E-017F-E77C-C1D1-5E21B72FAFA4}"/>
              </a:ext>
            </a:extLst>
          </p:cNvPr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9CC109B-82B7-5635-7159-5427C035EB5F}"/>
              </a:ext>
            </a:extLst>
          </p:cNvPr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D5FFF56-EB7F-E075-1E56-3ADBC5AF1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8D3D980-762E-9173-C021-EA950C0059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54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86B6B1-B355-847F-91CB-F37C5118B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737015"/>
              </p:ext>
            </p:extLst>
          </p:nvPr>
        </p:nvGraphicFramePr>
        <p:xfrm>
          <a:off x="6284345" y="1273493"/>
          <a:ext cx="5823933" cy="27977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23933">
                  <a:extLst>
                    <a:ext uri="{9D8B030D-6E8A-4147-A177-3AD203B41FA5}">
                      <a16:colId xmlns:a16="http://schemas.microsoft.com/office/drawing/2014/main" val="1573553768"/>
                    </a:ext>
                  </a:extLst>
                </a:gridCol>
              </a:tblGrid>
              <a:tr h="250565"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effectLst/>
                        </a:rPr>
                        <a:t>Form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>
                    <a:solidFill>
                      <a:srgbClr val="62C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496009"/>
                  </a:ext>
                </a:extLst>
              </a:tr>
              <a:tr h="743085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effectLst/>
                        </a:rPr>
                        <a:t>S + </a:t>
                      </a:r>
                      <a:r>
                        <a:rPr lang="en-US" sz="3200" b="1" dirty="0" err="1">
                          <a:effectLst/>
                        </a:rPr>
                        <a:t>Vp</a:t>
                      </a:r>
                      <a:r>
                        <a:rPr lang="vi-VN" sz="3200" b="1" dirty="0">
                          <a:effectLst/>
                        </a:rPr>
                        <a:t>.p</a:t>
                      </a:r>
                      <a:r>
                        <a:rPr lang="en-US" sz="3200" b="1" dirty="0">
                          <a:effectLst/>
                        </a:rPr>
                        <a:t> + … .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rgbClr val="E8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29134"/>
                  </a:ext>
                </a:extLst>
              </a:tr>
              <a:tr h="743085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effectLst/>
                        </a:rPr>
                        <a:t>S + haven’t / </a:t>
                      </a:r>
                      <a:r>
                        <a:rPr lang="en-US" sz="3200" b="1" dirty="0" err="1">
                          <a:effectLst/>
                        </a:rPr>
                        <a:t>hassn’t</a:t>
                      </a:r>
                      <a:r>
                        <a:rPr lang="en-US" sz="3200" b="1" dirty="0">
                          <a:effectLst/>
                        </a:rPr>
                        <a:t> + </a:t>
                      </a:r>
                      <a:r>
                        <a:rPr lang="en-US" sz="3200" b="1" dirty="0" err="1">
                          <a:effectLst/>
                        </a:rPr>
                        <a:t>Vp</a:t>
                      </a:r>
                      <a:r>
                        <a:rPr lang="vi-VN" sz="3200" b="1" dirty="0">
                          <a:effectLst/>
                        </a:rPr>
                        <a:t>.</a:t>
                      </a:r>
                      <a:r>
                        <a:rPr lang="en-US" sz="3200" b="1" dirty="0">
                          <a:effectLst/>
                        </a:rPr>
                        <a:t>p + … .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rgbClr val="E8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030907"/>
                  </a:ext>
                </a:extLst>
              </a:tr>
              <a:tr h="743085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</a:pPr>
                      <a:r>
                        <a:rPr lang="en-US" sz="3200" b="1" dirty="0">
                          <a:effectLst/>
                        </a:rPr>
                        <a:t>Have/ Has + S + </a:t>
                      </a:r>
                      <a:r>
                        <a:rPr lang="en-US" sz="3200" b="1" dirty="0" err="1">
                          <a:effectLst/>
                        </a:rPr>
                        <a:t>Vp</a:t>
                      </a:r>
                      <a:r>
                        <a:rPr lang="vi-VN" sz="3200" b="1" dirty="0">
                          <a:effectLst/>
                        </a:rPr>
                        <a:t>.</a:t>
                      </a:r>
                      <a:r>
                        <a:rPr lang="en-US" sz="3200" b="1" dirty="0">
                          <a:effectLst/>
                        </a:rPr>
                        <a:t>p</a:t>
                      </a:r>
                      <a:r>
                        <a:rPr lang="vi-VN" sz="3200" b="1" dirty="0">
                          <a:effectLst/>
                        </a:rPr>
                        <a:t> </a:t>
                      </a:r>
                      <a:r>
                        <a:rPr lang="en-US" sz="3200" b="1" dirty="0">
                          <a:effectLst/>
                        </a:rPr>
                        <a:t>+ … ?</a:t>
                      </a:r>
                      <a:endParaRPr lang="en-V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36195" marB="36195" anchor="ctr">
                    <a:solidFill>
                      <a:srgbClr val="E8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7767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3E6CD19-491A-3DD8-218C-090BA2A34C0C}"/>
              </a:ext>
            </a:extLst>
          </p:cNvPr>
          <p:cNvSpPr txBox="1"/>
          <p:nvPr/>
        </p:nvSpPr>
        <p:spPr>
          <a:xfrm>
            <a:off x="7259817" y="5584507"/>
            <a:ext cx="43070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</a:rPr>
              <a:t>p.p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: past participle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10DEAA-2E17-BEA4-443D-EF1D2D648A91}"/>
              </a:ext>
            </a:extLst>
          </p:cNvPr>
          <p:cNvSpPr/>
          <p:nvPr/>
        </p:nvSpPr>
        <p:spPr>
          <a:xfrm>
            <a:off x="0" y="1273493"/>
            <a:ext cx="6115664" cy="54485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i="0" u="none" strike="noStrike" baseline="0" dirty="0">
                <a:solidFill>
                  <a:schemeClr val="tx1"/>
                </a:solidFill>
                <a:latin typeface="ChronicaPro-Book"/>
              </a:rPr>
              <a:t>Remember!</a:t>
            </a:r>
          </a:p>
          <a:p>
            <a:pPr algn="l"/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– We use the present perfect to express an</a:t>
            </a:r>
          </a:p>
          <a:p>
            <a:pPr algn="l"/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action which happened at an unstated time in the past and is completed in the present.</a:t>
            </a:r>
          </a:p>
          <a:p>
            <a:pPr algn="l"/>
            <a:r>
              <a:rPr lang="vi-VN" sz="24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Example</a:t>
            </a:r>
            <a:r>
              <a:rPr lang="vi-VN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:</a:t>
            </a:r>
          </a:p>
          <a:p>
            <a:pPr algn="l"/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He </a:t>
            </a:r>
            <a:r>
              <a:rPr lang="en-GB" sz="2400" b="1" i="0" u="none" strike="noStrike" baseline="0" dirty="0">
                <a:solidFill>
                  <a:schemeClr val="tx1"/>
                </a:solidFill>
                <a:latin typeface="ChronicaPro-Book"/>
              </a:rPr>
              <a:t>has listened</a:t>
            </a:r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 to this piece of music. </a:t>
            </a:r>
          </a:p>
          <a:p>
            <a:pPr algn="l"/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She </a:t>
            </a:r>
            <a:r>
              <a:rPr lang="en-GB" sz="2400" b="1" i="0" u="none" strike="noStrike" baseline="0" dirty="0">
                <a:solidFill>
                  <a:schemeClr val="tx1"/>
                </a:solidFill>
                <a:latin typeface="ChronicaPro-Book"/>
              </a:rPr>
              <a:t>has read </a:t>
            </a:r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an article about Cu Lan V</a:t>
            </a:r>
            <a:r>
              <a:rPr lang="vi-VN" sz="2400" b="0" i="0" u="none" strike="noStrike" baseline="0" dirty="0" err="1">
                <a:solidFill>
                  <a:schemeClr val="tx1"/>
                </a:solidFill>
                <a:latin typeface="ChronicaPro-Book"/>
              </a:rPr>
              <a:t>illage</a:t>
            </a:r>
            <a:r>
              <a:rPr lang="vi-VN" sz="2400" b="0" i="0" u="none" strike="noStrike" baseline="0" dirty="0">
                <a:solidFill>
                  <a:schemeClr val="tx1"/>
                </a:solidFill>
                <a:latin typeface="ChronicaPro-Book"/>
              </a:rPr>
              <a:t>.</a:t>
            </a:r>
          </a:p>
          <a:p>
            <a:pPr algn="l"/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– We also use the present perfect to</a:t>
            </a:r>
          </a:p>
          <a:p>
            <a:pPr algn="l"/>
            <a:r>
              <a:rPr lang="vi-VN" sz="2400" b="0" i="0" u="none" strike="noStrike" baseline="0" dirty="0" err="1">
                <a:solidFill>
                  <a:schemeClr val="tx1"/>
                </a:solidFill>
                <a:latin typeface="ChronicaPro-Book"/>
              </a:rPr>
              <a:t>express</a:t>
            </a:r>
            <a:r>
              <a:rPr lang="vi-VN" sz="2400" b="0" i="0" u="none" strike="noStrike" baseline="0" dirty="0">
                <a:solidFill>
                  <a:schemeClr val="tx1"/>
                </a:solidFill>
                <a:latin typeface="ChronicaPro-Book"/>
              </a:rPr>
              <a:t> </a:t>
            </a:r>
            <a:r>
              <a:rPr lang="vi-VN" sz="2400" b="0" i="0" u="none" strike="noStrike" baseline="0" dirty="0" err="1">
                <a:solidFill>
                  <a:schemeClr val="tx1"/>
                </a:solidFill>
                <a:latin typeface="ChronicaPro-Book"/>
              </a:rPr>
              <a:t>our</a:t>
            </a:r>
            <a:r>
              <a:rPr lang="vi-VN" sz="2400" b="0" i="0" u="none" strike="noStrike" baseline="0" dirty="0">
                <a:solidFill>
                  <a:schemeClr val="tx1"/>
                </a:solidFill>
                <a:latin typeface="ChronicaPro-Book"/>
              </a:rPr>
              <a:t> </a:t>
            </a:r>
            <a:r>
              <a:rPr lang="vi-VN" sz="2400" b="0" i="0" u="none" strike="noStrike" baseline="0" dirty="0" err="1">
                <a:solidFill>
                  <a:schemeClr val="tx1"/>
                </a:solidFill>
                <a:latin typeface="ChronicaPro-Book"/>
              </a:rPr>
              <a:t>experiences</a:t>
            </a:r>
            <a:r>
              <a:rPr lang="vi-VN" sz="2400" b="0" i="0" u="none" strike="noStrike" baseline="0" dirty="0">
                <a:solidFill>
                  <a:schemeClr val="tx1"/>
                </a:solidFill>
                <a:latin typeface="ChronicaPro-Book"/>
              </a:rPr>
              <a:t>.</a:t>
            </a:r>
          </a:p>
          <a:p>
            <a:pPr algn="l"/>
            <a:r>
              <a:rPr lang="vi-VN" sz="2400" b="0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Example</a:t>
            </a:r>
            <a:r>
              <a:rPr lang="vi-VN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ChronicaPro-Book"/>
              </a:rPr>
              <a:t>:</a:t>
            </a:r>
          </a:p>
          <a:p>
            <a:pPr algn="l"/>
            <a:r>
              <a:rPr lang="vi-VN" sz="2400" b="0" i="0" u="none" strike="noStrike" baseline="0" dirty="0">
                <a:solidFill>
                  <a:schemeClr val="tx1"/>
                </a:solidFill>
                <a:latin typeface="ChronicaPro-Book"/>
              </a:rPr>
              <a:t> I </a:t>
            </a:r>
            <a:r>
              <a:rPr lang="vi-VN" sz="2400" b="1" i="0" u="none" strike="noStrike" baseline="0" dirty="0" err="1">
                <a:solidFill>
                  <a:schemeClr val="tx1"/>
                </a:solidFill>
                <a:latin typeface="ChronicaPro-Book"/>
              </a:rPr>
              <a:t>have</a:t>
            </a:r>
            <a:r>
              <a:rPr lang="vi-VN" sz="2400" b="1" i="0" u="none" strike="noStrike" baseline="0" dirty="0">
                <a:solidFill>
                  <a:schemeClr val="tx1"/>
                </a:solidFill>
                <a:latin typeface="ChronicaPro-Book"/>
              </a:rPr>
              <a:t> </a:t>
            </a:r>
            <a:r>
              <a:rPr lang="vi-VN" sz="2400" b="1" i="0" u="none" strike="noStrike" baseline="0" dirty="0" err="1">
                <a:solidFill>
                  <a:schemeClr val="tx1"/>
                </a:solidFill>
                <a:latin typeface="ChronicaPro-Book"/>
              </a:rPr>
              <a:t>tried</a:t>
            </a:r>
            <a:r>
              <a:rPr lang="vi-VN" sz="2400" b="1" i="0" u="none" strike="noStrike" baseline="0" dirty="0">
                <a:solidFill>
                  <a:schemeClr val="tx1"/>
                </a:solidFill>
                <a:latin typeface="ChronicaPro-Book"/>
              </a:rPr>
              <a:t> </a:t>
            </a:r>
            <a:r>
              <a:rPr lang="vi-VN" sz="2400" b="0" i="0" u="none" strike="noStrike" baseline="0" dirty="0" err="1">
                <a:solidFill>
                  <a:schemeClr val="tx1"/>
                </a:solidFill>
                <a:latin typeface="ChronicaPro-Book"/>
              </a:rPr>
              <a:t>skydiving</a:t>
            </a:r>
            <a:r>
              <a:rPr lang="vi-VN" sz="2400" b="0" i="0" u="none" strike="noStrike" baseline="0" dirty="0">
                <a:solidFill>
                  <a:schemeClr val="tx1"/>
                </a:solidFill>
                <a:latin typeface="ChronicaPro-Book"/>
              </a:rPr>
              <a:t>.</a:t>
            </a:r>
          </a:p>
          <a:p>
            <a:pPr algn="l"/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 </a:t>
            </a:r>
            <a:r>
              <a:rPr lang="en-GB" sz="2400" b="1" i="0" u="none" strike="noStrike" baseline="0" dirty="0">
                <a:solidFill>
                  <a:schemeClr val="tx1"/>
                </a:solidFill>
                <a:latin typeface="ChronicaPro-Book"/>
              </a:rPr>
              <a:t>Have</a:t>
            </a:r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 you ever </a:t>
            </a:r>
            <a:r>
              <a:rPr lang="en-GB" sz="2400" b="1" i="0" u="none" strike="noStrike" baseline="0" dirty="0">
                <a:solidFill>
                  <a:schemeClr val="tx1"/>
                </a:solidFill>
                <a:latin typeface="ChronicaPro-Book"/>
              </a:rPr>
              <a:t>taken</a:t>
            </a:r>
            <a:r>
              <a:rPr lang="en-GB" sz="2400" b="0" i="0" u="none" strike="noStrike" baseline="0" dirty="0">
                <a:solidFill>
                  <a:schemeClr val="tx1"/>
                </a:solidFill>
                <a:latin typeface="ChronicaPro-Book"/>
              </a:rPr>
              <a:t> an eco-tour?</a:t>
            </a:r>
          </a:p>
          <a:p>
            <a:pPr algn="l"/>
            <a:r>
              <a:rPr lang="vi-VN" sz="2400" b="0" i="0" u="none" strike="noStrike" baseline="0" dirty="0">
                <a:solidFill>
                  <a:schemeClr val="tx1"/>
                </a:solidFill>
                <a:latin typeface="ChronicaPro-Book"/>
              </a:rPr>
              <a:t> – No, I </a:t>
            </a:r>
            <a:r>
              <a:rPr lang="vi-VN" sz="2400" b="0" i="0" u="none" strike="noStrike" baseline="0" dirty="0" err="1">
                <a:solidFill>
                  <a:schemeClr val="tx1"/>
                </a:solidFill>
                <a:latin typeface="ChronicaPro-Book"/>
              </a:rPr>
              <a:t>haven’t</a:t>
            </a:r>
            <a:r>
              <a:rPr lang="vi-VN" sz="2400" b="0" i="0" u="none" strike="noStrike" baseline="0" dirty="0">
                <a:solidFill>
                  <a:schemeClr val="tx1"/>
                </a:solidFill>
                <a:latin typeface="ChronicaPro-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61082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correct forms of the verbs in the table.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4D2F0F2-DE71-F9F4-8A67-FBBF754A9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804878"/>
              </p:ext>
            </p:extLst>
          </p:nvPr>
        </p:nvGraphicFramePr>
        <p:xfrm>
          <a:off x="1366682" y="2282059"/>
          <a:ext cx="9802764" cy="45598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67588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267588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  <a:gridCol w="3267588">
                  <a:extLst>
                    <a:ext uri="{9D8B030D-6E8A-4147-A177-3AD203B41FA5}">
                      <a16:colId xmlns:a16="http://schemas.microsoft.com/office/drawing/2014/main" val="3342583398"/>
                    </a:ext>
                  </a:extLst>
                </a:gridCol>
              </a:tblGrid>
              <a:tr h="471499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/>
                        <a:t>Verbs</a:t>
                      </a:r>
                    </a:p>
                  </a:txBody>
                  <a:tcPr anchor="ctr">
                    <a:solidFill>
                      <a:srgbClr val="62C8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/>
                        <a:t>Past simple</a:t>
                      </a:r>
                    </a:p>
                  </a:txBody>
                  <a:tcPr anchor="ctr">
                    <a:solidFill>
                      <a:srgbClr val="62C8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/>
                        <a:t>Past participle</a:t>
                      </a:r>
                    </a:p>
                  </a:txBody>
                  <a:tcPr anchor="ctr">
                    <a:solidFill>
                      <a:srgbClr val="62C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367495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/>
                        <a:t>work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/>
                        <a:t>join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/>
                        <a:t>play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/>
                        <a:t>be 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/>
                        <a:t>go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/>
                        <a:t>do</a:t>
                      </a:r>
                    </a:p>
                  </a:txBody>
                  <a:tcPr>
                    <a:solidFill>
                      <a:srgbClr val="E8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/>
                        <a:t>worked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sz="3500" dirty="0"/>
                    </a:p>
                  </a:txBody>
                  <a:tcPr>
                    <a:solidFill>
                      <a:srgbClr val="E8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3500" dirty="0"/>
                        <a:t>worked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endParaRPr lang="en-US" sz="3500" dirty="0"/>
                    </a:p>
                  </a:txBody>
                  <a:tcPr>
                    <a:solidFill>
                      <a:srgbClr val="E8F6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73FCC6D-B3C5-27BF-315E-7A1B3F8A183F}"/>
              </a:ext>
            </a:extLst>
          </p:cNvPr>
          <p:cNvSpPr txBox="1"/>
          <p:nvPr/>
        </p:nvSpPr>
        <p:spPr>
          <a:xfrm>
            <a:off x="5250028" y="3690449"/>
            <a:ext cx="173959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joined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FA67BB-8F7B-3E3E-F56F-04C37F5DECB8}"/>
              </a:ext>
            </a:extLst>
          </p:cNvPr>
          <p:cNvSpPr txBox="1"/>
          <p:nvPr/>
        </p:nvSpPr>
        <p:spPr>
          <a:xfrm>
            <a:off x="8879918" y="3680617"/>
            <a:ext cx="149020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joined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FB250-27A9-505E-6426-8302041D4E6A}"/>
              </a:ext>
            </a:extLst>
          </p:cNvPr>
          <p:cNvSpPr txBox="1"/>
          <p:nvPr/>
        </p:nvSpPr>
        <p:spPr>
          <a:xfrm>
            <a:off x="5250028" y="4356253"/>
            <a:ext cx="173959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played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DBB44F-CFB7-EE19-00C7-08AA30A6C5E3}"/>
              </a:ext>
            </a:extLst>
          </p:cNvPr>
          <p:cNvSpPr txBox="1"/>
          <p:nvPr/>
        </p:nvSpPr>
        <p:spPr>
          <a:xfrm>
            <a:off x="8879918" y="4366084"/>
            <a:ext cx="149020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played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B34723-B596-0CF5-E3F7-FE98FD3AA403}"/>
              </a:ext>
            </a:extLst>
          </p:cNvPr>
          <p:cNvSpPr txBox="1"/>
          <p:nvPr/>
        </p:nvSpPr>
        <p:spPr>
          <a:xfrm>
            <a:off x="4776020" y="4979181"/>
            <a:ext cx="298408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was / were 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6A4771-DA76-3F0D-E62A-5BE92406ECDE}"/>
              </a:ext>
            </a:extLst>
          </p:cNvPr>
          <p:cNvSpPr txBox="1"/>
          <p:nvPr/>
        </p:nvSpPr>
        <p:spPr>
          <a:xfrm>
            <a:off x="8879918" y="4992553"/>
            <a:ext cx="149020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been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FCCDAB-8B3D-9614-B3C2-FCBFF1672BA0}"/>
              </a:ext>
            </a:extLst>
          </p:cNvPr>
          <p:cNvSpPr txBox="1"/>
          <p:nvPr/>
        </p:nvSpPr>
        <p:spPr>
          <a:xfrm>
            <a:off x="5067015" y="5579695"/>
            <a:ext cx="208595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went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3FA474-070E-D3F0-DD7F-7C9226EB6B53}"/>
              </a:ext>
            </a:extLst>
          </p:cNvPr>
          <p:cNvSpPr txBox="1"/>
          <p:nvPr/>
        </p:nvSpPr>
        <p:spPr>
          <a:xfrm>
            <a:off x="8870086" y="5550199"/>
            <a:ext cx="149020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gone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313277-CCD2-A788-4ADF-D55B0BAD26C2}"/>
              </a:ext>
            </a:extLst>
          </p:cNvPr>
          <p:cNvSpPr txBox="1"/>
          <p:nvPr/>
        </p:nvSpPr>
        <p:spPr>
          <a:xfrm>
            <a:off x="5076847" y="6196338"/>
            <a:ext cx="208595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did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FED7F7-448C-A089-4C3C-4A2F4CE54C64}"/>
              </a:ext>
            </a:extLst>
          </p:cNvPr>
          <p:cNvSpPr txBox="1"/>
          <p:nvPr/>
        </p:nvSpPr>
        <p:spPr>
          <a:xfrm>
            <a:off x="8879918" y="6157009"/>
            <a:ext cx="149020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done</a:t>
            </a:r>
            <a:endParaRPr lang="en-US" sz="35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1" grpId="0"/>
      <p:bldP spid="24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895381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9756" y="973447"/>
            <a:ext cx="11060411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/>
                <a:ea typeface="Times New Roman" panose="02020603050405020304" pitchFamily="18" charset="0"/>
              </a:rPr>
              <a:t>Complete the sentences with the correct forms of the verbs in the present perfect.</a:t>
            </a:r>
            <a:endParaRPr lang="en-US" sz="25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0987" y="93250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394" y="8164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50394" y="1714353"/>
            <a:ext cx="11641606" cy="37794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1. </a:t>
            </a:r>
            <a:r>
              <a:rPr lang="en-US" sz="3200" dirty="0"/>
              <a:t>We (join) ___________ that project.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2. </a:t>
            </a:r>
            <a:r>
              <a:rPr lang="en-US" sz="3200" dirty="0"/>
              <a:t>I (play) ___________ a computer game at his house once.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3. </a:t>
            </a:r>
            <a:r>
              <a:rPr lang="en-US" sz="3200" dirty="0"/>
              <a:t>She ____ never (work) _______ in such an unpleasant workplace.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4. </a:t>
            </a:r>
            <a:r>
              <a:rPr lang="en-US" sz="3200" dirty="0"/>
              <a:t>He ____ never (be) _____ a class monitor.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5. </a:t>
            </a:r>
            <a:r>
              <a:rPr lang="en-US" sz="3200" dirty="0"/>
              <a:t>They (go) __________ birdwatching several times.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38314" y="1855474"/>
            <a:ext cx="246039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joined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84446" y="2728531"/>
            <a:ext cx="240094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played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33663-7746-228E-655B-3C86B6809CC8}"/>
              </a:ext>
            </a:extLst>
          </p:cNvPr>
          <p:cNvSpPr txBox="1"/>
          <p:nvPr/>
        </p:nvSpPr>
        <p:spPr>
          <a:xfrm>
            <a:off x="1715055" y="3569441"/>
            <a:ext cx="12632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EFF664-586F-2612-253B-76B416D08CE4}"/>
              </a:ext>
            </a:extLst>
          </p:cNvPr>
          <p:cNvSpPr txBox="1"/>
          <p:nvPr/>
        </p:nvSpPr>
        <p:spPr>
          <a:xfrm>
            <a:off x="4774240" y="3569440"/>
            <a:ext cx="22643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worked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35B54-3FCA-E8AE-DE8D-4C645148B72F}"/>
              </a:ext>
            </a:extLst>
          </p:cNvPr>
          <p:cNvSpPr txBox="1"/>
          <p:nvPr/>
        </p:nvSpPr>
        <p:spPr>
          <a:xfrm>
            <a:off x="1639897" y="4430086"/>
            <a:ext cx="19968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949D2-9685-96CC-0290-6CC4779B9C55}"/>
              </a:ext>
            </a:extLst>
          </p:cNvPr>
          <p:cNvSpPr txBox="1"/>
          <p:nvPr/>
        </p:nvSpPr>
        <p:spPr>
          <a:xfrm>
            <a:off x="4219134" y="4430086"/>
            <a:ext cx="19968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been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989BA3-3094-0DFA-37CD-C5E41AF5C158}"/>
              </a:ext>
            </a:extLst>
          </p:cNvPr>
          <p:cNvSpPr txBox="1"/>
          <p:nvPr/>
        </p:nvSpPr>
        <p:spPr>
          <a:xfrm>
            <a:off x="2638313" y="5299388"/>
            <a:ext cx="227690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</a:rPr>
              <a:t>have gone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3694</TotalTime>
  <Words>1327</Words>
  <Application>Microsoft Office PowerPoint</Application>
  <PresentationFormat>Widescreen</PresentationFormat>
  <Paragraphs>224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Adobe Gothic Std B</vt:lpstr>
      <vt:lpstr>Arial</vt:lpstr>
      <vt:lpstr>Calibri</vt:lpstr>
      <vt:lpstr>Calibri Light</vt:lpstr>
      <vt:lpstr>ChronicaPro-Book</vt:lpstr>
      <vt:lpstr>Comic Sans MS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Nhung Nguyễn</cp:lastModifiedBy>
  <cp:revision>233</cp:revision>
  <dcterms:created xsi:type="dcterms:W3CDTF">2020-12-09T02:04:09Z</dcterms:created>
  <dcterms:modified xsi:type="dcterms:W3CDTF">2024-03-05T17:00:25Z</dcterms:modified>
</cp:coreProperties>
</file>