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3C_A7F6EC74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11B_697FD83B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71" r:id="rId2"/>
    <p:sldId id="256" r:id="rId3"/>
    <p:sldId id="302" r:id="rId4"/>
    <p:sldId id="279" r:id="rId5"/>
    <p:sldId id="352" r:id="rId6"/>
    <p:sldId id="316" r:id="rId7"/>
    <p:sldId id="353" r:id="rId8"/>
    <p:sldId id="354" r:id="rId9"/>
    <p:sldId id="355" r:id="rId10"/>
    <p:sldId id="356" r:id="rId11"/>
    <p:sldId id="357" r:id="rId12"/>
    <p:sldId id="359" r:id="rId13"/>
    <p:sldId id="358" r:id="rId14"/>
    <p:sldId id="283" r:id="rId15"/>
    <p:sldId id="351" r:id="rId16"/>
    <p:sldId id="367" r:id="rId17"/>
    <p:sldId id="276" r:id="rId18"/>
    <p:sldId id="360" r:id="rId19"/>
    <p:sldId id="348" r:id="rId20"/>
    <p:sldId id="362" r:id="rId21"/>
    <p:sldId id="363" r:id="rId22"/>
    <p:sldId id="364" r:id="rId23"/>
    <p:sldId id="365" r:id="rId24"/>
    <p:sldId id="368" r:id="rId25"/>
    <p:sldId id="298" r:id="rId26"/>
    <p:sldId id="366" r:id="rId27"/>
    <p:sldId id="369" r:id="rId28"/>
    <p:sldId id="314" r:id="rId29"/>
    <p:sldId id="330" r:id="rId30"/>
    <p:sldId id="35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C64FA-FA87-D8CF-A0EB-1798482ECDAC}" name="Nguyễn Mạnh Trường" initials="N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6D9FB1"/>
    <a:srgbClr val="F7931D"/>
    <a:srgbClr val="FBC864"/>
    <a:srgbClr val="F8B417"/>
    <a:srgbClr val="FEE3AF"/>
    <a:srgbClr val="77ADC0"/>
    <a:srgbClr val="0087B2"/>
    <a:srgbClr val="F1664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76"/>
  </p:normalViewPr>
  <p:slideViewPr>
    <p:cSldViewPr snapToGrid="0" showGuides="1">
      <p:cViewPr varScale="1">
        <p:scale>
          <a:sx n="55" d="100"/>
          <a:sy n="55" d="100"/>
        </p:scale>
        <p:origin x="82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1B_697FD8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44BA33-2F11-40C0-B12F-B5873637EC4C}" authorId="{696C64FA-FA87-D8CF-A0EB-1798482ECDAC}" created="2024-02-27T15:37:16.983">
    <pc:sldMkLst xmlns:pc="http://schemas.microsoft.com/office/powerpoint/2013/main/command">
      <pc:docMk/>
      <pc:sldMk cId="1769986107" sldId="283"/>
    </pc:sldMkLst>
    <p188:txBody>
      <a:bodyPr/>
      <a:lstStyle/>
      <a:p>
        <a:r>
          <a:rPr lang="vi-VN"/>
          <a:t>Trong Glossary từ này là "Learn by rote"; ở slide (cả audio) là "learning" (giống slide 6)</a:t>
        </a:r>
      </a:p>
    </p188:txBody>
  </p188:cm>
</p188:cmLst>
</file>

<file path=ppt/comments/modernComment_13C_A7F6EC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AA3671-1D52-4012-8CBC-B20B55C02903}" authorId="{696C64FA-FA87-D8CF-A0EB-1798482ECDAC}" created="2024-02-27T15:03:22.406">
    <pc:sldMkLst xmlns:pc="http://schemas.microsoft.com/office/powerpoint/2013/main/command">
      <pc:docMk/>
      <pc:sldMk cId="2817977460" sldId="316"/>
    </pc:sldMkLst>
    <p188:txBody>
      <a:bodyPr/>
      <a:lstStyle/>
      <a:p>
        <a:r>
          <a:rPr lang="vi-VN"/>
          <a:t>Trong Glossary từ này là "Learn by rote"; ở slide (cả audio) là "learning"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14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18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80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43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06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60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53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1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35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78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6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18/10/relationships/comments" Target="../comments/modernComment_11B_697FD83B.xml"/><Relationship Id="rId5" Type="http://schemas.microsoft.com/office/2007/relationships/media" Target="../media/media3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.png"/><Relationship Id="rId5" Type="http://schemas.microsoft.com/office/2007/relationships/media" Target="../media/media7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18/10/relationships/comments" Target="../comments/modernComment_13C_A7F6EC74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20310" y="1822482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exhilarating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559206" y="4361560"/>
            <a:ext cx="7324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đầy phấn khích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2971" y="3390621"/>
            <a:ext cx="3800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ɪɡˈzɪləreɪtɪŋ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F1B0C5EA-57B6-5509-C16B-A283208D5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809" y="3559529"/>
            <a:ext cx="539880" cy="539880"/>
          </a:xfrm>
          <a:prstGeom prst="rect">
            <a:avLst/>
          </a:prstGeom>
        </p:spPr>
      </p:pic>
      <p:pic>
        <p:nvPicPr>
          <p:cNvPr id="6146" name="Picture 2" descr="Premium Vector | Children having fun on banana boat | Boat cartoon, Boat  vector, Fun">
            <a:extLst>
              <a:ext uri="{FF2B5EF4-FFF2-40B4-BE49-F238E27FC236}">
                <a16:creationId xmlns:a16="http://schemas.microsoft.com/office/drawing/2014/main" id="{50686E8E-C211-4C57-3116-A9A33C01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86" y="2500132"/>
            <a:ext cx="5810892" cy="43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98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9036" y="1152863"/>
            <a:ext cx="7972889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embarrassing 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4780" y="4467385"/>
            <a:ext cx="5865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làm ai bối rối, ngượng ngùng.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8400" y="3413685"/>
            <a:ext cx="3847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ɪmˈbærəsɪŋ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4F183E8E-AE63-5029-B715-39DDCFACA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2858" y="3588020"/>
            <a:ext cx="539880" cy="539880"/>
          </a:xfrm>
          <a:prstGeom prst="rect">
            <a:avLst/>
          </a:prstGeom>
        </p:spPr>
      </p:pic>
      <p:pic>
        <p:nvPicPr>
          <p:cNvPr id="7170" name="Picture 2" descr="17,200+ Embarrassed Stock Illustrations, Royalty-Free Vector Graphics &amp;  Clip Art - iStock | Awkward situation, Mistake, Shy">
            <a:extLst>
              <a:ext uri="{FF2B5EF4-FFF2-40B4-BE49-F238E27FC236}">
                <a16:creationId xmlns:a16="http://schemas.microsoft.com/office/drawing/2014/main" id="{6BFBE404-8EA2-D429-FD10-7D797F0C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284" y="1701478"/>
            <a:ext cx="4795749" cy="508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8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unpleasant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641" y="4575198"/>
            <a:ext cx="5858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không thoải mái, không vui vẻ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3774" y="3413971"/>
            <a:ext cx="3359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ʌnˈpleznt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unpleasant__gb_1">
            <a:hlinkClick r:id="" action="ppaction://media"/>
            <a:extLst>
              <a:ext uri="{FF2B5EF4-FFF2-40B4-BE49-F238E27FC236}">
                <a16:creationId xmlns:a16="http://schemas.microsoft.com/office/drawing/2014/main" id="{B7FF412A-89F3-A7B0-7432-38D03CE46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514" y="3575293"/>
            <a:ext cx="539880" cy="539880"/>
          </a:xfrm>
          <a:prstGeom prst="rect">
            <a:avLst/>
          </a:prstGeom>
        </p:spPr>
      </p:pic>
      <p:pic>
        <p:nvPicPr>
          <p:cNvPr id="8194" name="Picture 2" descr="Headache Clipart Images | Free Download | PNG Transparent Background -  Pngtree">
            <a:extLst>
              <a:ext uri="{FF2B5EF4-FFF2-40B4-BE49-F238E27FC236}">
                <a16:creationId xmlns:a16="http://schemas.microsoft.com/office/drawing/2014/main" id="{D2E1457E-ACAF-CE4E-0223-C9380E1A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22" y="1608881"/>
            <a:ext cx="5064606" cy="524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4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coral reef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57203" y="4525258"/>
            <a:ext cx="7324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rặng san hô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7525" y="3413971"/>
            <a:ext cx="3352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kɒrəl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riːf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oral Reef Clipart Images | Free Download | PNG Transparent Background -  Pngtree">
            <a:extLst>
              <a:ext uri="{FF2B5EF4-FFF2-40B4-BE49-F238E27FC236}">
                <a16:creationId xmlns:a16="http://schemas.microsoft.com/office/drawing/2014/main" id="{22088A65-A989-A041-93CC-4D7407315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30" y="1501746"/>
            <a:ext cx="5369098" cy="522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ext-to-Speech_06-Feb-2024_03-08">
            <a:hlinkClick r:id="" action="ppaction://media"/>
            <a:extLst>
              <a:ext uri="{FF2B5EF4-FFF2-40B4-BE49-F238E27FC236}">
                <a16:creationId xmlns:a16="http://schemas.microsoft.com/office/drawing/2014/main" id="{0BBC4750-5119-906D-290D-D3DF253C2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393" y="3575293"/>
            <a:ext cx="539880" cy="5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3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282352"/>
              </p:ext>
            </p:extLst>
          </p:nvPr>
        </p:nvGraphicFramePr>
        <p:xfrm>
          <a:off x="1270000" y="1505581"/>
          <a:ext cx="10450289" cy="49495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6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8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learning </a:t>
                      </a:r>
                      <a:r>
                        <a:rPr lang="vi-VN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by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rote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lɜːnɪŋ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baɪ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rəʊt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vẹt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campus 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(n)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kæmpəs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khuôn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viên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(của một trường học)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snorkelling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snɔːkəlɪŋ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 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Môn thể thao bơi lặn dưới nước có bộ lặn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và ống thở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9822098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vi-VN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performance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/pəˈfɔːməns/</a:t>
                      </a:r>
                      <a:endParaRPr lang="en-VN" sz="3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buổi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biểu diễn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666578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Learn">
            <a:hlinkClick r:id="" action="ppaction://media"/>
            <a:extLst>
              <a:ext uri="{FF2B5EF4-FFF2-40B4-BE49-F238E27FC236}">
                <a16:creationId xmlns:a16="http://schemas.microsoft.com/office/drawing/2014/main" id="{47E6ADD0-3ADE-4109-53E0-AA6BA49ED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67" y="2489704"/>
            <a:ext cx="812800" cy="812800"/>
          </a:xfrm>
          <a:prstGeom prst="rect">
            <a:avLst/>
          </a:prstGeom>
        </p:spPr>
      </p:pic>
      <p:pic>
        <p:nvPicPr>
          <p:cNvPr id="4" name="campus__gb_1">
            <a:hlinkClick r:id="" action="ppaction://media"/>
            <a:extLst>
              <a:ext uri="{FF2B5EF4-FFF2-40B4-BE49-F238E27FC236}">
                <a16:creationId xmlns:a16="http://schemas.microsoft.com/office/drawing/2014/main" id="{A3971F83-8E0A-A496-8765-FD8CAF5B55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67" y="3492763"/>
            <a:ext cx="812800" cy="812800"/>
          </a:xfrm>
          <a:prstGeom prst="rect">
            <a:avLst/>
          </a:prstGeom>
        </p:spPr>
      </p:pic>
      <p:pic>
        <p:nvPicPr>
          <p:cNvPr id="5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166791A4-D9E3-37A6-3080-4A33C5D8CC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67" y="4495822"/>
            <a:ext cx="812800" cy="812800"/>
          </a:xfrm>
          <a:prstGeom prst="rect">
            <a:avLst/>
          </a:prstGeom>
        </p:spPr>
      </p:pic>
      <p:pic>
        <p:nvPicPr>
          <p:cNvPr id="7" name="performance__gb_2">
            <a:hlinkClick r:id="" action="ppaction://media"/>
            <a:extLst>
              <a:ext uri="{FF2B5EF4-FFF2-40B4-BE49-F238E27FC236}">
                <a16:creationId xmlns:a16="http://schemas.microsoft.com/office/drawing/2014/main" id="{ED445419-FA7C-C2DF-E35E-84FC1B9BC3E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67" y="54988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11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36306"/>
              </p:ext>
            </p:extLst>
          </p:nvPr>
        </p:nvGraphicFramePr>
        <p:xfrm>
          <a:off x="1409686" y="1727574"/>
          <a:ext cx="10031203" cy="44277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95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7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exhilarating (adj)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ɪɡˈzɪləreɪtɪŋ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đầy</a:t>
                      </a: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phấn khích</a:t>
                      </a:r>
                      <a:endParaRPr lang="en-VN" sz="3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embarrassing (adj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ɪmˈbærəsɪŋ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làm ai bối rối, ngượng ngùng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 unpleasant (adj)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ʌnˈpleznt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không thoải mái, không vui vẻ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9822098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coral reef (n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phr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kɒrəl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riːf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rặng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san hô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666578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09C8CA43-4AA4-3A8B-1564-6A9401456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543" y="2519414"/>
            <a:ext cx="539880" cy="539880"/>
          </a:xfrm>
          <a:prstGeom prst="rect">
            <a:avLst/>
          </a:prstGeom>
        </p:spPr>
      </p:pic>
      <p:pic>
        <p:nvPicPr>
          <p:cNvPr id="3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7EDD22D6-ABF0-5F47-527F-6DCF295280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543" y="3527532"/>
            <a:ext cx="539880" cy="539880"/>
          </a:xfrm>
          <a:prstGeom prst="rect">
            <a:avLst/>
          </a:prstGeom>
        </p:spPr>
      </p:pic>
      <p:pic>
        <p:nvPicPr>
          <p:cNvPr id="4" name="unpleasant__gb_1">
            <a:hlinkClick r:id="" action="ppaction://media"/>
            <a:extLst>
              <a:ext uri="{FF2B5EF4-FFF2-40B4-BE49-F238E27FC236}">
                <a16:creationId xmlns:a16="http://schemas.microsoft.com/office/drawing/2014/main" id="{679F3365-B819-0803-F4B4-98CB610912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543" y="4535649"/>
            <a:ext cx="539880" cy="539880"/>
          </a:xfrm>
          <a:prstGeom prst="rect">
            <a:avLst/>
          </a:prstGeom>
        </p:spPr>
      </p:pic>
      <p:pic>
        <p:nvPicPr>
          <p:cNvPr id="5" name="Text-to-Speech_06-Feb-2024_03-08">
            <a:hlinkClick r:id="" action="ppaction://media"/>
            <a:extLst>
              <a:ext uri="{FF2B5EF4-FFF2-40B4-BE49-F238E27FC236}">
                <a16:creationId xmlns:a16="http://schemas.microsoft.com/office/drawing/2014/main" id="{DB3038E8-2D38-C96D-8A3B-D21DA9C033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543" y="5543767"/>
            <a:ext cx="539880" cy="5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8BE8B-4494-9BE9-8FC4-087D06D01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91B5C2FB-88F7-D283-B6B2-52FD8A1B4930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DA2DB5C-3D68-F78A-8415-D95EFF75CF3B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03BE152-FCBC-8DF4-99DF-471D292E8311}"/>
              </a:ext>
            </a:extLst>
          </p:cNvPr>
          <p:cNvSpPr/>
          <p:nvPr/>
        </p:nvSpPr>
        <p:spPr>
          <a:xfrm>
            <a:off x="356645" y="1454012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B2B8FC8-A706-C7A4-916C-0414F37F64F1}"/>
              </a:ext>
            </a:extLst>
          </p:cNvPr>
          <p:cNvSpPr/>
          <p:nvPr/>
        </p:nvSpPr>
        <p:spPr>
          <a:xfrm>
            <a:off x="1795249" y="2754977"/>
            <a:ext cx="2093429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5B9EAD-4B2C-EE65-7EBB-5F0E3294E447}"/>
              </a:ext>
            </a:extLst>
          </p:cNvPr>
          <p:cNvSpPr/>
          <p:nvPr/>
        </p:nvSpPr>
        <p:spPr>
          <a:xfrm>
            <a:off x="4151494" y="1428139"/>
            <a:ext cx="7788033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058DB6-21FE-76DA-13AB-AE6739CA03E7}"/>
              </a:ext>
            </a:extLst>
          </p:cNvPr>
          <p:cNvSpPr/>
          <p:nvPr/>
        </p:nvSpPr>
        <p:spPr>
          <a:xfrm>
            <a:off x="4151494" y="2509279"/>
            <a:ext cx="7890723" cy="279192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Vocabulary</a:t>
            </a:r>
            <a:endParaRPr lang="vi-VN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an activity next to each picture. 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each sentence with an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adjective in the box.</a:t>
            </a:r>
          </a:p>
          <a:p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 or D. 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A4577995-87F1-D300-6B34-A6B7E7755938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192559" y="1760115"/>
            <a:ext cx="649405" cy="99486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76B55CA-3E78-42CB-09FD-A49B2E797E47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33CB7D9-E6B9-7EFE-64DE-F20FCCF84C51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7E3B88-35E1-B8EA-759C-132DDCDE1177}"/>
              </a:ext>
            </a:extLst>
          </p:cNvPr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A57BD8-7C4C-4D40-801E-09081EC72111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6F2FF6F-8D05-EBA8-43A3-391409D68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1D900AD-A08A-05B1-56DE-499246AD4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442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73FCC6D-B3C5-27BF-315E-7A1B3F8A183F}"/>
              </a:ext>
            </a:extLst>
          </p:cNvPr>
          <p:cNvSpPr txBox="1"/>
          <p:nvPr/>
        </p:nvSpPr>
        <p:spPr>
          <a:xfrm>
            <a:off x="91134" y="5938483"/>
            <a:ext cx="4307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touring a campus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-3156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8928" y="1068437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an activity next to each picture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1899" y="1004752"/>
            <a:ext cx="647029" cy="65059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2069" y="96539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B8DE3E-EC3F-E82C-82E7-9074C65D7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180" y="3443913"/>
            <a:ext cx="3686772" cy="2446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29C6B5-F42A-6707-AC73-7291901AA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7178" y="3514901"/>
            <a:ext cx="3775171" cy="2423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80E5F-49AD-725B-4E15-0A9DC70B9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427" y="3410693"/>
            <a:ext cx="3833639" cy="2659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7815CA-EE5C-8EB8-FF7D-8C73622D8A6F}"/>
              </a:ext>
            </a:extLst>
          </p:cNvPr>
          <p:cNvSpPr txBox="1"/>
          <p:nvPr/>
        </p:nvSpPr>
        <p:spPr>
          <a:xfrm>
            <a:off x="3525999" y="6047779"/>
            <a:ext cx="5244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/>
              <a:t>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5B090-CC8D-2B61-C4C5-732E64389247}"/>
              </a:ext>
            </a:extLst>
          </p:cNvPr>
          <p:cNvSpPr txBox="1"/>
          <p:nvPr/>
        </p:nvSpPr>
        <p:spPr>
          <a:xfrm>
            <a:off x="59214" y="5985967"/>
            <a:ext cx="3914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/>
              <a:t>______________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236A7-16F2-9995-4A8C-A7F6D471EB28}"/>
              </a:ext>
            </a:extLst>
          </p:cNvPr>
          <p:cNvSpPr txBox="1"/>
          <p:nvPr/>
        </p:nvSpPr>
        <p:spPr>
          <a:xfrm>
            <a:off x="4254696" y="5978975"/>
            <a:ext cx="4242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going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snorkelling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56780-4FAF-7832-BAAD-485FCB62B97D}"/>
              </a:ext>
            </a:extLst>
          </p:cNvPr>
          <p:cNvSpPr txBox="1"/>
          <p:nvPr/>
        </p:nvSpPr>
        <p:spPr>
          <a:xfrm>
            <a:off x="7460352" y="6075742"/>
            <a:ext cx="5244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/>
              <a:t>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E55910-CD02-121D-B7B7-8A7A500F1441}"/>
              </a:ext>
            </a:extLst>
          </p:cNvPr>
          <p:cNvSpPr txBox="1"/>
          <p:nvPr/>
        </p:nvSpPr>
        <p:spPr>
          <a:xfrm>
            <a:off x="8189049" y="6025724"/>
            <a:ext cx="4242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learning by rote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D4C7FB-04BC-B141-6C0E-33EA2FDA3006}"/>
              </a:ext>
            </a:extLst>
          </p:cNvPr>
          <p:cNvSpPr/>
          <p:nvPr/>
        </p:nvSpPr>
        <p:spPr>
          <a:xfrm>
            <a:off x="2716861" y="1796705"/>
            <a:ext cx="7735078" cy="14222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0" i="0" u="none" strike="noStrike" baseline="0" dirty="0">
                <a:solidFill>
                  <a:schemeClr val="tx1"/>
                </a:solidFill>
                <a:latin typeface="ChronicaPro-Book"/>
              </a:rPr>
              <a:t>learning by rote    	         putting up tents 	</a:t>
            </a:r>
          </a:p>
          <a:p>
            <a:r>
              <a:rPr lang="en-GB" sz="3000" b="0" i="0" u="none" strike="noStrike" baseline="0" dirty="0">
                <a:solidFill>
                  <a:schemeClr val="tx1"/>
                </a:solidFill>
                <a:latin typeface="ChronicaPro-Book"/>
              </a:rPr>
              <a:t>touring a campus 	         going snorkelling giving a performance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73FCC6D-B3C5-27BF-315E-7A1B3F8A183F}"/>
              </a:ext>
            </a:extLst>
          </p:cNvPr>
          <p:cNvSpPr txBox="1"/>
          <p:nvPr/>
        </p:nvSpPr>
        <p:spPr>
          <a:xfrm>
            <a:off x="1078605" y="5272893"/>
            <a:ext cx="4307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putting up tents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an activity next to each picture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815CA-EE5C-8EB8-FF7D-8C73622D8A6F}"/>
              </a:ext>
            </a:extLst>
          </p:cNvPr>
          <p:cNvSpPr txBox="1"/>
          <p:nvPr/>
        </p:nvSpPr>
        <p:spPr>
          <a:xfrm>
            <a:off x="6096000" y="5351154"/>
            <a:ext cx="5244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5B090-CC8D-2B61-C4C5-732E64389247}"/>
              </a:ext>
            </a:extLst>
          </p:cNvPr>
          <p:cNvSpPr txBox="1"/>
          <p:nvPr/>
        </p:nvSpPr>
        <p:spPr>
          <a:xfrm>
            <a:off x="1042458" y="5375875"/>
            <a:ext cx="3412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236A7-16F2-9995-4A8C-A7F6D471EB28}"/>
              </a:ext>
            </a:extLst>
          </p:cNvPr>
          <p:cNvSpPr txBox="1"/>
          <p:nvPr/>
        </p:nvSpPr>
        <p:spPr>
          <a:xfrm>
            <a:off x="7433859" y="5264795"/>
            <a:ext cx="4242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giving a performance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8F8E3-CC07-8139-3003-62DD948DD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7202" y="3538086"/>
            <a:ext cx="3429442" cy="1683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0BC812-ABE0-0474-600A-899953C9D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386" y="3681767"/>
            <a:ext cx="3468651" cy="14578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392EEE-931D-B061-6137-6182ADA02857}"/>
              </a:ext>
            </a:extLst>
          </p:cNvPr>
          <p:cNvSpPr/>
          <p:nvPr/>
        </p:nvSpPr>
        <p:spPr>
          <a:xfrm>
            <a:off x="2716861" y="1796705"/>
            <a:ext cx="6755934" cy="14222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0" i="0" u="none" strike="noStrike" baseline="0" dirty="0">
                <a:solidFill>
                  <a:schemeClr val="tx1"/>
                </a:solidFill>
                <a:latin typeface="ChronicaPro-Book"/>
              </a:rPr>
              <a:t>learning by rote    	putting up tents 	</a:t>
            </a:r>
          </a:p>
          <a:p>
            <a:r>
              <a:rPr lang="en-GB" sz="3000" b="0" i="0" u="none" strike="noStrike" baseline="0" dirty="0">
                <a:solidFill>
                  <a:schemeClr val="tx1"/>
                </a:solidFill>
                <a:latin typeface="ChronicaPro-Book"/>
              </a:rPr>
              <a:t>touring a campus 	going snorkelling giving a performance</a:t>
            </a:r>
          </a:p>
        </p:txBody>
      </p:sp>
    </p:spTree>
    <p:extLst>
      <p:ext uri="{BB962C8B-B14F-4D97-AF65-F5344CB8AC3E}">
        <p14:creationId xmlns:p14="http://schemas.microsoft.com/office/powerpoint/2010/main" val="11926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ea typeface="Times New Roman" panose="02020603050405020304" pitchFamily="18" charset="0"/>
              </a:rPr>
              <a:t>Complete each sentence with an adjective in the box.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88001" y="2962721"/>
            <a:ext cx="11529637" cy="37794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1. </a:t>
            </a:r>
            <a:r>
              <a:rPr lang="en-US" sz="3200" dirty="0"/>
              <a:t>He felt _______ when he couldn’t protect himself from bullying.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2. </a:t>
            </a:r>
            <a:r>
              <a:rPr lang="en-US" sz="3200" dirty="0"/>
              <a:t>The parachute jump was a(n) ___________ experience for the boy. He was so excited.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3. </a:t>
            </a:r>
            <a:r>
              <a:rPr lang="en-US" sz="3200" dirty="0"/>
              <a:t>It was so ________ to view the mountain range from the distance.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84624" y="3090967"/>
            <a:ext cx="18861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helpless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8945" y="3911363"/>
            <a:ext cx="25172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exhilarating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13942" y="5562774"/>
            <a:ext cx="18861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amazing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8E2E66-76D7-69A4-972B-1115904E91D5}"/>
              </a:ext>
            </a:extLst>
          </p:cNvPr>
          <p:cNvSpPr/>
          <p:nvPr/>
        </p:nvSpPr>
        <p:spPr>
          <a:xfrm>
            <a:off x="2213943" y="1796706"/>
            <a:ext cx="8719528" cy="12942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500" b="0" i="0" u="none" strike="noStrike" baseline="0" dirty="0">
                <a:solidFill>
                  <a:schemeClr val="tx1"/>
                </a:solidFill>
                <a:latin typeface="ChronicaPro-Book"/>
              </a:rPr>
              <a:t>amazing 		exhilarating 		unpleasant 	helpless  			embarrassing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6492659" cy="789979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57525" y="1997123"/>
            <a:ext cx="577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OUR EXPERIENCES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61782" y="1753238"/>
            <a:ext cx="1495744" cy="1163581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19"/>
            <a:ext cx="12192000" cy="892198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08" y="838836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Complete each sentence with an adjective in the box. 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2324" y="88457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110" y="75514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773627" y="3058800"/>
            <a:ext cx="10788971" cy="37794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4. </a:t>
            </a:r>
            <a:r>
              <a:rPr lang="en-US" sz="3200" dirty="0"/>
              <a:t>I had a(n) ____________ experience when I took her bag by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    </a:t>
            </a:r>
            <a:r>
              <a:rPr lang="en-US" sz="3200" dirty="0"/>
              <a:t>mistake. </a:t>
            </a:r>
            <a:endParaRPr lang="en-US" sz="32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5. </a:t>
            </a:r>
            <a:r>
              <a:rPr lang="en-US" sz="3200" dirty="0"/>
              <a:t>The Tom had a(n) ___________ experience putting up a tent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in the rain.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787057" y="3113529"/>
            <a:ext cx="32664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embarrassing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27256" y="4810273"/>
            <a:ext cx="22643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unpleasant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E2F20D-0120-27CB-DE2C-D70B3591340F}"/>
              </a:ext>
            </a:extLst>
          </p:cNvPr>
          <p:cNvSpPr/>
          <p:nvPr/>
        </p:nvSpPr>
        <p:spPr>
          <a:xfrm>
            <a:off x="1838375" y="1553667"/>
            <a:ext cx="8719528" cy="12942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500" b="0" i="0" u="none" strike="noStrike" baseline="0" dirty="0">
                <a:solidFill>
                  <a:schemeClr val="tx1"/>
                </a:solidFill>
                <a:latin typeface="ChronicaPro-Book"/>
              </a:rPr>
              <a:t>amazing 		exhilarating 		unpleasant 	helpless  			embarrassing</a:t>
            </a:r>
          </a:p>
        </p:txBody>
      </p:sp>
    </p:spTree>
    <p:extLst>
      <p:ext uri="{BB962C8B-B14F-4D97-AF65-F5344CB8AC3E}">
        <p14:creationId xmlns:p14="http://schemas.microsoft.com/office/powerpoint/2010/main" val="393168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935C3A-A0B8-01FE-1627-1AC78606DBF4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">
              <a:extLst>
                <a:ext uri="{FF2B5EF4-FFF2-40B4-BE49-F238E27FC236}">
                  <a16:creationId xmlns:a16="http://schemas.microsoft.com/office/drawing/2014/main" id="{771FC8B0-D874-8E97-42EB-30D08F467F6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>
              <a:extLst>
                <a:ext uri="{FF2B5EF4-FFF2-40B4-BE49-F238E27FC236}">
                  <a16:creationId xmlns:a16="http://schemas.microsoft.com/office/drawing/2014/main" id="{5BEB0A08-64CF-6B06-2396-1B7DFAA082B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>
              <a:extLst>
                <a:ext uri="{FF2B5EF4-FFF2-40B4-BE49-F238E27FC236}">
                  <a16:creationId xmlns:a16="http://schemas.microsoft.com/office/drawing/2014/main" id="{4FA6A09A-092F-01E0-A7A7-A20EF1FC44D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7792" y="1162156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effectLst/>
              </a:rPr>
              <a:t>hoose the correct answer A, B, C, or D. </a:t>
            </a:r>
            <a:endParaRPr lang="en-US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758814" y="1828062"/>
            <a:ext cx="11433186" cy="5186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effectLst/>
              </a:rPr>
              <a:t>1</a:t>
            </a:r>
            <a:r>
              <a:rPr lang="en-US" sz="3200" dirty="0">
                <a:effectLst/>
              </a:rPr>
              <a:t>. His mind ______ when I asked him how to do the homework.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</a:rPr>
              <a:t>A. </a:t>
            </a:r>
            <a:r>
              <a:rPr lang="en-US" sz="3200" dirty="0"/>
              <a:t>went blank			B. went empty </a:t>
            </a: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C. became </a:t>
            </a:r>
            <a:r>
              <a:rPr lang="en-US" sz="3200" dirty="0"/>
              <a:t>exhausted 		D. put up </a:t>
            </a:r>
            <a:endParaRPr lang="en-US" sz="320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effectLst/>
              </a:rPr>
              <a:t>2</a:t>
            </a:r>
            <a:r>
              <a:rPr lang="en-US" sz="3200" dirty="0">
                <a:effectLst/>
              </a:rPr>
              <a:t>. Students could see the university’s facilities when they ______. 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>
                <a:effectLst/>
              </a:rPr>
              <a:t>took an excursion 		B. toured the campus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</a:rPr>
              <a:t>C. gave a performance 	D. took an eco-tour </a:t>
            </a:r>
          </a:p>
          <a:p>
            <a:pPr>
              <a:lnSpc>
                <a:spcPct val="150000"/>
              </a:lnSpc>
            </a:pPr>
            <a:endParaRPr lang="en-US" sz="3200" dirty="0">
              <a:effectLst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2A9EE4-CC59-C4BF-6113-1E9D4D38543F}"/>
              </a:ext>
            </a:extLst>
          </p:cNvPr>
          <p:cNvSpPr/>
          <p:nvPr/>
        </p:nvSpPr>
        <p:spPr>
          <a:xfrm>
            <a:off x="675186" y="2711335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C8BA4A-44C8-88D2-750B-424E0C0DCC07}"/>
              </a:ext>
            </a:extLst>
          </p:cNvPr>
          <p:cNvSpPr/>
          <p:nvPr/>
        </p:nvSpPr>
        <p:spPr>
          <a:xfrm>
            <a:off x="5227521" y="4907873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ADF17A-D698-C114-F38A-9F0C222603CB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F257-6ED3-92DF-2C23-B5F8E8FE4C3B}"/>
              </a:ext>
            </a:extLst>
          </p:cNvPr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770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935C3A-A0B8-01FE-1627-1AC78606DBF4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">
              <a:extLst>
                <a:ext uri="{FF2B5EF4-FFF2-40B4-BE49-F238E27FC236}">
                  <a16:creationId xmlns:a16="http://schemas.microsoft.com/office/drawing/2014/main" id="{771FC8B0-D874-8E97-42EB-30D08F467F6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>
              <a:extLst>
                <a:ext uri="{FF2B5EF4-FFF2-40B4-BE49-F238E27FC236}">
                  <a16:creationId xmlns:a16="http://schemas.microsoft.com/office/drawing/2014/main" id="{5BEB0A08-64CF-6B06-2396-1B7DFAA082B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>
              <a:extLst>
                <a:ext uri="{FF2B5EF4-FFF2-40B4-BE49-F238E27FC236}">
                  <a16:creationId xmlns:a16="http://schemas.microsoft.com/office/drawing/2014/main" id="{4FA6A09A-092F-01E0-A7A7-A20EF1FC44D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7792" y="1162156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effectLst/>
              </a:rPr>
              <a:t>hoose the correct answer A, B, C, or D. </a:t>
            </a:r>
            <a:endParaRPr lang="en-US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758814" y="1828062"/>
            <a:ext cx="11433186" cy="5186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3</a:t>
            </a:r>
            <a:r>
              <a:rPr lang="en-US" sz="3200" dirty="0">
                <a:effectLst/>
              </a:rPr>
              <a:t>. </a:t>
            </a:r>
            <a:r>
              <a:rPr lang="en-US" sz="3200" dirty="0" err="1">
                <a:effectLst/>
              </a:rPr>
              <a:t>Snorkelling</a:t>
            </a:r>
            <a:r>
              <a:rPr lang="en-US" sz="3200" dirty="0">
                <a:effectLst/>
              </a:rPr>
              <a:t> in the coral reef is a(n) ______.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</a:rPr>
              <a:t>A. touching moment			B. happy time</a:t>
            </a: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C. exciting experience 		D. embarrassing moment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4</a:t>
            </a:r>
            <a:r>
              <a:rPr lang="en-US" sz="3200" dirty="0">
                <a:effectLst/>
              </a:rPr>
              <a:t>. Nam and his friends felt ______ when they couldn’t put up a tent by themselves.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effectLst/>
              </a:rPr>
              <a:t>A. </a:t>
            </a:r>
            <a:r>
              <a:rPr lang="en-US" sz="3200" b="0" dirty="0"/>
              <a:t>p</a:t>
            </a:r>
            <a:r>
              <a:rPr lang="en-US" sz="3200" dirty="0">
                <a:effectLst/>
              </a:rPr>
              <a:t>leasant      </a:t>
            </a:r>
            <a:r>
              <a:rPr lang="en-US" sz="3200" b="0" dirty="0">
                <a:effectLst/>
              </a:rPr>
              <a:t>B. </a:t>
            </a:r>
            <a:r>
              <a:rPr lang="en-US" sz="3200" dirty="0">
                <a:effectLst/>
              </a:rPr>
              <a:t>embarrassing        </a:t>
            </a:r>
            <a:r>
              <a:rPr lang="en-US" sz="3200" b="0" dirty="0">
                <a:effectLst/>
              </a:rPr>
              <a:t>C. </a:t>
            </a:r>
            <a:r>
              <a:rPr lang="en-US" sz="3200" dirty="0">
                <a:effectLst/>
              </a:rPr>
              <a:t>embarrassed       </a:t>
            </a:r>
            <a:r>
              <a:rPr lang="en-US" sz="3200" b="0" dirty="0">
                <a:effectLst/>
              </a:rPr>
              <a:t>D. </a:t>
            </a:r>
            <a:r>
              <a:rPr lang="en-US" sz="3200" dirty="0">
                <a:effectLst/>
              </a:rPr>
              <a:t>pleased 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effectLst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2A9EE4-CC59-C4BF-6113-1E9D4D38543F}"/>
              </a:ext>
            </a:extLst>
          </p:cNvPr>
          <p:cNvSpPr/>
          <p:nvPr/>
        </p:nvSpPr>
        <p:spPr>
          <a:xfrm>
            <a:off x="659232" y="3491454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C8BA4A-44C8-88D2-750B-424E0C0DCC07}"/>
              </a:ext>
            </a:extLst>
          </p:cNvPr>
          <p:cNvSpPr/>
          <p:nvPr/>
        </p:nvSpPr>
        <p:spPr>
          <a:xfrm>
            <a:off x="6427026" y="5634884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ADF17A-D698-C114-F38A-9F0C222603CB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F257-6ED3-92DF-2C23-B5F8E8FE4C3B}"/>
              </a:ext>
            </a:extLst>
          </p:cNvPr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3079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935C3A-A0B8-01FE-1627-1AC78606DBF4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">
              <a:extLst>
                <a:ext uri="{FF2B5EF4-FFF2-40B4-BE49-F238E27FC236}">
                  <a16:creationId xmlns:a16="http://schemas.microsoft.com/office/drawing/2014/main" id="{771FC8B0-D874-8E97-42EB-30D08F467F6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>
              <a:extLst>
                <a:ext uri="{FF2B5EF4-FFF2-40B4-BE49-F238E27FC236}">
                  <a16:creationId xmlns:a16="http://schemas.microsoft.com/office/drawing/2014/main" id="{5BEB0A08-64CF-6B06-2396-1B7DFAA082B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>
              <a:extLst>
                <a:ext uri="{FF2B5EF4-FFF2-40B4-BE49-F238E27FC236}">
                  <a16:creationId xmlns:a16="http://schemas.microsoft.com/office/drawing/2014/main" id="{4FA6A09A-092F-01E0-A7A7-A20EF1FC44D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7792" y="1162156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effectLst/>
              </a:rPr>
              <a:t>hoose the correct answer A, B, C, or D. </a:t>
            </a:r>
            <a:endParaRPr lang="en-US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758814" y="1828062"/>
            <a:ext cx="11433186" cy="2970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5</a:t>
            </a:r>
            <a:r>
              <a:rPr lang="en-US" sz="3200" dirty="0">
                <a:effectLst/>
              </a:rPr>
              <a:t>. I didn’t understand the lesson. I learnt it ______.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</a:rPr>
              <a:t>A. on </a:t>
            </a:r>
            <a:r>
              <a:rPr lang="en-US" sz="3200" dirty="0"/>
              <a:t>purpose 			B. by chance</a:t>
            </a:r>
            <a:endParaRPr lang="en-US" sz="320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</a:rPr>
              <a:t>C. with memory 			D. by rote </a:t>
            </a:r>
          </a:p>
          <a:p>
            <a:pPr>
              <a:lnSpc>
                <a:spcPct val="150000"/>
              </a:lnSpc>
            </a:pPr>
            <a:endParaRPr lang="en-US" sz="3200" dirty="0">
              <a:effectLst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2A9EE4-CC59-C4BF-6113-1E9D4D38543F}"/>
              </a:ext>
            </a:extLst>
          </p:cNvPr>
          <p:cNvSpPr/>
          <p:nvPr/>
        </p:nvSpPr>
        <p:spPr>
          <a:xfrm>
            <a:off x="5260729" y="3460061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ADF17A-D698-C114-F38A-9F0C222603CB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F257-6ED3-92DF-2C23-B5F8E8FE4C3B}"/>
              </a:ext>
            </a:extLst>
          </p:cNvPr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861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57894-7A19-7B07-074B-AE85E468A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12117FBF-5089-45ED-396A-F77D6C9B4670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BFF2528-31CB-5E90-7055-3CCB1E38095C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ACFDCDF-F78C-3E4D-5FF8-18859BF81936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FF476BE-51CD-B6FD-F32C-411585FA2970}"/>
              </a:ext>
            </a:extLst>
          </p:cNvPr>
          <p:cNvSpPr/>
          <p:nvPr/>
        </p:nvSpPr>
        <p:spPr>
          <a:xfrm>
            <a:off x="2640836" y="2383024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FF94ED7-2B5E-08E2-E66F-E5165DE71F56}"/>
              </a:ext>
            </a:extLst>
          </p:cNvPr>
          <p:cNvSpPr/>
          <p:nvPr/>
        </p:nvSpPr>
        <p:spPr>
          <a:xfrm>
            <a:off x="601280" y="3884469"/>
            <a:ext cx="197167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A762A7-27FF-BF05-7016-7FE9067ECB06}"/>
              </a:ext>
            </a:extLst>
          </p:cNvPr>
          <p:cNvSpPr/>
          <p:nvPr/>
        </p:nvSpPr>
        <p:spPr>
          <a:xfrm>
            <a:off x="5126082" y="995593"/>
            <a:ext cx="692191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FDC1F1-E307-3D4F-4471-99D481F30EDE}"/>
              </a:ext>
            </a:extLst>
          </p:cNvPr>
          <p:cNvSpPr/>
          <p:nvPr/>
        </p:nvSpPr>
        <p:spPr>
          <a:xfrm>
            <a:off x="5108825" y="1899954"/>
            <a:ext cx="6939167" cy="185953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Vocabulary</a:t>
            </a:r>
            <a:endParaRPr lang="vi-VN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an activity next to each picture.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each sentence with an adjective in 	the box.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 or D.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D3B939-3DC7-0E82-0F30-A224C98D4222}"/>
              </a:ext>
            </a:extLst>
          </p:cNvPr>
          <p:cNvSpPr/>
          <p:nvPr/>
        </p:nvSpPr>
        <p:spPr>
          <a:xfrm>
            <a:off x="5122595" y="4037607"/>
            <a:ext cx="6925397" cy="2301899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Listen and repeat the words. Pay attention to 	the sounds /j/ and /w/.	</a:t>
            </a:r>
            <a:r>
              <a:rPr lang="en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to the sentences. Underline the words 	with /j/ and circle the words with /w/.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the sentences.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68E761D5-F6E0-F55C-A6D4-499AD852AF6B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053718" cy="97387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F6D616BE-8226-FBBF-93E7-4C67B05AF5FB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691827"/>
            <a:ext cx="1053718" cy="11926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DFFFC16-83E9-1A65-1BAD-F0D6445219FF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B92D727-4CB8-D47F-32AB-25A1E442BDC1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E2970E-386A-16BB-18C6-35D17675A29B}"/>
              </a:ext>
            </a:extLst>
          </p:cNvPr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36668C-2B82-57F1-3E20-FEC6273BEAE0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0D468BB-8417-3B27-8980-C169AFB1B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D87BE06-8647-D1D3-097A-B92FEF6B9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650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48396"/>
            <a:ext cx="1071045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repeat the words. Pay attention to the sounds /j/ and /w/.	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028">
            <a:hlinkClick r:id="" action="ppaction://media"/>
            <a:extLst>
              <a:ext uri="{FF2B5EF4-FFF2-40B4-BE49-F238E27FC236}">
                <a16:creationId xmlns:a16="http://schemas.microsoft.com/office/drawing/2014/main" id="{FAAB93CE-6042-CBB9-7B18-B69713602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897" y="1971128"/>
            <a:ext cx="812800" cy="8128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03C3B2-A69C-BDA9-B0F1-790D35652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888774"/>
              </p:ext>
            </p:extLst>
          </p:nvPr>
        </p:nvGraphicFramePr>
        <p:xfrm>
          <a:off x="1941928" y="2302659"/>
          <a:ext cx="81280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2119512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86369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/j/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/w/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73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ellow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esterday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ahoo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 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ogurt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ield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atching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  sand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ich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high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ay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   cross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ord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for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ard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422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6956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to the sentences. Underline the words with /j/ and circle the words with /w/. </a:t>
            </a:r>
            <a:r>
              <a:rPr lang="en-US" sz="2800" b="1" dirty="0" err="1"/>
              <a:t>Practise</a:t>
            </a:r>
            <a:r>
              <a:rPr lang="en-US" sz="2800" b="1" dirty="0"/>
              <a:t>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8F5EEC9-1413-1E6E-175F-C7FB3B25AAA0}"/>
              </a:ext>
            </a:extLst>
          </p:cNvPr>
          <p:cNvSpPr txBox="1"/>
          <p:nvPr/>
        </p:nvSpPr>
        <p:spPr>
          <a:xfrm>
            <a:off x="628983" y="2252069"/>
            <a:ext cx="11478562" cy="3811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 tried sailing a yacht, and he did it well.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We’ve made a class yearbook. It looks wonderful. 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They awarded him a gold medal yesterday.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Youngsters should be aware of their responsibilities.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ea typeface="Times New Roman" panose="02020603050405020304" pitchFamily="18" charset="0"/>
              </a:rPr>
              <a:t>5. They haven’t yet learnt about the role of wildlife.</a:t>
            </a:r>
            <a:r>
              <a:rPr lang="en-VN" sz="3200" dirty="0">
                <a:effectLst/>
              </a:rPr>
              <a:t> </a:t>
            </a:r>
            <a:endParaRPr lang="en-US" sz="3200" dirty="0">
              <a:effectLst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1847F1-A3A2-2C9C-1435-F0AA8A42A7D3}"/>
              </a:ext>
            </a:extLst>
          </p:cNvPr>
          <p:cNvCxnSpPr>
            <a:cxnSpLocks/>
          </p:cNvCxnSpPr>
          <p:nvPr/>
        </p:nvCxnSpPr>
        <p:spPr>
          <a:xfrm>
            <a:off x="3848001" y="2923446"/>
            <a:ext cx="1039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B7AC19E-1EF7-8690-C080-38E8CAF5BB5E}"/>
              </a:ext>
            </a:extLst>
          </p:cNvPr>
          <p:cNvSpPr/>
          <p:nvPr/>
        </p:nvSpPr>
        <p:spPr>
          <a:xfrm>
            <a:off x="7031366" y="2488783"/>
            <a:ext cx="1048588" cy="470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5973B-57E2-9862-61B9-8409D88C0195}"/>
              </a:ext>
            </a:extLst>
          </p:cNvPr>
          <p:cNvSpPr/>
          <p:nvPr/>
        </p:nvSpPr>
        <p:spPr>
          <a:xfrm>
            <a:off x="7277693" y="3164334"/>
            <a:ext cx="1993897" cy="5353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453830-F754-51E3-CFA6-306F8FD9D682}"/>
              </a:ext>
            </a:extLst>
          </p:cNvPr>
          <p:cNvCxnSpPr>
            <a:cxnSpLocks/>
          </p:cNvCxnSpPr>
          <p:nvPr/>
        </p:nvCxnSpPr>
        <p:spPr>
          <a:xfrm>
            <a:off x="4430367" y="3627091"/>
            <a:ext cx="1339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ED868EA-B633-F587-6F2F-390997EB3D67}"/>
              </a:ext>
            </a:extLst>
          </p:cNvPr>
          <p:cNvSpPr/>
          <p:nvPr/>
        </p:nvSpPr>
        <p:spPr>
          <a:xfrm>
            <a:off x="1863920" y="3848986"/>
            <a:ext cx="1651116" cy="680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190F78-2B63-5EA5-FF7C-4CAA200CB8F6}"/>
              </a:ext>
            </a:extLst>
          </p:cNvPr>
          <p:cNvCxnSpPr>
            <a:cxnSpLocks/>
          </p:cNvCxnSpPr>
          <p:nvPr/>
        </p:nvCxnSpPr>
        <p:spPr>
          <a:xfrm>
            <a:off x="6420670" y="4376733"/>
            <a:ext cx="16511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87082BC-AF9D-6F16-6D5A-D38F556963CD}"/>
              </a:ext>
            </a:extLst>
          </p:cNvPr>
          <p:cNvSpPr/>
          <p:nvPr/>
        </p:nvSpPr>
        <p:spPr>
          <a:xfrm>
            <a:off x="4574682" y="4657060"/>
            <a:ext cx="1209430" cy="55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A976AF-A74B-1A28-6417-4F4A7D6CD55C}"/>
              </a:ext>
            </a:extLst>
          </p:cNvPr>
          <p:cNvCxnSpPr>
            <a:cxnSpLocks/>
          </p:cNvCxnSpPr>
          <p:nvPr/>
        </p:nvCxnSpPr>
        <p:spPr>
          <a:xfrm>
            <a:off x="1125603" y="5119906"/>
            <a:ext cx="16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38B910F9-A48B-8176-6B14-7B7F2336FCAF}"/>
              </a:ext>
            </a:extLst>
          </p:cNvPr>
          <p:cNvSpPr/>
          <p:nvPr/>
        </p:nvSpPr>
        <p:spPr>
          <a:xfrm>
            <a:off x="7640720" y="5413162"/>
            <a:ext cx="1503977" cy="608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52D242-FCC1-E4A3-B104-892A924E1E49}"/>
              </a:ext>
            </a:extLst>
          </p:cNvPr>
          <p:cNvCxnSpPr>
            <a:cxnSpLocks/>
          </p:cNvCxnSpPr>
          <p:nvPr/>
        </p:nvCxnSpPr>
        <p:spPr>
          <a:xfrm>
            <a:off x="3207381" y="5936354"/>
            <a:ext cx="68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029">
            <a:hlinkClick r:id="" action="ppaction://media"/>
            <a:extLst>
              <a:ext uri="{FF2B5EF4-FFF2-40B4-BE49-F238E27FC236}">
                <a16:creationId xmlns:a16="http://schemas.microsoft.com/office/drawing/2014/main" id="{ACF9DE3E-A541-99B0-2BD1-01F204FCB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697" y="18190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0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60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4C893-7A30-9029-0894-21CA85679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E0081E1-2282-D7AC-5ED8-08948D295991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F68D0CB-7BCC-33F5-D9E8-7BB22D47AB5E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6C6E6D-30D6-EC6C-D2CE-B65047D2EB46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7043EB3-95C7-E139-0C1B-A0FA2FE62B9D}"/>
              </a:ext>
            </a:extLst>
          </p:cNvPr>
          <p:cNvSpPr/>
          <p:nvPr/>
        </p:nvSpPr>
        <p:spPr>
          <a:xfrm>
            <a:off x="3154406" y="2593320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A62311C-2D7B-887B-DE18-487AAB602FD4}"/>
              </a:ext>
            </a:extLst>
          </p:cNvPr>
          <p:cNvSpPr/>
          <p:nvPr/>
        </p:nvSpPr>
        <p:spPr>
          <a:xfrm>
            <a:off x="669161" y="3760999"/>
            <a:ext cx="197167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FA3DC23-60B6-402E-F64E-3B457ABCD44D}"/>
              </a:ext>
            </a:extLst>
          </p:cNvPr>
          <p:cNvSpPr/>
          <p:nvPr/>
        </p:nvSpPr>
        <p:spPr>
          <a:xfrm>
            <a:off x="2820544" y="519308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2312EA-0282-0FAF-20DD-E761C81382DF}"/>
              </a:ext>
            </a:extLst>
          </p:cNvPr>
          <p:cNvSpPr/>
          <p:nvPr/>
        </p:nvSpPr>
        <p:spPr>
          <a:xfrm>
            <a:off x="5126082" y="995593"/>
            <a:ext cx="692191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F2AA97-C7E2-1667-902B-1B3B160652AC}"/>
              </a:ext>
            </a:extLst>
          </p:cNvPr>
          <p:cNvSpPr/>
          <p:nvPr/>
        </p:nvSpPr>
        <p:spPr>
          <a:xfrm>
            <a:off x="5124894" y="1762060"/>
            <a:ext cx="6939167" cy="185953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Vocabulary</a:t>
            </a:r>
            <a:endParaRPr lang="vi-VN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an activity next to each picture.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each sentence with an adjective in 	the box.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 or D.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01A924-F3B2-1B61-1BC0-B7B966DDBFB3}"/>
              </a:ext>
            </a:extLst>
          </p:cNvPr>
          <p:cNvSpPr/>
          <p:nvPr/>
        </p:nvSpPr>
        <p:spPr>
          <a:xfrm>
            <a:off x="5122595" y="3756943"/>
            <a:ext cx="6925397" cy="210546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Listen and repeat the words. Pay attention to 	the sounds /j/ and /w/.	</a:t>
            </a:r>
            <a:r>
              <a:rPr lang="en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to the sentences. Underline the words 	with /j/ and circle the words with /w/.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the sentences.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A402A00F-5C3F-BC68-69DA-6679F9B2BE2F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567288" cy="118416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C5C545E9-1FE7-A51E-3489-44B34451602C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655000" y="2902123"/>
            <a:ext cx="1499407" cy="8588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A15D82F7-AB5B-C4EF-8255-E3AC2B243350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640836" y="4061723"/>
            <a:ext cx="1097665" cy="113136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013B76-68B5-1DE5-961C-8E5570D3CEF5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6B0A90-623C-92F9-9F70-54E8187B6221}"/>
              </a:ext>
            </a:extLst>
          </p:cNvPr>
          <p:cNvSpPr/>
          <p:nvPr/>
        </p:nvSpPr>
        <p:spPr>
          <a:xfrm>
            <a:off x="5142151" y="5997026"/>
            <a:ext cx="692191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512043C-B801-FECD-31EF-148539EBD924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ED6287-C5CC-DC3E-EA40-DDEF1C9E4351}"/>
              </a:ext>
            </a:extLst>
          </p:cNvPr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052608-FAE2-2C9F-7442-49F6E679EBE3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5CD534C-D47A-09F9-4459-1ED5D0A55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21C0BCF-B287-9D34-0F0B-BB1A9AA5E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629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4" y="1289230"/>
            <a:ext cx="216983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Vocabulary: The lexical items related to experiences;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Pronunciation: How to correctly pronounce words that contain the sounds: /</a:t>
            </a:r>
            <a:r>
              <a:rPr lang="en-US" sz="3600" dirty="0">
                <a:cs typeface="Calibri" panose="020F0502020204030204" pitchFamily="34" charset="0"/>
              </a:rPr>
              <a:t>j</a:t>
            </a:r>
            <a:r>
              <a:rPr lang="en-US" sz="3600" dirty="0"/>
              <a:t>/ and /w/.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04" y="1099348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26698"/>
            <a:ext cx="30302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7132933" cy="333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Do exercises in the workbook;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Find 10 more words describing experiences that have the sound /j/ or /w/.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9200" cy="34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02943" y="1051365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20544" y="2612031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2943" y="3756943"/>
            <a:ext cx="197167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20544" y="519308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26082" y="995593"/>
            <a:ext cx="692191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24894" y="1762060"/>
            <a:ext cx="6939167" cy="185953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Vocabulary</a:t>
            </a:r>
            <a:endParaRPr lang="vi-VN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an activity next to each picture.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each sentence with an adjective in 	the box.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 or D.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22595" y="3756943"/>
            <a:ext cx="6925397" cy="210546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Listen and repeat the words. Pay attention to 	the sounds /j/ and /w/.	</a:t>
            </a:r>
            <a:r>
              <a:rPr lang="en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to the sentences. Underline the words 	with /j/ and circle the words with /w/.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the sentences.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238857" y="1357468"/>
            <a:ext cx="1499644" cy="125456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88782" y="2920835"/>
            <a:ext cx="1431763" cy="83610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74618" y="4057667"/>
            <a:ext cx="1363883" cy="113541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42151" y="5997026"/>
            <a:ext cx="692191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19"/>
            <a:ext cx="12192000" cy="1030922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501384" y="862563"/>
            <a:ext cx="6511644" cy="5925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1. </a:t>
            </a:r>
            <a:r>
              <a:rPr lang="en-US" sz="3200" dirty="0"/>
              <a:t>Work in 4 teams.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2. </a:t>
            </a:r>
            <a:r>
              <a:rPr lang="en-US" sz="3200" dirty="0"/>
              <a:t>Act out some learnt vocabulary given by the teacher one by one  and let their team members guess the word.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3. </a:t>
            </a:r>
            <a:r>
              <a:rPr lang="en-US" sz="3200" dirty="0"/>
              <a:t>The team with the most correct answers in the fastest time is the winner.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501384" y="34513"/>
            <a:ext cx="56824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HOT SEAT!!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49824" y="3896102"/>
            <a:ext cx="331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737623" y="1127652"/>
            <a:ext cx="3157543" cy="5536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1. experience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2. eco-tour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3. memorable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4. thrilling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5. brilliant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6. tribal dance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475180" y="86282"/>
            <a:ext cx="56824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VOCABULARY 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49824" y="3896102"/>
            <a:ext cx="331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EXPERIENCES</a:t>
            </a:r>
          </a:p>
        </p:txBody>
      </p:sp>
    </p:spTree>
    <p:extLst>
      <p:ext uri="{BB962C8B-B14F-4D97-AF65-F5344CB8AC3E}">
        <p14:creationId xmlns:p14="http://schemas.microsoft.com/office/powerpoint/2010/main" val="18992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41720" y="1507946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learning by rote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91915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vẹt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50608" y="3716563"/>
            <a:ext cx="46442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lɜːniŋ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baɪ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rəʊt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earn">
            <a:hlinkClick r:id="" action="ppaction://media"/>
            <a:extLst>
              <a:ext uri="{FF2B5EF4-FFF2-40B4-BE49-F238E27FC236}">
                <a16:creationId xmlns:a16="http://schemas.microsoft.com/office/drawing/2014/main" id="{7AEA0CCE-B24A-5DF6-5625-60879AAA8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781916"/>
            <a:ext cx="812800" cy="812800"/>
          </a:xfrm>
          <a:prstGeom prst="rect">
            <a:avLst/>
          </a:prstGeom>
        </p:spPr>
      </p:pic>
      <p:pic>
        <p:nvPicPr>
          <p:cNvPr id="1026" name="Picture 2" descr="The Rote Learning Method - Hack Your Brain to Improve Memory">
            <a:extLst>
              <a:ext uri="{FF2B5EF4-FFF2-40B4-BE49-F238E27FC236}">
                <a16:creationId xmlns:a16="http://schemas.microsoft.com/office/drawing/2014/main" id="{E1AD5A2C-EC23-F848-CA7F-D81053B1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99" y="2585435"/>
            <a:ext cx="5565929" cy="416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  <p:extLst>
    <p:ext uri="{6950BFC3-D8DA-4A85-94F7-54DA5524770B}">
      <p188:commentRel xmlns:p188="http://schemas.microsoft.com/office/powerpoint/2018/8/main" r:id="rId5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88818" y="1820563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campus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615026" y="4513684"/>
            <a:ext cx="7324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khuôn viên </a:t>
            </a:r>
          </a:p>
          <a:p>
            <a:pPr lvl="0" algn="ctr"/>
            <a:r>
              <a:rPr lang="vi-VN" sz="4800" dirty="0"/>
              <a:t>(của một trường học)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58937" y="3388937"/>
            <a:ext cx="3181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kæmpəs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University Clip Art Images - Free Download on Freepik">
            <a:extLst>
              <a:ext uri="{FF2B5EF4-FFF2-40B4-BE49-F238E27FC236}">
                <a16:creationId xmlns:a16="http://schemas.microsoft.com/office/drawing/2014/main" id="{20482E65-DE50-F1B1-9670-D99AD991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7696"/>
            <a:ext cx="6012278" cy="476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ampus__gb_1">
            <a:hlinkClick r:id="" action="ppaction://media"/>
            <a:extLst>
              <a:ext uri="{FF2B5EF4-FFF2-40B4-BE49-F238E27FC236}">
                <a16:creationId xmlns:a16="http://schemas.microsoft.com/office/drawing/2014/main" id="{2A7B89AB-5161-CCEC-7553-7901787AC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167" y="3492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err="1">
                <a:solidFill>
                  <a:srgbClr val="AD4F0F"/>
                </a:solidFill>
              </a:rPr>
              <a:t>snorkelling</a:t>
            </a:r>
            <a:r>
              <a:rPr lang="en-US" sz="8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57203" y="4525258"/>
            <a:ext cx="7324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môn thể thao bơi lặn </a:t>
            </a:r>
          </a:p>
          <a:p>
            <a:pPr lvl="0" algn="ctr"/>
            <a:r>
              <a:rPr lang="vi-VN" sz="4800" dirty="0"/>
              <a:t>dưới nước có bộ lặn </a:t>
            </a:r>
          </a:p>
          <a:p>
            <a:pPr lvl="0" algn="ctr"/>
            <a:r>
              <a:rPr lang="vi-VN" sz="4800" dirty="0"/>
              <a:t>và ống thở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0079" y="3413971"/>
            <a:ext cx="31870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snɔːkəlɪŋ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Snorkel Clipart: Over 1,145 Royalty-Free Licensable Stock Vectors &amp; Vector  Art | Shutterstock">
            <a:extLst>
              <a:ext uri="{FF2B5EF4-FFF2-40B4-BE49-F238E27FC236}">
                <a16:creationId xmlns:a16="http://schemas.microsoft.com/office/drawing/2014/main" id="{10E70886-863B-4991-6B6E-8149EC2F2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/>
        </p:blipFill>
        <p:spPr bwMode="auto">
          <a:xfrm>
            <a:off x="6655443" y="1764710"/>
            <a:ext cx="5138389" cy="47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8176ADE8-41BD-3332-709A-BCFF0646C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167" y="34351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2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257203" y="1822043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performance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585020" y="4499042"/>
            <a:ext cx="7324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buổi biểu diễn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8462" y="3390182"/>
            <a:ext cx="36840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pəˈfɔːməns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erformance__gb_2">
            <a:hlinkClick r:id="" action="ppaction://media"/>
            <a:extLst>
              <a:ext uri="{FF2B5EF4-FFF2-40B4-BE49-F238E27FC236}">
                <a16:creationId xmlns:a16="http://schemas.microsoft.com/office/drawing/2014/main" id="{6DBF1D09-E98B-0A6E-2BA5-55AF82773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512032"/>
            <a:ext cx="812800" cy="812800"/>
          </a:xfrm>
          <a:prstGeom prst="rect">
            <a:avLst/>
          </a:prstGeom>
        </p:spPr>
      </p:pic>
      <p:pic>
        <p:nvPicPr>
          <p:cNvPr id="4098" name="Picture 2" descr="Kids Music Stock Illustrations – 22,980 Kids Music Stock Illustrations,  Vectors &amp; Clipart - Dreamstime">
            <a:extLst>
              <a:ext uri="{FF2B5EF4-FFF2-40B4-BE49-F238E27FC236}">
                <a16:creationId xmlns:a16="http://schemas.microsoft.com/office/drawing/2014/main" id="{80E02AE7-589C-42A2-842A-EA9478F7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2" y="2210765"/>
            <a:ext cx="5609216" cy="42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3677</TotalTime>
  <Words>1427</Words>
  <Application>Microsoft Office PowerPoint</Application>
  <PresentationFormat>Widescreen</PresentationFormat>
  <Paragraphs>266</Paragraphs>
  <Slides>30</Slides>
  <Notes>24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Adobe Gothic Std B</vt:lpstr>
      <vt:lpstr>Arial</vt:lpstr>
      <vt:lpstr>Calibri</vt:lpstr>
      <vt:lpstr>Calibri Light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Nhung Nguyễn</cp:lastModifiedBy>
  <cp:revision>235</cp:revision>
  <dcterms:created xsi:type="dcterms:W3CDTF">2020-12-09T02:04:09Z</dcterms:created>
  <dcterms:modified xsi:type="dcterms:W3CDTF">2024-03-05T16:38:45Z</dcterms:modified>
</cp:coreProperties>
</file>