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71" r:id="rId2"/>
    <p:sldId id="256" r:id="rId3"/>
    <p:sldId id="302" r:id="rId4"/>
    <p:sldId id="279" r:id="rId5"/>
    <p:sldId id="351" r:id="rId6"/>
    <p:sldId id="316" r:id="rId7"/>
    <p:sldId id="347" r:id="rId8"/>
    <p:sldId id="352" r:id="rId9"/>
    <p:sldId id="354" r:id="rId10"/>
    <p:sldId id="353" r:id="rId11"/>
    <p:sldId id="355" r:id="rId12"/>
    <p:sldId id="357" r:id="rId13"/>
    <p:sldId id="356" r:id="rId14"/>
    <p:sldId id="358" r:id="rId15"/>
    <p:sldId id="359" r:id="rId16"/>
    <p:sldId id="283" r:id="rId17"/>
    <p:sldId id="360" r:id="rId18"/>
    <p:sldId id="366" r:id="rId19"/>
    <p:sldId id="276" r:id="rId20"/>
    <p:sldId id="369" r:id="rId21"/>
    <p:sldId id="298" r:id="rId22"/>
    <p:sldId id="361" r:id="rId23"/>
    <p:sldId id="362" r:id="rId24"/>
    <p:sldId id="363" r:id="rId25"/>
    <p:sldId id="364" r:id="rId26"/>
    <p:sldId id="367" r:id="rId27"/>
    <p:sldId id="365" r:id="rId28"/>
    <p:sldId id="368" r:id="rId29"/>
    <p:sldId id="314" r:id="rId30"/>
    <p:sldId id="330" r:id="rId31"/>
    <p:sldId id="35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886"/>
    <a:srgbClr val="6D9FB1"/>
    <a:srgbClr val="F26648"/>
    <a:srgbClr val="F7931D"/>
    <a:srgbClr val="FBC864"/>
    <a:srgbClr val="F8B417"/>
    <a:srgbClr val="FEE3AF"/>
    <a:srgbClr val="77ADC0"/>
    <a:srgbClr val="0087B2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5" autoAdjust="0"/>
    <p:restoredTop sz="94676"/>
  </p:normalViewPr>
  <p:slideViewPr>
    <p:cSldViewPr snapToGrid="0" showGuides="1">
      <p:cViewPr varScale="1">
        <p:scale>
          <a:sx n="55" d="100"/>
          <a:sy n="55" d="100"/>
        </p:scale>
        <p:origin x="93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11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70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07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9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96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127FA-D527-C826-8CCE-7EA15F424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C2918E-628C-74D5-FEA7-B6E585880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BBA639-CF99-48F4-D742-7343BB31D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A36AD-28F8-E7F7-B76D-54F7C280CE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92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06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6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24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31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084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64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93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67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59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notesSlide" Target="../notesSlides/notes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2.xml"/><Relationship Id="rId5" Type="http://schemas.microsoft.com/office/2007/relationships/media" Target="../media/media2.mp3"/><Relationship Id="rId10" Type="http://schemas.openxmlformats.org/officeDocument/2006/relationships/audio" Target="../media/media5.mp3"/><Relationship Id="rId4" Type="http://schemas.openxmlformats.org/officeDocument/2006/relationships/audio" Target="../media/media1.mp3"/><Relationship Id="rId9" Type="http://schemas.microsoft.com/office/2007/relationships/media" Target="../media/media5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notesSlide" Target="../notesSlides/notesSlide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p3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flora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4519" y="4417019"/>
            <a:ext cx="5371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tất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r>
              <a:rPr lang="en-US" sz="4800" dirty="0"/>
              <a:t> </a:t>
            </a:r>
            <a:r>
              <a:rPr lang="en-US" sz="4800" dirty="0" err="1"/>
              <a:t>thực</a:t>
            </a:r>
            <a:r>
              <a:rPr lang="en-US" sz="4800" dirty="0"/>
              <a:t> </a:t>
            </a:r>
            <a:r>
              <a:rPr lang="en-US" sz="4800" dirty="0" err="1"/>
              <a:t>vật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khu</a:t>
            </a:r>
            <a:r>
              <a:rPr lang="en-US" sz="4800" dirty="0"/>
              <a:t> </a:t>
            </a:r>
            <a:r>
              <a:rPr lang="en-US" sz="4800" dirty="0" err="1"/>
              <a:t>vực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620927" y="3130480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flɔːrə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098" name="Picture 2" descr="Spring Clip Art Images - Free Download on Clipart Library - Clip Art Library">
            <a:extLst>
              <a:ext uri="{FF2B5EF4-FFF2-40B4-BE49-F238E27FC236}">
                <a16:creationId xmlns:a16="http://schemas.microsoft.com/office/drawing/2014/main" id="{864CDA21-1E3A-6EF4-AF64-9D1C39531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11" y="1803616"/>
            <a:ext cx="4183063" cy="418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flora__gb_1">
            <a:hlinkClick r:id="" action="ppaction://media"/>
            <a:extLst>
              <a:ext uri="{FF2B5EF4-FFF2-40B4-BE49-F238E27FC236}">
                <a16:creationId xmlns:a16="http://schemas.microsoft.com/office/drawing/2014/main" id="{2E95DD2E-1A6F-4A61-E55F-D1D18A0BC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6490" y="3148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5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fauna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4519" y="4417019"/>
            <a:ext cx="5371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tất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r>
              <a:rPr lang="en-US" sz="4800" dirty="0"/>
              <a:t> </a:t>
            </a:r>
            <a:r>
              <a:rPr lang="en-US" sz="4800" dirty="0" err="1"/>
              <a:t>động</a:t>
            </a:r>
            <a:r>
              <a:rPr lang="en-US" sz="4800" dirty="0"/>
              <a:t> </a:t>
            </a:r>
            <a:r>
              <a:rPr lang="en-US" sz="4800" dirty="0" err="1"/>
              <a:t>vật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khu</a:t>
            </a:r>
            <a:r>
              <a:rPr lang="en-US" sz="4800" dirty="0"/>
              <a:t> </a:t>
            </a:r>
            <a:r>
              <a:rPr lang="en-US" sz="4800" dirty="0" err="1"/>
              <a:t>vực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640965" y="3130480"/>
            <a:ext cx="22990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fɔːnə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fauna__gb_1">
            <a:hlinkClick r:id="" action="ppaction://media"/>
            <a:extLst>
              <a:ext uri="{FF2B5EF4-FFF2-40B4-BE49-F238E27FC236}">
                <a16:creationId xmlns:a16="http://schemas.microsoft.com/office/drawing/2014/main" id="{17747528-7621-C5F3-C3A7-05360274C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519" y="3037398"/>
            <a:ext cx="812800" cy="812800"/>
          </a:xfrm>
          <a:prstGeom prst="rect">
            <a:avLst/>
          </a:prstGeom>
        </p:spPr>
      </p:pic>
      <p:pic>
        <p:nvPicPr>
          <p:cNvPr id="7170" name="Picture 2" descr="897,600+ Wildlife Stock Illustrations, Royalty-Free Vector Graphics &amp; Clip  Art - iStock | Wildlife icon, Uk wildlife, Nature">
            <a:extLst>
              <a:ext uri="{FF2B5EF4-FFF2-40B4-BE49-F238E27FC236}">
                <a16:creationId xmlns:a16="http://schemas.microsoft.com/office/drawing/2014/main" id="{4A7050B7-29CF-C8A4-D636-7A94353A1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527" y="1974192"/>
            <a:ext cx="4906475" cy="375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40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thrilling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phấn khích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37021" y="3130480"/>
            <a:ext cx="23310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l-GR" sz="4800" b="1" dirty="0">
                <a:solidFill>
                  <a:schemeClr val="accent5">
                    <a:lumMod val="50000"/>
                  </a:schemeClr>
                </a:solidFill>
              </a:rPr>
              <a:t>ˈθ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rɪlɪŋ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thrilling__gb_1">
            <a:hlinkClick r:id="" action="ppaction://media"/>
            <a:extLst>
              <a:ext uri="{FF2B5EF4-FFF2-40B4-BE49-F238E27FC236}">
                <a16:creationId xmlns:a16="http://schemas.microsoft.com/office/drawing/2014/main" id="{E98D63CB-0E4C-2F8B-CF5B-6B882C099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318" y="3022600"/>
            <a:ext cx="812800" cy="812800"/>
          </a:xfrm>
          <a:prstGeom prst="rect">
            <a:avLst/>
          </a:prstGeom>
        </p:spPr>
      </p:pic>
      <p:pic>
        <p:nvPicPr>
          <p:cNvPr id="9218" name="Picture 2" descr="Thrill clipart images and royalty-free illustrations | Clipart.com">
            <a:extLst>
              <a:ext uri="{FF2B5EF4-FFF2-40B4-BE49-F238E27FC236}">
                <a16:creationId xmlns:a16="http://schemas.microsoft.com/office/drawing/2014/main" id="{934CD1F0-C5AD-5E41-13E9-DB6E2B0D1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776" y="1921397"/>
            <a:ext cx="5447559" cy="43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explore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2910" y="4417019"/>
            <a:ext cx="5371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khám</a:t>
            </a:r>
            <a:r>
              <a:rPr lang="en-US" sz="4800" dirty="0"/>
              <a:t> </a:t>
            </a:r>
            <a:r>
              <a:rPr lang="en-US" sz="4800" dirty="0" err="1"/>
              <a:t>phá</a:t>
            </a:r>
            <a:r>
              <a:rPr lang="en-US" sz="4800" dirty="0"/>
              <a:t>, </a:t>
            </a:r>
            <a:r>
              <a:rPr lang="en-US" sz="4800" dirty="0" err="1"/>
              <a:t>tìm</a:t>
            </a:r>
            <a:r>
              <a:rPr lang="en-US" sz="4800" dirty="0"/>
              <a:t> </a:t>
            </a:r>
            <a:r>
              <a:rPr lang="en-US" sz="4800" dirty="0" err="1"/>
              <a:t>tòi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hỏi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516731" y="3130480"/>
            <a:ext cx="25474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ɪkˈsplɔ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" name="explore__gb_1">
            <a:hlinkClick r:id="" action="ppaction://media"/>
            <a:extLst>
              <a:ext uri="{FF2B5EF4-FFF2-40B4-BE49-F238E27FC236}">
                <a16:creationId xmlns:a16="http://schemas.microsoft.com/office/drawing/2014/main" id="{D4153920-E37F-7D1D-1D3F-D7EFB976C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519" y="3148677"/>
            <a:ext cx="812800" cy="812800"/>
          </a:xfrm>
          <a:prstGeom prst="rect">
            <a:avLst/>
          </a:prstGeom>
        </p:spPr>
      </p:pic>
      <p:pic>
        <p:nvPicPr>
          <p:cNvPr id="8194" name="Picture 2" descr="29,400+ Explorer Stock Illustrations, Royalty-Free Vector Graphics &amp; Clip  Art - iStock | Adventure, Explore, Discovery">
            <a:extLst>
              <a:ext uri="{FF2B5EF4-FFF2-40B4-BE49-F238E27FC236}">
                <a16:creationId xmlns:a16="http://schemas.microsoft.com/office/drawing/2014/main" id="{33F8E2D9-47CB-3769-1DB0-252B3F156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28" y="871321"/>
            <a:ext cx="5609557" cy="576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24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seabed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4519" y="4417019"/>
            <a:ext cx="5371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đáy</a:t>
            </a:r>
            <a:r>
              <a:rPr lang="en-US" sz="4800" dirty="0"/>
              <a:t> </a:t>
            </a:r>
            <a:r>
              <a:rPr lang="en-US" sz="4800" dirty="0" err="1"/>
              <a:t>biển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576846" y="3130480"/>
            <a:ext cx="2427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siːbed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seabed">
            <a:hlinkClick r:id="" action="ppaction://media"/>
            <a:extLst>
              <a:ext uri="{FF2B5EF4-FFF2-40B4-BE49-F238E27FC236}">
                <a16:creationId xmlns:a16="http://schemas.microsoft.com/office/drawing/2014/main" id="{79527F78-0CA1-542D-B20B-BD6C928B5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9132" y="3030550"/>
            <a:ext cx="812800" cy="812800"/>
          </a:xfrm>
          <a:prstGeom prst="rect">
            <a:avLst/>
          </a:prstGeom>
        </p:spPr>
      </p:pic>
      <p:pic>
        <p:nvPicPr>
          <p:cNvPr id="11268" name="Picture 4" descr="Underwater World Plants And Animals,ocean Day,seabed,decorative Pattern PNG  Image And Clipart Image For Free Download - Lovepik | 380515138">
            <a:extLst>
              <a:ext uri="{FF2B5EF4-FFF2-40B4-BE49-F238E27FC236}">
                <a16:creationId xmlns:a16="http://schemas.microsoft.com/office/drawing/2014/main" id="{6CD3683C-C11F-554F-C23C-B37DA1509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48" y="989331"/>
            <a:ext cx="6889652" cy="604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0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tribal dance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0199" y="4645619"/>
            <a:ext cx="5371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điệu</a:t>
            </a:r>
            <a:r>
              <a:rPr lang="en-US" sz="4800" dirty="0"/>
              <a:t> </a:t>
            </a:r>
            <a:r>
              <a:rPr lang="en-US" sz="4800" dirty="0" err="1"/>
              <a:t>múa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bộ</a:t>
            </a:r>
            <a:r>
              <a:rPr lang="en-US" sz="4800" dirty="0"/>
              <a:t> </a:t>
            </a:r>
            <a:r>
              <a:rPr lang="en-US" sz="4800" dirty="0" err="1"/>
              <a:t>tộc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98139" y="3130480"/>
            <a:ext cx="39846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traɪbl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dɑːns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12290" name="Picture 2" descr="Dancers Poland Royalty-Free Images, Stock Photos &amp; Pictures | Shutterstock">
            <a:extLst>
              <a:ext uri="{FF2B5EF4-FFF2-40B4-BE49-F238E27FC236}">
                <a16:creationId xmlns:a16="http://schemas.microsoft.com/office/drawing/2014/main" id="{1A7865C9-BEDD-9386-0D1F-58B6741F6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96" y="2071868"/>
            <a:ext cx="5715563" cy="388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ibal dance">
            <a:hlinkClick r:id="" action="ppaction://media"/>
            <a:extLst>
              <a:ext uri="{FF2B5EF4-FFF2-40B4-BE49-F238E27FC236}">
                <a16:creationId xmlns:a16="http://schemas.microsoft.com/office/drawing/2014/main" id="{CB9A13D4-165A-401B-4F2D-C923A1F3D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8119" y="31219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902983"/>
              </p:ext>
            </p:extLst>
          </p:nvPr>
        </p:nvGraphicFramePr>
        <p:xfrm>
          <a:off x="1079226" y="1450107"/>
          <a:ext cx="10031203" cy="512186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58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 experience (n)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ɪkˈspɪəriəns</a:t>
                      </a: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/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sự trải nghiệm</a:t>
                      </a:r>
                      <a:endParaRPr lang="en-VN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 eco-tour (n)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vi-VN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vi-VN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iːkəʊ</a:t>
                      </a:r>
                      <a:r>
                        <a:rPr lang="vi-VN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ˌ</a:t>
                      </a:r>
                      <a:r>
                        <a:rPr lang="vi-VN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tʊə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du lịch sinh thái</a:t>
                      </a:r>
                      <a:endParaRPr lang="en-VN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3. memorable (adj)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memərəbl</a:t>
                      </a: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/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đáng</a:t>
                      </a:r>
                      <a:r>
                        <a:rPr lang="vi-VN" sz="3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nhớ</a:t>
                      </a:r>
                      <a:endParaRPr lang="en-VN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4218186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4. </a:t>
                      </a: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brilliant </a:t>
                      </a:r>
                      <a:r>
                        <a:rPr lang="vi-VN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(adj) 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brɪliənt</a:t>
                      </a: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/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rất ấn tượng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918573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flora (n)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flɔːrə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tất cả thực vật của một khu vực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805745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emorable__gb_1">
            <a:hlinkClick r:id="" action="ppaction://media"/>
            <a:extLst>
              <a:ext uri="{FF2B5EF4-FFF2-40B4-BE49-F238E27FC236}">
                <a16:creationId xmlns:a16="http://schemas.microsoft.com/office/drawing/2014/main" id="{0878826A-AD28-0140-7482-7F02D7C23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32" y="3935240"/>
            <a:ext cx="812800" cy="812800"/>
          </a:xfrm>
          <a:prstGeom prst="rect">
            <a:avLst/>
          </a:prstGeom>
        </p:spPr>
      </p:pic>
      <p:pic>
        <p:nvPicPr>
          <p:cNvPr id="5" name="experience__gb_1">
            <a:hlinkClick r:id="" action="ppaction://media"/>
            <a:extLst>
              <a:ext uri="{FF2B5EF4-FFF2-40B4-BE49-F238E27FC236}">
                <a16:creationId xmlns:a16="http://schemas.microsoft.com/office/drawing/2014/main" id="{779055F6-C343-6B7D-FC3F-81DE45AB3D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32" y="2111684"/>
            <a:ext cx="812800" cy="812800"/>
          </a:xfrm>
          <a:prstGeom prst="rect">
            <a:avLst/>
          </a:prstGeom>
        </p:spPr>
      </p:pic>
      <p:pic>
        <p:nvPicPr>
          <p:cNvPr id="7" name="ecotour">
            <a:hlinkClick r:id="" action="ppaction://media"/>
            <a:extLst>
              <a:ext uri="{FF2B5EF4-FFF2-40B4-BE49-F238E27FC236}">
                <a16:creationId xmlns:a16="http://schemas.microsoft.com/office/drawing/2014/main" id="{1642ABBC-F469-307E-C51B-D56FE51279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32" y="3023462"/>
            <a:ext cx="812800" cy="812800"/>
          </a:xfrm>
          <a:prstGeom prst="rect">
            <a:avLst/>
          </a:prstGeom>
        </p:spPr>
      </p:pic>
      <p:pic>
        <p:nvPicPr>
          <p:cNvPr id="8" name="brilliant__gb_1">
            <a:hlinkClick r:id="" action="ppaction://media"/>
            <a:extLst>
              <a:ext uri="{FF2B5EF4-FFF2-40B4-BE49-F238E27FC236}">
                <a16:creationId xmlns:a16="http://schemas.microsoft.com/office/drawing/2014/main" id="{33F5D79A-64A9-DB3C-E140-A59653CDA56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32" y="4847018"/>
            <a:ext cx="812800" cy="812800"/>
          </a:xfrm>
          <a:prstGeom prst="rect">
            <a:avLst/>
          </a:prstGeom>
        </p:spPr>
      </p:pic>
      <p:pic>
        <p:nvPicPr>
          <p:cNvPr id="9" name="flora__gb_1">
            <a:hlinkClick r:id="" action="ppaction://media"/>
            <a:extLst>
              <a:ext uri="{FF2B5EF4-FFF2-40B4-BE49-F238E27FC236}">
                <a16:creationId xmlns:a16="http://schemas.microsoft.com/office/drawing/2014/main" id="{FFCB6396-2EBC-0375-8315-1398A8806B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32" y="57587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894536"/>
              </p:ext>
            </p:extLst>
          </p:nvPr>
        </p:nvGraphicFramePr>
        <p:xfrm>
          <a:off x="896346" y="1601492"/>
          <a:ext cx="10933802" cy="474338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72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7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63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 fauna (n) 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fɔːnə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tất cả động vật của một khu vực</a:t>
                      </a:r>
                      <a:endParaRPr lang="en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 </a:t>
                      </a: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thrilling (adj) 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  <a:tabLst>
                          <a:tab pos="817880" algn="l"/>
                        </a:tabLst>
                      </a:pP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θrɪlɪŋ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phấn khích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 explore (v) </a:t>
                      </a:r>
                      <a:endParaRPr lang="en-VN" sz="3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ɪkˈsplɔ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ː/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khám phá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tìm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tòi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hỏi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4218186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9. seabed (n) </a:t>
                      </a:r>
                      <a:endParaRPr lang="en-VN" sz="3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ː</a:t>
                      </a:r>
                      <a:r>
                        <a:rPr lang="vi-VN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bed</a:t>
                      </a: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đáy biển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918573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 </a:t>
                      </a:r>
                      <a:r>
                        <a:rPr lang="vi-VN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tribal</a:t>
                      </a: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dance</a:t>
                      </a: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traɪbl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dɑːns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điệu múa của bộ tộc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805745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fauna__gb_1">
            <a:hlinkClick r:id="" action="ppaction://media"/>
            <a:extLst>
              <a:ext uri="{FF2B5EF4-FFF2-40B4-BE49-F238E27FC236}">
                <a16:creationId xmlns:a16="http://schemas.microsoft.com/office/drawing/2014/main" id="{C2A324AD-656B-DA39-429B-B6AFEB2EA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37" y="2468766"/>
            <a:ext cx="812800" cy="812800"/>
          </a:xfrm>
          <a:prstGeom prst="rect">
            <a:avLst/>
          </a:prstGeom>
        </p:spPr>
      </p:pic>
      <p:pic>
        <p:nvPicPr>
          <p:cNvPr id="13" name="thrilling__gb_1">
            <a:hlinkClick r:id="" action="ppaction://media"/>
            <a:extLst>
              <a:ext uri="{FF2B5EF4-FFF2-40B4-BE49-F238E27FC236}">
                <a16:creationId xmlns:a16="http://schemas.microsoft.com/office/drawing/2014/main" id="{F0C17391-DBE5-9ACE-77C2-6073DBE3CC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37" y="3246340"/>
            <a:ext cx="812800" cy="812800"/>
          </a:xfrm>
          <a:prstGeom prst="rect">
            <a:avLst/>
          </a:prstGeom>
        </p:spPr>
      </p:pic>
      <p:pic>
        <p:nvPicPr>
          <p:cNvPr id="14" name="explore__gb_1">
            <a:hlinkClick r:id="" action="ppaction://media"/>
            <a:extLst>
              <a:ext uri="{FF2B5EF4-FFF2-40B4-BE49-F238E27FC236}">
                <a16:creationId xmlns:a16="http://schemas.microsoft.com/office/drawing/2014/main" id="{69087FFF-7776-1F3D-F388-B8A521D7DA8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37" y="4023914"/>
            <a:ext cx="812800" cy="812800"/>
          </a:xfrm>
          <a:prstGeom prst="rect">
            <a:avLst/>
          </a:prstGeom>
        </p:spPr>
      </p:pic>
      <p:pic>
        <p:nvPicPr>
          <p:cNvPr id="15" name="seabed">
            <a:hlinkClick r:id="" action="ppaction://media"/>
            <a:extLst>
              <a:ext uri="{FF2B5EF4-FFF2-40B4-BE49-F238E27FC236}">
                <a16:creationId xmlns:a16="http://schemas.microsoft.com/office/drawing/2014/main" id="{B89503A5-3598-C50F-02E3-3B1EB4BDEA0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37" y="4801488"/>
            <a:ext cx="812800" cy="812800"/>
          </a:xfrm>
          <a:prstGeom prst="rect">
            <a:avLst/>
          </a:prstGeom>
        </p:spPr>
      </p:pic>
      <p:pic>
        <p:nvPicPr>
          <p:cNvPr id="16" name="tribal dance">
            <a:hlinkClick r:id="" action="ppaction://media"/>
            <a:extLst>
              <a:ext uri="{FF2B5EF4-FFF2-40B4-BE49-F238E27FC236}">
                <a16:creationId xmlns:a16="http://schemas.microsoft.com/office/drawing/2014/main" id="{FCC86B08-4683-2121-508C-EDDC2093966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37" y="55790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4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DE004-24C2-6FE4-C40A-BD5290266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1E8C728B-9192-88EF-D61E-782BF2D14D7E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EB6FA6F-D94C-DBD3-8CFA-D131F4341864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308EDDC-5043-C145-61C1-9C4C002DA386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FCF820D-E128-6D36-3EF7-0D40A28F440A}"/>
              </a:ext>
            </a:extLst>
          </p:cNvPr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7853FAA-37A3-CE29-5EF8-B23E4DB8BA42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CED292-47B8-EB96-EE7C-6FBA24590204}"/>
              </a:ext>
            </a:extLst>
          </p:cNvPr>
          <p:cNvSpPr/>
          <p:nvPr/>
        </p:nvSpPr>
        <p:spPr>
          <a:xfrm>
            <a:off x="4567839" y="1070616"/>
            <a:ext cx="744718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D7453B-F03D-0954-6693-F8C75FE063B2}"/>
              </a:ext>
            </a:extLst>
          </p:cNvPr>
          <p:cNvSpPr/>
          <p:nvPr/>
        </p:nvSpPr>
        <p:spPr>
          <a:xfrm>
            <a:off x="4554776" y="1795801"/>
            <a:ext cx="7470241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</a:rPr>
              <a:t>Vocabulary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028B45-3E18-A553-E5B4-0C87D0FF359A}"/>
              </a:ext>
            </a:extLst>
          </p:cNvPr>
          <p:cNvSpPr/>
          <p:nvPr/>
        </p:nvSpPr>
        <p:spPr>
          <a:xfrm>
            <a:off x="4550982" y="2531120"/>
            <a:ext cx="7464037" cy="204088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Listen and read.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	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Read the conversation again and tick (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√)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 (True) or F 	(False)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Write activities under the pictures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	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Read the conversation again and match the activities 	with the adjectives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258BDACB-3B71-98C5-6884-8E892E937ED3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EA92CF81-6201-FD0C-56FC-80174DAF3BB7}"/>
              </a:ext>
            </a:extLst>
          </p:cNvPr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A4F6DB3-3D16-3ACF-1383-92642C86EB76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9548366-35D2-3077-6CAB-965EEEBB50A5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274FF6-EFCC-9422-E710-DBE81109D3CB}"/>
              </a:ext>
            </a:extLst>
          </p:cNvPr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21F1C0D-3958-1A10-1B16-5FF724D70309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313EE1D-D569-3E06-E15D-640AE2C09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7CFA761-60BA-7C3D-119C-0F322F115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2368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539852" y="1833610"/>
            <a:ext cx="11304817" cy="4194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1" dirty="0">
                <a:effectLst/>
              </a:rPr>
              <a:t>Tom</a:t>
            </a:r>
            <a:r>
              <a:rPr lang="en-US" sz="2800" b="0" i="0" dirty="0">
                <a:effectLst/>
              </a:rPr>
              <a:t>: 	</a:t>
            </a:r>
            <a:r>
              <a:rPr lang="en-US" sz="2800" dirty="0"/>
              <a:t>Hi Mi, I’m back from Da Lat now. I have some local </a:t>
            </a:r>
            <a:r>
              <a:rPr lang="en-US" sz="2800" dirty="0" err="1"/>
              <a:t>specialities</a:t>
            </a:r>
            <a:r>
              <a:rPr lang="en-US" sz="2800" dirty="0"/>
              <a:t> for you.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effectLst/>
              </a:rPr>
              <a:t>Mi</a:t>
            </a:r>
            <a:r>
              <a:rPr lang="en-US" sz="2800" b="0" i="0" dirty="0">
                <a:effectLst/>
              </a:rPr>
              <a:t>: 	</a:t>
            </a:r>
            <a:r>
              <a:rPr lang="en-US" sz="2800" dirty="0"/>
              <a:t>Thanks Tom. I guess you and your family had a great time there.</a:t>
            </a:r>
          </a:p>
          <a:p>
            <a:pPr lvl="0">
              <a:lnSpc>
                <a:spcPct val="120000"/>
              </a:lnSpc>
            </a:pPr>
            <a:r>
              <a:rPr lang="en-US" sz="2800" b="1" i="1" dirty="0">
                <a:effectLst/>
              </a:rPr>
              <a:t>Tom</a:t>
            </a:r>
            <a:r>
              <a:rPr lang="en-US" sz="2800" b="0" i="0" dirty="0">
                <a:effectLst/>
              </a:rPr>
              <a:t>: 	</a:t>
            </a:r>
            <a:r>
              <a:rPr lang="en-US" sz="2800" dirty="0"/>
              <a:t>Yeah. We visited </a:t>
            </a:r>
            <a:r>
              <a:rPr lang="en-US" sz="2800" dirty="0" err="1"/>
              <a:t>LangBiang</a:t>
            </a:r>
            <a:r>
              <a:rPr lang="en-US" sz="2800" dirty="0"/>
              <a:t> Mountain, and Cu Lan Village. We saw a 	gong show in the evening.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effectLst/>
              </a:rPr>
              <a:t>Mi</a:t>
            </a:r>
            <a:r>
              <a:rPr lang="en-US" sz="2800" b="0" i="0" dirty="0">
                <a:effectLst/>
              </a:rPr>
              <a:t>: 	</a:t>
            </a:r>
            <a:r>
              <a:rPr lang="en-US" sz="2800" dirty="0"/>
              <a:t>What did you do on </a:t>
            </a:r>
            <a:r>
              <a:rPr lang="en-US" sz="2800" dirty="0" err="1"/>
              <a:t>LangBiang</a:t>
            </a:r>
            <a:r>
              <a:rPr lang="en-US" sz="2800" dirty="0"/>
              <a:t> Mountain?</a:t>
            </a:r>
          </a:p>
          <a:p>
            <a:pPr lvl="0">
              <a:lnSpc>
                <a:spcPct val="120000"/>
              </a:lnSpc>
            </a:pPr>
            <a:r>
              <a:rPr lang="en-US" sz="2800" b="1" i="1" dirty="0">
                <a:effectLst/>
              </a:rPr>
              <a:t>Tom</a:t>
            </a:r>
            <a:r>
              <a:rPr lang="en-US" sz="2800" b="0" i="0" dirty="0">
                <a:effectLst/>
              </a:rPr>
              <a:t>: 	</a:t>
            </a:r>
            <a:r>
              <a:rPr lang="en-US" sz="2800" dirty="0"/>
              <a:t>We rode a jeep to the top. It was a thrilling ride up there. Then we 	took an eco-tour of </a:t>
            </a:r>
            <a:r>
              <a:rPr lang="en-US" sz="2800" dirty="0" err="1"/>
              <a:t>LangBiang</a:t>
            </a:r>
            <a:r>
              <a:rPr lang="en-US" sz="2800" dirty="0"/>
              <a:t> Mountain. They said that the area is 	rich in flora and fauna with more than 150 plant and animal species.</a:t>
            </a:r>
          </a:p>
        </p:txBody>
      </p:sp>
      <p:pic>
        <p:nvPicPr>
          <p:cNvPr id="2" name="027">
            <a:hlinkClick r:id="" action="ppaction://media"/>
            <a:extLst>
              <a:ext uri="{FF2B5EF4-FFF2-40B4-BE49-F238E27FC236}">
                <a16:creationId xmlns:a16="http://schemas.microsoft.com/office/drawing/2014/main" id="{84D26179-23A5-13C9-A0EF-F467BC56B0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592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6959" y="1222806"/>
            <a:ext cx="610804" cy="61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OUR EXPERIENCES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2428385" y="2970048"/>
            <a:ext cx="82203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2"/>
                </a:solidFill>
                <a:latin typeface="ChronicaPro"/>
              </a:rPr>
              <a:t>E</a:t>
            </a:r>
            <a:r>
              <a:rPr lang="en-US" sz="6600" b="1" dirty="0">
                <a:solidFill>
                  <a:schemeClr val="accent2"/>
                </a:solidFill>
                <a:effectLst/>
                <a:latin typeface="ChronicaPro"/>
              </a:rPr>
              <a:t>xperiences in Da Lat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0E736-E85C-F3CE-836B-C8B33064D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B755874-73F5-6F26-25BA-66145BD6CD65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>
              <a:extLst>
                <a:ext uri="{FF2B5EF4-FFF2-40B4-BE49-F238E27FC236}">
                  <a16:creationId xmlns:a16="http://schemas.microsoft.com/office/drawing/2014/main" id="{257AF01A-5F80-6E89-FD25-99E61015A2F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DEB3DB53-36FE-D1E4-7133-8FB43CD7E1C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>
              <a:extLst>
                <a:ext uri="{FF2B5EF4-FFF2-40B4-BE49-F238E27FC236}">
                  <a16:creationId xmlns:a16="http://schemas.microsoft.com/office/drawing/2014/main" id="{4561B35D-D6EE-4964-2F79-1BB3E969ACF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63C9D79-DCDF-4685-12B1-4A6953C5A238}"/>
              </a:ext>
            </a:extLst>
          </p:cNvPr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B4C2EC2-5C2D-CB63-C245-5D51EA3E11EB}"/>
              </a:ext>
            </a:extLst>
          </p:cNvPr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7D0957-DABB-105B-855C-469D2368C93B}"/>
              </a:ext>
            </a:extLst>
          </p:cNvPr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7F4A97-351C-D6C1-5BDF-E5D26B59E3C6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90F3E5-4944-EE21-3F8F-F64A52F68690}"/>
              </a:ext>
            </a:extLst>
          </p:cNvPr>
          <p:cNvSpPr txBox="1"/>
          <p:nvPr/>
        </p:nvSpPr>
        <p:spPr>
          <a:xfrm>
            <a:off x="539852" y="1833610"/>
            <a:ext cx="11304817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b="1" i="1" dirty="0">
                <a:effectLst/>
              </a:rPr>
              <a:t>Mi</a:t>
            </a:r>
            <a:r>
              <a:rPr lang="en-US" sz="2500" b="0" i="0" dirty="0">
                <a:effectLst/>
              </a:rPr>
              <a:t>: </a:t>
            </a:r>
            <a:r>
              <a:rPr lang="en-US" sz="2500" dirty="0"/>
              <a:t>	</a:t>
            </a:r>
            <a:r>
              <a:rPr lang="en-US" sz="2500" b="0" i="0" dirty="0">
                <a:effectLst/>
              </a:rPr>
              <a:t>Sounds amazing! What did you do then?</a:t>
            </a:r>
          </a:p>
          <a:p>
            <a:pPr>
              <a:lnSpc>
                <a:spcPct val="120000"/>
              </a:lnSpc>
            </a:pPr>
            <a:r>
              <a:rPr lang="en-US" sz="2500" b="1" i="1" dirty="0">
                <a:effectLst/>
              </a:rPr>
              <a:t>Tom</a:t>
            </a:r>
            <a:r>
              <a:rPr lang="en-US" sz="2500" b="0" i="0" dirty="0">
                <a:effectLst/>
              </a:rPr>
              <a:t>: 	</a:t>
            </a:r>
            <a:r>
              <a:rPr lang="en-US" sz="2500" dirty="0"/>
              <a:t>We took pictures of the magnificent scenery. It was really enjoyable! </a:t>
            </a:r>
          </a:p>
          <a:p>
            <a:pPr>
              <a:lnSpc>
                <a:spcPct val="120000"/>
              </a:lnSpc>
            </a:pPr>
            <a:r>
              <a:rPr lang="en-US" sz="2500" b="1" i="1" dirty="0">
                <a:effectLst/>
              </a:rPr>
              <a:t>Mi</a:t>
            </a:r>
            <a:r>
              <a:rPr lang="en-US" sz="2500" b="0" i="0" dirty="0">
                <a:effectLst/>
              </a:rPr>
              <a:t>: 	</a:t>
            </a:r>
            <a:r>
              <a:rPr lang="en-US" sz="2500" dirty="0"/>
              <a:t>Then did you explore Cu Lan Village?</a:t>
            </a:r>
          </a:p>
          <a:p>
            <a:pPr>
              <a:lnSpc>
                <a:spcPct val="120000"/>
              </a:lnSpc>
            </a:pPr>
            <a:r>
              <a:rPr lang="en-US" sz="2500" b="1" i="1" dirty="0">
                <a:effectLst/>
              </a:rPr>
              <a:t>Tom</a:t>
            </a:r>
            <a:r>
              <a:rPr lang="en-US" sz="2500" b="0" i="0" dirty="0">
                <a:effectLst/>
              </a:rPr>
              <a:t>: 	</a:t>
            </a:r>
            <a:r>
              <a:rPr lang="en-US" sz="2500" dirty="0"/>
              <a:t>Yes. We had a brilliant tour around the village. We also rode horses and a jeep 	along a stream.  </a:t>
            </a:r>
          </a:p>
          <a:p>
            <a:pPr>
              <a:lnSpc>
                <a:spcPct val="120000"/>
              </a:lnSpc>
            </a:pPr>
            <a:r>
              <a:rPr lang="en-US" sz="2500" b="1" i="1" dirty="0">
                <a:effectLst/>
              </a:rPr>
              <a:t>Mi</a:t>
            </a:r>
            <a:r>
              <a:rPr lang="en-US" sz="2500" b="0" i="0" dirty="0">
                <a:effectLst/>
              </a:rPr>
              <a:t>: 	</a:t>
            </a:r>
            <a:r>
              <a:rPr lang="en-US" sz="2500" dirty="0"/>
              <a:t>That must have been exciting, Tom.</a:t>
            </a:r>
          </a:p>
          <a:p>
            <a:pPr>
              <a:lnSpc>
                <a:spcPct val="120000"/>
              </a:lnSpc>
            </a:pPr>
            <a:r>
              <a:rPr lang="en-US" sz="2500" b="1" i="1" dirty="0">
                <a:effectLst/>
              </a:rPr>
              <a:t>Tom</a:t>
            </a:r>
            <a:r>
              <a:rPr lang="en-US" sz="2500" b="0" i="0" dirty="0">
                <a:effectLst/>
              </a:rPr>
              <a:t>: 	</a:t>
            </a:r>
            <a:r>
              <a:rPr lang="en-US" sz="2500" dirty="0"/>
              <a:t>It definitely was. In the evening we saw an interesting gong show. We danced 	and sang with the locals. And we tried grilled pork. It was a really memorable 	evening. I’ll show you some pictures I took there.</a:t>
            </a:r>
          </a:p>
          <a:p>
            <a:pPr>
              <a:lnSpc>
                <a:spcPct val="120000"/>
              </a:lnSpc>
            </a:pPr>
            <a:r>
              <a:rPr lang="en-US" sz="2500" b="1" i="1" dirty="0"/>
              <a:t>Mi:</a:t>
            </a:r>
            <a:r>
              <a:rPr lang="en-US" sz="2500" dirty="0"/>
              <a:t>	Cool!</a:t>
            </a:r>
          </a:p>
        </p:txBody>
      </p:sp>
      <p:pic>
        <p:nvPicPr>
          <p:cNvPr id="2" name="027">
            <a:hlinkClick r:id="" action="ppaction://media"/>
            <a:extLst>
              <a:ext uri="{FF2B5EF4-FFF2-40B4-BE49-F238E27FC236}">
                <a16:creationId xmlns:a16="http://schemas.microsoft.com/office/drawing/2014/main" id="{F8FDEA93-BD66-C6F0-094C-1FBCAAF371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0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6959" y="1222806"/>
            <a:ext cx="610804" cy="61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1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17916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write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542940" y="1869754"/>
            <a:ext cx="11030192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/>
              <a:t>1. </a:t>
            </a:r>
            <a:r>
              <a:rPr lang="en-US" sz="3000" dirty="0"/>
              <a:t>Mi and Tom had a great time in Da Lat. 			______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2. </a:t>
            </a:r>
            <a:r>
              <a:rPr lang="en-US" sz="3000" dirty="0"/>
              <a:t>Tom had an eco-tour of </a:t>
            </a:r>
            <a:r>
              <a:rPr lang="en-US" sz="3000" dirty="0" err="1"/>
              <a:t>Langbiang</a:t>
            </a:r>
            <a:r>
              <a:rPr lang="en-US" sz="3000" dirty="0"/>
              <a:t> Mountain. 		______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3. </a:t>
            </a:r>
            <a:r>
              <a:rPr lang="en-US" sz="3000" dirty="0"/>
              <a:t>There are more than 150 plant and animal species 		______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    on </a:t>
            </a:r>
            <a:r>
              <a:rPr lang="en-US" sz="3000" dirty="0" err="1"/>
              <a:t>Langbiang</a:t>
            </a:r>
            <a:r>
              <a:rPr lang="en-US" sz="3000" dirty="0"/>
              <a:t> Mountain. 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4. </a:t>
            </a:r>
            <a:r>
              <a:rPr lang="en-US" sz="3000" dirty="0"/>
              <a:t>Tom didn’t like his experiences in Cu Lan Village. 		______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5. </a:t>
            </a:r>
            <a:r>
              <a:rPr lang="en-US" sz="3000" dirty="0"/>
              <a:t>Tom danced and sang with the local people 			______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    at a gong show.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10089567" y="1830307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F4E57-B55C-45F2-8088-967F9E55E147}"/>
              </a:ext>
            </a:extLst>
          </p:cNvPr>
          <p:cNvSpPr txBox="1"/>
          <p:nvPr/>
        </p:nvSpPr>
        <p:spPr>
          <a:xfrm>
            <a:off x="10087234" y="2553858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0E0833-0589-4F1B-BEDE-A7ED5DCDEE61}"/>
              </a:ext>
            </a:extLst>
          </p:cNvPr>
          <p:cNvSpPr txBox="1"/>
          <p:nvPr/>
        </p:nvSpPr>
        <p:spPr>
          <a:xfrm>
            <a:off x="10087234" y="3274881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898FE7-B3ED-415E-BEB2-12F08D4EF5C0}"/>
              </a:ext>
            </a:extLst>
          </p:cNvPr>
          <p:cNvSpPr txBox="1"/>
          <p:nvPr/>
        </p:nvSpPr>
        <p:spPr>
          <a:xfrm>
            <a:off x="10087234" y="459933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10087234" y="524879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5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2ECBD4-EFA4-C368-9201-659AA3323130}"/>
              </a:ext>
            </a:extLst>
          </p:cNvPr>
          <p:cNvSpPr txBox="1"/>
          <p:nvPr/>
        </p:nvSpPr>
        <p:spPr>
          <a:xfrm>
            <a:off x="6557237" y="6016865"/>
            <a:ext cx="4340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/>
              <a:t>________________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900643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71106" y="89302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Write activities under the pictures.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9656" y="945735"/>
            <a:ext cx="502605" cy="533497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447" y="82405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656" y="89109"/>
            <a:ext cx="259179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1078805" y="5979581"/>
            <a:ext cx="4050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riding a jeep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515595" y="6016864"/>
            <a:ext cx="503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seeing a gong show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A5C39-D020-203F-3E81-FEB81E96A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805" y="3275636"/>
            <a:ext cx="4627514" cy="2703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CA2E3-BB7E-3FC2-A505-801196923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8752" y="3275635"/>
            <a:ext cx="4278772" cy="27412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C5C04A-5E63-61B1-F8DA-DBBA3916BCC3}"/>
              </a:ext>
            </a:extLst>
          </p:cNvPr>
          <p:cNvSpPr txBox="1"/>
          <p:nvPr/>
        </p:nvSpPr>
        <p:spPr>
          <a:xfrm>
            <a:off x="952261" y="5979582"/>
            <a:ext cx="4050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/>
              <a:t>____________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DE1BC-C08F-6197-9193-9E0F33446AE9}"/>
              </a:ext>
            </a:extLst>
          </p:cNvPr>
          <p:cNvSpPr/>
          <p:nvPr/>
        </p:nvSpPr>
        <p:spPr>
          <a:xfrm>
            <a:off x="2095018" y="1579950"/>
            <a:ext cx="7349924" cy="15447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</a:rPr>
              <a:t>taking photos 		     dancing with local         people exploring a site  	     taking an eco-tour</a:t>
            </a:r>
          </a:p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</a:rPr>
              <a:t>riding a jeep 		     seeing a gong show</a:t>
            </a:r>
          </a:p>
        </p:txBody>
      </p:sp>
    </p:spTree>
    <p:extLst>
      <p:ext uri="{BB962C8B-B14F-4D97-AF65-F5344CB8AC3E}">
        <p14:creationId xmlns:p14="http://schemas.microsoft.com/office/powerpoint/2010/main" val="34630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C5C04A-5E63-61B1-F8DA-DBBA3916BCC3}"/>
              </a:ext>
            </a:extLst>
          </p:cNvPr>
          <p:cNvSpPr txBox="1"/>
          <p:nvPr/>
        </p:nvSpPr>
        <p:spPr>
          <a:xfrm>
            <a:off x="1086346" y="6063661"/>
            <a:ext cx="4050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/>
              <a:t>____________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2ECBD4-EFA4-C368-9201-659AA3323130}"/>
              </a:ext>
            </a:extLst>
          </p:cNvPr>
          <p:cNvSpPr txBox="1"/>
          <p:nvPr/>
        </p:nvSpPr>
        <p:spPr>
          <a:xfrm>
            <a:off x="6287386" y="6211669"/>
            <a:ext cx="5904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/>
              <a:t>______________________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870781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6346" y="92353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Write activities under the pictures.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83740" y="93384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8412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1892973" y="6063661"/>
            <a:ext cx="28772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taking photos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868935" y="6142253"/>
            <a:ext cx="5128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dancing with local people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B2CEF-810C-B727-F9A5-8793ADCB6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504" y="3249814"/>
            <a:ext cx="4717506" cy="2766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2C0A38-0439-F56A-E898-C90F37DE1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0638" y="3249813"/>
            <a:ext cx="4884515" cy="27014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8065C9-9734-8508-1582-5140E27ACCDC}"/>
              </a:ext>
            </a:extLst>
          </p:cNvPr>
          <p:cNvSpPr/>
          <p:nvPr/>
        </p:nvSpPr>
        <p:spPr>
          <a:xfrm>
            <a:off x="2291787" y="1446758"/>
            <a:ext cx="7569843" cy="1577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</a:rPr>
              <a:t>taking photos 		       dancing with local people exploring a site  	       taking an eco-tour</a:t>
            </a:r>
          </a:p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</a:rPr>
              <a:t>riding a jeep 		       seeing a gong show</a:t>
            </a:r>
          </a:p>
        </p:txBody>
      </p:sp>
    </p:spTree>
    <p:extLst>
      <p:ext uri="{BB962C8B-B14F-4D97-AF65-F5344CB8AC3E}">
        <p14:creationId xmlns:p14="http://schemas.microsoft.com/office/powerpoint/2010/main" val="200384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C5C04A-5E63-61B1-F8DA-DBBA3916BCC3}"/>
              </a:ext>
            </a:extLst>
          </p:cNvPr>
          <p:cNvSpPr txBox="1"/>
          <p:nvPr/>
        </p:nvSpPr>
        <p:spPr>
          <a:xfrm>
            <a:off x="1092506" y="6157610"/>
            <a:ext cx="4050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dirty="0"/>
              <a:t>_______________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2ECBD4-EFA4-C368-9201-659AA3323130}"/>
              </a:ext>
            </a:extLst>
          </p:cNvPr>
          <p:cNvSpPr txBox="1"/>
          <p:nvPr/>
        </p:nvSpPr>
        <p:spPr>
          <a:xfrm>
            <a:off x="6433675" y="6114532"/>
            <a:ext cx="4340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6. </a:t>
            </a:r>
            <a:r>
              <a:rPr lang="en-US" sz="3600" dirty="0"/>
              <a:t>_______________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6018" y="1047146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Write activities under the pictures.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3412" y="110197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197" y="98058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1547946" y="6090021"/>
            <a:ext cx="36605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taking an eco-tour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983458" y="6065664"/>
            <a:ext cx="3378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exploring a site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53EB3-B07A-CE6F-0C4B-695B7AA81F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804" y="3279720"/>
            <a:ext cx="4477044" cy="2785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66470-EA96-EEBA-F1F5-8F9A90F35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5902" y="3279721"/>
            <a:ext cx="4675713" cy="28103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3580D5-7871-2871-61F3-D0248E7AACB6}"/>
              </a:ext>
            </a:extLst>
          </p:cNvPr>
          <p:cNvSpPr/>
          <p:nvPr/>
        </p:nvSpPr>
        <p:spPr>
          <a:xfrm>
            <a:off x="2851001" y="1616030"/>
            <a:ext cx="7392594" cy="15447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</a:rPr>
              <a:t>taking photos 		      dancing with local people exploring a site  	      taking an eco-tour</a:t>
            </a:r>
          </a:p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</a:rPr>
              <a:t>riding a jeep 		      seeing a gong show</a:t>
            </a:r>
          </a:p>
        </p:txBody>
      </p:sp>
    </p:spTree>
    <p:extLst>
      <p:ext uri="{BB962C8B-B14F-4D97-AF65-F5344CB8AC3E}">
        <p14:creationId xmlns:p14="http://schemas.microsoft.com/office/powerpoint/2010/main" val="250604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2125FAD9-4B2C-A2AA-0DCD-4A1620BFE7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711973"/>
              </p:ext>
            </p:extLst>
          </p:nvPr>
        </p:nvGraphicFramePr>
        <p:xfrm>
          <a:off x="1941928" y="1896217"/>
          <a:ext cx="8128000" cy="4725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5213">
                  <a:extLst>
                    <a:ext uri="{9D8B030D-6E8A-4147-A177-3AD203B41FA5}">
                      <a16:colId xmlns:a16="http://schemas.microsoft.com/office/drawing/2014/main" val="2193893815"/>
                    </a:ext>
                  </a:extLst>
                </a:gridCol>
                <a:gridCol w="2962787">
                  <a:extLst>
                    <a:ext uri="{9D8B030D-6E8A-4147-A177-3AD203B41FA5}">
                      <a16:colId xmlns:a16="http://schemas.microsoft.com/office/drawing/2014/main" val="641340041"/>
                    </a:ext>
                  </a:extLst>
                </a:gridCol>
              </a:tblGrid>
              <a:tr h="945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1.</a:t>
                      </a:r>
                      <a:r>
                        <a:rPr lang="vi-VN" sz="40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40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riding</a:t>
                      </a:r>
                      <a:r>
                        <a:rPr lang="vi-VN" sz="40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a </a:t>
                      </a:r>
                      <a:r>
                        <a:rPr lang="vi-VN" sz="40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jeep</a:t>
                      </a:r>
                      <a:endParaRPr lang="vi-VN" sz="40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a.</a:t>
                      </a:r>
                      <a:r>
                        <a:rPr lang="vi-VN" sz="40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40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enjoyable</a:t>
                      </a:r>
                      <a:endParaRPr lang="vi-VN" sz="40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094491"/>
                  </a:ext>
                </a:extLst>
              </a:tr>
              <a:tr h="945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2.</a:t>
                      </a:r>
                      <a:r>
                        <a:rPr lang="en-GB" sz="40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seeing a gong show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b. </a:t>
                      </a:r>
                      <a:r>
                        <a:rPr lang="vi-VN" sz="40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thrilling</a:t>
                      </a:r>
                      <a:endParaRPr lang="vi-VN" sz="40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731717"/>
                  </a:ext>
                </a:extLst>
              </a:tr>
              <a:tr h="945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3.</a:t>
                      </a:r>
                      <a:r>
                        <a:rPr lang="vi-VN" sz="40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40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taking</a:t>
                      </a:r>
                      <a:r>
                        <a:rPr lang="vi-VN" sz="40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an </a:t>
                      </a:r>
                      <a:r>
                        <a:rPr lang="vi-VN" sz="40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eco-tour</a:t>
                      </a:r>
                      <a:endParaRPr lang="vi-VN" sz="40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c. </a:t>
                      </a:r>
                      <a:r>
                        <a:rPr lang="vi-VN" sz="40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amazing</a:t>
                      </a:r>
                      <a:endParaRPr lang="vi-VN" sz="40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00137"/>
                  </a:ext>
                </a:extLst>
              </a:tr>
              <a:tr h="945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4.</a:t>
                      </a:r>
                      <a:r>
                        <a:rPr lang="vi-VN" sz="40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40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exploring</a:t>
                      </a:r>
                      <a:r>
                        <a:rPr lang="vi-VN" sz="40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a </a:t>
                      </a:r>
                      <a:r>
                        <a:rPr lang="vi-VN" sz="40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site</a:t>
                      </a:r>
                      <a:endParaRPr lang="vi-VN" sz="40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d. </a:t>
                      </a:r>
                      <a:r>
                        <a:rPr lang="vi-VN" sz="40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interesting</a:t>
                      </a:r>
                      <a:endParaRPr lang="vi-VN" sz="40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840378"/>
                  </a:ext>
                </a:extLst>
              </a:tr>
              <a:tr h="945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5.</a:t>
                      </a:r>
                      <a:r>
                        <a:rPr lang="vi-VN" sz="40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40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taking</a:t>
                      </a:r>
                      <a:r>
                        <a:rPr lang="vi-VN" sz="40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40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pictures</a:t>
                      </a:r>
                      <a:endParaRPr lang="vi-VN" sz="40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e. </a:t>
                      </a:r>
                      <a:r>
                        <a:rPr lang="vi-VN" sz="40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brilliant</a:t>
                      </a:r>
                      <a:endParaRPr lang="vi-VN" sz="40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420327"/>
                  </a:ext>
                </a:extLst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30323" y="1083839"/>
            <a:ext cx="1118270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the conversation again and match the activities with the adjectives.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27717" y="111908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680" y="9897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6556FD-FD86-AA1A-C7FF-56FEDB31EF60}"/>
              </a:ext>
            </a:extLst>
          </p:cNvPr>
          <p:cNvCxnSpPr>
            <a:cxnSpLocks/>
          </p:cNvCxnSpPr>
          <p:nvPr/>
        </p:nvCxnSpPr>
        <p:spPr>
          <a:xfrm>
            <a:off x="5239421" y="2296439"/>
            <a:ext cx="1997121" cy="9739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22CB21-512F-1D4E-3721-DAA284E24143}"/>
              </a:ext>
            </a:extLst>
          </p:cNvPr>
          <p:cNvCxnSpPr>
            <a:cxnSpLocks/>
          </p:cNvCxnSpPr>
          <p:nvPr/>
        </p:nvCxnSpPr>
        <p:spPr>
          <a:xfrm>
            <a:off x="6409401" y="3419002"/>
            <a:ext cx="751368" cy="175276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224A04-608A-1ABE-8077-C9AD3A97A4E1}"/>
              </a:ext>
            </a:extLst>
          </p:cNvPr>
          <p:cNvCxnSpPr>
            <a:cxnSpLocks/>
          </p:cNvCxnSpPr>
          <p:nvPr/>
        </p:nvCxnSpPr>
        <p:spPr>
          <a:xfrm flipV="1">
            <a:off x="6204155" y="4317453"/>
            <a:ext cx="1209368" cy="1057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F087A5F-9C85-7035-391F-B36845E98515}"/>
              </a:ext>
            </a:extLst>
          </p:cNvPr>
          <p:cNvCxnSpPr>
            <a:cxnSpLocks/>
          </p:cNvCxnSpPr>
          <p:nvPr/>
        </p:nvCxnSpPr>
        <p:spPr>
          <a:xfrm>
            <a:off x="5691647" y="5261347"/>
            <a:ext cx="1469122" cy="808872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ED0234D-0A57-436A-AADF-755AA4CD81E3}"/>
              </a:ext>
            </a:extLst>
          </p:cNvPr>
          <p:cNvCxnSpPr>
            <a:cxnSpLocks/>
          </p:cNvCxnSpPr>
          <p:nvPr/>
        </p:nvCxnSpPr>
        <p:spPr>
          <a:xfrm flipV="1">
            <a:off x="5691647" y="2406217"/>
            <a:ext cx="1469122" cy="3719280"/>
          </a:xfrm>
          <a:prstGeom prst="straightConnector1">
            <a:avLst/>
          </a:prstGeom>
          <a:ln w="38100">
            <a:solidFill>
              <a:srgbClr val="FF78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77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C44BA-CF5A-D38D-91A6-C7F356878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D2042976-B602-033C-A808-90EC15FD3873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2A7C72F-C4C2-5547-88EF-64464EFB99BD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55F2816-0DC1-291F-9795-9A30D917B18C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F9776D1-6233-FAD3-6580-7C766637554F}"/>
              </a:ext>
            </a:extLst>
          </p:cNvPr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FB66A1B-835C-1CE2-0355-6FAC7D98B955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3D3D534-74A6-D00C-2021-9065F9A4DD56}"/>
              </a:ext>
            </a:extLst>
          </p:cNvPr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779BFF-5468-465F-9D4B-3E09132AC6B3}"/>
              </a:ext>
            </a:extLst>
          </p:cNvPr>
          <p:cNvSpPr/>
          <p:nvPr/>
        </p:nvSpPr>
        <p:spPr>
          <a:xfrm>
            <a:off x="4567839" y="1070616"/>
            <a:ext cx="744718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D1BCB0-738D-FFE2-51B6-19F2FC5714A7}"/>
              </a:ext>
            </a:extLst>
          </p:cNvPr>
          <p:cNvSpPr/>
          <p:nvPr/>
        </p:nvSpPr>
        <p:spPr>
          <a:xfrm>
            <a:off x="4554776" y="1795801"/>
            <a:ext cx="7470241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</a:rPr>
              <a:t>Vocabulary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32F65C-D931-8B1E-F2B5-C5451DF16730}"/>
              </a:ext>
            </a:extLst>
          </p:cNvPr>
          <p:cNvSpPr/>
          <p:nvPr/>
        </p:nvSpPr>
        <p:spPr>
          <a:xfrm>
            <a:off x="4550982" y="2531120"/>
            <a:ext cx="7464037" cy="204088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Listen and read.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	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Read the conversation again and tick (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√)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 (True) or F 	(False)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Write activities under the pictures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	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Read the conversation again and match the activities 	with the adjectives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CCC674-328F-8C7F-424E-636C0AEA2D2F}"/>
              </a:ext>
            </a:extLst>
          </p:cNvPr>
          <p:cNvSpPr/>
          <p:nvPr/>
        </p:nvSpPr>
        <p:spPr>
          <a:xfrm>
            <a:off x="4564432" y="4677508"/>
            <a:ext cx="7450931" cy="111702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Work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groups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Carry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out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survey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Then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report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your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group’s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findings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the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class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8D5E55AB-0260-A2F3-9776-CF81D93DFD48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0096AE28-962D-1F5B-4E8D-2A47990E823C}"/>
              </a:ext>
            </a:extLst>
          </p:cNvPr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8F7CC299-9E83-BC24-52DA-E203BC7A1F07}"/>
              </a:ext>
            </a:extLst>
          </p:cNvPr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6F830AF-7611-D09E-6DA4-2E97171271BE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18D9DCC-7ECB-0EED-C64C-949A732209F1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05E9FE-9695-AD9E-6A16-C073B1C6448F}"/>
              </a:ext>
            </a:extLst>
          </p:cNvPr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95EA64-5364-05A3-32D2-FE69AE25708E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FC6C5C2-1EED-DE06-4AA4-4A72D6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6535F88-DFDB-FA6A-A82D-954E3EA7C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7370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39063" y="1080611"/>
            <a:ext cx="11452937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 in groups. Carry out a survey. Then report your group’s findings to the class.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3670" y="110762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456" y="10013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9DB602-22A8-245E-1373-8AA2AEBFBA3A}"/>
              </a:ext>
            </a:extLst>
          </p:cNvPr>
          <p:cNvSpPr txBox="1"/>
          <p:nvPr/>
        </p:nvSpPr>
        <p:spPr>
          <a:xfrm>
            <a:off x="-46268" y="2362097"/>
            <a:ext cx="4826612" cy="3307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32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</a:p>
          <a:p>
            <a:pPr marL="2286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3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 did a survey with 3 peers. Two like climbing a mountain, 3 like taking eco-tours, nobody likes exploring the seabed…. </a:t>
            </a:r>
            <a:endParaRPr lang="en-VN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AC2FCF-176F-A7A8-5FF5-CD5614615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51457"/>
              </p:ext>
            </p:extLst>
          </p:nvPr>
        </p:nvGraphicFramePr>
        <p:xfrm>
          <a:off x="5007556" y="1896217"/>
          <a:ext cx="7005472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0763">
                  <a:extLst>
                    <a:ext uri="{9D8B030D-6E8A-4147-A177-3AD203B41FA5}">
                      <a16:colId xmlns:a16="http://schemas.microsoft.com/office/drawing/2014/main" val="288005573"/>
                    </a:ext>
                  </a:extLst>
                </a:gridCol>
                <a:gridCol w="879676">
                  <a:extLst>
                    <a:ext uri="{9D8B030D-6E8A-4147-A177-3AD203B41FA5}">
                      <a16:colId xmlns:a16="http://schemas.microsoft.com/office/drawing/2014/main" val="2679045980"/>
                    </a:ext>
                  </a:extLst>
                </a:gridCol>
                <a:gridCol w="855033">
                  <a:extLst>
                    <a:ext uri="{9D8B030D-6E8A-4147-A177-3AD203B41FA5}">
                      <a16:colId xmlns:a16="http://schemas.microsoft.com/office/drawing/2014/main" val="3782097722"/>
                    </a:ext>
                  </a:extLst>
                </a:gridCol>
              </a:tblGrid>
              <a:tr h="561725">
                <a:tc>
                  <a:txBody>
                    <a:bodyPr/>
                    <a:lstStyle/>
                    <a:p>
                      <a:endParaRPr lang="vi-VN" sz="33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300" dirty="0">
                          <a:solidFill>
                            <a:schemeClr val="tx1"/>
                          </a:solidFill>
                          <a:latin typeface="Calibri (body)"/>
                        </a:rPr>
                        <a:t>YES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300" dirty="0">
                          <a:solidFill>
                            <a:schemeClr val="tx1"/>
                          </a:solidFill>
                          <a:latin typeface="Calibri (body)"/>
                        </a:rPr>
                        <a:t>NO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0200"/>
                  </a:ext>
                </a:extLst>
              </a:tr>
              <a:tr h="561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3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1.</a:t>
                      </a:r>
                      <a:r>
                        <a:rPr lang="vi-VN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 </a:t>
                      </a:r>
                      <a:r>
                        <a:rPr lang="vi-VN" sz="33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climbing</a:t>
                      </a:r>
                      <a:r>
                        <a:rPr lang="vi-VN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a </a:t>
                      </a:r>
                      <a:r>
                        <a:rPr lang="vi-VN" sz="33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mountain</a:t>
                      </a:r>
                      <a:endParaRPr lang="vi-VN" sz="33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959882"/>
                  </a:ext>
                </a:extLst>
              </a:tr>
              <a:tr h="561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3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2.</a:t>
                      </a:r>
                      <a:r>
                        <a:rPr lang="vi-VN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 </a:t>
                      </a:r>
                      <a:r>
                        <a:rPr lang="vi-VN" sz="33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taking</a:t>
                      </a:r>
                      <a:r>
                        <a:rPr lang="vi-VN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an </a:t>
                      </a:r>
                      <a:r>
                        <a:rPr lang="vi-VN" sz="33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eco-tour</a:t>
                      </a:r>
                      <a:endParaRPr lang="vi-VN" sz="33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736221"/>
                  </a:ext>
                </a:extLst>
              </a:tr>
              <a:tr h="515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3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3.</a:t>
                      </a:r>
                      <a:r>
                        <a:rPr lang="vi-VN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 </a:t>
                      </a:r>
                      <a:r>
                        <a:rPr lang="vi-VN" sz="33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exploring</a:t>
                      </a:r>
                      <a:r>
                        <a:rPr lang="vi-VN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the </a:t>
                      </a:r>
                      <a:r>
                        <a:rPr lang="vi-VN" sz="33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seabed</a:t>
                      </a:r>
                      <a:endParaRPr lang="vi-VN" sz="33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520784"/>
                  </a:ext>
                </a:extLst>
              </a:tr>
              <a:tr h="1000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4.</a:t>
                      </a:r>
                      <a:r>
                        <a:rPr lang="en-GB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  taking photos from a    </a:t>
                      </a:r>
                      <a:r>
                        <a:rPr lang="vi-VN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mountain top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846784"/>
                  </a:ext>
                </a:extLst>
              </a:tr>
              <a:tr h="1000902">
                <a:tc>
                  <a:txBody>
                    <a:bodyPr/>
                    <a:lstStyle/>
                    <a:p>
                      <a:r>
                        <a:rPr lang="vi-VN" sz="33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5. </a:t>
                      </a:r>
                      <a:r>
                        <a:rPr lang="vi-VN" sz="33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seeing</a:t>
                      </a:r>
                      <a:r>
                        <a:rPr lang="vi-VN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a </a:t>
                      </a:r>
                      <a:r>
                        <a:rPr lang="vi-VN" sz="33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tribal</a:t>
                      </a:r>
                      <a:r>
                        <a:rPr lang="vi-VN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33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dance</a:t>
                      </a:r>
                      <a:endParaRPr lang="vi-VN" sz="33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  <a:p>
                      <a:r>
                        <a:rPr lang="vi-VN" sz="33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show</a:t>
                      </a:r>
                      <a:endParaRPr lang="vi-VN" sz="33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333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3110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BFF9F-39D3-1EF6-8273-C01AE99CD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C7859E6F-0D3A-19BF-BFF9-9D5D60E19506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50B87A-6EB9-6AA6-6DD2-C462FBA9BF4D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3DE294A-FFAB-BA04-73DD-C2D66DA567D1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08ADEAC-455D-0B69-6B68-9322326F4B50}"/>
              </a:ext>
            </a:extLst>
          </p:cNvPr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60B8EC3-C7F5-96DC-B98C-FE88CB26937A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9434954-27FD-BF69-6101-3CBBA4E1B2D7}"/>
              </a:ext>
            </a:extLst>
          </p:cNvPr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EFA7CA-BE97-5A97-8013-EE06251A8CB7}"/>
              </a:ext>
            </a:extLst>
          </p:cNvPr>
          <p:cNvSpPr/>
          <p:nvPr/>
        </p:nvSpPr>
        <p:spPr>
          <a:xfrm>
            <a:off x="4567839" y="1070616"/>
            <a:ext cx="744718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700D20-B4FE-9E08-309E-8F001F662207}"/>
              </a:ext>
            </a:extLst>
          </p:cNvPr>
          <p:cNvSpPr/>
          <p:nvPr/>
        </p:nvSpPr>
        <p:spPr>
          <a:xfrm>
            <a:off x="4554776" y="1795801"/>
            <a:ext cx="7470241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</a:rPr>
              <a:t>Vocabulary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BF640D-5D0D-10C1-3421-189CA3320D12}"/>
              </a:ext>
            </a:extLst>
          </p:cNvPr>
          <p:cNvSpPr/>
          <p:nvPr/>
        </p:nvSpPr>
        <p:spPr>
          <a:xfrm>
            <a:off x="4550982" y="2531120"/>
            <a:ext cx="7464037" cy="204088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Listen and read.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	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Read the conversation again and tick (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√)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 (True) or F 	(False)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Write activities under the pictures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	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Read the conversation again and match the activities 	with the adjectives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14039B-5CDE-1FD7-1282-DE29B3367472}"/>
              </a:ext>
            </a:extLst>
          </p:cNvPr>
          <p:cNvSpPr/>
          <p:nvPr/>
        </p:nvSpPr>
        <p:spPr>
          <a:xfrm>
            <a:off x="4564432" y="4677508"/>
            <a:ext cx="7450931" cy="111702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Work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groups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Carry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out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survey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Then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report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your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group’s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findings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the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class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BB7B3EEB-9A8B-3AA9-F9C2-0C3878000410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BD5C5015-4338-D5C3-256F-034EF80F962D}"/>
              </a:ext>
            </a:extLst>
          </p:cNvPr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1F87538B-4720-2839-863E-7BA2AFEA3753}"/>
              </a:ext>
            </a:extLst>
          </p:cNvPr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603824F-5FF7-9179-0744-1FBFD9FAF7AD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5D4D9D1-B3D0-AF42-0D27-2BFDEAD17B84}"/>
              </a:ext>
            </a:extLst>
          </p:cNvPr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5A2B6D99-2553-3D1E-4F6E-6D6005F93B42}"/>
              </a:ext>
            </a:extLst>
          </p:cNvPr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7E2A1F3-D232-556A-5D31-07E0D7371DB5}"/>
              </a:ext>
            </a:extLst>
          </p:cNvPr>
          <p:cNvSpPr/>
          <p:nvPr/>
        </p:nvSpPr>
        <p:spPr>
          <a:xfrm>
            <a:off x="4567839" y="5893956"/>
            <a:ext cx="744718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</a:rPr>
              <a:t>Wrap-up</a:t>
            </a:r>
          </a:p>
          <a:p>
            <a:r>
              <a:rPr lang="en-US" sz="2200" dirty="0">
                <a:solidFill>
                  <a:schemeClr val="tx1"/>
                </a:solidFill>
              </a:rPr>
              <a:t>Homework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3D5E79D-B76B-C2BA-5C2D-3FE4CA012DEA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65236B-E76C-9681-F3FB-2D7EF182B6CF}"/>
              </a:ext>
            </a:extLst>
          </p:cNvPr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C0F6F5F-A090-B24C-E62F-5E2FB40E309A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4CA0D96-FFE6-FF4E-B03B-A3EDF0F78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4C6CBD4-0C2D-0CEF-81EF-F4386105B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8044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9369"/>
            <a:ext cx="18983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experiences;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7839" y="1070616"/>
            <a:ext cx="744718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54776" y="1795801"/>
            <a:ext cx="7470241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</a:rPr>
              <a:t>Vocabulary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50982" y="2531120"/>
            <a:ext cx="7464037" cy="204088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Listen and read.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	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Read the conversation again and tick (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√)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 (True) or F 	(False)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Write activities under the pictures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	</a:t>
            </a: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Read the conversation again and match the activities 	with the adjectives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64432" y="4677508"/>
            <a:ext cx="7450931" cy="111702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Work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groups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Carry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out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survey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Then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report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your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group’s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findings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the </a:t>
            </a:r>
            <a:r>
              <a:rPr lang="vi-VN" sz="2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class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67839" y="5893956"/>
            <a:ext cx="744718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</a:rPr>
              <a:t>Wrap-up</a:t>
            </a:r>
          </a:p>
          <a:p>
            <a:r>
              <a:rPr lang="en-US" sz="2200" dirty="0">
                <a:solidFill>
                  <a:schemeClr val="tx1"/>
                </a:solidFill>
              </a:rPr>
              <a:t>Homework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202872"/>
            <a:ext cx="25672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7274700" cy="4161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/>
              <a:t>Do exercises in the workbook;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/>
              <a:t>Make a list of adjectives to describe experience;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/>
              <a:t>Start preparing for the Project of the unit 5.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378624" y="1334450"/>
            <a:ext cx="6634404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Work in </a:t>
            </a:r>
            <a:r>
              <a:rPr lang="en-US" sz="3200" b="1" dirty="0"/>
              <a:t>2 teams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</a:t>
            </a:r>
            <a:r>
              <a:rPr lang="en-US" sz="3200" b="1" dirty="0"/>
              <a:t>Look</a:t>
            </a:r>
            <a:r>
              <a:rPr lang="en-US" sz="3200" dirty="0"/>
              <a:t> through the </a:t>
            </a:r>
            <a:r>
              <a:rPr lang="en-US" sz="3200" b="1" dirty="0"/>
              <a:t>conversation</a:t>
            </a:r>
            <a:r>
              <a:rPr lang="en-US" sz="3200" dirty="0"/>
              <a:t> and the </a:t>
            </a:r>
            <a:r>
              <a:rPr lang="en-US" sz="3200" b="1" dirty="0"/>
              <a:t>picture</a:t>
            </a:r>
            <a:r>
              <a:rPr lang="en-US" sz="3200" dirty="0"/>
              <a:t> in </a:t>
            </a:r>
            <a:r>
              <a:rPr lang="en-US" sz="3200" b="1" dirty="0"/>
              <a:t>page 50 </a:t>
            </a:r>
            <a:r>
              <a:rPr lang="en-US" sz="3200" dirty="0"/>
              <a:t>in </a:t>
            </a:r>
            <a:r>
              <a:rPr lang="en-US" sz="3200" b="1" dirty="0"/>
              <a:t>30 seconds </a:t>
            </a:r>
            <a:r>
              <a:rPr lang="en-US" sz="3200" dirty="0"/>
              <a:t>and try to </a:t>
            </a:r>
            <a:r>
              <a:rPr lang="en-US" sz="3200" b="1" dirty="0"/>
              <a:t>remember</a:t>
            </a:r>
            <a:r>
              <a:rPr lang="en-US" sz="3200" dirty="0"/>
              <a:t> as many </a:t>
            </a:r>
            <a:r>
              <a:rPr lang="en-US" sz="3200" b="1" dirty="0"/>
              <a:t>details</a:t>
            </a:r>
            <a:r>
              <a:rPr lang="en-US" sz="3200" dirty="0"/>
              <a:t> as possible.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</a:t>
            </a:r>
            <a:r>
              <a:rPr lang="en-US" sz="3200" b="1" dirty="0"/>
              <a:t>Answer</a:t>
            </a:r>
            <a:r>
              <a:rPr lang="en-US" sz="3200" dirty="0"/>
              <a:t> the </a:t>
            </a:r>
            <a:r>
              <a:rPr lang="en-US" sz="3200" b="1" dirty="0"/>
              <a:t>questions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4. </a:t>
            </a:r>
            <a:r>
              <a:rPr lang="en-US" sz="3200" b="1" dirty="0"/>
              <a:t>10 points / correct answer.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378624" y="95637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48911" y="3219644"/>
            <a:ext cx="37520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Memorizing game </a:t>
            </a:r>
          </a:p>
          <a:p>
            <a:pPr algn="ctr"/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370603" y="726885"/>
            <a:ext cx="6511816" cy="4878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1. How many people can you see in the picture?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2. What type of vehicle are they riding?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3. Where are they?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09582" y="3141738"/>
            <a:ext cx="37520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Memorizing game </a:t>
            </a:r>
          </a:p>
          <a:p>
            <a:pPr algn="ctr"/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AC9ECD-9E83-CF41-18A0-F4BBEEF3D505}"/>
              </a:ext>
            </a:extLst>
          </p:cNvPr>
          <p:cNvSpPr txBox="1"/>
          <p:nvPr/>
        </p:nvSpPr>
        <p:spPr>
          <a:xfrm>
            <a:off x="7863665" y="1998033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6 people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F63B8-A012-8AC5-3008-891032308D5B}"/>
              </a:ext>
            </a:extLst>
          </p:cNvPr>
          <p:cNvSpPr txBox="1"/>
          <p:nvPr/>
        </p:nvSpPr>
        <p:spPr>
          <a:xfrm>
            <a:off x="6813378" y="398280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A jeep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CD6BDF-93E4-7037-83F5-605B3DDDB569}"/>
              </a:ext>
            </a:extLst>
          </p:cNvPr>
          <p:cNvSpPr txBox="1"/>
          <p:nvPr/>
        </p:nvSpPr>
        <p:spPr>
          <a:xfrm>
            <a:off x="5745773" y="5613402"/>
            <a:ext cx="537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Da Lat / </a:t>
            </a:r>
            <a:r>
              <a:rPr lang="en-US" sz="3200" b="1" dirty="0" err="1">
                <a:solidFill>
                  <a:srgbClr val="7030A0"/>
                </a:solidFill>
              </a:rPr>
              <a:t>Langbiang</a:t>
            </a:r>
            <a:r>
              <a:rPr lang="en-US" sz="3200" b="1" dirty="0">
                <a:solidFill>
                  <a:srgbClr val="7030A0"/>
                </a:solidFill>
              </a:rPr>
              <a:t> mountain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AB9B41-0D36-EA45-626F-678B138D2F08}"/>
              </a:ext>
            </a:extLst>
          </p:cNvPr>
          <p:cNvSpPr txBox="1"/>
          <p:nvPr/>
        </p:nvSpPr>
        <p:spPr>
          <a:xfrm>
            <a:off x="5378624" y="95637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</p:spTree>
    <p:extLst>
      <p:ext uri="{BB962C8B-B14F-4D97-AF65-F5344CB8AC3E}">
        <p14:creationId xmlns:p14="http://schemas.microsoft.com/office/powerpoint/2010/main" val="24344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experience 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trải</a:t>
            </a:r>
            <a:r>
              <a:rPr lang="en-US" sz="4800" dirty="0"/>
              <a:t> </a:t>
            </a:r>
            <a:r>
              <a:rPr lang="en-US" sz="4800" dirty="0" err="1"/>
              <a:t>nghiệm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131213" y="3761137"/>
            <a:ext cx="4009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ɪkˈspɪəriəns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ustomer experience | Toonaangevende klanttevredenheidsscore van 97% |  Workday">
            <a:extLst>
              <a:ext uri="{FF2B5EF4-FFF2-40B4-BE49-F238E27FC236}">
                <a16:creationId xmlns:a16="http://schemas.microsoft.com/office/drawing/2014/main" id="{412D6DF7-CE2A-3475-6907-A9E495ADD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79" y="1470342"/>
            <a:ext cx="7331508" cy="48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xperience__gb_1.mp3">
            <a:hlinkClick r:id="" action="ppaction://media"/>
            <a:extLst>
              <a:ext uri="{FF2B5EF4-FFF2-40B4-BE49-F238E27FC236}">
                <a16:creationId xmlns:a16="http://schemas.microsoft.com/office/drawing/2014/main" id="{608CA459-EB6A-51EA-990B-C24A502D3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11" y="37611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224774" y="1430243"/>
            <a:ext cx="6459566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eco-tour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1970" y="4288169"/>
            <a:ext cx="4366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du </a:t>
            </a:r>
            <a:r>
              <a:rPr lang="en-US" sz="4800" dirty="0" err="1"/>
              <a:t>lịch</a:t>
            </a:r>
            <a:r>
              <a:rPr lang="en-US" sz="4800" dirty="0"/>
              <a:t> </a:t>
            </a:r>
            <a:r>
              <a:rPr lang="en-US" sz="4800" dirty="0" err="1"/>
              <a:t>sinh</a:t>
            </a:r>
            <a:r>
              <a:rPr lang="en-US" sz="4800" dirty="0"/>
              <a:t> </a:t>
            </a:r>
            <a:r>
              <a:rPr lang="en-US" sz="4800" dirty="0" err="1"/>
              <a:t>thái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99028" y="3130480"/>
            <a:ext cx="36070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vi-VN" sz="4800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vi-VN" sz="4800" dirty="0" err="1">
                <a:solidFill>
                  <a:schemeClr val="accent5">
                    <a:lumMod val="50000"/>
                  </a:schemeClr>
                </a:solidFill>
              </a:rPr>
              <a:t>iːkəʊ</a:t>
            </a:r>
            <a:r>
              <a:rPr lang="vi-VN" sz="4800" dirty="0">
                <a:solidFill>
                  <a:schemeClr val="accent5">
                    <a:lumMod val="50000"/>
                  </a:schemeClr>
                </a:solidFill>
              </a:rPr>
              <a:t> ˌ</a:t>
            </a:r>
            <a:r>
              <a:rPr lang="vi-VN" sz="4800" dirty="0" err="1">
                <a:solidFill>
                  <a:schemeClr val="accent5">
                    <a:lumMod val="50000"/>
                  </a:schemeClr>
                </a:solidFill>
              </a:rPr>
              <a:t>tʊə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est Ecotourism Royalty-Free Images, Stock Photos &amp; Pictures | Shutterstock">
            <a:extLst>
              <a:ext uri="{FF2B5EF4-FFF2-40B4-BE49-F238E27FC236}">
                <a16:creationId xmlns:a16="http://schemas.microsoft.com/office/drawing/2014/main" id="{E08E814B-D1C4-7877-546A-FA9000183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462" y="1770927"/>
            <a:ext cx="6459566" cy="413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cotour.mp3">
            <a:hlinkClick r:id="" action="ppaction://media"/>
            <a:extLst>
              <a:ext uri="{FF2B5EF4-FFF2-40B4-BE49-F238E27FC236}">
                <a16:creationId xmlns:a16="http://schemas.microsoft.com/office/drawing/2014/main" id="{CE929E42-6A66-218A-CEFD-14E78C5A0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57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0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memorable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đáng</a:t>
            </a:r>
            <a:r>
              <a:rPr lang="en-US" sz="4800" dirty="0"/>
              <a:t> </a:t>
            </a:r>
            <a:r>
              <a:rPr lang="en-US" sz="4800" dirty="0" err="1"/>
              <a:t>nhớ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72577" y="3130480"/>
            <a:ext cx="36599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memərəbl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074" name="Picture 2" descr="Traveler Hitchhiker Stock Illustrations – 493 Traveler Hitchhiker Stock  Illustrations, Vectors &amp; Clipart - Dreamstime">
            <a:extLst>
              <a:ext uri="{FF2B5EF4-FFF2-40B4-BE49-F238E27FC236}">
                <a16:creationId xmlns:a16="http://schemas.microsoft.com/office/drawing/2014/main" id="{B8AD19E9-E8EC-81CA-61D9-62A6F1080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638" y="1828799"/>
            <a:ext cx="5267640" cy="472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emorable__gb_1.mp3">
            <a:hlinkClick r:id="" action="ppaction://media"/>
            <a:extLst>
              <a:ext uri="{FF2B5EF4-FFF2-40B4-BE49-F238E27FC236}">
                <a16:creationId xmlns:a16="http://schemas.microsoft.com/office/drawing/2014/main" id="{C3167304-3B3E-F28B-52E0-0BCA7CF7B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675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brilliant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434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rất ấn tượng,</a:t>
            </a:r>
          </a:p>
          <a:p>
            <a:pPr lvl="0" algn="ctr"/>
            <a:r>
              <a:rPr lang="vi-VN" sz="4800" dirty="0"/>
              <a:t>rất thông minh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36907" y="3130480"/>
            <a:ext cx="29313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brɪliənt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146" name="Picture 2" descr="Awesome Stock Illustrations – 106,143 Awesome Stock Illustrations, Vectors  &amp; Clipart - Dreamstime">
            <a:extLst>
              <a:ext uri="{FF2B5EF4-FFF2-40B4-BE49-F238E27FC236}">
                <a16:creationId xmlns:a16="http://schemas.microsoft.com/office/drawing/2014/main" id="{096C1953-4668-E48F-C19A-F0DEC4300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77" y="1312812"/>
            <a:ext cx="5558249" cy="512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rilliant__gb_1.mp3">
            <a:hlinkClick r:id="" action="ppaction://media"/>
            <a:extLst>
              <a:ext uri="{FF2B5EF4-FFF2-40B4-BE49-F238E27FC236}">
                <a16:creationId xmlns:a16="http://schemas.microsoft.com/office/drawing/2014/main" id="{BD93DE91-5B06-20CE-9E24-06D47DC8C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950" y="33067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3959</TotalTime>
  <Words>1544</Words>
  <Application>Microsoft Office PowerPoint</Application>
  <PresentationFormat>Widescreen</PresentationFormat>
  <Paragraphs>284</Paragraphs>
  <Slides>31</Slides>
  <Notes>25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Adobe Gothic Std B</vt:lpstr>
      <vt:lpstr>Arial</vt:lpstr>
      <vt:lpstr>Calibri</vt:lpstr>
      <vt:lpstr>Calibri (body)</vt:lpstr>
      <vt:lpstr>Calibri Light</vt:lpstr>
      <vt:lpstr>ChronicaPro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Nhung Nguyễn</cp:lastModifiedBy>
  <cp:revision>226</cp:revision>
  <dcterms:created xsi:type="dcterms:W3CDTF">2020-12-09T02:04:09Z</dcterms:created>
  <dcterms:modified xsi:type="dcterms:W3CDTF">2024-03-01T14:39:43Z</dcterms:modified>
</cp:coreProperties>
</file>