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64" r:id="rId7"/>
    <p:sldId id="272" r:id="rId8"/>
    <p:sldId id="273" r:id="rId9"/>
    <p:sldId id="276" r:id="rId10"/>
    <p:sldId id="277" r:id="rId11"/>
    <p:sldId id="266" r:id="rId12"/>
  </p:sldIdLst>
  <p:sldSz cx="12192000" cy="6858000"/>
  <p:notesSz cx="6858000" cy="9144000"/>
  <p:embeddedFontLst>
    <p:embeddedFont>
      <p:font typeface="Cavolini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Baguet Script" charset="0"/>
      <p:regular r:id="rId22"/>
    </p:embeddedFont>
    <p:embeddedFont>
      <p:font typeface="Alfa Slab One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QYfdcb95VxavQFTcJpG/1S3Zx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A9"/>
    <a:srgbClr val="127071"/>
    <a:srgbClr val="01B1A7"/>
    <a:srgbClr val="D9821D"/>
    <a:srgbClr val="158180"/>
    <a:srgbClr val="F7941C"/>
    <a:srgbClr val="FCB03F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487784D-83BE-43D0-A4A6-D2E0C008B337}">
  <a:tblStyle styleId="{A487784D-83BE-43D0-A4A6-D2E0C008B3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/>
    <p:restoredTop sz="94650"/>
  </p:normalViewPr>
  <p:slideViewPr>
    <p:cSldViewPr snapToGrid="0">
      <p:cViewPr>
        <p:scale>
          <a:sx n="76" d="100"/>
          <a:sy n="76" d="100"/>
        </p:scale>
        <p:origin x="-60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0421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125e112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1125e1123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11125e1123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125e112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1125e1123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1125e1123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88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26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svg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7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6.png"/><Relationship Id="rId19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13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4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/>
          <p:nvPr/>
        </p:nvSpPr>
        <p:spPr>
          <a:xfrm>
            <a:off x="1123250" y="1290271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 txBox="1"/>
          <p:nvPr/>
        </p:nvSpPr>
        <p:spPr>
          <a:xfrm>
            <a:off x="487067" y="207665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666036-FCC4-AD46-89B4-2B72AAE8C1B1}"/>
              </a:ext>
            </a:extLst>
          </p:cNvPr>
          <p:cNvSpPr/>
          <p:nvPr/>
        </p:nvSpPr>
        <p:spPr>
          <a:xfrm>
            <a:off x="1068512" y="2124378"/>
            <a:ext cx="10356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next lesson, Unit 6: Getting started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1D01AD-6A8D-C242-9594-51518DF68578}"/>
              </a:ext>
            </a:extLst>
          </p:cNvPr>
          <p:cNvGrpSpPr/>
          <p:nvPr/>
        </p:nvGrpSpPr>
        <p:grpSpPr>
          <a:xfrm>
            <a:off x="390846" y="117039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B4F03D7B-E4E6-E740-AA28-794C9490DF3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B753B49-DE85-F542-99C7-2FCEC248CE06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4683" y="6088284"/>
            <a:ext cx="4282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Website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sachmem.vn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Fanpage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www.facebook.com/sachmem.vn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663572" y="202239"/>
            <a:ext cx="3059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Mini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game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4689388" y="1845639"/>
            <a:ext cx="3129642" cy="151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311B83B-14D6-6244-B0C6-B03E429B3945}"/>
              </a:ext>
            </a:extLst>
          </p:cNvPr>
          <p:cNvSpPr/>
          <p:nvPr/>
        </p:nvSpPr>
        <p:spPr>
          <a:xfrm>
            <a:off x="4930751" y="220104"/>
            <a:ext cx="6911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1200" dirty="0">
                <a:solidFill>
                  <a:srgbClr val="01B1A7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Guess: What</a:t>
            </a:r>
            <a:r>
              <a:rPr lang="en-US" sz="2000" b="1" dirty="0">
                <a:solidFill>
                  <a:srgbClr val="01B1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1200" dirty="0">
                <a:solidFill>
                  <a:srgbClr val="01B1A7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</a:rPr>
              <a:t>can you make?</a:t>
            </a:r>
            <a:endParaRPr lang="x-none" sz="3200" b="1" kern="1200" dirty="0">
              <a:solidFill>
                <a:srgbClr val="01B1A7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7665186-931D-A04F-9F85-1B64C0D66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80032">
            <a:off x="3126977" y="2488185"/>
            <a:ext cx="1846593" cy="2790183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989112E8-24A1-0A4C-A5D2-F46FAA029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13053" y="1006310"/>
            <a:ext cx="1090411" cy="920956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B065B224-8DB5-B34E-9D3D-1EF21EF4E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35972" y="3638757"/>
            <a:ext cx="1001604" cy="923297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DE7B9A48-495C-DE46-8A8E-DC5B530DF5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901">
            <a:off x="7470248" y="1448327"/>
            <a:ext cx="695088" cy="99388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xmlns="" id="{8FE8D913-55A8-ED44-B719-E49EC269D7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468553" y="4836276"/>
            <a:ext cx="1060122" cy="1156879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359DEC34-E525-E149-AE6C-9DB8E9E3A2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45203" y="1756620"/>
            <a:ext cx="941491" cy="1083306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xmlns="" id="{DFEE046F-0FE5-864D-9FCF-8DCE95C11B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06304" y="3978061"/>
            <a:ext cx="1101188" cy="81688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xmlns="" id="{86D85D67-7195-3C4A-85BA-B03851E7BB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838223">
            <a:off x="5352843" y="5015508"/>
            <a:ext cx="632438" cy="1136735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07677E66-7B35-A546-A308-A8843A4FE6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834894">
            <a:off x="4986470" y="1145863"/>
            <a:ext cx="1246408" cy="1020243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DA163DD9-5FAF-C64E-99CC-E1C913F06F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002959">
            <a:off x="433622" y="2845936"/>
            <a:ext cx="407925" cy="313887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xmlns="" id="{4B0C8D2D-F48E-C141-8D05-2F69DED99C58}"/>
              </a:ext>
            </a:extLst>
          </p:cNvPr>
          <p:cNvSpPr txBox="1"/>
          <p:nvPr/>
        </p:nvSpPr>
        <p:spPr>
          <a:xfrm>
            <a:off x="2931083" y="2295658"/>
            <a:ext cx="5357181" cy="1317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99"/>
              </a:lnSpc>
            </a:pPr>
            <a:r>
              <a:rPr lang="en-US" sz="6000" b="1" dirty="0">
                <a:solidFill>
                  <a:srgbClr val="158180"/>
                </a:solidFill>
                <a:latin typeface="Baguet Script" pitchFamily="2" charset="77"/>
                <a:cs typeface="Grotesque" panose="020F0502020204030204" pitchFamily="34" charset="0"/>
              </a:rPr>
              <a:t>Crepes 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xmlns="" id="{CBFDB2AE-F099-2C41-A164-DEEA10A1FE1A}"/>
              </a:ext>
            </a:extLst>
          </p:cNvPr>
          <p:cNvSpPr txBox="1"/>
          <p:nvPr/>
        </p:nvSpPr>
        <p:spPr>
          <a:xfrm>
            <a:off x="3256335" y="3405806"/>
            <a:ext cx="515853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32"/>
              </a:lnSpc>
            </a:pPr>
            <a:r>
              <a:rPr lang="en-US" sz="4400" dirty="0">
                <a:solidFill>
                  <a:srgbClr val="F7941C"/>
                </a:solidFill>
                <a:latin typeface="Baguet Script" pitchFamily="2" charset="77"/>
                <a:cs typeface="Cavolini" panose="03000502040302020204" pitchFamily="66" charset="0"/>
              </a:rPr>
              <a:t>recipe </a:t>
            </a: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xmlns="" id="{7E0EF284-C099-1A40-8143-A5318C1B588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077625" flipV="1">
            <a:off x="5995243" y="1875388"/>
            <a:ext cx="423495" cy="325867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xmlns="" id="{25D4E94E-72D8-0E4D-9FB2-316F37B8F9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00981">
            <a:off x="2383849" y="5993624"/>
            <a:ext cx="431027" cy="331663"/>
          </a:xfrm>
          <a:prstGeom prst="rect">
            <a:avLst/>
          </a:prstGeom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xmlns="" id="{3983FFEC-D91B-CF40-9608-D2F77491CD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887158">
            <a:off x="7853310" y="4508010"/>
            <a:ext cx="438759" cy="337612"/>
          </a:xfrm>
          <a:prstGeom prst="rect">
            <a:avLst/>
          </a:prstGeom>
        </p:spPr>
      </p:pic>
      <p:pic>
        <p:nvPicPr>
          <p:cNvPr id="27" name="Picture 17">
            <a:extLst>
              <a:ext uri="{FF2B5EF4-FFF2-40B4-BE49-F238E27FC236}">
                <a16:creationId xmlns:a16="http://schemas.microsoft.com/office/drawing/2014/main" xmlns="" id="{7E258965-B005-4B40-983A-0F228BE33E8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5400000" flipV="1">
            <a:off x="5695607" y="5953436"/>
            <a:ext cx="434596" cy="334409"/>
          </a:xfrm>
          <a:prstGeom prst="rect">
            <a:avLst/>
          </a:prstGeom>
        </p:spPr>
      </p:pic>
      <p:pic>
        <p:nvPicPr>
          <p:cNvPr id="28" name="Picture 18">
            <a:extLst>
              <a:ext uri="{FF2B5EF4-FFF2-40B4-BE49-F238E27FC236}">
                <a16:creationId xmlns:a16="http://schemas.microsoft.com/office/drawing/2014/main" xmlns="" id="{73562E63-4E00-EB45-ADC5-FB5801A9C6F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471923" flipV="1">
            <a:off x="7937715" y="2255269"/>
            <a:ext cx="419995" cy="323173"/>
          </a:xfrm>
          <a:prstGeom prst="rect">
            <a:avLst/>
          </a:prstGeom>
        </p:spPr>
      </p:pic>
      <p:pic>
        <p:nvPicPr>
          <p:cNvPr id="29" name="Picture 19">
            <a:extLst>
              <a:ext uri="{FF2B5EF4-FFF2-40B4-BE49-F238E27FC236}">
                <a16:creationId xmlns:a16="http://schemas.microsoft.com/office/drawing/2014/main" xmlns="" id="{D287A410-0313-6441-B72D-B7AC44EE86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00981">
            <a:off x="760183" y="4835212"/>
            <a:ext cx="411826" cy="316888"/>
          </a:xfrm>
          <a:prstGeom prst="rect">
            <a:avLst/>
          </a:prstGeom>
        </p:spPr>
      </p:pic>
      <p:sp>
        <p:nvSpPr>
          <p:cNvPr id="30" name="TextBox 20">
            <a:extLst>
              <a:ext uri="{FF2B5EF4-FFF2-40B4-BE49-F238E27FC236}">
                <a16:creationId xmlns:a16="http://schemas.microsoft.com/office/drawing/2014/main" xmlns="" id="{93D33EA1-6F13-C446-AB5A-E06C3483951E}"/>
              </a:ext>
            </a:extLst>
          </p:cNvPr>
          <p:cNvSpPr txBox="1"/>
          <p:nvPr/>
        </p:nvSpPr>
        <p:spPr>
          <a:xfrm rot="-453049">
            <a:off x="4267239" y="1820251"/>
            <a:ext cx="2559237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Butter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xmlns="" id="{AC22D8EA-8B42-B54D-B87B-7BC89B4BEE41}"/>
              </a:ext>
            </a:extLst>
          </p:cNvPr>
          <p:cNvSpPr txBox="1"/>
          <p:nvPr/>
        </p:nvSpPr>
        <p:spPr>
          <a:xfrm rot="-189612">
            <a:off x="2209650" y="5858063"/>
            <a:ext cx="2202061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Flour</a:t>
            </a: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xmlns="" id="{2AE8F95C-4EB2-A548-B968-5A27B0A0791E}"/>
              </a:ext>
            </a:extLst>
          </p:cNvPr>
          <p:cNvSpPr txBox="1"/>
          <p:nvPr/>
        </p:nvSpPr>
        <p:spPr>
          <a:xfrm>
            <a:off x="7552329" y="4347450"/>
            <a:ext cx="2594004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Cream</a:t>
            </a: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xmlns="" id="{AF8DDDFC-D7F8-694B-B849-9B560F112F0D}"/>
              </a:ext>
            </a:extLst>
          </p:cNvPr>
          <p:cNvSpPr txBox="1"/>
          <p:nvPr/>
        </p:nvSpPr>
        <p:spPr>
          <a:xfrm rot="-453049">
            <a:off x="672735" y="4564121"/>
            <a:ext cx="1707578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Egg</a:t>
            </a: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xmlns="" id="{D8526CFD-75E2-FF4D-9DAF-10E0A7681489}"/>
              </a:ext>
            </a:extLst>
          </p:cNvPr>
          <p:cNvSpPr txBox="1"/>
          <p:nvPr/>
        </p:nvSpPr>
        <p:spPr>
          <a:xfrm rot="-453049">
            <a:off x="4542416" y="5937333"/>
            <a:ext cx="1687208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Salt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xmlns="" id="{9F4F9028-46E1-554C-8C6E-0C5ADA668275}"/>
              </a:ext>
            </a:extLst>
          </p:cNvPr>
          <p:cNvSpPr txBox="1"/>
          <p:nvPr/>
        </p:nvSpPr>
        <p:spPr>
          <a:xfrm rot="272846">
            <a:off x="6763459" y="2294116"/>
            <a:ext cx="1955197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Milk</a:t>
            </a: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xmlns="" id="{A0FD13C9-EDD0-8947-B690-8C36D8C2473E}"/>
              </a:ext>
            </a:extLst>
          </p:cNvPr>
          <p:cNvSpPr txBox="1"/>
          <p:nvPr/>
        </p:nvSpPr>
        <p:spPr>
          <a:xfrm rot="-189612">
            <a:off x="768159" y="2706470"/>
            <a:ext cx="868003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Sugar</a:t>
            </a:r>
          </a:p>
        </p:txBody>
      </p:sp>
      <p:pic>
        <p:nvPicPr>
          <p:cNvPr id="37" name="Picture 27">
            <a:extLst>
              <a:ext uri="{FF2B5EF4-FFF2-40B4-BE49-F238E27FC236}">
                <a16:creationId xmlns:a16="http://schemas.microsoft.com/office/drawing/2014/main" xmlns="" id="{71E61C72-F358-C146-AE8C-C91A2033D9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2857925">
            <a:off x="2441690" y="1920799"/>
            <a:ext cx="483222" cy="318994"/>
          </a:xfrm>
          <a:prstGeom prst="rect">
            <a:avLst/>
          </a:prstGeom>
        </p:spPr>
      </p:pic>
      <p:sp>
        <p:nvSpPr>
          <p:cNvPr id="38" name="TextBox 28">
            <a:extLst>
              <a:ext uri="{FF2B5EF4-FFF2-40B4-BE49-F238E27FC236}">
                <a16:creationId xmlns:a16="http://schemas.microsoft.com/office/drawing/2014/main" xmlns="" id="{3E33417D-8C44-FC42-96DB-8C20796D7035}"/>
              </a:ext>
            </a:extLst>
          </p:cNvPr>
          <p:cNvSpPr txBox="1"/>
          <p:nvPr/>
        </p:nvSpPr>
        <p:spPr>
          <a:xfrm rot="21031368">
            <a:off x="1773709" y="1555774"/>
            <a:ext cx="4036116" cy="64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sz="2000" dirty="0">
                <a:solidFill>
                  <a:srgbClr val="5A1C28"/>
                </a:solidFill>
                <a:latin typeface="Cavolini" panose="03000502040302020204" pitchFamily="66" charset="0"/>
                <a:ea typeface="Gaegu" pitchFamily="2" charset="0"/>
                <a:cs typeface="Cavolini" panose="03000502040302020204" pitchFamily="66" charset="0"/>
              </a:rPr>
              <a:t>Strawberry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D7CDC16-A523-C046-9C95-BE581E0041A2}"/>
              </a:ext>
            </a:extLst>
          </p:cNvPr>
          <p:cNvSpPr/>
          <p:nvPr/>
        </p:nvSpPr>
        <p:spPr>
          <a:xfrm>
            <a:off x="8816707" y="1216687"/>
            <a:ext cx="3290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at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ingredients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food you can cook using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ingredients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Show others your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1091719" y="1185201"/>
            <a:ext cx="1096364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the words and phrases you have learnt in the correct columns. Compare with your partner's. Who has more words and phrases? Add any that you did not write.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1" name="Google Shape;151;p7"/>
          <p:cNvGraphicFramePr/>
          <p:nvPr>
            <p:extLst>
              <p:ext uri="{D42A27DB-BD31-4B8C-83A1-F6EECF244321}">
                <p14:modId xmlns:p14="http://schemas.microsoft.com/office/powerpoint/2010/main" val="317859412"/>
              </p:ext>
            </p:extLst>
          </p:nvPr>
        </p:nvGraphicFramePr>
        <p:xfrm>
          <a:off x="517584" y="2221131"/>
          <a:ext cx="11190939" cy="4023300"/>
        </p:xfrm>
        <a:graphic>
          <a:graphicData uri="http://schemas.openxmlformats.org/drawingml/2006/table">
            <a:tbl>
              <a:tblPr>
                <a:noFill/>
                <a:tableStyleId>{A487784D-83BE-43D0-A4A6-D2E0C008B337}</a:tableStyleId>
              </a:tblPr>
              <a:tblGrid>
                <a:gridCol w="3730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0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0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Dishes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Ingredients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Units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of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 smtClean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measurement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pancakes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flour</a:t>
                      </a: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(g)</a:t>
                      </a:r>
                      <a:endParaRPr sz="24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Google Shape;140;p6">
            <a:extLst>
              <a:ext uri="{FF2B5EF4-FFF2-40B4-BE49-F238E27FC236}">
                <a16:creationId xmlns:a16="http://schemas.microsoft.com/office/drawing/2014/main" xmlns="" id="{2C704E30-4B58-8A4B-90F5-227DD2D96818}"/>
              </a:ext>
            </a:extLst>
          </p:cNvPr>
          <p:cNvSpPr txBox="1"/>
          <p:nvPr/>
        </p:nvSpPr>
        <p:spPr>
          <a:xfrm>
            <a:off x="390846" y="267997"/>
            <a:ext cx="62233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DB19BF8-D75B-A14A-BE66-3CCECA374E89}"/>
              </a:ext>
            </a:extLst>
          </p:cNvPr>
          <p:cNvGrpSpPr/>
          <p:nvPr/>
        </p:nvGrpSpPr>
        <p:grpSpPr>
          <a:xfrm>
            <a:off x="390846" y="1187218"/>
            <a:ext cx="601731" cy="725664"/>
            <a:chOff x="487066" y="1323415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805A9B20-F048-7941-8E84-B182A302FCB4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6F9D851-BC9E-D444-8940-D398C9B8B663}"/>
                </a:ext>
              </a:extLst>
            </p:cNvPr>
            <p:cNvSpPr txBox="1"/>
            <p:nvPr/>
          </p:nvSpPr>
          <p:spPr>
            <a:xfrm>
              <a:off x="609851" y="1323415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157;g11125e11237_0_4">
            <a:extLst>
              <a:ext uri="{FF2B5EF4-FFF2-40B4-BE49-F238E27FC236}">
                <a16:creationId xmlns:a16="http://schemas.microsoft.com/office/drawing/2014/main" xmlns="" id="{78DBC1C4-53C2-0D4C-865E-3305730992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58;g11125e11237_0_4">
            <a:extLst>
              <a:ext uri="{FF2B5EF4-FFF2-40B4-BE49-F238E27FC236}">
                <a16:creationId xmlns:a16="http://schemas.microsoft.com/office/drawing/2014/main" xmlns="" id="{244E8237-6B7E-514B-BE65-31A7B2848438}"/>
              </a:ext>
            </a:extLst>
          </p:cNvPr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59;g11125e11237_0_4">
            <a:extLst>
              <a:ext uri="{FF2B5EF4-FFF2-40B4-BE49-F238E27FC236}">
                <a16:creationId xmlns:a16="http://schemas.microsoft.com/office/drawing/2014/main" xmlns="" id="{092142DD-4CA6-0144-AC2A-61DC608396EE}"/>
              </a:ext>
            </a:extLst>
          </p:cNvPr>
          <p:cNvSpPr/>
          <p:nvPr/>
        </p:nvSpPr>
        <p:spPr>
          <a:xfrm>
            <a:off x="1123250" y="1201175"/>
            <a:ext cx="9568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recipe and write sentences as in the example.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473569D-0460-094F-8168-5CABD926CEDD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D7B2A45C-46D1-A340-BE3A-DF3A138AC21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30F64AF-4748-AD46-B928-33FD5BAD5E4B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41" name="Google Shape;160;g11125e11237_0_4">
            <a:extLst>
              <a:ext uri="{FF2B5EF4-FFF2-40B4-BE49-F238E27FC236}">
                <a16:creationId xmlns:a16="http://schemas.microsoft.com/office/drawing/2014/main" xmlns="" id="{2E2FDCCD-0FAF-A948-B0AA-BED292ADAB12}"/>
              </a:ext>
            </a:extLst>
          </p:cNvPr>
          <p:cNvSpPr txBox="1"/>
          <p:nvPr/>
        </p:nvSpPr>
        <p:spPr>
          <a:xfrm>
            <a:off x="476391" y="2336106"/>
            <a:ext cx="586614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58180"/>
                </a:solidFill>
                <a:latin typeface="Calibri"/>
                <a:ea typeface="Calibri"/>
                <a:cs typeface="Calibri"/>
                <a:sym typeface="Calibri"/>
              </a:rPr>
              <a:t>Suggested answers:</a:t>
            </a:r>
            <a:r>
              <a:rPr lang="en-US" sz="2800" dirty="0">
                <a:solidFill>
                  <a:srgbClr val="1581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rgbClr val="1581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5 eggs.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need 2 tomatoes.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2 tablespoons of cold water.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40 grams of butter.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5 grams of onion.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1 teaspoon of salt.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a teaspoon of pepper.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60;g11125e11237_0_4">
            <a:extLst>
              <a:ext uri="{FF2B5EF4-FFF2-40B4-BE49-F238E27FC236}">
                <a16:creationId xmlns:a16="http://schemas.microsoft.com/office/drawing/2014/main" xmlns="" id="{89ED0F14-5DCD-A946-B02B-EA325A10CAFC}"/>
              </a:ext>
            </a:extLst>
          </p:cNvPr>
          <p:cNvSpPr txBox="1"/>
          <p:nvPr/>
        </p:nvSpPr>
        <p:spPr>
          <a:xfrm>
            <a:off x="6647111" y="3053494"/>
            <a:ext cx="4478384" cy="285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eggs: 5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tomatoes: 2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cold water: 2 tbsp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butter: 40 g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onion: 5 g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salt: 1 tsp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pepper: 1 tsp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40;p6">
            <a:extLst>
              <a:ext uri="{FF2B5EF4-FFF2-40B4-BE49-F238E27FC236}">
                <a16:creationId xmlns:a16="http://schemas.microsoft.com/office/drawing/2014/main" xmlns="" id="{2C704E30-4B58-8A4B-90F5-227DD2D96818}"/>
              </a:ext>
            </a:extLst>
          </p:cNvPr>
          <p:cNvSpPr txBox="1"/>
          <p:nvPr/>
        </p:nvSpPr>
        <p:spPr>
          <a:xfrm>
            <a:off x="390846" y="267997"/>
            <a:ext cx="62233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VOCABULARY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305" r="1487"/>
          <a:stretch/>
        </p:blipFill>
        <p:spPr>
          <a:xfrm>
            <a:off x="6794822" y="1965374"/>
            <a:ext cx="5084660" cy="4239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11125e11237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1125e11237_0_13"/>
          <p:cNvSpPr/>
          <p:nvPr/>
        </p:nvSpPr>
        <p:spPr>
          <a:xfrm>
            <a:off x="408838" y="2117698"/>
            <a:ext cx="11434267" cy="327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 have to go to the market now. There isn't food _________ for our dinner.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Would you like _________ sugar for your coffee?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are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trees in our village, so the air here is very fresh.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I'm very busy, I have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to do today.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We didn't have _________ beef left, so we had _________ fish for lunch.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1125e11237_0_13"/>
          <p:cNvSpPr txBox="1"/>
          <p:nvPr/>
        </p:nvSpPr>
        <p:spPr>
          <a:xfrm>
            <a:off x="8172895" y="2158982"/>
            <a:ext cx="84189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69" name="Google Shape;169;g11125e11237_0_13"/>
          <p:cNvSpPr txBox="1"/>
          <p:nvPr/>
        </p:nvSpPr>
        <p:spPr>
          <a:xfrm>
            <a:off x="3250609" y="2826648"/>
            <a:ext cx="108142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0" name="Google Shape;170;g11125e11237_0_13"/>
          <p:cNvSpPr txBox="1"/>
          <p:nvPr/>
        </p:nvSpPr>
        <p:spPr>
          <a:xfrm>
            <a:off x="2383638" y="3435872"/>
            <a:ext cx="2502380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lot 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of/ lots 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1" name="Google Shape;171;g11125e11237_0_13"/>
          <p:cNvSpPr txBox="1"/>
          <p:nvPr/>
        </p:nvSpPr>
        <p:spPr>
          <a:xfrm>
            <a:off x="3478333" y="4745390"/>
            <a:ext cx="1283084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1125e11237_0_13"/>
          <p:cNvSpPr txBox="1"/>
          <p:nvPr/>
        </p:nvSpPr>
        <p:spPr>
          <a:xfrm>
            <a:off x="3791322" y="4091395"/>
            <a:ext cx="2482156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lot </a:t>
            </a:r>
            <a:r>
              <a:rPr lang="en-US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of/ </a:t>
            </a: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lots of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73" name="Google Shape;173;g11125e11237_0_13"/>
          <p:cNvSpPr txBox="1"/>
          <p:nvPr/>
        </p:nvSpPr>
        <p:spPr>
          <a:xfrm>
            <a:off x="7910425" y="4743469"/>
            <a:ext cx="1255097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some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0" name="Google Shape;140;p6">
            <a:extLst>
              <a:ext uri="{FF2B5EF4-FFF2-40B4-BE49-F238E27FC236}">
                <a16:creationId xmlns:a16="http://schemas.microsoft.com/office/drawing/2014/main" xmlns="" id="{B86C82FA-CAE7-6B44-95C6-C51395E199F1}"/>
              </a:ext>
            </a:extLst>
          </p:cNvPr>
          <p:cNvSpPr txBox="1"/>
          <p:nvPr/>
        </p:nvSpPr>
        <p:spPr>
          <a:xfrm>
            <a:off x="361312" y="256515"/>
            <a:ext cx="46846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2543ED-2A50-DC48-84AC-5EC45F2963F2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4ED69C08-9B35-1646-9BD1-6705CB44708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08244C3-EB61-F34B-9B84-44C7290C51FC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384C1B1-73A7-F246-BA9B-2947087190AA}"/>
              </a:ext>
            </a:extLst>
          </p:cNvPr>
          <p:cNvSpPr/>
          <p:nvPr/>
        </p:nvSpPr>
        <p:spPr>
          <a:xfrm>
            <a:off x="1123250" y="1270000"/>
            <a:ext cx="10289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sentences. Write s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1125e11237_0_23"/>
          <p:cNvSpPr/>
          <p:nvPr/>
        </p:nvSpPr>
        <p:spPr>
          <a:xfrm>
            <a:off x="771979" y="2664607"/>
            <a:ext cx="11148476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There are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bottles of juice in the fridge.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 need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butter for my pancakes.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 have only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 of fish sauce.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need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chairs for the party.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She put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sugar in her lemonade.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0;g11125e11237_0_23">
            <a:extLst>
              <a:ext uri="{FF2B5EF4-FFF2-40B4-BE49-F238E27FC236}">
                <a16:creationId xmlns:a16="http://schemas.microsoft.com/office/drawing/2014/main" xmlns="" id="{193A156E-5E28-F04A-920C-F34E6A416145}"/>
              </a:ext>
            </a:extLst>
          </p:cNvPr>
          <p:cNvSpPr/>
          <p:nvPr/>
        </p:nvSpPr>
        <p:spPr>
          <a:xfrm>
            <a:off x="1169838" y="1099543"/>
            <a:ext cx="10022881" cy="156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Minh has </a:t>
            </a:r>
            <a:r>
              <a:rPr lang="en-US" sz="24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How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apples does Minh have?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1;g11125e11237_0_23">
            <a:extLst>
              <a:ext uri="{FF2B5EF4-FFF2-40B4-BE49-F238E27FC236}">
                <a16:creationId xmlns:a16="http://schemas.microsoft.com/office/drawing/2014/main" xmlns="" id="{22A6EE9B-3AF1-1F4D-B529-E53F52B872F8}"/>
              </a:ext>
            </a:extLst>
          </p:cNvPr>
          <p:cNvSpPr txBox="1"/>
          <p:nvPr/>
        </p:nvSpPr>
        <p:spPr>
          <a:xfrm>
            <a:off x="1075440" y="2979488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bottles of juice are there in the fridge?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2" name="Google Shape;182;g11125e11237_0_23">
            <a:extLst>
              <a:ext uri="{FF2B5EF4-FFF2-40B4-BE49-F238E27FC236}">
                <a16:creationId xmlns:a16="http://schemas.microsoft.com/office/drawing/2014/main" xmlns="" id="{4AA46B45-0835-3C43-B52C-7279D1708CC2}"/>
              </a:ext>
            </a:extLst>
          </p:cNvPr>
          <p:cNvSpPr txBox="1"/>
          <p:nvPr/>
        </p:nvSpPr>
        <p:spPr>
          <a:xfrm>
            <a:off x="1075440" y="3665797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much butter do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need for your pancakes?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3" name="Google Shape;183;g11125e11237_0_23">
            <a:extLst>
              <a:ext uri="{FF2B5EF4-FFF2-40B4-BE49-F238E27FC236}">
                <a16:creationId xmlns:a16="http://schemas.microsoft.com/office/drawing/2014/main" xmlns="" id="{2F6E27B0-06A7-B742-98E3-BFF409E28E03}"/>
              </a:ext>
            </a:extLst>
          </p:cNvPr>
          <p:cNvSpPr txBox="1"/>
          <p:nvPr/>
        </p:nvSpPr>
        <p:spPr>
          <a:xfrm>
            <a:off x="1075440" y="4399425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bottles of fish sauce do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you/ we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have?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4" name="Google Shape;184;g11125e11237_0_23">
            <a:extLst>
              <a:ext uri="{FF2B5EF4-FFF2-40B4-BE49-F238E27FC236}">
                <a16:creationId xmlns:a16="http://schemas.microsoft.com/office/drawing/2014/main" xmlns="" id="{F043B1A0-8AC9-934B-85E0-9EFA8F4AE659}"/>
              </a:ext>
            </a:extLst>
          </p:cNvPr>
          <p:cNvSpPr txBox="1"/>
          <p:nvPr/>
        </p:nvSpPr>
        <p:spPr>
          <a:xfrm>
            <a:off x="1075440" y="5145044"/>
            <a:ext cx="7155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chairs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 you/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 need (for the party)? </a:t>
            </a: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5" name="Google Shape;185;g11125e11237_0_23">
            <a:extLst>
              <a:ext uri="{FF2B5EF4-FFF2-40B4-BE49-F238E27FC236}">
                <a16:creationId xmlns:a16="http://schemas.microsoft.com/office/drawing/2014/main" xmlns="" id="{54421FAF-482E-4645-A799-B736789BA070}"/>
              </a:ext>
            </a:extLst>
          </p:cNvPr>
          <p:cNvSpPr txBox="1"/>
          <p:nvPr/>
        </p:nvSpPr>
        <p:spPr>
          <a:xfrm>
            <a:off x="1046836" y="5878672"/>
            <a:ext cx="7298511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much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sugar did she put in her </a:t>
            </a:r>
            <a:r>
              <a:rPr lang="en-US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lemonade?</a:t>
            </a:r>
            <a:endParaRPr sz="1800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A4A7698-B3A3-EA4C-A882-EF6EAC931378}"/>
              </a:ext>
            </a:extLst>
          </p:cNvPr>
          <p:cNvGrpSpPr/>
          <p:nvPr/>
        </p:nvGrpSpPr>
        <p:grpSpPr>
          <a:xfrm>
            <a:off x="445105" y="1148174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9" name="Google Shape;140;p6">
            <a:extLst>
              <a:ext uri="{FF2B5EF4-FFF2-40B4-BE49-F238E27FC236}">
                <a16:creationId xmlns:a16="http://schemas.microsoft.com/office/drawing/2014/main" xmlns="" id="{B86C82FA-CAE7-6B44-95C6-C51395E199F1}"/>
              </a:ext>
            </a:extLst>
          </p:cNvPr>
          <p:cNvSpPr txBox="1"/>
          <p:nvPr/>
        </p:nvSpPr>
        <p:spPr>
          <a:xfrm>
            <a:off x="325662" y="236430"/>
            <a:ext cx="46846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GRAMMAR REVIEW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0;p6">
            <a:extLst>
              <a:ext uri="{FF2B5EF4-FFF2-40B4-BE49-F238E27FC236}">
                <a16:creationId xmlns:a16="http://schemas.microsoft.com/office/drawing/2014/main" xmlns="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13DA042-2BDE-8B4A-885E-DFEBFE198EFB}"/>
              </a:ext>
            </a:extLst>
          </p:cNvPr>
          <p:cNvSpPr/>
          <p:nvPr/>
        </p:nvSpPr>
        <p:spPr>
          <a:xfrm>
            <a:off x="1123249" y="1147247"/>
            <a:ext cx="1059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Work in groups. Design a poster about eating habits in an area or a foreign country you know, including: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B75D6B8-381E-4647-8308-86F1EA24E7AA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B06F851D-7DD5-3441-BFE0-296BE6FFE2A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3F65DBC-6470-DA40-80DD-0CF4C46DE4A0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7680F3-0242-D54F-BDC0-38058D5163D3}"/>
              </a:ext>
            </a:extLst>
          </p:cNvPr>
          <p:cNvSpPr/>
          <p:nvPr/>
        </p:nvSpPr>
        <p:spPr>
          <a:xfrm>
            <a:off x="343823" y="2076484"/>
            <a:ext cx="3624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names of main meals and mealtimes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names of common </a:t>
            </a:r>
            <a:r>
              <a:rPr lang="x-non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food/ </a:t>
            </a: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drink for each meal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x-none" sz="2400" dirty="0">
                <a:latin typeface="Calibri" panose="020F0502020204030204" pitchFamily="34" charset="0"/>
                <a:cs typeface="Calibri" panose="020F0502020204030204" pitchFamily="34" charset="0"/>
              </a:rPr>
              <a:t>pictures or photos to illustrate the meals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B02C48-3D60-F148-9C51-C75C47A24C0D}"/>
              </a:ext>
            </a:extLst>
          </p:cNvPr>
          <p:cNvGrpSpPr/>
          <p:nvPr/>
        </p:nvGrpSpPr>
        <p:grpSpPr>
          <a:xfrm>
            <a:off x="4221031" y="1932017"/>
            <a:ext cx="7626719" cy="4798171"/>
            <a:chOff x="4174435" y="1811351"/>
            <a:chExt cx="7626719" cy="47981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744C381-93CB-2446-BD4A-C1884BCC8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4435" y="2042184"/>
              <a:ext cx="7626719" cy="456733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FF3523B-6B7D-F040-91A7-4F31D835A802}"/>
                </a:ext>
              </a:extLst>
            </p:cNvPr>
            <p:cNvSpPr/>
            <p:nvPr/>
          </p:nvSpPr>
          <p:spPr>
            <a:xfrm>
              <a:off x="4586532" y="1811351"/>
              <a:ext cx="6793775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kern="1200" dirty="0">
                  <a:ln w="19050">
                    <a:solidFill>
                      <a:srgbClr val="158180"/>
                    </a:solidFill>
                  </a:ln>
                  <a:solidFill>
                    <a:srgbClr val="D9821D"/>
                  </a:solidFill>
                  <a:effectLst>
                    <a:glow rad="889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lfa Slab One" pitchFamily="2" charset="77"/>
                </a:rPr>
                <a:t>EATING HABITS AROUND THE WORLD</a:t>
              </a:r>
              <a:endParaRPr lang="x-none" sz="2300" dirty="0">
                <a:ln w="19050">
                  <a:solidFill>
                    <a:srgbClr val="158180"/>
                  </a:solidFill>
                </a:ln>
                <a:solidFill>
                  <a:srgbClr val="D982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fa Slab One" pitchFamily="2" charset="77"/>
              </a:endParaRPr>
            </a:p>
          </p:txBody>
        </p:sp>
      </p:grpSp>
      <p:sp>
        <p:nvSpPr>
          <p:cNvPr id="14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FAF2D79-7D9C-3A4E-80CA-02F4DA0B701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B38E50D5-6099-4B47-A735-1D621175C7F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817D074-7F6D-C542-84E4-7BDAF9B760F7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7CF29C-BC2B-2D4E-9EDB-1397037AA62F}"/>
              </a:ext>
            </a:extLst>
          </p:cNvPr>
          <p:cNvSpPr/>
          <p:nvPr/>
        </p:nvSpPr>
        <p:spPr>
          <a:xfrm>
            <a:off x="1123250" y="1147247"/>
            <a:ext cx="1060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Then organise an exhibition of all the posters in your class. </a:t>
            </a:r>
          </a:p>
          <a:p>
            <a:r>
              <a:rPr lang="x-none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Present your poster to the class. </a:t>
            </a:r>
            <a:endParaRPr lang="x-non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xmlns="" id="{3D38DC67-782C-0241-BBFB-9BF619078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0766" y="2042184"/>
            <a:ext cx="255104" cy="412781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xmlns="" id="{2DA8ABDC-9D81-FE41-907B-58CFBA36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9066" y="2042184"/>
            <a:ext cx="255104" cy="412781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xmlns="" id="{C2AC47BB-9C83-E549-9A52-A864453F7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7974" y="2062101"/>
            <a:ext cx="255104" cy="41278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xmlns="" id="{15C50570-47E1-D842-8CB2-389B872DA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1" y="2074450"/>
            <a:ext cx="255104" cy="412781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xmlns="" id="{362DFFD8-2434-724F-8719-F58587E97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0204" y="2084389"/>
            <a:ext cx="255104" cy="412781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xmlns="" id="{5FA349BE-23C1-CD42-B229-709F99980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4820" y="2084389"/>
            <a:ext cx="255104" cy="412781"/>
          </a:xfrm>
          <a:prstGeom prst="rect">
            <a:avLst/>
          </a:prstGeom>
        </p:spPr>
      </p:pic>
      <p:sp>
        <p:nvSpPr>
          <p:cNvPr id="17" name="Google Shape;140;p6">
            <a:extLst>
              <a:ext uri="{FF2B5EF4-FFF2-40B4-BE49-F238E27FC236}">
                <a16:creationId xmlns:a16="http://schemas.microsoft.com/office/drawing/2014/main" xmlns="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831" y="2084389"/>
            <a:ext cx="6704247" cy="44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/>
          <p:nvPr/>
        </p:nvSpPr>
        <p:spPr>
          <a:xfrm>
            <a:off x="1123250" y="1258929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/>
        </p:nvSpPr>
        <p:spPr>
          <a:xfrm>
            <a:off x="521519" y="279168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4884AF9-CDB4-BB4E-8A7A-16879EB19243}"/>
              </a:ext>
            </a:extLst>
          </p:cNvPr>
          <p:cNvSpPr/>
          <p:nvPr/>
        </p:nvSpPr>
        <p:spPr>
          <a:xfrm>
            <a:off x="1128576" y="1896217"/>
            <a:ext cx="107354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50000"/>
              </a:lnSpc>
              <a:buSzPts val="2400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 this lesson, we have learnt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Review the vocabulary and grammar of </a:t>
            </a:r>
            <a:r>
              <a:rPr lang="en-US" sz="2400" i="1" dirty="0"/>
              <a:t>Unit 5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Apply what </a:t>
            </a:r>
            <a:r>
              <a:rPr lang="en-US" sz="2400" dirty="0" smtClean="0"/>
              <a:t>you </a:t>
            </a:r>
            <a:r>
              <a:rPr lang="en-US" sz="2400" dirty="0"/>
              <a:t>have learnt </a:t>
            </a:r>
            <a:r>
              <a:rPr lang="en-US" sz="2400" dirty="0" smtClean="0"/>
              <a:t>into </a:t>
            </a:r>
            <a:r>
              <a:rPr lang="en-US" sz="2400" dirty="0"/>
              <a:t>practice through </a:t>
            </a:r>
            <a:r>
              <a:rPr lang="en-US" sz="2400" dirty="0" smtClean="0"/>
              <a:t>the </a:t>
            </a:r>
            <a:r>
              <a:rPr lang="en-US" sz="2400" dirty="0"/>
              <a:t>project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dirty="0"/>
              <a:t>EATING HABITS AROUND THE WORLD”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681D0E8-09DA-844A-8212-1C2B25214AC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E7B17159-C42E-9F4F-8F8C-B48EC369F00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3BE4FF4-4AEF-A44E-8D99-BA8B864AD6F9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589</Words>
  <Application>Microsoft Office PowerPoint</Application>
  <PresentationFormat>Custom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Cavolini</vt:lpstr>
      <vt:lpstr>Myriad Pro</vt:lpstr>
      <vt:lpstr>Calibri</vt:lpstr>
      <vt:lpstr>Gaegu</vt:lpstr>
      <vt:lpstr>Baguet Script</vt:lpstr>
      <vt:lpstr>Alfa Slab One</vt:lpstr>
      <vt:lpstr>Grotesque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24</cp:revision>
  <dcterms:modified xsi:type="dcterms:W3CDTF">2022-12-04T14:55:35Z</dcterms:modified>
</cp:coreProperties>
</file>