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23"/>
  </p:notesMasterIdLst>
  <p:sldIdLst>
    <p:sldId id="256" r:id="rId4"/>
    <p:sldId id="258" r:id="rId5"/>
    <p:sldId id="262" r:id="rId6"/>
    <p:sldId id="263" r:id="rId7"/>
    <p:sldId id="264" r:id="rId8"/>
    <p:sldId id="286" r:id="rId9"/>
    <p:sldId id="265" r:id="rId10"/>
    <p:sldId id="266" r:id="rId11"/>
    <p:sldId id="291" r:id="rId12"/>
    <p:sldId id="267" r:id="rId13"/>
    <p:sldId id="290" r:id="rId14"/>
    <p:sldId id="268" r:id="rId15"/>
    <p:sldId id="269" r:id="rId16"/>
    <p:sldId id="287" r:id="rId17"/>
    <p:sldId id="270" r:id="rId18"/>
    <p:sldId id="271" r:id="rId19"/>
    <p:sldId id="272" r:id="rId20"/>
    <p:sldId id="288" r:id="rId21"/>
    <p:sldId id="273" r:id="rId22"/>
  </p:sldIdLst>
  <p:sldSz cx="12190413" cy="6859588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华文行楷" panose="02010800040101010101" pitchFamily="2" charset="-122"/>
      <p:regular r:id="rId26"/>
    </p:embeddedFont>
    <p:embeddedFont>
      <p:font typeface="#9Slide03 Arima Madurai Bold" panose="020B0604020202020204" charset="0"/>
      <p:bold r:id="rId27"/>
    </p:embeddedFont>
    <p:embeddedFont>
      <p:font typeface="#9Slide03 BoosterNextFYBlack" panose="020B0604020202020204" charset="0"/>
      <p:regular r:id="rId28"/>
    </p:embeddedFont>
    <p:embeddedFont>
      <p:font typeface="#9Slide06 SVNWendi" panose="020B0604020202020204" charset="0"/>
      <p:regular r:id="rId29"/>
    </p:embeddedFont>
    <p:embeddedFont>
      <p:font typeface="#9Slide06 ThuPhap Thien An" panose="020B0604020202020204" charset="0"/>
      <p:regular r:id="rId30"/>
    </p:embeddedFont>
    <p:embeddedFont>
      <p:font typeface="Impact" panose="020B0806030902050204" pitchFamily="34" charset="0"/>
      <p:regular r:id="rId31"/>
    </p:embeddedFont>
  </p:embeddedFontLst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8A5C"/>
    <a:srgbClr val="46014E"/>
    <a:srgbClr val="AEECC7"/>
    <a:srgbClr val="74DE9F"/>
    <a:srgbClr val="F5EBD0"/>
    <a:srgbClr val="784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0" y="141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75BA3-B2DE-4995-BFDA-D4EC2F0E5DDF}" type="doc">
      <dgm:prSet loTypeId="urn:microsoft.com/office/officeart/2005/8/layout/vList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129E455-497C-4BC3-B5F7-B7939A3C8A34}">
      <dgm:prSet phldrT="[Text]" custT="1"/>
      <dgm:spPr>
        <a:solidFill>
          <a:srgbClr val="B68A5C"/>
        </a:solidFill>
      </dgm:spPr>
      <dgm:t>
        <a:bodyPr/>
        <a:lstStyle/>
        <a:p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Năm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nay </a:t>
          </a:r>
          <a:r>
            <a:rPr lang="en-US" sz="1800" i="1" u="sng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đào</a:t>
          </a:r>
          <a:r>
            <a:rPr lang="en-US" sz="1800" i="1" u="sng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u="sng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lại</a:t>
          </a:r>
          <a:r>
            <a:rPr lang="en-US" sz="1800" i="1" u="sng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u="sng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nở</a:t>
          </a:r>
          <a:endParaRPr lang="en-US" sz="1800" dirty="0">
            <a:solidFill>
              <a:schemeClr val="bg1">
                <a:lumMod val="50000"/>
              </a:schemeClr>
            </a:solidFill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9C82DCFF-FA13-4B79-B749-DF4D14484731}" type="parTrans" cxnId="{305308BC-8B11-4312-9A68-663028B19B70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C848C86-16BF-4F69-AEFC-7E0149CAF525}" type="sibTrans" cxnId="{305308BC-8B11-4312-9A68-663028B19B70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CE059F0-862F-4F22-B513-D023CDAA1F11}">
      <dgm:prSet phldrT="[Text]" custT="1"/>
      <dgm:spPr/>
      <dgm:t>
        <a:bodyPr/>
        <a:lstStyle/>
        <a:p>
          <a:pPr algn="just"/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=&gt;</a:t>
          </a:r>
          <a:r>
            <a:rPr lang="vi-VN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Hình ảnh hoán dụ, tạo kết cấu đầu - cuối tương ứng g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óp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phần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khắc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họa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sự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tương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phản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rõ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nét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làm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nổi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bật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57AEAA92-3EA6-4A54-A674-6299E5EA71CB}" type="parTrans" cxnId="{5D63CCDE-4133-479C-8947-995F77253919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D7B101E-AB15-486F-B595-B767BF6D80F9}" type="sibTrans" cxnId="{5D63CCDE-4133-479C-8947-995F77253919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5BA8F20-FFC4-4A02-B8B8-3566A3CA6CB3}">
      <dgm:prSet phldrT="[Text]" custT="1"/>
      <dgm:spPr>
        <a:solidFill>
          <a:srgbClr val="B68A5C"/>
        </a:solidFill>
      </dgm:spPr>
      <dgm:t>
        <a:bodyPr/>
        <a:lstStyle/>
        <a:p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Không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thấy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ông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đồ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xưa</a:t>
          </a:r>
          <a:endParaRPr lang="en-US" sz="1800" dirty="0">
            <a:solidFill>
              <a:schemeClr val="bg1">
                <a:lumMod val="50000"/>
              </a:schemeClr>
            </a:solidFill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B3C0A6A-1483-4EF9-96F6-BA06BC017731}" type="parTrans" cxnId="{1C651619-6572-4024-8285-9EBCF44956C7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0EF5DF2-4FFC-4614-B2E3-D229BB13B523}" type="sibTrans" cxnId="{1C651619-6572-4024-8285-9EBCF44956C7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8079037-19F6-4653-9395-C52D322E5B39}">
      <dgm:prSet phldrT="[Text]" custT="1"/>
      <dgm:spPr/>
      <dgm:t>
        <a:bodyPr/>
        <a:lstStyle/>
        <a:p>
          <a:pPr algn="just"/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=&gt;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Câu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phủ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định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lột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tả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trọn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vẹn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bâng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khuâng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lưu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luyến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674407E1-30E1-4D97-B26D-0C149F16E5B2}" type="parTrans" cxnId="{6FF7ED10-0C73-4BCB-AFB7-04E2906C5A2E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65C8FEC8-76F9-4617-B8F1-A5776A9B4E94}" type="sibTrans" cxnId="{6FF7ED10-0C73-4BCB-AFB7-04E2906C5A2E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2C0504A-9DC1-4087-B924-E69459B30DCD}">
      <dgm:prSet phldrT="[Text]" custT="1"/>
      <dgm:spPr>
        <a:solidFill>
          <a:srgbClr val="B68A5C"/>
        </a:solidFill>
      </dgm:spPr>
      <dgm:t>
        <a:bodyPr/>
        <a:lstStyle/>
        <a:p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-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người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muôn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năm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cũ</a:t>
          </a:r>
          <a:endParaRPr lang="en-US" sz="1800" dirty="0">
            <a:solidFill>
              <a:schemeClr val="bg1">
                <a:lumMod val="50000"/>
              </a:schemeClr>
            </a:solidFill>
            <a:effectLst/>
            <a:latin typeface="#9Slide03 Arima Madurai Bold" panose="00000800000000000000" pitchFamily="2" charset="0"/>
            <a:ea typeface="Times New Roman" panose="02020603050405020304" pitchFamily="18" charset="0"/>
            <a:cs typeface="#9Slide03 Arima Madurai Bold" panose="00000800000000000000" pitchFamily="2" charset="0"/>
          </a:endParaRPr>
        </a:p>
        <a:p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Hồn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ở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đâu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bây</a:t>
          </a:r>
          <a:r>
            <a:rPr lang="en-US" sz="1800" i="1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giờ</a:t>
          </a:r>
          <a:r>
            <a:rPr lang="en-US" sz="18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?</a:t>
          </a:r>
          <a:endParaRPr lang="en-US" sz="1800" dirty="0">
            <a:solidFill>
              <a:schemeClr val="bg1">
                <a:lumMod val="50000"/>
              </a:schemeClr>
            </a:solidFill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27315030-73CB-4799-A637-3A15A97AE367}" type="parTrans" cxnId="{C1299F15-4E53-4A73-95BB-855D5ABF694F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88CAAB9-6389-48D8-B771-62E62B07F9F1}" type="sibTrans" cxnId="{C1299F15-4E53-4A73-95BB-855D5ABF694F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157555B7-B1E3-4A23-89FB-89192AB73C28}">
      <dgm:prSet phldrT="[Text]" custT="1"/>
      <dgm:spPr/>
      <dgm:t>
        <a:bodyPr/>
        <a:lstStyle/>
        <a:p>
          <a:pPr algn="just"/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=&gt; </a:t>
          </a:r>
          <a:r>
            <a:rPr lang="vi-VN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Câu hỏi tu từ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thể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xót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xa</a:t>
          </a:r>
          <a:r>
            <a:rPr lang="vi-VN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ngậm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ngùi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day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dứt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trước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hình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ảnh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ông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đồ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không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còn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xuất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vi-VN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tiếc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nuối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trước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sự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tàn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phai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giá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trị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hóa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tốt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đẹp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bị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quên</a:t>
          </a:r>
          <a:r>
            <a:rPr lang="en-US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lãng</a:t>
          </a:r>
          <a:r>
            <a:rPr lang="vi-VN" sz="18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0FA16F62-DA64-44D9-ACC4-857008CACE8A}" type="parTrans" cxnId="{5D104705-E6E4-42CE-8253-5FC7C25CB5BF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5088EB0D-A09A-4060-9AA3-FF5E9AD3358E}" type="sibTrans" cxnId="{5D104705-E6E4-42CE-8253-5FC7C25CB5BF}">
      <dgm:prSet/>
      <dgm:spPr/>
      <dgm:t>
        <a:bodyPr/>
        <a:lstStyle/>
        <a:p>
          <a:endParaRPr lang="en-US" sz="18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CFBE386-F076-4434-B327-4CB2D2B7285E}" type="pres">
      <dgm:prSet presAssocID="{78F75BA3-B2DE-4995-BFDA-D4EC2F0E5DDF}" presName="Name0" presStyleCnt="0">
        <dgm:presLayoutVars>
          <dgm:dir/>
          <dgm:animLvl val="lvl"/>
          <dgm:resizeHandles val="exact"/>
        </dgm:presLayoutVars>
      </dgm:prSet>
      <dgm:spPr/>
    </dgm:pt>
    <dgm:pt modelId="{0A79699D-260D-4C25-B82E-3E44FABA1CF5}" type="pres">
      <dgm:prSet presAssocID="{1129E455-497C-4BC3-B5F7-B7939A3C8A34}" presName="linNode" presStyleCnt="0"/>
      <dgm:spPr/>
    </dgm:pt>
    <dgm:pt modelId="{0E3E5BD9-7F77-401F-8181-9EF0CFDC9291}" type="pres">
      <dgm:prSet presAssocID="{1129E455-497C-4BC3-B5F7-B7939A3C8A34}" presName="parentText" presStyleLbl="node1" presStyleIdx="0" presStyleCnt="3" custLinFactNeighborY="-1989">
        <dgm:presLayoutVars>
          <dgm:chMax val="1"/>
          <dgm:bulletEnabled val="1"/>
        </dgm:presLayoutVars>
      </dgm:prSet>
      <dgm:spPr/>
    </dgm:pt>
    <dgm:pt modelId="{5430A2C7-C49C-4D65-B26B-409C1CBA2746}" type="pres">
      <dgm:prSet presAssocID="{1129E455-497C-4BC3-B5F7-B7939A3C8A34}" presName="descendantText" presStyleLbl="alignAccFollowNode1" presStyleIdx="0" presStyleCnt="3" custLinFactNeighborX="-2370" custLinFactNeighborY="829">
        <dgm:presLayoutVars>
          <dgm:bulletEnabled val="1"/>
        </dgm:presLayoutVars>
      </dgm:prSet>
      <dgm:spPr/>
    </dgm:pt>
    <dgm:pt modelId="{642BA41F-61BB-4D34-A121-25A79C9D185F}" type="pres">
      <dgm:prSet presAssocID="{BC848C86-16BF-4F69-AEFC-7E0149CAF525}" presName="sp" presStyleCnt="0"/>
      <dgm:spPr/>
    </dgm:pt>
    <dgm:pt modelId="{242E16C0-70A7-4FCC-9929-49FBF52DDC51}" type="pres">
      <dgm:prSet presAssocID="{45BA8F20-FFC4-4A02-B8B8-3566A3CA6CB3}" presName="linNode" presStyleCnt="0"/>
      <dgm:spPr/>
    </dgm:pt>
    <dgm:pt modelId="{7C40E5A5-F7E4-4D15-A7FC-C4BDEC2DBF57}" type="pres">
      <dgm:prSet presAssocID="{45BA8F20-FFC4-4A02-B8B8-3566A3CA6CB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1DC0471-7292-4C2B-9718-7122E974A516}" type="pres">
      <dgm:prSet presAssocID="{45BA8F20-FFC4-4A02-B8B8-3566A3CA6CB3}" presName="descendantText" presStyleLbl="alignAccFollowNode1" presStyleIdx="1" presStyleCnt="3" custLinFactNeighborX="-2370" custLinFactNeighborY="829">
        <dgm:presLayoutVars>
          <dgm:bulletEnabled val="1"/>
        </dgm:presLayoutVars>
      </dgm:prSet>
      <dgm:spPr/>
    </dgm:pt>
    <dgm:pt modelId="{9F9E8F06-3F7E-44F6-BB2F-79E773DD1BA0}" type="pres">
      <dgm:prSet presAssocID="{70EF5DF2-4FFC-4614-B2E3-D229BB13B523}" presName="sp" presStyleCnt="0"/>
      <dgm:spPr/>
    </dgm:pt>
    <dgm:pt modelId="{64CD1843-191F-4AAF-AE44-CA6BAA17D21E}" type="pres">
      <dgm:prSet presAssocID="{C2C0504A-9DC1-4087-B924-E69459B30DCD}" presName="linNode" presStyleCnt="0"/>
      <dgm:spPr/>
    </dgm:pt>
    <dgm:pt modelId="{5E9E93F1-F67D-417C-B0E6-D84B23F773E1}" type="pres">
      <dgm:prSet presAssocID="{C2C0504A-9DC1-4087-B924-E69459B30DCD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604B78E-1EFA-45FE-830B-64D0A1766C99}" type="pres">
      <dgm:prSet presAssocID="{C2C0504A-9DC1-4087-B924-E69459B30DCD}" presName="descendantText" presStyleLbl="alignAccFollowNode1" presStyleIdx="2" presStyleCnt="3" custScaleY="117092" custLinFactNeighborX="-2370">
        <dgm:presLayoutVars>
          <dgm:bulletEnabled val="1"/>
        </dgm:presLayoutVars>
      </dgm:prSet>
      <dgm:spPr/>
    </dgm:pt>
  </dgm:ptLst>
  <dgm:cxnLst>
    <dgm:cxn modelId="{5D104705-E6E4-42CE-8253-5FC7C25CB5BF}" srcId="{C2C0504A-9DC1-4087-B924-E69459B30DCD}" destId="{157555B7-B1E3-4A23-89FB-89192AB73C28}" srcOrd="0" destOrd="0" parTransId="{0FA16F62-DA64-44D9-ACC4-857008CACE8A}" sibTransId="{5088EB0D-A09A-4060-9AA3-FF5E9AD3358E}"/>
    <dgm:cxn modelId="{0E5A7705-29B7-4FA3-9A02-AF0FD403993E}" type="presOf" srcId="{157555B7-B1E3-4A23-89FB-89192AB73C28}" destId="{5604B78E-1EFA-45FE-830B-64D0A1766C99}" srcOrd="0" destOrd="0" presId="urn:microsoft.com/office/officeart/2005/8/layout/vList5"/>
    <dgm:cxn modelId="{6FF7ED10-0C73-4BCB-AFB7-04E2906C5A2E}" srcId="{45BA8F20-FFC4-4A02-B8B8-3566A3CA6CB3}" destId="{F8079037-19F6-4653-9395-C52D322E5B39}" srcOrd="0" destOrd="0" parTransId="{674407E1-30E1-4D97-B26D-0C149F16E5B2}" sibTransId="{65C8FEC8-76F9-4617-B8F1-A5776A9B4E94}"/>
    <dgm:cxn modelId="{C1299F15-4E53-4A73-95BB-855D5ABF694F}" srcId="{78F75BA3-B2DE-4995-BFDA-D4EC2F0E5DDF}" destId="{C2C0504A-9DC1-4087-B924-E69459B30DCD}" srcOrd="2" destOrd="0" parTransId="{27315030-73CB-4799-A637-3A15A97AE367}" sibTransId="{488CAAB9-6389-48D8-B771-62E62B07F9F1}"/>
    <dgm:cxn modelId="{1C651619-6572-4024-8285-9EBCF44956C7}" srcId="{78F75BA3-B2DE-4995-BFDA-D4EC2F0E5DDF}" destId="{45BA8F20-FFC4-4A02-B8B8-3566A3CA6CB3}" srcOrd="1" destOrd="0" parTransId="{4B3C0A6A-1483-4EF9-96F6-BA06BC017731}" sibTransId="{70EF5DF2-4FFC-4614-B2E3-D229BB13B523}"/>
    <dgm:cxn modelId="{57355034-2D2C-4BD5-AA1D-AEE295221DFD}" type="presOf" srcId="{C2C0504A-9DC1-4087-B924-E69459B30DCD}" destId="{5E9E93F1-F67D-417C-B0E6-D84B23F773E1}" srcOrd="0" destOrd="0" presId="urn:microsoft.com/office/officeart/2005/8/layout/vList5"/>
    <dgm:cxn modelId="{3EF1569A-B26D-4C88-8BED-EAF96AC286F0}" type="presOf" srcId="{F8079037-19F6-4653-9395-C52D322E5B39}" destId="{61DC0471-7292-4C2B-9718-7122E974A516}" srcOrd="0" destOrd="0" presId="urn:microsoft.com/office/officeart/2005/8/layout/vList5"/>
    <dgm:cxn modelId="{0DC6669E-4E08-4C03-9135-CDCF6A4C3D9F}" type="presOf" srcId="{45BA8F20-FFC4-4A02-B8B8-3566A3CA6CB3}" destId="{7C40E5A5-F7E4-4D15-A7FC-C4BDEC2DBF57}" srcOrd="0" destOrd="0" presId="urn:microsoft.com/office/officeart/2005/8/layout/vList5"/>
    <dgm:cxn modelId="{6A8E3BAE-3E8F-4553-A0F3-C31EE1D805A3}" type="presOf" srcId="{7CE059F0-862F-4F22-B513-D023CDAA1F11}" destId="{5430A2C7-C49C-4D65-B26B-409C1CBA2746}" srcOrd="0" destOrd="0" presId="urn:microsoft.com/office/officeart/2005/8/layout/vList5"/>
    <dgm:cxn modelId="{305308BC-8B11-4312-9A68-663028B19B70}" srcId="{78F75BA3-B2DE-4995-BFDA-D4EC2F0E5DDF}" destId="{1129E455-497C-4BC3-B5F7-B7939A3C8A34}" srcOrd="0" destOrd="0" parTransId="{9C82DCFF-FA13-4B79-B749-DF4D14484731}" sibTransId="{BC848C86-16BF-4F69-AEFC-7E0149CAF525}"/>
    <dgm:cxn modelId="{5D63CCDE-4133-479C-8947-995F77253919}" srcId="{1129E455-497C-4BC3-B5F7-B7939A3C8A34}" destId="{7CE059F0-862F-4F22-B513-D023CDAA1F11}" srcOrd="0" destOrd="0" parTransId="{57AEAA92-3EA6-4A54-A674-6299E5EA71CB}" sibTransId="{BD7B101E-AB15-486F-B595-B767BF6D80F9}"/>
    <dgm:cxn modelId="{6EC218F7-DDD8-4C41-BBD9-A27EB55A8907}" type="presOf" srcId="{1129E455-497C-4BC3-B5F7-B7939A3C8A34}" destId="{0E3E5BD9-7F77-401F-8181-9EF0CFDC9291}" srcOrd="0" destOrd="0" presId="urn:microsoft.com/office/officeart/2005/8/layout/vList5"/>
    <dgm:cxn modelId="{C39D15FB-F372-447B-9796-B2193E7A8355}" type="presOf" srcId="{78F75BA3-B2DE-4995-BFDA-D4EC2F0E5DDF}" destId="{7CFBE386-F076-4434-B327-4CB2D2B7285E}" srcOrd="0" destOrd="0" presId="urn:microsoft.com/office/officeart/2005/8/layout/vList5"/>
    <dgm:cxn modelId="{41F1CDB9-0C07-4521-AE54-A327620EF066}" type="presParOf" srcId="{7CFBE386-F076-4434-B327-4CB2D2B7285E}" destId="{0A79699D-260D-4C25-B82E-3E44FABA1CF5}" srcOrd="0" destOrd="0" presId="urn:microsoft.com/office/officeart/2005/8/layout/vList5"/>
    <dgm:cxn modelId="{A393C7B6-8ECA-4570-86DC-9681F450CC7C}" type="presParOf" srcId="{0A79699D-260D-4C25-B82E-3E44FABA1CF5}" destId="{0E3E5BD9-7F77-401F-8181-9EF0CFDC9291}" srcOrd="0" destOrd="0" presId="urn:microsoft.com/office/officeart/2005/8/layout/vList5"/>
    <dgm:cxn modelId="{16B33D90-CDB3-4FE2-9071-A0FFB0C96474}" type="presParOf" srcId="{0A79699D-260D-4C25-B82E-3E44FABA1CF5}" destId="{5430A2C7-C49C-4D65-B26B-409C1CBA2746}" srcOrd="1" destOrd="0" presId="urn:microsoft.com/office/officeart/2005/8/layout/vList5"/>
    <dgm:cxn modelId="{5ADE6D86-B834-4610-845D-10076590316D}" type="presParOf" srcId="{7CFBE386-F076-4434-B327-4CB2D2B7285E}" destId="{642BA41F-61BB-4D34-A121-25A79C9D185F}" srcOrd="1" destOrd="0" presId="urn:microsoft.com/office/officeart/2005/8/layout/vList5"/>
    <dgm:cxn modelId="{F8F537EC-B282-4A34-9219-9E334F0B3886}" type="presParOf" srcId="{7CFBE386-F076-4434-B327-4CB2D2B7285E}" destId="{242E16C0-70A7-4FCC-9929-49FBF52DDC51}" srcOrd="2" destOrd="0" presId="urn:microsoft.com/office/officeart/2005/8/layout/vList5"/>
    <dgm:cxn modelId="{B288A8A4-CFE4-48F3-B5CF-4216D26141A3}" type="presParOf" srcId="{242E16C0-70A7-4FCC-9929-49FBF52DDC51}" destId="{7C40E5A5-F7E4-4D15-A7FC-C4BDEC2DBF57}" srcOrd="0" destOrd="0" presId="urn:microsoft.com/office/officeart/2005/8/layout/vList5"/>
    <dgm:cxn modelId="{6FE57DBC-6A11-4303-B047-8D80E3B667B8}" type="presParOf" srcId="{242E16C0-70A7-4FCC-9929-49FBF52DDC51}" destId="{61DC0471-7292-4C2B-9718-7122E974A516}" srcOrd="1" destOrd="0" presId="urn:microsoft.com/office/officeart/2005/8/layout/vList5"/>
    <dgm:cxn modelId="{7DD6FAEB-92A3-443F-83A1-D317FA815367}" type="presParOf" srcId="{7CFBE386-F076-4434-B327-4CB2D2B7285E}" destId="{9F9E8F06-3F7E-44F6-BB2F-79E773DD1BA0}" srcOrd="3" destOrd="0" presId="urn:microsoft.com/office/officeart/2005/8/layout/vList5"/>
    <dgm:cxn modelId="{34C081B3-27A4-439A-A6C5-120FBF737A97}" type="presParOf" srcId="{7CFBE386-F076-4434-B327-4CB2D2B7285E}" destId="{64CD1843-191F-4AAF-AE44-CA6BAA17D21E}" srcOrd="4" destOrd="0" presId="urn:microsoft.com/office/officeart/2005/8/layout/vList5"/>
    <dgm:cxn modelId="{30F3BFA1-8BF9-44BB-9194-9CEFC8DC66B6}" type="presParOf" srcId="{64CD1843-191F-4AAF-AE44-CA6BAA17D21E}" destId="{5E9E93F1-F67D-417C-B0E6-D84B23F773E1}" srcOrd="0" destOrd="0" presId="urn:microsoft.com/office/officeart/2005/8/layout/vList5"/>
    <dgm:cxn modelId="{B1576E94-A089-4B5D-B3DC-E82AEAD5CC1B}" type="presParOf" srcId="{64CD1843-191F-4AAF-AE44-CA6BAA17D21E}" destId="{5604B78E-1EFA-45FE-830B-64D0A1766C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A2C7-C49C-4D65-B26B-409C1CBA2746}">
      <dsp:nvSpPr>
        <dsp:cNvPr id="0" name=""/>
        <dsp:cNvSpPr/>
      </dsp:nvSpPr>
      <dsp:spPr>
        <a:xfrm rot="5400000">
          <a:off x="6584504" y="-2651359"/>
          <a:ext cx="1226008" cy="686020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=&gt;</a:t>
          </a:r>
          <a:r>
            <a:rPr lang="vi-VN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Hình ảnh hoán dụ, tạo kết cấu đầu - cuối tương ứng g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óp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phần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khắc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họa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sự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tương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phản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rõ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nét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làm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nổi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bật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bài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thơ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 rot="-5400000">
        <a:off x="3767408" y="225586"/>
        <a:ext cx="6800352" cy="1106310"/>
      </dsp:txXfrm>
    </dsp:sp>
    <dsp:sp modelId="{0E3E5BD9-7F77-401F-8181-9EF0CFDC9291}">
      <dsp:nvSpPr>
        <dsp:cNvPr id="0" name=""/>
        <dsp:cNvSpPr/>
      </dsp:nvSpPr>
      <dsp:spPr>
        <a:xfrm>
          <a:off x="0" y="0"/>
          <a:ext cx="3858863" cy="1532510"/>
        </a:xfrm>
        <a:prstGeom prst="roundRect">
          <a:avLst/>
        </a:prstGeom>
        <a:solidFill>
          <a:srgbClr val="B68A5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Năm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nay </a:t>
          </a:r>
          <a:r>
            <a:rPr lang="en-US" sz="1800" i="1" u="sng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đào</a:t>
          </a:r>
          <a:r>
            <a:rPr lang="en-US" sz="1800" i="1" u="sng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u="sng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lại</a:t>
          </a:r>
          <a:r>
            <a:rPr lang="en-US" sz="1800" i="1" u="sng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u="sng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nở</a:t>
          </a:r>
          <a:endParaRPr lang="en-US" sz="1800" kern="1200" dirty="0">
            <a:solidFill>
              <a:schemeClr val="bg1">
                <a:lumMod val="50000"/>
              </a:schemeClr>
            </a:solidFill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74811" y="74811"/>
        <a:ext cx="3709241" cy="1382888"/>
      </dsp:txXfrm>
    </dsp:sp>
    <dsp:sp modelId="{61DC0471-7292-4C2B-9718-7122E974A516}">
      <dsp:nvSpPr>
        <dsp:cNvPr id="0" name=""/>
        <dsp:cNvSpPr/>
      </dsp:nvSpPr>
      <dsp:spPr>
        <a:xfrm rot="5400000">
          <a:off x="6584504" y="-1042223"/>
          <a:ext cx="1226008" cy="686020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=&gt;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Câu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phủ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định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lột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tả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trọn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vẹn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bâng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khuâng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lưu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luyến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 rot="-5400000">
        <a:off x="3767408" y="1834722"/>
        <a:ext cx="6800352" cy="1106310"/>
      </dsp:txXfrm>
    </dsp:sp>
    <dsp:sp modelId="{7C40E5A5-F7E4-4D15-A7FC-C4BDEC2DBF57}">
      <dsp:nvSpPr>
        <dsp:cNvPr id="0" name=""/>
        <dsp:cNvSpPr/>
      </dsp:nvSpPr>
      <dsp:spPr>
        <a:xfrm>
          <a:off x="0" y="1611458"/>
          <a:ext cx="3858863" cy="1532510"/>
        </a:xfrm>
        <a:prstGeom prst="roundRect">
          <a:avLst/>
        </a:prstGeom>
        <a:solidFill>
          <a:srgbClr val="B68A5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Không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thấy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ông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đồ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xưa</a:t>
          </a:r>
          <a:endParaRPr lang="en-US" sz="1800" kern="1200" dirty="0">
            <a:solidFill>
              <a:schemeClr val="bg1">
                <a:lumMod val="50000"/>
              </a:schemeClr>
            </a:solidFill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74811" y="1686269"/>
        <a:ext cx="3709241" cy="1382888"/>
      </dsp:txXfrm>
    </dsp:sp>
    <dsp:sp modelId="{5604B78E-1EFA-45FE-830B-64D0A1766C99}">
      <dsp:nvSpPr>
        <dsp:cNvPr id="0" name=""/>
        <dsp:cNvSpPr/>
      </dsp:nvSpPr>
      <dsp:spPr>
        <a:xfrm rot="5400000">
          <a:off x="6479730" y="556748"/>
          <a:ext cx="1435557" cy="686020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=&gt; </a:t>
          </a:r>
          <a:r>
            <a:rPr lang="vi-VN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Câu hỏi tu từ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thể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cảm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xúc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xót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xa</a:t>
          </a:r>
          <a:r>
            <a:rPr lang="vi-VN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ngậm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ngùi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day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dứt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trước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hình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ảnh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ông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đồ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không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còn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xuất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vi-VN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tiếc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nuối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trước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sự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tàn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phai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giá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trị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hóa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tốt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đẹp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bị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quên</a:t>
          </a:r>
          <a:r>
            <a:rPr lang="en-US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kern="1200" dirty="0" err="1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lãng</a:t>
          </a:r>
          <a:r>
            <a:rPr lang="vi-VN" sz="1800" kern="1200" dirty="0">
              <a:solidFill>
                <a:srgbClr val="000000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18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 rot="-5400000">
        <a:off x="3767408" y="3339148"/>
        <a:ext cx="6790123" cy="1295401"/>
      </dsp:txXfrm>
    </dsp:sp>
    <dsp:sp modelId="{5E9E93F1-F67D-417C-B0E6-D84B23F773E1}">
      <dsp:nvSpPr>
        <dsp:cNvPr id="0" name=""/>
        <dsp:cNvSpPr/>
      </dsp:nvSpPr>
      <dsp:spPr>
        <a:xfrm>
          <a:off x="0" y="3220594"/>
          <a:ext cx="3858863" cy="1532510"/>
        </a:xfrm>
        <a:prstGeom prst="roundRect">
          <a:avLst/>
        </a:prstGeom>
        <a:solidFill>
          <a:srgbClr val="B68A5C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-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Những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người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muôn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năm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cũ</a:t>
          </a:r>
          <a:endParaRPr lang="en-US" sz="1800" kern="1200" dirty="0">
            <a:solidFill>
              <a:schemeClr val="bg1">
                <a:lumMod val="50000"/>
              </a:schemeClr>
            </a:solidFill>
            <a:effectLst/>
            <a:latin typeface="#9Slide03 Arima Madurai Bold" panose="00000800000000000000" pitchFamily="2" charset="0"/>
            <a:ea typeface="Times New Roman" panose="02020603050405020304" pitchFamily="18" charset="0"/>
            <a:cs typeface="#9Slide03 Arima Madurai Bold" panose="00000800000000000000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Hồn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ở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đâu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bây</a:t>
          </a:r>
          <a:r>
            <a:rPr lang="en-US" sz="1800" i="1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1800" i="1" kern="1200" dirty="0" err="1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giờ</a:t>
          </a:r>
          <a:r>
            <a:rPr lang="en-US" sz="1800" kern="12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?</a:t>
          </a:r>
          <a:endParaRPr lang="en-US" sz="1800" kern="1200" dirty="0">
            <a:solidFill>
              <a:schemeClr val="bg1">
                <a:lumMod val="50000"/>
              </a:schemeClr>
            </a:solidFill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74811" y="3295405"/>
        <a:ext cx="3709241" cy="1382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FCCB-C1A9-42FE-8838-19550CDB0E18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1924-6CBA-4320-9B0E-73B61B36AC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19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1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661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6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2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65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119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19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95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770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33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3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16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16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335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33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86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88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17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2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5" y="365211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11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2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4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9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5" y="365211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11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" y="-1"/>
            <a:ext cx="12284549" cy="6859589"/>
            <a:chOff x="0" y="-1"/>
            <a:chExt cx="9214611" cy="514350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14611" cy="51435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" y="-1"/>
              <a:ext cx="2753397" cy="514350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/>
        </p:nvSpPr>
        <p:spPr>
          <a:xfrm>
            <a:off x="0" y="829926"/>
            <a:ext cx="12190413" cy="5848193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A1D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77081" y="107116"/>
            <a:ext cx="4370714" cy="61569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CN" altLang="en-US" sz="3200" b="1" dirty="0">
                <a:latin typeface="华文行楷" panose="02010800040101010101" pitchFamily="2" charset="-122"/>
                <a:ea typeface="华文行楷" panose="02010800040101010101" pitchFamily="2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70774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7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  <a:prstGeom prst="rect">
            <a:avLst/>
          </a:prstGeom>
        </p:spPr>
        <p:txBody>
          <a:bodyPr lIns="121917" tIns="60958" rIns="121917" bIns="60958"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  <a:prstGeom prst="rect">
            <a:avLst/>
          </a:prstGeom>
        </p:spPr>
        <p:txBody>
          <a:bodyPr lIns="121917" tIns="60958" rIns="121917" bIns="60958"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  <a:prstGeom prst="rect">
            <a:avLst/>
          </a:prstGeom>
        </p:spPr>
        <p:txBody>
          <a:bodyPr vert="eaVert" lIns="121917" tIns="60958" rIns="121917" bIns="6095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2025/11/17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2"/>
            <a:ext cx="9142810" cy="2388153"/>
          </a:xfrm>
        </p:spPr>
        <p:txBody>
          <a:bodyPr lIns="121917" tIns="60958" rIns="121917" bIns="6095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 lIns="121917" tIns="60958" rIns="121917" bIns="60958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121917" tIns="60958" rIns="121917" bIns="60958"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srgbClr val="5D1600"/>
                </a:solidFill>
              </a:rPr>
              <a:pPr>
                <a:defRPr/>
              </a:pPr>
              <a:t>2025/11/17</a:t>
            </a:fld>
            <a:endParaRPr lang="zh-CN" altLang="en-US">
              <a:solidFill>
                <a:srgbClr val="5D16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121917" tIns="60958" rIns="121917" bIns="60958"/>
          <a:lstStyle/>
          <a:p>
            <a:pPr>
              <a:defRPr/>
            </a:pPr>
            <a:endParaRPr lang="zh-CN" altLang="en-US">
              <a:solidFill>
                <a:srgbClr val="5D16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121917" tIns="60958" rIns="121917" bIns="60958"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srgbClr val="5D16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D1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5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80" y="2505655"/>
            <a:ext cx="5157115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5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pPr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2025/11/17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9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6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" y="0"/>
            <a:ext cx="12284549" cy="68595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" y="4222152"/>
            <a:ext cx="2633886" cy="28297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" y="-1"/>
            <a:ext cx="3670718" cy="685958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6" b="34771"/>
          <a:stretch/>
        </p:blipFill>
        <p:spPr>
          <a:xfrm>
            <a:off x="5098465" y="2760771"/>
            <a:ext cx="7174254" cy="40988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40" y="4717084"/>
            <a:ext cx="2740735" cy="18399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92" y="1795349"/>
            <a:ext cx="3871603" cy="5064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A30807-3644-AD8D-5684-6EA3B6A6B24A}"/>
              </a:ext>
            </a:extLst>
          </p:cNvPr>
          <p:cNvSpPr txBox="1"/>
          <p:nvPr/>
        </p:nvSpPr>
        <p:spPr>
          <a:xfrm>
            <a:off x="2507781" y="1179771"/>
            <a:ext cx="470645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en-US" sz="11500" i="1" dirty="0" err="1">
                <a:solidFill>
                  <a:srgbClr val="C00000"/>
                </a:solidFill>
                <a:latin typeface="#9Slide06 SVNWendi" panose="02000000000000000000" pitchFamily="2" charset="0"/>
              </a:rPr>
              <a:t>Ông</a:t>
            </a:r>
            <a:r>
              <a:rPr lang="en-US" sz="11500" i="1" dirty="0">
                <a:solidFill>
                  <a:srgbClr val="C00000"/>
                </a:solidFill>
                <a:latin typeface="#9Slide06 SVNWendi" panose="02000000000000000000" pitchFamily="2" charset="0"/>
              </a:rPr>
              <a:t> </a:t>
            </a:r>
            <a:r>
              <a:rPr lang="en-US" sz="11500" i="1" dirty="0" err="1">
                <a:solidFill>
                  <a:srgbClr val="C00000"/>
                </a:solidFill>
                <a:latin typeface="#9Slide06 SVNWendi" panose="02000000000000000000" pitchFamily="2" charset="0"/>
              </a:rPr>
              <a:t>đồ</a:t>
            </a:r>
            <a:endParaRPr lang="en-US" sz="11500" i="1" dirty="0">
              <a:solidFill>
                <a:srgbClr val="C00000"/>
              </a:solidFill>
              <a:latin typeface="#9Slide06 SVNWendi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59BEE3-E99B-DFC8-2600-09A1C713BAAF}"/>
              </a:ext>
            </a:extLst>
          </p:cNvPr>
          <p:cNvSpPr txBox="1"/>
          <p:nvPr/>
        </p:nvSpPr>
        <p:spPr>
          <a:xfrm>
            <a:off x="4982505" y="2494649"/>
            <a:ext cx="4002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  <a:spcAft>
                <a:spcPts val="1800"/>
              </a:spcAft>
            </a:pPr>
            <a:r>
              <a:rPr lang="en-US" sz="5400" i="1" dirty="0" err="1">
                <a:latin typeface="#9Slide06 SVNWendi" panose="02000000000000000000" pitchFamily="2" charset="0"/>
              </a:rPr>
              <a:t>Vũ</a:t>
            </a:r>
            <a:r>
              <a:rPr lang="en-US" sz="5400" i="1" dirty="0">
                <a:latin typeface="#9Slide06 SVNWendi" panose="02000000000000000000" pitchFamily="2" charset="0"/>
              </a:rPr>
              <a:t> </a:t>
            </a:r>
            <a:r>
              <a:rPr lang="en-US" sz="5400" i="1" dirty="0" err="1">
                <a:latin typeface="#9Slide06 SVNWendi" panose="02000000000000000000" pitchFamily="2" charset="0"/>
              </a:rPr>
              <a:t>Đình</a:t>
            </a:r>
            <a:r>
              <a:rPr lang="en-US" sz="5400" i="1" dirty="0">
                <a:latin typeface="#9Slide06 SVNWendi" panose="02000000000000000000" pitchFamily="2" charset="0"/>
              </a:rPr>
              <a:t> </a:t>
            </a:r>
            <a:r>
              <a:rPr lang="en-US" sz="5400" i="1" dirty="0" err="1">
                <a:latin typeface="#9Slide06 SVNWendi" panose="02000000000000000000" pitchFamily="2" charset="0"/>
              </a:rPr>
              <a:t>Liên</a:t>
            </a:r>
            <a:endParaRPr lang="en-US" sz="5400" i="1" dirty="0">
              <a:latin typeface="#9Slide06 SVNWend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630168-93DF-E8B5-0205-D015D2101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08505"/>
              </p:ext>
            </p:extLst>
          </p:nvPr>
        </p:nvGraphicFramePr>
        <p:xfrm>
          <a:off x="319246" y="950853"/>
          <a:ext cx="11551920" cy="561929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88915">
                  <a:extLst>
                    <a:ext uri="{9D8B030D-6E8A-4147-A177-3AD203B41FA5}">
                      <a16:colId xmlns:a16="http://schemas.microsoft.com/office/drawing/2014/main" val="3442459108"/>
                    </a:ext>
                  </a:extLst>
                </a:gridCol>
                <a:gridCol w="4845565">
                  <a:extLst>
                    <a:ext uri="{9D8B030D-6E8A-4147-A177-3AD203B41FA5}">
                      <a16:colId xmlns:a16="http://schemas.microsoft.com/office/drawing/2014/main" val="723062169"/>
                    </a:ext>
                  </a:extLst>
                </a:gridCol>
                <a:gridCol w="4917440">
                  <a:extLst>
                    <a:ext uri="{9D8B030D-6E8A-4147-A177-3AD203B41FA5}">
                      <a16:colId xmlns:a16="http://schemas.microsoft.com/office/drawing/2014/main" val="2237333736"/>
                    </a:ext>
                  </a:extLst>
                </a:gridCol>
              </a:tblGrid>
              <a:tr h="48921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337264"/>
                  </a:ext>
                </a:extLst>
              </a:tr>
              <a:tr h="4528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1,2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3,4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extLst>
                  <a:ext uri="{0D108BD9-81ED-4DB2-BD59-A6C34878D82A}">
                    <a16:rowId xmlns:a16="http://schemas.microsoft.com/office/drawing/2014/main" val="1967564471"/>
                  </a:ext>
                </a:extLst>
              </a:tr>
              <a:tr h="2565996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 </a:t>
                      </a:r>
                      <a:r>
                        <a:rPr lang="vi-VN" sz="1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endParaRPr lang="en-US" sz="18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extLst>
                  <a:ext uri="{0D108BD9-81ED-4DB2-BD59-A6C34878D82A}">
                    <a16:rowId xmlns:a16="http://schemas.microsoft.com/office/drawing/2014/main" val="2718815196"/>
                  </a:ext>
                </a:extLst>
              </a:tr>
              <a:tr h="2111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9814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C0E7E4-2CB8-6406-9BD4-C5A8AB0A75FE}"/>
              </a:ext>
            </a:extLst>
          </p:cNvPr>
          <p:cNvSpPr txBox="1"/>
          <p:nvPr/>
        </p:nvSpPr>
        <p:spPr>
          <a:xfrm>
            <a:off x="1329134" y="93703"/>
            <a:ext cx="864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vi-VN" dirty="0"/>
              <a:t>2</a:t>
            </a:r>
            <a:r>
              <a:rPr lang="nl-NL" dirty="0"/>
              <a:t>. Hình ảnh của ông đồ trong 4 khổ thơ đầu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6FEE7-1C9B-90FA-BD1F-A5716A2D2C24}"/>
              </a:ext>
            </a:extLst>
          </p:cNvPr>
          <p:cNvSpPr txBox="1"/>
          <p:nvPr/>
        </p:nvSpPr>
        <p:spPr>
          <a:xfrm>
            <a:off x="344013" y="2497247"/>
            <a:ext cx="163052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Qua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BPTT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 nêu tác dụng? 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ông đồ và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mọi người bên phố?  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C090D-39ED-F114-75CD-EAA1E1634F92}"/>
              </a:ext>
            </a:extLst>
          </p:cNvPr>
          <p:cNvSpPr txBox="1"/>
          <p:nvPr/>
        </p:nvSpPr>
        <p:spPr>
          <a:xfrm>
            <a:off x="3068320" y="2072746"/>
            <a:ext cx="3843972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Hình ảnh ông đồ: 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/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mực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tàu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giấy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đỏ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 ,</a:t>
            </a:r>
          </a:p>
          <a:p>
            <a:pPr marL="0" marR="0" algn="just"/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“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thảo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nét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</a:t>
            </a:r>
          </a:p>
          <a:p>
            <a:pPr marL="0" marR="0" algn="just">
              <a:spcAft>
                <a:spcPts val="600"/>
              </a:spcAft>
            </a:pP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phượng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múa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rồng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bay”</a:t>
            </a:r>
            <a:r>
              <a:rPr lang="vi-VN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/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Mọi người bên phố: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/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Bao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nhiêu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thuê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/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ấm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tắc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ngợi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khen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BC0D4-E1CC-8C7E-B689-D57D375AC3BF}"/>
              </a:ext>
            </a:extLst>
          </p:cNvPr>
          <p:cNvSpPr txBox="1"/>
          <p:nvPr/>
        </p:nvSpPr>
        <p:spPr>
          <a:xfrm>
            <a:off x="8006079" y="2072746"/>
            <a:ext cx="376031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Hình ảnh ông đồ: 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vẫn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ngồi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đấy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ai hay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Mọi người bên phố: 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 năm mỗi vắng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 thuê viết nay đâu?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761E7-4C9A-FD6E-DE11-51DE827432EE}"/>
              </a:ext>
            </a:extLst>
          </p:cNvPr>
          <p:cNvSpPr txBox="1"/>
          <p:nvPr/>
        </p:nvSpPr>
        <p:spPr>
          <a:xfrm>
            <a:off x="2127726" y="4538823"/>
            <a:ext cx="95691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Các BPTT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So sánh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phượng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múa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rồng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bay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nhằm khắc họa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sự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ngưỡng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của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Câu hỏi tu từ Người thuê viết nay đâu? g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ợi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băn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khoăn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xót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+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Tương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 đồ và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thuê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hấn mạnh sự tàn tạ của 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theo thời gian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ô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xã hội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quên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lãng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và bỏ rơi.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7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A1D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630168-93DF-E8B5-0205-D015D2101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1053"/>
              </p:ext>
            </p:extLst>
          </p:nvPr>
        </p:nvGraphicFramePr>
        <p:xfrm>
          <a:off x="471646" y="1202126"/>
          <a:ext cx="11247120" cy="50869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2011">
                  <a:extLst>
                    <a:ext uri="{9D8B030D-6E8A-4147-A177-3AD203B41FA5}">
                      <a16:colId xmlns:a16="http://schemas.microsoft.com/office/drawing/2014/main" val="3442459108"/>
                    </a:ext>
                  </a:extLst>
                </a:gridCol>
                <a:gridCol w="3932999">
                  <a:extLst>
                    <a:ext uri="{9D8B030D-6E8A-4147-A177-3AD203B41FA5}">
                      <a16:colId xmlns:a16="http://schemas.microsoft.com/office/drawing/2014/main" val="723062169"/>
                    </a:ext>
                  </a:extLst>
                </a:gridCol>
                <a:gridCol w="3612110">
                  <a:extLst>
                    <a:ext uri="{9D8B030D-6E8A-4147-A177-3AD203B41FA5}">
                      <a16:colId xmlns:a16="http://schemas.microsoft.com/office/drawing/2014/main" val="2237333736"/>
                    </a:ext>
                  </a:extLst>
                </a:gridCol>
              </a:tblGrid>
              <a:tr h="556924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337264"/>
                  </a:ext>
                </a:extLst>
              </a:tr>
              <a:tr h="4411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1,2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18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3,4</a:t>
                      </a:r>
                      <a:endParaRPr lang="en-US" sz="18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extLst>
                  <a:ext uri="{0D108BD9-81ED-4DB2-BD59-A6C34878D82A}">
                    <a16:rowId xmlns:a16="http://schemas.microsoft.com/office/drawing/2014/main" val="1967564471"/>
                  </a:ext>
                </a:extLst>
              </a:tr>
              <a:tr h="31986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Những dòng thơ 11,12,15,16 </a:t>
                      </a:r>
                      <a:endParaRPr lang="en-US" sz="18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tả cảnh hay tả tình? </a:t>
                      </a:r>
                      <a:r>
                        <a:rPr lang="en-US" sz="1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sao</a:t>
                      </a:r>
                      <a:r>
                        <a:rPr lang="vi-VN" sz="18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1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717976"/>
                  </a:ext>
                </a:extLst>
              </a:tr>
              <a:tr h="890103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4439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C0E7E4-2CB8-6406-9BD4-C5A8AB0A75FE}"/>
              </a:ext>
            </a:extLst>
          </p:cNvPr>
          <p:cNvSpPr txBox="1"/>
          <p:nvPr/>
        </p:nvSpPr>
        <p:spPr>
          <a:xfrm>
            <a:off x="1310640" y="270748"/>
            <a:ext cx="831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D160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5D1600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. Hình ảnh của ông đồ trong 4 khổ thơ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D1600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52313-A1AF-08D2-66B0-469FAD459752}"/>
              </a:ext>
            </a:extLst>
          </p:cNvPr>
          <p:cNvSpPr txBox="1"/>
          <p:nvPr/>
        </p:nvSpPr>
        <p:spPr>
          <a:xfrm>
            <a:off x="4259580" y="2437532"/>
            <a:ext cx="731266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Giấy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đỏ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u="sng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thắm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/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Mực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nghiên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u="sng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sầu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-&gt; BPTT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tủi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sang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giấy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mực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Lá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rơi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giấy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/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giời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bay</a:t>
            </a: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-&gt;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Miêu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ảm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đạm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lẽo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khắc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 trạng buồn bã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endParaRPr lang="en-US" sz="18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4 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âu thơ tả cảnh nhưng để nói lên nỗi lòng của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lẽo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trong tâm hồn =&gt; Bút pháp tả cảnh ngụ tình.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65DF6-8BF5-5D08-3B48-D1AAAD71D9EE}"/>
              </a:ext>
            </a:extLst>
          </p:cNvPr>
          <p:cNvSpPr txBox="1"/>
          <p:nvPr/>
        </p:nvSpPr>
        <p:spPr>
          <a:xfrm>
            <a:off x="471646" y="5398671"/>
            <a:ext cx="11100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4.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thể hiện sự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nuối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day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dứt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 thương sâu sắc với hoàn cảnh đáng 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vi-VN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hương của ông đồ và nền văn hóa của dân tộc bị mai một.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hứng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đạo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niềm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hoài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đặc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Vũ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Đình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</a:t>
            </a:r>
            <a:r>
              <a:rPr lang="en-US" sz="18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#9Slide03 BoosterNextFYBlack" panose="02000A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3C78E8-92CF-BBCF-21C9-0518A3F055C3}"/>
              </a:ext>
            </a:extLst>
          </p:cNvPr>
          <p:cNvSpPr txBox="1"/>
          <p:nvPr/>
        </p:nvSpPr>
        <p:spPr>
          <a:xfrm>
            <a:off x="1259046" y="209788"/>
            <a:ext cx="613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solidFill>
                  <a:schemeClr val="bg1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3. Cảm xúc</a:t>
            </a:r>
            <a:r>
              <a:rPr lang="vi-VN" sz="2800" b="1" dirty="0">
                <a:solidFill>
                  <a:schemeClr val="bg1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của nhân vật trữ tình 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26F0C-D68B-387D-86FD-89ED096412A9}"/>
              </a:ext>
            </a:extLst>
          </p:cNvPr>
          <p:cNvSpPr txBox="1"/>
          <p:nvPr/>
        </p:nvSpPr>
        <p:spPr>
          <a:xfrm>
            <a:off x="4704736" y="2045562"/>
            <a:ext cx="69183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400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 hình ảnh hoán dụ, tạo kết cấu đầu - cuối tương ứng cho cả bài thơ</a:t>
            </a:r>
            <a:r>
              <a:rPr lang="en-US" sz="2400" spc="-2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8ED26-B1D3-3F90-150B-E7F9013147FB}"/>
              </a:ext>
            </a:extLst>
          </p:cNvPr>
          <p:cNvSpPr txBox="1"/>
          <p:nvPr/>
        </p:nvSpPr>
        <p:spPr>
          <a:xfrm>
            <a:off x="4765367" y="3432065"/>
            <a:ext cx="6797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 dòng thơ mang ý nghĩa phủ định và lột tả cảm xúc bâng khuâng của tác giả? </a:t>
            </a:r>
            <a:endParaRPr lang="en-US" sz="24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0F6F0-24BB-6758-34E7-B27888538CCB}"/>
              </a:ext>
            </a:extLst>
          </p:cNvPr>
          <p:cNvSpPr txBox="1"/>
          <p:nvPr/>
        </p:nvSpPr>
        <p:spPr>
          <a:xfrm>
            <a:off x="4856480" y="4818568"/>
            <a:ext cx="6878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Dòng thơ cuối tác giả sử dụng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vi-VN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nào? Nêu tác dụng?</a:t>
            </a:r>
            <a:endParaRPr lang="en-US" sz="24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11" name="图片 16">
            <a:extLst>
              <a:ext uri="{FF2B5EF4-FFF2-40B4-BE49-F238E27FC236}">
                <a16:creationId xmlns:a16="http://schemas.microsoft.com/office/drawing/2014/main" id="{F89FFDDF-9520-8734-B9A2-444906EEE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25" y="1979029"/>
            <a:ext cx="1008215" cy="1083205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02994757-DF9B-E5A5-25C6-0268AFFDA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34" y="3372258"/>
            <a:ext cx="1008215" cy="108320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5AA47EFA-4C71-9BA9-7A23-67F228737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35" y="4692463"/>
            <a:ext cx="1008215" cy="108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27000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B16EE-9B66-15C1-E480-F266ECF48424}"/>
              </a:ext>
            </a:extLst>
          </p:cNvPr>
          <p:cNvSpPr txBox="1"/>
          <p:nvPr/>
        </p:nvSpPr>
        <p:spPr>
          <a:xfrm>
            <a:off x="9977120" y="472574"/>
            <a:ext cx="5344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481D2-FFD9-2B65-13B6-D8EE8EAE8008}"/>
              </a:ext>
            </a:extLst>
          </p:cNvPr>
          <p:cNvSpPr txBox="1"/>
          <p:nvPr/>
        </p:nvSpPr>
        <p:spPr>
          <a:xfrm>
            <a:off x="1049020" y="210964"/>
            <a:ext cx="6141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bg1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nl-NL" dirty="0"/>
              <a:t>3. </a:t>
            </a:r>
            <a:r>
              <a:rPr lang="nl-NL"/>
              <a:t>Cảm xúc</a:t>
            </a:r>
            <a:r>
              <a:rPr lang="vi-VN" dirty="0"/>
              <a:t> của nhân vật trữ tình </a:t>
            </a: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A8AFC9C-72FE-8282-6F51-F64735F4CC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8980814"/>
              </p:ext>
            </p:extLst>
          </p:nvPr>
        </p:nvGraphicFramePr>
        <p:xfrm>
          <a:off x="954774" y="1330413"/>
          <a:ext cx="10719065" cy="475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339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-1"/>
            <a:ext cx="12284549" cy="6859589"/>
            <a:chOff x="0" y="-1"/>
            <a:chExt cx="9214611" cy="51435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14611" cy="51435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" y="-1"/>
              <a:ext cx="2753397" cy="514350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85" y="337873"/>
            <a:ext cx="2633886" cy="2829794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4307978" y="3167667"/>
            <a:ext cx="6531284" cy="2402231"/>
          </a:xfrm>
          <a:custGeom>
            <a:avLst/>
            <a:gdLst>
              <a:gd name="connsiteX0" fmla="*/ 1112071 w 4901184"/>
              <a:gd name="connsiteY0" fmla="*/ 0 h 1801368"/>
              <a:gd name="connsiteX1" fmla="*/ 4901184 w 4901184"/>
              <a:gd name="connsiteY1" fmla="*/ 0 h 1801368"/>
              <a:gd name="connsiteX2" fmla="*/ 4901184 w 4901184"/>
              <a:gd name="connsiteY2" fmla="*/ 1008251 h 1801368"/>
              <a:gd name="connsiteX3" fmla="*/ 3799357 w 4901184"/>
              <a:gd name="connsiteY3" fmla="*/ 1801368 h 1801368"/>
              <a:gd name="connsiteX4" fmla="*/ 0 w 4901184"/>
              <a:gd name="connsiteY4" fmla="*/ 1801368 h 1801368"/>
              <a:gd name="connsiteX5" fmla="*/ 0 w 4901184"/>
              <a:gd name="connsiteY5" fmla="*/ 80049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1801368">
                <a:moveTo>
                  <a:pt x="1112071" y="0"/>
                </a:moveTo>
                <a:lnTo>
                  <a:pt x="4901184" y="0"/>
                </a:lnTo>
                <a:lnTo>
                  <a:pt x="4901184" y="1008251"/>
                </a:lnTo>
                <a:lnTo>
                  <a:pt x="3799357" y="1801368"/>
                </a:lnTo>
                <a:lnTo>
                  <a:pt x="0" y="1801368"/>
                </a:lnTo>
                <a:lnTo>
                  <a:pt x="0" y="800490"/>
                </a:lnTo>
                <a:close/>
              </a:path>
            </a:pathLst>
          </a:custGeom>
          <a:solidFill>
            <a:srgbClr val="5D1600">
              <a:alpha val="7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712" tIns="60846" rIns="121712" bIns="60846" anchor="ctr"/>
          <a:lstStyle/>
          <a:p>
            <a:pPr marL="0" marR="0" lvl="0" indent="0" algn="ctr" defTabSz="1217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幼圆"/>
              <a:cs typeface="+mn-cs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3639741" y="2700688"/>
            <a:ext cx="2803352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cxnSp>
        <p:nvCxnSpPr>
          <p:cNvPr id="27" name="直接连接符 26"/>
          <p:cNvCxnSpPr/>
          <p:nvPr/>
        </p:nvCxnSpPr>
        <p:spPr>
          <a:xfrm flipH="1">
            <a:off x="8647692" y="4067949"/>
            <a:ext cx="2803354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sp>
        <p:nvSpPr>
          <p:cNvPr id="28" name="矩形 27"/>
          <p:cNvSpPr/>
          <p:nvPr/>
        </p:nvSpPr>
        <p:spPr>
          <a:xfrm>
            <a:off x="8701963" y="3384062"/>
            <a:ext cx="2052216" cy="1771627"/>
          </a:xfrm>
          <a:prstGeom prst="rect">
            <a:avLst/>
          </a:prstGeom>
        </p:spPr>
        <p:txBody>
          <a:bodyPr wrap="square" lIns="128983" tIns="64493" rIns="128983" bIns="64493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微软雅黑"/>
                <a:cs typeface="+mn-cs"/>
              </a:rPr>
              <a:t>03</a:t>
            </a:r>
            <a:endParaRPr kumimoji="0" lang="zh-CN" altLang="en-US" sz="10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11BB7-70F7-9441-BC63-66069B9A2CC0}"/>
              </a:ext>
            </a:extLst>
          </p:cNvPr>
          <p:cNvSpPr txBox="1"/>
          <p:nvPr/>
        </p:nvSpPr>
        <p:spPr>
          <a:xfrm>
            <a:off x="5010700" y="3621385"/>
            <a:ext cx="342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Tổng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kết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ThuPhap Thien An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0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oogle Shape;2235;p53">
            <a:extLst>
              <a:ext uri="{FF2B5EF4-FFF2-40B4-BE49-F238E27FC236}">
                <a16:creationId xmlns:a16="http://schemas.microsoft.com/office/drawing/2014/main" id="{AFAE6AD8-8DAD-10F7-C2A2-636016E56959}"/>
              </a:ext>
            </a:extLst>
          </p:cNvPr>
          <p:cNvGrpSpPr/>
          <p:nvPr/>
        </p:nvGrpSpPr>
        <p:grpSpPr>
          <a:xfrm>
            <a:off x="1276706" y="2294931"/>
            <a:ext cx="2947077" cy="3057064"/>
            <a:chOff x="0" y="0"/>
            <a:chExt cx="1838815" cy="2706777"/>
          </a:xfrm>
          <a:solidFill>
            <a:schemeClr val="tx2">
              <a:lumMod val="25000"/>
              <a:lumOff val="75000"/>
            </a:schemeClr>
          </a:solidFill>
        </p:grpSpPr>
        <p:grpSp>
          <p:nvGrpSpPr>
            <p:cNvPr id="9" name="Google Shape;2236;p53">
              <a:extLst>
                <a:ext uri="{FF2B5EF4-FFF2-40B4-BE49-F238E27FC236}">
                  <a16:creationId xmlns:a16="http://schemas.microsoft.com/office/drawing/2014/main" id="{23B8F30B-8F02-16E7-9394-DE99B8DFBC04}"/>
                </a:ext>
              </a:extLst>
            </p:cNvPr>
            <p:cNvGrpSpPr/>
            <p:nvPr/>
          </p:nvGrpSpPr>
          <p:grpSpPr>
            <a:xfrm>
              <a:off x="0" y="290439"/>
              <a:ext cx="1838815" cy="2416338"/>
              <a:chOff x="0" y="290439"/>
              <a:chExt cx="1313439" cy="1136566"/>
            </a:xfrm>
            <a:grpFill/>
          </p:grpSpPr>
          <p:sp>
            <p:nvSpPr>
              <p:cNvPr id="13" name="Google Shape;2237;p53">
                <a:extLst>
                  <a:ext uri="{FF2B5EF4-FFF2-40B4-BE49-F238E27FC236}">
                    <a16:creationId xmlns:a16="http://schemas.microsoft.com/office/drawing/2014/main" id="{16180616-04FF-1DDE-4BD3-3DE4D7F50223}"/>
                  </a:ext>
                </a:extLst>
              </p:cNvPr>
              <p:cNvSpPr/>
              <p:nvPr/>
            </p:nvSpPr>
            <p:spPr>
              <a:xfrm>
                <a:off x="7590" y="297270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Google Shape;2238;p53">
                <a:extLst>
                  <a:ext uri="{FF2B5EF4-FFF2-40B4-BE49-F238E27FC236}">
                    <a16:creationId xmlns:a16="http://schemas.microsoft.com/office/drawing/2014/main" id="{127A606A-8B0B-D2F5-B327-28CE9EA99052}"/>
                  </a:ext>
                </a:extLst>
              </p:cNvPr>
              <p:cNvSpPr/>
              <p:nvPr/>
            </p:nvSpPr>
            <p:spPr>
              <a:xfrm>
                <a:off x="0" y="290439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oogle Shape;2239;p53">
              <a:extLst>
                <a:ext uri="{FF2B5EF4-FFF2-40B4-BE49-F238E27FC236}">
                  <a16:creationId xmlns:a16="http://schemas.microsoft.com/office/drawing/2014/main" id="{2F506A9A-E322-B932-5DB2-62382895097A}"/>
                </a:ext>
              </a:extLst>
            </p:cNvPr>
            <p:cNvGrpSpPr/>
            <p:nvPr/>
          </p:nvGrpSpPr>
          <p:grpSpPr>
            <a:xfrm>
              <a:off x="21408" y="0"/>
              <a:ext cx="1776231" cy="362376"/>
              <a:chOff x="21408" y="0"/>
              <a:chExt cx="1268737" cy="258840"/>
            </a:xfrm>
            <a:grpFill/>
          </p:grpSpPr>
          <p:sp>
            <p:nvSpPr>
              <p:cNvPr id="11" name="Google Shape;2240;p53">
                <a:extLst>
                  <a:ext uri="{FF2B5EF4-FFF2-40B4-BE49-F238E27FC236}">
                    <a16:creationId xmlns:a16="http://schemas.microsoft.com/office/drawing/2014/main" id="{239AC9BD-5D4A-4134-9687-7757BBD75A1C}"/>
                  </a:ext>
                </a:extLst>
              </p:cNvPr>
              <p:cNvSpPr/>
              <p:nvPr/>
            </p:nvSpPr>
            <p:spPr>
              <a:xfrm>
                <a:off x="28998" y="6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Google Shape;2241;p53">
                <a:extLst>
                  <a:ext uri="{FF2B5EF4-FFF2-40B4-BE49-F238E27FC236}">
                    <a16:creationId xmlns:a16="http://schemas.microsoft.com/office/drawing/2014/main" id="{E837F007-EB50-43E6-A2AC-DAF986638C69}"/>
                  </a:ext>
                </a:extLst>
              </p:cNvPr>
              <p:cNvSpPr/>
              <p:nvPr/>
            </p:nvSpPr>
            <p:spPr>
              <a:xfrm>
                <a:off x="21408" y="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82B2B32-CCBD-EFAB-E3E0-8112C2321147}"/>
              </a:ext>
            </a:extLst>
          </p:cNvPr>
          <p:cNvSpPr txBox="1"/>
          <p:nvPr/>
        </p:nvSpPr>
        <p:spPr>
          <a:xfrm>
            <a:off x="1328048" y="2658740"/>
            <a:ext cx="26546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vi-VN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 thơ thể hiện tình cảm, cảm xúc nào qua đó tác giả muốn gửi đến bạn đọc bức thông điệp gì?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grpSp>
        <p:nvGrpSpPr>
          <p:cNvPr id="15" name="Google Shape;2235;p53">
            <a:extLst>
              <a:ext uri="{FF2B5EF4-FFF2-40B4-BE49-F238E27FC236}">
                <a16:creationId xmlns:a16="http://schemas.microsoft.com/office/drawing/2014/main" id="{825CE15E-2B41-839F-F295-6CD6616A16EE}"/>
              </a:ext>
            </a:extLst>
          </p:cNvPr>
          <p:cNvGrpSpPr/>
          <p:nvPr/>
        </p:nvGrpSpPr>
        <p:grpSpPr>
          <a:xfrm>
            <a:off x="4836553" y="2284370"/>
            <a:ext cx="2904418" cy="3057064"/>
            <a:chOff x="0" y="0"/>
            <a:chExt cx="1838815" cy="2706777"/>
          </a:xfrm>
          <a:solidFill>
            <a:schemeClr val="tx2">
              <a:lumMod val="25000"/>
              <a:lumOff val="75000"/>
            </a:schemeClr>
          </a:solidFill>
        </p:grpSpPr>
        <p:grpSp>
          <p:nvGrpSpPr>
            <p:cNvPr id="16" name="Google Shape;2236;p53">
              <a:extLst>
                <a:ext uri="{FF2B5EF4-FFF2-40B4-BE49-F238E27FC236}">
                  <a16:creationId xmlns:a16="http://schemas.microsoft.com/office/drawing/2014/main" id="{F60878F5-E9C6-661E-BFCF-CFE09D8BB415}"/>
                </a:ext>
              </a:extLst>
            </p:cNvPr>
            <p:cNvGrpSpPr/>
            <p:nvPr/>
          </p:nvGrpSpPr>
          <p:grpSpPr>
            <a:xfrm>
              <a:off x="0" y="290439"/>
              <a:ext cx="1838815" cy="2416338"/>
              <a:chOff x="0" y="290439"/>
              <a:chExt cx="1313439" cy="1136566"/>
            </a:xfrm>
            <a:grpFill/>
          </p:grpSpPr>
          <p:sp>
            <p:nvSpPr>
              <p:cNvPr id="20" name="Google Shape;2237;p53">
                <a:extLst>
                  <a:ext uri="{FF2B5EF4-FFF2-40B4-BE49-F238E27FC236}">
                    <a16:creationId xmlns:a16="http://schemas.microsoft.com/office/drawing/2014/main" id="{92597E0A-BE92-E356-0E59-66B39153F367}"/>
                  </a:ext>
                </a:extLst>
              </p:cNvPr>
              <p:cNvSpPr/>
              <p:nvPr/>
            </p:nvSpPr>
            <p:spPr>
              <a:xfrm>
                <a:off x="7590" y="297270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Google Shape;2238;p53">
                <a:extLst>
                  <a:ext uri="{FF2B5EF4-FFF2-40B4-BE49-F238E27FC236}">
                    <a16:creationId xmlns:a16="http://schemas.microsoft.com/office/drawing/2014/main" id="{A51F83FD-F6FB-7941-8374-51FD27A5AC48}"/>
                  </a:ext>
                </a:extLst>
              </p:cNvPr>
              <p:cNvSpPr/>
              <p:nvPr/>
            </p:nvSpPr>
            <p:spPr>
              <a:xfrm>
                <a:off x="0" y="290439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oogle Shape;2239;p53">
              <a:extLst>
                <a:ext uri="{FF2B5EF4-FFF2-40B4-BE49-F238E27FC236}">
                  <a16:creationId xmlns:a16="http://schemas.microsoft.com/office/drawing/2014/main" id="{ECBA60BB-109F-A78F-EE4A-269174213C80}"/>
                </a:ext>
              </a:extLst>
            </p:cNvPr>
            <p:cNvGrpSpPr/>
            <p:nvPr/>
          </p:nvGrpSpPr>
          <p:grpSpPr>
            <a:xfrm>
              <a:off x="21408" y="0"/>
              <a:ext cx="1776231" cy="362376"/>
              <a:chOff x="21408" y="0"/>
              <a:chExt cx="1268737" cy="258840"/>
            </a:xfrm>
            <a:grpFill/>
          </p:grpSpPr>
          <p:sp>
            <p:nvSpPr>
              <p:cNvPr id="18" name="Google Shape;2240;p53">
                <a:extLst>
                  <a:ext uri="{FF2B5EF4-FFF2-40B4-BE49-F238E27FC236}">
                    <a16:creationId xmlns:a16="http://schemas.microsoft.com/office/drawing/2014/main" id="{DAB2121A-2A8B-0F5D-6D8C-1A434425322A}"/>
                  </a:ext>
                </a:extLst>
              </p:cNvPr>
              <p:cNvSpPr/>
              <p:nvPr/>
            </p:nvSpPr>
            <p:spPr>
              <a:xfrm>
                <a:off x="28998" y="6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" name="Google Shape;2241;p53">
                <a:extLst>
                  <a:ext uri="{FF2B5EF4-FFF2-40B4-BE49-F238E27FC236}">
                    <a16:creationId xmlns:a16="http://schemas.microsoft.com/office/drawing/2014/main" id="{B2A4E0E1-9E8A-C8D4-F53D-40D00DC87B46}"/>
                  </a:ext>
                </a:extLst>
              </p:cNvPr>
              <p:cNvSpPr/>
              <p:nvPr/>
            </p:nvSpPr>
            <p:spPr>
              <a:xfrm>
                <a:off x="21408" y="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2" name="Google Shape;2235;p53">
            <a:extLst>
              <a:ext uri="{FF2B5EF4-FFF2-40B4-BE49-F238E27FC236}">
                <a16:creationId xmlns:a16="http://schemas.microsoft.com/office/drawing/2014/main" id="{6A1C87BF-AC85-FD5A-315B-369842AC191F}"/>
              </a:ext>
            </a:extLst>
          </p:cNvPr>
          <p:cNvGrpSpPr/>
          <p:nvPr/>
        </p:nvGrpSpPr>
        <p:grpSpPr>
          <a:xfrm>
            <a:off x="8248980" y="2290571"/>
            <a:ext cx="3048940" cy="3057064"/>
            <a:chOff x="0" y="0"/>
            <a:chExt cx="1838815" cy="2706777"/>
          </a:xfrm>
          <a:solidFill>
            <a:schemeClr val="tx2">
              <a:lumMod val="25000"/>
              <a:lumOff val="75000"/>
            </a:schemeClr>
          </a:solidFill>
        </p:grpSpPr>
        <p:grpSp>
          <p:nvGrpSpPr>
            <p:cNvPr id="23" name="Google Shape;2236;p53">
              <a:extLst>
                <a:ext uri="{FF2B5EF4-FFF2-40B4-BE49-F238E27FC236}">
                  <a16:creationId xmlns:a16="http://schemas.microsoft.com/office/drawing/2014/main" id="{FA54A1C8-09E8-3032-8299-23BC61430277}"/>
                </a:ext>
              </a:extLst>
            </p:cNvPr>
            <p:cNvGrpSpPr/>
            <p:nvPr/>
          </p:nvGrpSpPr>
          <p:grpSpPr>
            <a:xfrm>
              <a:off x="0" y="290439"/>
              <a:ext cx="1838815" cy="2416338"/>
              <a:chOff x="0" y="290439"/>
              <a:chExt cx="1313439" cy="1136566"/>
            </a:xfrm>
            <a:grpFill/>
          </p:grpSpPr>
          <p:sp>
            <p:nvSpPr>
              <p:cNvPr id="27" name="Google Shape;2237;p53">
                <a:extLst>
                  <a:ext uri="{FF2B5EF4-FFF2-40B4-BE49-F238E27FC236}">
                    <a16:creationId xmlns:a16="http://schemas.microsoft.com/office/drawing/2014/main" id="{1308F98A-F774-A1BB-ECB5-130C24E5F8BE}"/>
                  </a:ext>
                </a:extLst>
              </p:cNvPr>
              <p:cNvSpPr/>
              <p:nvPr/>
            </p:nvSpPr>
            <p:spPr>
              <a:xfrm>
                <a:off x="7590" y="297270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Google Shape;2238;p53">
                <a:extLst>
                  <a:ext uri="{FF2B5EF4-FFF2-40B4-BE49-F238E27FC236}">
                    <a16:creationId xmlns:a16="http://schemas.microsoft.com/office/drawing/2014/main" id="{25FABC97-4C56-3AE4-88A2-5CA737C2F1F4}"/>
                  </a:ext>
                </a:extLst>
              </p:cNvPr>
              <p:cNvSpPr/>
              <p:nvPr/>
            </p:nvSpPr>
            <p:spPr>
              <a:xfrm>
                <a:off x="0" y="290439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oogle Shape;2239;p53">
              <a:extLst>
                <a:ext uri="{FF2B5EF4-FFF2-40B4-BE49-F238E27FC236}">
                  <a16:creationId xmlns:a16="http://schemas.microsoft.com/office/drawing/2014/main" id="{63D6A6BE-F42E-7371-E3CE-619DF0ED8F07}"/>
                </a:ext>
              </a:extLst>
            </p:cNvPr>
            <p:cNvGrpSpPr/>
            <p:nvPr/>
          </p:nvGrpSpPr>
          <p:grpSpPr>
            <a:xfrm>
              <a:off x="21408" y="0"/>
              <a:ext cx="1776231" cy="362376"/>
              <a:chOff x="21408" y="0"/>
              <a:chExt cx="1268737" cy="258840"/>
            </a:xfrm>
            <a:grpFill/>
          </p:grpSpPr>
          <p:sp>
            <p:nvSpPr>
              <p:cNvPr id="25" name="Google Shape;2240;p53">
                <a:extLst>
                  <a:ext uri="{FF2B5EF4-FFF2-40B4-BE49-F238E27FC236}">
                    <a16:creationId xmlns:a16="http://schemas.microsoft.com/office/drawing/2014/main" id="{D9E38EA7-23EF-2A63-F582-0AC024830F23}"/>
                  </a:ext>
                </a:extLst>
              </p:cNvPr>
              <p:cNvSpPr/>
              <p:nvPr/>
            </p:nvSpPr>
            <p:spPr>
              <a:xfrm>
                <a:off x="28998" y="6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Google Shape;2241;p53">
                <a:extLst>
                  <a:ext uri="{FF2B5EF4-FFF2-40B4-BE49-F238E27FC236}">
                    <a16:creationId xmlns:a16="http://schemas.microsoft.com/office/drawing/2014/main" id="{4F2DD912-6663-7DE3-E3BC-E69B2CEA1524}"/>
                  </a:ext>
                </a:extLst>
              </p:cNvPr>
              <p:cNvSpPr/>
              <p:nvPr/>
            </p:nvSpPr>
            <p:spPr>
              <a:xfrm>
                <a:off x="21408" y="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AABCC5-B950-509A-F5AD-E15E85EB437C}"/>
              </a:ext>
            </a:extLst>
          </p:cNvPr>
          <p:cNvSpPr txBox="1"/>
          <p:nvPr/>
        </p:nvSpPr>
        <p:spPr>
          <a:xfrm>
            <a:off x="5034998" y="2843406"/>
            <a:ext cx="25243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hãy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vi-VN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 quát những nét đặc sắc về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F989A-AA70-FCC6-DE27-E439385BE88B}"/>
              </a:ext>
            </a:extLst>
          </p:cNvPr>
          <p:cNvSpPr txBox="1"/>
          <p:nvPr/>
        </p:nvSpPr>
        <p:spPr>
          <a:xfrm>
            <a:off x="8382209" y="3028072"/>
            <a:ext cx="27519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3. Khi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400" i="1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ta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diện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2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2400" spc="-2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E7021-2F46-CD13-9F6B-7912120F449F}"/>
              </a:ext>
            </a:extLst>
          </p:cNvPr>
          <p:cNvSpPr txBox="1"/>
          <p:nvPr/>
        </p:nvSpPr>
        <p:spPr>
          <a:xfrm>
            <a:off x="3159760" y="1117600"/>
            <a:ext cx="55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3 BoosterNextFYBlack" panose="02000A03000000020004" pitchFamily="2" charset="0"/>
              </a:rPr>
              <a:t>Thực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hiện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các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nhiệm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vụ</a:t>
            </a:r>
            <a:r>
              <a:rPr 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sz="3200" dirty="0" err="1">
                <a:latin typeface="#9Slide03 BoosterNextFYBlack" panose="02000A03000000020004" pitchFamily="2" charset="0"/>
              </a:rPr>
              <a:t>sau</a:t>
            </a:r>
            <a:r>
              <a:rPr lang="en-US" sz="3200" dirty="0">
                <a:latin typeface="#9Slide03 BoosterNextFYBlack" panose="02000A03000000020004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3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CC7EAC-145B-92DA-5627-746D4AE1CE43}"/>
              </a:ext>
            </a:extLst>
          </p:cNvPr>
          <p:cNvSpPr txBox="1"/>
          <p:nvPr/>
        </p:nvSpPr>
        <p:spPr>
          <a:xfrm>
            <a:off x="2550160" y="3635523"/>
            <a:ext cx="9171940" cy="2400657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2.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trị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trình bày theo trình tự thời gian góp phần nổi bật chủ đề.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Sử dụng các biện pháp nghệ thuật so sánh, tương phản,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hóa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câu hỏi tu từ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bút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tả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kết cấu đầu cuối tương ứng.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dị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gợi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nhuốm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đầy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124D1-37BD-78C3-BDF1-AFE1222E8BE3}"/>
              </a:ext>
            </a:extLst>
          </p:cNvPr>
          <p:cNvSpPr txBox="1"/>
          <p:nvPr/>
        </p:nvSpPr>
        <p:spPr>
          <a:xfrm>
            <a:off x="1516380" y="1399137"/>
            <a:ext cx="9618980" cy="147732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trị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000" b="1" i="1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</a:t>
            </a:r>
            <a:endParaRPr lang="en-US" sz="2000" dirty="0">
              <a:solidFill>
                <a:schemeClr val="bg1">
                  <a:lumMod val="50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  Bài thơ thể hiện niềm cảm thương, nỗi tiếc nhớ ngậm ngùi của tác giả đối với cảnh cũ, người xưa. Qua đó tác giả mang đến thông điệp cần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vi-VN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nét đẹp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hóa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truyền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tộc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9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888B0A-1E41-8CD7-7596-6470992A8EA2}"/>
              </a:ext>
            </a:extLst>
          </p:cNvPr>
          <p:cNvSpPr txBox="1"/>
          <p:nvPr/>
        </p:nvSpPr>
        <p:spPr>
          <a:xfrm>
            <a:off x="1005840" y="1828562"/>
            <a:ext cx="1065784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kỹ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khổ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vần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nhịp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trữ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vi-VN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ai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bộc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lộ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vi-VN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và nêu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vi-VN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biện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vi-VN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 từ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spc="-1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vi-VN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Vận dụng những trải nghiệm trong cuộc sống để đọc h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iểu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vi-VN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thông điệp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61D63-9BAF-617D-EC95-7AA98A7CE2E1}"/>
              </a:ext>
            </a:extLst>
          </p:cNvPr>
          <p:cNvSpPr txBox="1"/>
          <p:nvPr/>
        </p:nvSpPr>
        <p:spPr>
          <a:xfrm>
            <a:off x="1005840" y="250428"/>
            <a:ext cx="6141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3. </a:t>
            </a:r>
            <a:r>
              <a:rPr lang="en-US" sz="28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8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28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8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năm</a:t>
            </a:r>
            <a:r>
              <a:rPr lang="en-US" sz="28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4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-1"/>
            <a:ext cx="12284549" cy="6859589"/>
            <a:chOff x="0" y="-1"/>
            <a:chExt cx="9214611" cy="51435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14611" cy="51435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" y="-1"/>
              <a:ext cx="2753397" cy="514350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85" y="337873"/>
            <a:ext cx="2633886" cy="2829794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4306886" y="3167667"/>
            <a:ext cx="6531284" cy="2402231"/>
          </a:xfrm>
          <a:custGeom>
            <a:avLst/>
            <a:gdLst>
              <a:gd name="connsiteX0" fmla="*/ 1112071 w 4901184"/>
              <a:gd name="connsiteY0" fmla="*/ 0 h 1801368"/>
              <a:gd name="connsiteX1" fmla="*/ 4901184 w 4901184"/>
              <a:gd name="connsiteY1" fmla="*/ 0 h 1801368"/>
              <a:gd name="connsiteX2" fmla="*/ 4901184 w 4901184"/>
              <a:gd name="connsiteY2" fmla="*/ 1008251 h 1801368"/>
              <a:gd name="connsiteX3" fmla="*/ 3799357 w 4901184"/>
              <a:gd name="connsiteY3" fmla="*/ 1801368 h 1801368"/>
              <a:gd name="connsiteX4" fmla="*/ 0 w 4901184"/>
              <a:gd name="connsiteY4" fmla="*/ 1801368 h 1801368"/>
              <a:gd name="connsiteX5" fmla="*/ 0 w 4901184"/>
              <a:gd name="connsiteY5" fmla="*/ 80049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1801368">
                <a:moveTo>
                  <a:pt x="1112071" y="0"/>
                </a:moveTo>
                <a:lnTo>
                  <a:pt x="4901184" y="0"/>
                </a:lnTo>
                <a:lnTo>
                  <a:pt x="4901184" y="1008251"/>
                </a:lnTo>
                <a:lnTo>
                  <a:pt x="3799357" y="1801368"/>
                </a:lnTo>
                <a:lnTo>
                  <a:pt x="0" y="1801368"/>
                </a:lnTo>
                <a:lnTo>
                  <a:pt x="0" y="800490"/>
                </a:lnTo>
                <a:close/>
              </a:path>
            </a:pathLst>
          </a:custGeom>
          <a:solidFill>
            <a:srgbClr val="5D1600">
              <a:alpha val="7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712" tIns="60846" rIns="121712" bIns="60846" anchor="ctr"/>
          <a:lstStyle/>
          <a:p>
            <a:pPr marL="0" marR="0" lvl="0" indent="0" algn="ctr" defTabSz="1217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幼圆"/>
              <a:cs typeface="+mn-cs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3639741" y="2700688"/>
            <a:ext cx="2803352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cxnSp>
        <p:nvCxnSpPr>
          <p:cNvPr id="27" name="直接连接符 26"/>
          <p:cNvCxnSpPr/>
          <p:nvPr/>
        </p:nvCxnSpPr>
        <p:spPr>
          <a:xfrm flipH="1">
            <a:off x="8647692" y="4067949"/>
            <a:ext cx="2803354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sp>
        <p:nvSpPr>
          <p:cNvPr id="28" name="矩形 27"/>
          <p:cNvSpPr/>
          <p:nvPr/>
        </p:nvSpPr>
        <p:spPr>
          <a:xfrm>
            <a:off x="8701963" y="3384062"/>
            <a:ext cx="2052216" cy="1771627"/>
          </a:xfrm>
          <a:prstGeom prst="rect">
            <a:avLst/>
          </a:prstGeom>
        </p:spPr>
        <p:txBody>
          <a:bodyPr wrap="square" lIns="128983" tIns="64493" rIns="128983" bIns="64493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微软雅黑"/>
                <a:cs typeface="+mn-cs"/>
              </a:rPr>
              <a:t>04</a:t>
            </a:r>
            <a:endParaRPr kumimoji="0" lang="zh-CN" altLang="en-US" sz="10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11BB7-70F7-9441-BC63-66069B9A2CC0}"/>
              </a:ext>
            </a:extLst>
          </p:cNvPr>
          <p:cNvSpPr txBox="1"/>
          <p:nvPr/>
        </p:nvSpPr>
        <p:spPr>
          <a:xfrm>
            <a:off x="5010700" y="3621385"/>
            <a:ext cx="3425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vận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ThuPhap Thien An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27B9E-6F8B-CCD0-4B92-983277268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20" y="1087120"/>
            <a:ext cx="6004400" cy="54676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B9EF0-5B20-E697-CD87-B45ACE9292EF}"/>
              </a:ext>
            </a:extLst>
          </p:cNvPr>
          <p:cNvSpPr txBox="1"/>
          <p:nvPr/>
        </p:nvSpPr>
        <p:spPr>
          <a:xfrm>
            <a:off x="4058998" y="3330575"/>
            <a:ext cx="39470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/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 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</a:t>
            </a:r>
          </a:p>
          <a:p>
            <a:pPr marL="0" marR="0" indent="457200" algn="ctr"/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tục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xin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chữ</a:t>
            </a:r>
            <a:r>
              <a:rPr lang="en-US" sz="2000" dirty="0"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mỗi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dịp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Tết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xuân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Nếu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họa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sẽ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vì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sao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07BFE-4845-72C6-5ECA-6EC69F06E079}"/>
              </a:ext>
            </a:extLst>
          </p:cNvPr>
          <p:cNvSpPr txBox="1"/>
          <p:nvPr/>
        </p:nvSpPr>
        <p:spPr>
          <a:xfrm>
            <a:off x="5110480" y="195072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/>
                </a:solidFill>
                <a:latin typeface="#9Slide03 BoosterNextFYBlack" panose="02000A03000000020004" pitchFamily="2" charset="0"/>
              </a:rPr>
              <a:t>Luyện</a:t>
            </a:r>
            <a:r>
              <a:rPr lang="en-US" sz="2400" dirty="0">
                <a:solidFill>
                  <a:schemeClr val="accent2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#9Slide03 BoosterNextFYBlack" panose="02000A03000000020004" pitchFamily="2" charset="0"/>
              </a:rPr>
              <a:t>tập</a:t>
            </a:r>
            <a:endParaRPr lang="en-US" sz="2400" dirty="0">
              <a:solidFill>
                <a:schemeClr val="accent2"/>
              </a:solidFill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7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-1"/>
            <a:ext cx="12284549" cy="6859589"/>
            <a:chOff x="0" y="-1"/>
            <a:chExt cx="9214611" cy="51435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14611" cy="51435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" y="-1"/>
              <a:ext cx="2753397" cy="514350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85" y="337873"/>
            <a:ext cx="2633886" cy="2829794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4307978" y="3167667"/>
            <a:ext cx="6531284" cy="2402231"/>
          </a:xfrm>
          <a:custGeom>
            <a:avLst/>
            <a:gdLst>
              <a:gd name="connsiteX0" fmla="*/ 1112071 w 4901184"/>
              <a:gd name="connsiteY0" fmla="*/ 0 h 1801368"/>
              <a:gd name="connsiteX1" fmla="*/ 4901184 w 4901184"/>
              <a:gd name="connsiteY1" fmla="*/ 0 h 1801368"/>
              <a:gd name="connsiteX2" fmla="*/ 4901184 w 4901184"/>
              <a:gd name="connsiteY2" fmla="*/ 1008251 h 1801368"/>
              <a:gd name="connsiteX3" fmla="*/ 3799357 w 4901184"/>
              <a:gd name="connsiteY3" fmla="*/ 1801368 h 1801368"/>
              <a:gd name="connsiteX4" fmla="*/ 0 w 4901184"/>
              <a:gd name="connsiteY4" fmla="*/ 1801368 h 1801368"/>
              <a:gd name="connsiteX5" fmla="*/ 0 w 4901184"/>
              <a:gd name="connsiteY5" fmla="*/ 80049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1801368">
                <a:moveTo>
                  <a:pt x="1112071" y="0"/>
                </a:moveTo>
                <a:lnTo>
                  <a:pt x="4901184" y="0"/>
                </a:lnTo>
                <a:lnTo>
                  <a:pt x="4901184" y="1008251"/>
                </a:lnTo>
                <a:lnTo>
                  <a:pt x="3799357" y="1801368"/>
                </a:lnTo>
                <a:lnTo>
                  <a:pt x="0" y="1801368"/>
                </a:lnTo>
                <a:lnTo>
                  <a:pt x="0" y="800490"/>
                </a:lnTo>
                <a:close/>
              </a:path>
            </a:pathLst>
          </a:custGeom>
          <a:solidFill>
            <a:srgbClr val="5D1600">
              <a:alpha val="7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712" tIns="60846" rIns="121712" bIns="60846" anchor="ctr"/>
          <a:lstStyle/>
          <a:p>
            <a:pPr algn="ctr" defTabSz="1217100">
              <a:defRPr/>
            </a:pPr>
            <a:endParaRPr lang="zh-CN" altLang="en-US" kern="0" dirty="0">
              <a:solidFill>
                <a:prstClr val="white"/>
              </a:solidFill>
              <a:latin typeface="Calibri"/>
              <a:ea typeface="幼圆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3639741" y="2700688"/>
            <a:ext cx="2803352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cxnSp>
        <p:nvCxnSpPr>
          <p:cNvPr id="27" name="直接连接符 26"/>
          <p:cNvCxnSpPr/>
          <p:nvPr/>
        </p:nvCxnSpPr>
        <p:spPr>
          <a:xfrm flipH="1">
            <a:off x="8647692" y="4067949"/>
            <a:ext cx="2803354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sp>
        <p:nvSpPr>
          <p:cNvPr id="28" name="矩形 27"/>
          <p:cNvSpPr/>
          <p:nvPr/>
        </p:nvSpPr>
        <p:spPr>
          <a:xfrm>
            <a:off x="8701963" y="3384062"/>
            <a:ext cx="2052216" cy="1771627"/>
          </a:xfrm>
          <a:prstGeom prst="rect">
            <a:avLst/>
          </a:prstGeom>
        </p:spPr>
        <p:txBody>
          <a:bodyPr wrap="square" lIns="128983" tIns="64493" rIns="128983" bIns="64493">
            <a:spAutoFit/>
          </a:bodyPr>
          <a:lstStyle/>
          <a:p>
            <a:pPr>
              <a:defRPr/>
            </a:pPr>
            <a:r>
              <a:rPr lang="en-US" altLang="zh-CN" sz="10700" kern="0" dirty="0">
                <a:solidFill>
                  <a:prstClr val="white"/>
                </a:solidFill>
                <a:latin typeface="Impact" pitchFamily="34" charset="0"/>
                <a:ea typeface="微软雅黑"/>
              </a:rPr>
              <a:t>01</a:t>
            </a:r>
            <a:endParaRPr lang="zh-CN" altLang="en-US" sz="10700" kern="0" dirty="0">
              <a:solidFill>
                <a:prstClr val="white"/>
              </a:solidFill>
              <a:latin typeface="Impact" pitchFamily="34" charset="0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11BB7-70F7-9441-BC63-66069B9A2CC0}"/>
              </a:ext>
            </a:extLst>
          </p:cNvPr>
          <p:cNvSpPr txBox="1"/>
          <p:nvPr/>
        </p:nvSpPr>
        <p:spPr>
          <a:xfrm>
            <a:off x="5010700" y="3621385"/>
            <a:ext cx="3425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#9Slide06 ThuPhap Thien An" panose="02040603050506020204" pitchFamily="18" charset="0"/>
              </a:rPr>
              <a:t>Đọc</a:t>
            </a:r>
            <a:r>
              <a:rPr lang="en-US" sz="4800" dirty="0">
                <a:solidFill>
                  <a:schemeClr val="bg1"/>
                </a:solidFill>
                <a:latin typeface="#9Slide06 ThuPhap Thien An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6 ThuPhap Thien An" panose="02040603050506020204" pitchFamily="18" charset="0"/>
              </a:rPr>
              <a:t>và</a:t>
            </a:r>
            <a:r>
              <a:rPr lang="en-US" sz="4800" dirty="0">
                <a:solidFill>
                  <a:schemeClr val="bg1"/>
                </a:solidFill>
                <a:latin typeface="#9Slide06 ThuPhap Thien An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6 ThuPhap Thien An" panose="02040603050506020204" pitchFamily="18" charset="0"/>
              </a:rPr>
              <a:t>tìm</a:t>
            </a:r>
            <a:r>
              <a:rPr lang="en-US" sz="4800" dirty="0">
                <a:solidFill>
                  <a:schemeClr val="bg1"/>
                </a:solidFill>
                <a:latin typeface="#9Slide06 ThuPhap Thien An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6 ThuPhap Thien An" panose="02040603050506020204" pitchFamily="18" charset="0"/>
              </a:rPr>
              <a:t>hiểu</a:t>
            </a:r>
            <a:r>
              <a:rPr lang="en-US" sz="4800" dirty="0">
                <a:solidFill>
                  <a:schemeClr val="bg1"/>
                </a:solidFill>
                <a:latin typeface="#9Slide06 ThuPhap Thien An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6 ThuPhap Thien An" panose="02040603050506020204" pitchFamily="18" charset="0"/>
              </a:rPr>
              <a:t>chung</a:t>
            </a:r>
            <a:endParaRPr lang="en-US" sz="4800" dirty="0">
              <a:solidFill>
                <a:schemeClr val="bg1"/>
              </a:solidFill>
              <a:latin typeface="#9Slide06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38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2C25D6E-C67E-0A65-7CCD-A679367D5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2097"/>
              </p:ext>
            </p:extLst>
          </p:nvPr>
        </p:nvGraphicFramePr>
        <p:xfrm>
          <a:off x="902720" y="1253331"/>
          <a:ext cx="10384971" cy="49317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04160">
                  <a:extLst>
                    <a:ext uri="{9D8B030D-6E8A-4147-A177-3AD203B41FA5}">
                      <a16:colId xmlns:a16="http://schemas.microsoft.com/office/drawing/2014/main" val="11948373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164788312"/>
                    </a:ext>
                  </a:extLst>
                </a:gridCol>
                <a:gridCol w="4978331">
                  <a:extLst>
                    <a:ext uri="{9D8B030D-6E8A-4147-A177-3AD203B41FA5}">
                      <a16:colId xmlns:a16="http://schemas.microsoft.com/office/drawing/2014/main" val="3809366232"/>
                    </a:ext>
                  </a:extLst>
                </a:gridCol>
              </a:tblGrid>
              <a:tr h="59533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26365" algn="l"/>
                        </a:tabLs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74DE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02195"/>
                  </a:ext>
                </a:extLst>
              </a:tr>
              <a:tr h="660853">
                <a:tc>
                  <a:txBody>
                    <a:bodyPr/>
                    <a:lstStyle/>
                    <a:p>
                      <a:pPr marL="0" marR="0" indent="-38735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-51435" algn="l"/>
                        </a:tabLs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TT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0" algn="l"/>
                        </a:tabLs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26365" algn="l"/>
                        </a:tabLs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836645"/>
                  </a:ext>
                </a:extLst>
              </a:tr>
              <a:tr h="1160019">
                <a:tc>
                  <a:txBody>
                    <a:bodyPr/>
                    <a:lstStyle/>
                    <a:p>
                      <a:pPr marL="91440" marR="0" indent="-5969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0" algn="l"/>
                        </a:tabLst>
                      </a:pP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Vì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sao</a:t>
                      </a: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em biết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/>
                </a:tc>
                <a:extLst>
                  <a:ext uri="{0D108BD9-81ED-4DB2-BD59-A6C34878D82A}">
                    <a16:rowId xmlns:a16="http://schemas.microsoft.com/office/drawing/2014/main" val="2874952730"/>
                  </a:ext>
                </a:extLst>
              </a:tr>
              <a:tr h="1160019">
                <a:tc>
                  <a:txBody>
                    <a:bodyPr/>
                    <a:lstStyle/>
                    <a:p>
                      <a:pPr marL="91440" marR="0" indent="-5969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0" algn="l"/>
                        </a:tabLs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năm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/>
                </a:tc>
                <a:extLst>
                  <a:ext uri="{0D108BD9-81ED-4DB2-BD59-A6C34878D82A}">
                    <a16:rowId xmlns:a16="http://schemas.microsoft.com/office/drawing/2014/main" val="1820524831"/>
                  </a:ext>
                </a:extLst>
              </a:tr>
              <a:tr h="1355555">
                <a:tc>
                  <a:txBody>
                    <a:bodyPr/>
                    <a:lstStyle/>
                    <a:p>
                      <a:pPr marL="91440" marR="0" indent="-5969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0" algn="l"/>
                        </a:tabLs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Chia sẻ những thông tin tìm hiểu được về tác giả bài thơ</a:t>
                      </a: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>
                    <a:solidFill>
                      <a:srgbClr val="AEEC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20" marR="68520" marT="0" marB="0" anchor="ctr"/>
                </a:tc>
                <a:extLst>
                  <a:ext uri="{0D108BD9-81ED-4DB2-BD59-A6C34878D82A}">
                    <a16:rowId xmlns:a16="http://schemas.microsoft.com/office/drawing/2014/main" val="4173851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2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AFDAD-7857-A54C-6652-E9A8C8428B00}"/>
              </a:ext>
            </a:extLst>
          </p:cNvPr>
          <p:cNvSpPr txBox="1"/>
          <p:nvPr/>
        </p:nvSpPr>
        <p:spPr>
          <a:xfrm>
            <a:off x="4968240" y="2730084"/>
            <a:ext cx="64617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vi-VN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Vũ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Đình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Liên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(1913 - 1996),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quê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Hải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Dương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vi-VN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nhà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lớp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đầu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tiên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trào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i="1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mới</a:t>
            </a: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vi-VN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mang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nặng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lòng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thương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niềm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hoài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cổ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5D54C-FFEC-60B3-4EDF-BF78F54A645E}"/>
              </a:ext>
            </a:extLst>
          </p:cNvPr>
          <p:cNvSpPr txBox="1"/>
          <p:nvPr/>
        </p:nvSpPr>
        <p:spPr>
          <a:xfrm>
            <a:off x="1310640" y="189468"/>
            <a:ext cx="6141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vi-VN" sz="2800" b="1" i="1" dirty="0">
                <a:solidFill>
                  <a:schemeClr val="bg1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2</a:t>
            </a:r>
            <a:r>
              <a:rPr lang="nl-NL" sz="2800" b="1" i="1" dirty="0">
                <a:solidFill>
                  <a:schemeClr val="bg1">
                    <a:lumMod val="75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. Tác giả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373D7-9F2F-F429-CB1C-C0D2EDBE7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" y="1882935"/>
            <a:ext cx="3089554" cy="39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1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57B00-BA95-791A-DD0C-6116D664AC57}"/>
              </a:ext>
            </a:extLst>
          </p:cNvPr>
          <p:cNvSpPr txBox="1"/>
          <p:nvPr/>
        </p:nvSpPr>
        <p:spPr>
          <a:xfrm>
            <a:off x="5359991" y="1666597"/>
            <a:ext cx="61395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Xuất xứ: bài thơ được viết năm 1936 trích trong tập “Thi nhân Việt Nam” (Hoài Thanh- Hoài Chân),  NXB Văn học, Hà Nội, 2012.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Bố cục: 3 phần</a:t>
            </a:r>
            <a:endParaRPr lang="en-US" sz="2400" dirty="0">
              <a:solidFill>
                <a:schemeClr val="bg1">
                  <a:lumMod val="75000"/>
                </a:schemeClr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Hai khổ đầu: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quá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khứ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Hai khổ thơ tiếp: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tại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Khổ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cuối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vắng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bóng</a:t>
            </a:r>
            <a:r>
              <a:rPr lang="vi-VN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và nỗi niềm của tác giả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F02C8-A5BB-F7C9-D42F-1617EC30C699}"/>
              </a:ext>
            </a:extLst>
          </p:cNvPr>
          <p:cNvSpPr txBox="1"/>
          <p:nvPr/>
        </p:nvSpPr>
        <p:spPr>
          <a:xfrm>
            <a:off x="1310640" y="270748"/>
            <a:ext cx="6141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nl-NL" sz="28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3. Văn bản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D65B4-38D0-B005-96D9-734C2FEA6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/>
          <a:stretch/>
        </p:blipFill>
        <p:spPr>
          <a:xfrm>
            <a:off x="690880" y="2123281"/>
            <a:ext cx="4023946" cy="32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-1"/>
            <a:ext cx="12284549" cy="6859589"/>
            <a:chOff x="0" y="-1"/>
            <a:chExt cx="9214611" cy="51435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214611" cy="514350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" y="-1"/>
              <a:ext cx="2753397" cy="5143500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85" y="337873"/>
            <a:ext cx="2633886" cy="2829794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4297818" y="3167667"/>
            <a:ext cx="6531284" cy="2402231"/>
          </a:xfrm>
          <a:custGeom>
            <a:avLst/>
            <a:gdLst>
              <a:gd name="connsiteX0" fmla="*/ 1112071 w 4901184"/>
              <a:gd name="connsiteY0" fmla="*/ 0 h 1801368"/>
              <a:gd name="connsiteX1" fmla="*/ 4901184 w 4901184"/>
              <a:gd name="connsiteY1" fmla="*/ 0 h 1801368"/>
              <a:gd name="connsiteX2" fmla="*/ 4901184 w 4901184"/>
              <a:gd name="connsiteY2" fmla="*/ 1008251 h 1801368"/>
              <a:gd name="connsiteX3" fmla="*/ 3799357 w 4901184"/>
              <a:gd name="connsiteY3" fmla="*/ 1801368 h 1801368"/>
              <a:gd name="connsiteX4" fmla="*/ 0 w 4901184"/>
              <a:gd name="connsiteY4" fmla="*/ 1801368 h 1801368"/>
              <a:gd name="connsiteX5" fmla="*/ 0 w 4901184"/>
              <a:gd name="connsiteY5" fmla="*/ 800490 h 1801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1801368">
                <a:moveTo>
                  <a:pt x="1112071" y="0"/>
                </a:moveTo>
                <a:lnTo>
                  <a:pt x="4901184" y="0"/>
                </a:lnTo>
                <a:lnTo>
                  <a:pt x="4901184" y="1008251"/>
                </a:lnTo>
                <a:lnTo>
                  <a:pt x="3799357" y="1801368"/>
                </a:lnTo>
                <a:lnTo>
                  <a:pt x="0" y="1801368"/>
                </a:lnTo>
                <a:lnTo>
                  <a:pt x="0" y="800490"/>
                </a:lnTo>
                <a:close/>
              </a:path>
            </a:pathLst>
          </a:custGeom>
          <a:solidFill>
            <a:srgbClr val="5D1600">
              <a:alpha val="7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712" tIns="60846" rIns="121712" bIns="60846" anchor="ctr"/>
          <a:lstStyle/>
          <a:p>
            <a:pPr marL="0" marR="0" lvl="0" indent="0" algn="ctr" defTabSz="1217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幼圆"/>
              <a:cs typeface="+mn-cs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3639741" y="2700688"/>
            <a:ext cx="2803352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cxnSp>
        <p:nvCxnSpPr>
          <p:cNvPr id="27" name="直接连接符 26"/>
          <p:cNvCxnSpPr/>
          <p:nvPr/>
        </p:nvCxnSpPr>
        <p:spPr>
          <a:xfrm flipH="1">
            <a:off x="8647692" y="4067949"/>
            <a:ext cx="2803354" cy="2023378"/>
          </a:xfrm>
          <a:prstGeom prst="line">
            <a:avLst/>
          </a:prstGeom>
          <a:noFill/>
          <a:ln w="12700" cap="flat" cmpd="sng" algn="ctr">
            <a:solidFill>
              <a:srgbClr val="5D1600"/>
            </a:solidFill>
            <a:prstDash val="solid"/>
            <a:miter lim="800000"/>
          </a:ln>
          <a:effectLst/>
        </p:spPr>
      </p:cxnSp>
      <p:sp>
        <p:nvSpPr>
          <p:cNvPr id="28" name="矩形 27"/>
          <p:cNvSpPr/>
          <p:nvPr/>
        </p:nvSpPr>
        <p:spPr>
          <a:xfrm>
            <a:off x="8701963" y="3384062"/>
            <a:ext cx="2052216" cy="1771627"/>
          </a:xfrm>
          <a:prstGeom prst="rect">
            <a:avLst/>
          </a:prstGeom>
        </p:spPr>
        <p:txBody>
          <a:bodyPr wrap="square" lIns="128983" tIns="64493" rIns="128983" bIns="64493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itchFamily="34" charset="0"/>
                <a:ea typeface="微软雅黑"/>
                <a:cs typeface="+mn-cs"/>
              </a:rPr>
              <a:t>02</a:t>
            </a:r>
            <a:endParaRPr kumimoji="0" lang="zh-CN" altLang="en-US" sz="10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itchFamily="34" charset="0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11BB7-70F7-9441-BC63-66069B9A2CC0}"/>
              </a:ext>
            </a:extLst>
          </p:cNvPr>
          <p:cNvSpPr txBox="1"/>
          <p:nvPr/>
        </p:nvSpPr>
        <p:spPr>
          <a:xfrm>
            <a:off x="5010700" y="3621385"/>
            <a:ext cx="3425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hiểu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 chi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6 ThuPhap Thien An" panose="02040603050506020204" pitchFamily="18" charset="0"/>
                <a:ea typeface="微软雅黑"/>
                <a:cs typeface="+mn-cs"/>
              </a:rPr>
              <a:t>tiết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6 ThuPhap Thien An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1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B89ACA-40A6-2013-1586-2E4DD0C4C6B9}"/>
              </a:ext>
            </a:extLst>
          </p:cNvPr>
          <p:cNvSpPr txBox="1"/>
          <p:nvPr/>
        </p:nvSpPr>
        <p:spPr>
          <a:xfrm>
            <a:off x="1310640" y="270748"/>
            <a:ext cx="61395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nl-NL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1. </a:t>
            </a:r>
            <a:r>
              <a:rPr lang="vi-VN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Các yếu tố đặc trưng của </a:t>
            </a:r>
            <a:r>
              <a:rPr lang="pt-BR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bài thơ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2E27E5-79C8-DE3E-360C-065EE347C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09827"/>
              </p:ext>
            </p:extLst>
          </p:nvPr>
        </p:nvGraphicFramePr>
        <p:xfrm>
          <a:off x="559786" y="1061226"/>
          <a:ext cx="11070840" cy="53780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42814">
                  <a:extLst>
                    <a:ext uri="{9D8B030D-6E8A-4147-A177-3AD203B41FA5}">
                      <a16:colId xmlns:a16="http://schemas.microsoft.com/office/drawing/2014/main" val="3622823069"/>
                    </a:ext>
                  </a:extLst>
                </a:gridCol>
                <a:gridCol w="7328026">
                  <a:extLst>
                    <a:ext uri="{9D8B030D-6E8A-4147-A177-3AD203B41FA5}">
                      <a16:colId xmlns:a16="http://schemas.microsoft.com/office/drawing/2014/main" val="3191960248"/>
                    </a:ext>
                  </a:extLst>
                </a:gridCol>
              </a:tblGrid>
              <a:tr h="94029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trưng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 hiện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2674576930"/>
                  </a:ext>
                </a:extLst>
              </a:tr>
              <a:tr h="5030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Các yếu tố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Biểu hiện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2830317241"/>
                  </a:ext>
                </a:extLst>
              </a:tr>
              <a:tr h="5328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Đề tài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205535431"/>
                  </a:ext>
                </a:extLst>
              </a:tr>
              <a:tr h="5592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Cách gieo vần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1524160920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vi-VN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Ngắt nhịp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68060956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vi-VN" sz="24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 vật trữ tình</a:t>
                      </a:r>
                      <a:endParaRPr lang="en-US" sz="24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1113562757"/>
                  </a:ext>
                </a:extLst>
              </a:tr>
              <a:tr h="167420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Cảm xúc của nhân vật trữ tình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3814" marR="53814" marT="0" marB="0" anchor="ctr"/>
                </a:tc>
                <a:extLst>
                  <a:ext uri="{0D108BD9-81ED-4DB2-BD59-A6C34878D82A}">
                    <a16:rowId xmlns:a16="http://schemas.microsoft.com/office/drawing/2014/main" val="32020327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E6B10B-5E67-B17B-FC00-5F4319C3CF74}"/>
              </a:ext>
            </a:extLst>
          </p:cNvPr>
          <p:cNvSpPr txBox="1"/>
          <p:nvPr/>
        </p:nvSpPr>
        <p:spPr>
          <a:xfrm>
            <a:off x="4379322" y="2604254"/>
            <a:ext cx="6141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 đồ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41035-CB86-50D4-5067-E37F1A7B8B2B}"/>
              </a:ext>
            </a:extLst>
          </p:cNvPr>
          <p:cNvSpPr txBox="1"/>
          <p:nvPr/>
        </p:nvSpPr>
        <p:spPr>
          <a:xfrm>
            <a:off x="4379322" y="3148511"/>
            <a:ext cx="6141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ần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):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nở-đỏ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-qua...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3526B-BD8A-B319-A9D0-3C44AA691172}"/>
              </a:ext>
            </a:extLst>
          </p:cNvPr>
          <p:cNvSpPr txBox="1"/>
          <p:nvPr/>
        </p:nvSpPr>
        <p:spPr>
          <a:xfrm>
            <a:off x="4379322" y="3692768"/>
            <a:ext cx="6141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2/3; 1/2/2;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1680F-E162-294A-B78F-527A1DB17983}"/>
              </a:ext>
            </a:extLst>
          </p:cNvPr>
          <p:cNvSpPr txBox="1"/>
          <p:nvPr/>
        </p:nvSpPr>
        <p:spPr>
          <a:xfrm>
            <a:off x="4379322" y="4255464"/>
            <a:ext cx="6141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 người bộc lộ cảm xúc, suy nghĩ.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2E6FB-925A-2578-985C-50EBD0D66A1F}"/>
              </a:ext>
            </a:extLst>
          </p:cNvPr>
          <p:cNvSpPr txBox="1"/>
          <p:nvPr/>
        </p:nvSpPr>
        <p:spPr>
          <a:xfrm>
            <a:off x="4379322" y="5048357"/>
            <a:ext cx="70608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 thương, nỗi tiếc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ngậm ngùi đối với cảnh cũ người xưa, gắn liền với một nét đẹp văn hóa cổ truyền của dân tộc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mai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7065C-C50F-465E-60A3-461815FCF375}"/>
              </a:ext>
            </a:extLst>
          </p:cNvPr>
          <p:cNvSpPr txBox="1"/>
          <p:nvPr/>
        </p:nvSpPr>
        <p:spPr>
          <a:xfrm>
            <a:off x="1310640" y="270748"/>
            <a:ext cx="8910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vi-VN" dirty="0"/>
              <a:t>2</a:t>
            </a:r>
            <a:r>
              <a:rPr lang="nl-NL" dirty="0"/>
              <a:t>. Hình ảnh của ông đồ trong 4 khổ thơ đầu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7402B4-061F-7C11-5459-C657B26F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176822"/>
              </p:ext>
            </p:extLst>
          </p:nvPr>
        </p:nvGraphicFramePr>
        <p:xfrm>
          <a:off x="537686" y="888424"/>
          <a:ext cx="11338560" cy="56776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83514">
                  <a:extLst>
                    <a:ext uri="{9D8B030D-6E8A-4147-A177-3AD203B41FA5}">
                      <a16:colId xmlns:a16="http://schemas.microsoft.com/office/drawing/2014/main" val="2494954184"/>
                    </a:ext>
                  </a:extLst>
                </a:gridCol>
                <a:gridCol w="3722672">
                  <a:extLst>
                    <a:ext uri="{9D8B030D-6E8A-4147-A177-3AD203B41FA5}">
                      <a16:colId xmlns:a16="http://schemas.microsoft.com/office/drawing/2014/main" val="298300825"/>
                    </a:ext>
                  </a:extLst>
                </a:gridCol>
                <a:gridCol w="3632374">
                  <a:extLst>
                    <a:ext uri="{9D8B030D-6E8A-4147-A177-3AD203B41FA5}">
                      <a16:colId xmlns:a16="http://schemas.microsoft.com/office/drawing/2014/main" val="2236699211"/>
                    </a:ext>
                  </a:extLst>
                </a:gridCol>
              </a:tblGrid>
              <a:tr h="52623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38749"/>
                  </a:ext>
                </a:extLst>
              </a:tr>
              <a:tr h="4300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200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200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 thơ 1,2</a:t>
                      </a:r>
                      <a:endParaRPr lang="en-US" sz="200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3,4</a:t>
                      </a:r>
                      <a:endParaRPr lang="en-US" sz="20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extLst>
                  <a:ext uri="{0D108BD9-81ED-4DB2-BD59-A6C34878D82A}">
                    <a16:rowId xmlns:a16="http://schemas.microsoft.com/office/drawing/2014/main" val="249381457"/>
                  </a:ext>
                </a:extLst>
              </a:tr>
              <a:tr h="131823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Tìm từ ngữ, hình ảnh khắc họa t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gian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không gian ông đồ xuất hiện? Tác giả sử dụng BPTT nào, nêu tác dụng của BPTT đó?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830195"/>
                  </a:ext>
                </a:extLst>
              </a:tr>
              <a:tr h="948282"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768725" algn="l"/>
                        </a:tabLs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2.Tìm hình ảnh khắc họa ông đồ và mọi người bên phố? Tác giả sử dụng BPTT nào và nêu tác dụng? 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Hình ảnh ông đồ...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Mọi người bên phố...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Hình ảnh ông đồ...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Mọi người bên phố...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extLst>
                  <a:ext uri="{0D108BD9-81ED-4DB2-BD59-A6C34878D82A}">
                    <a16:rowId xmlns:a16="http://schemas.microsoft.com/office/drawing/2014/main" val="790977201"/>
                  </a:ext>
                </a:extLst>
              </a:tr>
              <a:tr h="8208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Các BPTT:... 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ác dụng: ...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12602"/>
                  </a:ext>
                </a:extLst>
              </a:tr>
              <a:tr h="98867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Những dòng thơ 11,12,15,16 tả cảnh hay tả tình? Tác giả sử dụng BPTT nào và nêu tác dụng?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0896" marR="3089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863403"/>
                  </a:ext>
                </a:extLst>
              </a:tr>
              <a:tr h="645386">
                <a:tc gridSpan="3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vi-VN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khi khắc họa hình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đồ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?  </a:t>
                      </a:r>
                    </a:p>
                  </a:txBody>
                  <a:tcPr marL="30896" marR="3089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138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F90A0-D829-C978-BE07-07164F2F7AF9}"/>
              </a:ext>
            </a:extLst>
          </p:cNvPr>
          <p:cNvSpPr/>
          <p:nvPr/>
        </p:nvSpPr>
        <p:spPr>
          <a:xfrm>
            <a:off x="1310640" y="91440"/>
            <a:ext cx="4155440" cy="548640"/>
          </a:xfrm>
          <a:prstGeom prst="rect">
            <a:avLst/>
          </a:prstGeom>
          <a:solidFill>
            <a:srgbClr val="F5E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630168-93DF-E8B5-0205-D015D2101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76876"/>
              </p:ext>
            </p:extLst>
          </p:nvPr>
        </p:nvGraphicFramePr>
        <p:xfrm>
          <a:off x="574766" y="1374846"/>
          <a:ext cx="11247120" cy="47675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09554">
                  <a:extLst>
                    <a:ext uri="{9D8B030D-6E8A-4147-A177-3AD203B41FA5}">
                      <a16:colId xmlns:a16="http://schemas.microsoft.com/office/drawing/2014/main" val="3442459108"/>
                    </a:ext>
                  </a:extLst>
                </a:gridCol>
                <a:gridCol w="4125456">
                  <a:extLst>
                    <a:ext uri="{9D8B030D-6E8A-4147-A177-3AD203B41FA5}">
                      <a16:colId xmlns:a16="http://schemas.microsoft.com/office/drawing/2014/main" val="723062169"/>
                    </a:ext>
                  </a:extLst>
                </a:gridCol>
                <a:gridCol w="3612110">
                  <a:extLst>
                    <a:ext uri="{9D8B030D-6E8A-4147-A177-3AD203B41FA5}">
                      <a16:colId xmlns:a16="http://schemas.microsoft.com/office/drawing/2014/main" val="2237333736"/>
                    </a:ext>
                  </a:extLst>
                </a:gridCol>
              </a:tblGrid>
              <a:tr h="677474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33726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Yêu cầu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1,2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K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hổ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3,4</a:t>
                      </a:r>
                      <a:endParaRPr lang="en-US" sz="24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extLst>
                  <a:ext uri="{0D108BD9-81ED-4DB2-BD59-A6C34878D82A}">
                    <a16:rowId xmlns:a16="http://schemas.microsoft.com/office/drawing/2014/main" val="1967564471"/>
                  </a:ext>
                </a:extLst>
              </a:tr>
              <a:tr h="335857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endParaRPr lang="en-US" sz="24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/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3882" marR="1388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53552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7C0E7E4-2CB8-6406-9BD4-C5A8AB0A75FE}"/>
              </a:ext>
            </a:extLst>
          </p:cNvPr>
          <p:cNvSpPr txBox="1"/>
          <p:nvPr/>
        </p:nvSpPr>
        <p:spPr>
          <a:xfrm>
            <a:off x="1310640" y="270748"/>
            <a:ext cx="864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600"/>
              </a:spcBef>
              <a:spcAft>
                <a:spcPts val="600"/>
              </a:spcAft>
              <a:defRPr sz="28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vi-VN" dirty="0"/>
              <a:t>2</a:t>
            </a:r>
            <a:r>
              <a:rPr lang="nl-NL" dirty="0"/>
              <a:t>. Hình ảnh của ông đồ trong 4 khổ thơ đầu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B70CB-E59B-A267-249E-8B53552369FC}"/>
              </a:ext>
            </a:extLst>
          </p:cNvPr>
          <p:cNvSpPr txBox="1"/>
          <p:nvPr/>
        </p:nvSpPr>
        <p:spPr>
          <a:xfrm>
            <a:off x="574766" y="3227244"/>
            <a:ext cx="3377474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Tìm từ ngữ, hình ảnh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không gian ông đồ xuất hiện? </a:t>
            </a:r>
            <a:endParaRPr lang="en-US" sz="24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khắc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hời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vi-VN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không gian 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t</a:t>
            </a:r>
            <a:r>
              <a:rPr lang="vi-VN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ác giả sử dụng BPTT nào,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spc="-4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vi-VN" sz="2400" spc="-4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 dụng?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28174-FE2E-BDD5-E556-CF1CA9172ED5}"/>
              </a:ext>
            </a:extLst>
          </p:cNvPr>
          <p:cNvSpPr txBox="1"/>
          <p:nvPr/>
        </p:nvSpPr>
        <p:spPr>
          <a:xfrm>
            <a:off x="4076700" y="3429794"/>
            <a:ext cx="762762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Cặp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…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hoa đào nở; phố đông người.</a:t>
            </a:r>
            <a:endParaRPr lang="en-US" sz="24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BPTT hoán dụ hoa đào nở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=&gt;  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Khắc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dịp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ết đến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vi-VN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xuân về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đông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náo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nhiệt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xuất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3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25">
      <a:dk1>
        <a:srgbClr val="5D1600"/>
      </a:dk1>
      <a:lt1>
        <a:srgbClr val="7A1D00"/>
      </a:lt1>
      <a:dk2>
        <a:srgbClr val="5D1600"/>
      </a:dk2>
      <a:lt2>
        <a:srgbClr val="9A25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68A5C"/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1668</Words>
  <Application>Microsoft Office PowerPoint</Application>
  <PresentationFormat>Custom</PresentationFormat>
  <Paragraphs>165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等线 Light</vt:lpstr>
      <vt:lpstr>华文行楷</vt:lpstr>
      <vt:lpstr>Impact</vt:lpstr>
      <vt:lpstr>等线</vt:lpstr>
      <vt:lpstr>#9Slide06 ThuPhap Thien An</vt:lpstr>
      <vt:lpstr>Times New Roman</vt:lpstr>
      <vt:lpstr>#9Slide06 SVNWendi</vt:lpstr>
      <vt:lpstr>#9Slide03 BoosterNextFYBlack</vt:lpstr>
      <vt:lpstr>#9Slide03 Arima Madurai Bold</vt:lpstr>
      <vt:lpstr>Calibri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Admin</cp:lastModifiedBy>
  <cp:revision>29</cp:revision>
  <dcterms:created xsi:type="dcterms:W3CDTF">2016-12-25T02:27:54Z</dcterms:created>
  <dcterms:modified xsi:type="dcterms:W3CDTF">2025-11-17T12:38:00Z</dcterms:modified>
  <cp:category>更多资源关注@好教师</cp:category>
</cp:coreProperties>
</file>