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256" r:id="rId3"/>
    <p:sldId id="295" r:id="rId4"/>
    <p:sldId id="279" r:id="rId5"/>
    <p:sldId id="293" r:id="rId6"/>
    <p:sldId id="310" r:id="rId7"/>
    <p:sldId id="266" r:id="rId8"/>
    <p:sldId id="292" r:id="rId9"/>
    <p:sldId id="285" r:id="rId10"/>
    <p:sldId id="267" r:id="rId11"/>
    <p:sldId id="311" r:id="rId12"/>
    <p:sldId id="277" r:id="rId13"/>
    <p:sldId id="296" r:id="rId14"/>
    <p:sldId id="312" r:id="rId15"/>
    <p:sldId id="313"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43"/>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94629"/>
  </p:normalViewPr>
  <p:slideViewPr>
    <p:cSldViewPr snapToGrid="0">
      <p:cViewPr varScale="1">
        <p:scale>
          <a:sx n="64" d="100"/>
          <a:sy n="64" d="100"/>
        </p:scale>
        <p:origin x="1044" y="102"/>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10</a:t>
            </a:fld>
            <a:endParaRPr lang="zh-CN" altLang="en-US"/>
          </a:p>
        </p:txBody>
      </p:sp>
    </p:spTree>
    <p:extLst>
      <p:ext uri="{BB962C8B-B14F-4D97-AF65-F5344CB8AC3E}">
        <p14:creationId xmlns:p14="http://schemas.microsoft.com/office/powerpoint/2010/main" val="213473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5E78E2-18C1-4EEB-BA27-78770F185C31}" type="slidenum">
              <a:rPr lang="zh-CN" altLang="en-US" smtClean="0"/>
              <a:t>11</a:t>
            </a:fld>
            <a:endParaRPr lang="zh-CN" altLang="en-US"/>
          </a:p>
        </p:txBody>
      </p:sp>
    </p:spTree>
    <p:extLst>
      <p:ext uri="{BB962C8B-B14F-4D97-AF65-F5344CB8AC3E}">
        <p14:creationId xmlns:p14="http://schemas.microsoft.com/office/powerpoint/2010/main" val="174688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extLst>
      <p:ext uri="{BB962C8B-B14F-4D97-AF65-F5344CB8AC3E}">
        <p14:creationId xmlns:p14="http://schemas.microsoft.com/office/powerpoint/2010/main" val="134717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13</a:t>
            </a:fld>
            <a:endParaRPr lang="zh-CN" altLang="en-US"/>
          </a:p>
        </p:txBody>
      </p:sp>
    </p:spTree>
    <p:extLst>
      <p:ext uri="{BB962C8B-B14F-4D97-AF65-F5344CB8AC3E}">
        <p14:creationId xmlns:p14="http://schemas.microsoft.com/office/powerpoint/2010/main" val="427790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5E78E2-18C1-4EEB-BA27-78770F185C31}" type="slidenum">
              <a:rPr lang="zh-CN" altLang="en-US" smtClean="0"/>
              <a:t>14</a:t>
            </a:fld>
            <a:endParaRPr lang="zh-CN" altLang="en-US"/>
          </a:p>
        </p:txBody>
      </p:sp>
    </p:spTree>
    <p:extLst>
      <p:ext uri="{BB962C8B-B14F-4D97-AF65-F5344CB8AC3E}">
        <p14:creationId xmlns:p14="http://schemas.microsoft.com/office/powerpoint/2010/main" val="209368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90386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224106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6</a:t>
            </a:fld>
            <a:endParaRPr lang="zh-CN" altLang="en-US"/>
          </a:p>
        </p:txBody>
      </p:sp>
    </p:spTree>
    <p:extLst>
      <p:ext uri="{BB962C8B-B14F-4D97-AF65-F5344CB8AC3E}">
        <p14:creationId xmlns:p14="http://schemas.microsoft.com/office/powerpoint/2010/main" val="292684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131195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extLst>
      <p:ext uri="{BB962C8B-B14F-4D97-AF65-F5344CB8AC3E}">
        <p14:creationId xmlns:p14="http://schemas.microsoft.com/office/powerpoint/2010/main" val="375302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9</a:t>
            </a:fld>
            <a:endParaRPr lang="zh-CN" altLang="en-US"/>
          </a:p>
        </p:txBody>
      </p:sp>
    </p:spTree>
    <p:extLst>
      <p:ext uri="{BB962C8B-B14F-4D97-AF65-F5344CB8AC3E}">
        <p14:creationId xmlns:p14="http://schemas.microsoft.com/office/powerpoint/2010/main" val="271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1661196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2024/7/11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04364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0" r:id="rId6"/>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4370105" y="2551837"/>
            <a:ext cx="3765578" cy="1938992"/>
          </a:xfrm>
          <a:prstGeom prst="rect">
            <a:avLst/>
          </a:prstGeom>
          <a:noFill/>
        </p:spPr>
        <p:txBody>
          <a:bodyPr wrap="square" rtlCol="0">
            <a:spAutoFit/>
          </a:bodyPr>
          <a:lstStyle/>
          <a:p>
            <a:pPr algn="ctr"/>
            <a:r>
              <a:rPr lang="en-US" altLang="zh-CN" sz="4000" dirty="0" err="1">
                <a:solidFill>
                  <a:srgbClr val="865B3E"/>
                </a:solidFill>
                <a:latin typeface="Times New Roman" panose="02020603050405020304" pitchFamily="18" charset="0"/>
                <a:ea typeface="+mj-ea"/>
                <a:cs typeface="Times New Roman" panose="02020603050405020304" pitchFamily="18" charset="0"/>
              </a:rPr>
              <a:t>Thi</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đọc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các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bài</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dao</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dân</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mà</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em</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biết</a:t>
            </a:r>
            <a:endParaRPr lang="zh-CN" altLang="en-US" sz="4000" dirty="0">
              <a:solidFill>
                <a:srgbClr val="865B3E"/>
              </a:solidFill>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9C16B2C8-04D5-CD42-AF5B-53CE9894C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91" y="1655249"/>
            <a:ext cx="5266982" cy="5202751"/>
          </a:xfrm>
          <a:prstGeom prst="rect">
            <a:avLst/>
          </a:prstGeom>
        </p:spPr>
      </p:pic>
      <p:sp>
        <p:nvSpPr>
          <p:cNvPr id="2" name="Rectangle 1">
            <a:extLst>
              <a:ext uri="{FF2B5EF4-FFF2-40B4-BE49-F238E27FC236}">
                <a16:creationId xmlns:a16="http://schemas.microsoft.com/office/drawing/2014/main" id="{DF0CBCDE-6369-9547-81FA-0C87DA768E4F}"/>
              </a:ext>
            </a:extLst>
          </p:cNvPr>
          <p:cNvSpPr/>
          <p:nvPr/>
        </p:nvSpPr>
        <p:spPr>
          <a:xfrm>
            <a:off x="3204894" y="-1410584"/>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gray">
          <a:xfrm>
            <a:off x="6689522" y="1211871"/>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9" name="AutoShape 5"/>
          <p:cNvSpPr>
            <a:spLocks noChangeArrowheads="1"/>
          </p:cNvSpPr>
          <p:nvPr/>
        </p:nvSpPr>
        <p:spPr bwMode="auto">
          <a:xfrm>
            <a:off x="4566054" y="2788225"/>
            <a:ext cx="3059902" cy="3837427"/>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0" name="AutoShape 6"/>
          <p:cNvSpPr>
            <a:spLocks noChangeArrowheads="1"/>
          </p:cNvSpPr>
          <p:nvPr/>
        </p:nvSpPr>
        <p:spPr bwMode="gray">
          <a:xfrm>
            <a:off x="4877121" y="2646509"/>
            <a:ext cx="2281962" cy="479875"/>
          </a:xfrm>
          <a:prstGeom prst="roundRect">
            <a:avLst>
              <a:gd name="adj" fmla="val 50000"/>
            </a:avLst>
          </a:prstGeom>
          <a:solidFill>
            <a:schemeClr val="accent1"/>
          </a:solidFill>
          <a:ln w="9525">
            <a:noFill/>
            <a:round/>
            <a:headEnd/>
            <a:tailEnd/>
          </a:ln>
          <a:effectLst/>
        </p:spPr>
        <p:txBody>
          <a:bodyPr wrap="none" anchor="ctr"/>
          <a:lstStyle/>
          <a:p>
            <a:pPr algn="ctr">
              <a:defRPr/>
            </a:pPr>
            <a:r>
              <a:rPr lang="vi-VN" sz="3200" b="1" dirty="0">
                <a:solidFill>
                  <a:schemeClr val="bg1"/>
                </a:solidFill>
                <a:latin typeface="Times New Roman" panose="02020603050405020304" pitchFamily="18" charset="0"/>
                <a:cs typeface="Times New Roman" panose="02020603050405020304" pitchFamily="18" charset="0"/>
              </a:rPr>
              <a:t>Đoạn (2):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AutoShape 9"/>
          <p:cNvSpPr>
            <a:spLocks noChangeArrowheads="1"/>
          </p:cNvSpPr>
          <p:nvPr/>
        </p:nvSpPr>
        <p:spPr bwMode="auto">
          <a:xfrm>
            <a:off x="7822701" y="2007220"/>
            <a:ext cx="3584998" cy="4453541"/>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2" name="AutoShape 10"/>
          <p:cNvSpPr>
            <a:spLocks noChangeArrowheads="1"/>
          </p:cNvSpPr>
          <p:nvPr/>
        </p:nvSpPr>
        <p:spPr bwMode="gray">
          <a:xfrm>
            <a:off x="8373040" y="2058084"/>
            <a:ext cx="2484320" cy="479875"/>
          </a:xfrm>
          <a:prstGeom prst="roundRect">
            <a:avLst>
              <a:gd name="adj" fmla="val 50000"/>
            </a:avLst>
          </a:prstGeom>
          <a:solidFill>
            <a:srgbClr val="005F43"/>
          </a:solidFill>
          <a:ln w="9525">
            <a:noFill/>
            <a:round/>
            <a:headEnd/>
            <a:tailEnd/>
          </a:ln>
          <a:effectLst/>
        </p:spPr>
        <p:txBody>
          <a:bodyPr wrap="none" anchor="ctr"/>
          <a:lstStyle/>
          <a:p>
            <a:pPr algn="ctr">
              <a:defRPr/>
            </a:pPr>
            <a:r>
              <a:rPr lang="vi-VN" sz="3200" b="1" dirty="0">
                <a:solidFill>
                  <a:schemeClr val="bg1"/>
                </a:solidFill>
                <a:latin typeface="Times New Roman" panose="02020603050405020304" pitchFamily="18" charset="0"/>
                <a:cs typeface="Times New Roman" panose="02020603050405020304" pitchFamily="18" charset="0"/>
              </a:rPr>
              <a:t>Đoạn (3):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Freeform 13"/>
          <p:cNvSpPr>
            <a:spLocks/>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headEnd/>
            <a:tailEnd/>
          </a:ln>
          <a:effectLst/>
        </p:spPr>
        <p:txBody>
          <a:bodyPr wrap="none" anchor="ctr"/>
          <a:lstStyle/>
          <a:p>
            <a:pPr algn="ctr">
              <a:defRPr/>
            </a:pPr>
            <a:r>
              <a:rPr lang="en-US" altLang="zh-CN" sz="3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Mở</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đầu</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headEnd/>
            <a:tailEnd/>
          </a:ln>
        </p:spPr>
        <p:txBody>
          <a:bodyPr wrap="square" lIns="60944" tIns="30472" rIns="60944" bIns="30472">
            <a:noAutofit/>
          </a:bodyPr>
          <a:lstStyle/>
          <a:p>
            <a:pPr lvl="0" algn="ctr">
              <a:defRPr/>
            </a:pPr>
            <a:r>
              <a:rPr lang="vi-VN" sz="2800" dirty="0">
                <a:latin typeface="Times New Roman" panose="02020603050405020304" pitchFamily="18" charset="0"/>
                <a:cs typeface="Times New Roman" panose="02020603050405020304" pitchFamily="18" charset="0"/>
              </a:rPr>
              <a:t>Tác giả đánh giá về hai câu đầu bài ca dao ở đoạn (2) và (3):</a:t>
            </a:r>
            <a:r>
              <a:rPr lang="x-none"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7" name="Text Box 10"/>
          <p:cNvSpPr txBox="1">
            <a:spLocks noChangeArrowheads="1"/>
          </p:cNvSpPr>
          <p:nvPr/>
        </p:nvSpPr>
        <p:spPr bwMode="auto">
          <a:xfrm>
            <a:off x="4791599" y="3375172"/>
            <a:ext cx="2593029" cy="2262247"/>
          </a:xfrm>
          <a:prstGeom prst="rect">
            <a:avLst/>
          </a:prstGeom>
          <a:noFill/>
          <a:ln w="9525">
            <a:noFill/>
            <a:miter lim="800000"/>
            <a:headEnd/>
            <a:tailEnd/>
          </a:ln>
        </p:spPr>
        <p:txBody>
          <a:bodyPr wrap="square" lIns="60944" tIns="30472" rIns="60944" bIns="30472">
            <a:noAutofit/>
          </a:bodyPr>
          <a:lstStyle/>
          <a:p>
            <a:pPr algn="just"/>
            <a:r>
              <a:rPr lang="vi-VN" sz="2800" dirty="0">
                <a:latin typeface="Times New Roman" panose="02020603050405020304" pitchFamily="18" charset="0"/>
                <a:cs typeface="Times New Roman" panose="02020603050405020304" pitchFamily="18" charset="0"/>
              </a:rPr>
              <a:t>Nêu ý kiến “ngay từ hai câu đầu, hình ảnh cô gái đi thăm đồng đã xuất hiện rõ nét và sống động”.</a:t>
            </a:r>
            <a:endParaRPr lang="x-none" sz="2800" dirty="0">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7937016" y="2646509"/>
            <a:ext cx="3370321" cy="2616867"/>
          </a:xfrm>
          <a:prstGeom prst="rect">
            <a:avLst/>
          </a:prstGeom>
          <a:noFill/>
          <a:ln w="9525">
            <a:noFill/>
            <a:miter lim="800000"/>
            <a:headEnd/>
            <a:tailEnd/>
          </a:ln>
        </p:spPr>
        <p:txBody>
          <a:bodyPr wrap="square" lIns="60944" tIns="30472" rIns="60944" bIns="30472">
            <a:noAutofit/>
          </a:bodyPr>
          <a:lstStyle/>
          <a:p>
            <a:pPr algn="just"/>
            <a:r>
              <a:rPr lang="vi-VN" sz="2800" dirty="0">
                <a:latin typeface="Times New Roman" panose="02020603050405020304" pitchFamily="18" charset="0"/>
                <a:cs typeface="Times New Roman" panose="02020603050405020304" pitchFamily="18" charset="0"/>
              </a:rPr>
              <a:t>Nêu ý kiến: Hai câu đầu đều không có chủ ngữ khiến cho người nghe, người đọc đồng cảm với cô gái, và cảm nhận rõ hơn về sự mênh mông bát ngát của cánh đồng.</a:t>
            </a:r>
            <a:endParaRPr lang="x-none" sz="2800" dirty="0">
              <a:latin typeface="Times New Roman" panose="02020603050405020304" pitchFamily="18" charset="0"/>
              <a:cs typeface="Times New Roman" panose="02020603050405020304" pitchFamily="18" charset="0"/>
            </a:endParaRPr>
          </a:p>
        </p:txBody>
      </p:sp>
      <p:sp>
        <p:nvSpPr>
          <p:cNvPr id="19" name="标题 18"/>
          <p:cNvSpPr>
            <a:spLocks noGrp="1"/>
          </p:cNvSpPr>
          <p:nvPr>
            <p:ph type="title"/>
          </p:nvPr>
        </p:nvSpPr>
        <p:spPr>
          <a:xfrm>
            <a:off x="1220474" y="505166"/>
            <a:ext cx="10515600" cy="632402"/>
          </a:xfrm>
        </p:spPr>
        <p:txBody>
          <a:bodyPr>
            <a:normAutofit/>
          </a:bodyPr>
          <a:lstStyle/>
          <a:p>
            <a:r>
              <a:rPr lang="en-US" altLang="zh-CN" dirty="0">
                <a:latin typeface="Times New Roman" panose="02020603050405020304" pitchFamily="18" charset="0"/>
                <a:cs typeface="Times New Roman" panose="02020603050405020304" pitchFamily="18" charset="0"/>
              </a:rPr>
              <a:t>a. Hai </a:t>
            </a:r>
            <a:r>
              <a:rPr lang="en-US" altLang="zh-CN" dirty="0" err="1">
                <a:latin typeface="Times New Roman" panose="02020603050405020304" pitchFamily="18" charset="0"/>
                <a:cs typeface="Times New Roman" panose="02020603050405020304" pitchFamily="18" charset="0"/>
              </a:rPr>
              <a:t>câu</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đầu</a:t>
            </a:r>
            <a:endParaRPr lang="zh-CN" altLang="en-US"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0157A73-85B8-3543-916F-11FED82BF169}"/>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715896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7145-8D1F-E042-9585-EF5A98C1C66C}"/>
              </a:ext>
            </a:extLst>
          </p:cNvPr>
          <p:cNvSpPr>
            <a:spLocks noGrp="1"/>
          </p:cNvSpPr>
          <p:nvPr>
            <p:ph type="title"/>
          </p:nvPr>
        </p:nvSpPr>
        <p:spPr>
          <a:xfrm>
            <a:off x="1378089" y="482720"/>
            <a:ext cx="10515600" cy="632402"/>
          </a:xfrm>
        </p:spPr>
        <p:txBody>
          <a:bodyPr>
            <a:noAutofit/>
          </a:bodyPr>
          <a:lstStyle/>
          <a:p>
            <a:r>
              <a:rPr lang="x-none" sz="4000" dirty="0">
                <a:latin typeface="Times New Roman" panose="02020603050405020304" pitchFamily="18" charset="0"/>
                <a:cs typeface="Times New Roman" panose="02020603050405020304" pitchFamily="18" charset="0"/>
              </a:rPr>
              <a:t>b. Hai câu cuối</a:t>
            </a:r>
          </a:p>
        </p:txBody>
      </p:sp>
      <p:sp>
        <p:nvSpPr>
          <p:cNvPr id="5" name="Freeform 4">
            <a:extLst>
              <a:ext uri="{FF2B5EF4-FFF2-40B4-BE49-F238E27FC236}">
                <a16:creationId xmlns:a16="http://schemas.microsoft.com/office/drawing/2014/main" id="{4353087F-905A-AD4E-A5B1-016AD31AC7CD}"/>
              </a:ext>
            </a:extLst>
          </p:cNvPr>
          <p:cNvSpPr/>
          <p:nvPr/>
        </p:nvSpPr>
        <p:spPr>
          <a:xfrm>
            <a:off x="479236" y="2739685"/>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HAI CÂ</a:t>
            </a:r>
            <a:r>
              <a:rPr lang="en-US" sz="3600" b="1" dirty="0">
                <a:solidFill>
                  <a:srgbClr val="002060"/>
                </a:solidFill>
                <a:latin typeface="Times New Roman" panose="02020603050405020304" pitchFamily="18" charset="0"/>
                <a:cs typeface="Times New Roman" panose="02020603050405020304" pitchFamily="18" charset="0"/>
              </a:rPr>
              <a:t>U</a:t>
            </a:r>
            <a:r>
              <a:rPr lang="en-US" sz="3600" b="1" kern="1200" dirty="0">
                <a:solidFill>
                  <a:srgbClr val="002060"/>
                </a:solidFill>
                <a:latin typeface="Times New Roman" panose="02020603050405020304" pitchFamily="18" charset="0"/>
                <a:cs typeface="Times New Roman" panose="02020603050405020304" pitchFamily="18" charset="0"/>
              </a:rPr>
              <a:t> CUỐI</a:t>
            </a:r>
          </a:p>
        </p:txBody>
      </p:sp>
      <p:sp>
        <p:nvSpPr>
          <p:cNvPr id="6" name="Freeform 5">
            <a:extLst>
              <a:ext uri="{FF2B5EF4-FFF2-40B4-BE49-F238E27FC236}">
                <a16:creationId xmlns:a16="http://schemas.microsoft.com/office/drawing/2014/main" id="{09F8C943-C0AB-A147-9E9F-2FA3633E1F87}"/>
              </a:ext>
            </a:extLst>
          </p:cNvPr>
          <p:cNvSpPr/>
          <p:nvPr/>
        </p:nvSpPr>
        <p:spPr>
          <a:xfrm rot="18770822">
            <a:off x="3042655" y="2813709"/>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a:ln w="5715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id="{FCCEFBAA-0D61-EC41-93B4-6ABA8803586C}"/>
              </a:ext>
            </a:extLst>
          </p:cNvPr>
          <p:cNvSpPr/>
          <p:nvPr/>
        </p:nvSpPr>
        <p:spPr>
          <a:xfrm>
            <a:off x="4440801" y="1519382"/>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rgbClr val="002060"/>
                </a:solidFill>
                <a:latin typeface="Times New Roman" panose="02020603050405020304" pitchFamily="18" charset="0"/>
                <a:cs typeface="Times New Roman" panose="02020603050405020304" pitchFamily="18" charset="0"/>
              </a:rPr>
              <a:t>Dẫn dắt bằng kiểu kết cấu </a:t>
            </a:r>
            <a:r>
              <a:rPr lang="vi-VN" sz="2800" i="1" kern="1200" dirty="0">
                <a:solidFill>
                  <a:srgbClr val="002060"/>
                </a:solidFill>
                <a:latin typeface="Times New Roman" panose="02020603050405020304" pitchFamily="18" charset="0"/>
                <a:cs typeface="Times New Roman" panose="02020603050405020304" pitchFamily="18" charset="0"/>
              </a:rPr>
              <a:t>“nếu như…thì…”</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09187ADE-83BD-6248-903E-0ADF044D9DAF}"/>
              </a:ext>
            </a:extLst>
          </p:cNvPr>
          <p:cNvSpPr/>
          <p:nvPr/>
        </p:nvSpPr>
        <p:spPr>
          <a:xfrm>
            <a:off x="7270490" y="2203557"/>
            <a:ext cx="1131875" cy="46494"/>
          </a:xfrm>
          <a:custGeom>
            <a:avLst/>
            <a:gdLst>
              <a:gd name="connsiteX0" fmla="*/ 0 w 1131875"/>
              <a:gd name="connsiteY0" fmla="*/ 23247 h 46494"/>
              <a:gd name="connsiteX1" fmla="*/ 1131875 w 1131875"/>
              <a:gd name="connsiteY1" fmla="*/ 23247 h 46494"/>
            </a:gdLst>
            <a:ahLst/>
            <a:cxnLst>
              <a:cxn ang="0">
                <a:pos x="connsiteX0" y="connsiteY0"/>
              </a:cxn>
              <a:cxn ang="0">
                <a:pos x="connsiteX1" y="connsiteY1"/>
              </a:cxn>
            </a:cxnLst>
            <a:rect l="l" t="t" r="r" b="b"/>
            <a:pathLst>
              <a:path w="1131875" h="46494">
                <a:moveTo>
                  <a:pt x="0" y="23247"/>
                </a:moveTo>
                <a:lnTo>
                  <a:pt x="1131875"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50341" tIns="-5050" rIns="550341" bIns="-5049"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CC750105-0C52-244A-84D4-2B102CF49727}"/>
              </a:ext>
            </a:extLst>
          </p:cNvPr>
          <p:cNvSpPr/>
          <p:nvPr/>
        </p:nvSpPr>
        <p:spPr>
          <a:xfrm>
            <a:off x="8415934" y="1109193"/>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3200" i="1" kern="1200" dirty="0">
                <a:solidFill>
                  <a:srgbClr val="002060"/>
                </a:solidFill>
                <a:latin typeface="Times New Roman" panose="02020603050405020304" pitchFamily="18" charset="0"/>
                <a:cs typeface="Times New Roman" panose="02020603050405020304" pitchFamily="18" charset="0"/>
              </a:rPr>
              <a:t>=&gt;</a:t>
            </a:r>
            <a:r>
              <a:rPr lang="vi-VN" sz="3200" kern="1200" dirty="0">
                <a:solidFill>
                  <a:srgbClr val="002060"/>
                </a:solidFill>
                <a:latin typeface="Times New Roman" panose="02020603050405020304" pitchFamily="18" charset="0"/>
                <a:cs typeface="Times New Roman" panose="02020603050405020304" pitchFamily="18" charset="0"/>
              </a:rPr>
              <a:t> rất tự nhiên , thuyết phục.</a:t>
            </a:r>
            <a:endParaRPr lang="en-US" sz="3200" kern="1200" dirty="0">
              <a:solidFill>
                <a:srgbClr val="002060"/>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58515408-FCDA-A949-8B49-9969BF87A4FC}"/>
              </a:ext>
            </a:extLst>
          </p:cNvPr>
          <p:cNvSpPr/>
          <p:nvPr/>
        </p:nvSpPr>
        <p:spPr>
          <a:xfrm rot="2829178">
            <a:off x="3042655" y="4034012"/>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a:ln w="5715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E3E5618E-77B4-9F4A-950E-44C32A75F966}"/>
              </a:ext>
            </a:extLst>
          </p:cNvPr>
          <p:cNvSpPr/>
          <p:nvPr/>
        </p:nvSpPr>
        <p:spPr>
          <a:xfrm>
            <a:off x="4440801" y="3959989"/>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9219" tIns="59219" rIns="59219" bIns="59219" numCol="1" spcCol="1270" anchor="ctr" anchorCtr="0">
            <a:noAutofit/>
          </a:bodyPr>
          <a:lstStyle/>
          <a:p>
            <a:pPr marL="0" lvl="0" indent="0" algn="ctr" defTabSz="1244600">
              <a:lnSpc>
                <a:spcPct val="90000"/>
              </a:lnSpc>
              <a:spcBef>
                <a:spcPct val="0"/>
              </a:spcBef>
              <a:spcAft>
                <a:spcPct val="35000"/>
              </a:spcAft>
              <a:buNone/>
            </a:pPr>
            <a:r>
              <a:rPr lang="vi-VN" sz="3600" kern="1200" dirty="0">
                <a:solidFill>
                  <a:srgbClr val="002060"/>
                </a:solidFill>
                <a:latin typeface="Times New Roman" panose="02020603050405020304" pitchFamily="18" charset="0"/>
                <a:cs typeface="Times New Roman" panose="02020603050405020304" pitchFamily="18" charset="0"/>
              </a:rPr>
              <a:t>Nêu ý kiến</a:t>
            </a:r>
            <a:endParaRPr lang="en-US" sz="3600" kern="1200" dirty="0">
              <a:solidFill>
                <a:srgbClr val="002060"/>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DC41D28A-333E-5E4B-8CB3-C77E89460AD0}"/>
              </a:ext>
            </a:extLst>
          </p:cNvPr>
          <p:cNvSpPr/>
          <p:nvPr/>
        </p:nvSpPr>
        <p:spPr>
          <a:xfrm rot="19457599">
            <a:off x="7139473" y="4237396"/>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0" rIns="674807" bIns="-11602"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186D3CD-AAB8-D545-A62E-9E780557061B}"/>
              </a:ext>
            </a:extLst>
          </p:cNvPr>
          <p:cNvSpPr/>
          <p:nvPr/>
        </p:nvSpPr>
        <p:spPr>
          <a:xfrm>
            <a:off x="8402366" y="2649027"/>
            <a:ext cx="3310398" cy="1912270"/>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800" i="1" kern="1200" dirty="0">
                <a:solidFill>
                  <a:srgbClr val="002060"/>
                </a:solidFill>
                <a:latin typeface="Times New Roman" panose="02020603050405020304" pitchFamily="18" charset="0"/>
                <a:cs typeface="Times New Roman" panose="02020603050405020304" pitchFamily="18" charset="0"/>
              </a:rPr>
              <a:t>“tập trung ngắm nhìn, quan sát và đặc tả riêng một “chẽn lúa đòng đòng”</a:t>
            </a:r>
            <a:endParaRPr lang="x-none" sz="2800" kern="1200" dirty="0">
              <a:solidFill>
                <a:srgbClr val="002060"/>
              </a:solidFill>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0E9E931E-0C54-F045-8C5F-88E4763C5337}"/>
              </a:ext>
            </a:extLst>
          </p:cNvPr>
          <p:cNvSpPr/>
          <p:nvPr/>
        </p:nvSpPr>
        <p:spPr>
          <a:xfrm rot="2142401">
            <a:off x="7139473" y="5050932"/>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2" rIns="674807" bIns="-1160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2AB29C96-226F-1040-B82D-AA6F2761045C}"/>
              </a:ext>
            </a:extLst>
          </p:cNvPr>
          <p:cNvSpPr/>
          <p:nvPr/>
        </p:nvSpPr>
        <p:spPr>
          <a:xfrm>
            <a:off x="8402366" y="4773524"/>
            <a:ext cx="3310398"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i="1" kern="1200" dirty="0">
                <a:latin typeface="Times New Roman" panose="02020603050405020304" pitchFamily="18" charset="0"/>
                <a:cs typeface="Times New Roman" panose="02020603050405020304" pitchFamily="18" charset="0"/>
              </a:rPr>
              <a:t>“</a:t>
            </a:r>
            <a:r>
              <a:rPr lang="vi-VN" sz="2800" i="1" kern="1200" dirty="0">
                <a:solidFill>
                  <a:srgbClr val="002060"/>
                </a:solidFill>
                <a:latin typeface="Times New Roman" panose="02020603050405020304" pitchFamily="18" charset="0"/>
                <a:cs typeface="Times New Roman" panose="02020603050405020304" pitchFamily="18" charset="0"/>
              </a:rPr>
              <a:t>liên hệ so sánh với bản thân mình một cách rất hồn nhiên”.</a:t>
            </a:r>
            <a:r>
              <a:rPr lang="vi-VN" sz="2800" kern="1200" dirty="0">
                <a:solidFill>
                  <a:srgbClr val="002060"/>
                </a:solidFill>
                <a:latin typeface="Times New Roman" panose="02020603050405020304" pitchFamily="18" charset="0"/>
                <a:cs typeface="Times New Roman" panose="02020603050405020304" pitchFamily="18" charset="0"/>
              </a:rPr>
              <a:t> </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F842FD1-8511-6441-BF11-3C9A71B17034}"/>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8911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247831" y="3034344"/>
            <a:ext cx="1095470"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AutoShape 12">
            <a:hlinkClick r:id="rId3"/>
          </p:cNvPr>
          <p:cNvSpPr>
            <a:spLocks noChangeArrowheads="1"/>
          </p:cNvSpPr>
          <p:nvPr/>
        </p:nvSpPr>
        <p:spPr bwMode="auto">
          <a:xfrm flipH="1">
            <a:off x="5247831" y="4414051"/>
            <a:ext cx="1095470"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Rectangle 6">
            <a:hlinkClick r:id="rId3"/>
          </p:cNvPr>
          <p:cNvSpPr>
            <a:spLocks noChangeArrowheads="1"/>
          </p:cNvSpPr>
          <p:nvPr/>
        </p:nvSpPr>
        <p:spPr bwMode="auto">
          <a:xfrm>
            <a:off x="824135" y="1369665"/>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20000"/>
              </a:lnSpc>
              <a:defRPr/>
            </a:pPr>
            <a:r>
              <a:rPr lang="x-none" sz="3200" b="1" dirty="0">
                <a:solidFill>
                  <a:schemeClr val="bg1"/>
                </a:solidFill>
                <a:latin typeface="Times New Roman" panose="02020603050405020304" pitchFamily="18" charset="0"/>
                <a:cs typeface="Times New Roman" panose="02020603050405020304" pitchFamily="18" charset="0"/>
              </a:rPr>
              <a:t>1. Nghệ thuật</a:t>
            </a:r>
            <a:r>
              <a:rPr lang="x-none" sz="3200" dirty="0">
                <a:solidFill>
                  <a:schemeClr val="bg1"/>
                </a:solidFill>
                <a:latin typeface="Times New Roman" panose="02020603050405020304" pitchFamily="18" charset="0"/>
                <a:cs typeface="Times New Roman" panose="02020603050405020304" pitchFamily="18" charset="0"/>
              </a:rPr>
              <a:t>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7">
            <a:hlinkClick r:id="rId3"/>
          </p:cNvPr>
          <p:cNvSpPr>
            <a:spLocks noChangeArrowheads="1"/>
          </p:cNvSpPr>
          <p:nvPr/>
        </p:nvSpPr>
        <p:spPr bwMode="auto">
          <a:xfrm>
            <a:off x="824135" y="2061632"/>
            <a:ext cx="4238580" cy="4530997"/>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2" name="Rectangle 5">
            <a:hlinkClick r:id="rId3"/>
          </p:cNvPr>
          <p:cNvSpPr>
            <a:spLocks noChangeArrowheads="1"/>
          </p:cNvSpPr>
          <p:nvPr/>
        </p:nvSpPr>
        <p:spPr bwMode="gray">
          <a:xfrm>
            <a:off x="939825" y="2329518"/>
            <a:ext cx="4054477" cy="3168188"/>
          </a:xfrm>
          <a:prstGeom prst="rect">
            <a:avLst/>
          </a:prstGeom>
          <a:solidFill>
            <a:schemeClr val="bg1"/>
          </a:solidFill>
          <a:ln>
            <a:noFill/>
          </a:ln>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r>
              <a:rPr lang="x-none" sz="2800" dirty="0">
                <a:latin typeface="Times New Roman" panose="02020603050405020304" pitchFamily="18" charset="0"/>
                <a:cs typeface="Times New Roman" panose="02020603050405020304" pitchFamily="18" charset="0"/>
              </a:rPr>
              <a:t>Ý kiến</a:t>
            </a:r>
            <a:r>
              <a:rPr lang="x-none" sz="2800" b="1"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nêu ra rõ ràng, chân thực, trình bày có hệ thống</a:t>
            </a:r>
          </a:p>
          <a:p>
            <a:r>
              <a:rPr lang="x-none" sz="2800" dirty="0">
                <a:latin typeface="Times New Roman" panose="02020603050405020304" pitchFamily="18" charset="0"/>
                <a:cs typeface="Times New Roman" panose="02020603050405020304" pitchFamily="18" charset="0"/>
              </a:rPr>
              <a:t>Lí lẽ ngắn gọn, thuyết phục, giàu cảm xúc</a:t>
            </a:r>
          </a:p>
          <a:p>
            <a:r>
              <a:rPr lang="x-none" sz="2800" dirty="0">
                <a:latin typeface="Times New Roman" panose="02020603050405020304" pitchFamily="18" charset="0"/>
                <a:cs typeface="Times New Roman" panose="02020603050405020304" pitchFamily="18" charset="0"/>
              </a:rPr>
              <a:t>=&gt; Bộc lộ tình cảm yêu mến, trân trọng của tác giả với bài ca dao </a:t>
            </a:r>
          </a:p>
        </p:txBody>
      </p:sp>
      <p:sp>
        <p:nvSpPr>
          <p:cNvPr id="13" name="Rectangle 8">
            <a:hlinkClick r:id="rId3"/>
          </p:cNvPr>
          <p:cNvSpPr>
            <a:spLocks noChangeArrowheads="1"/>
          </p:cNvSpPr>
          <p:nvPr/>
        </p:nvSpPr>
        <p:spPr bwMode="auto">
          <a:xfrm>
            <a:off x="6528416" y="1470026"/>
            <a:ext cx="5013095"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vi-VN" sz="3200" b="1" dirty="0">
                <a:solidFill>
                  <a:schemeClr val="bg1"/>
                </a:solidFill>
                <a:latin typeface="Times New Roman" panose="02020603050405020304" pitchFamily="18" charset="0"/>
                <a:cs typeface="Times New Roman" panose="02020603050405020304" pitchFamily="18" charset="0"/>
              </a:rPr>
              <a:t>2. </a:t>
            </a:r>
            <a:r>
              <a:rPr lang="x-none" sz="3200" b="1" dirty="0">
                <a:solidFill>
                  <a:schemeClr val="bg1"/>
                </a:solidFill>
                <a:latin typeface="Times New Roman" panose="02020603050405020304" pitchFamily="18" charset="0"/>
                <a:cs typeface="Times New Roman" panose="02020603050405020304" pitchFamily="18" charset="0"/>
              </a:rPr>
              <a:t>Nội dung</a:t>
            </a:r>
            <a:endParaRPr lang="x-none" sz="3200" dirty="0">
              <a:solidFill>
                <a:schemeClr val="bg1"/>
              </a:solidFill>
              <a:latin typeface="Times New Roman" panose="02020603050405020304" pitchFamily="18" charset="0"/>
              <a:cs typeface="Times New Roman" panose="02020603050405020304" pitchFamily="18" charset="0"/>
            </a:endParaRPr>
          </a:p>
        </p:txBody>
      </p:sp>
      <p:sp>
        <p:nvSpPr>
          <p:cNvPr id="14" name="Rectangle 9">
            <a:hlinkClick r:id="rId3"/>
          </p:cNvPr>
          <p:cNvSpPr>
            <a:spLocks noChangeArrowheads="1"/>
          </p:cNvSpPr>
          <p:nvPr/>
        </p:nvSpPr>
        <p:spPr bwMode="auto">
          <a:xfrm>
            <a:off x="6528416" y="2161994"/>
            <a:ext cx="5013095" cy="4587546"/>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gray">
          <a:xfrm>
            <a:off x="6629990" y="2105715"/>
            <a:ext cx="5227229" cy="3435882"/>
          </a:xfrm>
          <a:prstGeom prst="rect">
            <a:avLst/>
          </a:prstGeom>
          <a:solidFill>
            <a:schemeClr val="bg1"/>
          </a:solidFill>
          <a:ln>
            <a:noFill/>
          </a:ln>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eaLnBrk="1" hangingPunct="1">
              <a:lnSpc>
                <a:spcPct val="150000"/>
              </a:lnSpc>
              <a:spcBef>
                <a:spcPct val="0"/>
              </a:spcBef>
              <a:spcAft>
                <a:spcPct val="40000"/>
              </a:spcAft>
              <a:buClr>
                <a:schemeClr val="tx1"/>
              </a:buClr>
              <a:buNone/>
            </a:pPr>
            <a:r>
              <a:rPr lang="x-none" sz="2800" dirty="0">
                <a:latin typeface="Times New Roman" panose="02020603050405020304" pitchFamily="18" charset="0"/>
                <a:cs typeface="Times New Roman" panose="02020603050405020304" pitchFamily="18" charset="0"/>
              </a:rPr>
              <a:t>Qua </a:t>
            </a:r>
            <a:r>
              <a:rPr lang="x-none" sz="2800" i="1" dirty="0">
                <a:latin typeface="Times New Roman" panose="02020603050405020304" pitchFamily="18" charset="0"/>
                <a:cs typeface="Times New Roman" panose="02020603050405020304" pitchFamily="18" charset="0"/>
              </a:rPr>
              <a:t>Vẻ đẹp của một bài ca dao</a:t>
            </a:r>
            <a:r>
              <a:rPr lang="x-none" sz="2800" dirty="0">
                <a:latin typeface="Times New Roman" panose="02020603050405020304" pitchFamily="18" charset="0"/>
                <a:cs typeface="Times New Roman" panose="02020603050405020304" pitchFamily="18" charset="0"/>
              </a:rPr>
              <a:t>, Hoàng Tiến Tựu đã nêu lên ý kiến của mình về vẻ đẹp cũng như cách khai thác nội dung của một bài ca dao cụ thể.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altLang="zh-CN" sz="2800" noProof="1">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标题 15"/>
          <p:cNvSpPr>
            <a:spLocks noGrp="1"/>
          </p:cNvSpPr>
          <p:nvPr>
            <p:ph type="title"/>
          </p:nvPr>
        </p:nvSpPr>
        <p:spPr/>
        <p:txBody>
          <a:bodyPr>
            <a:noAutofit/>
          </a:bodyPr>
          <a:lstStyle/>
          <a:p>
            <a:pPr algn="ctr"/>
            <a:r>
              <a:rPr lang="en-US" altLang="zh-CN" sz="4000" dirty="0">
                <a:latin typeface="Times New Roman" panose="02020603050405020304" pitchFamily="18" charset="0"/>
                <a:cs typeface="Times New Roman" panose="02020603050405020304" pitchFamily="18" charset="0"/>
              </a:rPr>
              <a:t>III. TỔNG KẾT</a:t>
            </a:r>
            <a:endParaRPr lang="zh-CN" altLang="en-US" sz="4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31C6BCA-31E3-0A4A-9562-4E0BDDAAA9FF}"/>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7073251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2922599" y="1314466"/>
            <a:ext cx="6346801"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cs typeface="Times New Roman" panose="02020603050405020304" pitchFamily="18" charset="0"/>
              </a:rPr>
              <a:t>III. </a:t>
            </a:r>
          </a:p>
          <a:p>
            <a:pPr algn="ctr"/>
            <a:r>
              <a:rPr lang="en-US" altLang="zh-CN" sz="6600" b="1" dirty="0">
                <a:solidFill>
                  <a:schemeClr val="tx2"/>
                </a:solidFill>
                <a:latin typeface="Times New Roman" panose="02020603050405020304" pitchFamily="18" charset="0"/>
                <a:cs typeface="Times New Roman" panose="02020603050405020304" pitchFamily="18" charset="0"/>
              </a:rPr>
              <a:t>LUYỆN TẬP</a:t>
            </a:r>
            <a:endParaRPr lang="zh-CN" altLang="en-US" sz="6600" b="1" dirty="0">
              <a:solidFill>
                <a:schemeClr val="tx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C2C716D-7F96-1344-B8D6-41BCC10114C5}"/>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4818997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D9BF35-1856-9B41-9D92-4276BD95BAFC}"/>
              </a:ext>
            </a:extLst>
          </p:cNvPr>
          <p:cNvGraphicFramePr>
            <a:graphicFrameLocks noGrp="1"/>
          </p:cNvGraphicFramePr>
          <p:nvPr>
            <p:extLst>
              <p:ext uri="{D42A27DB-BD31-4B8C-83A1-F6EECF244321}">
                <p14:modId xmlns:p14="http://schemas.microsoft.com/office/powerpoint/2010/main" val="3024897513"/>
              </p:ext>
            </p:extLst>
          </p:nvPr>
        </p:nvGraphicFramePr>
        <p:xfrm>
          <a:off x="2427805" y="1482553"/>
          <a:ext cx="7493620" cy="2896944"/>
        </p:xfrm>
        <a:graphic>
          <a:graphicData uri="http://schemas.openxmlformats.org/drawingml/2006/table">
            <a:tbl>
              <a:tblPr firstRow="1" firstCol="1" bandRow="1">
                <a:tableStyleId>{5C22544A-7EE6-4342-B048-85BDC9FD1C3A}</a:tableStyleId>
              </a:tblPr>
              <a:tblGrid>
                <a:gridCol w="1656028">
                  <a:extLst>
                    <a:ext uri="{9D8B030D-6E8A-4147-A177-3AD203B41FA5}">
                      <a16:colId xmlns:a16="http://schemas.microsoft.com/office/drawing/2014/main" val="4133921664"/>
                    </a:ext>
                  </a:extLst>
                </a:gridCol>
                <a:gridCol w="5837592">
                  <a:extLst>
                    <a:ext uri="{9D8B030D-6E8A-4147-A177-3AD203B41FA5}">
                      <a16:colId xmlns:a16="http://schemas.microsoft.com/office/drawing/2014/main" val="1697485100"/>
                    </a:ext>
                  </a:extLst>
                </a:gridCol>
              </a:tblGrid>
              <a:tr h="724236">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Phần (1)</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Nêu ý kiến: Bài ca dao có hai vẻ đẹp.</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4994636"/>
                  </a:ext>
                </a:extLst>
              </a:tr>
              <a:tr h="724236">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Phần (2)</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1231154"/>
                  </a:ext>
                </a:extLst>
              </a:tr>
              <a:tr h="724236">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Phần (3)</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8371747"/>
                  </a:ext>
                </a:extLst>
              </a:tr>
              <a:tr h="724236">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Phần (4)</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2735568"/>
                  </a:ext>
                </a:extLst>
              </a:tr>
            </a:tbl>
          </a:graphicData>
        </a:graphic>
      </p:graphicFrame>
      <p:sp>
        <p:nvSpPr>
          <p:cNvPr id="3" name="Rectangle 1">
            <a:extLst>
              <a:ext uri="{FF2B5EF4-FFF2-40B4-BE49-F238E27FC236}">
                <a16:creationId xmlns:a16="http://schemas.microsoft.com/office/drawing/2014/main" id="{BA0285BE-71C4-1146-996F-87FDA71F0D33}"/>
              </a:ext>
            </a:extLst>
          </p:cNvPr>
          <p:cNvSpPr>
            <a:spLocks noChangeArrowheads="1"/>
          </p:cNvSpPr>
          <p:nvPr/>
        </p:nvSpPr>
        <p:spPr bwMode="auto">
          <a:xfrm>
            <a:off x="844333" y="274031"/>
            <a:ext cx="90770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x-none"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vi-VN" altLang="x-none"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Hãy tóm tắt nội dung chính của phần 2,3,4 trong văn bản</a:t>
            </a:r>
            <a:r>
              <a:rPr kumimoji="0" lang="vi-VN" altLang="x-none"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Vẻ đẹp của một bài ca dao theo mẫu sau:</a:t>
            </a:r>
            <a:endParaRPr kumimoji="0" lang="vi-VN" altLang="x-none" sz="28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3DECFA41-2AD8-AE49-A9AB-58D7882B5EA6}"/>
              </a:ext>
            </a:extLst>
          </p:cNvPr>
          <p:cNvSpPr/>
          <p:nvPr/>
        </p:nvSpPr>
        <p:spPr>
          <a:xfrm>
            <a:off x="929268" y="4617604"/>
            <a:ext cx="8992157" cy="954107"/>
          </a:xfrm>
          <a:prstGeom prst="rect">
            <a:avLst/>
          </a:prstGeom>
        </p:spPr>
        <p:txBody>
          <a:bodyPr wrap="square">
            <a:spAutoFit/>
          </a:bodyPr>
          <a:lstStyle/>
          <a:p>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dao</a:t>
            </a:r>
            <a:endParaRPr lang="x-none" sz="2800" dirty="0"/>
          </a:p>
        </p:txBody>
      </p:sp>
      <p:sp>
        <p:nvSpPr>
          <p:cNvPr id="5" name="Rectangle 4">
            <a:extLst>
              <a:ext uri="{FF2B5EF4-FFF2-40B4-BE49-F238E27FC236}">
                <a16:creationId xmlns:a16="http://schemas.microsoft.com/office/drawing/2014/main" id="{4F447AE3-EB0A-5F43-8EC6-2DD2D3B25B95}"/>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89512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4402"/>
          <a:stretch>
            <a:fillRect/>
          </a:stretch>
        </p:blipFill>
        <p:spPr>
          <a:xfrm>
            <a:off x="0" y="0"/>
            <a:ext cx="12192000" cy="6858001"/>
          </a:xfrm>
          <a:prstGeom prst="rect">
            <a:avLst/>
          </a:prstGeom>
        </p:spPr>
      </p:pic>
      <p:sp>
        <p:nvSpPr>
          <p:cNvPr id="6" name="Freeform 9"/>
          <p:cNvSpPr/>
          <p:nvPr/>
        </p:nvSpPr>
        <p:spPr bwMode="auto">
          <a:xfrm>
            <a:off x="-1011621" y="-965856"/>
            <a:ext cx="14466681" cy="8471504"/>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4162614" y="219538"/>
            <a:ext cx="3920726" cy="707886"/>
          </a:xfrm>
          <a:prstGeom prst="rect">
            <a:avLst/>
          </a:prstGeom>
          <a:noFill/>
        </p:spPr>
        <p:txBody>
          <a:bodyPr wrap="square" rtlCol="0">
            <a:spAutoFit/>
          </a:bodyPr>
          <a:lstStyle/>
          <a:p>
            <a:pPr algn="dist"/>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IV. VẬN DỤNG</a:t>
            </a:r>
            <a:endParaRPr lang="zh-CN" altLang="en-US"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 name="组合 8"/>
          <p:cNvGrpSpPr/>
          <p:nvPr/>
        </p:nvGrpSpPr>
        <p:grpSpPr>
          <a:xfrm>
            <a:off x="5660572" y="933169"/>
            <a:ext cx="870857" cy="177249"/>
            <a:chOff x="-1625600" y="1148325"/>
            <a:chExt cx="1207014" cy="245669"/>
          </a:xfrm>
        </p:grpSpPr>
        <p:sp>
          <p:nvSpPr>
            <p:cNvPr id="10" name="椭圆 9"/>
            <p:cNvSpPr/>
            <p:nvPr/>
          </p:nvSpPr>
          <p:spPr>
            <a:xfrm>
              <a:off x="-1625600" y="1148325"/>
              <a:ext cx="245669"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1" name="椭圆 10"/>
            <p:cNvSpPr/>
            <p:nvPr/>
          </p:nvSpPr>
          <p:spPr>
            <a:xfrm>
              <a:off x="-1305152" y="1148325"/>
              <a:ext cx="245669"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2" name="椭圆 11"/>
            <p:cNvSpPr/>
            <p:nvPr/>
          </p:nvSpPr>
          <p:spPr>
            <a:xfrm>
              <a:off x="-984704" y="1148325"/>
              <a:ext cx="245669"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3" name="椭圆 12"/>
            <p:cNvSpPr/>
            <p:nvPr/>
          </p:nvSpPr>
          <p:spPr>
            <a:xfrm>
              <a:off x="-664255" y="1148325"/>
              <a:ext cx="245669"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41250" t="5185" r="9345" b="24550"/>
          <a:stretch>
            <a:fillRect/>
          </a:stretch>
        </p:blipFill>
        <p:spPr>
          <a:xfrm>
            <a:off x="449947" y="2093231"/>
            <a:ext cx="4934738" cy="3947790"/>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l="5476" t="67937" r="61667" b="10688"/>
          <a:stretch>
            <a:fillRect/>
          </a:stretch>
        </p:blipFill>
        <p:spPr>
          <a:xfrm>
            <a:off x="1089953" y="4343400"/>
            <a:ext cx="2059651" cy="753713"/>
          </a:xfrm>
          <a:prstGeom prst="rect">
            <a:avLst/>
          </a:prstGeom>
        </p:spPr>
      </p:pic>
      <p:grpSp>
        <p:nvGrpSpPr>
          <p:cNvPr id="21" name="组合 20"/>
          <p:cNvGrpSpPr/>
          <p:nvPr/>
        </p:nvGrpSpPr>
        <p:grpSpPr>
          <a:xfrm>
            <a:off x="5384685" y="1667647"/>
            <a:ext cx="6312252" cy="892552"/>
            <a:chOff x="5805282" y="1775536"/>
            <a:chExt cx="6312252" cy="892552"/>
          </a:xfrm>
        </p:grpSpPr>
        <p:sp>
          <p:nvSpPr>
            <p:cNvPr id="4" name="椭圆 3"/>
            <p:cNvSpPr/>
            <p:nvPr/>
          </p:nvSpPr>
          <p:spPr>
            <a:xfrm>
              <a:off x="5805282" y="1775536"/>
              <a:ext cx="837035" cy="8370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01</a:t>
              </a:r>
              <a:endParaRPr lang="zh-CN" altLang="en-US" sz="2600" dirty="0">
                <a:latin typeface="Times New Roman" panose="02020603050405020304" pitchFamily="18" charset="0"/>
                <a:cs typeface="Times New Roman" panose="02020603050405020304" pitchFamily="18" charset="0"/>
              </a:endParaRPr>
            </a:p>
          </p:txBody>
        </p:sp>
        <p:sp>
          <p:nvSpPr>
            <p:cNvPr id="20" name="矩形 19"/>
            <p:cNvSpPr/>
            <p:nvPr/>
          </p:nvSpPr>
          <p:spPr>
            <a:xfrm>
              <a:off x="6747249" y="1775536"/>
              <a:ext cx="5370285" cy="892552"/>
            </a:xfrm>
            <a:prstGeom prst="rect">
              <a:avLst/>
            </a:prstGeom>
          </p:spPr>
          <p:txBody>
            <a:bodyPr wrap="square">
              <a:spAutoFit/>
            </a:bodyPr>
            <a:lstStyle/>
            <a:p>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dao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endParaRPr lang="x-none" sz="2600" dirty="0">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5384685" y="2851379"/>
            <a:ext cx="6371094" cy="944318"/>
            <a:chOff x="5805282" y="1775536"/>
            <a:chExt cx="6371094" cy="944318"/>
          </a:xfrm>
        </p:grpSpPr>
        <p:sp>
          <p:nvSpPr>
            <p:cNvPr id="23" name="椭圆 22"/>
            <p:cNvSpPr/>
            <p:nvPr/>
          </p:nvSpPr>
          <p:spPr>
            <a:xfrm>
              <a:off x="5805282" y="1775536"/>
              <a:ext cx="837035" cy="837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02</a:t>
              </a:r>
              <a:endParaRPr lang="zh-CN" altLang="en-US" sz="2600" dirty="0">
                <a:latin typeface="Times New Roman" panose="02020603050405020304" pitchFamily="18" charset="0"/>
                <a:cs typeface="Times New Roman" panose="02020603050405020304" pitchFamily="18" charset="0"/>
              </a:endParaRPr>
            </a:p>
          </p:txBody>
        </p:sp>
        <p:sp>
          <p:nvSpPr>
            <p:cNvPr id="24" name="矩形 23"/>
            <p:cNvSpPr/>
            <p:nvPr/>
          </p:nvSpPr>
          <p:spPr>
            <a:xfrm>
              <a:off x="6806091" y="1827302"/>
              <a:ext cx="5370285" cy="892552"/>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Đọc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lại</a:t>
              </a:r>
              <a:r>
                <a:rPr lang="nl-NL" sz="2600" dirty="0">
                  <a:latin typeface="Times New Roman" panose="02020603050405020304" pitchFamily="18" charset="0"/>
                  <a:cs typeface="Times New Roman" panose="02020603050405020304" pitchFamily="18" charset="0"/>
                </a:rPr>
                <a:t> hai </a:t>
              </a:r>
              <a:r>
                <a:rPr lang="nl-NL" sz="2600" dirty="0" err="1">
                  <a:latin typeface="Times New Roman" panose="02020603050405020304" pitchFamily="18" charset="0"/>
                  <a:cs typeface="Times New Roman" panose="02020603050405020304" pitchFamily="18" charset="0"/>
                </a:rPr>
                <a:t>văn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bản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đọc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hiểu</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để</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nắm</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rõ</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hơn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kiểu</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bài</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nghị</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luận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văn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học</a:t>
              </a:r>
              <a:endParaRPr lang="x-none" sz="2600" dirty="0">
                <a:latin typeface="Times New Roman" panose="02020603050405020304" pitchFamily="18" charset="0"/>
                <a:cs typeface="Times New Roman" panose="02020603050405020304" pitchFamily="18" charset="0"/>
              </a:endParaRPr>
            </a:p>
          </p:txBody>
        </p:sp>
      </p:grpSp>
      <p:grpSp>
        <p:nvGrpSpPr>
          <p:cNvPr id="25" name="组合 24"/>
          <p:cNvGrpSpPr/>
          <p:nvPr/>
        </p:nvGrpSpPr>
        <p:grpSpPr>
          <a:xfrm>
            <a:off x="5384685" y="4138643"/>
            <a:ext cx="6549089" cy="937836"/>
            <a:chOff x="5805282" y="1923425"/>
            <a:chExt cx="6549089" cy="937836"/>
          </a:xfrm>
        </p:grpSpPr>
        <p:sp>
          <p:nvSpPr>
            <p:cNvPr id="26" name="椭圆 25"/>
            <p:cNvSpPr/>
            <p:nvPr/>
          </p:nvSpPr>
          <p:spPr>
            <a:xfrm>
              <a:off x="5805282" y="1923425"/>
              <a:ext cx="837035" cy="837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03</a:t>
              </a:r>
              <a:endParaRPr lang="zh-CN" altLang="en-US" sz="2600" dirty="0">
                <a:latin typeface="Times New Roman" panose="02020603050405020304" pitchFamily="18" charset="0"/>
                <a:cs typeface="Times New Roman" panose="02020603050405020304" pitchFamily="18" charset="0"/>
              </a:endParaRPr>
            </a:p>
          </p:txBody>
        </p:sp>
        <p:sp>
          <p:nvSpPr>
            <p:cNvPr id="27" name="矩形 26"/>
            <p:cNvSpPr/>
            <p:nvPr/>
          </p:nvSpPr>
          <p:spPr>
            <a:xfrm>
              <a:off x="6720823" y="1968709"/>
              <a:ext cx="5633548" cy="892552"/>
            </a:xfrm>
            <a:prstGeom prst="rect">
              <a:avLst/>
            </a:prstGeom>
          </p:spPr>
          <p:txBody>
            <a:bodyPr wrap="square">
              <a:spAutoFit/>
            </a:bodyPr>
            <a:lstStyle/>
            <a:p>
              <a:r>
                <a:rPr lang="vi-VN" sz="2600" dirty="0">
                  <a:latin typeface="Times New Roman" panose="02020603050405020304" pitchFamily="18" charset="0"/>
                  <a:cs typeface="Times New Roman" panose="02020603050405020304" pitchFamily="18" charset="0"/>
                </a:rPr>
                <a:t>- Chuẩn bị trước bài “</a:t>
              </a:r>
              <a:r>
                <a:rPr lang="nl-NL" sz="2600" dirty="0" err="1">
                  <a:latin typeface="Times New Roman" panose="02020603050405020304" pitchFamily="18" charset="0"/>
                  <a:cs typeface="Times New Roman" panose="02020603050405020304" pitchFamily="18" charset="0"/>
                </a:rPr>
                <a:t>Thực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hành</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Tiếng</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Việt</a:t>
              </a:r>
              <a:r>
                <a:rPr lang="nl-NL" sz="2600" dirty="0">
                  <a:latin typeface="Times New Roman" panose="02020603050405020304" pitchFamily="18" charset="0"/>
                  <a:cs typeface="Times New Roman" panose="02020603050405020304" pitchFamily="18" charset="0"/>
                </a:rPr>
                <a:t>  </a:t>
              </a:r>
              <a:r>
                <a:rPr lang="nl-NL" sz="2600" i="1" dirty="0" err="1">
                  <a:latin typeface="Times New Roman" panose="02020603050405020304" pitchFamily="18" charset="0"/>
                  <a:cs typeface="Times New Roman" panose="02020603050405020304" pitchFamily="18" charset="0"/>
                </a:rPr>
                <a:t>thành</a:t>
              </a:r>
              <a:r>
                <a:rPr lang="nl-NL" sz="2600" i="1" dirty="0">
                  <a:latin typeface="Times New Roman" panose="02020603050405020304" pitchFamily="18" charset="0"/>
                  <a:cs typeface="Times New Roman" panose="02020603050405020304" pitchFamily="18" charset="0"/>
                </a:rPr>
                <a:t> </a:t>
              </a:r>
              <a:r>
                <a:rPr lang="nl-NL" sz="2600" i="1" dirty="0" err="1">
                  <a:latin typeface="Times New Roman" panose="02020603050405020304" pitchFamily="18" charset="0"/>
                  <a:cs typeface="Times New Roman" panose="02020603050405020304" pitchFamily="18" charset="0"/>
                </a:rPr>
                <a:t>ngữ</a:t>
              </a:r>
              <a:r>
                <a:rPr lang="vi-VN" sz="2600" i="1" dirty="0">
                  <a:latin typeface="Times New Roman" panose="02020603050405020304" pitchFamily="18" charset="0"/>
                  <a:cs typeface="Times New Roman" panose="02020603050405020304" pitchFamily="18" charset="0"/>
                </a:rPr>
                <a:t>, dấu chấm phẩy</a:t>
              </a:r>
              <a:r>
                <a:rPr lang="nl-NL" sz="2600" i="1" dirty="0">
                  <a:latin typeface="Times New Roman" panose="02020603050405020304" pitchFamily="18" charset="0"/>
                  <a:cs typeface="Times New Roman" panose="02020603050405020304" pitchFamily="18" charset="0"/>
                </a:rPr>
                <a:t>”</a:t>
              </a:r>
              <a:endParaRPr lang="x-none" sz="2600" dirty="0">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9850CAF-51E2-914D-B674-86F76F38A86C}"/>
              </a:ext>
            </a:extLst>
          </p:cNvPr>
          <p:cNvSpPr/>
          <p:nvPr/>
        </p:nvSpPr>
        <p:spPr>
          <a:xfrm>
            <a:off x="1392552" y="3195987"/>
            <a:ext cx="3514103" cy="613245"/>
          </a:xfrm>
          <a:prstGeom prst="rect">
            <a:avLst/>
          </a:prstGeom>
        </p:spPr>
        <p:txBody>
          <a:bodyPr wrap="none">
            <a:spAutoFit/>
          </a:bodyPr>
          <a:lstStyle/>
          <a:p>
            <a:pPr algn="ctr">
              <a:lnSpc>
                <a:spcPct val="115000"/>
              </a:lnSpc>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x-none"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295967" y="869405"/>
            <a:ext cx="793827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vi-VN" sz="6500" b="1" dirty="0">
                <a:solidFill>
                  <a:srgbClr val="005F43"/>
                </a:solidFill>
                <a:latin typeface="Times New Roman" panose="02020603050405020304" pitchFamily="18" charset="0"/>
                <a:cs typeface="Times New Roman" panose="02020603050405020304" pitchFamily="18" charset="0"/>
              </a:rPr>
              <a:t>VẺ ĐẸP CỦA MỘT BÀI CA DAO</a:t>
            </a:r>
            <a:endParaRPr lang="x-none" sz="6500" dirty="0">
              <a:solidFill>
                <a:srgbClr val="005F43"/>
              </a:solidFill>
              <a:latin typeface="Times New Roman" panose="02020603050405020304" pitchFamily="18" charset="0"/>
              <a:cs typeface="Times New Roman" panose="02020603050405020304" pitchFamily="18" charset="0"/>
            </a:endParaRPr>
          </a:p>
          <a:p>
            <a:pPr algn="ctr">
              <a:buNone/>
            </a:pPr>
            <a:r>
              <a:rPr lang="vi-VN" sz="4000" b="1" dirty="0">
                <a:latin typeface="Times New Roman" panose="02020603050405020304" pitchFamily="18" charset="0"/>
                <a:cs typeface="Times New Roman" panose="02020603050405020304" pitchFamily="18" charset="0"/>
              </a:rPr>
              <a:t>(Hoàng Tiến Tựu)</a:t>
            </a:r>
            <a:endParaRPr lang="x-none" sz="4000" dirty="0">
              <a:latin typeface="Times New Roman" panose="02020603050405020304" pitchFamily="18" charset="0"/>
              <a:cs typeface="Times New Roman" panose="02020603050405020304" pitchFamily="18" charset="0"/>
            </a:endParaRPr>
          </a:p>
        </p:txBody>
      </p:sp>
      <p:sp>
        <p:nvSpPr>
          <p:cNvPr id="11" name="01"/>
          <p:cNvSpPr txBox="1"/>
          <p:nvPr>
            <p:custDataLst>
              <p:tags r:id="rId1"/>
            </p:custDataLst>
          </p:nvPr>
        </p:nvSpPr>
        <p:spPr>
          <a:xfrm>
            <a:off x="4005943" y="4285440"/>
            <a:ext cx="4180114" cy="830997"/>
          </a:xfrm>
          <a:prstGeom prst="rect">
            <a:avLst/>
          </a:prstGeom>
          <a:noFill/>
        </p:spPr>
        <p:txBody>
          <a:bodyPr wrap="square" rtlCol="0">
            <a:spAutoFit/>
          </a:bodyPr>
          <a:lstStyle/>
          <a:p>
            <a:pPr algn="ctr"/>
            <a:r>
              <a:rPr lang="en-US" altLang="zh-CN" sz="2400" b="1" dirty="0">
                <a:solidFill>
                  <a:schemeClr val="tx2"/>
                </a:solidFill>
                <a:latin typeface="Times New Roman" panose="02020603050405020304" pitchFamily="18" charset="0"/>
                <a:ea typeface="微软雅黑" pitchFamily="34" charset="-122"/>
                <a:cs typeface="Times New Roman" panose="02020603050405020304" pitchFamily="18" charset="0"/>
              </a:rPr>
              <a:t>GIÁO VIÊN:</a:t>
            </a:r>
          </a:p>
          <a:p>
            <a:pPr algn="ctr"/>
            <a:r>
              <a:rPr lang="en-US" altLang="zh-CN" sz="2400" b="1" dirty="0">
                <a:solidFill>
                  <a:schemeClr val="tx2"/>
                </a:solidFill>
                <a:latin typeface="Times New Roman" panose="02020603050405020304" pitchFamily="18" charset="0"/>
                <a:ea typeface="微软雅黑" pitchFamily="34" charset="-122"/>
                <a:cs typeface="Times New Roman" panose="02020603050405020304" pitchFamily="18" charset="0"/>
              </a:rPr>
              <a:t>…</a:t>
            </a:r>
            <a:endParaRPr lang="zh-CN" altLang="en-US" sz="2400" b="1" dirty="0">
              <a:solidFill>
                <a:schemeClr val="tx2"/>
              </a:solidFill>
              <a:latin typeface="Times New Roman" panose="02020603050405020304" pitchFamily="18" charset="0"/>
              <a:ea typeface="微软雅黑" pitchFamily="34" charset="-122"/>
              <a:cs typeface="Times New Roman" panose="02020603050405020304" pitchFamily="18" charset="0"/>
            </a:endParaRPr>
          </a:p>
        </p:txBody>
      </p:sp>
      <p:sp>
        <p:nvSpPr>
          <p:cNvPr id="2" name="Rectangle 1">
            <a:extLst>
              <a:ext uri="{FF2B5EF4-FFF2-40B4-BE49-F238E27FC236}">
                <a16:creationId xmlns:a16="http://schemas.microsoft.com/office/drawing/2014/main" id="{02FC617F-853E-C94A-8697-000E40F3DB4B}"/>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30141" y="1305342"/>
            <a:ext cx="8331717" cy="2123658"/>
          </a:xfrm>
          <a:prstGeom prst="rect">
            <a:avLst/>
          </a:prstGeom>
          <a:noFill/>
        </p:spPr>
        <p:txBody>
          <a:bodyPr wrap="square" lIns="0" rIns="0" rtlCol="0">
            <a:spAutoFit/>
          </a:bodyPr>
          <a:lstStyle/>
          <a:p>
            <a:pPr algn="ctr"/>
            <a:r>
              <a:rPr lang="en-US" altLang="zh-CN" sz="6600" b="1" dirty="0">
                <a:solidFill>
                  <a:srgbClr val="FF0000"/>
                </a:solidFill>
                <a:latin typeface="Times New Roman" panose="02020603050405020304" pitchFamily="18" charset="0"/>
                <a:ea typeface="+mj-ea"/>
                <a:cs typeface="Times New Roman" panose="02020603050405020304" pitchFamily="18" charset="0"/>
              </a:rPr>
              <a:t>I. </a:t>
            </a:r>
          </a:p>
          <a:p>
            <a:pPr algn="ctr"/>
            <a:r>
              <a:rPr lang="en-US" altLang="zh-CN" sz="6600" b="1" dirty="0">
                <a:solidFill>
                  <a:srgbClr val="FF0000"/>
                </a:solidFill>
                <a:latin typeface="Times New Roman" panose="02020603050405020304" pitchFamily="18" charset="0"/>
                <a:ea typeface="+mj-ea"/>
                <a:cs typeface="Times New Roman" panose="02020603050405020304" pitchFamily="18" charset="0"/>
              </a:rPr>
              <a:t>TÌM HIỂU CHUNG</a:t>
            </a:r>
            <a:endParaRPr lang="zh-CN" altLang="en-US" sz="6600" b="1" dirty="0">
              <a:solidFill>
                <a:srgbClr val="FF0000"/>
              </a:solidFill>
              <a:latin typeface="Times New Roman" panose="02020603050405020304" pitchFamily="18" charset="0"/>
              <a:ea typeface="+mj-ea"/>
              <a:cs typeface="Times New Roman" panose="02020603050405020304" pitchFamily="18" charset="0"/>
            </a:endParaRPr>
          </a:p>
        </p:txBody>
      </p:sp>
      <p:sp>
        <p:nvSpPr>
          <p:cNvPr id="3" name="Rectangle 2">
            <a:extLst>
              <a:ext uri="{FF2B5EF4-FFF2-40B4-BE49-F238E27FC236}">
                <a16:creationId xmlns:a16="http://schemas.microsoft.com/office/drawing/2014/main" id="{DB200D0B-0C70-BD4E-8C0E-6158CC27F2EA}"/>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24394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60435" y="3973323"/>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395234" y="2920015"/>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911577" y="1711720"/>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4458297" y="3917771"/>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4" name="Group 7"/>
          <p:cNvGrpSpPr>
            <a:grpSpLocks/>
          </p:cNvGrpSpPr>
          <p:nvPr/>
        </p:nvGrpSpPr>
        <p:grpSpPr bwMode="auto">
          <a:xfrm>
            <a:off x="4739213" y="2775071"/>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7" name="Group 10"/>
          <p:cNvGrpSpPr>
            <a:grpSpLocks/>
          </p:cNvGrpSpPr>
          <p:nvPr/>
        </p:nvGrpSpPr>
        <p:grpSpPr bwMode="auto">
          <a:xfrm>
            <a:off x="4318632" y="1686325"/>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sp>
        <p:nvSpPr>
          <p:cNvPr id="54" name="TextBox 53"/>
          <p:cNvSpPr txBox="1"/>
          <p:nvPr/>
        </p:nvSpPr>
        <p:spPr>
          <a:xfrm>
            <a:off x="7149367" y="1028386"/>
            <a:ext cx="4620236" cy="1754302"/>
          </a:xfrm>
          <a:prstGeom prst="rect">
            <a:avLst/>
          </a:prstGeom>
          <a:noFill/>
        </p:spPr>
        <p:txBody>
          <a:bodyPr wrap="square" lIns="91416" tIns="45708" rIns="91416" bIns="45708" rtlCol="0">
            <a:spAutoFit/>
          </a:bodyPr>
          <a:lstStyle/>
          <a:p>
            <a:r>
              <a:rPr lang="vi-VN" sz="3600" dirty="0">
                <a:latin typeface="Times New Roman" panose="02020603050405020304" pitchFamily="18" charset="0"/>
                <a:cs typeface="Times New Roman" panose="02020603050405020304" pitchFamily="18" charset="0"/>
              </a:rPr>
              <a:t>Là nhà nghiên cứu hàng đầu về chuyên ngành </a:t>
            </a:r>
            <a:r>
              <a:rPr lang="en-US" sz="3600" i="1" dirty="0">
                <a:latin typeface="Times New Roman" panose="02020603050405020304" pitchFamily="18" charset="0"/>
                <a:cs typeface="Times New Roman" panose="02020603050405020304" pitchFamily="18" charset="0"/>
              </a:rPr>
              <a:t>V</a:t>
            </a:r>
            <a:r>
              <a:rPr lang="vi-VN" sz="3600" i="1" dirty="0">
                <a:latin typeface="Times New Roman" panose="02020603050405020304" pitchFamily="18" charset="0"/>
                <a:cs typeface="Times New Roman" panose="02020603050405020304" pitchFamily="18" charset="0"/>
              </a:rPr>
              <a:t>ăn học dân gian</a:t>
            </a:r>
            <a:r>
              <a:rPr lang="x-none" sz="3600" dirty="0">
                <a:latin typeface="Times New Roman" panose="02020603050405020304" pitchFamily="18" charset="0"/>
                <a:cs typeface="Times New Roman" panose="02020603050405020304" pitchFamily="18" charset="0"/>
              </a:rPr>
              <a:t> </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5" name="TextBox 54"/>
          <p:cNvSpPr txBox="1"/>
          <p:nvPr/>
        </p:nvSpPr>
        <p:spPr>
          <a:xfrm>
            <a:off x="7286004" y="2881610"/>
            <a:ext cx="4346961" cy="740628"/>
          </a:xfrm>
          <a:prstGeom prst="rect">
            <a:avLst/>
          </a:prstGeom>
          <a:noFill/>
        </p:spPr>
        <p:txBody>
          <a:bodyPr wrap="square" lIns="91416" tIns="45708" rIns="91416" bIns="45708" rtlCol="0">
            <a:spAutoFit/>
          </a:bodyPr>
          <a:lstStyle/>
          <a:p>
            <a:pPr>
              <a:lnSpc>
                <a:spcPct val="130000"/>
              </a:lnSpc>
            </a:pPr>
            <a:r>
              <a:rPr lang="vi-VN" sz="3600" dirty="0">
                <a:latin typeface="Times New Roman" panose="02020603050405020304" pitchFamily="18" charset="0"/>
                <a:cs typeface="Times New Roman" panose="02020603050405020304" pitchFamily="18" charset="0"/>
              </a:rPr>
              <a:t>Quê quán: Thanh Hóa</a:t>
            </a:r>
            <a:r>
              <a:rPr lang="x-none" sz="3600" dirty="0">
                <a:latin typeface="Times New Roman" panose="02020603050405020304" pitchFamily="18" charset="0"/>
                <a:cs typeface="Times New Roman" panose="02020603050405020304" pitchFamily="18" charset="0"/>
              </a:rPr>
              <a:t> </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6" name="TextBox 55"/>
          <p:cNvSpPr txBox="1"/>
          <p:nvPr/>
        </p:nvSpPr>
        <p:spPr>
          <a:xfrm>
            <a:off x="7400351" y="3967672"/>
            <a:ext cx="4369252" cy="1200304"/>
          </a:xfrm>
          <a:prstGeom prst="rect">
            <a:avLst/>
          </a:prstGeom>
          <a:noFill/>
        </p:spPr>
        <p:txBody>
          <a:bodyPr wrap="square" lIns="91416" tIns="45708" rIns="91416" bIns="45708" rtlCol="0">
            <a:spAutoFit/>
          </a:bodyPr>
          <a:lstStyle/>
          <a:p>
            <a:r>
              <a:rPr lang="en-US" sz="3600" dirty="0" err="1">
                <a:latin typeface="Times New Roman" panose="02020603050405020304" pitchFamily="18" charset="0"/>
                <a:cs typeface="Times New Roman" panose="02020603050405020304" pitchFamily="18" charset="0"/>
              </a:rPr>
              <a:t>Hoàng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Tựu</a:t>
            </a:r>
            <a:r>
              <a:rPr lang="en-US" sz="3600" dirty="0">
                <a:latin typeface="Times New Roman" panose="02020603050405020304" pitchFamily="18" charset="0"/>
                <a:cs typeface="Times New Roman" panose="02020603050405020304" pitchFamily="18" charset="0"/>
              </a:rPr>
              <a:t> (1933 - 1998)</a:t>
            </a:r>
            <a:endParaRPr lang="x-none" sz="3600" dirty="0">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4A911B9-C5A1-1E49-A8BB-5F265204D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97" y="3266936"/>
            <a:ext cx="2868046" cy="3327500"/>
          </a:xfrm>
          <a:prstGeom prst="rect">
            <a:avLst/>
          </a:prstGeom>
        </p:spPr>
      </p:pic>
      <p:sp>
        <p:nvSpPr>
          <p:cNvPr id="62" name="标题 28">
            <a:extLst>
              <a:ext uri="{FF2B5EF4-FFF2-40B4-BE49-F238E27FC236}">
                <a16:creationId xmlns:a16="http://schemas.microsoft.com/office/drawing/2014/main" id="{A7ECBEB2-8BE9-9E43-8C4C-F0193C469C1B}"/>
              </a:ext>
            </a:extLst>
          </p:cNvPr>
          <p:cNvSpPr>
            <a:spLocks noGrp="1"/>
          </p:cNvSpPr>
          <p:nvPr>
            <p:ph type="title"/>
          </p:nvPr>
        </p:nvSpPr>
        <p:spPr>
          <a:xfrm>
            <a:off x="1210465" y="277820"/>
            <a:ext cx="3834193" cy="632402"/>
          </a:xfrm>
        </p:spPr>
        <p:txBody>
          <a:bodyPr>
            <a:normAutofit/>
          </a:bodyPr>
          <a:lstStyle/>
          <a:p>
            <a:r>
              <a:rPr lang="vi-VN" altLang="zh-CN" dirty="0">
                <a:latin typeface="Times New Roman" panose="02020603050405020304" pitchFamily="18" charset="0"/>
                <a:cs typeface="Times New Roman" panose="02020603050405020304" pitchFamily="18" charset="0"/>
              </a:rPr>
              <a:t>1. TÁC GIẢ</a:t>
            </a:r>
            <a:endParaRPr lang="zh-CN" altLang="en-US" dirty="0">
              <a:latin typeface="Times New Roman" panose="02020603050405020304" pitchFamily="18" charset="0"/>
              <a:cs typeface="Times New Roman" panose="02020603050405020304" pitchFamily="18" charset="0"/>
            </a:endParaRPr>
          </a:p>
        </p:txBody>
      </p:sp>
      <p:sp>
        <p:nvSpPr>
          <p:cNvPr id="61" name="Cloud Callout 60">
            <a:extLst>
              <a:ext uri="{FF2B5EF4-FFF2-40B4-BE49-F238E27FC236}">
                <a16:creationId xmlns:a16="http://schemas.microsoft.com/office/drawing/2014/main" id="{74874F5C-842C-8E41-A33A-6825DB0E1EB8}"/>
              </a:ext>
            </a:extLst>
          </p:cNvPr>
          <p:cNvSpPr/>
          <p:nvPr/>
        </p:nvSpPr>
        <p:spPr>
          <a:xfrm>
            <a:off x="726153" y="829418"/>
            <a:ext cx="3765546" cy="240135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20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63" name="Rectangle 62">
            <a:extLst>
              <a:ext uri="{FF2B5EF4-FFF2-40B4-BE49-F238E27FC236}">
                <a16:creationId xmlns:a16="http://schemas.microsoft.com/office/drawing/2014/main" id="{2F46F8A1-28AC-D84F-9088-9830C0D56183}"/>
              </a:ext>
            </a:extLst>
          </p:cNvPr>
          <p:cNvSpPr/>
          <p:nvPr/>
        </p:nvSpPr>
        <p:spPr>
          <a:xfrm>
            <a:off x="1311332" y="1213683"/>
            <a:ext cx="3021590" cy="1446550"/>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Nêu những hiểu biết của em về tác giả Hoàng Tiến Tựu dựa trên phần chuẩn bị bài ở nhà.</a:t>
            </a:r>
            <a:r>
              <a:rPr lang="x-none" sz="2200" dirty="0">
                <a:latin typeface="Times New Roman" panose="02020603050405020304" pitchFamily="18" charset="0"/>
                <a:cs typeface="Times New Roman" panose="02020603050405020304" pitchFamily="18" charset="0"/>
              </a:rPr>
              <a:t> </a:t>
            </a:r>
            <a:endParaRPr lang="zh-CN" altLang="en-US" sz="2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pic>
        <p:nvPicPr>
          <p:cNvPr id="65" name="Picture 64" descr="A person wearing glasses&#10;&#10;Description automatically generated with low confidence">
            <a:extLst>
              <a:ext uri="{FF2B5EF4-FFF2-40B4-BE49-F238E27FC236}">
                <a16:creationId xmlns:a16="http://schemas.microsoft.com/office/drawing/2014/main" id="{E5519697-1708-4749-A892-A88EDB4F01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042493">
            <a:off x="317975" y="860225"/>
            <a:ext cx="5352529" cy="6065688"/>
          </a:xfrm>
          <a:prstGeom prst="rect">
            <a:avLst/>
          </a:prstGeom>
          <a:ln>
            <a:noFill/>
          </a:ln>
          <a:effectLst>
            <a:softEdge rad="112500"/>
          </a:effectLst>
        </p:spPr>
      </p:pic>
      <p:sp>
        <p:nvSpPr>
          <p:cNvPr id="41" name="Rectangle 40">
            <a:extLst>
              <a:ext uri="{FF2B5EF4-FFF2-40B4-BE49-F238E27FC236}">
                <a16:creationId xmlns:a16="http://schemas.microsoft.com/office/drawing/2014/main" id="{613C5917-1AAF-374D-87F7-4D30D59A9788}"/>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040580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1"/>
                                        </p:tgtEl>
                                        <p:attrNameLst>
                                          <p:attrName>ppt_x</p:attrName>
                                        </p:attrNameLst>
                                      </p:cBhvr>
                                      <p:tavLst>
                                        <p:tav tm="0">
                                          <p:val>
                                            <p:strVal val="ppt_x"/>
                                          </p:val>
                                        </p:tav>
                                        <p:tav tm="100000">
                                          <p:val>
                                            <p:strVal val="ppt_x"/>
                                          </p:val>
                                        </p:tav>
                                      </p:tavLst>
                                    </p:anim>
                                    <p:anim calcmode="lin" valueType="num">
                                      <p:cBhvr additive="base">
                                        <p:cTn id="12" dur="500"/>
                                        <p:tgtEl>
                                          <p:spTgt spid="61"/>
                                        </p:tgtEl>
                                        <p:attrNameLst>
                                          <p:attrName>ppt_y</p:attrName>
                                        </p:attrNameLst>
                                      </p:cBhvr>
                                      <p:tavLst>
                                        <p:tav tm="0">
                                          <p:val>
                                            <p:strVal val="ppt_y"/>
                                          </p:val>
                                        </p:tav>
                                        <p:tav tm="100000">
                                          <p:val>
                                            <p:strVal val="1+ppt_h/2"/>
                                          </p:val>
                                        </p:tav>
                                      </p:tavLst>
                                    </p:anim>
                                    <p:set>
                                      <p:cBhvr>
                                        <p:cTn id="13" dur="1" fill="hold">
                                          <p:stCondLst>
                                            <p:cond delay="499"/>
                                          </p:stCondLst>
                                        </p:cTn>
                                        <p:tgtEl>
                                          <p:spTgt spid="61"/>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63"/>
                                        </p:tgtEl>
                                        <p:attrNameLst>
                                          <p:attrName>ppt_x</p:attrName>
                                        </p:attrNameLst>
                                      </p:cBhvr>
                                      <p:tavLst>
                                        <p:tav tm="0">
                                          <p:val>
                                            <p:strVal val="ppt_x"/>
                                          </p:val>
                                        </p:tav>
                                        <p:tav tm="100000">
                                          <p:val>
                                            <p:strVal val="ppt_x"/>
                                          </p:val>
                                        </p:tav>
                                      </p:tavLst>
                                    </p:anim>
                                    <p:anim calcmode="lin" valueType="num">
                                      <p:cBhvr additive="base">
                                        <p:cTn id="16" dur="500"/>
                                        <p:tgtEl>
                                          <p:spTgt spid="63"/>
                                        </p:tgtEl>
                                        <p:attrNameLst>
                                          <p:attrName>ppt_y</p:attrName>
                                        </p:attrNameLst>
                                      </p:cBhvr>
                                      <p:tavLst>
                                        <p:tav tm="0">
                                          <p:val>
                                            <p:strVal val="ppt_y"/>
                                          </p:val>
                                        </p:tav>
                                        <p:tav tm="100000">
                                          <p:val>
                                            <p:strVal val="1+ppt_h/2"/>
                                          </p:val>
                                        </p:tav>
                                      </p:tavLst>
                                    </p:anim>
                                    <p:set>
                                      <p:cBhvr>
                                        <p:cTn id="17" dur="1" fill="hold">
                                          <p:stCondLst>
                                            <p:cond delay="499"/>
                                          </p:stCondLst>
                                        </p:cTn>
                                        <p:tgtEl>
                                          <p:spTgt spid="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ppt_x"/>
                                          </p:val>
                                        </p:tav>
                                        <p:tav tm="100000">
                                          <p:val>
                                            <p:strVal val="#ppt_x"/>
                                          </p:val>
                                        </p:tav>
                                      </p:tavLst>
                                    </p:anim>
                                    <p:anim calcmode="lin" valueType="num">
                                      <p:cBhvr additive="base">
                                        <p:cTn id="2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circle(in)">
                                      <p:cBhvr>
                                        <p:cTn id="45" dur="20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strips(downLeft)">
                                      <p:cBhvr>
                                        <p:cTn id="50" dur="500"/>
                                        <p:tgtEl>
                                          <p:spTgt spid="37"/>
                                        </p:tgtEl>
                                      </p:cBhvr>
                                    </p:animEffect>
                                  </p:childTnLst>
                                </p:cTn>
                              </p:par>
                              <p:par>
                                <p:cTn id="51" presetID="18" presetClass="entr" presetSubtype="12"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strips(downLeft)">
                                      <p:cBhvr>
                                        <p:cTn id="53" dur="500"/>
                                        <p:tgtEl>
                                          <p:spTgt spid="26"/>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strips(downLeft)">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1"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138974" y="1215438"/>
            <a:ext cx="1744867" cy="1770717"/>
          </a:xfrm>
          <a:prstGeom prst="ellipse">
            <a:avLst/>
          </a:prstGeom>
          <a:solidFill>
            <a:schemeClr val="accent3"/>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5" name="Oval 4"/>
          <p:cNvSpPr>
            <a:spLocks noChangeArrowheads="1"/>
          </p:cNvSpPr>
          <p:nvPr/>
        </p:nvSpPr>
        <p:spPr bwMode="auto">
          <a:xfrm>
            <a:off x="4138974" y="1744178"/>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6" name="Oval 4"/>
          <p:cNvSpPr>
            <a:spLocks noChangeArrowheads="1"/>
          </p:cNvSpPr>
          <p:nvPr/>
        </p:nvSpPr>
        <p:spPr bwMode="auto">
          <a:xfrm>
            <a:off x="2493055" y="2028714"/>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7" name="Oval 4"/>
          <p:cNvSpPr>
            <a:spLocks noChangeArrowheads="1"/>
          </p:cNvSpPr>
          <p:nvPr/>
        </p:nvSpPr>
        <p:spPr bwMode="auto">
          <a:xfrm>
            <a:off x="2493055" y="3101725"/>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8" name="Oval 4"/>
          <p:cNvSpPr>
            <a:spLocks noChangeArrowheads="1"/>
          </p:cNvSpPr>
          <p:nvPr/>
        </p:nvSpPr>
        <p:spPr bwMode="auto">
          <a:xfrm>
            <a:off x="549570" y="3073359"/>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9" name="Oval 4"/>
          <p:cNvSpPr>
            <a:spLocks noChangeArrowheads="1"/>
          </p:cNvSpPr>
          <p:nvPr/>
        </p:nvSpPr>
        <p:spPr bwMode="auto">
          <a:xfrm>
            <a:off x="776981" y="5164506"/>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10" name="TextBox 9"/>
          <p:cNvSpPr txBox="1"/>
          <p:nvPr/>
        </p:nvSpPr>
        <p:spPr>
          <a:xfrm>
            <a:off x="876629" y="3652745"/>
            <a:ext cx="1955068" cy="958926"/>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c. Vấn đề nghị luận</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2536414" y="2703697"/>
            <a:ext cx="2296330" cy="528039"/>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b. Thể loại</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2" name="TextBox 11"/>
          <p:cNvSpPr txBox="1"/>
          <p:nvPr/>
        </p:nvSpPr>
        <p:spPr>
          <a:xfrm>
            <a:off x="4378041" y="1855996"/>
            <a:ext cx="1151292" cy="528039"/>
          </a:xfrm>
          <a:prstGeom prst="rect">
            <a:avLst/>
          </a:prstGeom>
          <a:noFill/>
        </p:spPr>
        <p:txBody>
          <a:bodyPr wrap="none" lIns="96210" tIns="48106" rIns="96210" bIns="48106" rtlCol="0" anchor="ctr">
            <a:spAutoFit/>
          </a:bodyPr>
          <a:lstStyle/>
          <a:p>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a.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Đọc</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cxnSp>
        <p:nvCxnSpPr>
          <p:cNvPr id="14" name="直接连接符 13"/>
          <p:cNvCxnSpPr/>
          <p:nvPr/>
        </p:nvCxnSpPr>
        <p:spPr>
          <a:xfrm>
            <a:off x="4999726" y="2432884"/>
            <a:ext cx="2318521"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518946" y="3544485"/>
            <a:ext cx="3799300"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869331" y="4702543"/>
            <a:ext cx="5448914"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406196" y="4412850"/>
            <a:ext cx="4038917" cy="1465668"/>
          </a:xfrm>
          <a:prstGeom prst="rect">
            <a:avLst/>
          </a:prstGeom>
          <a:noFill/>
        </p:spPr>
        <p:txBody>
          <a:bodyPr wrap="square" lIns="96210" tIns="48106" rIns="96210" bIns="48106" rtlCol="0">
            <a:spAutoFit/>
          </a:bodyPr>
          <a:lstStyle/>
          <a:p>
            <a:pPr>
              <a:lnSpc>
                <a:spcPct val="130000"/>
              </a:lnSpc>
            </a:pPr>
            <a:r>
              <a:rPr lang="vi-VN" sz="3600" dirty="0">
                <a:latin typeface="Times New Roman" panose="02020603050405020304" pitchFamily="18" charset="0"/>
                <a:cs typeface="Times New Roman" panose="02020603050405020304" pitchFamily="18" charset="0"/>
              </a:rPr>
              <a:t>Vẻ đẹp của một bài ca dao</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TextBox 17"/>
          <p:cNvSpPr txBox="1"/>
          <p:nvPr/>
        </p:nvSpPr>
        <p:spPr>
          <a:xfrm>
            <a:off x="7406196" y="3272587"/>
            <a:ext cx="4038917" cy="651149"/>
          </a:xfrm>
          <a:prstGeom prst="rect">
            <a:avLst/>
          </a:prstGeom>
          <a:noFill/>
        </p:spPr>
        <p:txBody>
          <a:bodyPr wrap="square" lIns="96210" tIns="48106" rIns="96210" bIns="48106" rtlCol="0">
            <a:spAutoFit/>
          </a:bodyPr>
          <a:lstStyle/>
          <a:p>
            <a:r>
              <a:rPr lang="vi-VN" sz="3600" dirty="0">
                <a:latin typeface="Times New Roman" panose="02020603050405020304" pitchFamily="18" charset="0"/>
                <a:cs typeface="Times New Roman" panose="02020603050405020304" pitchFamily="18" charset="0"/>
              </a:rPr>
              <a:t>Nghị luận văn học</a:t>
            </a:r>
            <a:endParaRPr lang="x-none" sz="3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88187" y="1867882"/>
            <a:ext cx="4038917" cy="1082037"/>
          </a:xfrm>
          <a:prstGeom prst="rect">
            <a:avLst/>
          </a:prstGeom>
          <a:noFill/>
        </p:spPr>
        <p:txBody>
          <a:bodyPr wrap="square" lIns="96210" tIns="48106" rIns="96210" bIns="48106" rtlCol="0">
            <a:spAutoFit/>
          </a:bodyPr>
          <a:lstStyle/>
          <a:p>
            <a:r>
              <a:rPr lang="vi-VN" sz="3200" dirty="0">
                <a:latin typeface="Times New Roman" panose="02020603050405020304" pitchFamily="18" charset="0"/>
                <a:cs typeface="Times New Roman" panose="02020603050405020304" pitchFamily="18" charset="0"/>
              </a:rPr>
              <a:t>- Đọc</a:t>
            </a:r>
          </a:p>
          <a:p>
            <a:r>
              <a:rPr lang="vi-VN" sz="3200" dirty="0">
                <a:latin typeface="Times New Roman" panose="02020603050405020304" pitchFamily="18" charset="0"/>
                <a:cs typeface="Times New Roman" panose="02020603050405020304" pitchFamily="18" charset="0"/>
              </a:rPr>
              <a:t>- Chú thích</a:t>
            </a:r>
            <a:endParaRPr lang="x-none" sz="3200" dirty="0">
              <a:latin typeface="Times New Roman" panose="02020603050405020304" pitchFamily="18" charset="0"/>
              <a:cs typeface="Times New Roman" panose="02020603050405020304" pitchFamily="18" charset="0"/>
            </a:endParaRPr>
          </a:p>
        </p:txBody>
      </p:sp>
      <p:sp>
        <p:nvSpPr>
          <p:cNvPr id="29" name="标题 28"/>
          <p:cNvSpPr>
            <a:spLocks noGrp="1"/>
          </p:cNvSpPr>
          <p:nvPr>
            <p:ph type="title"/>
          </p:nvPr>
        </p:nvSpPr>
        <p:spPr/>
        <p:txBody>
          <a:bodyPr>
            <a:normAutofit/>
          </a:bodyPr>
          <a:lstStyle/>
          <a:p>
            <a:r>
              <a:rPr lang="vi-VN" altLang="zh-CN" dirty="0">
                <a:latin typeface="Times New Roman" panose="02020603050405020304" pitchFamily="18" charset="0"/>
                <a:cs typeface="Times New Roman" panose="02020603050405020304" pitchFamily="18" charset="0"/>
              </a:rPr>
              <a:t>2. VĂN BẢN</a:t>
            </a:r>
            <a:endParaRPr lang="zh-CN" altLang="en-US"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7B7DE61-DC48-B74E-9396-98080BD5B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8536">
            <a:off x="8824332" y="-388124"/>
            <a:ext cx="3211999" cy="3459591"/>
          </a:xfrm>
          <a:prstGeom prst="rect">
            <a:avLst/>
          </a:prstGeom>
        </p:spPr>
      </p:pic>
      <p:sp>
        <p:nvSpPr>
          <p:cNvPr id="20" name="Rectangle 19">
            <a:extLst>
              <a:ext uri="{FF2B5EF4-FFF2-40B4-BE49-F238E27FC236}">
                <a16:creationId xmlns:a16="http://schemas.microsoft.com/office/drawing/2014/main" id="{55C0BC91-B867-7D44-AC7F-616493A76921}"/>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42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46940" y="1305342"/>
            <a:ext cx="8298119"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II. </a:t>
            </a:r>
          </a:p>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ĐỌC HIỂU VĂN BẢN</a:t>
            </a:r>
            <a:endParaRPr lang="zh-CN" altLang="en-US" sz="6600" b="1" dirty="0">
              <a:solidFill>
                <a:schemeClr val="tx2"/>
              </a:solidFill>
              <a:latin typeface="Times New Roman" panose="02020603050405020304" pitchFamily="18" charset="0"/>
              <a:ea typeface="+mj-ea"/>
              <a:cs typeface="Times New Roman" panose="02020603050405020304" pitchFamily="18" charset="0"/>
            </a:endParaRPr>
          </a:p>
        </p:txBody>
      </p:sp>
      <p:sp>
        <p:nvSpPr>
          <p:cNvPr id="3" name="Rectangle 2">
            <a:extLst>
              <a:ext uri="{FF2B5EF4-FFF2-40B4-BE49-F238E27FC236}">
                <a16:creationId xmlns:a16="http://schemas.microsoft.com/office/drawing/2014/main" id="{1935E530-30DD-9740-9981-985FABFDC266}"/>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805343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109487" y="3674389"/>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六边形 8"/>
          <p:cNvSpPr/>
          <p:nvPr/>
        </p:nvSpPr>
        <p:spPr>
          <a:xfrm rot="16200000">
            <a:off x="3861074" y="2010398"/>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六边形 9"/>
          <p:cNvSpPr/>
          <p:nvPr/>
        </p:nvSpPr>
        <p:spPr>
          <a:xfrm rot="16200000">
            <a:off x="6612666" y="3386071"/>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1" name="六边形 10"/>
          <p:cNvSpPr/>
          <p:nvPr/>
        </p:nvSpPr>
        <p:spPr>
          <a:xfrm rot="16200000">
            <a:off x="9205068" y="1754313"/>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cxnSp>
        <p:nvCxnSpPr>
          <p:cNvPr id="12" name="直接连接符 11"/>
          <p:cNvCxnSpPr>
            <a:stCxn id="8" idx="1"/>
            <a:endCxn id="9" idx="4"/>
          </p:cNvCxnSpPr>
          <p:nvPr/>
        </p:nvCxnSpPr>
        <p:spPr>
          <a:xfrm flipV="1">
            <a:off x="2629047" y="3178207"/>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380639" y="3178211"/>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132228" y="2922123"/>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73667" y="164211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1</a:t>
            </a:r>
            <a:r>
              <a:rPr lang="vi-VN" sz="2200" dirty="0">
                <a:latin typeface="Times New Roman" panose="02020603050405020304" pitchFamily="18" charset="0"/>
                <a:cs typeface="Times New Roman" panose="02020603050405020304" pitchFamily="18" charset="0"/>
              </a:rPr>
              <a:t>. Nội dung chính của văn bản </a:t>
            </a:r>
            <a:r>
              <a:rPr lang="vi-VN" sz="2200" b="1" i="1" dirty="0">
                <a:latin typeface="Times New Roman" panose="02020603050405020304" pitchFamily="18" charset="0"/>
                <a:cs typeface="Times New Roman" panose="02020603050405020304" pitchFamily="18" charset="0"/>
              </a:rPr>
              <a:t>Vẻ đẹp của một bài ca dao</a:t>
            </a:r>
            <a:r>
              <a:rPr lang="vi-VN" sz="2200" b="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là gì? Nhan đề đã khái quát được nội dung chính của văn bản hay chưa?</a:t>
            </a:r>
            <a:endParaRPr lang="x-none" sz="2200"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105551" y="3787758"/>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 Theo tác giả, bài ca dao có những vẻ đẹp gì? Vẻ đẹp nào được tác giả chú ý phân tích nhiều hơn? Bằng chứng?</a:t>
            </a:r>
            <a:endParaRPr lang="x-none" sz="2200" dirty="0">
              <a:latin typeface="Times New Roman" panose="02020603050405020304" pitchFamily="18" charset="0"/>
              <a:cs typeface="Times New Roman" panose="02020603050405020304" pitchFamily="18" charset="0"/>
            </a:endParaRPr>
          </a:p>
        </p:txBody>
      </p:sp>
      <p:sp>
        <p:nvSpPr>
          <p:cNvPr id="17" name="文本框 7"/>
          <p:cNvSpPr txBox="1">
            <a:spLocks noChangeArrowheads="1"/>
          </p:cNvSpPr>
          <p:nvPr/>
        </p:nvSpPr>
        <p:spPr bwMode="auto">
          <a:xfrm>
            <a:off x="5713279" y="1321049"/>
            <a:ext cx="3604344"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Để làm rõ vẻ đẹp của bài ca dao, tác giả đã dựa vào những từ ngữ, hình ảnh nào? Em hãy chỉ ra một số ví dụ cụ thể trong văn bản. </a:t>
            </a:r>
            <a:endParaRPr lang="x-none" sz="2200" dirty="0">
              <a:latin typeface="Times New Roman" panose="02020603050405020304" pitchFamily="18" charset="0"/>
              <a:cs typeface="Times New Roman" panose="02020603050405020304" pitchFamily="18" charset="0"/>
            </a:endParaRPr>
          </a:p>
        </p:txBody>
      </p:sp>
      <p:sp>
        <p:nvSpPr>
          <p:cNvPr id="18" name="文本框 7"/>
          <p:cNvSpPr txBox="1">
            <a:spLocks noChangeArrowheads="1"/>
          </p:cNvSpPr>
          <p:nvPr/>
        </p:nvSpPr>
        <p:spPr bwMode="auto">
          <a:xfrm>
            <a:off x="8324631" y="3605930"/>
            <a:ext cx="358847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4</a:t>
            </a:r>
            <a:r>
              <a:rPr lang="vi-VN" sz="2200" dirty="0">
                <a:latin typeface="Times New Roman" panose="02020603050405020304" pitchFamily="18" charset="0"/>
                <a:cs typeface="Times New Roman" panose="02020603050405020304" pitchFamily="18" charset="0"/>
              </a:rPr>
              <a:t>. Bản thân em đã từng được trải nghiệm nhìn ngắm cánh đồng lúa quê hương chưa? Đó là thời điểm lúa đang ở giai đoạn nào? Nêu một vài cảm nghĩ của em về cánh đồng lúa.</a:t>
            </a:r>
            <a:endParaRPr lang="x-none" sz="2200" dirty="0">
              <a:latin typeface="Times New Roman" panose="02020603050405020304" pitchFamily="18" charset="0"/>
              <a:cs typeface="Times New Roman" panose="02020603050405020304" pitchFamily="18" charset="0"/>
            </a:endParaRPr>
          </a:p>
        </p:txBody>
      </p:sp>
      <p:sp>
        <p:nvSpPr>
          <p:cNvPr id="19" name="KSO_Shape"/>
          <p:cNvSpPr>
            <a:spLocks/>
          </p:cNvSpPr>
          <p:nvPr/>
        </p:nvSpPr>
        <p:spPr bwMode="auto">
          <a:xfrm>
            <a:off x="1631319" y="4047174"/>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KSO_Shape"/>
          <p:cNvSpPr/>
          <p:nvPr/>
        </p:nvSpPr>
        <p:spPr>
          <a:xfrm rot="2075794">
            <a:off x="4499265" y="2311163"/>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1" name="KSO_Shape"/>
          <p:cNvSpPr>
            <a:spLocks/>
          </p:cNvSpPr>
          <p:nvPr/>
        </p:nvSpPr>
        <p:spPr bwMode="auto">
          <a:xfrm>
            <a:off x="7219833" y="3772155"/>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KSO_Shape"/>
          <p:cNvSpPr>
            <a:spLocks/>
          </p:cNvSpPr>
          <p:nvPr/>
        </p:nvSpPr>
        <p:spPr bwMode="auto">
          <a:xfrm>
            <a:off x="9715689" y="2151869"/>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标题 2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THẢO LUẬN NHÓM</a:t>
            </a:r>
            <a:endParaRPr lang="zh-CN" altLang="en-US"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6034CAD-26FE-6249-A42A-7BC6880CCB5D}"/>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068796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7810252"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3" name="矩形 2"/>
          <p:cNvSpPr/>
          <p:nvPr/>
        </p:nvSpPr>
        <p:spPr>
          <a:xfrm>
            <a:off x="3674911" y="675054"/>
            <a:ext cx="5723192" cy="92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latin typeface="Times New Roman" panose="02020603050405020304" pitchFamily="18" charset="0"/>
                <a:cs typeface="Times New Roman" panose="02020603050405020304" pitchFamily="18" charset="0"/>
              </a:rPr>
              <a:t>Phần mở đầu nêu vấn đề trực tiếp</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x-none" altLang="zh-CN" sz="3600" b="1" dirty="0">
                <a:latin typeface="Times New Roman" panose="02020603050405020304" pitchFamily="18" charset="0"/>
                <a:ea typeface="微软雅黑" pitchFamily="34" charset="-122"/>
                <a:cs typeface="Times New Roman" panose="02020603050405020304" pitchFamily="18" charset="0"/>
              </a:rPr>
              <a:t>Bố cục</a:t>
            </a:r>
            <a:endParaRPr lang="zh-CN" altLang="en-US" sz="3600" b="1" dirty="0">
              <a:latin typeface="Times New Roman" panose="02020603050405020304" pitchFamily="18" charset="0"/>
              <a:ea typeface="微软雅黑" pitchFamily="34" charset="-122"/>
              <a:cs typeface="Times New Roman" panose="02020603050405020304" pitchFamily="18" charset="0"/>
            </a:endParaRPr>
          </a:p>
        </p:txBody>
      </p:sp>
      <p:cxnSp>
        <p:nvCxnSpPr>
          <p:cNvPr id="5" name="直接箭头连接符 4"/>
          <p:cNvCxnSpPr>
            <a:stCxn id="4" idx="5"/>
          </p:cNvCxnSpPr>
          <p:nvPr/>
        </p:nvCxnSpPr>
        <p:spPr>
          <a:xfrm flipV="1">
            <a:off x="2308625" y="2013209"/>
            <a:ext cx="1240537" cy="935860"/>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cxnSpLocks/>
            <a:stCxn id="4" idx="1"/>
          </p:cNvCxnSpPr>
          <p:nvPr/>
        </p:nvCxnSpPr>
        <p:spPr>
          <a:xfrm>
            <a:off x="2308670" y="4316865"/>
            <a:ext cx="1240492" cy="1633941"/>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1723" y="1569920"/>
            <a:ext cx="7337091" cy="1384988"/>
          </a:xfrm>
          <a:prstGeom prst="rect">
            <a:avLst/>
          </a:prstGeom>
          <a:solidFill>
            <a:schemeClr val="bg1"/>
          </a:solid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 Mở đầu trích dẫn bài ca dao</a:t>
            </a:r>
          </a:p>
          <a:p>
            <a:r>
              <a:rPr lang="vi-VN" sz="2800" dirty="0">
                <a:latin typeface="Times New Roman" panose="02020603050405020304" pitchFamily="18" charset="0"/>
                <a:cs typeface="Times New Roman" panose="02020603050405020304" pitchFamily="18" charset="0"/>
              </a:rPr>
              <a:t>- Bài ca dao có hai vẻ đẹp: vẻ đẹp của cánh đồng và vẻ đẹp của cô gái đi thăm đồng</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9" name="矩形 8"/>
          <p:cNvSpPr/>
          <p:nvPr/>
        </p:nvSpPr>
        <p:spPr>
          <a:xfrm>
            <a:off x="3575143" y="3336592"/>
            <a:ext cx="7810252" cy="176608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0" name="矩形 9"/>
          <p:cNvSpPr/>
          <p:nvPr/>
        </p:nvSpPr>
        <p:spPr>
          <a:xfrm>
            <a:off x="3811723" y="3096920"/>
            <a:ext cx="7573672"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latin typeface="Times New Roman" panose="02020603050405020304" pitchFamily="18" charset="0"/>
                <a:cs typeface="Times New Roman" panose="02020603050405020304" pitchFamily="18" charset="0"/>
              </a:rPr>
              <a:t>Phần (2), (3), (4) đều nói tới vẻ đẹp của cô gái</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811723" y="3593593"/>
            <a:ext cx="7573672" cy="2246763"/>
          </a:xfrm>
          <a:prstGeom prst="rect">
            <a:avLst/>
          </a:prstGeom>
          <a:solidFill>
            <a:schemeClr val="bg1"/>
          </a:solidFill>
        </p:spPr>
        <p:txBody>
          <a:bodyPr wrap="square" lIns="91436" tIns="45717" rIns="91436" bIns="45717" rtlCol="0">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Vẻ đẹp của cô gái đi thăm đồng được chú ý nhiều hơn</a:t>
            </a:r>
          </a:p>
          <a:p>
            <a:pPr marL="285750" indent="-285750">
              <a:buFontTx/>
              <a:buChar char="-"/>
            </a:pPr>
            <a:r>
              <a:rPr lang="vi-VN" sz="2800" dirty="0">
                <a:latin typeface="Times New Roman" panose="02020603050405020304" pitchFamily="18" charset="0"/>
                <a:cs typeface="Times New Roman" panose="02020603050405020304" pitchFamily="18" charset="0"/>
              </a:rPr>
              <a:t>Từ ngữ, hình ảnh thể hiện vẻ đẹp của bài ca dao: </a:t>
            </a:r>
            <a:r>
              <a:rPr lang="vi-VN" sz="2800" i="1" dirty="0">
                <a:latin typeface="Times New Roman" panose="02020603050405020304" pitchFamily="18" charset="0"/>
                <a:cs typeface="Times New Roman" panose="02020603050405020304" pitchFamily="18" charset="0"/>
              </a:rPr>
              <a:t>mênh mông bát ngát, bát ngát mênh mông, chẽn lúa đòng đòng, ngọn nắng hồng ban mai.</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3" name="矩形 12"/>
          <p:cNvSpPr/>
          <p:nvPr/>
        </p:nvSpPr>
        <p:spPr>
          <a:xfrm>
            <a:off x="3811723" y="5873599"/>
            <a:ext cx="304550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zh-CN" altLang="en-US" sz="28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p:cNvSpPr txBox="1"/>
          <p:nvPr/>
        </p:nvSpPr>
        <p:spPr>
          <a:xfrm>
            <a:off x="3972393" y="6281607"/>
            <a:ext cx="7821914" cy="668639"/>
          </a:xfrm>
          <a:prstGeom prst="rect">
            <a:avLst/>
          </a:prstGeom>
          <a:solidFill>
            <a:schemeClr val="bg1"/>
          </a:solidFill>
        </p:spPr>
        <p:txBody>
          <a:bodyPr wrap="square" lIns="91436" tIns="45717" rIns="91436" bIns="45717" rtlCol="0">
            <a:spAutoFit/>
          </a:bodyPr>
          <a:lstStyle/>
          <a:p>
            <a:pPr>
              <a:lnSpc>
                <a:spcPct val="130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ca dao quả là…” -&gt; khẳng định vấn đề.</a:t>
            </a:r>
            <a:endParaRPr lang="zh-CN" altLang="en-US" sz="3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标题 16">
            <a:extLst>
              <a:ext uri="{FF2B5EF4-FFF2-40B4-BE49-F238E27FC236}">
                <a16:creationId xmlns:a16="http://schemas.microsoft.com/office/drawing/2014/main" id="{EBF66890-DC71-6847-8310-25B9EFA7CE4C}"/>
              </a:ext>
            </a:extLst>
          </p:cNvPr>
          <p:cNvSpPr txBox="1">
            <a:spLocks/>
          </p:cNvSpPr>
          <p:nvPr/>
        </p:nvSpPr>
        <p:spPr>
          <a:xfrm>
            <a:off x="1278707" y="180486"/>
            <a:ext cx="10515600"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dirty="0">
                <a:latin typeface="Times New Roman" panose="02020603050405020304" pitchFamily="18" charset="0"/>
                <a:cs typeface="Times New Roman" panose="02020603050405020304" pitchFamily="18" charset="0"/>
              </a:rPr>
              <a:t>1. Vẻ đẹp của bài ca dao</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390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14:presetBounceEnd="5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50000">
                                          <p:cBhvr additive="base">
                                            <p:cTn id="4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30000"/>
                                      </p:iterate>
                                      <p:childTnLst>
                                        <p:set>
                                          <p:cBhvr>
                                            <p:cTn id="66" dur="1" fill="hold">
                                              <p:stCondLst>
                                                <p:cond delay="0"/>
                                              </p:stCondLst>
                                            </p:cTn>
                                            <p:tgtEl>
                                              <p:spTgt spid="14"/>
                                            </p:tgtEl>
                                            <p:attrNameLst>
                                              <p:attrName>style.visibility</p:attrName>
                                            </p:attrNameLst>
                                          </p:cBhvr>
                                          <p:to>
                                            <p:strVal val="visible"/>
                                          </p:to>
                                        </p:set>
                                        <p:animEffect transition="in" filter="wipe(left)">
                                          <p:cBhvr>
                                            <p:cTn id="67" dur="100"/>
                                            <p:tgtEl>
                                              <p:spTgt spid="14"/>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14"/>
                                            </p:tgtEl>
                                          </p:cBhvr>
                                          <p:to x="80000" y="100000"/>
                                        </p:animScale>
                                        <p:anim by="(#ppt_w*0.10)" calcmode="lin" valueType="num">
                                          <p:cBhvr>
                                            <p:cTn id="70" dur="50" autoRev="1" fill="hold">
                                              <p:stCondLst>
                                                <p:cond delay="0"/>
                                              </p:stCondLst>
                                            </p:cTn>
                                            <p:tgtEl>
                                              <p:spTgt spid="14"/>
                                            </p:tgtEl>
                                            <p:attrNameLst>
                                              <p:attrName>ppt_x</p:attrName>
                                            </p:attrNameLst>
                                          </p:cBhvr>
                                        </p:anim>
                                        <p:anim by="(-#ppt_w*0.10)" calcmode="lin" valueType="num">
                                          <p:cBhvr>
                                            <p:cTn id="71" dur="50" autoRev="1" fill="hold">
                                              <p:stCondLst>
                                                <p:cond delay="0"/>
                                              </p:stCondLst>
                                            </p:cTn>
                                            <p:tgtEl>
                                              <p:spTgt spid="14"/>
                                            </p:tgtEl>
                                            <p:attrNameLst>
                                              <p:attrName>ppt_y</p:attrName>
                                            </p:attrNameLst>
                                          </p:cBhvr>
                                        </p:anim>
                                        <p:animRot by="-480000">
                                          <p:cBhvr>
                                            <p:cTn id="72"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8" grpId="1" animBg="1"/>
          <p:bldP spid="9" grpId="0" animBg="1"/>
          <p:bldP spid="10" grpId="0" animBg="1"/>
          <p:bldP spid="11" grpId="0" animBg="1"/>
          <p:bldP spid="11" grpId="1" animBg="1"/>
          <p:bldP spid="13" grpId="0" animBg="1"/>
          <p:bldP spid="14" grpId="0" animBg="1"/>
          <p:bldP spid="1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4862" y="4357266"/>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3" name="矩形 2"/>
          <p:cNvSpPr/>
          <p:nvPr/>
        </p:nvSpPr>
        <p:spPr>
          <a:xfrm>
            <a:off x="1958874" y="1991569"/>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4" name="椭圆 64"/>
          <p:cNvSpPr>
            <a:spLocks noChangeArrowheads="1"/>
          </p:cNvSpPr>
          <p:nvPr/>
        </p:nvSpPr>
        <p:spPr bwMode="auto">
          <a:xfrm>
            <a:off x="446906" y="1661732"/>
            <a:ext cx="1658513" cy="1657616"/>
          </a:xfrm>
          <a:prstGeom prst="ellipse">
            <a:avLst/>
          </a:prstGeom>
          <a:solidFill>
            <a:schemeClr val="accent1"/>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NV1.</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5" name="TextBox 4"/>
          <p:cNvSpPr txBox="1"/>
          <p:nvPr/>
        </p:nvSpPr>
        <p:spPr>
          <a:xfrm>
            <a:off x="2423606" y="2157969"/>
            <a:ext cx="6375136"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1.Tác giả lần lượt trình bày ý kiến của mình về hai câu đầu và hai câu cuối của bài ca dao như thế nào?</a:t>
            </a:r>
            <a:endParaRPr lang="x-none" sz="2800" dirty="0">
              <a:latin typeface="Times New Roman" panose="02020603050405020304" pitchFamily="18" charset="0"/>
              <a:cs typeface="Times New Roman" panose="02020603050405020304" pitchFamily="18" charset="0"/>
            </a:endParaRPr>
          </a:p>
        </p:txBody>
      </p:sp>
      <p:sp>
        <p:nvSpPr>
          <p:cNvPr id="6" name="椭圆 64"/>
          <p:cNvSpPr>
            <a:spLocks noChangeArrowheads="1"/>
          </p:cNvSpPr>
          <p:nvPr/>
        </p:nvSpPr>
        <p:spPr bwMode="auto">
          <a:xfrm>
            <a:off x="8582749" y="3744424"/>
            <a:ext cx="1658513" cy="1657616"/>
          </a:xfrm>
          <a:prstGeom prst="ellipse">
            <a:avLst/>
          </a:prstGeom>
          <a:solidFill>
            <a:schemeClr val="accent2"/>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NV2.</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7" name="TextBox 6"/>
          <p:cNvSpPr txBox="1"/>
          <p:nvPr/>
        </p:nvSpPr>
        <p:spPr>
          <a:xfrm>
            <a:off x="2423606" y="4573236"/>
            <a:ext cx="5903887"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2. Nêu một số từ ngữ, cụm từ có tác dụng làm tăng tính thuyết phục cho ý kiến tác giả nêu ra. </a:t>
            </a:r>
            <a:endParaRPr lang="x-none" sz="2800" dirty="0">
              <a:latin typeface="Times New Roman" panose="02020603050405020304" pitchFamily="18" charset="0"/>
              <a:cs typeface="Times New Roman" panose="02020603050405020304" pitchFamily="18" charset="0"/>
            </a:endParaRPr>
          </a:p>
        </p:txBody>
      </p:sp>
      <p:sp>
        <p:nvSpPr>
          <p:cNvPr id="15" name="标题 14"/>
          <p:cNvSpPr>
            <a:spLocks noGrp="1"/>
          </p:cNvSpPr>
          <p:nvPr>
            <p:ph type="title"/>
          </p:nvPr>
        </p:nvSpPr>
        <p:spPr>
          <a:xfrm>
            <a:off x="1447595" y="583575"/>
            <a:ext cx="10515600" cy="632402"/>
          </a:xfrm>
        </p:spPr>
        <p:txBody>
          <a:bodyPr>
            <a:normAutofit/>
          </a:bodyPr>
          <a:lstStyle/>
          <a:p>
            <a:r>
              <a:rPr lang="vi-VN" dirty="0">
                <a:latin typeface="Times New Roman" panose="02020603050405020304" pitchFamily="18" charset="0"/>
                <a:cs typeface="Times New Roman" panose="02020603050405020304" pitchFamily="18" charset="0"/>
              </a:rPr>
              <a:t>2. </a:t>
            </a:r>
            <a:r>
              <a:rPr lang="nl-NL" dirty="0" err="1">
                <a:latin typeface="Times New Roman" panose="02020603050405020304" pitchFamily="18" charset="0"/>
                <a:cs typeface="Times New Roman" panose="02020603050405020304" pitchFamily="18" charset="0"/>
              </a:rPr>
              <a:t>Cảm</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nhận</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đánh</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giá</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bài</a:t>
            </a:r>
            <a:r>
              <a:rPr lang="nl-NL" dirty="0">
                <a:latin typeface="Times New Roman" panose="02020603050405020304" pitchFamily="18" charset="0"/>
                <a:cs typeface="Times New Roman" panose="02020603050405020304" pitchFamily="18" charset="0"/>
              </a:rPr>
              <a:t> ca </a:t>
            </a:r>
            <a:r>
              <a:rPr lang="nl-NL" dirty="0" err="1">
                <a:latin typeface="Times New Roman" panose="02020603050405020304" pitchFamily="18" charset="0"/>
                <a:cs typeface="Times New Roman" panose="02020603050405020304" pitchFamily="18" charset="0"/>
              </a:rPr>
              <a:t>dao</a:t>
            </a:r>
            <a:r>
              <a:rPr lang="nl-NL" dirty="0">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4F01D0-5C00-B24F-A8ED-45351E317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56" y="415286"/>
            <a:ext cx="3460139" cy="2225170"/>
          </a:xfrm>
          <a:prstGeom prst="rect">
            <a:avLst/>
          </a:prstGeom>
        </p:spPr>
      </p:pic>
      <p:sp>
        <p:nvSpPr>
          <p:cNvPr id="10" name="Rectangle 9">
            <a:extLst>
              <a:ext uri="{FF2B5EF4-FFF2-40B4-BE49-F238E27FC236}">
                <a16:creationId xmlns:a16="http://schemas.microsoft.com/office/drawing/2014/main" id="{386CB9F6-67AF-204E-BB23-4DFE843D4C60}"/>
              </a:ext>
            </a:extLst>
          </p:cNvPr>
          <p:cNvSpPr/>
          <p:nvPr/>
        </p:nvSpPr>
        <p:spPr>
          <a:xfrm>
            <a:off x="3217106" y="-144007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1198625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344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394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444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1275</Words>
  <Application>Microsoft Office PowerPoint</Application>
  <PresentationFormat>Widescreen</PresentationFormat>
  <Paragraphs>124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Arial Black</vt:lpstr>
      <vt:lpstr>Calibri</vt:lpstr>
      <vt:lpstr>Times New Roman</vt:lpstr>
      <vt:lpstr>Office 主题</vt:lpstr>
      <vt:lpstr>PowerPoint Presentation</vt:lpstr>
      <vt:lpstr>PowerPoint Presentation</vt:lpstr>
      <vt:lpstr>PowerPoint Presentation</vt:lpstr>
      <vt:lpstr>1. TÁC GIẢ</vt:lpstr>
      <vt:lpstr>2. VĂN BẢN</vt:lpstr>
      <vt:lpstr>PowerPoint Presentation</vt:lpstr>
      <vt:lpstr>THẢO LUẬN NHÓM</vt:lpstr>
      <vt:lpstr>PowerPoint Presentation</vt:lpstr>
      <vt:lpstr>2. Cảm nhận, đánh giá bài ca dao </vt:lpstr>
      <vt:lpstr>a. Hai câu đầu</vt:lpstr>
      <vt:lpstr>b. Hai câu cuối</vt:lpstr>
      <vt:lpstr>III. TỔNG KẾT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Ngo Thuy Loan</cp:lastModifiedBy>
  <cp:revision>38</cp:revision>
  <dcterms:created xsi:type="dcterms:W3CDTF">2015-05-05T08:02:14Z</dcterms:created>
  <dcterms:modified xsi:type="dcterms:W3CDTF">2024-07-11T03:03:57Z</dcterms:modified>
</cp:coreProperties>
</file>