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7" r:id="rId3"/>
    <p:sldId id="269" r:id="rId4"/>
    <p:sldId id="260" r:id="rId5"/>
    <p:sldId id="262" r:id="rId6"/>
    <p:sldId id="264" r:id="rId7"/>
    <p:sldId id="263" r:id="rId8"/>
    <p:sldId id="282" r:id="rId9"/>
    <p:sldId id="270" r:id="rId10"/>
    <p:sldId id="283" r:id="rId11"/>
    <p:sldId id="284" r:id="rId12"/>
    <p:sldId id="285" r:id="rId13"/>
    <p:sldId id="274" r:id="rId14"/>
    <p:sldId id="275" r:id="rId15"/>
    <p:sldId id="286" r:id="rId16"/>
    <p:sldId id="287" r:id="rId17"/>
    <p:sldId id="261"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9D7C7D"/>
    <a:srgbClr val="FDEBB0"/>
    <a:srgbClr val="FCD5B5"/>
    <a:srgbClr val="FAC090"/>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7" autoAdjust="0"/>
    <p:restoredTop sz="93964" autoAdjust="0"/>
  </p:normalViewPr>
  <p:slideViewPr>
    <p:cSldViewPr snapToGrid="0">
      <p:cViewPr varScale="1">
        <p:scale>
          <a:sx n="64" d="100"/>
          <a:sy n="64" d="100"/>
        </p:scale>
        <p:origin x="66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2024/7/11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213645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10</a:t>
            </a:fld>
            <a:endParaRPr lang="zh-CN" altLang="en-US"/>
          </a:p>
        </p:txBody>
      </p:sp>
    </p:spTree>
    <p:extLst>
      <p:ext uri="{BB962C8B-B14F-4D97-AF65-F5344CB8AC3E}">
        <p14:creationId xmlns:p14="http://schemas.microsoft.com/office/powerpoint/2010/main" val="162767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11</a:t>
            </a:fld>
            <a:endParaRPr lang="zh-CN" altLang="en-US"/>
          </a:p>
        </p:txBody>
      </p:sp>
    </p:spTree>
    <p:extLst>
      <p:ext uri="{BB962C8B-B14F-4D97-AF65-F5344CB8AC3E}">
        <p14:creationId xmlns:p14="http://schemas.microsoft.com/office/powerpoint/2010/main" val="151223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210395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13</a:t>
            </a:fld>
            <a:endParaRPr lang="zh-CN" altLang="en-US"/>
          </a:p>
        </p:txBody>
      </p:sp>
    </p:spTree>
    <p:extLst>
      <p:ext uri="{BB962C8B-B14F-4D97-AF65-F5344CB8AC3E}">
        <p14:creationId xmlns:p14="http://schemas.microsoft.com/office/powerpoint/2010/main" val="57908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14</a:t>
            </a:fld>
            <a:endParaRPr lang="zh-CN" altLang="en-US"/>
          </a:p>
        </p:txBody>
      </p:sp>
    </p:spTree>
    <p:extLst>
      <p:ext uri="{BB962C8B-B14F-4D97-AF65-F5344CB8AC3E}">
        <p14:creationId xmlns:p14="http://schemas.microsoft.com/office/powerpoint/2010/main" val="174281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15</a:t>
            </a:fld>
            <a:endParaRPr lang="zh-CN" altLang="en-US"/>
          </a:p>
        </p:txBody>
      </p:sp>
    </p:spTree>
    <p:extLst>
      <p:ext uri="{BB962C8B-B14F-4D97-AF65-F5344CB8AC3E}">
        <p14:creationId xmlns:p14="http://schemas.microsoft.com/office/powerpoint/2010/main" val="46713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249826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11584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2</a:t>
            </a:fld>
            <a:endParaRPr lang="zh-CN" altLang="en-US"/>
          </a:p>
        </p:txBody>
      </p:sp>
    </p:spTree>
    <p:extLst>
      <p:ext uri="{BB962C8B-B14F-4D97-AF65-F5344CB8AC3E}">
        <p14:creationId xmlns:p14="http://schemas.microsoft.com/office/powerpoint/2010/main" val="96180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25310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4</a:t>
            </a:fld>
            <a:endParaRPr lang="zh-CN" altLang="en-US"/>
          </a:p>
        </p:txBody>
      </p:sp>
    </p:spTree>
    <p:extLst>
      <p:ext uri="{BB962C8B-B14F-4D97-AF65-F5344CB8AC3E}">
        <p14:creationId xmlns:p14="http://schemas.microsoft.com/office/powerpoint/2010/main" val="387320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7</a:t>
            </a:fld>
            <a:endParaRPr lang="zh-CN" altLang="en-US"/>
          </a:p>
        </p:txBody>
      </p:sp>
    </p:spTree>
    <p:extLst>
      <p:ext uri="{BB962C8B-B14F-4D97-AF65-F5344CB8AC3E}">
        <p14:creationId xmlns:p14="http://schemas.microsoft.com/office/powerpoint/2010/main" val="174912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208927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197508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807920" y="831556"/>
            <a:ext cx="6576158" cy="784830"/>
          </a:xfrm>
          <a:prstGeom prst="rect">
            <a:avLst/>
          </a:prstGeom>
          <a:noFill/>
        </p:spPr>
        <p:txBody>
          <a:bodyPr wrap="square" rtlCol="0">
            <a:spAutoFit/>
          </a:bodyPr>
          <a:lstStyle/>
          <a:p>
            <a:pPr algn="ctr"/>
            <a:r>
              <a:rPr lang="en-US" altLang="zh-CN" sz="4500" b="1" dirty="0">
                <a:latin typeface="Times New Roman" panose="02020603050405020304" pitchFamily="18" charset="0"/>
                <a:ea typeface="inpin heiti" charset="-122"/>
                <a:cs typeface="Times New Roman" panose="02020603050405020304" pitchFamily="18" charset="0"/>
              </a:rPr>
              <a:t>TIẾT 13:</a:t>
            </a:r>
            <a:endParaRPr lang="zh-CN" altLang="en-US" sz="4500" b="1" dirty="0">
              <a:latin typeface="Times New Roman" panose="02020603050405020304" pitchFamily="18" charset="0"/>
              <a:ea typeface="inpin heiti" charset="-122"/>
              <a:cs typeface="Times New Roman" panose="02020603050405020304" pitchFamily="18" charset="0"/>
            </a:endParaRPr>
          </a:p>
        </p:txBody>
      </p:sp>
      <p:sp>
        <p:nvSpPr>
          <p:cNvPr id="12" name="文本框 11">
            <a:extLst>
              <a:ext uri="{FF2B5EF4-FFF2-40B4-BE49-F238E27FC236}">
                <a16:creationId xmlns:a16="http://schemas.microsoft.com/office/drawing/2014/main" id="{6156B6D3-1911-41AF-9D9F-EB3781A2AFAC}"/>
              </a:ext>
            </a:extLst>
          </p:cNvPr>
          <p:cNvSpPr txBox="1"/>
          <p:nvPr/>
        </p:nvSpPr>
        <p:spPr>
          <a:xfrm>
            <a:off x="397725" y="2118230"/>
            <a:ext cx="11396547" cy="1015663"/>
          </a:xfrm>
          <a:prstGeom prst="rect">
            <a:avLst/>
          </a:prstGeom>
          <a:noFill/>
        </p:spPr>
        <p:txBody>
          <a:bodyPr wrap="square" rtlCol="0">
            <a:spAutoFit/>
          </a:bodyPr>
          <a:lstStyle/>
          <a:p>
            <a:pPr algn="ctr"/>
            <a:r>
              <a:rPr lang="vi-VN" altLang="zh-CN" sz="6000" b="1" dirty="0">
                <a:solidFill>
                  <a:srgbClr val="FF0000"/>
                </a:solidFill>
                <a:latin typeface="+mj-lt"/>
                <a:ea typeface="inpin heiti" charset="-122"/>
              </a:rPr>
              <a:t>VIẾT: TẬP LÀM THƠ LỤC BÁT</a:t>
            </a:r>
            <a:endParaRPr lang="zh-CN" altLang="en-US" sz="6000" b="1" dirty="0">
              <a:solidFill>
                <a:srgbClr val="FF0000"/>
              </a:solidFill>
              <a:latin typeface="+mj-lt"/>
              <a:ea typeface="inpin heiti" charset="-122"/>
            </a:endParaRPr>
          </a:p>
        </p:txBody>
      </p:sp>
      <p:sp>
        <p:nvSpPr>
          <p:cNvPr id="10" name="Rectangle 9">
            <a:extLst>
              <a:ext uri="{FF2B5EF4-FFF2-40B4-BE49-F238E27FC236}">
                <a16:creationId xmlns:a16="http://schemas.microsoft.com/office/drawing/2014/main" id="{B79CE470-8CDB-9A40-9BDF-408DDFAB6D3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837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Picture 5" descr="A picture containing vector graphics&#10;&#10;Description automatically generated">
            <a:extLst>
              <a:ext uri="{FF2B5EF4-FFF2-40B4-BE49-F238E27FC236}">
                <a16:creationId xmlns:a16="http://schemas.microsoft.com/office/drawing/2014/main" id="{DBC719CA-B5F9-304A-922B-2400BAF59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2" y="2939850"/>
            <a:ext cx="4572000" cy="4597400"/>
          </a:xfrm>
          <a:prstGeom prst="rect">
            <a:avLst/>
          </a:prstGeom>
        </p:spPr>
      </p:pic>
      <p:sp>
        <p:nvSpPr>
          <p:cNvPr id="19" name="矩形: 圆角 9">
            <a:extLst>
              <a:ext uri="{FF2B5EF4-FFF2-40B4-BE49-F238E27FC236}">
                <a16:creationId xmlns:a16="http://schemas.microsoft.com/office/drawing/2014/main" id="{5F14F83C-2C8D-1D4E-BD85-30E5642E0A98}"/>
              </a:ext>
            </a:extLst>
          </p:cNvPr>
          <p:cNvSpPr/>
          <p:nvPr/>
        </p:nvSpPr>
        <p:spPr>
          <a:xfrm>
            <a:off x="959005" y="1394771"/>
            <a:ext cx="4593349"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mj-lt"/>
                <a:ea typeface="inpin heiti" charset="-122"/>
              </a:rPr>
              <a:t>HOẠT ĐỘNG NHÓM</a:t>
            </a:r>
            <a:endParaRPr lang="zh-CN" altLang="en-US" sz="2800" b="1" dirty="0">
              <a:latin typeface="+mj-lt"/>
              <a:ea typeface="inpin heiti" charset="-122"/>
            </a:endParaRPr>
          </a:p>
        </p:txBody>
      </p:sp>
      <p:pic>
        <p:nvPicPr>
          <p:cNvPr id="14" name="Picture 13" descr="A picture containing text&#10;&#10;Description automatically generated">
            <a:extLst>
              <a:ext uri="{FF2B5EF4-FFF2-40B4-BE49-F238E27FC236}">
                <a16:creationId xmlns:a16="http://schemas.microsoft.com/office/drawing/2014/main" id="{666461CE-B04C-E242-A842-D43D7DD60F21}"/>
              </a:ext>
            </a:extLst>
          </p:cNvPr>
          <p:cNvPicPr>
            <a:picLocks noChangeAspect="1"/>
          </p:cNvPicPr>
          <p:nvPr/>
        </p:nvPicPr>
        <p:blipFill>
          <a:blip r:embed="rId5"/>
          <a:stretch>
            <a:fillRect/>
          </a:stretch>
        </p:blipFill>
        <p:spPr>
          <a:xfrm>
            <a:off x="4723212" y="-444063"/>
            <a:ext cx="6447997" cy="6447997"/>
          </a:xfrm>
          <a:prstGeom prst="rect">
            <a:avLst/>
          </a:prstGeom>
        </p:spPr>
      </p:pic>
      <p:sp>
        <p:nvSpPr>
          <p:cNvPr id="18" name="Rectangle 17">
            <a:extLst>
              <a:ext uri="{FF2B5EF4-FFF2-40B4-BE49-F238E27FC236}">
                <a16:creationId xmlns:a16="http://schemas.microsoft.com/office/drawing/2014/main" id="{0BCE794F-8141-9243-825F-FC566F7ABBEA}"/>
              </a:ext>
            </a:extLst>
          </p:cNvPr>
          <p:cNvSpPr/>
          <p:nvPr/>
        </p:nvSpPr>
        <p:spPr>
          <a:xfrm>
            <a:off x="5591346" y="1561605"/>
            <a:ext cx="4844731"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r>
              <a:rPr lang="x-none" sz="4500" b="1" i="1" dirty="0">
                <a:latin typeface="Times New Roman" panose="02020603050405020304" pitchFamily="18" charset="0"/>
                <a:cs typeface="Times New Roman" panose="02020603050405020304" pitchFamily="18" charset="0"/>
              </a:rPr>
              <a:t>Viết một bài thơ lục bát về cha, mẹ, ông, bà hoặc thầy, cô giáo</a:t>
            </a:r>
          </a:p>
        </p:txBody>
      </p:sp>
      <p:sp>
        <p:nvSpPr>
          <p:cNvPr id="9" name="Rectangle 8">
            <a:extLst>
              <a:ext uri="{FF2B5EF4-FFF2-40B4-BE49-F238E27FC236}">
                <a16:creationId xmlns:a16="http://schemas.microsoft.com/office/drawing/2014/main" id="{3A025947-57BE-BA48-B6A9-EEB0BDCED622}"/>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762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4" y="569537"/>
            <a:ext cx="1388983"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III.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rgbClr val="FF0000"/>
                </a:solidFill>
                <a:latin typeface="+mj-lt"/>
                <a:ea typeface="inpin heiti" charset="-122"/>
              </a:rPr>
              <a:t>TRẢ BÀI</a:t>
            </a:r>
            <a:endParaRPr lang="zh-CN" altLang="en-US" sz="6000" b="1" dirty="0">
              <a:solidFill>
                <a:srgbClr val="FF0000"/>
              </a:solidFill>
              <a:latin typeface="+mj-lt"/>
              <a:ea typeface="inpin heiti" charset="-122"/>
            </a:endParaRPr>
          </a:p>
        </p:txBody>
      </p:sp>
      <p:sp>
        <p:nvSpPr>
          <p:cNvPr id="10" name="Rectangle 9">
            <a:extLst>
              <a:ext uri="{FF2B5EF4-FFF2-40B4-BE49-F238E27FC236}">
                <a16:creationId xmlns:a16="http://schemas.microsoft.com/office/drawing/2014/main" id="{80F53AAC-F36B-5442-A887-E68A2DE7D43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7247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rgbClr val="FF0000"/>
                </a:solidFill>
                <a:latin typeface="+mj-lt"/>
                <a:ea typeface="inpin heiti" charset="-122"/>
              </a:rPr>
              <a:t>LUYỆN TẬP</a:t>
            </a:r>
            <a:endParaRPr lang="zh-CN" altLang="en-US" sz="6000" b="1" dirty="0">
              <a:solidFill>
                <a:srgbClr val="FF0000"/>
              </a:solidFill>
              <a:latin typeface="+mj-lt"/>
              <a:ea typeface="inpin heiti" charset="-122"/>
            </a:endParaRPr>
          </a:p>
        </p:txBody>
      </p:sp>
      <p:sp>
        <p:nvSpPr>
          <p:cNvPr id="7" name="Rectangle 6">
            <a:extLst>
              <a:ext uri="{FF2B5EF4-FFF2-40B4-BE49-F238E27FC236}">
                <a16:creationId xmlns:a16="http://schemas.microsoft.com/office/drawing/2014/main" id="{F87633AC-10FF-D241-B63A-E46A976EEB35}"/>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349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5" name="图片 34">
            <a:extLst>
              <a:ext uri="{FF2B5EF4-FFF2-40B4-BE49-F238E27FC236}">
                <a16:creationId xmlns:a16="http://schemas.microsoft.com/office/drawing/2014/main" id="{3E124B97-17B7-4D90-8C6A-885B06F1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706" y="210850"/>
            <a:ext cx="7770924" cy="4593106"/>
          </a:xfrm>
          <a:prstGeom prst="rect">
            <a:avLst/>
          </a:prstGeom>
        </p:spPr>
      </p:pic>
      <p:sp>
        <p:nvSpPr>
          <p:cNvPr id="24" name="Rectangle 23">
            <a:extLst>
              <a:ext uri="{FF2B5EF4-FFF2-40B4-BE49-F238E27FC236}">
                <a16:creationId xmlns:a16="http://schemas.microsoft.com/office/drawing/2014/main" id="{C15870BF-DCA2-CD46-A6AE-7D5F84C4BF34}"/>
              </a:ext>
            </a:extLst>
          </p:cNvPr>
          <p:cNvSpPr/>
          <p:nvPr/>
        </p:nvSpPr>
        <p:spPr>
          <a:xfrm>
            <a:off x="1435280" y="773820"/>
            <a:ext cx="7287775"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x-none" sz="3500" b="1" dirty="0">
                <a:latin typeface="Times New Roman" panose="02020603050405020304" pitchFamily="18" charset="0"/>
                <a:cs typeface="Times New Roman" panose="02020603050405020304" pitchFamily="18" charset="0"/>
              </a:rPr>
              <a:t>Hãy sửa lại lỗi sai cho đúng:</a:t>
            </a:r>
          </a:p>
          <a:p>
            <a:pPr algn="just"/>
            <a:endParaRPr lang="x-none" sz="3500" dirty="0">
              <a:latin typeface="Times New Roman" panose="02020603050405020304" pitchFamily="18" charset="0"/>
              <a:cs typeface="Times New Roman" panose="02020603050405020304" pitchFamily="18" charset="0"/>
            </a:endParaRPr>
          </a:p>
          <a:p>
            <a:pPr algn="ctr"/>
            <a:r>
              <a:rPr lang="x-none" sz="3500" i="1" dirty="0">
                <a:latin typeface="Times New Roman" panose="02020603050405020304" pitchFamily="18" charset="0"/>
                <a:cs typeface="Times New Roman" panose="02020603050405020304" pitchFamily="18" charset="0"/>
              </a:rPr>
              <a:t>(a) Vườn em cây quý đủ loài</a:t>
            </a:r>
          </a:p>
          <a:p>
            <a:pPr algn="ctr"/>
            <a:r>
              <a:rPr lang="x-none" sz="3500" i="1" dirty="0">
                <a:latin typeface="Times New Roman" panose="02020603050405020304" pitchFamily="18" charset="0"/>
                <a:cs typeface="Times New Roman" panose="02020603050405020304" pitchFamily="18" charset="0"/>
              </a:rPr>
              <a:t>Có cam, có quýt, có bòng, có na.</a:t>
            </a:r>
          </a:p>
          <a:p>
            <a:pPr algn="ctr"/>
            <a:endParaRPr lang="x-none" sz="3500" i="1" dirty="0">
              <a:latin typeface="Times New Roman" panose="02020603050405020304" pitchFamily="18" charset="0"/>
              <a:cs typeface="Times New Roman" panose="02020603050405020304" pitchFamily="18" charset="0"/>
            </a:endParaRPr>
          </a:p>
          <a:p>
            <a:pPr algn="ctr"/>
            <a:r>
              <a:rPr lang="x-none" sz="3500" i="1" dirty="0">
                <a:latin typeface="Times New Roman" panose="02020603050405020304" pitchFamily="18" charset="0"/>
                <a:cs typeface="Times New Roman" panose="02020603050405020304" pitchFamily="18" charset="0"/>
              </a:rPr>
              <a:t>(b) Thiếu nhi là tuổi học hành</a:t>
            </a:r>
          </a:p>
          <a:p>
            <a:pPr algn="ctr"/>
            <a:r>
              <a:rPr lang="x-none" sz="3500" i="1" dirty="0">
                <a:latin typeface="Times New Roman" panose="02020603050405020304" pitchFamily="18" charset="0"/>
                <a:cs typeface="Times New Roman" panose="02020603050405020304" pitchFamily="18" charset="0"/>
              </a:rPr>
              <a:t>Chúng em phấn đấu tiến lên hàng đầu</a:t>
            </a:r>
          </a:p>
        </p:txBody>
      </p:sp>
      <p:pic>
        <p:nvPicPr>
          <p:cNvPr id="9" name="Picture 8" descr="A picture containing text&#10;&#10;Description automatically generated">
            <a:extLst>
              <a:ext uri="{FF2B5EF4-FFF2-40B4-BE49-F238E27FC236}">
                <a16:creationId xmlns:a16="http://schemas.microsoft.com/office/drawing/2014/main" id="{1BDE02B1-8611-274A-B18F-03DE50CC8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568" y="2264524"/>
            <a:ext cx="5736431" cy="5747927"/>
          </a:xfrm>
          <a:prstGeom prst="rect">
            <a:avLst/>
          </a:prstGeom>
        </p:spPr>
      </p:pic>
      <p:sp>
        <p:nvSpPr>
          <p:cNvPr id="6" name="Rectangle 5">
            <a:extLst>
              <a:ext uri="{FF2B5EF4-FFF2-40B4-BE49-F238E27FC236}">
                <a16:creationId xmlns:a16="http://schemas.microsoft.com/office/drawing/2014/main" id="{6A5EDDD1-092D-1545-B85A-CCD300FBE6F4}"/>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790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BEB065AE-C2F0-4F19-87FF-5C32D4BD7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473" y="1516678"/>
            <a:ext cx="3141738" cy="4840941"/>
          </a:xfrm>
          <a:prstGeom prst="rect">
            <a:avLst/>
          </a:prstGeom>
        </p:spPr>
      </p:pic>
      <p:sp>
        <p:nvSpPr>
          <p:cNvPr id="17" name="Rectangle 16">
            <a:extLst>
              <a:ext uri="{FF2B5EF4-FFF2-40B4-BE49-F238E27FC236}">
                <a16:creationId xmlns:a16="http://schemas.microsoft.com/office/drawing/2014/main" id="{605A9BB6-34CD-5248-8103-5F12F9A6D601}"/>
              </a:ext>
            </a:extLst>
          </p:cNvPr>
          <p:cNvSpPr/>
          <p:nvPr/>
        </p:nvSpPr>
        <p:spPr>
          <a:xfrm>
            <a:off x="3608684" y="439284"/>
            <a:ext cx="7818809" cy="43111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lnSpc>
                <a:spcPct val="150000"/>
              </a:lnSpc>
            </a:pPr>
            <a:r>
              <a:rPr lang="x-none" sz="3500" i="1" dirty="0">
                <a:latin typeface="Times New Roman" panose="02020603050405020304" pitchFamily="18" charset="0"/>
                <a:cs typeface="Times New Roman" panose="02020603050405020304" pitchFamily="18" charset="0"/>
              </a:rPr>
              <a:t>(a) Vườn em cây quý đủ loài</a:t>
            </a:r>
          </a:p>
          <a:p>
            <a:pPr algn="ctr">
              <a:lnSpc>
                <a:spcPct val="150000"/>
              </a:lnSpc>
            </a:pPr>
            <a:r>
              <a:rPr lang="x-none" sz="3500" i="1" dirty="0">
                <a:latin typeface="Times New Roman" panose="02020603050405020304" pitchFamily="18" charset="0"/>
                <a:cs typeface="Times New Roman" panose="02020603050405020304" pitchFamily="18" charset="0"/>
              </a:rPr>
              <a:t>Có cam, có quýt, có </a:t>
            </a:r>
            <a:r>
              <a:rPr lang="x-none" sz="3500" b="1" i="1" dirty="0">
                <a:solidFill>
                  <a:srgbClr val="FF0000"/>
                </a:solidFill>
                <a:latin typeface="Times New Roman" panose="02020603050405020304" pitchFamily="18" charset="0"/>
                <a:cs typeface="Times New Roman" panose="02020603050405020304" pitchFamily="18" charset="0"/>
              </a:rPr>
              <a:t>xoài</a:t>
            </a:r>
            <a:r>
              <a:rPr lang="x-none" sz="3500" i="1" dirty="0">
                <a:latin typeface="Times New Roman" panose="02020603050405020304" pitchFamily="18" charset="0"/>
                <a:cs typeface="Times New Roman" panose="02020603050405020304" pitchFamily="18" charset="0"/>
              </a:rPr>
              <a:t>, có na.</a:t>
            </a:r>
          </a:p>
          <a:p>
            <a:pPr algn="ctr">
              <a:lnSpc>
                <a:spcPct val="150000"/>
              </a:lnSpc>
            </a:pPr>
            <a:endParaRPr lang="x-none" sz="3500" i="1" dirty="0">
              <a:latin typeface="Times New Roman" panose="02020603050405020304" pitchFamily="18" charset="0"/>
              <a:cs typeface="Times New Roman" panose="02020603050405020304" pitchFamily="18" charset="0"/>
            </a:endParaRPr>
          </a:p>
          <a:p>
            <a:pPr algn="ctr">
              <a:lnSpc>
                <a:spcPct val="150000"/>
              </a:lnSpc>
            </a:pPr>
            <a:r>
              <a:rPr lang="x-none" sz="3500" i="1" dirty="0">
                <a:latin typeface="Times New Roman" panose="02020603050405020304" pitchFamily="18" charset="0"/>
                <a:cs typeface="Times New Roman" panose="02020603050405020304" pitchFamily="18" charset="0"/>
              </a:rPr>
              <a:t>(b) Thiếu nhi là tuổi học hành</a:t>
            </a:r>
          </a:p>
          <a:p>
            <a:pPr algn="ctr">
              <a:lnSpc>
                <a:spcPct val="150000"/>
              </a:lnSpc>
            </a:pPr>
            <a:r>
              <a:rPr lang="x-none" sz="3500" i="1" dirty="0">
                <a:latin typeface="Times New Roman" panose="02020603050405020304" pitchFamily="18" charset="0"/>
                <a:cs typeface="Times New Roman" panose="02020603050405020304" pitchFamily="18" charset="0"/>
              </a:rPr>
              <a:t>Chúng em phấn đấu </a:t>
            </a:r>
            <a:r>
              <a:rPr lang="x-none" sz="3500" b="1" i="1" dirty="0">
                <a:solidFill>
                  <a:srgbClr val="FF0000"/>
                </a:solidFill>
                <a:latin typeface="Times New Roman" panose="02020603050405020304" pitchFamily="18" charset="0"/>
                <a:cs typeface="Times New Roman" panose="02020603050405020304" pitchFamily="18" charset="0"/>
              </a:rPr>
              <a:t>để thành trò ngoan</a:t>
            </a:r>
          </a:p>
        </p:txBody>
      </p:sp>
      <p:sp>
        <p:nvSpPr>
          <p:cNvPr id="5" name="Rectangle 4">
            <a:extLst>
              <a:ext uri="{FF2B5EF4-FFF2-40B4-BE49-F238E27FC236}">
                <a16:creationId xmlns:a16="http://schemas.microsoft.com/office/drawing/2014/main" id="{9C9B8A0A-3ADC-6540-98F8-5508F8A84EF3}"/>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87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blinds(horizontal)">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circle(in)">
                                      <p:cBhvr>
                                        <p:cTn id="15" dur="2000"/>
                                        <p:tgtEl>
                                          <p:spTgt spid="17">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circle(in)">
                                      <p:cBhvr>
                                        <p:cTn id="18"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chemeClr val="accent5">
                    <a:lumMod val="75000"/>
                  </a:schemeClr>
                </a:solidFill>
                <a:latin typeface="+mj-lt"/>
                <a:ea typeface="inpin heiti" charset="-122"/>
              </a:rPr>
              <a:t>VẬN DỤNG</a:t>
            </a:r>
            <a:endParaRPr lang="zh-CN" altLang="en-US" sz="6000" b="1" dirty="0">
              <a:solidFill>
                <a:schemeClr val="accent5">
                  <a:lumMod val="75000"/>
                </a:schemeClr>
              </a:solidFill>
              <a:latin typeface="+mj-lt"/>
              <a:ea typeface="inpin heiti" charset="-122"/>
            </a:endParaRPr>
          </a:p>
        </p:txBody>
      </p:sp>
      <p:sp>
        <p:nvSpPr>
          <p:cNvPr id="7" name="Rectangle 6">
            <a:extLst>
              <a:ext uri="{FF2B5EF4-FFF2-40B4-BE49-F238E27FC236}">
                <a16:creationId xmlns:a16="http://schemas.microsoft.com/office/drawing/2014/main" id="{E1AD9223-E3BC-7842-A26F-93763A0A0F4D}"/>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9124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图片 8">
            <a:extLst>
              <a:ext uri="{FF2B5EF4-FFF2-40B4-BE49-F238E27FC236}">
                <a16:creationId xmlns:a16="http://schemas.microsoft.com/office/drawing/2014/main" id="{322CAEEF-7EF7-264F-998E-72DDBF19F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951" y="7879200"/>
            <a:ext cx="6017081" cy="4202640"/>
          </a:xfrm>
          <a:prstGeom prst="rect">
            <a:avLst/>
          </a:prstGeom>
        </p:spPr>
      </p:pic>
      <p:pic>
        <p:nvPicPr>
          <p:cNvPr id="8" name="图片 10">
            <a:extLst>
              <a:ext uri="{FF2B5EF4-FFF2-40B4-BE49-F238E27FC236}">
                <a16:creationId xmlns:a16="http://schemas.microsoft.com/office/drawing/2014/main" id="{EC90B371-3F13-604E-B879-2E8DE16EA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661" y="0"/>
            <a:ext cx="7995806" cy="4956860"/>
          </a:xfrm>
          <a:prstGeom prst="rect">
            <a:avLst/>
          </a:prstGeom>
        </p:spPr>
      </p:pic>
      <p:pic>
        <p:nvPicPr>
          <p:cNvPr id="10" name="图片 24">
            <a:extLst>
              <a:ext uri="{FF2B5EF4-FFF2-40B4-BE49-F238E27FC236}">
                <a16:creationId xmlns:a16="http://schemas.microsoft.com/office/drawing/2014/main" id="{60E7C7F0-E0BA-244B-8321-BA9638FC3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661" y="5168025"/>
            <a:ext cx="7538057" cy="1760363"/>
          </a:xfrm>
          <a:prstGeom prst="rect">
            <a:avLst/>
          </a:prstGeom>
        </p:spPr>
      </p:pic>
      <p:pic>
        <p:nvPicPr>
          <p:cNvPr id="11" name="图片 28">
            <a:extLst>
              <a:ext uri="{FF2B5EF4-FFF2-40B4-BE49-F238E27FC236}">
                <a16:creationId xmlns:a16="http://schemas.microsoft.com/office/drawing/2014/main" id="{9CFFB3E3-369C-D644-B4D4-07766EB280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85283" y="2673200"/>
            <a:ext cx="4012208" cy="4219994"/>
          </a:xfrm>
          <a:prstGeom prst="rect">
            <a:avLst/>
          </a:prstGeom>
        </p:spPr>
      </p:pic>
      <p:pic>
        <p:nvPicPr>
          <p:cNvPr id="12" name="图片 8">
            <a:extLst>
              <a:ext uri="{FF2B5EF4-FFF2-40B4-BE49-F238E27FC236}">
                <a16:creationId xmlns:a16="http://schemas.microsoft.com/office/drawing/2014/main" id="{DC50C2CE-E76E-E840-8890-570D485208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504" y="782092"/>
            <a:ext cx="1919685" cy="1345314"/>
          </a:xfrm>
          <a:prstGeom prst="rect">
            <a:avLst/>
          </a:prstGeom>
        </p:spPr>
      </p:pic>
      <p:sp>
        <p:nvSpPr>
          <p:cNvPr id="13" name="Rectangle 12">
            <a:extLst>
              <a:ext uri="{FF2B5EF4-FFF2-40B4-BE49-F238E27FC236}">
                <a16:creationId xmlns:a16="http://schemas.microsoft.com/office/drawing/2014/main" id="{3708AF0B-F394-2C4F-A7C5-015C92009D87}"/>
              </a:ext>
            </a:extLst>
          </p:cNvPr>
          <p:cNvSpPr/>
          <p:nvPr/>
        </p:nvSpPr>
        <p:spPr>
          <a:xfrm>
            <a:off x="5599995" y="1361693"/>
            <a:ext cx="4660933" cy="262301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algn="ctr">
              <a:lnSpc>
                <a:spcPct val="150000"/>
              </a:lnSpc>
            </a:pPr>
            <a:r>
              <a:rPr lang="x-none" sz="3500" i="1" dirty="0">
                <a:latin typeface="Times New Roman" panose="02020603050405020304" pitchFamily="18" charset="0"/>
                <a:cs typeface="Times New Roman" panose="02020603050405020304" pitchFamily="18" charset="0"/>
              </a:rPr>
              <a:t>Tự sáng tác một bài thơ lục bát ngắn về chủ đề mái trường, bạn bè</a:t>
            </a:r>
            <a:endParaRPr lang="x-none" sz="3500" b="1" i="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A4255C0-4ED0-8D44-BB5E-F80520C0D86F}"/>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147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394857" y="939541"/>
            <a:ext cx="8197327" cy="3170099"/>
          </a:xfrm>
          <a:prstGeom prst="rect">
            <a:avLst/>
          </a:prstGeom>
          <a:noFill/>
        </p:spPr>
        <p:txBody>
          <a:bodyPr wrap="square" rtlCol="0">
            <a:spAutoFit/>
          </a:bodyPr>
          <a:lstStyle/>
          <a:p>
            <a:pPr algn="ct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Chúc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các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em</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học</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r>
              <a:rPr lang="en-US" altLang="zh-CN" sz="10000" i="1" dirty="0" err="1">
                <a:solidFill>
                  <a:srgbClr val="FF9409"/>
                </a:solidFill>
                <a:latin typeface="Times New Roman" panose="02020603050405020304" pitchFamily="18" charset="0"/>
                <a:ea typeface="inpin heiti" charset="-122"/>
                <a:cs typeface="Times New Roman" panose="02020603050405020304" pitchFamily="18" charset="0"/>
              </a:rPr>
              <a:t>tốt</a:t>
            </a:r>
            <a:r>
              <a:rPr lang="en-US" altLang="zh-CN" sz="10000" i="1" dirty="0">
                <a:solidFill>
                  <a:srgbClr val="FF9409"/>
                </a:solidFill>
                <a:latin typeface="Times New Roman" panose="02020603050405020304" pitchFamily="18" charset="0"/>
                <a:ea typeface="inpin heiti" charset="-122"/>
                <a:cs typeface="Times New Roman" panose="02020603050405020304" pitchFamily="18" charset="0"/>
              </a:rPr>
              <a:t> !</a:t>
            </a:r>
            <a:endParaRPr lang="zh-CN" altLang="en-US" sz="10000" i="1" dirty="0">
              <a:solidFill>
                <a:srgbClr val="FF9409"/>
              </a:solidFill>
              <a:latin typeface="Times New Roman" panose="02020603050405020304" pitchFamily="18" charset="0"/>
              <a:ea typeface="inpin heiti" charset="-122"/>
              <a:cs typeface="Times New Roman" panose="02020603050405020304" pitchFamily="18" charset="0"/>
            </a:endParaRPr>
          </a:p>
        </p:txBody>
      </p:sp>
      <p:sp>
        <p:nvSpPr>
          <p:cNvPr id="7" name="Rectangle 6">
            <a:extLst>
              <a:ext uri="{FF2B5EF4-FFF2-40B4-BE49-F238E27FC236}">
                <a16:creationId xmlns:a16="http://schemas.microsoft.com/office/drawing/2014/main" id="{9BA23A3C-A36D-3446-8D28-30C98A0D0F52}"/>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47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1" name="图片 10">
            <a:extLst>
              <a:ext uri="{FF2B5EF4-FFF2-40B4-BE49-F238E27FC236}">
                <a16:creationId xmlns:a16="http://schemas.microsoft.com/office/drawing/2014/main"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0" y="1828299"/>
            <a:ext cx="5061238" cy="4217698"/>
          </a:xfrm>
          <a:prstGeom prst="rect">
            <a:avLst/>
          </a:prstGeom>
        </p:spPr>
      </p:pic>
      <p:pic>
        <p:nvPicPr>
          <p:cNvPr id="16" name="图片 15">
            <a:extLst>
              <a:ext uri="{FF2B5EF4-FFF2-40B4-BE49-F238E27FC236}">
                <a16:creationId xmlns:a16="http://schemas.microsoft.com/office/drawing/2014/main" id="{0D6F2108-C97E-4DA6-B814-41F622D7F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2372" y="658906"/>
            <a:ext cx="7607823" cy="4626873"/>
          </a:xfrm>
          <a:prstGeom prst="rect">
            <a:avLst/>
          </a:prstGeom>
        </p:spPr>
      </p:pic>
      <p:sp>
        <p:nvSpPr>
          <p:cNvPr id="18" name="文本框 17">
            <a:extLst>
              <a:ext uri="{FF2B5EF4-FFF2-40B4-BE49-F238E27FC236}">
                <a16:creationId xmlns:a16="http://schemas.microsoft.com/office/drawing/2014/main" id="{FB204D55-C522-490D-94EB-94A64297908F}"/>
              </a:ext>
            </a:extLst>
          </p:cNvPr>
          <p:cNvSpPr txBox="1"/>
          <p:nvPr/>
        </p:nvSpPr>
        <p:spPr>
          <a:xfrm>
            <a:off x="5443212" y="1828299"/>
            <a:ext cx="5061238" cy="1938992"/>
          </a:xfrm>
          <a:prstGeom prst="rect">
            <a:avLst/>
          </a:prstGeom>
          <a:noFill/>
        </p:spPr>
        <p:txBody>
          <a:bodyPr wrap="square" rtlCol="0">
            <a:spAutoFit/>
          </a:bodyPr>
          <a:lstStyle/>
          <a:p>
            <a:pPr algn="ctr"/>
            <a:r>
              <a:rPr lang="en-US" altLang="zh-CN" sz="6000" b="1" dirty="0">
                <a:solidFill>
                  <a:srgbClr val="FF0000"/>
                </a:solidFill>
                <a:latin typeface="Times New Roman" panose="02020603050405020304" pitchFamily="18" charset="0"/>
                <a:ea typeface="inpin heiti" charset="-122"/>
                <a:cs typeface="Times New Roman" panose="02020603050405020304" pitchFamily="18" charset="0"/>
              </a:rPr>
              <a:t>HOẠT ĐỘNG </a:t>
            </a:r>
          </a:p>
          <a:p>
            <a:pPr algn="ctr"/>
            <a:r>
              <a:rPr lang="en-US" altLang="zh-CN" sz="6000" b="1" dirty="0">
                <a:solidFill>
                  <a:srgbClr val="FF0000"/>
                </a:solidFill>
                <a:latin typeface="Times New Roman" panose="02020603050405020304" pitchFamily="18" charset="0"/>
                <a:ea typeface="inpin heiti" charset="-122"/>
                <a:cs typeface="Times New Roman" panose="02020603050405020304" pitchFamily="18" charset="0"/>
              </a:rPr>
              <a:t>CÁ NHÂN</a:t>
            </a:r>
            <a:endParaRPr lang="zh-CN" altLang="en-US" sz="6000" b="1" dirty="0">
              <a:solidFill>
                <a:srgbClr val="FF0000"/>
              </a:solidFill>
              <a:latin typeface="Times New Roman" panose="02020603050405020304" pitchFamily="18" charset="0"/>
              <a:ea typeface="inpin heiti" charset="-122"/>
              <a:cs typeface="Times New Roman" panose="02020603050405020304" pitchFamily="18" charset="0"/>
            </a:endParaRPr>
          </a:p>
        </p:txBody>
      </p:sp>
      <p:sp>
        <p:nvSpPr>
          <p:cNvPr id="8" name="Rectangle 7">
            <a:extLst>
              <a:ext uri="{FF2B5EF4-FFF2-40B4-BE49-F238E27FC236}">
                <a16:creationId xmlns:a16="http://schemas.microsoft.com/office/drawing/2014/main" id="{D25539C0-DB87-8546-BB8D-CE8E4E31701A}"/>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983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1" name="图片 30">
            <a:extLst>
              <a:ext uri="{FF2B5EF4-FFF2-40B4-BE49-F238E27FC236}">
                <a16:creationId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8" name="Rectangle 27">
            <a:extLst>
              <a:ext uri="{FF2B5EF4-FFF2-40B4-BE49-F238E27FC236}">
                <a16:creationId xmlns:a16="http://schemas.microsoft.com/office/drawing/2014/main" id="{859586EC-B5D5-6549-8A66-3B2C18270838}"/>
              </a:ext>
            </a:extLst>
          </p:cNvPr>
          <p:cNvSpPr/>
          <p:nvPr/>
        </p:nvSpPr>
        <p:spPr>
          <a:xfrm>
            <a:off x="423746" y="612378"/>
            <a:ext cx="8519532" cy="57094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4000"/>
              </a:lnSpc>
            </a:pPr>
            <a:r>
              <a:rPr lang="x-none" sz="2800" b="1" dirty="0">
                <a:latin typeface="Times New Roman" panose="02020603050405020304" pitchFamily="18" charset="0"/>
                <a:cs typeface="Times New Roman" panose="02020603050405020304" pitchFamily="18" charset="0"/>
              </a:rPr>
              <a:t>PHIẾU TÌM BÀI THƠ, KHỔ THƠ</a:t>
            </a:r>
          </a:p>
          <a:p>
            <a:pPr algn="ctr">
              <a:lnSpc>
                <a:spcPct val="114000"/>
              </a:lnSpc>
            </a:pPr>
            <a:r>
              <a:rPr lang="x-none" sz="2800" dirty="0">
                <a:latin typeface="Times New Roman" panose="02020603050405020304" pitchFamily="18" charset="0"/>
                <a:cs typeface="Times New Roman" panose="02020603050405020304" pitchFamily="18" charset="0"/>
              </a:rPr>
              <a:t>Họ và tên HS:…………………….</a:t>
            </a:r>
          </a:p>
          <a:p>
            <a:pPr algn="just">
              <a:lnSpc>
                <a:spcPct val="114000"/>
              </a:lnSpc>
            </a:pPr>
            <a:r>
              <a:rPr lang="x-none" sz="2800" b="1" dirty="0">
                <a:latin typeface="Times New Roman" panose="02020603050405020304" pitchFamily="18" charset="0"/>
                <a:cs typeface="Times New Roman" panose="02020603050405020304" pitchFamily="18" charset="0"/>
              </a:rPr>
              <a:t>Nhiệm vụ:</a:t>
            </a:r>
            <a:r>
              <a:rPr lang="x-none" sz="2800" dirty="0">
                <a:latin typeface="Times New Roman" panose="02020603050405020304" pitchFamily="18" charset="0"/>
                <a:cs typeface="Times New Roman" panose="02020603050405020304" pitchFamily="18" charset="0"/>
              </a:rPr>
              <a:t> </a:t>
            </a:r>
          </a:p>
          <a:p>
            <a:pPr marL="457200" indent="-457200" algn="just">
              <a:lnSpc>
                <a:spcPct val="114000"/>
              </a:lnSpc>
              <a:buFontTx/>
              <a:buChar char="-"/>
            </a:pPr>
            <a:r>
              <a:rPr lang="x-none" sz="2800" dirty="0">
                <a:latin typeface="Times New Roman" panose="02020603050405020304" pitchFamily="18" charset="0"/>
                <a:cs typeface="Times New Roman" panose="02020603050405020304" pitchFamily="18" charset="0"/>
              </a:rPr>
              <a:t>Chép thuộc 1 khổ thơ / đoạn thơ hoặc ít nhất 2 câu thơ lục bát mà em nhớ: </a:t>
            </a:r>
          </a:p>
          <a:p>
            <a:pPr algn="ctr">
              <a:lnSpc>
                <a:spcPct val="114000"/>
              </a:lnSpc>
            </a:pPr>
            <a:r>
              <a:rPr lang="x-none" sz="2800" i="1"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marL="457200" indent="-457200" algn="just">
              <a:lnSpc>
                <a:spcPct val="114000"/>
              </a:lnSpc>
              <a:buFontTx/>
              <a:buChar char="-"/>
            </a:pPr>
            <a:r>
              <a:rPr lang="x-none" sz="2800" dirty="0">
                <a:latin typeface="Times New Roman" panose="02020603050405020304" pitchFamily="18" charset="0"/>
                <a:cs typeface="Times New Roman" panose="02020603050405020304" pitchFamily="18" charset="0"/>
              </a:rPr>
              <a:t>Điền nối tiếp thêm 1 dòng phía dưới (câu 8 tiếng) để tạo nên 1 cặp thơ lục bát hoàn chỉnh:</a:t>
            </a:r>
          </a:p>
          <a:p>
            <a:pPr algn="ctr">
              <a:lnSpc>
                <a:spcPct val="114000"/>
              </a:lnSpc>
            </a:pPr>
            <a:r>
              <a:rPr lang="x-none" sz="2800" i="1" dirty="0">
                <a:latin typeface="Times New Roman" panose="02020603050405020304" pitchFamily="18" charset="0"/>
                <a:cs typeface="Times New Roman" panose="02020603050405020304" pitchFamily="18" charset="0"/>
              </a:rPr>
              <a:t>Ngoài vườn ríu rít tiếng chim</a:t>
            </a:r>
          </a:p>
          <a:p>
            <a:pPr algn="ctr">
              <a:lnSpc>
                <a:spcPct val="114000"/>
              </a:lnSpc>
            </a:pPr>
            <a:r>
              <a:rPr lang="x-none" sz="2800" i="1"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364D6F4-6E3E-B049-922B-DBD16031CC34}"/>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03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5" y="569537"/>
            <a:ext cx="919428"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rgbClr val="FF0000"/>
                </a:solidFill>
                <a:latin typeface="+mj-lt"/>
                <a:ea typeface="inpin heiti" charset="-122"/>
              </a:rPr>
              <a:t>ĐỊNH HƯỚNG</a:t>
            </a:r>
            <a:endParaRPr lang="zh-CN" altLang="en-US" sz="6000" b="1" dirty="0">
              <a:solidFill>
                <a:srgbClr val="FF0000"/>
              </a:solidFill>
              <a:latin typeface="+mj-lt"/>
              <a:ea typeface="inpin heiti" charset="-122"/>
            </a:endParaRPr>
          </a:p>
        </p:txBody>
      </p:sp>
      <p:sp>
        <p:nvSpPr>
          <p:cNvPr id="10" name="Rectangle 9">
            <a:extLst>
              <a:ext uri="{FF2B5EF4-FFF2-40B4-BE49-F238E27FC236}">
                <a16:creationId xmlns:a16="http://schemas.microsoft.com/office/drawing/2014/main" id="{F028AFBC-BB2F-694B-BD15-79928DDAC1E1}"/>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05987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6741DD8F-D179-493D-BA2A-6D65DD29A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3219">
            <a:off x="-77407" y="4219137"/>
            <a:ext cx="4539875" cy="2318019"/>
          </a:xfrm>
          <a:prstGeom prst="rect">
            <a:avLst/>
          </a:prstGeom>
        </p:spPr>
      </p:pic>
      <p:sp>
        <p:nvSpPr>
          <p:cNvPr id="16" name="Rectangle 15">
            <a:extLst>
              <a:ext uri="{FF2B5EF4-FFF2-40B4-BE49-F238E27FC236}">
                <a16:creationId xmlns:a16="http://schemas.microsoft.com/office/drawing/2014/main" id="{AE00E94B-22D3-CE43-B3CB-40FB0A36E290}"/>
              </a:ext>
            </a:extLst>
          </p:cNvPr>
          <p:cNvSpPr/>
          <p:nvPr/>
        </p:nvSpPr>
        <p:spPr>
          <a:xfrm>
            <a:off x="1170876" y="334537"/>
            <a:ext cx="9850245" cy="37691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x-none" sz="3200" i="1" dirty="0">
                <a:latin typeface="Times New Roman" panose="02020603050405020304" pitchFamily="18" charset="0"/>
                <a:cs typeface="Times New Roman" panose="02020603050405020304" pitchFamily="18" charset="0"/>
              </a:rPr>
              <a:t>Sáng ra trời rộng đến đâu</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x-none" sz="3200" i="1" dirty="0">
                <a:latin typeface="Times New Roman" panose="02020603050405020304" pitchFamily="18" charset="0"/>
                <a:cs typeface="Times New Roman" panose="02020603050405020304" pitchFamily="18" charset="0"/>
              </a:rPr>
              <a:t>rời xanh như mới …………….... biết xanh</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x-none" sz="3200" i="1" dirty="0">
                <a:latin typeface="Times New Roman" panose="02020603050405020304" pitchFamily="18" charset="0"/>
                <a:cs typeface="Times New Roman" panose="02020603050405020304" pitchFamily="18" charset="0"/>
              </a:rPr>
              <a:t>iếng chim lay động lá cành</a:t>
            </a:r>
          </a:p>
          <a:p>
            <a:pPr algn="ctr">
              <a:lnSpc>
                <a:spcPct val="150000"/>
              </a:lnSpc>
            </a:pPr>
            <a:r>
              <a:rPr lang="en-US" sz="3200" i="1" dirty="0">
                <a:latin typeface="Times New Roman" panose="02020603050405020304" pitchFamily="18" charset="0"/>
                <a:cs typeface="Times New Roman" panose="02020603050405020304" pitchFamily="18" charset="0"/>
              </a:rPr>
              <a:t>T</a:t>
            </a:r>
            <a:r>
              <a:rPr lang="x-none" sz="3200" i="1" dirty="0">
                <a:latin typeface="Times New Roman" panose="02020603050405020304" pitchFamily="18" charset="0"/>
                <a:cs typeface="Times New Roman" panose="02020603050405020304" pitchFamily="18" charset="0"/>
              </a:rPr>
              <a:t>iếng chim đánh thức ………..….. dậy cùng</a:t>
            </a:r>
            <a:endParaRPr lang="x-none" sz="32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F929EE1-4EA8-3541-A2F1-DCA1D710E008}"/>
              </a:ext>
            </a:extLst>
          </p:cNvPr>
          <p:cNvSpPr/>
          <p:nvPr/>
        </p:nvSpPr>
        <p:spPr>
          <a:xfrm>
            <a:off x="5790116" y="1258252"/>
            <a:ext cx="2107581"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rgbClr val="FF0000"/>
                </a:solidFill>
                <a:latin typeface="Times New Roman" panose="02020603050405020304" pitchFamily="18" charset="0"/>
                <a:cs typeface="Times New Roman" panose="02020603050405020304" pitchFamily="18" charset="0"/>
              </a:rPr>
              <a:t>lần đầu</a:t>
            </a:r>
            <a:endParaRPr lang="x-none"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06B336C-AFC8-5044-9421-1962B3AAB23C}"/>
              </a:ext>
            </a:extLst>
          </p:cNvPr>
          <p:cNvSpPr/>
          <p:nvPr/>
        </p:nvSpPr>
        <p:spPr>
          <a:xfrm>
            <a:off x="6095998" y="2739986"/>
            <a:ext cx="2107581"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rgbClr val="FF0000"/>
                </a:solidFill>
                <a:latin typeface="Times New Roman" panose="02020603050405020304" pitchFamily="18" charset="0"/>
                <a:cs typeface="Times New Roman" panose="02020603050405020304" pitchFamily="18" charset="0"/>
              </a:rPr>
              <a:t>chồi xanh</a:t>
            </a:r>
            <a:endParaRPr lang="x-none" sz="3200" b="1" dirty="0">
              <a:solidFill>
                <a:srgbClr val="FF00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BC3F4218-3B62-7645-BCDF-F6A6CC2EB013}"/>
              </a:ext>
            </a:extLst>
          </p:cNvPr>
          <p:cNvSpPr/>
          <p:nvPr/>
        </p:nvSpPr>
        <p:spPr>
          <a:xfrm>
            <a:off x="7524132" y="748324"/>
            <a:ext cx="936702" cy="811240"/>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sp>
        <p:nvSpPr>
          <p:cNvPr id="19" name="Oval 18">
            <a:extLst>
              <a:ext uri="{FF2B5EF4-FFF2-40B4-BE49-F238E27FC236}">
                <a16:creationId xmlns:a16="http://schemas.microsoft.com/office/drawing/2014/main" id="{76406FD5-3EFA-DE4E-8D85-80851DD867D7}"/>
              </a:ext>
            </a:extLst>
          </p:cNvPr>
          <p:cNvSpPr/>
          <p:nvPr/>
        </p:nvSpPr>
        <p:spPr>
          <a:xfrm>
            <a:off x="6684849" y="1376323"/>
            <a:ext cx="936702" cy="811240"/>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sp>
        <p:nvSpPr>
          <p:cNvPr id="20" name="Oval 19">
            <a:extLst>
              <a:ext uri="{FF2B5EF4-FFF2-40B4-BE49-F238E27FC236}">
                <a16:creationId xmlns:a16="http://schemas.microsoft.com/office/drawing/2014/main" id="{CC85495E-A9B2-4341-85AC-0B783CE27430}"/>
              </a:ext>
            </a:extLst>
          </p:cNvPr>
          <p:cNvSpPr/>
          <p:nvPr/>
        </p:nvSpPr>
        <p:spPr>
          <a:xfrm>
            <a:off x="7527153" y="2305634"/>
            <a:ext cx="936702" cy="811240"/>
          </a:xfrm>
          <a:prstGeom prst="ellipse">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sp>
        <p:nvSpPr>
          <p:cNvPr id="21" name="Oval 20">
            <a:extLst>
              <a:ext uri="{FF2B5EF4-FFF2-40B4-BE49-F238E27FC236}">
                <a16:creationId xmlns:a16="http://schemas.microsoft.com/office/drawing/2014/main" id="{85D5297A-3DD1-1D4B-9102-033D0AA74423}"/>
              </a:ext>
            </a:extLst>
          </p:cNvPr>
          <p:cNvSpPr/>
          <p:nvPr/>
        </p:nvSpPr>
        <p:spPr>
          <a:xfrm>
            <a:off x="7058415" y="2886790"/>
            <a:ext cx="936702" cy="811240"/>
          </a:xfrm>
          <a:prstGeom prst="ellipse">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x-none"/>
          </a:p>
        </p:txBody>
      </p:sp>
      <p:pic>
        <p:nvPicPr>
          <p:cNvPr id="22" name="图片 8">
            <a:extLst>
              <a:ext uri="{FF2B5EF4-FFF2-40B4-BE49-F238E27FC236}">
                <a16:creationId xmlns:a16="http://schemas.microsoft.com/office/drawing/2014/main" id="{F321E387-0B5F-FC43-87F4-1380E93E4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2222">
            <a:off x="10453705" y="107762"/>
            <a:ext cx="1478035" cy="2092363"/>
          </a:xfrm>
          <a:prstGeom prst="rect">
            <a:avLst/>
          </a:prstGeom>
        </p:spPr>
      </p:pic>
      <p:sp>
        <p:nvSpPr>
          <p:cNvPr id="12" name="Rectangle 11">
            <a:extLst>
              <a:ext uri="{FF2B5EF4-FFF2-40B4-BE49-F238E27FC236}">
                <a16:creationId xmlns:a16="http://schemas.microsoft.com/office/drawing/2014/main" id="{4F9E3AB9-7D84-D742-97A8-05F9F795169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174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0" name="Picture 9" descr="A picture containing text&#10;&#10;Description automatically generated">
            <a:extLst>
              <a:ext uri="{FF2B5EF4-FFF2-40B4-BE49-F238E27FC236}">
                <a16:creationId xmlns:a16="http://schemas.microsoft.com/office/drawing/2014/main" id="{C0DB3132-2501-7C4C-9383-08A7E07402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000" y1="50515" x2="20000" y2="72423"/>
                        <a14:foregroundMark x1="20000" y1="72423" x2="22222" y2="78866"/>
                        <a14:foregroundMark x1="19444" y1="23196" x2="19444" y2="53608"/>
                        <a14:foregroundMark x1="18889" y1="36082" x2="22500" y2="24742"/>
                        <a14:foregroundMark x1="22500" y1="24742" x2="40000" y2="13402"/>
                        <a14:foregroundMark x1="40000" y1="13402" x2="41111" y2="13402"/>
                        <a14:foregroundMark x1="28333" y1="24227" x2="26667" y2="36598"/>
                        <a14:foregroundMark x1="28889" y1="25258" x2="33889" y2="29897"/>
                        <a14:foregroundMark x1="18333" y1="17526" x2="24444" y2="19588"/>
                        <a14:foregroundMark x1="20556" y1="14433" x2="23333" y2="20103"/>
                      </a14:backgroundRemoval>
                    </a14:imgEffect>
                  </a14:imgLayer>
                </a14:imgProps>
              </a:ext>
              <a:ext uri="{28A0092B-C50C-407E-A947-70E740481C1C}">
                <a14:useLocalDpi xmlns:a14="http://schemas.microsoft.com/office/drawing/2010/main" val="0"/>
              </a:ext>
            </a:extLst>
          </a:blip>
          <a:stretch>
            <a:fillRect/>
          </a:stretch>
        </p:blipFill>
        <p:spPr>
          <a:xfrm>
            <a:off x="-743160" y="2165655"/>
            <a:ext cx="5032774" cy="5424212"/>
          </a:xfrm>
          <a:prstGeom prst="rect">
            <a:avLst/>
          </a:prstGeom>
          <a:effectLst>
            <a:softEdge rad="63500"/>
          </a:effectLst>
        </p:spPr>
      </p:pic>
      <p:sp>
        <p:nvSpPr>
          <p:cNvPr id="11" name="Rectangle 10">
            <a:extLst>
              <a:ext uri="{FF2B5EF4-FFF2-40B4-BE49-F238E27FC236}">
                <a16:creationId xmlns:a16="http://schemas.microsoft.com/office/drawing/2014/main" id="{4BC891A3-EC31-9D48-BF83-66B2F7F4C8B7}"/>
              </a:ext>
            </a:extLst>
          </p:cNvPr>
          <p:cNvSpPr/>
          <p:nvPr/>
        </p:nvSpPr>
        <p:spPr>
          <a:xfrm>
            <a:off x="1170876" y="334537"/>
            <a:ext cx="9850245" cy="37691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200000"/>
              </a:lnSpc>
            </a:pPr>
            <a:r>
              <a:rPr lang="vi-VN" sz="3200" i="1" dirty="0">
                <a:latin typeface="Times New Roman" panose="02020603050405020304" pitchFamily="18" charset="0"/>
                <a:cs typeface="Times New Roman" panose="02020603050405020304" pitchFamily="18" charset="0"/>
              </a:rPr>
              <a:t>Con về thăm mẹ chiều đông</a:t>
            </a:r>
          </a:p>
          <a:p>
            <a:pPr algn="ctr">
              <a:lnSpc>
                <a:spcPct val="200000"/>
              </a:lnSpc>
            </a:pPr>
            <a:r>
              <a:rPr lang="vi-VN" sz="3200" i="1" dirty="0">
                <a:latin typeface="Times New Roman" panose="02020603050405020304" pitchFamily="18" charset="0"/>
                <a:cs typeface="Times New Roman" panose="02020603050405020304" pitchFamily="18" charset="0"/>
              </a:rPr>
              <a:t>Bếp chưa lên khói, mẹ không có nhà</a:t>
            </a:r>
          </a:p>
          <a:p>
            <a:pPr algn="ctr">
              <a:lnSpc>
                <a:spcPct val="200000"/>
              </a:lnSpc>
            </a:pPr>
            <a:r>
              <a:rPr lang="vi-VN" sz="3200" i="1" dirty="0">
                <a:latin typeface="Times New Roman" panose="02020603050405020304" pitchFamily="18" charset="0"/>
                <a:cs typeface="Times New Roman" panose="02020603050405020304" pitchFamily="18" charset="0"/>
              </a:rPr>
              <a:t>Mình con thơ thẩn vào ra</a:t>
            </a:r>
          </a:p>
          <a:p>
            <a:pPr algn="ctr">
              <a:lnSpc>
                <a:spcPct val="200000"/>
              </a:lnSpc>
            </a:pPr>
            <a:r>
              <a:rPr lang="vi-VN" sz="3200" i="1" dirty="0">
                <a:latin typeface="Times New Roman" panose="02020603050405020304" pitchFamily="18" charset="0"/>
                <a:cs typeface="Times New Roman" panose="02020603050405020304" pitchFamily="18" charset="0"/>
              </a:rPr>
              <a:t>Trời đang yên vậy bỗng oà mưa rơi</a:t>
            </a:r>
            <a:endParaRPr lang="x-none" sz="3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F5213D0-1687-164D-8529-466FE16EB7DC}"/>
              </a:ext>
            </a:extLst>
          </p:cNvPr>
          <p:cNvSpPr/>
          <p:nvPr/>
        </p:nvSpPr>
        <p:spPr>
          <a:xfrm>
            <a:off x="3939668" y="91665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9B239BD-748B-5148-BD8E-6B004472FBCF}"/>
              </a:ext>
            </a:extLst>
          </p:cNvPr>
          <p:cNvSpPr/>
          <p:nvPr/>
        </p:nvSpPr>
        <p:spPr>
          <a:xfrm>
            <a:off x="4461797" y="91665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4447ADE-432A-D742-93B8-40B47745DBB4}"/>
              </a:ext>
            </a:extLst>
          </p:cNvPr>
          <p:cNvSpPr/>
          <p:nvPr/>
        </p:nvSpPr>
        <p:spPr>
          <a:xfrm>
            <a:off x="5110544"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DA249F4-DE43-5344-B2A3-DFE2A8CB70A4}"/>
              </a:ext>
            </a:extLst>
          </p:cNvPr>
          <p:cNvSpPr/>
          <p:nvPr/>
        </p:nvSpPr>
        <p:spPr>
          <a:xfrm>
            <a:off x="5839635"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B5F95E-A109-C84F-ACAD-5A6CB6C1856C}"/>
              </a:ext>
            </a:extLst>
          </p:cNvPr>
          <p:cNvSpPr/>
          <p:nvPr/>
        </p:nvSpPr>
        <p:spPr>
          <a:xfrm>
            <a:off x="6693300"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7EA15FB-817F-2E4F-9899-A22DF1972690}"/>
              </a:ext>
            </a:extLst>
          </p:cNvPr>
          <p:cNvSpPr/>
          <p:nvPr/>
        </p:nvSpPr>
        <p:spPr>
          <a:xfrm>
            <a:off x="7546965" y="923092"/>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CE5F215-37BC-9E42-ADBC-D6F9CF07F913}"/>
              </a:ext>
            </a:extLst>
          </p:cNvPr>
          <p:cNvSpPr/>
          <p:nvPr/>
        </p:nvSpPr>
        <p:spPr>
          <a:xfrm>
            <a:off x="3201220" y="196115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D2E5E31-4EE5-5641-88F1-8144B28E6207}"/>
              </a:ext>
            </a:extLst>
          </p:cNvPr>
          <p:cNvSpPr/>
          <p:nvPr/>
        </p:nvSpPr>
        <p:spPr>
          <a:xfrm>
            <a:off x="3909502"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F5E1314-1D9E-724A-BEBC-E4DA38461984}"/>
              </a:ext>
            </a:extLst>
          </p:cNvPr>
          <p:cNvSpPr/>
          <p:nvPr/>
        </p:nvSpPr>
        <p:spPr>
          <a:xfrm>
            <a:off x="4677438"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205C63CC-63F7-374E-84A0-54110DF63EF3}"/>
              </a:ext>
            </a:extLst>
          </p:cNvPr>
          <p:cNvSpPr/>
          <p:nvPr/>
        </p:nvSpPr>
        <p:spPr>
          <a:xfrm>
            <a:off x="5374863" y="19500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73BBA6A-42A4-E145-B2F9-6F007207F1A1}"/>
              </a:ext>
            </a:extLst>
          </p:cNvPr>
          <p:cNvSpPr/>
          <p:nvPr/>
        </p:nvSpPr>
        <p:spPr>
          <a:xfrm>
            <a:off x="6240409" y="196387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A0D36A4-632C-FD40-914F-4E5CECD20070}"/>
              </a:ext>
            </a:extLst>
          </p:cNvPr>
          <p:cNvSpPr/>
          <p:nvPr/>
        </p:nvSpPr>
        <p:spPr>
          <a:xfrm>
            <a:off x="7105955" y="19500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C138AEF8-CCB5-794E-851B-945936E42BD7}"/>
              </a:ext>
            </a:extLst>
          </p:cNvPr>
          <p:cNvSpPr/>
          <p:nvPr/>
        </p:nvSpPr>
        <p:spPr>
          <a:xfrm>
            <a:off x="7875762" y="1938854"/>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948C726-B5A4-E84C-B2B0-860E7A129F09}"/>
              </a:ext>
            </a:extLst>
          </p:cNvPr>
          <p:cNvSpPr/>
          <p:nvPr/>
        </p:nvSpPr>
        <p:spPr>
          <a:xfrm>
            <a:off x="8461201" y="18991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8A0EA3E-2543-6942-916E-9DCA5B9B4D37}"/>
              </a:ext>
            </a:extLst>
          </p:cNvPr>
          <p:cNvSpPr/>
          <p:nvPr/>
        </p:nvSpPr>
        <p:spPr>
          <a:xfrm>
            <a:off x="4185057" y="286434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61D354CB-3D00-334C-9FC4-05E0AA9A2827}"/>
              </a:ext>
            </a:extLst>
          </p:cNvPr>
          <p:cNvSpPr/>
          <p:nvPr/>
        </p:nvSpPr>
        <p:spPr>
          <a:xfrm>
            <a:off x="4959669"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B89B8112-B332-5C4D-AC7F-32FCF3002CFC}"/>
              </a:ext>
            </a:extLst>
          </p:cNvPr>
          <p:cNvSpPr/>
          <p:nvPr/>
        </p:nvSpPr>
        <p:spPr>
          <a:xfrm>
            <a:off x="5629724"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E75C7231-4609-1D44-82FD-8AFAB5D385BA}"/>
              </a:ext>
            </a:extLst>
          </p:cNvPr>
          <p:cNvSpPr/>
          <p:nvPr/>
        </p:nvSpPr>
        <p:spPr>
          <a:xfrm>
            <a:off x="6280599" y="288390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3C91010D-75F2-2C42-A771-D855A1788D61}"/>
              </a:ext>
            </a:extLst>
          </p:cNvPr>
          <p:cNvSpPr/>
          <p:nvPr/>
        </p:nvSpPr>
        <p:spPr>
          <a:xfrm>
            <a:off x="7096962" y="286434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E0605747-18DF-DF41-BC67-77456AC1FEF1}"/>
              </a:ext>
            </a:extLst>
          </p:cNvPr>
          <p:cNvSpPr/>
          <p:nvPr/>
        </p:nvSpPr>
        <p:spPr>
          <a:xfrm>
            <a:off x="7682401" y="2842705"/>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18E6752-C873-624E-9653-23FFBFBF31B4}"/>
              </a:ext>
            </a:extLst>
          </p:cNvPr>
          <p:cNvSpPr/>
          <p:nvPr/>
        </p:nvSpPr>
        <p:spPr>
          <a:xfrm>
            <a:off x="3278667" y="3804087"/>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41E5D87C-9425-B341-8F9E-65E8CC0779CC}"/>
              </a:ext>
            </a:extLst>
          </p:cNvPr>
          <p:cNvSpPr/>
          <p:nvPr/>
        </p:nvSpPr>
        <p:spPr>
          <a:xfrm>
            <a:off x="4050472" y="382900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663A42E9-015C-AC4E-88B6-CBCD3B3E1668}"/>
              </a:ext>
            </a:extLst>
          </p:cNvPr>
          <p:cNvSpPr/>
          <p:nvPr/>
        </p:nvSpPr>
        <p:spPr>
          <a:xfrm>
            <a:off x="4868082" y="382900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78F568CB-31ED-F440-87BB-0FB8DE894981}"/>
              </a:ext>
            </a:extLst>
          </p:cNvPr>
          <p:cNvSpPr/>
          <p:nvPr/>
        </p:nvSpPr>
        <p:spPr>
          <a:xfrm>
            <a:off x="5520433" y="38204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B201329-0B94-424B-B38B-1D2D39D599C8}"/>
              </a:ext>
            </a:extLst>
          </p:cNvPr>
          <p:cNvSpPr/>
          <p:nvPr/>
        </p:nvSpPr>
        <p:spPr>
          <a:xfrm>
            <a:off x="6190132" y="3820468"/>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T</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78B35283-016B-5F40-BE4E-D60499C8267E}"/>
              </a:ext>
            </a:extLst>
          </p:cNvPr>
          <p:cNvSpPr/>
          <p:nvPr/>
        </p:nvSpPr>
        <p:spPr>
          <a:xfrm>
            <a:off x="7051405" y="382672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E57D5870-EBE4-F745-8AB0-091A7FD4EF9A}"/>
              </a:ext>
            </a:extLst>
          </p:cNvPr>
          <p:cNvSpPr/>
          <p:nvPr/>
        </p:nvSpPr>
        <p:spPr>
          <a:xfrm>
            <a:off x="7762771" y="3821231"/>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23D1679A-4D16-D04B-A9EF-7A56F53F8E39}"/>
              </a:ext>
            </a:extLst>
          </p:cNvPr>
          <p:cNvSpPr/>
          <p:nvPr/>
        </p:nvSpPr>
        <p:spPr>
          <a:xfrm>
            <a:off x="8474137" y="3815736"/>
            <a:ext cx="610684" cy="8112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3200" b="1" dirty="0">
                <a:solidFill>
                  <a:schemeClr val="tx1"/>
                </a:solidFill>
                <a:latin typeface="Times New Roman" panose="02020603050405020304" pitchFamily="18" charset="0"/>
                <a:cs typeface="Times New Roman" panose="02020603050405020304" pitchFamily="18" charset="0"/>
              </a:rPr>
              <a:t>B</a:t>
            </a:r>
            <a:endParaRPr lang="x-none" sz="3200" b="1" dirty="0">
              <a:solidFill>
                <a:schemeClr val="tx1"/>
              </a:solidFill>
              <a:latin typeface="Times New Roman" panose="02020603050405020304" pitchFamily="18" charset="0"/>
              <a:cs typeface="Times New Roman" panose="02020603050405020304" pitchFamily="18" charset="0"/>
            </a:endParaRPr>
          </a:p>
        </p:txBody>
      </p:sp>
      <p:pic>
        <p:nvPicPr>
          <p:cNvPr id="40" name="图片 8">
            <a:extLst>
              <a:ext uri="{FF2B5EF4-FFF2-40B4-BE49-F238E27FC236}">
                <a16:creationId xmlns:a16="http://schemas.microsoft.com/office/drawing/2014/main" id="{3FC9D60C-E702-2F46-B139-211CC8DD27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62222">
            <a:off x="10453705" y="107762"/>
            <a:ext cx="1478035" cy="2092363"/>
          </a:xfrm>
          <a:prstGeom prst="rect">
            <a:avLst/>
          </a:prstGeom>
        </p:spPr>
      </p:pic>
      <p:sp>
        <p:nvSpPr>
          <p:cNvPr id="41" name="Rectangle 40">
            <a:extLst>
              <a:ext uri="{FF2B5EF4-FFF2-40B4-BE49-F238E27FC236}">
                <a16:creationId xmlns:a16="http://schemas.microsoft.com/office/drawing/2014/main" id="{7D880AB1-EC28-8741-BA61-AE3EB1A95567}"/>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876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heckerboard(across)">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heckerboard(across)">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heckerboard(across)">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heckerboard(across)">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checkerboard(across)">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checkerboard(across)">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checkerboard(across)">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heckerboard(across)">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checkerboard(across)">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checkerboard(across)">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checkerboard(across)">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checkerboard(across)">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图片 5">
            <a:extLst>
              <a:ext uri="{FF2B5EF4-FFF2-40B4-BE49-F238E27FC236}">
                <a16:creationId xmlns:a16="http://schemas.microsoft.com/office/drawing/2014/main"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8" y="443753"/>
            <a:ext cx="6858000" cy="6858000"/>
          </a:xfrm>
          <a:prstGeom prst="rect">
            <a:avLst/>
          </a:prstGeom>
        </p:spPr>
      </p:pic>
      <p:graphicFrame>
        <p:nvGraphicFramePr>
          <p:cNvPr id="10" name="Table 10">
            <a:extLst>
              <a:ext uri="{FF2B5EF4-FFF2-40B4-BE49-F238E27FC236}">
                <a16:creationId xmlns:a16="http://schemas.microsoft.com/office/drawing/2014/main" id="{4E6469AD-DEA6-6E48-8115-12BD20E80D0E}"/>
              </a:ext>
            </a:extLst>
          </p:cNvPr>
          <p:cNvGraphicFramePr>
            <a:graphicFrameLocks noGrp="1"/>
          </p:cNvGraphicFramePr>
          <p:nvPr>
            <p:extLst>
              <p:ext uri="{D42A27DB-BD31-4B8C-83A1-F6EECF244321}">
                <p14:modId xmlns:p14="http://schemas.microsoft.com/office/powerpoint/2010/main" val="2855617086"/>
              </p:ext>
            </p:extLst>
          </p:nvPr>
        </p:nvGraphicFramePr>
        <p:xfrm>
          <a:off x="2032000" y="719665"/>
          <a:ext cx="9797140" cy="2380374"/>
        </p:xfrm>
        <a:graphic>
          <a:graphicData uri="http://schemas.openxmlformats.org/drawingml/2006/table">
            <a:tbl>
              <a:tblPr firstRow="1" bandRow="1">
                <a:tableStyleId>{21E4AEA4-8DFA-4A89-87EB-49C32662AFE0}</a:tableStyleId>
              </a:tblPr>
              <a:tblGrid>
                <a:gridCol w="1959428">
                  <a:extLst>
                    <a:ext uri="{9D8B030D-6E8A-4147-A177-3AD203B41FA5}">
                      <a16:colId xmlns:a16="http://schemas.microsoft.com/office/drawing/2014/main" val="1961686529"/>
                    </a:ext>
                  </a:extLst>
                </a:gridCol>
                <a:gridCol w="979714">
                  <a:extLst>
                    <a:ext uri="{9D8B030D-6E8A-4147-A177-3AD203B41FA5}">
                      <a16:colId xmlns:a16="http://schemas.microsoft.com/office/drawing/2014/main" val="3924584420"/>
                    </a:ext>
                  </a:extLst>
                </a:gridCol>
                <a:gridCol w="979714">
                  <a:extLst>
                    <a:ext uri="{9D8B030D-6E8A-4147-A177-3AD203B41FA5}">
                      <a16:colId xmlns:a16="http://schemas.microsoft.com/office/drawing/2014/main" val="1773617677"/>
                    </a:ext>
                  </a:extLst>
                </a:gridCol>
                <a:gridCol w="979714">
                  <a:extLst>
                    <a:ext uri="{9D8B030D-6E8A-4147-A177-3AD203B41FA5}">
                      <a16:colId xmlns:a16="http://schemas.microsoft.com/office/drawing/2014/main" val="1658509962"/>
                    </a:ext>
                  </a:extLst>
                </a:gridCol>
                <a:gridCol w="979714">
                  <a:extLst>
                    <a:ext uri="{9D8B030D-6E8A-4147-A177-3AD203B41FA5}">
                      <a16:colId xmlns:a16="http://schemas.microsoft.com/office/drawing/2014/main" val="1302871236"/>
                    </a:ext>
                  </a:extLst>
                </a:gridCol>
                <a:gridCol w="979714">
                  <a:extLst>
                    <a:ext uri="{9D8B030D-6E8A-4147-A177-3AD203B41FA5}">
                      <a16:colId xmlns:a16="http://schemas.microsoft.com/office/drawing/2014/main" val="10266163"/>
                    </a:ext>
                  </a:extLst>
                </a:gridCol>
                <a:gridCol w="979714">
                  <a:extLst>
                    <a:ext uri="{9D8B030D-6E8A-4147-A177-3AD203B41FA5}">
                      <a16:colId xmlns:a16="http://schemas.microsoft.com/office/drawing/2014/main" val="3603469379"/>
                    </a:ext>
                  </a:extLst>
                </a:gridCol>
                <a:gridCol w="979714">
                  <a:extLst>
                    <a:ext uri="{9D8B030D-6E8A-4147-A177-3AD203B41FA5}">
                      <a16:colId xmlns:a16="http://schemas.microsoft.com/office/drawing/2014/main" val="2519151456"/>
                    </a:ext>
                  </a:extLst>
                </a:gridCol>
                <a:gridCol w="979714">
                  <a:extLst>
                    <a:ext uri="{9D8B030D-6E8A-4147-A177-3AD203B41FA5}">
                      <a16:colId xmlns:a16="http://schemas.microsoft.com/office/drawing/2014/main" val="1440635993"/>
                    </a:ext>
                  </a:extLst>
                </a:gridCol>
              </a:tblGrid>
              <a:tr h="793458">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Tiếng</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1</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2</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3</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4</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5</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6</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7</a:t>
                      </a:r>
                    </a:p>
                  </a:txBody>
                  <a:tcPr anchor="ctr"/>
                </a:tc>
                <a:tc>
                  <a:txBody>
                    <a:bodyPr/>
                    <a:lstStyle/>
                    <a:p>
                      <a:pPr algn="ctr"/>
                      <a:r>
                        <a:rPr lang="x-none" sz="2800" dirty="0">
                          <a:solidFill>
                            <a:srgbClr val="002060"/>
                          </a:solidFill>
                          <a:latin typeface="Times New Roman" panose="02020603050405020304" pitchFamily="18" charset="0"/>
                          <a:cs typeface="Times New Roman" panose="02020603050405020304" pitchFamily="18" charset="0"/>
                        </a:rPr>
                        <a:t>8</a:t>
                      </a:r>
                    </a:p>
                  </a:txBody>
                  <a:tcPr anchor="ctr"/>
                </a:tc>
                <a:extLst>
                  <a:ext uri="{0D108BD9-81ED-4DB2-BD59-A6C34878D82A}">
                    <a16:rowId xmlns:a16="http://schemas.microsoft.com/office/drawing/2014/main" val="485195336"/>
                  </a:ext>
                </a:extLst>
              </a:tr>
              <a:tr h="793458">
                <a:tc>
                  <a:txBody>
                    <a:bodyPr/>
                    <a:lstStyle/>
                    <a:p>
                      <a:pPr algn="ctr"/>
                      <a:r>
                        <a:rPr lang="x-none" sz="2800" dirty="0">
                          <a:latin typeface="Times New Roman" panose="02020603050405020304" pitchFamily="18" charset="0"/>
                          <a:cs typeface="Times New Roman" panose="02020603050405020304" pitchFamily="18" charset="0"/>
                        </a:rPr>
                        <a:t>Câu lục</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B</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T</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BV</a:t>
                      </a:r>
                    </a:p>
                  </a:txBody>
                  <a:tcPr anchor="ctr"/>
                </a:tc>
                <a:tc>
                  <a:txBody>
                    <a:bodyPr/>
                    <a:lstStyle/>
                    <a:p>
                      <a:pPr algn="ctr"/>
                      <a:endParaRPr lang="x-none" sz="2800">
                        <a:latin typeface="Times New Roman" panose="02020603050405020304" pitchFamily="18" charset="0"/>
                        <a:cs typeface="Times New Roman" panose="02020603050405020304" pitchFamily="18" charset="0"/>
                      </a:endParaRPr>
                    </a:p>
                  </a:txBody>
                  <a:tcPr anchor="ctr"/>
                </a:tc>
                <a:tc>
                  <a:txBody>
                    <a:bodyPr/>
                    <a:lstStyle/>
                    <a:p>
                      <a:pPr algn="ctr"/>
                      <a:endParaRPr lang="x-none" sz="2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00867787"/>
                  </a:ext>
                </a:extLst>
              </a:tr>
              <a:tr h="793458">
                <a:tc>
                  <a:txBody>
                    <a:bodyPr/>
                    <a:lstStyle/>
                    <a:p>
                      <a:pPr algn="ctr"/>
                      <a:r>
                        <a:rPr lang="x-none" sz="2800" dirty="0">
                          <a:latin typeface="Times New Roman" panose="02020603050405020304" pitchFamily="18" charset="0"/>
                          <a:cs typeface="Times New Roman" panose="02020603050405020304" pitchFamily="18" charset="0"/>
                        </a:rPr>
                        <a:t>Câu bát</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B</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T</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BV</a:t>
                      </a:r>
                    </a:p>
                  </a:txBody>
                  <a:tcPr anchor="ctr"/>
                </a:tc>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tc>
                <a:tc>
                  <a:txBody>
                    <a:bodyPr/>
                    <a:lstStyle/>
                    <a:p>
                      <a:pPr algn="ctr"/>
                      <a:r>
                        <a:rPr lang="x-none" sz="2800" dirty="0">
                          <a:latin typeface="Times New Roman" panose="02020603050405020304" pitchFamily="18" charset="0"/>
                          <a:cs typeface="Times New Roman" panose="02020603050405020304" pitchFamily="18" charset="0"/>
                        </a:rPr>
                        <a:t>BV</a:t>
                      </a:r>
                    </a:p>
                  </a:txBody>
                  <a:tcPr anchor="ctr"/>
                </a:tc>
                <a:extLst>
                  <a:ext uri="{0D108BD9-81ED-4DB2-BD59-A6C34878D82A}">
                    <a16:rowId xmlns:a16="http://schemas.microsoft.com/office/drawing/2014/main" val="893361621"/>
                  </a:ext>
                </a:extLst>
              </a:tr>
            </a:tbl>
          </a:graphicData>
        </a:graphic>
      </p:graphicFrame>
      <p:sp>
        <p:nvSpPr>
          <p:cNvPr id="7" name="Rectangle 6">
            <a:extLst>
              <a:ext uri="{FF2B5EF4-FFF2-40B4-BE49-F238E27FC236}">
                <a16:creationId xmlns:a16="http://schemas.microsoft.com/office/drawing/2014/main" id="{B7B3425E-633A-8E42-9BA5-789F072F58EC}"/>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654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0" y="0"/>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5636285" y="569537"/>
            <a:ext cx="919428" cy="1015663"/>
          </a:xfrm>
          <a:prstGeom prst="rect">
            <a:avLst/>
          </a:prstGeom>
          <a:noFill/>
        </p:spPr>
        <p:txBody>
          <a:bodyPr wrap="square" rtlCol="0">
            <a:spAutoFit/>
          </a:bodyPr>
          <a:lstStyle/>
          <a:p>
            <a:pPr algn="ctr"/>
            <a:r>
              <a:rPr lang="vi-VN" altLang="zh-CN" sz="6000" b="1" dirty="0">
                <a:solidFill>
                  <a:schemeClr val="accent5">
                    <a:lumMod val="75000"/>
                  </a:schemeClr>
                </a:solidFill>
                <a:latin typeface="+mj-lt"/>
                <a:ea typeface="inpin heiti" charset="-122"/>
              </a:rPr>
              <a:t>II.</a:t>
            </a:r>
            <a:endParaRPr lang="zh-CN" altLang="en-US" sz="6000" b="1" dirty="0">
              <a:solidFill>
                <a:schemeClr val="accent5">
                  <a:lumMod val="75000"/>
                </a:schemeClr>
              </a:solidFill>
              <a:latin typeface="+mj-lt"/>
              <a:ea typeface="inpin heiti" charset="-122"/>
            </a:endParaRPr>
          </a:p>
        </p:txBody>
      </p:sp>
      <p:sp>
        <p:nvSpPr>
          <p:cNvPr id="13" name="矩形: 圆角 12">
            <a:extLst>
              <a:ext uri="{FF2B5EF4-FFF2-40B4-BE49-F238E27FC236}">
                <a16:creationId xmlns:a16="http://schemas.microsoft.com/office/drawing/2014/main" id="{CEE1C666-20C7-446E-8AC2-A57590AB36B4}"/>
              </a:ext>
            </a:extLst>
          </p:cNvPr>
          <p:cNvSpPr/>
          <p:nvPr/>
        </p:nvSpPr>
        <p:spPr>
          <a:xfrm>
            <a:off x="3262391" y="1848400"/>
            <a:ext cx="5667217" cy="120990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6000" b="1" dirty="0">
                <a:solidFill>
                  <a:srgbClr val="FF0000"/>
                </a:solidFill>
                <a:latin typeface="+mj-lt"/>
                <a:ea typeface="inpin heiti" charset="-122"/>
              </a:rPr>
              <a:t>THỰC HÀNH</a:t>
            </a:r>
            <a:endParaRPr lang="zh-CN" altLang="en-US" sz="6000" b="1" dirty="0">
              <a:solidFill>
                <a:srgbClr val="FF0000"/>
              </a:solidFill>
              <a:latin typeface="+mj-lt"/>
              <a:ea typeface="inpin heiti" charset="-122"/>
            </a:endParaRPr>
          </a:p>
        </p:txBody>
      </p:sp>
      <p:sp>
        <p:nvSpPr>
          <p:cNvPr id="10" name="Rectangle 9">
            <a:extLst>
              <a:ext uri="{FF2B5EF4-FFF2-40B4-BE49-F238E27FC236}">
                <a16:creationId xmlns:a16="http://schemas.microsoft.com/office/drawing/2014/main" id="{D2B7DFB8-CA97-934A-AC97-C28715BE3D26}"/>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491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9" name="图片 8">
            <a:extLst>
              <a:ext uri="{FF2B5EF4-FFF2-40B4-BE49-F238E27FC236}">
                <a16:creationId xmlns:a16="http://schemas.microsoft.com/office/drawing/2014/main" id="{386A6767-884F-48DB-991C-BDFB581C2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0" name="矩形: 圆角 9">
            <a:extLst>
              <a:ext uri="{FF2B5EF4-FFF2-40B4-BE49-F238E27FC236}">
                <a16:creationId xmlns:a16="http://schemas.microsoft.com/office/drawing/2014/main" id="{E09D115E-602B-4EF5-91A4-037410B0B568}"/>
              </a:ext>
            </a:extLst>
          </p:cNvPr>
          <p:cNvSpPr/>
          <p:nvPr/>
        </p:nvSpPr>
        <p:spPr>
          <a:xfrm>
            <a:off x="959005" y="1394771"/>
            <a:ext cx="4593349"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mj-lt"/>
                <a:ea typeface="inpin heiti" charset="-122"/>
              </a:rPr>
              <a:t>HOẠT ĐỘNG CẶP ĐÔI</a:t>
            </a:r>
            <a:endParaRPr lang="zh-CN" altLang="en-US" sz="2800" b="1" dirty="0">
              <a:latin typeface="+mj-lt"/>
              <a:ea typeface="inpin heiti" charset="-122"/>
            </a:endParaRPr>
          </a:p>
        </p:txBody>
      </p:sp>
      <p:sp>
        <p:nvSpPr>
          <p:cNvPr id="12" name="文本框 11">
            <a:extLst>
              <a:ext uri="{FF2B5EF4-FFF2-40B4-BE49-F238E27FC236}">
                <a16:creationId xmlns:a16="http://schemas.microsoft.com/office/drawing/2014/main" id="{2BC72756-3081-4529-8321-8D682B507CBB}"/>
              </a:ext>
            </a:extLst>
          </p:cNvPr>
          <p:cNvSpPr txBox="1"/>
          <p:nvPr/>
        </p:nvSpPr>
        <p:spPr>
          <a:xfrm>
            <a:off x="5917187" y="1397675"/>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
        <p:nvSpPr>
          <p:cNvPr id="13" name="矩形: 圆角 12">
            <a:extLst>
              <a:ext uri="{FF2B5EF4-FFF2-40B4-BE49-F238E27FC236}">
                <a16:creationId xmlns:a16="http://schemas.microsoft.com/office/drawing/2014/main" id="{1F23602A-AA73-4F5B-A1A5-C0817A1926F7}"/>
              </a:ext>
            </a:extLst>
          </p:cNvPr>
          <p:cNvSpPr/>
          <p:nvPr/>
        </p:nvSpPr>
        <p:spPr>
          <a:xfrm>
            <a:off x="3396216" y="3010453"/>
            <a:ext cx="2114532" cy="580614"/>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5" name="文本框 14">
            <a:extLst>
              <a:ext uri="{FF2B5EF4-FFF2-40B4-BE49-F238E27FC236}">
                <a16:creationId xmlns:a16="http://schemas.microsoft.com/office/drawing/2014/main" id="{CD3F3AD1-62E2-46B1-A4D8-5814EB46C8C8}"/>
              </a:ext>
            </a:extLst>
          </p:cNvPr>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16" name="图片 9">
            <a:extLst>
              <a:ext uri="{FF2B5EF4-FFF2-40B4-BE49-F238E27FC236}">
                <a16:creationId xmlns:a16="http://schemas.microsoft.com/office/drawing/2014/main" id="{E503FC60-E24B-A742-AF3C-0F273C264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8141" y="430306"/>
            <a:ext cx="5778658" cy="4549885"/>
          </a:xfrm>
          <a:prstGeom prst="rect">
            <a:avLst/>
          </a:prstGeom>
        </p:spPr>
      </p:pic>
      <p:sp>
        <p:nvSpPr>
          <p:cNvPr id="17" name="Rectangle 16">
            <a:extLst>
              <a:ext uri="{FF2B5EF4-FFF2-40B4-BE49-F238E27FC236}">
                <a16:creationId xmlns:a16="http://schemas.microsoft.com/office/drawing/2014/main" id="{D9CBFF44-904E-F745-93EF-43DCF9104345}"/>
              </a:ext>
            </a:extLst>
          </p:cNvPr>
          <p:cNvSpPr/>
          <p:nvPr/>
        </p:nvSpPr>
        <p:spPr>
          <a:xfrm>
            <a:off x="5793532" y="658790"/>
            <a:ext cx="4844731" cy="37347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t"/>
          <a:lstStyle/>
          <a:p>
            <a:pPr marL="457200" indent="-457200" algn="just">
              <a:buFont typeface="Wingdings" pitchFamily="2" charset="2"/>
              <a:buChar char="§"/>
            </a:pPr>
            <a:r>
              <a:rPr lang="x-none" sz="3200" dirty="0">
                <a:latin typeface="Times New Roman" panose="02020603050405020304" pitchFamily="18" charset="0"/>
                <a:cs typeface="Times New Roman" panose="02020603050405020304" pitchFamily="18" charset="0"/>
              </a:rPr>
              <a:t>HS sáng tác dòng bát sao cho phù hợp nội dung, vần, nhịp và luật B-T.</a:t>
            </a:r>
          </a:p>
          <a:p>
            <a:pPr marL="457200" indent="-457200" algn="just">
              <a:buFont typeface="Wingdings" pitchFamily="2" charset="2"/>
              <a:buChar char="§"/>
            </a:pPr>
            <a:r>
              <a:rPr lang="x-none" sz="3200" dirty="0">
                <a:latin typeface="Times New Roman" panose="02020603050405020304" pitchFamily="18" charset="0"/>
                <a:cs typeface="Times New Roman" panose="02020603050405020304" pitchFamily="18" charset="0"/>
              </a:rPr>
              <a:t>Thời gian: 10 phút</a:t>
            </a:r>
          </a:p>
          <a:p>
            <a:pPr marL="457200" indent="-457200" algn="just">
              <a:buFont typeface="Wingdings" pitchFamily="2" charset="2"/>
              <a:buChar char="§"/>
            </a:pPr>
            <a:r>
              <a:rPr lang="x-none" sz="3200" dirty="0">
                <a:latin typeface="Times New Roman" panose="02020603050405020304" pitchFamily="18" charset="0"/>
                <a:cs typeface="Times New Roman" panose="02020603050405020304" pitchFamily="18" charset="0"/>
              </a:rPr>
              <a:t>Thi đọc giữa các tổ</a:t>
            </a:r>
          </a:p>
          <a:p>
            <a:pPr marL="457200" indent="-457200" algn="just">
              <a:buFont typeface="Wingdings" pitchFamily="2" charset="2"/>
              <a:buChar char="§"/>
            </a:pPr>
            <a:r>
              <a:rPr lang="x-none" sz="3200" dirty="0">
                <a:latin typeface="Times New Roman" panose="02020603050405020304" pitchFamily="18" charset="0"/>
                <a:cs typeface="Times New Roman" panose="02020603050405020304" pitchFamily="18" charset="0"/>
              </a:rPr>
              <a:t>Tổ nào đọc được nhiều câu đúng sẽ chiến thắng</a:t>
            </a:r>
          </a:p>
        </p:txBody>
      </p:sp>
      <p:sp>
        <p:nvSpPr>
          <p:cNvPr id="14" name="Rectangle 13">
            <a:extLst>
              <a:ext uri="{FF2B5EF4-FFF2-40B4-BE49-F238E27FC236}">
                <a16:creationId xmlns:a16="http://schemas.microsoft.com/office/drawing/2014/main" id="{867D63FA-21BE-7449-9421-BE5B3CD7E4C8}"/>
              </a:ext>
            </a:extLst>
          </p:cNvPr>
          <p:cNvSpPr/>
          <p:nvPr/>
        </p:nvSpPr>
        <p:spPr>
          <a:xfrm>
            <a:off x="3048000" y="-1255944"/>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343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977</Words>
  <Application>Microsoft Office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inpin heiti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Ngo Thuy Loan</cp:lastModifiedBy>
  <cp:revision>191</cp:revision>
  <dcterms:created xsi:type="dcterms:W3CDTF">2017-08-18T03:02:00Z</dcterms:created>
  <dcterms:modified xsi:type="dcterms:W3CDTF">2024-07-11T02:11:03Z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