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8" r:id="rId4"/>
  </p:sldMasterIdLst>
  <p:notesMasterIdLst>
    <p:notesMasterId r:id="rId43"/>
  </p:notesMasterIdLst>
  <p:sldIdLst>
    <p:sldId id="268" r:id="rId5"/>
    <p:sldId id="399" r:id="rId6"/>
    <p:sldId id="398" r:id="rId7"/>
    <p:sldId id="257" r:id="rId8"/>
    <p:sldId id="264" r:id="rId9"/>
    <p:sldId id="259" r:id="rId10"/>
    <p:sldId id="258" r:id="rId11"/>
    <p:sldId id="600" r:id="rId12"/>
    <p:sldId id="261" r:id="rId13"/>
    <p:sldId id="602" r:id="rId14"/>
    <p:sldId id="262" r:id="rId15"/>
    <p:sldId id="603" r:id="rId16"/>
    <p:sldId id="605" r:id="rId17"/>
    <p:sldId id="400" r:id="rId18"/>
    <p:sldId id="606" r:id="rId19"/>
    <p:sldId id="267" r:id="rId20"/>
    <p:sldId id="402" r:id="rId21"/>
    <p:sldId id="608" r:id="rId22"/>
    <p:sldId id="609" r:id="rId23"/>
    <p:sldId id="610" r:id="rId24"/>
    <p:sldId id="612" r:id="rId25"/>
    <p:sldId id="613" r:id="rId26"/>
    <p:sldId id="614" r:id="rId27"/>
    <p:sldId id="616" r:id="rId28"/>
    <p:sldId id="615" r:id="rId29"/>
    <p:sldId id="618" r:id="rId30"/>
    <p:sldId id="594" r:id="rId31"/>
    <p:sldId id="368" r:id="rId32"/>
    <p:sldId id="589" r:id="rId33"/>
    <p:sldId id="620" r:id="rId34"/>
    <p:sldId id="621" r:id="rId35"/>
    <p:sldId id="574" r:id="rId36"/>
    <p:sldId id="622" r:id="rId37"/>
    <p:sldId id="596" r:id="rId38"/>
    <p:sldId id="623" r:id="rId39"/>
    <p:sldId id="597" r:id="rId40"/>
    <p:sldId id="624" r:id="rId41"/>
    <p:sldId id="5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lang="en-US" sz="3600" b="0" i="0" u="none" dirty="0">
            <a:latin typeface="#9Slide05 Brannboll Ny" panose="02000000000000000000" pitchFamily="2" charset="0"/>
          </a:endParaRPr>
        </a:p>
        <a:p>
          <a:pPr algn="just"/>
          <a:r>
            <a:rPr lang="en-US" sz="3600" b="1" i="0" u="none" dirty="0">
              <a:latin typeface="#9Slide05 Brannboll Ny" panose="02000000000000000000" pitchFamily="2" charset="0"/>
            </a:rPr>
            <a:t>a)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nhận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xét</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về</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lý</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của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Thuỷ</a:t>
          </a:r>
          <a:r>
            <a:rPr lang="en-US" sz="3600" b="1" i="0" u="none" dirty="0">
              <a:latin typeface="#9Slide05 Brannboll Ny" panose="02000000000000000000" pitchFamily="2" charset="0"/>
            </a:rPr>
            <a:t>? </a:t>
          </a:r>
          <a:endParaRPr lang="en-US" sz="3600" b="1" dirty="0">
            <a:latin typeface="#9Slide05 Brannboll Ny" panose="02000000000000000000" pitchFamily="2" charset="0"/>
          </a:endParaRPr>
        </a:p>
        <a:p>
          <a:pPr algn="just"/>
          <a:endParaRPr lang="vi-VN" sz="2800" b="0" i="0" u="none" dirty="0">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3600" b="1" i="0" u="none" dirty="0">
              <a:latin typeface="#9Slide05 Brannboll Ny" panose="02000000000000000000" pitchFamily="2" charset="0"/>
            </a:rPr>
            <a:t>b) Theo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lí</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hiệu</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ý </a:t>
          </a:r>
          <a:r>
            <a:rPr lang="en-US" sz="3600" b="1" i="0" u="none" dirty="0" err="1">
              <a:latin typeface="#9Slide05 Brannboll Ny" panose="02000000000000000000" pitchFamily="2" charset="0"/>
            </a:rPr>
            <a:t>nghĩa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trong</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cuộc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sống</a:t>
          </a:r>
          <a:r>
            <a:rPr lang="en-US" sz="3600" b="1" i="0" u="none" dirty="0">
              <a:latin typeface="#9Slide05 Brannboll Ny" panose="02000000000000000000" pitchFamily="2" charset="0"/>
            </a:rPr>
            <a:t>?</a:t>
          </a:r>
          <a:endParaRPr kumimoji="0" lang="en-US" sz="36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Y="3388"/>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4800" b="1" i="1" dirty="0">
              <a:solidFill>
                <a:srgbClr val="002060"/>
              </a:solidFill>
              <a:latin typeface="#9Slide05 Brannboll Ny" panose="02000000000000000000" pitchFamily="2" charset="0"/>
            </a:rPr>
            <a:t>Đọc tình huống</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thảo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luận</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trả</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lời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theo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hai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câu</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hỏi</a:t>
          </a:r>
          <a:r>
            <a:rPr lang="en-US" sz="4800" b="1" i="1" dirty="0">
              <a:solidFill>
                <a:srgbClr val="002060"/>
              </a:solidFill>
              <a:latin typeface="#9Slide05 Brannboll Ny" panose="02000000000000000000" pitchFamily="2" charset="0"/>
            </a:rPr>
            <a:t>:</a:t>
          </a:r>
          <a:endParaRPr lang="en-US" sz="4800" dirty="0">
            <a:solidFill>
              <a:srgbClr val="002060"/>
            </a:solidFill>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None/>
          </a:pPr>
          <a:endParaRPr lang="en-US" sz="44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pPr>
          <a:r>
            <a:rPr lang="en-US" sz="4400" dirty="0">
              <a:solidFill>
                <a:srgbClr val="C00000"/>
              </a:solidFill>
              <a:latin typeface="#9Slide05 Brannboll Ny" panose="02000000000000000000" pitchFamily="2" charset="0"/>
            </a:rPr>
            <a:t>a)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 H </a:t>
          </a:r>
          <a:r>
            <a:rPr lang="en-US" sz="4400" dirty="0" err="1">
              <a:solidFill>
                <a:srgbClr val="C00000"/>
              </a:solidFill>
              <a:latin typeface="#9Slide05 Brannboll Ny" panose="02000000000000000000" pitchFamily="2" charset="0"/>
            </a:rPr>
            <a:t>khó</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a:t>
          </a:r>
          <a:r>
            <a:rPr lang="vi-VN" sz="4400" dirty="0">
              <a:solidFill>
                <a:srgbClr val="C00000"/>
              </a:solidFill>
              <a:latin typeface="#9Slide05 Brannboll Ny" panose="02000000000000000000" pitchFamily="2" charset="0"/>
            </a:rPr>
            <a:t>ề</a:t>
          </a:r>
          <a:r>
            <a:rPr lang="en-US" sz="4400" dirty="0">
              <a:solidFill>
                <a:srgbClr val="C00000"/>
              </a:solidFill>
              <a:latin typeface="#9Slide05 Brannboll Ny" panose="02000000000000000000" pitchFamily="2" charset="0"/>
            </a:rPr>
            <a:t>n </a:t>
          </a:r>
          <a:r>
            <a:rPr lang="en-US" sz="4400" dirty="0" err="1">
              <a:solidFill>
                <a:srgbClr val="C00000"/>
              </a:solidFill>
              <a:latin typeface="#9Slide05 Brannboll Ny" panose="02000000000000000000" pitchFamily="2" charset="0"/>
            </a:rPr>
            <a:t>của</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các</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bạn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trong</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lớp</a:t>
          </a:r>
          <a:r>
            <a:rPr lang="en-US" sz="44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400" dirty="0">
              <a:solidFill>
                <a:srgbClr val="C00000"/>
              </a:solidFill>
              <a:latin typeface="#9Slide05 Brannboll Ny" panose="02000000000000000000" pitchFamily="2" charset="0"/>
            </a:rPr>
            <a:t>b) Theo </a:t>
          </a:r>
          <a:r>
            <a:rPr lang="en-US" sz="4400" dirty="0" err="1">
              <a:solidFill>
                <a:srgbClr val="C00000"/>
              </a:solidFill>
              <a:latin typeface="#9Slide05 Brannboll Ny" panose="02000000000000000000" pitchFamily="2" charset="0"/>
            </a:rPr>
            <a:t>em</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khi</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mượn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tiền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cần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chú</a:t>
          </a:r>
          <a:r>
            <a:rPr lang="en-US" sz="4400" dirty="0">
              <a:solidFill>
                <a:srgbClr val="C00000"/>
              </a:solidFill>
              <a:latin typeface="#9Slide05 Brannboll Ny" panose="02000000000000000000" pitchFamily="2" charset="0"/>
            </a:rPr>
            <a:t> ý </a:t>
          </a:r>
          <a:r>
            <a:rPr lang="en-US" sz="4400" dirty="0" err="1">
              <a:solidFill>
                <a:srgbClr val="C00000"/>
              </a:solidFill>
              <a:latin typeface="#9Slide05 Brannboll Ny" panose="02000000000000000000" pitchFamily="2" charset="0"/>
            </a:rPr>
            <a:t>điều</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gì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a:t>
          </a:r>
          <a:endParaRPr lang="en-US" sz="4400" b="1" i="0" dirty="0">
            <a:solidFill>
              <a:srgbClr val="C00000"/>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bwMode="white">
        <a:xfrm>
          <a:off x="0" y="81170"/>
          <a:ext cx="9999518" cy="239582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hemeClr val="accent1">
            <a:shade val="80000"/>
          </a:schemeClr>
        </a:lnRef>
        <a:fillRef idx="1">
          <a:schemeClr val="lt1"/>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endParaRPr lang="en-US" sz="3600" b="0" i="0" u="none" kern="1200" dirty="0">
            <a:solidFill>
              <a:schemeClr val="dk1"/>
            </a:solidFill>
            <a:latin typeface="#9Slide05 Brannboll Ny" panose="02000000000000000000" pitchFamily="2" charset="0"/>
          </a:endParaRPr>
        </a:p>
        <a:p>
          <a:pPr marL="0" lvl="0" indent="0" algn="just" defTabSz="1600200">
            <a:lnSpc>
              <a:spcPct val="90000"/>
            </a:lnSpc>
            <a:spcBef>
              <a:spcPct val="0"/>
            </a:spcBef>
            <a:spcAft>
              <a:spcPct val="35000"/>
            </a:spcAft>
            <a:buNone/>
          </a:pPr>
          <a:r>
            <a:rPr lang="en-US" sz="3600" b="1" i="0" u="none" kern="1200" dirty="0">
              <a:solidFill>
                <a:schemeClr val="dk1"/>
              </a:solidFill>
              <a:latin typeface="#9Slide05 Brannboll Ny" panose="02000000000000000000" pitchFamily="2" charset="0"/>
            </a:rPr>
            <a:t>a) </a:t>
          </a:r>
          <a:r>
            <a:rPr lang="en-US" sz="3600" b="1" i="0" u="none" kern="1200" dirty="0" err="1">
              <a:solidFill>
                <a:schemeClr val="dk1"/>
              </a:solidFill>
              <a:latin typeface="#9Slide05 Brannboll Ny" panose="02000000000000000000" pitchFamily="2" charset="0"/>
            </a:rPr>
            <a:t>Em</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có</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nhận</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xét</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gì</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về</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việc</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quản</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lý</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tiền</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của</a:t>
          </a:r>
          <a:r>
            <a:rPr lang="en-US" sz="3600" b="1" i="0" u="none" kern="1200" dirty="0">
              <a:solidFill>
                <a:schemeClr val="dk1"/>
              </a:solidFill>
              <a:latin typeface="#9Slide05 Brannboll Ny" panose="02000000000000000000" pitchFamily="2" charset="0"/>
            </a:rPr>
            <a:t> </a:t>
          </a:r>
          <a:r>
            <a:rPr lang="en-US" sz="3600" b="1" i="0" u="none" kern="1200" dirty="0" err="1">
              <a:solidFill>
                <a:schemeClr val="dk1"/>
              </a:solidFill>
              <a:latin typeface="#9Slide05 Brannboll Ny" panose="02000000000000000000" pitchFamily="2" charset="0"/>
            </a:rPr>
            <a:t>Thuỷ</a:t>
          </a:r>
          <a:r>
            <a:rPr lang="en-US" sz="3600" b="1" i="0" u="none" kern="1200" dirty="0">
              <a:solidFill>
                <a:schemeClr val="dk1"/>
              </a:solidFill>
              <a:latin typeface="#9Slide05 Brannboll Ny" panose="02000000000000000000" pitchFamily="2" charset="0"/>
            </a:rPr>
            <a:t>? </a:t>
          </a:r>
          <a:endParaRPr lang="en-US" sz="3600" b="1" kern="1200" dirty="0">
            <a:solidFill>
              <a:schemeClr val="dk1"/>
            </a:solidFill>
            <a:latin typeface="#9Slide05 Brannboll Ny" panose="02000000000000000000" pitchFamily="2" charset="0"/>
          </a:endParaRPr>
        </a:p>
        <a:p>
          <a:pPr marL="0" lvl="0" indent="0" algn="just" defTabSz="1600200">
            <a:lnSpc>
              <a:spcPct val="90000"/>
            </a:lnSpc>
            <a:spcBef>
              <a:spcPct val="0"/>
            </a:spcBef>
            <a:spcAft>
              <a:spcPct val="35000"/>
            </a:spcAft>
            <a:buNone/>
          </a:pPr>
          <a:endParaRPr lang="vi-VN" sz="2800" b="0" i="0" u="none" kern="1200" dirty="0">
            <a:solidFill>
              <a:schemeClr val="dk1"/>
            </a:solidFill>
            <a:latin typeface="#9Slide05 Brannboll Ny" panose="02000000000000000000" pitchFamily="2" charset="0"/>
          </a:endParaRPr>
        </a:p>
      </dsp:txBody>
      <dsp:txXfrm>
        <a:off x="0" y="81170"/>
        <a:ext cx="9999518" cy="2395821"/>
      </dsp:txXfrm>
    </dsp:sp>
    <dsp:sp modelId="{2AAACA77-E4A0-4E99-9F03-72ED26BB7B73}">
      <dsp:nvSpPr>
        <dsp:cNvPr id="0" name=""/>
        <dsp:cNvSpPr/>
      </dsp:nvSpPr>
      <dsp:spPr bwMode="white">
        <a:xfrm>
          <a:off x="239582" y="239582"/>
          <a:ext cx="1999904" cy="191665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hemeClr val="accent1">
            <a:shade val="80000"/>
          </a:schemeClr>
        </a:lnRef>
        <a:fillRef idx="1">
          <a:schemeClr val="accent1">
            <a:tint val="40000"/>
          </a:schemeClr>
        </a:fillRef>
        <a:effectRef idx="0">
          <a:scrgbClr r="0" g="0" b="0"/>
        </a:effectRef>
        <a:fontRef idx="minor"/>
      </dsp:style>
    </dsp:sp>
    <dsp:sp modelId="{11925212-181A-4D0E-84EB-C4219DE1ABB7}">
      <dsp:nvSpPr>
        <dsp:cNvPr id="0" name=""/>
        <dsp:cNvSpPr/>
      </dsp:nvSpPr>
      <dsp:spPr bwMode="white">
        <a:xfrm>
          <a:off x="0" y="2635403"/>
          <a:ext cx="9999518" cy="239582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hemeClr val="accent1">
            <a:shade val="80000"/>
          </a:schemeClr>
        </a:lnRef>
        <a:fillRef idx="1">
          <a:schemeClr val="lt1"/>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n-US" sz="3600" b="1" i="0" u="none" kern="1200" dirty="0">
              <a:latin typeface="#9Slide05 Brannboll Ny" panose="02000000000000000000" pitchFamily="2" charset="0"/>
            </a:rPr>
            <a:t>b) Theo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lí</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hiệu</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ý </a:t>
          </a:r>
          <a:r>
            <a:rPr lang="en-US" sz="3600" b="1" i="0" u="none" kern="1200" dirty="0" err="1">
              <a:latin typeface="#9Slide05 Brannboll Ny" panose="02000000000000000000" pitchFamily="2" charset="0"/>
            </a:rPr>
            <a:t>nghĩa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trong</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cuộc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sống</a:t>
          </a:r>
          <a:r>
            <a:rPr lang="en-US" sz="3600" b="1" i="0" u="none" kern="1200" dirty="0">
              <a:latin typeface="#9Slide05 Brannboll Ny" panose="02000000000000000000" pitchFamily="2" charset="0"/>
            </a:rPr>
            <a:t>?</a:t>
          </a:r>
          <a:endParaRPr kumimoji="0" lang="en-US" sz="36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0" y="2635403"/>
        <a:ext cx="9999518" cy="2395821"/>
      </dsp:txXfrm>
    </dsp:sp>
    <dsp:sp modelId="{2352C030-0248-483B-94A9-26972C30B2AA}">
      <dsp:nvSpPr>
        <dsp:cNvPr id="0" name=""/>
        <dsp:cNvSpPr/>
      </dsp:nvSpPr>
      <dsp:spPr bwMode="white">
        <a:xfrm>
          <a:off x="239582" y="2874985"/>
          <a:ext cx="1999904" cy="191665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hemeClr val="accent1">
            <a:shade val="80000"/>
          </a:schemeClr>
        </a:lnRef>
        <a:fillRef idx="1">
          <a:schemeClr val="accent1">
            <a:tint val="40000"/>
          </a:schemeClr>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just" defTabSz="2133600">
            <a:lnSpc>
              <a:spcPct val="90000"/>
            </a:lnSpc>
            <a:spcBef>
              <a:spcPct val="0"/>
            </a:spcBef>
            <a:spcAft>
              <a:spcPct val="35000"/>
            </a:spcAft>
            <a:buNone/>
          </a:pPr>
          <a:r>
            <a:rPr lang="vi-VN" sz="4800" b="1" i="1" kern="1200" dirty="0">
              <a:solidFill>
                <a:srgbClr val="002060"/>
              </a:solidFill>
              <a:latin typeface="#9Slide05 Brannboll Ny" panose="02000000000000000000" pitchFamily="2" charset="0"/>
            </a:rPr>
            <a:t>Đọc tình huống</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thảo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luận</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trả</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lời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theo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hai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câu</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hỏi</a:t>
          </a:r>
          <a:r>
            <a:rPr lang="en-US" sz="4800" b="1" i="1" kern="1200" dirty="0">
              <a:solidFill>
                <a:srgbClr val="002060"/>
              </a:solidFill>
              <a:latin typeface="#9Slide05 Brannboll Ny" panose="02000000000000000000" pitchFamily="2" charset="0"/>
            </a:rPr>
            <a:t>:</a:t>
          </a:r>
          <a:endParaRPr lang="en-US" sz="4800" kern="1200" dirty="0">
            <a:solidFill>
              <a:srgbClr val="002060"/>
            </a:solidFill>
            <a:latin typeface="#9Slide05 Brannboll Ny" panose="02000000000000000000" pitchFamily="2" charset="0"/>
          </a:endParaRPr>
        </a:p>
      </dsp:txBody>
      <dsp:txXfrm>
        <a:off x="2063325" y="42772"/>
        <a:ext cx="7266502" cy="1374787"/>
      </dsp:txXfrm>
    </dsp:sp>
    <dsp:sp modelId="{2AAACA77-E4A0-4E99-9F03-72ED26BB7B73}">
      <dsp:nvSpPr>
        <dsp:cNvPr id="0" name=""/>
        <dsp:cNvSpPr/>
      </dsp:nvSpPr>
      <dsp:spPr>
        <a:xfrm>
          <a:off x="146033" y="146033"/>
          <a:ext cx="1874520" cy="116826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06364"/>
          <a:ext cx="9372600" cy="186122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pPr>
          <a:endParaRPr lang="en-US" sz="4400" kern="12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pPr>
          <a:r>
            <a:rPr lang="en-US" sz="4400" kern="1200" dirty="0">
              <a:solidFill>
                <a:srgbClr val="C00000"/>
              </a:solidFill>
              <a:latin typeface="#9Slide05 Brannboll Ny" panose="02000000000000000000" pitchFamily="2" charset="0"/>
            </a:rPr>
            <a:t>a)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 H </a:t>
          </a:r>
          <a:r>
            <a:rPr lang="en-US" sz="4400" kern="1200" dirty="0" err="1">
              <a:solidFill>
                <a:srgbClr val="C00000"/>
              </a:solidFill>
              <a:latin typeface="#9Slide05 Brannboll Ny" panose="02000000000000000000" pitchFamily="2" charset="0"/>
            </a:rPr>
            <a:t>khó</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a:t>
          </a:r>
          <a:r>
            <a:rPr lang="vi-VN" sz="4400" kern="1200" dirty="0">
              <a:solidFill>
                <a:srgbClr val="C00000"/>
              </a:solidFill>
              <a:latin typeface="#9Slide05 Brannboll Ny" panose="02000000000000000000" pitchFamily="2" charset="0"/>
            </a:rPr>
            <a:t>ề</a:t>
          </a:r>
          <a:r>
            <a:rPr lang="en-US" sz="4400" kern="1200" dirty="0">
              <a:solidFill>
                <a:srgbClr val="C00000"/>
              </a:solidFill>
              <a:latin typeface="#9Slide05 Brannboll Ny" panose="02000000000000000000" pitchFamily="2" charset="0"/>
            </a:rPr>
            <a:t>n </a:t>
          </a:r>
          <a:r>
            <a:rPr lang="en-US" sz="4400" kern="1200" dirty="0" err="1">
              <a:solidFill>
                <a:srgbClr val="C00000"/>
              </a:solidFill>
              <a:latin typeface="#9Slide05 Brannboll Ny" panose="02000000000000000000" pitchFamily="2" charset="0"/>
            </a:rPr>
            <a:t>của</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các</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bạn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trong</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lớp</a:t>
          </a:r>
          <a:r>
            <a:rPr lang="en-US" sz="4400" kern="12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075066" y="1660877"/>
        <a:ext cx="7243020" cy="1752196"/>
      </dsp:txXfrm>
    </dsp:sp>
    <dsp:sp modelId="{2352C030-0248-483B-94A9-26972C30B2AA}">
      <dsp:nvSpPr>
        <dsp:cNvPr id="0" name=""/>
        <dsp:cNvSpPr/>
      </dsp:nvSpPr>
      <dsp:spPr>
        <a:xfrm>
          <a:off x="146033" y="1952843"/>
          <a:ext cx="1874520" cy="11682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61362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just" defTabSz="1955800">
            <a:lnSpc>
              <a:spcPct val="90000"/>
            </a:lnSpc>
            <a:spcBef>
              <a:spcPct val="0"/>
            </a:spcBef>
            <a:spcAft>
              <a:spcPct val="35000"/>
            </a:spcAft>
            <a:buNone/>
          </a:pPr>
          <a:r>
            <a:rPr lang="en-US" sz="4400" kern="1200" dirty="0">
              <a:solidFill>
                <a:srgbClr val="C00000"/>
              </a:solidFill>
              <a:latin typeface="#9Slide05 Brannboll Ny" panose="02000000000000000000" pitchFamily="2" charset="0"/>
            </a:rPr>
            <a:t>b) Theo </a:t>
          </a:r>
          <a:r>
            <a:rPr lang="en-US" sz="4400" kern="1200" dirty="0" err="1">
              <a:solidFill>
                <a:srgbClr val="C00000"/>
              </a:solidFill>
              <a:latin typeface="#9Slide05 Brannboll Ny" panose="02000000000000000000" pitchFamily="2" charset="0"/>
            </a:rPr>
            <a:t>em</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khi</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mượn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tiền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cần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chú</a:t>
          </a:r>
          <a:r>
            <a:rPr lang="en-US" sz="4400" kern="1200" dirty="0">
              <a:solidFill>
                <a:srgbClr val="C00000"/>
              </a:solidFill>
              <a:latin typeface="#9Slide05 Brannboll Ny" panose="02000000000000000000" pitchFamily="2" charset="0"/>
            </a:rPr>
            <a:t> ý </a:t>
          </a:r>
          <a:r>
            <a:rPr lang="en-US" sz="4400" kern="1200" dirty="0" err="1">
              <a:solidFill>
                <a:srgbClr val="C00000"/>
              </a:solidFill>
              <a:latin typeface="#9Slide05 Brannboll Ny" panose="02000000000000000000" pitchFamily="2" charset="0"/>
            </a:rPr>
            <a:t>điều</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gì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a:t>
          </a:r>
          <a:endParaRPr lang="en-US" sz="4400" b="1" i="0" kern="1200" dirty="0">
            <a:solidFill>
              <a:srgbClr val="C00000"/>
            </a:solidFill>
            <a:latin typeface="#9Slide05 Brannboll Ny" panose="02000000000000000000" pitchFamily="2" charset="0"/>
            <a:ea typeface="+mn-ea"/>
            <a:cs typeface="+mn-cs"/>
          </a:endParaRPr>
        </a:p>
      </dsp:txBody>
      <dsp:txXfrm>
        <a:off x="2063325" y="3656392"/>
        <a:ext cx="7266502" cy="1374787"/>
      </dsp:txXfrm>
    </dsp:sp>
    <dsp:sp modelId="{72B5F39E-2D8B-4AE5-99A7-0B4F92796C74}">
      <dsp:nvSpPr>
        <dsp:cNvPr id="0" name=""/>
        <dsp:cNvSpPr/>
      </dsp:nvSpPr>
      <dsp:spPr>
        <a:xfrm>
          <a:off x="146033" y="3759653"/>
          <a:ext cx="1874520" cy="116826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2/27/2025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2/27/2025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2/27/2025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2/27/2025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2/27/2025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2/27/2025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2/27/2025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2/27/2025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2/27/2025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2/27/2025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2/27/2025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t>‹#›</a:t>
            </a:fld>
            <a:endParaRPr lang="en-US" altLang="en-US">
              <a:solidFill>
                <a:prstClr val="black">
                  <a:tint val="75000"/>
                </a:prstClr>
              </a:solidFill>
            </a:endParaRP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2/27/2025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spcBef>
                <a:spcPct val="0"/>
              </a:spcBef>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2/27/2025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90F15-967D-4EED-AF26-1512C2BF3FD9}" type="datetimeFigureOut">
              <a:rPr lang="en-US" smtClean="0"/>
              <a:t>2/27/2025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DCC1F-733C-4156-ABF5-71B8290427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9.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8.jpeg"/><Relationship Id="rId5" Type="http://schemas.openxmlformats.org/officeDocument/2006/relationships/diagramData" Target="../diagrams/data2.xml"/><Relationship Id="rId10" Type="http://schemas.openxmlformats.org/officeDocument/2006/relationships/image" Target="../media/image17.jpeg"/><Relationship Id="rId4" Type="http://schemas.openxmlformats.org/officeDocument/2006/relationships/image" Target="../media/image5.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9.xml"/><Relationship Id="rId6" Type="http://schemas.openxmlformats.org/officeDocument/2006/relationships/image" Target="../media/image17.jpe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39.xml"/><Relationship Id="rId5" Type="http://schemas.openxmlformats.org/officeDocument/2006/relationships/image" Target="../media/image39.jpe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39.xml"/><Relationship Id="rId7" Type="http://schemas.openxmlformats.org/officeDocument/2006/relationships/diagramLayout" Target="../diagrams/layout1.xml"/><Relationship Id="rId12" Type="http://schemas.openxmlformats.org/officeDocument/2006/relationships/image" Target="../media/image1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image" Target="../media/image17.jpeg"/><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59896" y="2141096"/>
            <a:ext cx="302874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lang="en-US" altLang="en-US" sz="4000" b="1" dirty="0" err="1">
                <a:solidFill>
                  <a:srgbClr val="FF0000"/>
                </a:solidFill>
                <a:latin typeface="#9Slide05 Fourth" panose="00000500000000000000" pitchFamily="2" charset="0"/>
              </a:rPr>
              <a:t>QUẢN</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LÍ</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3"/>
          <a:stretch>
            <a:fillRect/>
          </a:stretch>
        </p:blipFill>
        <p:spPr>
          <a:xfrm>
            <a:off x="5299364" y="0"/>
            <a:ext cx="4272510" cy="4394860"/>
          </a:xfrm>
          <a:prstGeom prst="rect">
            <a:avLst/>
          </a:prstGeom>
        </p:spPr>
      </p:pic>
      <p:sp>
        <p:nvSpPr>
          <p:cNvPr id="9" name="文本框 6"/>
          <p:cNvSpPr txBox="1"/>
          <p:nvPr/>
        </p:nvSpPr>
        <p:spPr>
          <a:xfrm>
            <a:off x="5461287" y="2197430"/>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3" name="图片 66"/>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a:fillRect/>
          </a:stretch>
        </p:blipFill>
        <p:spPr>
          <a:xfrm>
            <a:off x="7827145" y="2782205"/>
            <a:ext cx="4272510" cy="4141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716355"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Một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số</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nguyên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tắc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5" name="Picture 4" descr="A picture containing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50" y="1282722"/>
            <a:ext cx="8746451" cy="5076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pic>
        <p:nvPicPr>
          <p:cNvPr id="3" name="Picture 2"/>
          <p:cNvPicPr>
            <a:picLocks noChangeAspect="1"/>
          </p:cNvPicPr>
          <p:nvPr/>
        </p:nvPicPr>
        <p:blipFill>
          <a:blip r:embed="rId2"/>
          <a:stretch>
            <a:fillRect/>
          </a:stretch>
        </p:blipFill>
        <p:spPr>
          <a:xfrm>
            <a:off x="0" y="724022"/>
            <a:ext cx="11131864" cy="3877440"/>
          </a:xfrm>
          <a:prstGeom prst="rect">
            <a:avLst/>
          </a:prstGeom>
        </p:spPr>
      </p:pic>
      <p:sp>
        <p:nvSpPr>
          <p:cNvPr id="6" name="TextBox 5"/>
          <p:cNvSpPr txBox="1"/>
          <p:nvPr/>
        </p:nvSpPr>
        <p:spPr>
          <a:xfrm>
            <a:off x="301682" y="4601462"/>
            <a:ext cx="10608773" cy="2246769"/>
          </a:xfrm>
          <a:prstGeom prst="rect">
            <a:avLst/>
          </a:prstGeom>
          <a:noFill/>
        </p:spPr>
        <p:txBody>
          <a:bodyPr wrap="square">
            <a:spAutoFit/>
          </a:bodyPr>
          <a:lstStyle/>
          <a:p>
            <a:pPr algn="just"/>
            <a:r>
              <a:rPr lang="en-US" sz="2800" dirty="0">
                <a:effectLst/>
                <a:latin typeface="#9Slide05 Brannboll Ny" panose="02000000000000000000" pitchFamily="2" charset="0"/>
                <a:ea typeface="Times New Roman" panose="02020603050405020304" pitchFamily="18" charset="0"/>
              </a:rPr>
              <a:t>a) </a:t>
            </a:r>
            <a:r>
              <a:rPr lang="en-US" sz="2800" dirty="0" err="1">
                <a:effectLst/>
                <a:latin typeface="#9Slide05 Brannboll Ny" panose="02000000000000000000" pitchFamily="2" charset="0"/>
                <a:ea typeface="Times New Roman" panose="02020603050405020304" pitchFamily="18" charset="0"/>
              </a:rPr>
              <a:t>Trong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các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trên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a:t>
            </a:r>
            <a:r>
              <a:rPr lang="vi-VN" sz="2800" dirty="0">
                <a:effectLst/>
                <a:latin typeface="#9Slide05 Brannboll Ny" panose="02000000000000000000" pitchFamily="2" charset="0"/>
                <a:ea typeface="Times New Roman" panose="02020603050405020304" pitchFamily="18" charset="0"/>
              </a:rPr>
              <a:t>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r</a:t>
            </a:r>
            <a:r>
              <a:rPr lang="en-US" sz="2800" dirty="0" err="1">
                <a:effectLst/>
                <a:latin typeface="#9Slide05 Brannboll Ny" panose="02000000000000000000" pitchFamily="2" charset="0"/>
                <a:ea typeface="Times New Roman" panose="02020603050405020304" pitchFamily="18" charset="0"/>
              </a:rPr>
              <a:t>ất</a:t>
            </a:r>
            <a:r>
              <a:rPr lang="en-US" sz="2800" dirty="0">
                <a:effectLst/>
                <a:latin typeface="#9Slide05 Brannboll Ny" panose="02000000000000000000" pitchFamily="2" charset="0"/>
                <a:ea typeface="Times New Roman" panose="02020603050405020304" pitchFamily="18" charset="0"/>
              </a:rPr>
              <a:t> c</a:t>
            </a:r>
            <a:r>
              <a:rPr lang="vi-VN" sz="2800" dirty="0">
                <a:effectLst/>
                <a:latin typeface="#9Slide05 Brannboll Ny" panose="02000000000000000000" pitchFamily="2" charset="0"/>
                <a:ea typeface="Times New Roman" panose="02020603050405020304" pitchFamily="18" charset="0"/>
              </a:rPr>
              <a:t>ầ</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một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số</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tiền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hạn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không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được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tất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chọn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sao</a:t>
            </a:r>
            <a:r>
              <a:rPr lang="en-US" sz="2800" dirty="0">
                <a:effectLst/>
                <a:latin typeface="#9Slide05 Brannboll Ny" panose="02000000000000000000" pitchFamily="2" charset="0"/>
                <a:ea typeface="Times New Roman" panose="02020603050405020304" pitchFamily="18" charset="0"/>
              </a:rPr>
              <a:t>? </a:t>
            </a:r>
          </a:p>
          <a:p>
            <a:pPr algn="just"/>
            <a:r>
              <a:rPr lang="en-US" sz="2800" dirty="0">
                <a:effectLst/>
                <a:latin typeface="#9Slide05 Brannboll Ny" panose="02000000000000000000" pitchFamily="2" charset="0"/>
                <a:ea typeface="Times New Roman" panose="02020603050405020304" pitchFamily="18" charset="0"/>
              </a:rPr>
              <a:t>b)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t</a:t>
            </a:r>
            <a:r>
              <a:rPr lang="vi-VN" sz="2800" dirty="0">
                <a:effectLst/>
                <a:latin typeface="#9Slide05 Brannboll Ny" panose="02000000000000000000" pitchFamily="2" charset="0"/>
                <a:ea typeface="Times New Roman" panose="02020603050405020304" pitchFamily="18" charset="0"/>
              </a:rPr>
              <a:t>ù</a:t>
            </a:r>
            <a:r>
              <a:rPr lang="en-US" sz="2800" dirty="0">
                <a:effectLst/>
                <a:latin typeface="#9Slide05 Brannboll Ny" panose="02000000000000000000" pitchFamily="2" charset="0"/>
                <a:ea typeface="Times New Roman" panose="02020603050405020304" pitchFamily="18" charset="0"/>
              </a:rPr>
              <a:t>y </a:t>
            </a:r>
            <a:r>
              <a:rPr lang="en-US" sz="2800" dirty="0" err="1">
                <a:effectLst/>
                <a:latin typeface="#9Slide05 Brannboll Ny" panose="02000000000000000000" pitchFamily="2" charset="0"/>
                <a:ea typeface="Times New Roman" panose="02020603050405020304" pitchFamily="18" charset="0"/>
              </a:rPr>
              <a:t>tiện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vượt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phép</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d</a:t>
            </a:r>
            <a:r>
              <a:rPr lang="vi-VN" sz="2800" dirty="0">
                <a:effectLst/>
                <a:latin typeface="#9Slide05 Brannboll Ny" panose="02000000000000000000" pitchFamily="2" charset="0"/>
                <a:ea typeface="Times New Roman" panose="02020603050405020304" pitchFamily="18" charset="0"/>
              </a:rPr>
              <a:t>ẫ</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đến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hậu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gì</a:t>
            </a:r>
            <a:r>
              <a:rPr lang="en-US" sz="2800" dirty="0">
                <a:effectLst/>
                <a:latin typeface="#9Slide05 Brannboll Ny" panose="02000000000000000000" pitchFamily="2" charset="0"/>
                <a:ea typeface="Times New Roman" panose="02020603050405020304" pitchFamily="18" charset="0"/>
              </a:rPr>
              <a:t>? Theo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c</a:t>
            </a:r>
            <a:r>
              <a:rPr lang="en-US" sz="2800" dirty="0">
                <a:effectLst/>
                <a:latin typeface="#9Slide05 Brannboll Ny" panose="02000000000000000000" pitchFamily="2" charset="0"/>
                <a:ea typeface="Times New Roman" panose="02020603050405020304" pitchFamily="18" charset="0"/>
              </a:rPr>
              <a:t>ó </a:t>
            </a:r>
            <a:r>
              <a:rPr lang="en-US" sz="2800" dirty="0" err="1">
                <a:effectLst/>
                <a:latin typeface="#9Slide05 Brannboll Ny" panose="02000000000000000000" pitchFamily="2" charset="0"/>
                <a:ea typeface="Times New Roman" panose="02020603050405020304" pitchFamily="18" charset="0"/>
              </a:rPr>
              <a:t>cách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để</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tránh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việc</a:t>
            </a:r>
            <a:r>
              <a:rPr lang="en-US" sz="2800" dirty="0">
                <a:effectLst/>
                <a:latin typeface="#9Slide05 Brannboll Ny" panose="02000000000000000000" pitchFamily="2" charset="0"/>
                <a:ea typeface="Times New Roman" panose="02020603050405020304" pitchFamily="18" charset="0"/>
              </a:rPr>
              <a:t> chi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pic>
        <p:nvPicPr>
          <p:cNvPr id="3" name="Picture 2"/>
          <p:cNvPicPr>
            <a:picLocks noChangeAspect="1"/>
          </p:cNvPicPr>
          <p:nvPr/>
        </p:nvPicPr>
        <p:blipFill>
          <a:blip r:embed="rId2"/>
          <a:stretch>
            <a:fillRect/>
          </a:stretch>
        </p:blipFill>
        <p:spPr>
          <a:xfrm>
            <a:off x="0" y="724022"/>
            <a:ext cx="11131864" cy="3877440"/>
          </a:xfrm>
          <a:prstGeom prst="rect">
            <a:avLst/>
          </a:prstGeom>
        </p:spPr>
      </p:pic>
      <p:sp>
        <p:nvSpPr>
          <p:cNvPr id="2" name="TextBox 1"/>
          <p:cNvSpPr txBox="1"/>
          <p:nvPr/>
        </p:nvSpPr>
        <p:spPr>
          <a:xfrm>
            <a:off x="-1" y="4609114"/>
            <a:ext cx="11131863" cy="2308324"/>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khoản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nguyên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dép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quai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thoại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trượt</a:t>
            </a:r>
            <a:r>
              <a:rPr lang="en-US" sz="2400" b="1" dirty="0">
                <a:effectLst/>
                <a:latin typeface="Times New Roman" panose="02020603050405020304" pitchFamily="18" charset="0"/>
                <a:ea typeface="Times New Roman" panose="02020603050405020304" pitchFamily="18" charset="0"/>
              </a:rPr>
              <a:t> pa-tanh, bánh pizza,... </a:t>
            </a:r>
            <a:r>
              <a:rPr lang="en-US" sz="2400" b="1" dirty="0" err="1">
                <a:effectLst/>
                <a:latin typeface="Times New Roman" panose="02020603050405020304" pitchFamily="18" charset="0"/>
                <a:ea typeface="Times New Roman" panose="02020603050405020304" pitchFamily="18" charset="0"/>
              </a:rPr>
              <a:t>Sở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quyết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định</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vượt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quá</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dẫn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vay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mượn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nần</a:t>
            </a:r>
            <a:r>
              <a:rPr lang="en-US" sz="2400" b="1" dirty="0">
                <a:effectLs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894085" cy="6860853"/>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H và các bạn trong lớp xuống căng-tin của trường để ăn trưa. Vì quên tiền ở nhà, H hỏi vay tiền các bạn để mua đồ ăn nhưng không được. Thấy vậy, N lại gần đưa tiền cho bạn và nói: </a:t>
            </a:r>
          </a:p>
          <a:p>
            <a:pPr marL="285750" indent="-285750">
              <a:buFontTx/>
              <a:buChar char="-"/>
            </a:pPr>
            <a:r>
              <a:rPr lang="vi-VN" sz="3600" dirty="0">
                <a:latin typeface="#9Slide05 Brannboll Ny" panose="02000000000000000000" pitchFamily="2" charset="0"/>
              </a:rPr>
              <a:t>Sở dĩ câu khó vay tiền vì những lần vay trước câu thường dùng tiền vay để chơi điện tử và ít khi trả đúng hẹn. Khi thiếu tiên, mình có thể vay mượn người khác nhưng phải sử dụng tiền vay cho việc thực sự cần thiết và trả đúng hẹn thi lần vay sau mới được tin tưởng bạn ạ! </a:t>
            </a:r>
          </a:p>
          <a:p>
            <a:r>
              <a:rPr lang="vi-VN" sz="3600" dirty="0">
                <a:latin typeface="#9Slide05 Brannboll Ny" panose="02000000000000000000" pitchFamily="2" charset="0"/>
              </a:rPr>
              <a:t>H bối rối:</a:t>
            </a:r>
          </a:p>
          <a:p>
            <a:r>
              <a:rPr lang="vi-VN" sz="3600" dirty="0">
                <a:latin typeface="#9Slide05 Brannboll Ny" panose="02000000000000000000" pitchFamily="2" charset="0"/>
              </a:rPr>
              <a:t> - Cảm ơn bạn. Mình sẽ rút kinh nghiệm.</a:t>
            </a:r>
          </a:p>
          <a:p>
            <a:br>
              <a:rPr lang="vi-VN" sz="3600" dirty="0"/>
            </a:br>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456400" y="-404091"/>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207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p:nvPr>
            <p:custDataLst>
              <p:tags r:id="rId1"/>
            </p:custDataLst>
          </p:nvPr>
        </p:nvGraphicFramePr>
        <p:xfrm>
          <a:off x="1295400" y="1219201"/>
          <a:ext cx="9372600" cy="507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9684" y="497991"/>
            <a:ext cx="10424679" cy="5632311"/>
          </a:xfrm>
          <a:prstGeom prst="rect">
            <a:avLst/>
          </a:prstGeom>
          <a:noFill/>
        </p:spPr>
        <p:txBody>
          <a:bodyPr wrap="square">
            <a:spAutoFit/>
          </a:bodyPr>
          <a:lstStyle/>
          <a:p>
            <a:pPr algn="just"/>
            <a:r>
              <a:rPr lang="en-US" sz="4000" dirty="0" err="1">
                <a:solidFill>
                  <a:srgbClr val="C00000"/>
                </a:solidFill>
                <a:effectLst/>
                <a:latin typeface="#9Slide05 Brannboll Ny" panose="02000000000000000000" pitchFamily="2" charset="0"/>
                <a:ea typeface="Times New Roman" panose="02020603050405020304" pitchFamily="18" charset="0"/>
              </a:rPr>
              <a:t>Trong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cuộc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sống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lúc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chúng</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chi </a:t>
            </a:r>
            <a:r>
              <a:rPr lang="en-US" sz="4000" dirty="0" err="1">
                <a:solidFill>
                  <a:srgbClr val="C00000"/>
                </a:solidFill>
                <a:effectLst/>
                <a:latin typeface="#9Slide05 Brannboll Ny" panose="02000000000000000000" pitchFamily="2" charset="0"/>
                <a:ea typeface="Times New Roman" panose="02020603050405020304" pitchFamily="18" charset="0"/>
              </a:rPr>
              <a:t>tiêu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một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việc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thiết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nhưng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đủ</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mượn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khác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muốn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giúp</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đỡ</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đồng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cũng</a:t>
            </a:r>
            <a:r>
              <a:rPr lang="en-US" sz="4000" dirty="0">
                <a:solidFill>
                  <a:srgbClr val="C00000"/>
                </a:solidFill>
                <a:effectLst/>
                <a:latin typeface="#9Slide05 Brannboll Ny" panose="02000000000000000000" pitchFamily="2" charset="0"/>
                <a:ea typeface="Times New Roman" panose="02020603050405020304" pitchFamily="18" charset="0"/>
              </a:rPr>
              <a:t> tin </a:t>
            </a:r>
            <a:r>
              <a:rPr lang="en-US" sz="4000" dirty="0" err="1">
                <a:solidFill>
                  <a:srgbClr val="C00000"/>
                </a:solidFill>
                <a:effectLst/>
                <a:latin typeface="#9Slide05 Brannboll Ny" panose="02000000000000000000" pitchFamily="2" charset="0"/>
                <a:ea typeface="Times New Roman" panose="02020603050405020304" pitchFamily="18" charset="0"/>
              </a:rPr>
              <a:t>tưởng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được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hoàn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thế</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em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đừng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quên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cảm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vi-VN" sz="4000" dirty="0">
                <a:solidFill>
                  <a:srgbClr val="C00000"/>
                </a:solidFill>
                <a:effectLst/>
                <a:latin typeface="#9Slide05 Brannboll Ny" panose="02000000000000000000" pitchFamily="2" charset="0"/>
                <a:ea typeface="Times New Roman" panose="02020603050405020304" pitchFamily="18" charset="0"/>
              </a:rPr>
              <a:t>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mình</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Nếu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thực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hiện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nguyên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tắc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khăn</a:t>
            </a:r>
            <a:r>
              <a:rPr lang="en-US" sz="4000" dirty="0">
                <a:solidFill>
                  <a:srgbClr val="C00000"/>
                </a:solidFill>
                <a:effectLst/>
                <a:latin typeface="#9Slide05 Brannboll Ny" panose="02000000000000000000" pitchFamily="2" charset="0"/>
                <a:ea typeface="Times New Roman" panose="02020603050405020304" pitchFamily="18" charset="0"/>
              </a:rPr>
              <a:t>.</a:t>
            </a:r>
            <a:endParaRPr lang="en-US" sz="3600" dirty="0">
              <a:solidFill>
                <a:srgbClr val="C00000"/>
              </a:solidFill>
              <a:effectLst/>
              <a:latin typeface="#9Slide05 Brannboll Ny" panose="02000000000000000000" pitchFamily="2" charset="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12192000" cy="6793462"/>
          </a:xfrm>
          <a:prstGeom prst="rect">
            <a:avLst/>
          </a:prstGeom>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295564" y="-424873"/>
            <a:ext cx="10395304" cy="5951378"/>
          </a:xfrm>
          <a:prstGeom prst="rect">
            <a:avLst/>
          </a:prstGeom>
        </p:spPr>
      </p:pic>
      <p:sp>
        <p:nvSpPr>
          <p:cNvPr id="10" name="TextBox 9"/>
          <p:cNvSpPr txBox="1"/>
          <p:nvPr/>
        </p:nvSpPr>
        <p:spPr>
          <a:xfrm>
            <a:off x="1135572" y="791298"/>
            <a:ext cx="8652663" cy="6155527"/>
          </a:xfrm>
          <a:prstGeom prst="rect">
            <a:avLst/>
          </a:prstGeom>
          <a:noFill/>
          <a:ln>
            <a:noFill/>
          </a:ln>
        </p:spPr>
        <p:txBody>
          <a:bodyPr wrap="square" lIns="121917" tIns="60958" rIns="121917" bIns="60958" rtlCol="0">
            <a:spAutoFit/>
          </a:bodyPr>
          <a:lstStyle/>
          <a:p>
            <a:pPr algn="just"/>
            <a:r>
              <a:rPr lang="vi-VN" sz="32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200" dirty="0">
                <a:latin typeface="#9Slide05 Brannboll Ny" panose="02000000000000000000" pitchFamily="2" charset="0"/>
              </a:rPr>
              <a:t>Chị Hà Chị vừa mua chiếc áo len này tặng bà. </a:t>
            </a:r>
          </a:p>
          <a:p>
            <a:pPr algn="just"/>
            <a:r>
              <a:rPr lang="vi-VN" sz="3200" dirty="0">
                <a:latin typeface="#9Slide05 Brannboll Ny" panose="02000000000000000000" pitchFamily="2" charset="0"/>
              </a:rPr>
              <a:t>Bình: Chị làm thế nào để có tiền vậy? </a:t>
            </a:r>
          </a:p>
          <a:p>
            <a:pPr algn="just"/>
            <a:r>
              <a:rPr lang="vi-VN" sz="3200" dirty="0">
                <a:latin typeface="#9Slide05 Brannboll Ny" panose="02000000000000000000" pitchFamily="2" charset="0"/>
              </a:rPr>
              <a:t>Chị Hà: Chị đặt mục tiêu tiết kiệm từ mấy tháng trước Tiên mẹ cho để mua vở và nước uống, chị tiết kiệm bằng cách mang theo bình nước và sử dụng những quyển vở vẫn còn mới từ năm trước. Thế là mỗi ngày chị bỏ được một ít tiền vào hũ tiết kiệm, “tích tiểu thành đại" mà. </a:t>
            </a:r>
          </a:p>
          <a:p>
            <a:pPr algn="just"/>
            <a:r>
              <a:rPr lang="vi-VN" sz="3200" dirty="0">
                <a:latin typeface="#9Slide05 Brannboll Ny" panose="02000000000000000000" pitchFamily="2" charset="0"/>
              </a:rPr>
              <a:t>Bình: Em cũng muốn tiết kiệm được một khoản tiền riêng cho mình. Chắc em phải học theo chị thôi!</a:t>
            </a:r>
            <a:endParaRPr lang="vi-VN" sz="2000" dirty="0">
              <a:latin typeface="#9Slide05 Brannboll Ny" panose="02000000000000000000" pitchFamily="2" charset="0"/>
            </a:endParaRPr>
          </a:p>
          <a:p>
            <a:br>
              <a:rPr lang="vi-VN" sz="3600" dirty="0"/>
            </a:b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301308" y="1059064"/>
            <a:ext cx="3197147" cy="5874291"/>
            <a:chOff x="9681945" y="454256"/>
            <a:chExt cx="319714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9681945" y="4661110"/>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11025908" y="454256"/>
              <a:ext cx="1853184" cy="658474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71" r="1" b="1"/>
          <a:stretch>
            <a:fillRect/>
          </a:stretch>
        </p:blipFill>
        <p:spPr>
          <a:xfrm>
            <a:off x="20" y="1282"/>
            <a:ext cx="12191980" cy="6856718"/>
          </a:xfrm>
          <a:prstGeom prst="rect">
            <a:avLst/>
          </a:prstGeom>
        </p:spPr>
      </p:pic>
      <p:grpSp>
        <p:nvGrpSpPr>
          <p:cNvPr id="4" name="Group 3"/>
          <p:cNvGrpSpPr/>
          <p:nvPr/>
        </p:nvGrpSpPr>
        <p:grpSpPr>
          <a:xfrm>
            <a:off x="564195" y="235826"/>
            <a:ext cx="10418661" cy="4152334"/>
            <a:chOff x="6502423" y="-31460"/>
            <a:chExt cx="6135317" cy="4152334"/>
          </a:xfrm>
        </p:grpSpPr>
        <p:sp>
          <p:nvSpPr>
            <p:cNvPr id="5" name="Cloud Callout 7"/>
            <p:cNvSpPr/>
            <p:nvPr/>
          </p:nvSpPr>
          <p:spPr>
            <a:xfrm rot="21416254">
              <a:off x="7134916" y="-31460"/>
              <a:ext cx="5502824" cy="4152334"/>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502423" y="179044"/>
              <a:ext cx="5625598" cy="3184077"/>
            </a:xfrm>
            <a:prstGeom prst="rect">
              <a:avLst/>
            </a:prstGeom>
          </p:spPr>
          <p:txBody>
            <a:bodyPr wrap="square">
              <a:spAutoFit/>
            </a:bodyPr>
            <a:lstStyle/>
            <a:p>
              <a:pPr algn="just">
                <a:lnSpc>
                  <a:spcPct val="107000"/>
                </a:lnSpc>
                <a:spcAft>
                  <a:spcPts val="800"/>
                </a:spcAft>
              </a:pPr>
              <a:r>
                <a:rPr lang="vi-VN"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Đọc tình huống</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thảo</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luận</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trả</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lời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câu</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hỏi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3200" dirty="0">
                  <a:effectLst/>
                  <a:latin typeface="#9Slide05 Brannboll Ny" panose="02000000000000000000" pitchFamily="2" charset="0"/>
                  <a:ea typeface="Times New Roman" panose="02020603050405020304" pitchFamily="18" charset="0"/>
                </a:rPr>
                <a:t>a) </a:t>
              </a:r>
              <a:r>
                <a:rPr lang="en-US" sz="3200" dirty="0" err="1">
                  <a:effectLst/>
                  <a:latin typeface="#9Slide05 Brannboll Ny" panose="02000000000000000000" pitchFamily="2" charset="0"/>
                  <a:ea typeface="Times New Roman" panose="02020603050405020304" pitchFamily="18" charset="0"/>
                </a:rPr>
                <a:t>Trong</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đoạn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hội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thoại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trên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chị</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ra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b)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bao </a:t>
              </a:r>
              <a:r>
                <a:rPr lang="en-US" sz="3200" dirty="0" err="1">
                  <a:effectLst/>
                  <a:latin typeface="#9Slide05 Brannboll Ny" panose="02000000000000000000" pitchFamily="2" charset="0"/>
                  <a:ea typeface="Times New Roman" panose="02020603050405020304" pitchFamily="18" charset="0"/>
                </a:rPr>
                <a:t>giờ</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chưa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Nếu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c) </a:t>
              </a:r>
              <a:r>
                <a:rPr lang="en-US" sz="3200" dirty="0" err="1">
                  <a:effectLst/>
                  <a:latin typeface="#9Slide05 Brannboll Ny" panose="02000000000000000000" pitchFamily="2" charset="0"/>
                  <a:ea typeface="Times New Roman" panose="02020603050405020304" pitchFamily="18" charset="0"/>
                </a:rPr>
                <a:t>Hãy</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lợi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ích</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của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việc</a:t>
              </a:r>
              <a:r>
                <a:rPr lang="en-US" sz="3200" dirty="0">
                  <a:effectLst/>
                  <a:latin typeface="#9Slide05 Brannboll Ny" panose="02000000000000000000" pitchFamily="2" charset="0"/>
                  <a:ea typeface="Times New Roman" panose="02020603050405020304" pitchFamily="18" charset="0"/>
                </a:rPr>
                <a:t> </a:t>
              </a:r>
              <a:r>
                <a:rPr lang="vi-VN" sz="3200" dirty="0">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a:t>
              </a:r>
              <a:endParaRPr lang="en-US" sz="1800" dirty="0">
                <a:effectLst/>
                <a:latin typeface="#9Slide05 Brannboll Ny" panose="02000000000000000000" pitchFamily="2" charset="0"/>
                <a:ea typeface="Times New Roman" panose="02020603050405020304" pitchFamily="18" charset="0"/>
              </a:endParaRPr>
            </a:p>
          </p:txBody>
        </p:sp>
      </p:grpSp>
      <p:pic>
        <p:nvPicPr>
          <p:cNvPr id="3" name="Picture 2"/>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p:cNvGrpSpPr/>
          <p:nvPr/>
        </p:nvGrpSpPr>
        <p:grpSpPr>
          <a:xfrm>
            <a:off x="6588968" y="595407"/>
            <a:ext cx="5618174" cy="6274698"/>
            <a:chOff x="8286614" y="193122"/>
            <a:chExt cx="4824294" cy="6584741"/>
          </a:xfrm>
        </p:grpSpPr>
        <p:pic>
          <p:nvPicPr>
            <p:cNvPr id="9"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0057009" y="3910839"/>
              <a:ext cx="1934005" cy="2289520"/>
            </a:xfrm>
            <a:prstGeom prst="rect">
              <a:avLst/>
            </a:prstGeom>
          </p:spPr>
        </p:pic>
        <p:pic>
          <p:nvPicPr>
            <p:cNvPr id="10"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11257724" y="193122"/>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pic>
        <p:nvPicPr>
          <p:cNvPr id="2" name="Picture 1"/>
          <p:cNvPicPr>
            <a:picLocks noChangeAspect="1"/>
          </p:cNvPicPr>
          <p:nvPr/>
        </p:nvPicPr>
        <p:blipFill>
          <a:blip r:embed="rId2"/>
          <a:stretch>
            <a:fillRect/>
          </a:stretch>
        </p:blipFill>
        <p:spPr>
          <a:xfrm>
            <a:off x="257088" y="574675"/>
            <a:ext cx="9674250" cy="4365373"/>
          </a:xfrm>
          <a:prstGeom prst="rect">
            <a:avLst/>
          </a:prstGeom>
        </p:spPr>
      </p:pic>
      <p:sp>
        <p:nvSpPr>
          <p:cNvPr id="5" name="TextBox 4"/>
          <p:cNvSpPr txBox="1"/>
          <p:nvPr/>
        </p:nvSpPr>
        <p:spPr>
          <a:xfrm>
            <a:off x="329912" y="5166791"/>
            <a:ext cx="11862088" cy="1384995"/>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sao</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lại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được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ý </a:t>
            </a:r>
            <a:r>
              <a:rPr lang="en-US" sz="2800" dirty="0" err="1">
                <a:solidFill>
                  <a:srgbClr val="FF0000"/>
                </a:solidFill>
                <a:effectLst/>
                <a:latin typeface="#9Slide05 Brannboll Ny" panose="02000000000000000000" pitchFamily="2" charset="0"/>
                <a:ea typeface="Times New Roman" panose="02020603050405020304" pitchFamily="18" charset="0"/>
              </a:rPr>
              <a:t>nghĩa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của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việc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biết</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pic>
        <p:nvPicPr>
          <p:cNvPr id="2" name="Picture 1"/>
          <p:cNvPicPr>
            <a:picLocks noChangeAspect="1"/>
          </p:cNvPicPr>
          <p:nvPr/>
        </p:nvPicPr>
        <p:blipFill>
          <a:blip r:embed="rId2"/>
          <a:stretch>
            <a:fillRect/>
          </a:stretch>
        </p:blipFill>
        <p:spPr>
          <a:xfrm>
            <a:off x="257088" y="574675"/>
            <a:ext cx="9674250" cy="4365373"/>
          </a:xfrm>
          <a:prstGeom prst="rect">
            <a:avLst/>
          </a:prstGeom>
        </p:spPr>
      </p:pic>
      <p:sp>
        <p:nvSpPr>
          <p:cNvPr id="5" name="TextBox 4"/>
          <p:cNvSpPr txBox="1"/>
          <p:nvPr/>
        </p:nvSpPr>
        <p:spPr>
          <a:xfrm>
            <a:off x="163656" y="4886234"/>
            <a:ext cx="11862088" cy="1815882"/>
          </a:xfrm>
          <a:prstGeom prst="rect">
            <a:avLst/>
          </a:prstGeom>
          <a:noFill/>
        </p:spPr>
        <p:txBody>
          <a:bodyPr wrap="square">
            <a:spAutoFit/>
          </a:bodyPr>
          <a:lstStyle/>
          <a:p>
            <a:pPr algn="just"/>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thử</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yếu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mua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bằng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chung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Không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còn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góp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nguồn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càng</a:t>
            </a:r>
            <a:r>
              <a:rPr lang="en-US" sz="2800" dirty="0">
                <a:solidFill>
                  <a:srgbClr val="FF0000"/>
                </a:solidFill>
                <a:effectLst/>
                <a:latin typeface="#9Slide05 Brannboll Ny" panose="02000000000000000000" pitchFamily="2" charset="0"/>
                <a:ea typeface="Times New Roman" panose="02020603050405020304" pitchFamily="18" charset="0"/>
              </a:rPr>
              <a:t> khan </a:t>
            </a:r>
            <a:r>
              <a:rPr lang="en-US" sz="2800" dirty="0" err="1">
                <a:solidFill>
                  <a:srgbClr val="FF0000"/>
                </a:solidFill>
                <a:effectLst/>
                <a:latin typeface="#9Slide05 Brannboll Ny" panose="02000000000000000000" pitchFamily="2" charset="0"/>
                <a:ea typeface="Times New Roman" panose="02020603050405020304" pitchFamily="18" charset="0"/>
              </a:rPr>
              <a:t>hiếm</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71" r="1" b="1"/>
          <a:stretch>
            <a:fillRect/>
          </a:stretch>
        </p:blipFill>
        <p:spPr>
          <a:xfrm>
            <a:off x="20" y="1282"/>
            <a:ext cx="12191980" cy="6856718"/>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sp>
        <p:nvSpPr>
          <p:cNvPr id="5" name="文本框 4"/>
          <p:cNvSpPr txBox="1"/>
          <p:nvPr/>
        </p:nvSpPr>
        <p:spPr>
          <a:xfrm>
            <a:off x="1082869" y="2427320"/>
            <a:ext cx="9497663" cy="923330"/>
          </a:xfrm>
          <a:prstGeom prst="rect">
            <a:avLst/>
          </a:prstGeom>
          <a:solidFill>
            <a:schemeClr val="accent2"/>
          </a:solidFill>
          <a:ln w="38100">
            <a:solidFill>
              <a:schemeClr val="tx1"/>
            </a:solidFill>
          </a:ln>
        </p:spPr>
        <p:txBody>
          <a:bodyPr wrap="square" rtlCol="0">
            <a:spAutoFit/>
          </a:bodyPr>
          <a:lstStyle/>
          <a:p>
            <a:r>
              <a:rPr kumimoji="1" lang="en-US" altLang="zh-CN" sz="5400" b="1" dirty="0" err="1">
                <a:solidFill>
                  <a:srgbClr val="644825"/>
                </a:solidFill>
                <a:latin typeface="Times New Roman" panose="02020603050405020304" pitchFamily="18" charset="0"/>
                <a:ea typeface="inpin heiti" charset="-122"/>
                <a:cs typeface="Times New Roman" panose="02020603050405020304" pitchFamily="18" charset="0"/>
              </a:rPr>
              <a:t>Trò</a:t>
            </a:r>
            <a:r>
              <a:rPr kumimoji="1" lang="en-US" altLang="zh-CN" sz="5400" b="1" dirty="0">
                <a:solidFill>
                  <a:srgbClr val="644825"/>
                </a:solidFill>
                <a:latin typeface="Times New Roman" panose="02020603050405020304" pitchFamily="18" charset="0"/>
                <a:ea typeface="inpin heiti" charset="-122"/>
                <a:cs typeface="Times New Roman" panose="02020603050405020304" pitchFamily="18" charset="0"/>
              </a:rPr>
              <a:t> </a:t>
            </a:r>
            <a:r>
              <a:rPr kumimoji="1" lang="en-US" altLang="zh-CN" sz="5400" b="1" dirty="0" err="1">
                <a:solidFill>
                  <a:srgbClr val="644825"/>
                </a:solidFill>
                <a:latin typeface="Times New Roman" panose="02020603050405020304" pitchFamily="18" charset="0"/>
                <a:ea typeface="inpin heiti" charset="-122"/>
                <a:cs typeface="Times New Roman" panose="02020603050405020304" pitchFamily="18" charset="0"/>
              </a:rPr>
              <a:t>chơi</a:t>
            </a:r>
            <a:r>
              <a:rPr kumimoji="1" lang="en-US" altLang="zh-CN" sz="5400" b="1" dirty="0">
                <a:solidFill>
                  <a:srgbClr val="644825"/>
                </a:solidFill>
                <a:latin typeface="Times New Roman" panose="02020603050405020304" pitchFamily="18" charset="0"/>
                <a:ea typeface="inpin heiti" charset="-122"/>
                <a:cs typeface="Times New Roman" panose="02020603050405020304" pitchFamily="18" charset="0"/>
              </a:rPr>
              <a:t>: </a:t>
            </a:r>
            <a:r>
              <a:rPr kumimoji="1" lang="en-US" altLang="zh-CN" sz="5400" b="1" dirty="0" err="1">
                <a:solidFill>
                  <a:srgbClr val="644825"/>
                </a:solidFill>
                <a:latin typeface="Times New Roman" panose="02020603050405020304" pitchFamily="18" charset="0"/>
                <a:ea typeface="inpin heiti" charset="-122"/>
                <a:cs typeface="Times New Roman" panose="02020603050405020304" pitchFamily="18" charset="0"/>
              </a:rPr>
              <a:t>Giải</a:t>
            </a:r>
            <a:r>
              <a:rPr kumimoji="1" lang="en-US" altLang="zh-CN" sz="5400" b="1" dirty="0">
                <a:solidFill>
                  <a:srgbClr val="644825"/>
                </a:solidFill>
                <a:latin typeface="Times New Roman" panose="02020603050405020304" pitchFamily="18" charset="0"/>
                <a:ea typeface="inpin heiti" charset="-122"/>
                <a:cs typeface="Times New Roman" panose="02020603050405020304" pitchFamily="18" charset="0"/>
              </a:rPr>
              <a:t> </a:t>
            </a:r>
            <a:r>
              <a:rPr kumimoji="1" lang="en-US" altLang="zh-CN" sz="5400" b="1" dirty="0" err="1">
                <a:solidFill>
                  <a:srgbClr val="644825"/>
                </a:solidFill>
                <a:latin typeface="Times New Roman" panose="02020603050405020304" pitchFamily="18" charset="0"/>
                <a:ea typeface="inpin heiti" charset="-122"/>
                <a:cs typeface="Times New Roman" panose="02020603050405020304" pitchFamily="18" charset="0"/>
              </a:rPr>
              <a:t>bài</a:t>
            </a:r>
            <a:r>
              <a:rPr kumimoji="1" lang="en-US" altLang="zh-CN" sz="5400" b="1" dirty="0">
                <a:solidFill>
                  <a:srgbClr val="644825"/>
                </a:solidFill>
                <a:latin typeface="Times New Roman" panose="02020603050405020304" pitchFamily="18" charset="0"/>
                <a:ea typeface="inpin heiti" charset="-122"/>
                <a:cs typeface="Times New Roman" panose="02020603050405020304" pitchFamily="18" charset="0"/>
              </a:rPr>
              <a:t> </a:t>
            </a:r>
            <a:r>
              <a:rPr kumimoji="1" lang="en-US" altLang="zh-CN" sz="5400" b="1" dirty="0" err="1">
                <a:solidFill>
                  <a:srgbClr val="644825"/>
                </a:solidFill>
                <a:latin typeface="Times New Roman" panose="02020603050405020304" pitchFamily="18" charset="0"/>
                <a:ea typeface="inpin heiti" charset="-122"/>
                <a:cs typeface="Times New Roman" panose="02020603050405020304" pitchFamily="18" charset="0"/>
              </a:rPr>
              <a:t>toán</a:t>
            </a:r>
            <a:r>
              <a:rPr kumimoji="1" lang="en-US" altLang="zh-CN" sz="5400" b="1" dirty="0">
                <a:solidFill>
                  <a:srgbClr val="644825"/>
                </a:solidFill>
                <a:latin typeface="Times New Roman" panose="02020603050405020304" pitchFamily="18" charset="0"/>
                <a:ea typeface="inpin heiti" charset="-122"/>
                <a:cs typeface="Times New Roman" panose="02020603050405020304" pitchFamily="18" charset="0"/>
              </a:rPr>
              <a:t> </a:t>
            </a:r>
            <a:r>
              <a:rPr kumimoji="1" lang="en-US" altLang="zh-CN" sz="5400" b="1" dirty="0" err="1">
                <a:solidFill>
                  <a:srgbClr val="644825"/>
                </a:solidFill>
                <a:latin typeface="Times New Roman" panose="02020603050405020304" pitchFamily="18" charset="0"/>
                <a:ea typeface="inpin heiti" charset="-122"/>
                <a:cs typeface="Times New Roman" panose="02020603050405020304" pitchFamily="18" charset="0"/>
              </a:rPr>
              <a:t>thu</a:t>
            </a:r>
            <a:r>
              <a:rPr kumimoji="1" lang="en-US" altLang="zh-CN" sz="5400" b="1" dirty="0">
                <a:solidFill>
                  <a:srgbClr val="644825"/>
                </a:solidFill>
                <a:latin typeface="Times New Roman" panose="02020603050405020304" pitchFamily="18" charset="0"/>
                <a:ea typeface="inpin heiti" charset="-122"/>
                <a:cs typeface="Times New Roman" panose="02020603050405020304" pitchFamily="18" charset="0"/>
              </a:rPr>
              <a:t> chi</a:t>
            </a:r>
            <a:endParaRPr kumimoji="1" lang="zh-CN" altLang="en-US" sz="5400" b="1" dirty="0">
              <a:solidFill>
                <a:srgbClr val="644825"/>
              </a:solidFill>
              <a:latin typeface="Times New Roman" panose="02020603050405020304" pitchFamily="18" charset="0"/>
              <a:ea typeface="inpin heiti" charset="-122"/>
              <a:cs typeface="Times New Roman" panose="02020603050405020304" pitchFamily="18" charset="0"/>
            </a:endParaRPr>
          </a:p>
        </p:txBody>
      </p:sp>
      <p:pic>
        <p:nvPicPr>
          <p:cNvPr id="6"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338971" y="-578767"/>
            <a:ext cx="1875686" cy="3157731"/>
          </a:xfrm>
          <a:prstGeom prst="rect">
            <a:avLst/>
          </a:prstGeom>
        </p:spPr>
      </p:pic>
      <p:sp>
        <p:nvSpPr>
          <p:cNvPr id="8" name="Rectangle 1"/>
          <p:cNvSpPr>
            <a:spLocks noChangeArrowheads="1"/>
          </p:cNvSpPr>
          <p:nvPr/>
        </p:nvSpPr>
        <p:spPr bwMode="auto">
          <a:xfrm>
            <a:off x="859187" y="3592651"/>
            <a:ext cx="9945025" cy="255454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spAutoFit/>
          </a:bodyPr>
          <a:lstStyle/>
          <a:p>
            <a:pPr lvl="0" fontAlgn="base"/>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200k,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a:t>
            </a:r>
          </a:p>
          <a:p>
            <a:pPr lvl="0" fontAlgn="base"/>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c</a:t>
            </a:r>
            <a:r>
              <a:rPr lang="vi-VN" sz="3200" dirty="0">
                <a:latin typeface="Times New Roman" panose="02020603050405020304" pitchFamily="18" charset="0"/>
                <a:cs typeface="Times New Roman" panose="02020603050405020304" pitchFamily="18" charset="0"/>
              </a:rPr>
              <a:t>ó suy nghĩ gì về ý nghĩa của việc chi tiêu tiền hiệu quả?</a:t>
            </a:r>
            <a:endParaRPr lang="en-US" sz="3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stretch>
            <a:fillRect/>
          </a:stretch>
        </p:blipFill>
        <p:spPr>
          <a:xfrm>
            <a:off x="8629675" y="-702208"/>
            <a:ext cx="4144378" cy="52064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11077031" y="446812"/>
              <a:ext cx="1853184" cy="6584741"/>
            </a:xfrm>
            <a:prstGeom prst="rect">
              <a:avLst/>
            </a:prstGeom>
          </p:spPr>
        </p:pic>
      </p:grpSp>
      <p:sp>
        <p:nvSpPr>
          <p:cNvPr id="4" name="TextBox 3"/>
          <p:cNvSpPr txBox="1"/>
          <p:nvPr/>
        </p:nvSpPr>
        <p:spPr>
          <a:xfrm>
            <a:off x="1473417" y="5210662"/>
            <a:ext cx="9302460" cy="1200329"/>
          </a:xfrm>
          <a:prstGeom prst="rect">
            <a:avLst/>
          </a:prstGeom>
          <a:noFill/>
        </p:spPr>
        <p:txBody>
          <a:bodyPr wrap="square">
            <a:spAutoFit/>
          </a:bodyPr>
          <a:lstStyle/>
          <a:p>
            <a:pPr algn="just"/>
            <a:r>
              <a:rPr lang="en-US" sz="3600" dirty="0">
                <a:solidFill>
                  <a:srgbClr val="FF0000"/>
                </a:solidFill>
                <a:effectLst/>
                <a:latin typeface="#9Slide05 Brannboll Ny" panose="02000000000000000000" pitchFamily="2" charset="0"/>
                <a:ea typeface="Times New Roman" panose="02020603050405020304" pitchFamily="18" charset="0"/>
              </a:rPr>
              <a:t>a) </a:t>
            </a:r>
            <a:r>
              <a:rPr lang="en-US" sz="3600" dirty="0" err="1">
                <a:solidFill>
                  <a:srgbClr val="FF0000"/>
                </a:solidFill>
                <a:effectLst/>
                <a:latin typeface="#9Slide05 Brannboll Ny" panose="02000000000000000000" pitchFamily="2" charset="0"/>
                <a:ea typeface="Times New Roman" panose="02020603050405020304" pitchFamily="18" charset="0"/>
              </a:rPr>
              <a:t>Việc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làm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của</a:t>
            </a:r>
            <a:r>
              <a:rPr lang="en-US" sz="3600" dirty="0">
                <a:solidFill>
                  <a:srgbClr val="FF0000"/>
                </a:solidFill>
                <a:effectLst/>
                <a:latin typeface="#9Slide05 Brannboll Ny" panose="02000000000000000000" pitchFamily="2" charset="0"/>
                <a:ea typeface="Times New Roman" panose="02020603050405020304" pitchFamily="18" charset="0"/>
              </a:rPr>
              <a:t> Hằng </a:t>
            </a:r>
            <a:r>
              <a:rPr lang="en-US" sz="3600" dirty="0" err="1">
                <a:solidFill>
                  <a:srgbClr val="FF0000"/>
                </a:solidFill>
                <a:effectLst/>
                <a:latin typeface="#9Slide05 Brannboll Ny" panose="02000000000000000000" pitchFamily="2" charset="0"/>
                <a:ea typeface="Times New Roman" panose="02020603050405020304" pitchFamily="18" charset="0"/>
              </a:rPr>
              <a:t>đem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lợi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ích</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gì</a:t>
            </a:r>
            <a:r>
              <a:rPr lang="en-US" sz="3600" dirty="0">
                <a:solidFill>
                  <a:srgbClr val="FF0000"/>
                </a:solidFill>
                <a:effectLst/>
                <a:latin typeface="#9Slide05 Brannboll Ny" panose="02000000000000000000" pitchFamily="2" charset="0"/>
                <a:ea typeface="Times New Roman" panose="02020603050405020304" pitchFamily="18" charset="0"/>
              </a:rPr>
              <a:t>? </a:t>
            </a:r>
          </a:p>
          <a:p>
            <a:pPr algn="just"/>
            <a:r>
              <a:rPr lang="en-US" sz="3600" dirty="0">
                <a:solidFill>
                  <a:srgbClr val="FF0000"/>
                </a:solidFill>
                <a:effectLst/>
                <a:latin typeface="#9Slide05 Brannboll Ny" panose="02000000000000000000" pitchFamily="2" charset="0"/>
                <a:ea typeface="Times New Roman" panose="02020603050405020304" pitchFamily="18" charset="0"/>
              </a:rPr>
              <a:t>b) </a:t>
            </a:r>
            <a:r>
              <a:rPr lang="en-US" sz="3600" dirty="0" err="1">
                <a:solidFill>
                  <a:srgbClr val="FF0000"/>
                </a:solidFill>
                <a:effectLst/>
                <a:latin typeface="#9Slide05 Brannboll Ny" panose="02000000000000000000" pitchFamily="2" charset="0"/>
                <a:ea typeface="Times New Roman" panose="02020603050405020304" pitchFamily="18" charset="0"/>
              </a:rPr>
              <a:t>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hãy</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thêm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những</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vật</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khác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có</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chế</a:t>
            </a:r>
            <a:r>
              <a:rPr lang="vi-VN" sz="3600" dirty="0">
                <a:solidFill>
                  <a:srgbClr val="FF0000"/>
                </a:solidFill>
                <a:effectLst/>
                <a:latin typeface="#9Slide05 Brannboll Ny" panose="02000000000000000000" pitchFamily="2" charset="0"/>
                <a:ea typeface="Times New Roman" panose="02020603050405020304" pitchFamily="18" charset="0"/>
              </a:rPr>
              <a:t>?</a:t>
            </a:r>
            <a:endParaRPr lang="en-US" sz="3600" dirty="0">
              <a:solidFill>
                <a:srgbClr val="FF0000"/>
              </a:solidFill>
              <a:effectLst/>
              <a:latin typeface="#9Slide05 Brannboll Ny" panose="02000000000000000000" pitchFamily="2"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641"/>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11077031" y="446812"/>
              <a:ext cx="1853184" cy="6584741"/>
            </a:xfrm>
            <a:prstGeom prst="rect">
              <a:avLst/>
            </a:prstGeom>
          </p:spPr>
        </p:pic>
      </p:grpSp>
      <p:sp>
        <p:nvSpPr>
          <p:cNvPr id="4" name="TextBox 3"/>
          <p:cNvSpPr txBox="1"/>
          <p:nvPr/>
        </p:nvSpPr>
        <p:spPr>
          <a:xfrm>
            <a:off x="1296771" y="5406629"/>
            <a:ext cx="8626547" cy="1131464"/>
          </a:xfrm>
          <a:prstGeom prst="rect">
            <a:avLst/>
          </a:prstGeom>
          <a:noFill/>
        </p:spPr>
        <p:txBody>
          <a:bodyPr wrap="square">
            <a:spAutoFit/>
          </a:bodyPr>
          <a:lstStyle/>
          <a:p>
            <a:pPr algn="just">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Việc làm của </a:t>
            </a:r>
            <a:r>
              <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a:t>
            </a: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ằng đem lại lợi ích: có chút tiền nhỏ để chi tiêu, phụ giúp thêm bố, mẹ và làm từ thiện</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sp>
        <p:nvSpPr>
          <p:cNvPr id="5" name="TextBox 4"/>
          <p:cNvSpPr txBox="1"/>
          <p:nvPr/>
        </p:nvSpPr>
        <p:spPr>
          <a:xfrm>
            <a:off x="329912" y="4823891"/>
            <a:ext cx="10631755" cy="1815882"/>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sản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a:t>
            </a:r>
            <a:r>
              <a:rPr lang="vi-VN" sz="2800" dirty="0">
                <a:solidFill>
                  <a:srgbClr val="FF0000"/>
                </a:solidFill>
                <a:effectLst/>
                <a:latin typeface="#9Slide05 Brannboll Ny" panose="02000000000000000000" pitchFamily="2" charset="0"/>
                <a:ea typeface="Times New Roman" panose="02020603050405020304" pitchFamily="18" charset="0"/>
              </a:rPr>
              <a:t>ẩ</a:t>
            </a:r>
            <a:r>
              <a:rPr lang="en-US" sz="2800" dirty="0">
                <a:solidFill>
                  <a:srgbClr val="FF0000"/>
                </a:solidFill>
                <a:effectLst/>
                <a:latin typeface="#9Slide05 Brannboll Ny" panose="02000000000000000000" pitchFamily="2" charset="0"/>
                <a:ea typeface="Times New Roman" panose="02020603050405020304" pitchFamily="18" charset="0"/>
              </a:rPr>
              <a:t>m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tranh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thủ</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thời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gian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rảnh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tự</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bán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lấy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hình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trên</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giới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thiệu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thêm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a:t>
            </a:r>
            <a:r>
              <a:rPr lang="vi-VN" sz="2800" dirty="0">
                <a:solidFill>
                  <a:srgbClr val="FF0000"/>
                </a:solidFill>
                <a:effectLst/>
                <a:latin typeface="#9Slide05 Brannboll Ny" panose="02000000000000000000" pitchFamily="2" charset="0"/>
                <a:ea typeface="Times New Roman" panose="02020603050405020304" pitchFamily="18" charset="0"/>
              </a:rPr>
              <a:t>ữ</a:t>
            </a:r>
            <a:r>
              <a:rPr lang="en-US" sz="2800" dirty="0">
                <a:solidFill>
                  <a:srgbClr val="FF0000"/>
                </a:solidFill>
                <a:effectLst/>
                <a:latin typeface="#9Slide05 Brannboll Ny" panose="02000000000000000000" pitchFamily="2" charset="0"/>
                <a:ea typeface="Times New Roman" panose="02020603050405020304" pitchFamily="18" charset="0"/>
              </a:rPr>
              <a:t>ng </a:t>
            </a:r>
            <a:r>
              <a:rPr lang="en-US" sz="2800" dirty="0" err="1">
                <a:solidFill>
                  <a:srgbClr val="FF0000"/>
                </a:solidFill>
                <a:effectLst/>
                <a:latin typeface="#9Slide05 Brannboll Ny" panose="02000000000000000000" pitchFamily="2" charset="0"/>
                <a:ea typeface="Times New Roman" panose="02020603050405020304" pitchFamily="18" charset="0"/>
              </a:rPr>
              <a:t>mặt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ở </a:t>
            </a:r>
            <a:r>
              <a:rPr lang="en-US" sz="2800" dirty="0" err="1">
                <a:solidFill>
                  <a:srgbClr val="FF0000"/>
                </a:solidFill>
                <a:effectLst/>
                <a:latin typeface="#9Slide05 Brannboll Ny" panose="02000000000000000000" pitchFamily="2" charset="0"/>
                <a:ea typeface="Times New Roman" panose="02020603050405020304" pitchFamily="18" charset="0"/>
              </a:rPr>
              <a:t>địa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phương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b</a:t>
            </a:r>
            <a:r>
              <a:rPr lang="vi-VN" sz="2800" dirty="0">
                <a:solidFill>
                  <a:srgbClr val="FF0000"/>
                </a:solidFill>
                <a:effectLst/>
                <a:latin typeface="#9Slide05 Brannboll Ny" panose="02000000000000000000" pitchFamily="2" charset="0"/>
                <a:ea typeface="Times New Roman" panose="02020603050405020304" pitchFamily="18" charset="0"/>
              </a:rPr>
              <a:t>á</a:t>
            </a:r>
            <a:r>
              <a:rPr lang="en-US" sz="2800" dirty="0">
                <a:solidFill>
                  <a:srgbClr val="FF0000"/>
                </a:solidFill>
                <a:effectLst/>
                <a:latin typeface="#9Slide05 Brannboll Ny" panose="02000000000000000000" pitchFamily="2" charset="0"/>
                <a:ea typeface="Times New Roman" panose="02020603050405020304" pitchFamily="18" charset="0"/>
              </a:rPr>
              <a:t>n.</a:t>
            </a:r>
          </a:p>
        </p:txBody>
      </p:sp>
      <p:pic>
        <p:nvPicPr>
          <p:cNvPr id="3" name="Picture 2"/>
          <p:cNvPicPr>
            <a:picLocks noChangeAspect="1"/>
          </p:cNvPicPr>
          <p:nvPr/>
        </p:nvPicPr>
        <p:blipFill>
          <a:blip r:embed="rId2"/>
          <a:stretch>
            <a:fillRect/>
          </a:stretch>
        </p:blipFill>
        <p:spPr>
          <a:xfrm>
            <a:off x="118311" y="724021"/>
            <a:ext cx="10843356" cy="4024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sp>
        <p:nvSpPr>
          <p:cNvPr id="5" name="TextBox 4"/>
          <p:cNvSpPr txBox="1"/>
          <p:nvPr/>
        </p:nvSpPr>
        <p:spPr>
          <a:xfrm>
            <a:off x="849889"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Làm bánh</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8311" y="724021"/>
            <a:ext cx="10843356" cy="4024624"/>
          </a:xfrm>
          <a:prstGeom prst="rect">
            <a:avLst/>
          </a:prstGeom>
        </p:spPr>
      </p:pic>
      <p:sp>
        <p:nvSpPr>
          <p:cNvPr id="2" name="TextBox 1"/>
          <p:cNvSpPr txBox="1"/>
          <p:nvPr/>
        </p:nvSpPr>
        <p:spPr>
          <a:xfrm>
            <a:off x="6958446"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Đan lát</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sp>
        <p:nvSpPr>
          <p:cNvPr id="5" name="TextBox 4"/>
          <p:cNvSpPr txBox="1"/>
          <p:nvPr/>
        </p:nvSpPr>
        <p:spPr>
          <a:xfrm>
            <a:off x="246784" y="4849589"/>
            <a:ext cx="10631755" cy="1569660"/>
          </a:xfrm>
          <a:prstGeom prst="rect">
            <a:avLst/>
          </a:prstGeom>
          <a:noFill/>
        </p:spPr>
        <p:txBody>
          <a:bodyPr wrap="square">
            <a:spAutoFit/>
          </a:bodyPr>
          <a:lstStyle/>
          <a:p>
            <a:r>
              <a:rPr lang="vi-VN" sz="3200" dirty="0">
                <a:solidFill>
                  <a:srgbClr val="FF0000"/>
                </a:solidFill>
                <a:latin typeface="#9Slide05 Brannboll Ny" panose="02000000000000000000" pitchFamily="2" charset="0"/>
              </a:rPr>
              <a:t>a) </a:t>
            </a:r>
            <a:r>
              <a:rPr lang="en-US" sz="3200" dirty="0" err="1">
                <a:solidFill>
                  <a:srgbClr val="FF0000"/>
                </a:solidFill>
                <a:latin typeface="#9Slide05 Brannboll Ny" panose="02000000000000000000" pitchFamily="2" charset="0"/>
              </a:rPr>
              <a:t>Các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bạn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trong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tranh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đã</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a:t>
            </a:r>
            <a:r>
              <a:rPr lang="vi-VN" sz="3200" dirty="0">
                <a:solidFill>
                  <a:srgbClr val="FF0000"/>
                </a:solidFill>
                <a:latin typeface="#9Slide05 Brannboll Ny" panose="02000000000000000000" pitchFamily="2" charset="0"/>
              </a:rPr>
              <a:t>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gì</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thu</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nhập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cá</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nhân</a:t>
            </a:r>
            <a:r>
              <a:rPr lang="vi-VN" sz="3200" dirty="0">
                <a:solidFill>
                  <a:srgbClr val="FF0000"/>
                </a:solidFill>
                <a:latin typeface="#9Slide05 Brannboll Ny" panose="02000000000000000000" pitchFamily="2" charset="0"/>
              </a:rPr>
              <a:t>?</a:t>
            </a:r>
            <a:endParaRPr lang="en-US" sz="3200" dirty="0">
              <a:solidFill>
                <a:srgbClr val="FF0000"/>
              </a:solidFill>
              <a:latin typeface="#9Slide05 Brannboll Ny" panose="02000000000000000000" pitchFamily="2" charset="0"/>
            </a:endParaRPr>
          </a:p>
          <a:p>
            <a:r>
              <a:rPr lang="vi-VN" sz="3200" dirty="0">
                <a:solidFill>
                  <a:srgbClr val="FF0000"/>
                </a:solidFill>
                <a:latin typeface="#9Slide05 Brannboll Ny" panose="02000000000000000000" pitchFamily="2" charset="0"/>
              </a:rPr>
              <a:t>b) Em hãy kể t</a:t>
            </a:r>
            <a:r>
              <a:rPr lang="en-US" sz="3200" dirty="0" err="1">
                <a:solidFill>
                  <a:srgbClr val="FF0000"/>
                </a:solidFill>
                <a:latin typeface="#9Slide05 Brannboll Ny" panose="02000000000000000000" pitchFamily="2" charset="0"/>
              </a:rPr>
              <a:t>hêm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công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học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sinh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phụ</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giúp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bố</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mẹ</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vào</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thời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gian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rảnh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rỗi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đề</a:t>
            </a:r>
            <a:r>
              <a:rPr lang="en-US" sz="3200" dirty="0">
                <a:solidFill>
                  <a:srgbClr val="FF0000"/>
                </a:solidFill>
                <a:latin typeface="#9Slide05 Brannboll Ny" panose="02000000000000000000" pitchFamily="2" charset="0"/>
              </a:rPr>
              <a:t> </a:t>
            </a:r>
            <a:r>
              <a:rPr lang="vi-VN" sz="3200" dirty="0">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tiền</a:t>
            </a:r>
            <a:r>
              <a:rPr lang="en-US" sz="3200" dirty="0">
                <a:solidFill>
                  <a:srgbClr val="FF0000"/>
                </a:solidFill>
                <a:latin typeface="#9Slide05 Brannboll Ny" panose="02000000000000000000" pitchFamily="2" charset="0"/>
              </a:rPr>
              <a:t>.</a:t>
            </a:r>
          </a:p>
        </p:txBody>
      </p:sp>
      <p:pic>
        <p:nvPicPr>
          <p:cNvPr id="2" name="Picture 1"/>
          <p:cNvPicPr>
            <a:picLocks noChangeAspect="1"/>
          </p:cNvPicPr>
          <p:nvPr/>
        </p:nvPicPr>
        <p:blipFill>
          <a:blip r:embed="rId2"/>
          <a:stretch>
            <a:fillRect/>
          </a:stretch>
        </p:blipFill>
        <p:spPr>
          <a:xfrm>
            <a:off x="112395" y="797763"/>
            <a:ext cx="9758969" cy="4032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sp>
        <p:nvSpPr>
          <p:cNvPr id="5" name="TextBox 4"/>
          <p:cNvSpPr txBox="1"/>
          <p:nvPr/>
        </p:nvSpPr>
        <p:spPr>
          <a:xfrm>
            <a:off x="329912" y="4823891"/>
            <a:ext cx="10631755" cy="1863587"/>
          </a:xfrm>
          <a:prstGeom prst="rect">
            <a:avLst/>
          </a:prstGeom>
          <a:noFill/>
        </p:spPr>
        <p:txBody>
          <a:bodyPr wrap="square">
            <a:spAutoFit/>
          </a:bodyPr>
          <a:lstStyle/>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Đánh máy tài liệu</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Chăm sóc vật nuôi</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Làm việc nhà...</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12395" y="797763"/>
            <a:ext cx="9758969" cy="4032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sp>
        <p:nvSpPr>
          <p:cNvPr id="5" name="TextBox 4"/>
          <p:cNvSpPr txBox="1"/>
          <p:nvPr/>
        </p:nvSpPr>
        <p:spPr>
          <a:xfrm>
            <a:off x="10504818" y="0"/>
            <a:ext cx="1687181" cy="4524315"/>
          </a:xfrm>
          <a:prstGeom prst="rect">
            <a:avLst/>
          </a:prstGeom>
          <a:noFill/>
        </p:spPr>
        <p:txBody>
          <a:bodyPr wrap="square">
            <a:spAutoFit/>
          </a:bodyPr>
          <a:lstStyle/>
          <a:p>
            <a:pPr algn="ctr"/>
            <a:r>
              <a:rPr lang="vi-VN" sz="3200" dirty="0">
                <a:solidFill>
                  <a:schemeClr val="bg1"/>
                </a:solidFill>
                <a:latin typeface="#9Slide05 Brannboll Ny" panose="02000000000000000000" pitchFamily="2" charset="0"/>
              </a:rPr>
              <a:t>? </a:t>
            </a:r>
            <a:r>
              <a:rPr lang="en-US" sz="3200" dirty="0">
                <a:solidFill>
                  <a:schemeClr val="bg1"/>
                </a:solidFill>
                <a:latin typeface="#9Slide05 Brannboll Ny" panose="02000000000000000000" pitchFamily="2" charset="0"/>
              </a:rPr>
              <a:t>Theo </a:t>
            </a:r>
            <a:r>
              <a:rPr lang="en-US" sz="3200" dirty="0" err="1">
                <a:solidFill>
                  <a:schemeClr val="bg1"/>
                </a:solidFill>
                <a:latin typeface="#9Slide05 Brannboll Ny" panose="02000000000000000000" pitchFamily="2" charset="0"/>
              </a:rPr>
              <a:t>em</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gửi</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tiền</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vào</a:t>
            </a:r>
            <a:r>
              <a:rPr lang="en-US" sz="3200" dirty="0">
                <a:solidFill>
                  <a:schemeClr val="bg1"/>
                </a:solidFill>
                <a:latin typeface="#9Slide05 Brannboll Ny" panose="02000000000000000000" pitchFamily="2" charset="0"/>
              </a:rPr>
              <a:t> </a:t>
            </a:r>
          </a:p>
          <a:p>
            <a:pPr algn="r"/>
            <a:r>
              <a:rPr lang="en-US" sz="3200" dirty="0" err="1">
                <a:solidFill>
                  <a:schemeClr val="bg1"/>
                </a:solidFill>
                <a:latin typeface="#9Slide05 Brannboll Ny" panose="02000000000000000000" pitchFamily="2" charset="0"/>
              </a:rPr>
              <a:t>ngân</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hàng</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mang</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Lại</a:t>
            </a:r>
            <a:r>
              <a:rPr lang="en-US" sz="3200" dirty="0">
                <a:solidFill>
                  <a:schemeClr val="bg1"/>
                </a:solidFill>
                <a:latin typeface="#9Slide05 Brannboll Ny" panose="02000000000000000000" pitchFamily="2" charset="0"/>
              </a:rPr>
              <a:t> </a:t>
            </a:r>
            <a:endParaRPr lang="vi-VN" sz="3200" dirty="0">
              <a:solidFill>
                <a:schemeClr val="bg1"/>
              </a:solidFill>
              <a:latin typeface="#9Slide05 Brannboll Ny" panose="02000000000000000000" pitchFamily="2" charset="0"/>
            </a:endParaRPr>
          </a:p>
          <a:p>
            <a:pPr algn="ctr"/>
            <a:r>
              <a:rPr lang="vi-VN" sz="3200" dirty="0">
                <a:solidFill>
                  <a:schemeClr val="bg1"/>
                </a:solidFill>
                <a:latin typeface="#9Slide05 Brannboll Ny" panose="02000000000000000000" pitchFamily="2" charset="0"/>
              </a:rPr>
              <a:t>í</a:t>
            </a:r>
            <a:r>
              <a:rPr lang="en-US" sz="3200" dirty="0" err="1">
                <a:solidFill>
                  <a:schemeClr val="bg1"/>
                </a:solidFill>
                <a:latin typeface="#9Slide05 Brannboll Ny" panose="02000000000000000000" pitchFamily="2" charset="0"/>
              </a:rPr>
              <a:t>ch</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lợi</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gì</a:t>
            </a:r>
            <a:r>
              <a:rPr lang="en-US" sz="3200" dirty="0">
                <a:solidFill>
                  <a:schemeClr val="bg1"/>
                </a:solidFill>
                <a:latin typeface="#9Slide05 Brannboll Ny" panose="02000000000000000000" pitchFamily="2" charset="0"/>
              </a:rPr>
              <a:t>?</a:t>
            </a:r>
            <a:endParaRPr lang="en-US" sz="4800" dirty="0">
              <a:solidFill>
                <a:schemeClr val="bg1"/>
              </a:solidFill>
              <a:latin typeface="#9Slide05 Brannboll Ny" panose="02000000000000000000" pitchFamily="2" charset="0"/>
            </a:endParaRPr>
          </a:p>
        </p:txBody>
      </p:sp>
      <p:pic>
        <p:nvPicPr>
          <p:cNvPr id="3" name="Picture 2"/>
          <p:cNvPicPr>
            <a:picLocks noChangeAspect="1"/>
          </p:cNvPicPr>
          <p:nvPr/>
        </p:nvPicPr>
        <p:blipFill>
          <a:blip r:embed="rId2"/>
          <a:stretch>
            <a:fillRect/>
          </a:stretch>
        </p:blipFill>
        <p:spPr>
          <a:xfrm>
            <a:off x="0" y="697556"/>
            <a:ext cx="8960016" cy="4590784"/>
          </a:xfrm>
          <a:prstGeom prst="rect">
            <a:avLst/>
          </a:prstGeom>
        </p:spPr>
      </p:pic>
      <p:sp>
        <p:nvSpPr>
          <p:cNvPr id="2" name="TextBox 1"/>
          <p:cNvSpPr txBox="1"/>
          <p:nvPr/>
        </p:nvSpPr>
        <p:spPr>
          <a:xfrm>
            <a:off x="-12990" y="4983342"/>
            <a:ext cx="12204990" cy="1815882"/>
          </a:xfrm>
          <a:prstGeom prst="rect">
            <a:avLst/>
          </a:prstGeom>
          <a:noFill/>
        </p:spPr>
        <p:txBody>
          <a:bodyPr wrap="square">
            <a:spAutoFit/>
          </a:bodyPr>
          <a:lstStyle/>
          <a:p>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đơn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vị</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trung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gian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nhận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nhàn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rỗi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của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vay</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xuất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doanh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dùng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đầu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tư</a:t>
            </a:r>
            <a:r>
              <a:rPr lang="en-US" sz="2800" dirty="0">
                <a:solidFill>
                  <a:srgbClr val="FF0000"/>
                </a:solidFill>
                <a:latin typeface="#9Slide05 Brannboll Ny" panose="02000000000000000000" pitchFamily="2" charset="0"/>
              </a:rPr>
              <a:t>,... Khi </a:t>
            </a:r>
            <a:r>
              <a:rPr lang="en-US" sz="2800" dirty="0" err="1">
                <a:solidFill>
                  <a:srgbClr val="FF0000"/>
                </a:solidFill>
                <a:latin typeface="#9Slide05 Brannboll Ny" panose="02000000000000000000" pitchFamily="2" charset="0"/>
              </a:rPr>
              <a:t>tiết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kiệm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một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khoản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chưa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cầu</a:t>
            </a:r>
            <a:r>
              <a:rPr lang="en-US" sz="2800" dirty="0">
                <a:solidFill>
                  <a:srgbClr val="FF0000"/>
                </a:solidFill>
                <a:latin typeface="#9Slide05 Brannboll Ny" panose="02000000000000000000" pitchFamily="2" charset="0"/>
              </a:rPr>
              <a:t> chi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em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thể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nhờ</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bố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mẹ</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gửi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hộ</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hưởng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lãi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mình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tăng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lên</a:t>
            </a:r>
            <a:r>
              <a:rPr lang="en-US" sz="2800" dirty="0">
                <a:solidFill>
                  <a:srgbClr val="FF0000"/>
                </a:solidFill>
                <a:latin typeface="#9Slide05 Brannboll Ny"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442"/>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769284" y="1222615"/>
            <a:ext cx="161667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5517573" y="0"/>
            <a:ext cx="6674427" cy="4736024"/>
          </a:xfrm>
          <a:prstGeom prst="rect">
            <a:avLst/>
          </a:prstGeom>
        </p:spPr>
      </p:pic>
      <p:sp>
        <p:nvSpPr>
          <p:cNvPr id="9" name="文本框 6"/>
          <p:cNvSpPr txBox="1"/>
          <p:nvPr/>
        </p:nvSpPr>
        <p:spPr>
          <a:xfrm>
            <a:off x="6699870" y="2136734"/>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III.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3" name="图片 66"/>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a:fillRect/>
          </a:stretch>
        </p:blipFill>
        <p:spPr>
          <a:xfrm>
            <a:off x="7919490" y="2716304"/>
            <a:ext cx="4272510" cy="4141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150" y="14942"/>
            <a:ext cx="12192000" cy="6797040"/>
          </a:xfrm>
          <a:prstGeom prst="rect">
            <a:avLst/>
          </a:prstGeom>
        </p:spPr>
      </p:pic>
      <p:sp>
        <p:nvSpPr>
          <p:cNvPr id="6" name="Rectangle: Rounded Corners 1"/>
          <p:cNvSpPr/>
          <p:nvPr/>
        </p:nvSpPr>
        <p:spPr>
          <a:xfrm>
            <a:off x="1163782" y="218278"/>
            <a:ext cx="10172700" cy="12974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TẬP</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1</a:t>
            </a:r>
          </a:p>
          <a:p>
            <a:r>
              <a:rPr lang="en-US" sz="3200" dirty="0" err="1">
                <a:solidFill>
                  <a:schemeClr val="tx1"/>
                </a:solidFill>
                <a:latin typeface="#9Slide05 Brannboll Ny" panose="02000000000000000000" pitchFamily="2" charset="0"/>
              </a:rPr>
              <a:t>Em</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hay </a:t>
            </a:r>
            <a:r>
              <a:rPr lang="en-US" sz="3200" dirty="0" err="1">
                <a:solidFill>
                  <a:schemeClr val="tx1"/>
                </a:solidFill>
                <a:latin typeface="#9Slide05 Brannboll Ny" panose="02000000000000000000" pitchFamily="2" charset="0"/>
              </a:rPr>
              <a:t>không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v</a:t>
            </a:r>
            <a:r>
              <a:rPr lang="vi-VN" sz="3200" dirty="0">
                <a:solidFill>
                  <a:schemeClr val="tx1"/>
                </a:solidFill>
                <a:latin typeface="#9Slide05 Brannboll Ny" panose="02000000000000000000" pitchFamily="2" charset="0"/>
              </a:rPr>
              <a:t>ới</a:t>
            </a:r>
            <a:r>
              <a:rPr lang="en-US" sz="3200" dirty="0">
                <a:solidFill>
                  <a:schemeClr val="tx1"/>
                </a:solidFill>
                <a:latin typeface="#9Slide05 Brannboll Ny" panose="02000000000000000000" pitchFamily="2" charset="0"/>
              </a:rPr>
              <a:t> ý </a:t>
            </a:r>
            <a:r>
              <a:rPr lang="en-US" sz="3200" dirty="0" err="1">
                <a:solidFill>
                  <a:schemeClr val="tx1"/>
                </a:solidFill>
                <a:latin typeface="#9Slide05 Brannboll Ny" panose="02000000000000000000" pitchFamily="2" charset="0"/>
              </a:rPr>
              <a:t>kiến</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nào</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dưới</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đây</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Vì</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sao</a:t>
            </a:r>
            <a:r>
              <a:rPr lang="en-US" sz="3200" dirty="0">
                <a:solidFill>
                  <a:schemeClr val="tx1"/>
                </a:solidFill>
                <a:latin typeface="#9Slide05 Brannboll Ny"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397179" y="2186247"/>
            <a:ext cx="2522202" cy="17830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a)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tập</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trung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h</a:t>
            </a:r>
            <a:r>
              <a:rPr lang="vi-VN" sz="2400" dirty="0">
                <a:solidFill>
                  <a:schemeClr val="tx1"/>
                </a:solidFill>
                <a:latin typeface="#9Slide05 Brannboll Ny" panose="02000000000000000000" pitchFamily="2" charset="0"/>
              </a:rPr>
              <a:t>àn</a:t>
            </a:r>
            <a:r>
              <a:rPr lang="en-US" sz="2400" dirty="0">
                <a:solidFill>
                  <a:schemeClr val="tx1"/>
                </a:solidFill>
                <a:latin typeface="#9Slide05 Brannboll Ny" panose="02000000000000000000" pitchFamily="2" charset="0"/>
              </a:rPr>
              <a:t>h,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quan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tâm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đến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bạc</a:t>
            </a:r>
            <a:r>
              <a:rPr lang="en-US" sz="2400" dirty="0">
                <a:solidFill>
                  <a:schemeClr val="tx1"/>
                </a:solidFill>
                <a:latin typeface="#9Slide05 Brannboll Ny" panose="02000000000000000000" pitchFamily="2" charset="0"/>
              </a:rPr>
              <a:t>. </a:t>
            </a:r>
          </a:p>
        </p:txBody>
      </p:sp>
      <p:sp>
        <p:nvSpPr>
          <p:cNvPr id="9" name="Rectangle: Rounded Corners 15"/>
          <p:cNvSpPr/>
          <p:nvPr/>
        </p:nvSpPr>
        <p:spPr>
          <a:xfrm>
            <a:off x="9073153" y="2248525"/>
            <a:ext cx="2295546" cy="171981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d) </a:t>
            </a:r>
            <a:r>
              <a:rPr lang="en-US" sz="2400" dirty="0" err="1">
                <a:solidFill>
                  <a:schemeClr val="tx1"/>
                </a:solidFill>
                <a:latin typeface="#9Slide05 Brannboll Ny" panose="02000000000000000000" pitchFamily="2" charset="0"/>
              </a:rPr>
              <a:t>Biết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quản</a:t>
            </a:r>
            <a:r>
              <a:rPr lang="en-US" sz="2400" dirty="0">
                <a:solidFill>
                  <a:schemeClr val="tx1"/>
                </a:solidFill>
                <a:latin typeface="#9Slide05 Brannboll Ny" panose="02000000000000000000" pitchFamily="2" charset="0"/>
              </a:rPr>
              <a:t> l</a:t>
            </a:r>
            <a:r>
              <a:rPr lang="vi-VN" sz="2400" dirty="0">
                <a:solidFill>
                  <a:schemeClr val="tx1"/>
                </a:solidFill>
                <a:latin typeface="#9Slide05 Brannboll Ny" panose="02000000000000000000" pitchFamily="2" charset="0"/>
              </a:rPr>
              <a:t>í</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sẽ</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có</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một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cuộc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sống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đủ</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đầy</a:t>
            </a:r>
            <a:r>
              <a:rPr lang="en-US" sz="2400" dirty="0">
                <a:solidFill>
                  <a:schemeClr val="tx1"/>
                </a:solidFill>
                <a:latin typeface="#9Slide05 Brannboll Ny" panose="02000000000000000000" pitchFamily="2" charset="0"/>
              </a:rPr>
              <a:t>.</a:t>
            </a:r>
          </a:p>
        </p:txBody>
      </p:sp>
      <p:sp>
        <p:nvSpPr>
          <p:cNvPr id="11" name="Rectangle: Rounded Corners 23"/>
          <p:cNvSpPr/>
          <p:nvPr/>
        </p:nvSpPr>
        <p:spPr>
          <a:xfrm>
            <a:off x="255577" y="4629726"/>
            <a:ext cx="2663804"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p:cNvSpPr/>
          <p:nvPr/>
        </p:nvSpPr>
        <p:spPr>
          <a:xfrm>
            <a:off x="6500094" y="4605020"/>
            <a:ext cx="2498431"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34175"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4675446" y="395263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p:cNvSpPr/>
          <p:nvPr/>
        </p:nvSpPr>
        <p:spPr>
          <a:xfrm>
            <a:off x="6500094" y="2214351"/>
            <a:ext cx="237281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c) </a:t>
            </a:r>
            <a:r>
              <a:rPr lang="en-US" sz="2400" dirty="0" err="1">
                <a:solidFill>
                  <a:schemeClr val="tx1"/>
                </a:solidFill>
                <a:latin typeface="#9Slide05 Brannboll Ny" panose="02000000000000000000" pitchFamily="2" charset="0"/>
              </a:rPr>
              <a:t>Tiết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kiệm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dành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người</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thường</a:t>
            </a:r>
            <a:r>
              <a:rPr lang="en-US" sz="2400" dirty="0">
                <a:solidFill>
                  <a:schemeClr val="tx1"/>
                </a:solidFill>
                <a:latin typeface="#9Slide05 Brannboll Ny" panose="02000000000000000000" pitchFamily="2" charset="0"/>
              </a:rPr>
              <a:t> chi </a:t>
            </a:r>
            <a:r>
              <a:rPr lang="en-US" sz="2400" dirty="0" err="1">
                <a:solidFill>
                  <a:schemeClr val="tx1"/>
                </a:solidFill>
                <a:latin typeface="#9Slide05 Brannboll Ny" panose="02000000000000000000" pitchFamily="2" charset="0"/>
              </a:rPr>
              <a:t>tiêu</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quá</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nhiều</a:t>
            </a:r>
            <a:r>
              <a:rPr lang="en-US" sz="2400" dirty="0">
                <a:solidFill>
                  <a:schemeClr val="tx1"/>
                </a:solidFill>
                <a:latin typeface="#9Slide05 Brannboll Ny" panose="02000000000000000000" pitchFamily="2" charset="0"/>
              </a:rPr>
              <a:t>. </a:t>
            </a:r>
          </a:p>
        </p:txBody>
      </p:sp>
      <p:sp>
        <p:nvSpPr>
          <p:cNvPr id="19" name="Rectangle: Rounded Corners 23"/>
          <p:cNvSpPr/>
          <p:nvPr/>
        </p:nvSpPr>
        <p:spPr>
          <a:xfrm>
            <a:off x="3121955" y="4623192"/>
            <a:ext cx="322642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13"/>
          <p:cNvSpPr/>
          <p:nvPr/>
        </p:nvSpPr>
        <p:spPr>
          <a:xfrm>
            <a:off x="3121955" y="2195415"/>
            <a:ext cx="317789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b)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vị</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khó</a:t>
            </a:r>
            <a:r>
              <a:rPr lang="en-US" sz="2400" dirty="0">
                <a:solidFill>
                  <a:schemeClr val="tx1"/>
                </a:solidFill>
                <a:latin typeface="#9Slide05 Brannboll Ny" panose="02000000000000000000" pitchFamily="2" charset="0"/>
              </a:rPr>
              <a:t> ng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được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cẩn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thận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a:t>
            </a:r>
            <a:r>
              <a:rPr lang="en-US" sz="2400" dirty="0">
                <a:solidFill>
                  <a:schemeClr val="tx1"/>
                </a:solidFill>
                <a:latin typeface="#9Slide05 Brannboll Ny" panose="02000000000000000000" pitchFamily="2" charset="0"/>
              </a:rPr>
              <a:t> hay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những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việc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cần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thiết</a:t>
            </a:r>
            <a:r>
              <a:rPr lang="en-US" sz="2400" dirty="0">
                <a:solidFill>
                  <a:schemeClr val="tx1"/>
                </a:solidFill>
                <a:latin typeface="#9Slide05 Brannboll Ny" panose="02000000000000000000" pitchFamily="2" charset="0"/>
              </a:rPr>
              <a:t>. </a:t>
            </a:r>
          </a:p>
        </p:txBody>
      </p:sp>
      <p:sp>
        <p:nvSpPr>
          <p:cNvPr id="4" name="Rectangle: Rounded Corners 23"/>
          <p:cNvSpPr/>
          <p:nvPr/>
        </p:nvSpPr>
        <p:spPr>
          <a:xfrm>
            <a:off x="9186409" y="4586680"/>
            <a:ext cx="249842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5" name="Straight Connector 4"/>
          <p:cNvCxnSpPr/>
          <p:nvPr/>
        </p:nvCxnSpPr>
        <p:spPr>
          <a:xfrm>
            <a:off x="77715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2737"/>
            <a:ext cx="11076709" cy="7053406"/>
          </a:xfrm>
          <a:prstGeom prst="rect">
            <a:avLst/>
          </a:prstGeom>
          <a:noFill/>
        </p:spPr>
        <p:txBody>
          <a:bodyPr wrap="square">
            <a:spAutoFit/>
          </a:bodyPr>
          <a:lstStyle/>
          <a:p>
            <a:pPr algn="just">
              <a:lnSpc>
                <a:spcPct val="107000"/>
              </a:lnSpc>
              <a:spcAft>
                <a:spcPts val="800"/>
              </a:spcAft>
            </a:pPr>
            <a:r>
              <a:rPr lang="nl-NL" sz="24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1: </a:t>
            </a:r>
            <a:endParaRPr lang="en-US" sz="24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toán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ngay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từ</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đưa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quyết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đắn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phù</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b)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lúc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dự</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phòng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thiểu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giữ</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cẩn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hoặc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li.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rèn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luyện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 </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c)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dành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quá</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họ</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nhập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càng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cân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nhắc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mua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d</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ki</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n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nghĩa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của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lượng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đủ</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đầy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60" y="316255"/>
            <a:ext cx="3807115" cy="2728954"/>
          </a:xfrm>
          <a:prstGeom prst="rect">
            <a:avLst/>
          </a:prstGeom>
        </p:spPr>
      </p:pic>
      <p:pic>
        <p:nvPicPr>
          <p:cNvPr id="3" name="Picture 2" descr="A picture containing indoor, person, dining tabl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490" y="308905"/>
            <a:ext cx="4188220" cy="2736304"/>
          </a:xfrm>
          <a:prstGeom prst="rect">
            <a:avLst/>
          </a:prstGeom>
        </p:spPr>
      </p:pic>
      <p:sp>
        <p:nvSpPr>
          <p:cNvPr id="5" name="TextBox 4"/>
          <p:cNvSpPr txBox="1"/>
          <p:nvPr/>
        </p:nvSpPr>
        <p:spPr>
          <a:xfrm>
            <a:off x="402648" y="3429673"/>
            <a:ext cx="9863570" cy="2273636"/>
          </a:xfrm>
          <a:prstGeom prst="rect">
            <a:avLst/>
          </a:prstGeom>
          <a:noFill/>
        </p:spPr>
        <p:txBody>
          <a:bodyPr wrap="square">
            <a:spAutoFit/>
          </a:bodyPr>
          <a:lstStyle/>
          <a:p>
            <a:pPr algn="just">
              <a:lnSpc>
                <a:spcPct val="107000"/>
              </a:lnSpc>
              <a:spcAft>
                <a:spcPts val="800"/>
              </a:spcAft>
            </a:pPr>
            <a:r>
              <a:rPr lang="it-IT" sz="44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Quản lý tiền như thế nào cho hiệu quả?</a:t>
            </a:r>
            <a:endParaRPr lang="en-US" sz="44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4400" dirty="0" err="1">
                <a:effectLst/>
                <a:latin typeface="#9Slide05 Brannboll Ny" panose="02000000000000000000" pitchFamily="2" charset="0"/>
                <a:ea typeface="Times New Roman" panose="02020603050405020304" pitchFamily="18" charset="0"/>
              </a:rPr>
              <a:t>Quản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tiền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là</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biết</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sử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dụng</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a:t>
            </a:r>
            <a:r>
              <a:rPr lang="vi-VN" sz="4400" dirty="0">
                <a:effectLst/>
                <a:latin typeface="#9Slide05 Brannboll Ny" panose="02000000000000000000" pitchFamily="2" charset="0"/>
                <a:ea typeface="Times New Roman" panose="02020603050405020304" pitchFamily="18" charset="0"/>
              </a:rPr>
              <a:t>ề</a:t>
            </a:r>
            <a:r>
              <a:rPr lang="en-US" sz="4400" dirty="0">
                <a:effectLst/>
                <a:latin typeface="#9Slide05 Brannboll Ny" panose="02000000000000000000" pitchFamily="2" charset="0"/>
                <a:ea typeface="Times New Roman" panose="02020603050405020304" pitchFamily="18" charset="0"/>
              </a:rPr>
              <a:t>n </a:t>
            </a:r>
            <a:r>
              <a:rPr lang="en-US" sz="4400" dirty="0" err="1">
                <a:effectLst/>
                <a:latin typeface="#9Slide05 Brannboll Ny" panose="02000000000000000000" pitchFamily="2" charset="0"/>
                <a:ea typeface="Times New Roman" panose="02020603050405020304" pitchFamily="18" charset="0"/>
              </a:rPr>
              <a:t>hợp</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vi-VN" sz="4400" dirty="0">
                <a:effectLst/>
                <a:latin typeface="#9Slide05 Brannboll Ny" panose="02000000000000000000" pitchFamily="2" charset="0"/>
                <a:ea typeface="Times New Roman" panose="02020603050405020304" pitchFamily="18" charset="0"/>
              </a:rPr>
              <a:t>c</a:t>
            </a:r>
            <a:r>
              <a:rPr lang="en-US" sz="4400" dirty="0">
                <a:effectLst/>
                <a:latin typeface="#9Slide05 Brannboll Ny" panose="02000000000000000000" pitchFamily="2" charset="0"/>
                <a:ea typeface="Times New Roman" panose="02020603050405020304" pitchFamily="18" charset="0"/>
              </a:rPr>
              <a:t>ó </a:t>
            </a:r>
            <a:r>
              <a:rPr lang="en-US" sz="4400" dirty="0" err="1">
                <a:effectLst/>
                <a:latin typeface="#9Slide05 Brannboll Ny" panose="02000000000000000000" pitchFamily="2" charset="0"/>
                <a:ea typeface="Times New Roman" panose="02020603050405020304" pitchFamily="18" charset="0"/>
              </a:rPr>
              <a:t>hiệu</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quả</a:t>
            </a:r>
            <a:r>
              <a:rPr lang="en-US" sz="4400" dirty="0">
                <a:effectLst/>
                <a:latin typeface="#9Slide05 Brannboll Ny" panose="02000000000000000000" pitchFamily="2" charset="0"/>
                <a:ea typeface="Times New Roman" panose="02020603050405020304" pitchFamily="18" charset="0"/>
              </a:rPr>
              <a:t>.</a:t>
            </a:r>
            <a:endParaRPr lang="en-US" sz="4400" dirty="0">
              <a:latin typeface="#9Slide05 Brannboll Ny"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1201400" cy="6393545"/>
          </a:xfrm>
          <a:prstGeom prst="rect">
            <a:avLst/>
          </a:prstGeom>
          <a:noFill/>
        </p:spPr>
        <p:txBody>
          <a:bodyPr wrap="square">
            <a:spAutoFit/>
          </a:bodyPr>
          <a:lstStyle/>
          <a:p>
            <a:pPr algn="just">
              <a:lnSpc>
                <a:spcPct val="107000"/>
              </a:lnSpc>
              <a:spcAft>
                <a:spcPts val="800"/>
              </a:spcAft>
            </a:pPr>
            <a:r>
              <a:rPr lang="de-DE"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2: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Em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nhận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xét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gì</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về</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vị</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của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các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dưới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đây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tuần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vừa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rồi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cuốn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truyện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yêu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thích</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b) Ngay tuần đầu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H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dùng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cho</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chi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trong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tháng</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hỏi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xin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thêm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nhưng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từ</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chối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t>
            </a: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 Tháng nào </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Q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cũng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đặt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mục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tàu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một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khoản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nhất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định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d) B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thói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quen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giấy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những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thứ</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trước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chợ</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60" y="0"/>
            <a:ext cx="12200660" cy="6001643"/>
          </a:xfrm>
          <a:prstGeom prst="rect">
            <a:avLst/>
          </a:prstGeom>
          <a:noFill/>
        </p:spPr>
        <p:txBody>
          <a:bodyPr wrap="square">
            <a:spAutoFit/>
          </a:bodyPr>
          <a:lstStyle/>
          <a:p>
            <a:pPr algn="just"/>
            <a:r>
              <a:rPr lang="nl-NL" sz="2400" b="1" dirty="0">
                <a:solidFill>
                  <a:srgbClr val="C00000"/>
                </a:solidFill>
                <a:effectLst/>
                <a:latin typeface="#9Slide05 Brannboll Ny" panose="02000000000000000000" pitchFamily="2" charset="0"/>
                <a:ea typeface="Times New Roman" panose="02020603050405020304" pitchFamily="18" charset="0"/>
              </a:rPr>
              <a:t>Bài tập 2: </a:t>
            </a:r>
            <a:endParaRPr lang="en-US" sz="2400" dirty="0">
              <a:solidFill>
                <a:srgbClr val="C00000"/>
              </a:solidFill>
              <a:effectLst/>
              <a:latin typeface="#9Slide05 Brannboll Ny" panose="02000000000000000000" pitchFamily="2" charset="0"/>
              <a:ea typeface="Times New Roman" panose="02020603050405020304" pitchFamily="18" charset="0"/>
            </a:endParaRPr>
          </a:p>
          <a:p>
            <a:pPr algn="just"/>
            <a:r>
              <a:rPr lang="nl-NL"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K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nhưng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chưa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chọn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giữa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nếu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ảnh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hưởng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khoẻ</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b)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biểu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H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dùng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còn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rất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chẳng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nước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hỏng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xe</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sửa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mỗi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bao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theo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gặp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đề</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ngay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bù</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c)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đặt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d)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giấy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dẫn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lãng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Ngoài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thời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gian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luôn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mình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54" y="113796"/>
            <a:ext cx="12192000" cy="6857999"/>
          </a:xfrm>
          <a:prstGeom prst="rect">
            <a:avLst/>
          </a:prstGeom>
        </p:spPr>
      </p:pic>
      <p:pic>
        <p:nvPicPr>
          <p:cNvPr id="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p:cNvSpPr txBox="1">
            <a:spLocks noChangeArrowheads="1"/>
          </p:cNvSpPr>
          <p:nvPr/>
        </p:nvSpPr>
        <p:spPr bwMode="auto">
          <a:xfrm>
            <a:off x="2055123" y="864699"/>
            <a:ext cx="86309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sz="2800" dirty="0">
                <a:solidFill>
                  <a:schemeClr val="tx2"/>
                </a:solidFill>
                <a:latin typeface="#9Slide05 Brannboll Ny" panose="02000000000000000000" pitchFamily="2" charset="0"/>
              </a:rPr>
              <a:t>Bài tập </a:t>
            </a:r>
            <a:r>
              <a:rPr lang="vi-VN" sz="2800" dirty="0">
                <a:solidFill>
                  <a:schemeClr val="tx2"/>
                </a:solidFill>
                <a:latin typeface="#9Slide05 Brannboll Ny" panose="02000000000000000000" pitchFamily="2" charset="0"/>
              </a:rPr>
              <a:t>3</a:t>
            </a:r>
            <a:r>
              <a:rPr lang="de-DE" sz="2800" dirty="0">
                <a:solidFill>
                  <a:schemeClr val="tx2"/>
                </a:solidFill>
                <a:latin typeface="#9Slide05 Brannboll Ny" panose="02000000000000000000" pitchFamily="2" charset="0"/>
              </a:rPr>
              <a:t>: </a:t>
            </a:r>
            <a:endParaRPr lang="en-US" sz="2800" dirty="0">
              <a:solidFill>
                <a:schemeClr val="tx2"/>
              </a:solidFill>
              <a:latin typeface="#9Slide05 Brannboll Ny" panose="02000000000000000000" pitchFamily="2" charset="0"/>
            </a:endParaRPr>
          </a:p>
          <a:p>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huống</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a</a:t>
            </a:r>
            <a:r>
              <a:rPr lang="en-US" sz="2800" dirty="0">
                <a:solidFill>
                  <a:schemeClr val="tx2"/>
                </a:solidFill>
                <a:latin typeface="#9Slide05 Brannboll Ny" panose="02000000000000000000" pitchFamily="2" charset="0"/>
              </a:rPr>
              <a:t>) M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một</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bóng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đá</a:t>
            </a:r>
            <a:r>
              <a:rPr lang="vi-VN" sz="2800" dirty="0">
                <a:solidFill>
                  <a:schemeClr val="tx2"/>
                </a:solidFill>
                <a:latin typeface="#9Slide05 Brannboll Ny" panose="02000000000000000000" pitchFamily="2" charset="0"/>
              </a:rPr>
              <a:t> giá</a:t>
            </a:r>
            <a:r>
              <a:rPr lang="en-US" sz="2800" dirty="0">
                <a:solidFill>
                  <a:schemeClr val="tx2"/>
                </a:solidFill>
                <a:latin typeface="#9Slide05 Brannboll Ny" panose="02000000000000000000" pitchFamily="2" charset="0"/>
              </a:rPr>
              <a:t> 100 000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nhưng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chỉ</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có</a:t>
            </a:r>
            <a:r>
              <a:rPr lang="en-US" sz="2800" dirty="0">
                <a:solidFill>
                  <a:schemeClr val="tx2"/>
                </a:solidFill>
                <a:latin typeface="#9Slide05 Brannboll Ny" panose="02000000000000000000" pitchFamily="2" charset="0"/>
              </a:rPr>
              <a:t> 40 000 </a:t>
            </a:r>
            <a:r>
              <a:rPr lang="en-US" sz="2800" dirty="0" err="1">
                <a:solidFill>
                  <a:schemeClr val="tx2"/>
                </a:solidFill>
                <a:latin typeface="#9Slide05 Brannboll Ny" panose="02000000000000000000" pitchFamily="2" charset="0"/>
              </a:rPr>
              <a:t>đồng</a:t>
            </a:r>
            <a:r>
              <a:rPr lang="vi-VN" sz="2800" dirty="0">
                <a:solidFill>
                  <a:schemeClr val="tx2"/>
                </a:solidFill>
                <a:latin typeface="#9Slide05 Brannboll Ny" panose="02000000000000000000" pitchFamily="2" charset="0"/>
              </a:rPr>
              <a:t>. M hỏi vay </a:t>
            </a:r>
            <a:r>
              <a:rPr lang="en-US" sz="2800" dirty="0">
                <a:solidFill>
                  <a:schemeClr val="tx2"/>
                </a:solidFill>
                <a:latin typeface="#9Slide05 Brannboll Ny" panose="02000000000000000000" pitchFamily="2" charset="0"/>
              </a:rPr>
              <a:t>Q 60 000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h</a:t>
            </a:r>
            <a:r>
              <a:rPr lang="vi-VN" sz="2800" dirty="0">
                <a:solidFill>
                  <a:schemeClr val="tx2"/>
                </a:solidFill>
                <a:latin typeface="#9Slide05 Brannboll Ny" panose="02000000000000000000" pitchFamily="2" charset="0"/>
              </a:rPr>
              <a:t>ứa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khi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tiền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Q</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cùng</a:t>
            </a:r>
            <a:r>
              <a:rPr lang="vi-VN" sz="2800" dirty="0">
                <a:solidFill>
                  <a:schemeClr val="tx2"/>
                </a:solidFill>
                <a:latin typeface="#9Slide05 Brannboll Ny" panose="02000000000000000000" pitchFamily="2" charset="0"/>
              </a:rPr>
              <a:t>.</a:t>
            </a:r>
            <a:endParaRPr lang="en-US" sz="2800" dirty="0">
              <a:solidFill>
                <a:schemeClr val="tx2"/>
              </a:solidFill>
              <a:latin typeface="#9Slide05 Brannboll Ny" panose="02000000000000000000" pitchFamily="2" charset="0"/>
            </a:endParaRPr>
          </a:p>
          <a:p>
            <a:r>
              <a:rPr lang="vi-VN" sz="2800" dirty="0">
                <a:solidFill>
                  <a:schemeClr val="tx2"/>
                </a:solidFill>
                <a:latin typeface="#9Slide05 Brannboll Ny" panose="02000000000000000000" pitchFamily="2" charset="0"/>
              </a:rPr>
              <a:t>Nếu là</a:t>
            </a:r>
            <a:r>
              <a:rPr lang="en-US" sz="2800" dirty="0">
                <a:solidFill>
                  <a:schemeClr val="tx2"/>
                </a:solidFill>
                <a:latin typeface="#9Slide05 Brannboll Ny" panose="02000000000000000000" pitchFamily="2" charset="0"/>
              </a:rPr>
              <a:t> Q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sao</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b</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vui</a:t>
            </a:r>
            <a:r>
              <a:rPr lang="en-US" sz="2800" dirty="0">
                <a:solidFill>
                  <a:schemeClr val="tx2"/>
                </a:solidFill>
                <a:latin typeface="#9Slide05 Brannboll Ny" panose="02000000000000000000" pitchFamily="2" charset="0"/>
              </a:rPr>
              <a:t> m</a:t>
            </a:r>
            <a:r>
              <a:rPr lang="vi-VN" sz="2800" dirty="0">
                <a:solidFill>
                  <a:schemeClr val="tx2"/>
                </a:solidFill>
                <a:latin typeface="#9Slide05 Brannboll Ny" panose="02000000000000000000" pitchFamily="2" charset="0"/>
              </a:rPr>
              <a:t>ừ</a:t>
            </a:r>
            <a:r>
              <a:rPr lang="en-US" sz="2800" dirty="0">
                <a:solidFill>
                  <a:schemeClr val="tx2"/>
                </a:solidFill>
                <a:latin typeface="#9Slide05 Brannboll Ny" panose="02000000000000000000" pitchFamily="2" charset="0"/>
              </a:rPr>
              <a:t>ng </a:t>
            </a:r>
            <a:r>
              <a:rPr lang="en-US" sz="2800" dirty="0" err="1">
                <a:solidFill>
                  <a:schemeClr val="tx2"/>
                </a:solidFill>
                <a:latin typeface="#9Slide05 Brannboll Ny" panose="02000000000000000000" pitchFamily="2" charset="0"/>
              </a:rPr>
              <a:t>khoe</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với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rằng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thưởng</a:t>
            </a:r>
            <a:r>
              <a:rPr lang="en-US" sz="2800" dirty="0">
                <a:solidFill>
                  <a:schemeClr val="tx2"/>
                </a:solidFill>
                <a:latin typeface="#9Slide05 Brannboll Ny" panose="02000000000000000000" pitchFamily="2" charset="0"/>
              </a:rPr>
              <a:t> 200 000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v</a:t>
            </a:r>
            <a:r>
              <a:rPr lang="vi-VN" sz="2800" dirty="0">
                <a:solidFill>
                  <a:schemeClr val="tx2"/>
                </a:solidFill>
                <a:latin typeface="#9Slide05 Brannboll Ny" panose="02000000000000000000" pitchFamily="2" charset="0"/>
              </a:rPr>
              <a:t>ì </a:t>
            </a:r>
            <a:r>
              <a:rPr lang="en-US" sz="2800" dirty="0" err="1">
                <a:solidFill>
                  <a:schemeClr val="tx2"/>
                </a:solidFill>
                <a:latin typeface="#9Slide05 Brannboll Ny" panose="02000000000000000000" pitchFamily="2" charset="0"/>
              </a:rPr>
              <a:t>thành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học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tập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cực</a:t>
            </a:r>
            <a:r>
              <a:rPr lang="en-US" sz="2800" dirty="0">
                <a:solidFill>
                  <a:schemeClr val="tx2"/>
                </a:solidFill>
                <a:latin typeface="#9Slide05 Brannboll Ny" panose="02000000000000000000" pitchFamily="2" charset="0"/>
              </a:rPr>
              <a:t> p</a:t>
            </a:r>
            <a:r>
              <a:rPr lang="vi-VN" sz="2800" dirty="0">
                <a:solidFill>
                  <a:schemeClr val="tx2"/>
                </a:solidFill>
                <a:latin typeface="#9Slide05 Brannboll Ny" panose="02000000000000000000" pitchFamily="2" charset="0"/>
              </a:rPr>
              <a:t>hụ</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giúp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ở </a:t>
            </a:r>
            <a:r>
              <a:rPr lang="en-US" sz="2800" dirty="0" err="1">
                <a:solidFill>
                  <a:schemeClr val="tx2"/>
                </a:solidFill>
                <a:latin typeface="#9Slide05 Brannboll Ny" panose="02000000000000000000" pitchFamily="2" charset="0"/>
              </a:rPr>
              <a:t>xưởng</a:t>
            </a:r>
            <a:r>
              <a:rPr lang="en-US" sz="2800" dirty="0">
                <a:solidFill>
                  <a:schemeClr val="tx2"/>
                </a:solidFill>
                <a:latin typeface="#9Slide05 Brannboll Ny" panose="02000000000000000000" pitchFamily="2" charset="0"/>
              </a:rPr>
              <a:t> may </a:t>
            </a:r>
            <a:r>
              <a:rPr lang="en-US" sz="2800" dirty="0" err="1">
                <a:solidFill>
                  <a:schemeClr val="tx2"/>
                </a:solidFill>
                <a:latin typeface="#9Slide05 Brannboll Ny" panose="02000000000000000000" pitchFamily="2" charset="0"/>
              </a:rPr>
              <a:t>tuần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rồi</a:t>
            </a:r>
            <a:r>
              <a:rPr lang="en-US" sz="2800" dirty="0">
                <a:solidFill>
                  <a:schemeClr val="tx2"/>
                </a:solidFill>
                <a:latin typeface="#9Slide05 Brannboll Ny" panose="02000000000000000000" pitchFamily="2" charset="0"/>
              </a:rPr>
              <a:t>. Th</a:t>
            </a:r>
            <a:r>
              <a:rPr lang="vi-VN" sz="2800" dirty="0">
                <a:solidFill>
                  <a:schemeClr val="tx2"/>
                </a:solidFill>
                <a:latin typeface="#9Slide05 Brannboll Ny" panose="02000000000000000000" pitchFamily="2" charset="0"/>
              </a:rPr>
              <a:t>ấ</a:t>
            </a:r>
            <a:r>
              <a:rPr lang="en-US" sz="2800" dirty="0">
                <a:solidFill>
                  <a:schemeClr val="tx2"/>
                </a:solidFill>
                <a:latin typeface="#9Slide05 Brannboll Ny" panose="02000000000000000000" pitchFamily="2" charset="0"/>
              </a:rPr>
              <a:t>y </a:t>
            </a:r>
            <a:r>
              <a:rPr lang="vi-VN" sz="2800" dirty="0">
                <a:solidFill>
                  <a:schemeClr val="tx2"/>
                </a:solidFill>
                <a:latin typeface="#9Slide05 Brannboll Ny" panose="02000000000000000000" pitchFamily="2" charset="0"/>
              </a:rPr>
              <a:t>v</a:t>
            </a:r>
            <a:r>
              <a:rPr lang="en-US" sz="2800" dirty="0" err="1">
                <a:solidFill>
                  <a:schemeClr val="tx2"/>
                </a:solidFill>
                <a:latin typeface="#9Slide05 Brannboll Ny" panose="02000000000000000000" pitchFamily="2" charset="0"/>
              </a:rPr>
              <a:t>ậy</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kem</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kh</a:t>
            </a:r>
            <a:r>
              <a:rPr lang="en-US" sz="2800" dirty="0" err="1">
                <a:solidFill>
                  <a:schemeClr val="tx2"/>
                </a:solidFill>
                <a:latin typeface="#9Slide05 Brannboll Ny" panose="02000000000000000000" pitchFamily="2" charset="0"/>
              </a:rPr>
              <a:t>ao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nhóm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lúng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dùng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để</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tặng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ngoại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trị</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vện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tranh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gái</a:t>
            </a:r>
            <a:r>
              <a:rPr lang="en-US" sz="2800" dirty="0">
                <a:solidFill>
                  <a:schemeClr val="tx2"/>
                </a:solidFill>
                <a:latin typeface="#9Slide05 Brannboll Ny" panose="02000000000000000000" pitchFamily="2" charset="0"/>
              </a:rPr>
              <a:t>.</a:t>
            </a:r>
          </a:p>
          <a:p>
            <a:r>
              <a:rPr lang="en-US" sz="2800" dirty="0">
                <a:solidFill>
                  <a:schemeClr val="tx2"/>
                </a:solidFill>
                <a:latin typeface="#9Slide05 Brannboll Ny" panose="02000000000000000000" pitchFamily="2" charset="0"/>
              </a:rPr>
              <a:t>Theo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nên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sự</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a:t>
            </a:r>
          </a:p>
        </p:txBody>
      </p:sp>
      <p:pic>
        <p:nvPicPr>
          <p:cNvPr id="10" name="Picture 9" descr="22858PICdbgea5Gz679dY_PIC201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155" y="5184549"/>
            <a:ext cx="2586473" cy="17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5002249" y="98923"/>
            <a:ext cx="2246010" cy="1293971"/>
          </a:xfrm>
          <a:prstGeom prst="rect">
            <a:avLst/>
          </a:prstGeom>
        </p:spPr>
      </p:pic>
      <p:sp>
        <p:nvSpPr>
          <p:cNvPr id="106" name="Rectangle: Rounded Corners 1"/>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500"/>
                            </p:stCondLst>
                            <p:childTnLst>
                              <p:par>
                                <p:cTn id="34" presetID="42" presetClass="entr" presetSubtype="0" fill="hold"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42" presetClass="entr" presetSubtype="0" fill="hold"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7500"/>
                            </p:stCondLst>
                            <p:childTnLst>
                              <p:par>
                                <p:cTn id="46" presetID="42" presetClass="entr" presetSubtype="0" fill="hold" nodeType="after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37"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900" decel="100000" fill="hold"/>
                                        <p:tgtEl>
                                          <p:spTgt spid="11"/>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2" y="0"/>
            <a:ext cx="12190268" cy="6393545"/>
          </a:xfrm>
          <a:prstGeom prst="rect">
            <a:avLst/>
          </a:prstGeom>
          <a:noFill/>
        </p:spPr>
        <p:txBody>
          <a:bodyPr wrap="square">
            <a:spAutoFit/>
          </a:bodyPr>
          <a:lstStyle/>
          <a:p>
            <a:pPr algn="just">
              <a:lnSpc>
                <a:spcPct val="107000"/>
              </a:lnSpc>
              <a:spcAft>
                <a:spcPts val="800"/>
              </a:spcAft>
            </a:pP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vi-VN"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3</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vi-VN" sz="4000" dirty="0">
                <a:solidFill>
                  <a:schemeClr val="tx2"/>
                </a:solidFill>
                <a:effectLst/>
                <a:latin typeface="#9Slide05 Brannboll Ny" panose="02000000000000000000" pitchFamily="2" charset="0"/>
                <a:ea typeface="Times New Roman" panose="02020603050405020304" pitchFamily="18" charset="0"/>
              </a:rPr>
              <a:t>a) </a:t>
            </a:r>
            <a:r>
              <a:rPr lang="en-US" sz="4000" dirty="0">
                <a:solidFill>
                  <a:schemeClr val="tx2"/>
                </a:solidFill>
                <a:effectLst/>
                <a:latin typeface="#9Slide05 Brannboll Ny" panose="02000000000000000000" pitchFamily="2" charset="0"/>
                <a:ea typeface="Times New Roman" panose="02020603050405020304" pitchFamily="18" charset="0"/>
              </a:rPr>
              <a:t>Q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bóng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chơi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năng</a:t>
            </a:r>
            <a:r>
              <a:rPr lang="en-US" sz="4000" dirty="0">
                <a:solidFill>
                  <a:schemeClr val="tx2"/>
                </a:solidFill>
                <a:effectLst/>
                <a:latin typeface="#9Slide05 Brannboll Ny" panose="02000000000000000000" pitchFamily="2" charset="0"/>
                <a:ea typeface="Times New Roman" panose="02020603050405020304" pitchFamily="18" charset="0"/>
              </a:rPr>
              <a:t> chi </a:t>
            </a:r>
            <a:r>
              <a:rPr lang="en-US" sz="4000" dirty="0" err="1">
                <a:solidFill>
                  <a:schemeClr val="tx2"/>
                </a:solidFill>
                <a:effectLst/>
                <a:latin typeface="#9Slide05 Brannboll Ny" panose="02000000000000000000" pitchFamily="2" charset="0"/>
                <a:ea typeface="Times New Roman" panose="02020603050405020304" pitchFamily="18" charset="0"/>
              </a:rPr>
              <a:t>trả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của</a:t>
            </a:r>
            <a:r>
              <a:rPr lang="en-US" sz="4000" dirty="0">
                <a:solidFill>
                  <a:schemeClr val="tx2"/>
                </a:solidFill>
                <a:effectLst/>
                <a:latin typeface="#9Slide05 Brannboll Ny" panose="02000000000000000000" pitchFamily="2" charset="0"/>
                <a:ea typeface="Times New Roman" panose="02020603050405020304" pitchFamily="18" charset="0"/>
              </a:rPr>
              <a:t> M </a:t>
            </a:r>
            <a:r>
              <a:rPr lang="en-US" sz="4000" dirty="0" err="1">
                <a:solidFill>
                  <a:schemeClr val="tx2"/>
                </a:solidFill>
                <a:effectLst/>
                <a:latin typeface="#9Slide05 Brannboll Ny" panose="02000000000000000000" pitchFamily="2" charset="0"/>
                <a:ea typeface="Times New Roman" panose="02020603050405020304" pitchFamily="18" charset="0"/>
              </a:rPr>
              <a:t>là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còn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thuộc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mẹ</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khỉ</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bao </a:t>
            </a:r>
            <a:r>
              <a:rPr lang="en-US" sz="4000" dirty="0" err="1">
                <a:solidFill>
                  <a:schemeClr val="tx2"/>
                </a:solidFill>
                <a:effectLst/>
                <a:latin typeface="#9Slide05 Brannboll Ny" panose="02000000000000000000" pitchFamily="2" charset="0"/>
                <a:ea typeface="Times New Roman" panose="02020603050405020304" pitchFamily="18" charset="0"/>
              </a:rPr>
              <a:t>nhiêu</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b) N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đồng</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ăn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Mặt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khác</a:t>
            </a:r>
            <a:r>
              <a:rPr lang="en-US" sz="4000" dirty="0">
                <a:solidFill>
                  <a:schemeClr val="tx2"/>
                </a:solidFill>
                <a:effectLst/>
                <a:latin typeface="#9Slide05 Brannboll Ny" panose="02000000000000000000" pitchFamily="2" charset="0"/>
                <a:ea typeface="Times New Roman" panose="02020603050405020304" pitchFamily="18" charset="0"/>
              </a:rPr>
              <a:t>, N </a:t>
            </a:r>
            <a:r>
              <a:rPr lang="en-US" sz="4000" dirty="0" err="1">
                <a:solidFill>
                  <a:schemeClr val="tx2"/>
                </a:solidFill>
                <a:effectLst/>
                <a:latin typeface="#9Slide05 Brannboll Ny" panose="02000000000000000000" pitchFamily="2" charset="0"/>
                <a:ea typeface="Times New Roman" panose="02020603050405020304" pitchFamily="18" charset="0"/>
              </a:rPr>
              <a:t>đã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định</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sử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khoản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những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làm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nghĩa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Tuy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cũng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đưa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gợi</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nếu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tốn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nhiều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một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chút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mời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các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bạn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thêm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vui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vẻ</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như</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bỏng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ngô</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latin typeface="#9Slide05 Brannboll Ny" panose="02000000000000000000" pitchFamily="2" charset="0"/>
                <a:ea typeface="Times New Roman" panose="02020603050405020304" pitchFamily="18" charset="0"/>
              </a:rPr>
              <a:t>…</a:t>
            </a:r>
            <a:endParaRPr lang="en-US" sz="4000" dirty="0">
              <a:solidFill>
                <a:schemeClr val="tx2"/>
              </a:solidFill>
              <a:effectLst/>
              <a:latin typeface="#9Slide05 Brannboll Ny" panose="02000000000000000000" pitchFamily="2" charset="0"/>
              <a:ea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srcRect l="16992" t="-937" r="50159" b="17086"/>
            <a:stretch>
              <a:fillRect/>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srcRect/>
            <a:stretch>
              <a:fillRect/>
            </a:stretch>
          </p:blipFill>
          <p:spPr>
            <a:xfrm>
              <a:off x="3068240" y="4750073"/>
              <a:ext cx="2072846" cy="2330357"/>
            </a:xfrm>
            <a:prstGeom prst="rect">
              <a:avLst/>
            </a:prstGeom>
            <a:noFill/>
            <a:ln>
              <a:noFill/>
            </a:ln>
          </p:spPr>
        </p:pic>
      </p:grpSp>
      <p:sp>
        <p:nvSpPr>
          <p:cNvPr id="8" name="Rectangle 7"/>
          <p:cNvSpPr/>
          <p:nvPr/>
        </p:nvSpPr>
        <p:spPr>
          <a:xfrm>
            <a:off x="650833" y="1701443"/>
            <a:ext cx="6768275" cy="3170099"/>
          </a:xfrm>
          <a:prstGeom prst="rect">
            <a:avLst/>
          </a:prstGeom>
        </p:spPr>
        <p:txBody>
          <a:bodyPr wrap="square">
            <a:spAutoFit/>
          </a:bodyPr>
          <a:lstStyle/>
          <a:p>
            <a:pPr algn="just"/>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150 000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tổ</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a:t>
            </a:r>
            <a:r>
              <a:rPr lang="vi-VN" sz="4000" dirty="0">
                <a:solidFill>
                  <a:schemeClr val="accent5">
                    <a:lumMod val="50000"/>
                  </a:schemeClr>
                </a:solidFill>
                <a:effectLst/>
                <a:latin typeface="#9Slide05 Brannboll Ny" panose="02000000000000000000" pitchFamily="2" charset="0"/>
                <a:ea typeface="Times New Roman" panose="02020603050405020304" pitchFamily="18" charset="0"/>
              </a:rPr>
              <a:t>ức</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cùng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ba</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người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thân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sẽ</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sử</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dụng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và</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a:t>
            </a:r>
          </a:p>
        </p:txBody>
      </p:sp>
      <p:pic>
        <p:nvPicPr>
          <p:cNvPr id="9" name="Shape 95"/>
          <p:cNvPicPr/>
          <p:nvPr/>
        </p:nvPicPr>
        <p:blipFill>
          <a:blip r:embed="rId5"/>
          <a:stretch>
            <a:fillRect/>
          </a:stretch>
        </p:blipFill>
        <p:spPr>
          <a:xfrm>
            <a:off x="7714366" y="1565585"/>
            <a:ext cx="4556234" cy="4766648"/>
          </a:xfrm>
          <a:prstGeom prst="rect">
            <a:avLst/>
          </a:prstGeom>
        </p:spPr>
      </p:pic>
      <p:sp>
        <p:nvSpPr>
          <p:cNvPr id="11" name="Rectangle: Rounded Corners 1"/>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indent="165100" algn="ctr">
              <a:lnSpc>
                <a:spcPct val="130000"/>
              </a:lnSpc>
              <a:spcAft>
                <a:spcPts val="200"/>
              </a:spcAft>
              <a:defRPr/>
            </a:pPr>
            <a:r>
              <a:rPr lang="de-DE"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Bài tập </a:t>
            </a:r>
            <a:r>
              <a:rPr lang="vi-VN"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4:</a:t>
            </a:r>
            <a:r>
              <a:rPr lang="vi-VN" sz="3200"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quản</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lí</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tiền</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0"/>
            <a:ext cx="10920845" cy="6070060"/>
          </a:xfrm>
          <a:prstGeom prst="rect">
            <a:avLst/>
          </a:prstGeom>
          <a:noFill/>
        </p:spPr>
        <p:txBody>
          <a:bodyPr wrap="square">
            <a:spAutoFit/>
          </a:bodyPr>
          <a:lstStyle/>
          <a:p>
            <a:pPr algn="just">
              <a:lnSpc>
                <a:spcPct val="107000"/>
              </a:lnSpc>
              <a:spcAft>
                <a:spcPts val="800"/>
              </a:spcAft>
            </a:pP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vi-VN"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4</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Gợi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ý</a:t>
            </a:r>
            <a:endParaRPr lang="en-US" sz="5400"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Tổng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khoản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chi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vượt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quá</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mức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150.000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Nội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dung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ý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nghĩa</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thiết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tình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cảm</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Khả</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năng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khai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nguồn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lực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sẵn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endParaRPr lang="en-US" sz="5400" dirty="0">
              <a:solidFill>
                <a:schemeClr val="accent5">
                  <a:lumMod val="50000"/>
                </a:schemeClr>
              </a:solidFill>
              <a:latin typeface="#9Slide05 Brannboll Ny" panose="02000000000000000000"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46513"/>
          </a:xfrm>
          <a:prstGeom prst="rect">
            <a:avLst/>
          </a:prstGeom>
        </p:spPr>
      </p:pic>
      <p:pic>
        <p:nvPicPr>
          <p:cNvPr id="6" name="Picture 5"/>
          <p:cNvPicPr>
            <a:picLocks noChangeAspect="1"/>
          </p:cNvPicPr>
          <p:nvPr/>
        </p:nvPicPr>
        <p:blipFill>
          <a:blip r:embed="rId3"/>
          <a:stretch>
            <a:fillRect/>
          </a:stretch>
        </p:blipFill>
        <p:spPr>
          <a:xfrm>
            <a:off x="404279" y="468762"/>
            <a:ext cx="4058985" cy="5372071"/>
          </a:xfrm>
          <a:prstGeom prst="rect">
            <a:avLst/>
          </a:prstGeom>
        </p:spPr>
      </p:pic>
      <p:sp>
        <p:nvSpPr>
          <p:cNvPr id="7" name="Rectangle 6"/>
          <p:cNvSpPr>
            <a:spLocks noChangeArrowheads="1"/>
          </p:cNvSpPr>
          <p:nvPr/>
        </p:nvSpPr>
        <p:spPr bwMode="auto">
          <a:xfrm rot="21274563">
            <a:off x="1606090" y="1494925"/>
            <a:ext cx="167575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695017" y="0"/>
            <a:ext cx="7304070" cy="5182805"/>
          </a:xfrm>
          <a:prstGeom prst="rect">
            <a:avLst/>
          </a:prstGeom>
        </p:spPr>
      </p:pic>
      <p:sp>
        <p:nvSpPr>
          <p:cNvPr id="9" name="文本框 6"/>
          <p:cNvSpPr txBox="1"/>
          <p:nvPr/>
        </p:nvSpPr>
        <p:spPr>
          <a:xfrm>
            <a:off x="6350145" y="2402132"/>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IV.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3" name="图片 66"/>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a:fillRect/>
          </a:stretch>
        </p:blipFill>
        <p:spPr>
          <a:xfrm>
            <a:off x="7959589" y="2974981"/>
            <a:ext cx="3993813" cy="3871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4775"/>
            <a:ext cx="12365182" cy="4708981"/>
          </a:xfrm>
          <a:prstGeom prst="rect">
            <a:avLst/>
          </a:prstGeom>
          <a:noFill/>
        </p:spPr>
        <p:txBody>
          <a:bodyPr wrap="square">
            <a:spAutoFit/>
          </a:bodyPr>
          <a:lstStyle/>
          <a:p>
            <a:pPr algn="just"/>
            <a:r>
              <a:rPr lang="en-US" sz="2000" dirty="0">
                <a:effectLst/>
                <a:latin typeface="#9Slide05 Brannboll Ny" panose="02000000000000000000" pitchFamily="2" charset="0"/>
                <a:ea typeface="Times New Roman" panose="02020603050405020304" pitchFamily="18" charset="0"/>
                <a:cs typeface="Arial" panose="020B0604020202020204" pitchFamily="34" charset="0"/>
              </a:rPr>
              <a:t> </a:t>
            </a:r>
            <a:r>
              <a:rPr lang="vi-VN" sz="2000" dirty="0">
                <a:effectLst/>
                <a:latin typeface="#9Slide05 Brannboll Ny" panose="02000000000000000000" pitchFamily="2" charset="0"/>
                <a:ea typeface="Times New Roman" panose="02020603050405020304" pitchFamily="18" charset="0"/>
              </a:rPr>
              <a:t>1.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do </a:t>
            </a:r>
            <a:r>
              <a:rPr lang="en-US" sz="2000" dirty="0" err="1">
                <a:effectLst/>
                <a:latin typeface="#9Slide05 Brannboll Ny" panose="02000000000000000000" pitchFamily="2" charset="0"/>
                <a:ea typeface="Times New Roman" panose="02020603050405020304" pitchFamily="18" charset="0"/>
              </a:rPr>
              <a:t>lớp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tổ</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chức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nhằm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từ</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thiện</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gọi</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Liệt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kê</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sẵn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ở </a:t>
            </a:r>
            <a:r>
              <a:rPr lang="en-US" sz="2000" dirty="0" err="1">
                <a:effectLst/>
                <a:latin typeface="#9Slide05 Brannboll Ny" panose="02000000000000000000" pitchFamily="2" charset="0"/>
                <a:ea typeface="Times New Roman" panose="02020603050405020304" pitchFamily="18" charset="0"/>
              </a:rPr>
              <a:t>nhà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nữa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như</a:t>
            </a:r>
            <a:r>
              <a:rPr lang="en-US" sz="2000" dirty="0">
                <a:effectLst/>
                <a:latin typeface="#9Slide05 Brannboll Ny" panose="02000000000000000000" pitchFamily="2" charset="0"/>
                <a:ea typeface="Times New Roman" panose="02020603050405020304" pitchFamily="18" charset="0"/>
              </a:rPr>
              <a:t>:</a:t>
            </a:r>
          </a:p>
          <a:p>
            <a:pPr algn="just"/>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truyện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túi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mũ</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ôn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mang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bản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chủ</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nhiều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người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thích</a:t>
            </a:r>
            <a:r>
              <a:rPr lang="en-US" sz="2000" dirty="0">
                <a:effectLst/>
                <a:latin typeface="#9Slide05 Brannboll Ny" panose="02000000000000000000" pitchFamily="2" charset="0"/>
                <a:ea typeface="Times New Roman" panose="02020603050405020304" pitchFamily="18" charset="0"/>
              </a:rPr>
              <a:t>, chi 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khảo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rẻ</a:t>
            </a:r>
            <a:r>
              <a:rPr lang="en-US" sz="2000" dirty="0">
                <a:effectLst/>
                <a:latin typeface="#9Slide05 Brannboll Ny" panose="02000000000000000000" pitchFamily="2" charset="0"/>
                <a:ea typeface="Times New Roman" panose="02020603050405020304" pitchFamily="18" charset="0"/>
              </a:rPr>
              <a:t>,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Phân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thành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viên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n</a:t>
            </a:r>
            <a:r>
              <a:rPr lang="en-US" sz="2000" dirty="0" err="1">
                <a:effectLst/>
                <a:latin typeface="#9Slide05 Brannboll Ny" panose="02000000000000000000" pitchFamily="2" charset="0"/>
                <a:ea typeface="Times New Roman" panose="02020603050405020304" pitchFamily="18" charset="0"/>
              </a:rPr>
              <a:t>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gom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phẩm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hỗ</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b</a:t>
            </a:r>
            <a:r>
              <a:rPr lang="vi-VN" sz="2000" dirty="0">
                <a:effectLst/>
                <a:latin typeface="#9Slide05 Brannboll Ny" panose="02000000000000000000" pitchFamily="2" charset="0"/>
                <a:ea typeface="Times New Roman" panose="02020603050405020304" pitchFamily="18" charset="0"/>
              </a:rPr>
              <a:t>á</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hàn</a:t>
            </a:r>
            <a:r>
              <a:rPr lang="vi-VN" sz="2000" dirty="0">
                <a:effectLst/>
                <a:latin typeface="#9Slide05 Brannboll Ny" panose="02000000000000000000" pitchFamily="2" charset="0"/>
                <a:ea typeface="Times New Roman" panose="02020603050405020304" pitchFamily="18" charset="0"/>
              </a:rPr>
              <a:t>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t</a:t>
            </a:r>
            <a:r>
              <a:rPr lang="en-US" sz="2000" dirty="0" err="1">
                <a:effectLst/>
                <a:latin typeface="#9Slide05 Brannboll Ny" panose="02000000000000000000" pitchFamily="2" charset="0"/>
                <a:ea typeface="Times New Roman" panose="02020603050405020304" pitchFamily="18" charset="0"/>
              </a:rPr>
              <a:t>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lợi</a:t>
            </a:r>
            <a:r>
              <a:rPr lang="en-US" sz="2000" dirty="0">
                <a:effectLst/>
                <a:latin typeface="#9Slide05 Brannboll Ny" panose="02000000000000000000" pitchFamily="2" charset="0"/>
                <a:ea typeface="Times New Roman" panose="02020603050405020304" pitchFamily="18" charset="0"/>
              </a:rPr>
              <a:t>.</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Đánh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rút</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r</a:t>
            </a:r>
            <a:r>
              <a:rPr lang="en-US" sz="2000" dirty="0">
                <a:effectLst/>
                <a:latin typeface="#9Slide05 Brannboll Ny" panose="02000000000000000000" pitchFamily="2" charset="0"/>
                <a:ea typeface="Times New Roman" panose="02020603050405020304" pitchFamily="18" charset="0"/>
              </a:rPr>
              <a:t>a bai </a:t>
            </a:r>
            <a:r>
              <a:rPr lang="en-US" sz="2000" dirty="0" err="1">
                <a:effectLst/>
                <a:latin typeface="#9Slide05 Brannboll Ny" panose="02000000000000000000" pitchFamily="2" charset="0"/>
                <a:ea typeface="Times New Roman" panose="02020603050405020304" pitchFamily="18" charset="0"/>
              </a:rPr>
              <a:t>học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hơn</a:t>
            </a:r>
            <a:r>
              <a:rPr lang="en-US" sz="2000" dirty="0">
                <a:effectLst/>
                <a:latin typeface="#9Slide05 Brannboll Ny" panose="02000000000000000000" pitchFamily="2" charset="0"/>
                <a:ea typeface="Times New Roman" panose="02020603050405020304" pitchFamily="18" charset="0"/>
              </a:rPr>
              <a:t>. 2.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tiêu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nhất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gợi</a:t>
            </a:r>
            <a:r>
              <a:rPr lang="en-US" sz="2000" dirty="0">
                <a:effectLst/>
                <a:latin typeface="#9Slide05 Brannboll Ny" panose="02000000000000000000" pitchFamily="2" charset="0"/>
                <a:ea typeface="Times New Roman" panose="02020603050405020304" pitchFamily="18" charset="0"/>
              </a:rPr>
              <a:t> ý d</a:t>
            </a:r>
            <a:r>
              <a:rPr lang="vi-VN" sz="2000" dirty="0">
                <a:effectLst/>
                <a:latin typeface="#9Slide05 Brannboll Ny" panose="02000000000000000000" pitchFamily="2" charset="0"/>
                <a:ea typeface="Times New Roman" panose="02020603050405020304" pitchFamily="18" charset="0"/>
              </a:rPr>
              <a:t>ư</a:t>
            </a:r>
            <a:r>
              <a:rPr lang="en-US" sz="2000" dirty="0" err="1">
                <a:effectLst/>
                <a:latin typeface="#9Slide05 Brannboll Ny" panose="02000000000000000000" pitchFamily="2" charset="0"/>
                <a:ea typeface="Times New Roman" panose="02020603050405020304" pitchFamily="18" charset="0"/>
              </a:rPr>
              <a:t>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chia </a:t>
            </a:r>
            <a:r>
              <a:rPr lang="en-US" sz="2000" dirty="0" err="1">
                <a:effectLst/>
                <a:latin typeface="#9Slide05 Brannboll Ny" panose="02000000000000000000" pitchFamily="2" charset="0"/>
                <a:ea typeface="Times New Roman" panose="02020603050405020304" pitchFamily="18" charset="0"/>
              </a:rPr>
              <a:t>sẻ</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bố</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kiệu</a:t>
            </a:r>
            <a:r>
              <a:rPr lang="en-US" sz="2000" dirty="0">
                <a:effectLst/>
                <a:latin typeface="#9Slide05 Brannboll Ny" panose="02000000000000000000" pitchFamily="2" charset="0"/>
                <a:ea typeface="Times New Roman" panose="02020603050405020304" pitchFamily="18" charset="0"/>
              </a:rPr>
              <a:t> 1(</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dụ</a:t>
            </a:r>
            <a:r>
              <a:rPr lang="en-US" sz="2000" dirty="0">
                <a:effectLst/>
                <a:latin typeface="#9Slide05 Brannboll Ny" panose="02000000000000000000" pitchFamily="2" charset="0"/>
                <a:ea typeface="Times New Roman" panose="02020603050405020304" pitchFamily="18" charset="0"/>
              </a:rPr>
              <a:t>: 100 000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hay 200 000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đích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gì</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tuỳ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a:t>
            </a:r>
            <a:r>
              <a:rPr lang="vi-VN" sz="2000" dirty="0">
                <a:effectLst/>
                <a:latin typeface="#9Slide05 Brannboll Ny" panose="02000000000000000000" pitchFamily="2" charset="0"/>
                <a:ea typeface="Times New Roman" panose="02020603050405020304" pitchFamily="18" charset="0"/>
              </a:rPr>
              <a:t>ề</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1 </a:t>
            </a:r>
            <a:r>
              <a:rPr lang="en-US" sz="2000" dirty="0" err="1">
                <a:effectLst/>
                <a:latin typeface="#9Slide05 Brannboll Ny" panose="02000000000000000000" pitchFamily="2" charset="0"/>
                <a:ea typeface="Times New Roman" panose="02020603050405020304" pitchFamily="18" charset="0"/>
              </a:rPr>
              <a:t>tháng</a:t>
            </a:r>
            <a:r>
              <a:rPr lang="en-US" sz="2000" dirty="0">
                <a:effectLst/>
                <a:latin typeface="#9Slide05 Brannboll Ny" panose="02000000000000000000" pitchFamily="2" charset="0"/>
                <a:ea typeface="Times New Roman" panose="02020603050405020304" pitchFamily="18" charset="0"/>
              </a:rPr>
              <a:t>, 3 t</a:t>
            </a:r>
            <a:r>
              <a:rPr lang="vi-VN" sz="2000" dirty="0">
                <a:effectLst/>
                <a:latin typeface="#9Slide05 Brannboll Ny" panose="02000000000000000000" pitchFamily="2" charset="0"/>
                <a:ea typeface="Times New Roman" panose="02020603050405020304" pitchFamily="18" charset="0"/>
              </a:rPr>
              <a:t>hán</a:t>
            </a:r>
            <a:r>
              <a:rPr lang="en-US" sz="2000" dirty="0">
                <a:effectLst/>
                <a:latin typeface="#9Slide05 Brannboll Ny" panose="02000000000000000000" pitchFamily="2" charset="0"/>
                <a:ea typeface="Times New Roman" panose="02020603050405020304" pitchFamily="18" charset="0"/>
              </a:rPr>
              <a:t>g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kiến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nào</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a:t>
            </a:r>
            <a:endParaRPr lang="en-US" sz="2000" dirty="0">
              <a:latin typeface="#9Slide05 Brannboll Ny" panose="02000000000000000000" pitchFamily="2" charset="0"/>
            </a:endParaRPr>
          </a:p>
        </p:txBody>
      </p:sp>
      <p:sp>
        <p:nvSpPr>
          <p:cNvPr id="6" name="TextBox 5"/>
          <p:cNvSpPr txBox="1"/>
          <p:nvPr/>
        </p:nvSpPr>
        <p:spPr>
          <a:xfrm>
            <a:off x="1879829" y="0"/>
            <a:ext cx="73889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solidFill>
                  <a:srgbClr val="FF0000"/>
                </a:solidFill>
                <a:effectLst/>
                <a:uLnTx/>
                <a:uFillTx/>
                <a:latin typeface="#9Slide05 Brannboll Ny" panose="02000000000000000000" pitchFamily="2" charset="0"/>
                <a:ea typeface="【苹果】迟暮朝朝醉晚灯" panose="02000500000000000000"/>
                <a:cs typeface="Times New Roman" panose="02020603050405020304" pitchFamily="18" charset="0"/>
                <a:sym typeface="+mn-lt"/>
              </a:rPr>
              <a:t>HOẠT ĐỘNG DỰ ÁN</a:t>
            </a:r>
            <a:endParaRPr kumimoji="0" lang="en-US" sz="3200" b="1"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noChangeAspect="1"/>
          </p:cNvPicPr>
          <p:nvPr/>
        </p:nvPicPr>
        <p:blipFill rotWithShape="1">
          <a:blip r:embed="rId2"/>
          <a:srcRect l="871" r="1" b="1"/>
          <a:stretch>
            <a:fillRect/>
          </a:stretch>
        </p:blipFill>
        <p:spPr>
          <a:xfrm>
            <a:off x="20" y="1282"/>
            <a:ext cx="12191980" cy="6856718"/>
          </a:xfrm>
          <a:prstGeom prst="rect">
            <a:avLst/>
          </a:prstGeom>
        </p:spPr>
      </p:pic>
      <p:pic>
        <p:nvPicPr>
          <p:cNvPr id="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p:cNvGrpSpPr/>
          <p:nvPr/>
        </p:nvGrpSpPr>
        <p:grpSpPr>
          <a:xfrm>
            <a:off x="3539618" y="1421703"/>
            <a:ext cx="6654627" cy="2742465"/>
            <a:chOff x="1949253" y="1617623"/>
            <a:chExt cx="3271491" cy="2319693"/>
          </a:xfrm>
        </p:grpSpPr>
        <p:grpSp>
          <p:nvGrpSpPr>
            <p:cNvPr id="14" name="组合 135"/>
            <p:cNvGrpSpPr/>
            <p:nvPr/>
          </p:nvGrpSpPr>
          <p:grpSpPr>
            <a:xfrm>
              <a:off x="1949253" y="1617623"/>
              <a:ext cx="3271491" cy="2319693"/>
              <a:chOff x="3246438" y="1047943"/>
              <a:chExt cx="5711825" cy="4698808"/>
            </a:xfrm>
            <a:solidFill>
              <a:schemeClr val="tx1"/>
            </a:solidFill>
          </p:grpSpPr>
          <p:sp>
            <p:nvSpPr>
              <p:cNvPr id="16"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p:cNvGrpSpPr/>
              <p:nvPr/>
            </p:nvGrpSpPr>
            <p:grpSpPr>
              <a:xfrm>
                <a:off x="3517901" y="1225551"/>
                <a:ext cx="5260975" cy="4090987"/>
                <a:chOff x="3517901" y="1225551"/>
                <a:chExt cx="5260975" cy="4090987"/>
              </a:xfrm>
              <a:grpFill/>
            </p:grpSpPr>
            <p:sp>
              <p:nvSpPr>
                <p:cNvPr id="2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801743" y="1461316"/>
            <a:ext cx="163100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ea typeface="Helvetica Neue"/>
                <a:cs typeface="Helvetica Neue"/>
              </a:rPr>
              <a:t>QUẢN</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LÍ</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TIỀN</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3"/>
          <a:stretch>
            <a:fillRect/>
          </a:stretch>
        </p:blipFill>
        <p:spPr>
          <a:xfrm>
            <a:off x="5352247" y="-329752"/>
            <a:ext cx="4519478" cy="5182805"/>
          </a:xfrm>
          <a:prstGeom prst="rect">
            <a:avLst/>
          </a:prstGeom>
        </p:spPr>
      </p:pic>
      <p:sp>
        <p:nvSpPr>
          <p:cNvPr id="9" name="文本框 6"/>
          <p:cNvSpPr txBox="1"/>
          <p:nvPr/>
        </p:nvSpPr>
        <p:spPr>
          <a:xfrm>
            <a:off x="6096000" y="2230757"/>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Microsoft YaHei" panose="020B0503020204020204" pitchFamily="34" charset="-122"/>
                <a:cs typeface="Times New Roman" panose="02020603050405020304"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Microsoft YaHei" panose="020B0503020204020204" pitchFamily="34" charset="-122"/>
                <a:cs typeface="Times New Roman" panose="02020603050405020304"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2" name="图片 66"/>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a:fillRect/>
          </a:stretch>
        </p:blipFill>
        <p:spPr>
          <a:xfrm>
            <a:off x="7922386" y="2782205"/>
            <a:ext cx="4272510" cy="4141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700936"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việc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pic>
        <p:nvPicPr>
          <p:cNvPr id="5" name="Picture 4" descr="A picture containing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22" y="1095686"/>
            <a:ext cx="8746451" cy="5076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207419" cy="5820657"/>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Năm lớp 7, Thuỷ được mẹ cho nuột khoản tiền nhỏ để dự phòng khi cần. Thuý tự nhủ phải giữ tiền cẩn thận và chỉ chỉ tiêu khi thật cần thiết. Thuỷ còn thu gom vỏ chai trong nhà bán lấy tiền, làm phụ giúp thêm bố mẹ ngoài giờ học nên thỉnh thoảng cũng được bố mẹ thưởng tiền. Nhờ biết quản lí tiền, Thuỷ ít khi phải xin thêm tiền từ bố mẹ. Thuỷ đã dành dụm đủ tiền để mua đồ dùng học tập, tặng em trai một bộ vợt cầu lông và đóng góp một phần nhỏ để ủng hộ đồng bào bị lũ lụt.</a:t>
            </a:r>
          </a:p>
          <a:p>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39527" y="-508000"/>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207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32269"/>
            <a:ext cx="12192000" cy="6793462"/>
          </a:xfrm>
          <a:prstGeom prst="rect">
            <a:avLst/>
          </a:prstGeom>
        </p:spPr>
      </p:pic>
      <p:graphicFrame>
        <p:nvGraphicFramePr>
          <p:cNvPr id="6" name="Content Placeholder 4"/>
          <p:cNvGraphicFramePr/>
          <p:nvPr>
            <p:custDataLst>
              <p:tags r:id="rId1"/>
            </p:custDataLst>
          </p:nvPr>
        </p:nvGraphicFramePr>
        <p:xfrm>
          <a:off x="844574" y="1117887"/>
          <a:ext cx="9999518" cy="5031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6947" y="223485"/>
            <a:ext cx="10913053" cy="5766259"/>
          </a:xfrm>
          <a:prstGeom prst="rect">
            <a:avLst/>
          </a:prstGeom>
          <a:noFill/>
        </p:spPr>
        <p:txBody>
          <a:bodyPr wrap="square">
            <a:spAutoFit/>
          </a:bodyPr>
          <a:lstStyle/>
          <a:p>
            <a:pPr algn="just">
              <a:lnSpc>
                <a:spcPct val="107000"/>
              </a:lnSpc>
              <a:spcAft>
                <a:spcPts val="800"/>
              </a:spcAft>
            </a:pPr>
            <a:r>
              <a:rPr lang="en-US" sz="2800" dirty="0" err="1">
                <a:solidFill>
                  <a:srgbClr val="C00000"/>
                </a:solidFill>
                <a:latin typeface="#9Slide05 Brannboll Ny" panose="02000000000000000000" pitchFamily="2" charset="0"/>
                <a:ea typeface="Arial" panose="020B0604020202020204" pitchFamily="34" charset="0"/>
                <a:cs typeface="Times New Roman" panose="02020603050405020304" pitchFamily="18" charset="0"/>
              </a:rPr>
              <a:t>Thủy</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tin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tưởng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giao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nên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phải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nhiệm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Nội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dung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Thuý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bao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gồm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Giữ</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cẩn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Luôn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kế</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chỉ</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mua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những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thêm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tuổi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hoàn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cảnh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 Ý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việc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giúp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giảm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bớt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gánh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nặng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rèn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luyện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thói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quen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li,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năng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lực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mình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tạo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dựng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cuộc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ổn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định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không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ngừng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phát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407963" y="-56755"/>
            <a:ext cx="11345897" cy="5583260"/>
          </a:xfrm>
          <a:prstGeom prst="rect">
            <a:avLst/>
          </a:prstGeom>
        </p:spPr>
      </p:pic>
      <p:sp>
        <p:nvSpPr>
          <p:cNvPr id="10" name="TextBox 9"/>
          <p:cNvSpPr txBox="1"/>
          <p:nvPr/>
        </p:nvSpPr>
        <p:spPr>
          <a:xfrm>
            <a:off x="1276955" y="1289203"/>
            <a:ext cx="8100572" cy="3742431"/>
          </a:xfrm>
          <a:prstGeom prst="rect">
            <a:avLst/>
          </a:prstGeom>
          <a:noFill/>
          <a:ln>
            <a:noFill/>
          </a:ln>
        </p:spPr>
        <p:txBody>
          <a:bodyPr wrap="square" lIns="121917" tIns="60958" rIns="121917" bIns="60958" rtlCol="0">
            <a:spAutoFit/>
          </a:bodyPr>
          <a:lstStyle/>
          <a:p>
            <a:pPr algn="just">
              <a:lnSpc>
                <a:spcPct val="107000"/>
              </a:lnSpc>
              <a:spcAft>
                <a:spcPts val="800"/>
              </a:spcAft>
            </a:pPr>
            <a:r>
              <a:rPr lang="vi-VN"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1</a:t>
            </a:r>
            <a:r>
              <a:rPr lang="nl-NL"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 Ý nghĩ của quản lý tiền hiệu quả</a:t>
            </a:r>
            <a:endParaRPr lang="en-US" sz="3600"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rPr>
              <a:t>Q</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uản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lý</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hiệu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giúp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em</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rèn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luyện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thói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quen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chi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tiêu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l</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í</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tiết kiệm, biết cách kiếm 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phù</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với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năng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của</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mình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để</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tạo</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dựng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cuộc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sống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ổn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định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tự</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chủ</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và</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không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ngừng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phát</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triển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a:t>
            </a:r>
            <a:endParaRPr lang="en-US"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1000" r="-3" b="-3"/>
          <a:stretch>
            <a:fillRect/>
          </a:stretch>
        </p:blipFill>
        <p:spPr>
          <a:xfrm>
            <a:off x="9344340" y="3777868"/>
            <a:ext cx="2847660" cy="30024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3542</Words>
  <Application>Microsoft Office PowerPoint</Application>
  <PresentationFormat>Widescreen</PresentationFormat>
  <Paragraphs>177</Paragraphs>
  <Slides>38</Slides>
  <Notes>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38</vt:i4>
      </vt:variant>
    </vt:vector>
  </HeadingPairs>
  <TitlesOfParts>
    <vt:vector size="54" baseType="lpstr">
      <vt:lpstr>#9Slide05 Brannboll Ny</vt:lpstr>
      <vt:lpstr>#9Slide05 Fourth</vt:lpstr>
      <vt:lpstr>#9Slide05 Fourth Medium</vt:lpstr>
      <vt:lpstr>Arial</vt:lpstr>
      <vt:lpstr>Calibri</vt:lpstr>
      <vt:lpstr>Calibri Light</vt:lpstr>
      <vt:lpstr>ITC Avant Garde Std Bk</vt:lpstr>
      <vt:lpstr>SVN-Vanilla Daisy Pro</vt:lpstr>
      <vt:lpstr>Times New Roman</vt:lpstr>
      <vt:lpstr>Trebuchet MS</vt:lpstr>
      <vt:lpstr>Wingdings 3</vt:lpstr>
      <vt:lpstr>方正静蕾简体</vt:lpstr>
      <vt:lpstr>Office Theme</vt:lpstr>
      <vt:lpstr>1_Thiết kế: Thạch Trương Thảo (0987 039 863)</vt:lpstr>
      <vt:lpstr>2_Office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78</cp:revision>
  <dcterms:created xsi:type="dcterms:W3CDTF">2021-07-15T15:36:00Z</dcterms:created>
  <dcterms:modified xsi:type="dcterms:W3CDTF">2025-02-27T04:45:16Z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A611FD1EE0F54C6EB29DF7B70C97D022</vt:lpwstr>
  </property>
  <property fmtid="{D5CDD505-2E9C-101B-9397-08002B2CF9AE}" pid="3" name="KSOProductBuildVer">
    <vt:lpwstr>1033-11.2.0.11341</vt:lpwstr>
  </property>
</Properties>
</file>