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2" r:id="rId6"/>
    <p:sldId id="263" r:id="rId7"/>
    <p:sldId id="270" r:id="rId8"/>
    <p:sldId id="264" r:id="rId9"/>
    <p:sldId id="271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61" d="100"/>
          <a:sy n="61" d="100"/>
        </p:scale>
        <p:origin x="-84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29/03/2024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3/29/2024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29/03/2024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29/03/2024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29/03/2024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29/03/2024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3/29/2024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29/03/2024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29/03/2024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29/03/2024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3/29/2024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29/03/2024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7.jpg"/><Relationship Id="rId4" Type="http://schemas.openxmlformats.org/officeDocument/2006/relationships/image" Target="../media/image16.jf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2438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</a:t>
            </a:r>
            <a:r>
              <a:rPr lang="en-US" sz="4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 smtClean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dirty="0"/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                                   III. LUYỆN TẬP</a:t>
            </a:r>
            <a:endParaRPr lang="en-US" sz="4400" dirty="0">
              <a:latin typeface="+mj-lt"/>
            </a:endParaRP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XỬ LÝ TÌNH HUỐNG</a:t>
            </a:r>
            <a:endParaRPr lang="en-US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nga</a:t>
            </a:r>
            <a:r>
              <a:rPr lang="en-GB" sz="3200" dirty="0" smtClean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</a:t>
            </a:r>
            <a:r>
              <a:rPr lang="en-GB" sz="2800" b="1" i="1" dirty="0" smtClean="0">
                <a:latin typeface="+mj-lt"/>
              </a:rPr>
              <a:t>: </a:t>
            </a:r>
            <a:r>
              <a:rPr lang="en-GB" sz="2800" dirty="0" err="1" smtClean="0">
                <a:latin typeface="+mj-lt"/>
              </a:rPr>
              <a:t>Bố</a:t>
            </a:r>
            <a:r>
              <a:rPr lang="en-GB" sz="2800" dirty="0" smtClean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" y="0"/>
            <a:ext cx="6705598" cy="7239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                                IV. VẬN DỤNG</a:t>
            </a:r>
            <a:endParaRPr lang="en-US" dirty="0">
              <a:latin typeface="+mj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+mj-lt"/>
              </a:rPr>
              <a:t>Bài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tập</a:t>
            </a:r>
            <a:r>
              <a:rPr lang="en-GB" sz="2400" dirty="0" smtClean="0">
                <a:latin typeface="+mj-lt"/>
              </a:rPr>
              <a:t> 1:  </a:t>
            </a:r>
            <a:r>
              <a:rPr lang="en-GB" sz="2400" dirty="0" err="1" smtClean="0">
                <a:latin typeface="+mj-lt"/>
              </a:rPr>
              <a:t>Em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152400"/>
            <a:ext cx="5562598" cy="16527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latin typeface="+mj-lt"/>
              </a:rPr>
              <a:t>Bài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dirty="0" err="1" smtClean="0">
                <a:latin typeface="+mj-lt"/>
              </a:rPr>
              <a:t>tập</a:t>
            </a:r>
            <a:r>
              <a:rPr lang="en-GB" sz="2400" dirty="0" smtClean="0">
                <a:latin typeface="+mj-lt"/>
              </a:rPr>
              <a:t> 2: 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viết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nửa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giấy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về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tấm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gương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đạt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giải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quốc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tế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và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cho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biết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những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điều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mình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học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hỏi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được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từ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tâm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gương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đó</a:t>
            </a:r>
            <a:r>
              <a:rPr lang="en-GB" sz="24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365126"/>
            <a:ext cx="11658600" cy="115887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  TIẾT 27,28- BÀI 9 :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764147" y="19812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1524000" cy="167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?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304800" y="5638800"/>
            <a:ext cx="11734800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04800" y="76200"/>
            <a:ext cx="10363200" cy="9906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j-lt"/>
              </a:rPr>
              <a:t>1. </a:t>
            </a:r>
            <a:r>
              <a:rPr lang="en-US" b="1" dirty="0" err="1" smtClean="0">
                <a:latin typeface="+mj-lt"/>
              </a:rPr>
              <a:t>Tìm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hiểu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khái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niệm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công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err="1" smtClean="0">
                <a:latin typeface="+mj-lt"/>
              </a:rPr>
              <a:t>dân</a:t>
            </a:r>
            <a:endParaRPr lang="en-US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GIẢI QUYẾT TÌNH HUỐNG</a:t>
            </a:r>
            <a:endParaRPr lang="en-US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200" y="1066800"/>
            <a:ext cx="109728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8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Nhóm của Toàn đang thảo l</a:t>
            </a:r>
            <a:r>
              <a:rPr lang="en-US" sz="2800" i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uậ</a:t>
            </a:r>
            <a:r>
              <a:rPr lang="vi-VN" sz="28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n về khái niệm công d</a:t>
            </a:r>
            <a:r>
              <a:rPr lang="en-US" sz="2800" i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ân</a:t>
            </a:r>
            <a:r>
              <a:rPr lang="vi-VN" sz="2800" i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, một số ý kiến được nêu ra:</a:t>
            </a:r>
            <a:endParaRPr lang="en-GB" sz="2800" i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vi-VN" sz="2800" b="1" i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Minh: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Công dân là những người d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ân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sống trong cùng một nước.</a:t>
            </a:r>
            <a:endParaRPr lang="en-GB" sz="2800" dirty="0"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vi-VN" sz="2800" b="1" i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Thắng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: Công dân là những người </a:t>
            </a:r>
            <a:r>
              <a:rPr lang="vi-VN" sz="2800" dirty="0" smtClean="0"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â</a:t>
            </a:r>
            <a:r>
              <a:rPr lang="vi-VN" sz="2800" dirty="0" smtClean="0">
                <a:latin typeface="+mj-lt"/>
                <a:cs typeface="Times New Roman" panose="02020603050405020304" pitchFamily="18" charset="0"/>
              </a:rPr>
              <a:t>n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sống trong một nước, có cùng màu da, cùng tiếng nói.</a:t>
            </a:r>
            <a:endParaRPr lang="en-GB" sz="2800" dirty="0">
              <a:latin typeface="+mj-lt"/>
              <a:cs typeface="Times New Roman" panose="02020603050405020304" pitchFamily="18" charset="0"/>
            </a:endParaRPr>
          </a:p>
          <a:p>
            <a:pPr lvl="0"/>
            <a:r>
              <a:rPr lang="vi-VN" sz="28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Toàn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 smtClean="0">
                <a:latin typeface="+mj-lt"/>
              </a:rPr>
              <a:t>Theo </a:t>
            </a:r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, ý </a:t>
            </a:r>
            <a:r>
              <a:rPr lang="en-US" sz="2800" dirty="0" err="1" smtClean="0">
                <a:latin typeface="+mj-lt"/>
              </a:rPr>
              <a:t>kiến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của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nào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thể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hiện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đầy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đủ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khái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niệm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công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dân</a:t>
            </a:r>
            <a:r>
              <a:rPr lang="en-US" sz="2800" dirty="0" smtClean="0">
                <a:latin typeface="+mj-lt"/>
              </a:rPr>
              <a:t>? </a:t>
            </a:r>
          </a:p>
          <a:p>
            <a:pPr lvl="0"/>
            <a:r>
              <a:rPr lang="en-US" sz="2800" dirty="0" err="1" smtClean="0">
                <a:latin typeface="+mj-lt"/>
              </a:rPr>
              <a:t>Giải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thích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vì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sao</a:t>
            </a:r>
            <a:r>
              <a:rPr lang="en-US" sz="2800" dirty="0" smtClean="0">
                <a:latin typeface="+mj-lt"/>
              </a:rPr>
              <a:t>?</a:t>
            </a:r>
            <a:endParaRPr lang="en-GB" sz="2800" dirty="0">
              <a:latin typeface="+mj-lt"/>
            </a:endParaRPr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-190500"/>
            <a:ext cx="17907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 smtClean="0"/>
              <a:t>                      </a:t>
            </a:r>
            <a:r>
              <a:rPr lang="en-US" dirty="0" smtClean="0">
                <a:latin typeface="+mj-lt"/>
              </a:rPr>
              <a:t>MỖI HỌC SINH CẦN NHỚ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latin typeface="+mj-lt"/>
              </a:rPr>
              <a:t>Công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dân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là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người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dân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của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một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nước</a:t>
            </a:r>
            <a:r>
              <a:rPr lang="en-GB" sz="4400" dirty="0" smtClean="0">
                <a:latin typeface="+mj-lt"/>
              </a:rPr>
              <a:t>, </a:t>
            </a:r>
            <a:r>
              <a:rPr lang="en-GB" sz="4400" dirty="0" err="1" smtClean="0">
                <a:latin typeface="+mj-lt"/>
              </a:rPr>
              <a:t>có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các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quyền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và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nghĩa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vụ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được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pháp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luật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quy</a:t>
            </a:r>
            <a:r>
              <a:rPr lang="en-GB" sz="4400" dirty="0" smtClean="0">
                <a:latin typeface="+mj-lt"/>
              </a:rPr>
              <a:t> </a:t>
            </a:r>
            <a:r>
              <a:rPr lang="en-GB" sz="4400" dirty="0" err="1" smtClean="0">
                <a:latin typeface="+mj-lt"/>
              </a:rPr>
              <a:t>định</a:t>
            </a:r>
            <a:r>
              <a:rPr lang="en-GB" sz="4400" dirty="0" smtClean="0">
                <a:latin typeface="+mj-lt"/>
              </a:rPr>
              <a:t>.</a:t>
            </a:r>
            <a:endParaRPr lang="en-GB" sz="44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2133600" y="269875"/>
            <a:ext cx="9524999" cy="1330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+mj-lt"/>
              </a:rPr>
              <a:t>2. CĂN CỨ XÁC ĐỊNH CÔNG DÂN NƯỚC CỘNG HÒA XÃ HỘI CHỦ NGHĨA VIỆT NAM</a:t>
            </a:r>
            <a:endParaRPr lang="en-GB" sz="28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00600" y="1981200"/>
            <a:ext cx="7391400" cy="3200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cha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Nam.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cha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Nam,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.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Nam , cha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tịch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.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Trẻ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lãnh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thổ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cha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tịch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nhưng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nơi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trú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tại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j-lt"/>
              </a:rPr>
              <a:t>Việt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 Nam.</a:t>
            </a:r>
            <a:endParaRPr lang="en-GB" sz="2400" dirty="0">
              <a:solidFill>
                <a:schemeClr val="tx1"/>
              </a:solidFill>
              <a:latin typeface="+mj-lt"/>
            </a:endParaRPr>
          </a:p>
          <a:p>
            <a:r>
              <a:rPr lang="en-GB" sz="24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Trẻ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em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bị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bỏ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rơi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rõ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cha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mẹ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+mj-lt"/>
              </a:rPr>
              <a:t>ai</a:t>
            </a:r>
            <a:r>
              <a:rPr lang="en-GB" sz="2400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2133600" y="269875"/>
            <a:ext cx="9524999" cy="1330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+mj-lt"/>
              </a:rPr>
              <a:t>2. CĂN CỨ XÁC ĐỊNH CÔNG DÂN NƯỚC CỘNG HÒA XÃ HỘI CHỦ NGHĨA VIỆT NAM</a:t>
            </a:r>
            <a:endParaRPr lang="en-GB" sz="28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24400" y="1981200"/>
            <a:ext cx="7467600" cy="3581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GB" sz="3200" dirty="0" err="1" smtClean="0">
                <a:latin typeface="+mj-lt"/>
              </a:rPr>
              <a:t>Quốc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tịch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là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căn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cứ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xác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định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công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dân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của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một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nước</a:t>
            </a:r>
            <a:r>
              <a:rPr lang="en-GB" sz="3200" dirty="0" smtClean="0">
                <a:latin typeface="+mj-lt"/>
              </a:rPr>
              <a:t>, </a:t>
            </a:r>
            <a:r>
              <a:rPr lang="en-GB" sz="3200" dirty="0" err="1" smtClean="0">
                <a:latin typeface="+mj-lt"/>
              </a:rPr>
              <a:t>thể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hiện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mối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quan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hệ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giữa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Nhà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nước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và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công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dân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nước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đó</a:t>
            </a:r>
            <a:r>
              <a:rPr lang="en-GB" sz="3200" dirty="0" smtClean="0">
                <a:latin typeface="+mj-lt"/>
              </a:rPr>
              <a:t>.</a:t>
            </a:r>
          </a:p>
          <a:p>
            <a:pPr algn="just"/>
            <a:endParaRPr lang="en-GB" sz="3200" dirty="0" smtClean="0">
              <a:latin typeface="+mj-lt"/>
            </a:endParaRP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latin typeface="+mj-lt"/>
              </a:rPr>
              <a:t>Công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dân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nước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Cộng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hòa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xã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hội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chủ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nghĩa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Việt</a:t>
            </a:r>
            <a:r>
              <a:rPr lang="en-GB" sz="3200" dirty="0" smtClean="0">
                <a:latin typeface="+mj-lt"/>
              </a:rPr>
              <a:t> Nam </a:t>
            </a:r>
            <a:r>
              <a:rPr lang="en-GB" sz="3200" dirty="0" err="1" smtClean="0">
                <a:latin typeface="+mj-lt"/>
              </a:rPr>
              <a:t>là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người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có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quốc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tịch</a:t>
            </a:r>
            <a:r>
              <a:rPr lang="en-GB" sz="3200" dirty="0" smtClean="0">
                <a:latin typeface="+mj-lt"/>
              </a:rPr>
              <a:t> </a:t>
            </a:r>
            <a:r>
              <a:rPr lang="en-GB" sz="3200" dirty="0" err="1" smtClean="0">
                <a:latin typeface="+mj-lt"/>
              </a:rPr>
              <a:t>Việt</a:t>
            </a:r>
            <a:r>
              <a:rPr lang="en-GB" sz="3200" dirty="0" smtClean="0">
                <a:latin typeface="+mj-lt"/>
              </a:rPr>
              <a:t> Nam</a:t>
            </a:r>
            <a:endParaRPr lang="en-GB" sz="32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573</Words>
  <Application>Microsoft Office PowerPoint</Application>
  <PresentationFormat>Custom</PresentationFormat>
  <Paragraphs>38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Bạn nhỏ 16x9</vt:lpstr>
      <vt:lpstr>PowerPoint Presentation</vt:lpstr>
      <vt:lpstr>  TIẾT 27,28- BÀI 9 : CÔNG DÂN NƯỚC CỘNG HOÀ  XÃ HỘI CHỦ NGHĨA VIỆT NAM</vt:lpstr>
      <vt:lpstr>PowerPoint Presentation</vt:lpstr>
      <vt:lpstr> </vt:lpstr>
      <vt:lpstr>1. Tìm hiểu khái niệm công dân</vt:lpstr>
      <vt:lpstr>                       GIẢI QUYẾT TÌNH HUỐNG</vt:lpstr>
      <vt:lpstr>                      MỖI HỌC SINH CẦN NHỚ</vt:lpstr>
      <vt:lpstr>PowerPoint Presentation</vt:lpstr>
      <vt:lpstr>PowerPoint Presentation</vt:lpstr>
      <vt:lpstr>                                   III. LUYỆN TẬP</vt:lpstr>
      <vt:lpstr>                              XỬ LÝ TÌNH HUỐNG</vt:lpstr>
      <vt:lpstr>                                IV. VẬN DỤNG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2024-03-28T19:51:12Z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