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9" r:id="rId2"/>
    <p:sldId id="369" r:id="rId3"/>
    <p:sldId id="371" r:id="rId4"/>
    <p:sldId id="370" r:id="rId5"/>
    <p:sldId id="372" r:id="rId6"/>
    <p:sldId id="373" r:id="rId7"/>
    <p:sldId id="382" r:id="rId8"/>
    <p:sldId id="374" r:id="rId9"/>
    <p:sldId id="380" r:id="rId10"/>
    <p:sldId id="376" r:id="rId11"/>
    <p:sldId id="375" r:id="rId12"/>
    <p:sldId id="377" r:id="rId13"/>
    <p:sldId id="378" r:id="rId14"/>
    <p:sldId id="381" r:id="rId15"/>
    <p:sldId id="33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>
          <p15:clr>
            <a:srgbClr val="A4A3A4"/>
          </p15:clr>
        </p15:guide>
        <p15:guide id="2" pos="38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>
        <p:guide orient="horz" pos="2198"/>
        <p:guide pos="38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A09EB5A-2272-4789-9964-8A286C74BF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A09EB5A-2272-4789-9964-8A286C74BF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GIF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861" y="839898"/>
            <a:ext cx="10377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HIỆN ĐẠI THẾ GIỚI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55" y="1480185"/>
            <a:ext cx="1656080" cy="16560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28955" y="2446020"/>
            <a:ext cx="11231245" cy="5200650"/>
          </a:xfrm>
        </p:spPr>
        <p:txBody>
          <a:bodyPr>
            <a:prstTxWarp prst="textCanDown">
              <a:avLst/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Bài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 3: Tranh chân dung theo </a:t>
            </a:r>
            <a:b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</a:b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trường phái biểu hiện </a:t>
            </a:r>
            <a:b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blipFill>
                <a:blip r:embed="rId3"/>
              </a:blip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59680" y="6148070"/>
            <a:ext cx="2885440" cy="5981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THỜI LƯỢNG: 2 TIẾT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3" grpId="0"/>
      <p:bldP spid="3" grpId="1"/>
      <p:bldP spid="4" grpId="0" bldLvl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Rounded Rectangular Callout 27"/>
          <p:cNvSpPr/>
          <p:nvPr/>
        </p:nvSpPr>
        <p:spPr>
          <a:xfrm>
            <a:off x="831215" y="81280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4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5. Tìm hiểu tranh chân dung thuộc trường phái Biểu hiện.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40" y="1134110"/>
            <a:ext cx="3860800" cy="403860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535" y="1134110"/>
            <a:ext cx="3479800" cy="394017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0265" y="1108710"/>
            <a:ext cx="3510280" cy="389128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040" y="4999990"/>
            <a:ext cx="3886200" cy="144145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170" y="4999990"/>
            <a:ext cx="3497580" cy="144589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9630" y="4999990"/>
            <a:ext cx="3510915" cy="139065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orizontal Scroll 2"/>
          <p:cNvSpPr/>
          <p:nvPr/>
        </p:nvSpPr>
        <p:spPr>
          <a:xfrm>
            <a:off x="0" y="160655"/>
            <a:ext cx="12191365" cy="6949440"/>
          </a:xfrm>
          <a:prstGeom prst="horizontalScroll">
            <a:avLst/>
          </a:prstGeom>
          <a:blipFill rotWithShape="0">
            <a:blip r:embed="rId3"/>
          </a:blip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bright="30000"/>
          </a:blip>
          <a:stretch>
            <a:fillRect/>
          </a:stretch>
        </p:blipFill>
        <p:spPr>
          <a:xfrm>
            <a:off x="923925" y="1078230"/>
            <a:ext cx="10386695" cy="5106035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  <p:sp>
        <p:nvSpPr>
          <p:cNvPr id="28" name="Rounded Rectangular Callout 27"/>
          <p:cNvSpPr/>
          <p:nvPr/>
        </p:nvSpPr>
        <p:spPr>
          <a:xfrm>
            <a:off x="831215" y="81280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5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5. Tìm hiểu tranh chân dung thuộc trường phái Biểu hiện.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28" grpId="0" bldLvl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00" y="3746377"/>
            <a:ext cx="3298825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7" y="3876350"/>
            <a:ext cx="32988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684234" y="5450889"/>
            <a:ext cx="5060272" cy="10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</a:t>
            </a:r>
            <a:endParaRPr lang="en-US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-33583124" y="1296141"/>
            <a:ext cx="42498523" cy="4228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8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BÀI 3 ĐẾN ĐÂY LÀ HẾT HẸN GẶP LẠI TIẾT HỌC SAU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477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3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962660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76700" y="226695"/>
            <a:ext cx="4964430" cy="7835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 trúc bài học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656715" y="1119505"/>
            <a:ext cx="10311130" cy="965835"/>
          </a:xfrm>
          <a:prstGeom prst="wedgeRoundRectCallout">
            <a:avLst>
              <a:gd name="adj1" fmla="val -58843"/>
              <a:gd name="adj2" fmla="val 15351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 Quan sát – nhận thức về một số hình thức thể hiện tranh chân dung.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171" y="33034"/>
            <a:ext cx="977153" cy="977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01" y="2085354"/>
            <a:ext cx="977153" cy="977153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1343025" y="2190115"/>
            <a:ext cx="10723880" cy="1179830"/>
          </a:xfrm>
          <a:prstGeom prst="wedgeEllipseCallout">
            <a:avLst>
              <a:gd name="adj1" fmla="val -54893"/>
              <a:gd name="adj2" fmla="val 17046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 Cách vẽ tranh chân dung với nét, màu biểu cảm.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6" y="3331859"/>
            <a:ext cx="977153" cy="9771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01" y="4537724"/>
            <a:ext cx="977153" cy="977153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1824990" y="3597275"/>
            <a:ext cx="8691245" cy="777875"/>
          </a:xfrm>
          <a:prstGeom prst="wedgeRectCallout">
            <a:avLst>
              <a:gd name="adj1" fmla="val -56220"/>
              <a:gd name="adj2" fmla="val 2417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Vẽ tranh chân dung biểu cảm. 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1512570" y="4549775"/>
            <a:ext cx="10385425" cy="1021715"/>
          </a:xfrm>
          <a:prstGeom prst="cloudCallout">
            <a:avLst>
              <a:gd name="adj1" fmla="val -56707"/>
              <a:gd name="adj2" fmla="val 2402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Trưng bày sản phẩm và chia sẻ.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824990" y="5746115"/>
            <a:ext cx="10142220" cy="966470"/>
          </a:xfrm>
          <a:prstGeom prst="wedgeRoundRectCallout">
            <a:avLst>
              <a:gd name="adj1" fmla="val -56519"/>
              <a:gd name="adj2" fmla="val 1800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tranh chân dung thuộc trường </a:t>
            </a:r>
          </a:p>
          <a:p>
            <a:pPr algn="ctr"/>
            <a:r>
              <a:rPr lang="en-US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phái Biểu hiện.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01" y="55149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" grpId="0" animBg="1"/>
      <p:bldP spid="3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bldLvl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831215" y="951230"/>
            <a:ext cx="11237595" cy="5770880"/>
          </a:xfrm>
          <a:prstGeom prst="cloudCallout">
            <a:avLst>
              <a:gd name="adj1" fmla="val -52900"/>
              <a:gd name="adj2" fmla="val -54258"/>
            </a:avLst>
          </a:prstGeom>
          <a:blipFill>
            <a:blip r:embed="rId2"/>
          </a:blipFill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Quan sát hình và cho biết:</a:t>
            </a:r>
            <a:endParaRPr kumimoji="0" lang="en-US" altLang="zh-CN" sz="2800" b="0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Biểu cảm của nhân vật trong 3 tranh sau?</a:t>
            </a:r>
            <a:endParaRPr kumimoji="0" lang="en-US" altLang="zh-CN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Cảm nhận về trạng thái, tinh thần nhân vật </a:t>
            </a:r>
          </a:p>
          <a:p>
            <a:pPr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trong tranh?</a:t>
            </a:r>
            <a:endParaRPr kumimoji="0" lang="en-US" altLang="zh-CN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Hình thức thể hiện màu sắc, đường nét, </a:t>
            </a:r>
          </a:p>
          <a:p>
            <a:pPr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hình ảnh và không gian trong mỗi bức tranh? </a:t>
            </a: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057910" y="160655"/>
            <a:ext cx="10798175" cy="671195"/>
          </a:xfrm>
          <a:prstGeom prst="wedgeRoundRectCallout">
            <a:avLst>
              <a:gd name="adj1" fmla="val -54904"/>
              <a:gd name="adj2" fmla="val 7001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một số hình thức thể hiện tranh chân dung.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455" y="-144780"/>
            <a:ext cx="976630" cy="9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057910" y="74930"/>
            <a:ext cx="10798175" cy="640080"/>
          </a:xfrm>
          <a:prstGeom prst="wedgeRoundRectCallout">
            <a:avLst>
              <a:gd name="adj1" fmla="val -54904"/>
              <a:gd name="adj2" fmla="val 7001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một số hình thức thể hiện tranh chân dung.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894715"/>
            <a:ext cx="4002405" cy="3983355"/>
          </a:xfrm>
          <a:prstGeom prst="rect">
            <a:avLst/>
          </a:prstGeom>
          <a:ln w="3810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485" y="894715"/>
            <a:ext cx="3414395" cy="5415280"/>
          </a:xfrm>
          <a:prstGeom prst="rect">
            <a:avLst/>
          </a:prstGeom>
          <a:ln w="3810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385" y="801370"/>
            <a:ext cx="3950335" cy="5508625"/>
          </a:xfrm>
          <a:prstGeom prst="rect">
            <a:avLst/>
          </a:prstGeom>
          <a:ln w="3810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sp>
        <p:nvSpPr>
          <p:cNvPr id="8" name="Flowchart: Alternate Process 7"/>
          <p:cNvSpPr/>
          <p:nvPr/>
        </p:nvSpPr>
        <p:spPr>
          <a:xfrm>
            <a:off x="116840" y="4291330"/>
            <a:ext cx="4077970" cy="2018665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Gustave Courbet (Gu-sta Co-bét),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The Desperte Man(Dơ Đét-pơ-rết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men),</a:t>
            </a:r>
            <a:r>
              <a:rPr kumimoji="0" lang="en-US" altLang="zh-CN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1843 - 1845, sơn dầu,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45cmx 54cm,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(Trường phái Hiện thực)</a:t>
            </a:r>
            <a:r>
              <a:rPr kumimoji="0" lang="en-US" altLang="zh-CN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11015" y="5370830"/>
            <a:ext cx="3588385" cy="1418590"/>
          </a:xfrm>
          <a:prstGeom prst="round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Oskar Kokoschka (Ốt-caCô-cô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-sca), sơn dầu, 79cm x 62cm,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(Trường phái Biểu hiện)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968615" y="5434330"/>
            <a:ext cx="4100195" cy="1379220"/>
          </a:xfrm>
          <a:prstGeom prst="round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3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Pierre Auguste Renoir(Pi-e Au-gút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Rê-noa),1877,sơn dầu,46cm x 56cm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(Trường phái Ấn tượng)</a:t>
            </a:r>
            <a:endParaRPr kumimoji="0" lang="en-US" altLang="zh-CN" sz="24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1057910" y="160655"/>
            <a:ext cx="10798175" cy="671195"/>
          </a:xfrm>
          <a:prstGeom prst="wedgeRoundRectCallout">
            <a:avLst>
              <a:gd name="adj1" fmla="val -54904"/>
              <a:gd name="adj2" fmla="val 7001"/>
              <a:gd name="adj3" fmla="val 16667"/>
            </a:avLst>
          </a:prstGeom>
          <a:blipFill>
            <a:blip r:embed="rId2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một số hình thức thể hiện tranh chân dung.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443865" y="995680"/>
            <a:ext cx="11395710" cy="5737860"/>
          </a:xfrm>
          <a:prstGeom prst="wedgeRectCallout">
            <a:avLst>
              <a:gd name="adj1" fmla="val -49498"/>
              <a:gd name="adj2" fmla="val -54338"/>
            </a:avLst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05" y="1146810"/>
            <a:ext cx="10425430" cy="5435600"/>
          </a:xfrm>
          <a:prstGeom prst="foldedCorner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tranh chân dung với nét, màu biểu cảm.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 contrast="84000"/>
          </a:blip>
          <a:stretch>
            <a:fillRect/>
          </a:stretch>
        </p:blipFill>
        <p:spPr>
          <a:xfrm>
            <a:off x="154940" y="985520"/>
            <a:ext cx="2780665" cy="3625850"/>
          </a:xfrm>
          <a:prstGeom prst="rect">
            <a:avLst/>
          </a:prstGeom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contrast="84000"/>
          </a:blip>
          <a:stretch>
            <a:fillRect/>
          </a:stretch>
        </p:blipFill>
        <p:spPr>
          <a:xfrm>
            <a:off x="3051175" y="2832735"/>
            <a:ext cx="2895600" cy="4025265"/>
          </a:xfrm>
          <a:prstGeom prst="rect">
            <a:avLst/>
          </a:prstGeom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665" y="894715"/>
            <a:ext cx="2948305" cy="4165600"/>
          </a:xfrm>
          <a:prstGeom prst="rect">
            <a:avLst/>
          </a:prstGeom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0990" y="2807335"/>
            <a:ext cx="2867025" cy="4050665"/>
          </a:xfrm>
          <a:prstGeom prst="rect">
            <a:avLst/>
          </a:prstGeom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40" y="4702175"/>
            <a:ext cx="2780665" cy="1273175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6095" y="1388110"/>
            <a:ext cx="2900680" cy="1362710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345" y="5243195"/>
            <a:ext cx="2939415" cy="1271905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5585" y="1388110"/>
            <a:ext cx="2934970" cy="1235710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tranh chân dung với nét, màu biểu cảm.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36270" y="1057910"/>
            <a:ext cx="10953750" cy="5517515"/>
          </a:xfrm>
          <a:prstGeom prst="wedgeEllipseCallout">
            <a:avLst>
              <a:gd name="adj1" fmla="val -51260"/>
              <a:gd name="adj2" fmla="val -55621"/>
            </a:avLst>
          </a:prstGeom>
          <a:blipFill rotWithShape="0">
            <a:blip r:embed="rId4"/>
          </a:blipFill>
          <a:ln w="38100" cap="flat" cmpd="sng" algn="ctr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 bright="42000"/>
          </a:blip>
          <a:stretch>
            <a:fillRect/>
          </a:stretch>
        </p:blipFill>
        <p:spPr>
          <a:xfrm>
            <a:off x="2531110" y="1597025"/>
            <a:ext cx="7163435" cy="4439920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Rectangular Callout 25"/>
          <p:cNvSpPr/>
          <p:nvPr/>
        </p:nvSpPr>
        <p:spPr>
          <a:xfrm>
            <a:off x="1255395" y="160655"/>
            <a:ext cx="8691245" cy="777875"/>
          </a:xfrm>
          <a:prstGeom prst="wedgeRectCallout">
            <a:avLst>
              <a:gd name="adj1" fmla="val -58117"/>
              <a:gd name="adj2" fmla="val 24204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Vẽ tranh chân dung biểu cảm.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1131570"/>
            <a:ext cx="5919470" cy="3491865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495" y="3140710"/>
            <a:ext cx="5742305" cy="3562350"/>
          </a:xfrm>
          <a:prstGeom prst="rect">
            <a:avLst/>
          </a:prstGeom>
          <a:ln w="3810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sp>
        <p:nvSpPr>
          <p:cNvPr id="7" name="Up Arrow Callout 6"/>
          <p:cNvSpPr/>
          <p:nvPr/>
        </p:nvSpPr>
        <p:spPr>
          <a:xfrm>
            <a:off x="290195" y="4537710"/>
            <a:ext cx="2383155" cy="199834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Hương Thảo (Hà Nội)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Bạn Tôi, màu sáp </a:t>
            </a:r>
          </a:p>
        </p:txBody>
      </p:sp>
      <p:sp>
        <p:nvSpPr>
          <p:cNvPr id="8" name="Up Arrow Callout 7"/>
          <p:cNvSpPr/>
          <p:nvPr/>
        </p:nvSpPr>
        <p:spPr>
          <a:xfrm>
            <a:off x="3474720" y="4537710"/>
            <a:ext cx="2600325" cy="194754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Thế Phong (Quảng Ninh)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Bạn em, màu dạ và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màu sáp</a:t>
            </a:r>
          </a:p>
        </p:txBody>
      </p:sp>
      <p:sp>
        <p:nvSpPr>
          <p:cNvPr id="9" name="Down Arrow Callout 8"/>
          <p:cNvSpPr/>
          <p:nvPr/>
        </p:nvSpPr>
        <p:spPr>
          <a:xfrm>
            <a:off x="6246495" y="1235075"/>
            <a:ext cx="2513330" cy="1905635"/>
          </a:xfrm>
          <a:prstGeom prst="down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Thanh Bình (Đắc Nông)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Bố, màu sáp </a:t>
            </a:r>
          </a:p>
        </p:txBody>
      </p:sp>
      <p:sp>
        <p:nvSpPr>
          <p:cNvPr id="10" name="Down Arrow Callout 9"/>
          <p:cNvSpPr/>
          <p:nvPr/>
        </p:nvSpPr>
        <p:spPr>
          <a:xfrm>
            <a:off x="9154795" y="1235075"/>
            <a:ext cx="2658110" cy="1905635"/>
          </a:xfrm>
          <a:prstGeom prst="down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Minh Triết (Kiên Giang)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Bạn tôi, màu gouache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66370" y="-226695"/>
            <a:ext cx="1560195" cy="1560195"/>
          </a:xfrm>
          <a:prstGeom prst="rect">
            <a:avLst/>
          </a:prstGeom>
        </p:spPr>
      </p:pic>
      <p:sp>
        <p:nvSpPr>
          <p:cNvPr id="27" name="Cloud Callout 26"/>
          <p:cNvSpPr/>
          <p:nvPr/>
        </p:nvSpPr>
        <p:spPr>
          <a:xfrm>
            <a:off x="1196975" y="189865"/>
            <a:ext cx="10385425" cy="859155"/>
          </a:xfrm>
          <a:prstGeom prst="cloudCallout">
            <a:avLst>
              <a:gd name="adj1" fmla="val -53479"/>
              <a:gd name="adj2" fmla="val 53791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4. Trưng bày sản phẩm và chia sẻ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304165" y="812800"/>
            <a:ext cx="11278235" cy="6045200"/>
          </a:xfrm>
          <a:prstGeom prst="horizontalScroll">
            <a:avLst/>
          </a:prstGeom>
          <a:blipFill rotWithShape="0">
            <a:blip r:embed="rId4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300" endPos="90000" dist="50800" dir="5400000" sy="-100000" algn="bl" rotWithShape="0"/>
          </a:effectLst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Nêu cảm nhận và phân tích về:</a:t>
            </a: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+ Bài vẽ em yêu thích?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+ Trạng thái biểu cảm của nhân vật trong bài vẽ?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+ Đường nét, màu sắc thể hiện biểu cảm của chân dung?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+ Điểm ấn tượng trong bài vẽ?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Kể tên tác phẩm chân dung khác thuộc trường phái Biểu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hiện mà em biết.</a:t>
            </a: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498</Words>
  <Application>Microsoft Office PowerPoint</Application>
  <PresentationFormat>Widescreen</PresentationFormat>
  <Paragraphs>62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Tahoma</vt:lpstr>
      <vt:lpstr>Times New Roman</vt:lpstr>
      <vt:lpstr>Wingdings</vt:lpstr>
      <vt:lpstr>Green Color</vt:lpstr>
      <vt:lpstr>Bài 3: Tranh chân dung theo  trường phái biểu hiện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Thanh Van</cp:lastModifiedBy>
  <cp:revision>55</cp:revision>
  <dcterms:created xsi:type="dcterms:W3CDTF">2023-05-10T06:45:00Z</dcterms:created>
  <dcterms:modified xsi:type="dcterms:W3CDTF">2024-09-24T03:40:18Z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C011ECA3B962404CACC4702039A4AADE</vt:lpwstr>
  </property>
  <property fmtid="{D5CDD505-2E9C-101B-9397-08002B2CF9AE}" pid="3" name="KSOProductBuildVer">
    <vt:lpwstr>1033-11.2.0.11537</vt:lpwstr>
  </property>
</Properties>
</file>