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60" r:id="rId5"/>
    <p:sldId id="257" r:id="rId6"/>
    <p:sldId id="259" r:id="rId7"/>
    <p:sldId id="262" r:id="rId8"/>
    <p:sldId id="263" r:id="rId9"/>
    <p:sldId id="265" r:id="rId10"/>
    <p:sldId id="264" r:id="rId11"/>
    <p:sldId id="266" r:id="rId12"/>
    <p:sldId id="269" r:id="rId13"/>
    <p:sldId id="268" r:id="rId14"/>
    <p:sldId id="267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25B37-EB45-49D2-A4DE-CEF4E6F28CCE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98DA-AB94-4798-B2CC-E90A53C47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515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25B37-EB45-49D2-A4DE-CEF4E6F28CCE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98DA-AB94-4798-B2CC-E90A53C47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37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25B37-EB45-49D2-A4DE-CEF4E6F28CCE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98DA-AB94-4798-B2CC-E90A53C47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152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25B37-EB45-49D2-A4DE-CEF4E6F28CCE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98DA-AB94-4798-B2CC-E90A53C47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82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25B37-EB45-49D2-A4DE-CEF4E6F28CCE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98DA-AB94-4798-B2CC-E90A53C47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68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25B37-EB45-49D2-A4DE-CEF4E6F28CCE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98DA-AB94-4798-B2CC-E90A53C47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946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25B37-EB45-49D2-A4DE-CEF4E6F28CCE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98DA-AB94-4798-B2CC-E90A53C47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329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25B37-EB45-49D2-A4DE-CEF4E6F28CCE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98DA-AB94-4798-B2CC-E90A53C47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065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25B37-EB45-49D2-A4DE-CEF4E6F28CCE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98DA-AB94-4798-B2CC-E90A53C47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7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25B37-EB45-49D2-A4DE-CEF4E6F28CCE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98DA-AB94-4798-B2CC-E90A53C47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51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25B37-EB45-49D2-A4DE-CEF4E6F28CCE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98DA-AB94-4798-B2CC-E90A53C47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738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25B37-EB45-49D2-A4DE-CEF4E6F28CCE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298DA-AB94-4798-B2CC-E90A53C47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988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1299" y="154862"/>
            <a:ext cx="714169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 3</a:t>
            </a:r>
          </a:p>
          <a:p>
            <a:pPr algn="ctr"/>
            <a:r>
              <a:rPr lang="vi-V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LỄ HỘI QUÊ HƯƠNG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46284" y="2127403"/>
            <a:ext cx="903196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21: </a:t>
            </a:r>
            <a:r>
              <a:rPr lang="vi-VN" sz="4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CẢNH NGÀY HỘI</a:t>
            </a:r>
            <a:endParaRPr lang="en-US" sz="44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55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91" y="304800"/>
            <a:ext cx="5739246" cy="29847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90" y="3812164"/>
            <a:ext cx="5739246" cy="28380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3772" y="1651289"/>
            <a:ext cx="523875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7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0402" y="1620116"/>
            <a:ext cx="4905375" cy="38103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149" y="1620116"/>
            <a:ext cx="3556288" cy="38103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7742" y="1620115"/>
            <a:ext cx="3075713" cy="381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82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7" y="1451695"/>
            <a:ext cx="6285633" cy="42949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069" y="1085414"/>
            <a:ext cx="4874272" cy="46611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5910" y="193964"/>
            <a:ext cx="12076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thêm cảnh vật cho hoạt cảnh để thể hiện rõ hơn hoạt động của lễ hội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40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782" y="1111045"/>
            <a:ext cx="6248400" cy="48464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2074" y="1172115"/>
            <a:ext cx="4655127" cy="47853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5910" y="193964"/>
            <a:ext cx="12076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thêm cảnh vật cho hoạt cảnh để thể hiện rõ hơn hoạt động của lễ hội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9417" y="706582"/>
            <a:ext cx="10086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 bày sản phẩm và chia sẻ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0304" y="1981200"/>
            <a:ext cx="720416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+mj-lt"/>
              </a:rPr>
              <a:t>Nêu cảm nhận và phân tích:</a:t>
            </a:r>
          </a:p>
          <a:p>
            <a:r>
              <a:rPr lang="vi-VN" sz="3600" b="1" dirty="0">
                <a:latin typeface="+mj-lt"/>
              </a:rPr>
              <a:t>-</a:t>
            </a:r>
            <a:r>
              <a:rPr lang="en-US" sz="3600" b="1" dirty="0">
                <a:latin typeface="+mj-lt"/>
              </a:rPr>
              <a:t> </a:t>
            </a:r>
            <a:r>
              <a:rPr lang="vi-VN" sz="3600" b="1" dirty="0">
                <a:latin typeface="+mj-lt"/>
              </a:rPr>
              <a:t>Hoạt cảnh em ấn tượng?</a:t>
            </a:r>
          </a:p>
          <a:p>
            <a:r>
              <a:rPr lang="vi-VN" sz="3600" b="1" dirty="0">
                <a:latin typeface="+mj-lt"/>
              </a:rPr>
              <a:t>-</a:t>
            </a:r>
            <a:r>
              <a:rPr lang="en-US" sz="3600" b="1" dirty="0">
                <a:latin typeface="+mj-lt"/>
              </a:rPr>
              <a:t> </a:t>
            </a:r>
            <a:r>
              <a:rPr lang="vi-VN" sz="3600" b="1" dirty="0">
                <a:latin typeface="+mj-lt"/>
              </a:rPr>
              <a:t>Hình khối, tỉ lệ của nhân vật với cảnh vật?</a:t>
            </a:r>
          </a:p>
          <a:p>
            <a:r>
              <a:rPr lang="vi-VN" sz="3600" b="1" dirty="0">
                <a:latin typeface="+mj-lt"/>
              </a:rPr>
              <a:t>-</a:t>
            </a:r>
            <a:r>
              <a:rPr lang="en-US" sz="3600" b="1" dirty="0">
                <a:latin typeface="+mj-lt"/>
              </a:rPr>
              <a:t> </a:t>
            </a:r>
            <a:r>
              <a:rPr lang="vi-VN" sz="3600" b="1" dirty="0">
                <a:latin typeface="+mj-lt"/>
              </a:rPr>
              <a:t>Không gian, nhịp điệu của hình khối, màu sắc trong hoạt cảnh?</a:t>
            </a:r>
          </a:p>
          <a:p>
            <a:r>
              <a:rPr lang="vi-VN" sz="3600" b="1" dirty="0">
                <a:latin typeface="+mj-lt"/>
              </a:rPr>
              <a:t>-</a:t>
            </a:r>
            <a:r>
              <a:rPr lang="en-US" sz="3600" b="1" dirty="0">
                <a:latin typeface="+mj-lt"/>
              </a:rPr>
              <a:t> </a:t>
            </a:r>
            <a:r>
              <a:rPr lang="vi-VN" sz="3600" b="1" dirty="0">
                <a:latin typeface="+mj-lt"/>
              </a:rPr>
              <a:t>Cách điều chỉnh để mô hình hoạt cảnh hoàn thiện hơn?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1546" y="1852180"/>
            <a:ext cx="3239798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62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0364" y="277091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chuyện với hoạt cảnh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0305" y="1048810"/>
            <a:ext cx="115697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+mj-lt"/>
              </a:rPr>
              <a:t>-</a:t>
            </a:r>
            <a:r>
              <a:rPr lang="en-US" sz="2800" b="1" dirty="0">
                <a:latin typeface="+mj-lt"/>
              </a:rPr>
              <a:t> </a:t>
            </a:r>
            <a:r>
              <a:rPr lang="vi-VN" sz="2800" b="1" dirty="0">
                <a:latin typeface="+mj-lt"/>
              </a:rPr>
              <a:t>Tưởng tượng câu chuyện trong hoạt cảnh</a:t>
            </a:r>
          </a:p>
          <a:p>
            <a:r>
              <a:rPr lang="vi-VN" sz="2800" b="1" dirty="0">
                <a:latin typeface="+mj-lt"/>
              </a:rPr>
              <a:t>-</a:t>
            </a:r>
            <a:r>
              <a:rPr lang="en-US" sz="2800" b="1" dirty="0">
                <a:latin typeface="+mj-lt"/>
              </a:rPr>
              <a:t> </a:t>
            </a:r>
            <a:r>
              <a:rPr lang="vi-VN" sz="2800" b="1" dirty="0">
                <a:latin typeface="+mj-lt"/>
              </a:rPr>
              <a:t>Sử dụng các nhân vật và bối cảnh vừa tạo ra để kể câu chuyện trong hoạt cảnh</a:t>
            </a:r>
            <a:endParaRPr lang="en-US" sz="2800" b="1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384" y="2559194"/>
            <a:ext cx="6715558" cy="385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74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3273" y="304800"/>
            <a:ext cx="9199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+mj-lt"/>
              </a:rPr>
              <a:t>Xem tranh của họa sĩ Nguyễn Văn Phương</a:t>
            </a:r>
            <a:endParaRPr lang="en-US" sz="36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307" y="951131"/>
            <a:ext cx="7827379" cy="52213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61099" y="6201683"/>
            <a:ext cx="8866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+mj-lt"/>
              </a:rPr>
              <a:t>Mùa xuân vĩnh cửu ( sơn dầu )- 1962</a:t>
            </a:r>
            <a:endParaRPr lang="en-US" sz="28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9281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63781" y="6334780"/>
            <a:ext cx="11319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  <a:latin typeface="+mj-lt"/>
              </a:rPr>
              <a:t>Hoa xuân ( bột màu, phác thảo sơn mài – 1995) – Họa sĩ Nguyễn Văn Phương</a:t>
            </a:r>
            <a:endParaRPr lang="en-US" sz="28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2883" y="40076"/>
            <a:ext cx="5681664" cy="629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30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636" y="470921"/>
            <a:ext cx="8409709" cy="53479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46763" y="5971309"/>
            <a:ext cx="7716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  <a:latin typeface="+mj-lt"/>
              </a:rPr>
              <a:t>Mùa xuân Văn Miếu ( sơn dầu ) - 1995</a:t>
            </a:r>
            <a:endParaRPr lang="en-US" sz="28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737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163" y="3909967"/>
            <a:ext cx="5943600" cy="2835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74618" y="401782"/>
            <a:ext cx="9240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hợp các nhân vật để tạo hoạt cảnh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163" y="1048113"/>
            <a:ext cx="5943600" cy="2755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883236" y="1518049"/>
            <a:ext cx="41425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+mj-lt"/>
              </a:rPr>
              <a:t>-Lựa chọn các nhân vật theo nhóm</a:t>
            </a:r>
          </a:p>
          <a:p>
            <a:r>
              <a:rPr lang="vi-VN" sz="2800" dirty="0">
                <a:latin typeface="+mj-lt"/>
              </a:rPr>
              <a:t>-Thảo luận tìm ý tưởng cho hoạt cảnh từ các nhân vật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7416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8582" y="304800"/>
            <a:ext cx="9878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tạo mô hình hoạt cảnh với nhân vật 3D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951131"/>
            <a:ext cx="4941310" cy="5273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37701" y="2010233"/>
            <a:ext cx="54448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+mj-lt"/>
              </a:rPr>
              <a:t>Quan sát hình và chỉ ra cách tạo mô hình hoạt cảnh cho các nhân vật 3D từ dây thép</a:t>
            </a:r>
          </a:p>
          <a:p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0659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136" y="160190"/>
            <a:ext cx="3726873" cy="25414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909" y="174045"/>
            <a:ext cx="3893128" cy="25414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561" y="3532634"/>
            <a:ext cx="4225637" cy="24324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2715492"/>
            <a:ext cx="42810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920342" y="2701637"/>
            <a:ext cx="4156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075708" y="6066018"/>
            <a:ext cx="6331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3023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43891" y="304800"/>
            <a:ext cx="10736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hoạt cảnh ngày hội từ các nhân vật có sẵn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945" y="951131"/>
            <a:ext cx="4475018" cy="580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8655" y="1385454"/>
            <a:ext cx="65116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+mj-lt"/>
              </a:rPr>
              <a:t>-Xác định cảnh vật cần có trong mô hình hoạt cảnh</a:t>
            </a:r>
          </a:p>
          <a:p>
            <a:r>
              <a:rPr lang="vi-VN" sz="2800" dirty="0">
                <a:latin typeface="+mj-lt"/>
              </a:rPr>
              <a:t>-Lựa chọn vật liệu, xác định kích thước và hình thức tạo hình</a:t>
            </a:r>
          </a:p>
          <a:p>
            <a:r>
              <a:rPr lang="vi-VN" sz="2800" dirty="0">
                <a:latin typeface="+mj-lt"/>
              </a:rPr>
              <a:t>-Thực hiện theo ý tưởng của nhóm</a:t>
            </a:r>
            <a:endParaRPr lang="en-US" sz="28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8655" y="3619647"/>
            <a:ext cx="65116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+mj-lt"/>
              </a:rPr>
              <a:t>*Lưu ý: Có thể kết hợp dáng người và cảnh vật để diễn tả được các hoạt động văn hóa của con người. 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4444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8473" y="1704110"/>
            <a:ext cx="108065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+mj-lt"/>
              </a:rPr>
              <a:t>-</a:t>
            </a:r>
            <a:r>
              <a:rPr lang="en-US" sz="3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+mj-lt"/>
              </a:rPr>
              <a:t>Lựa chọn và sắp xếp các nhân vật của bài trước thành hoạt cảnh</a:t>
            </a:r>
            <a:r>
              <a:rPr lang="en-US" sz="3600" b="1" dirty="0">
                <a:solidFill>
                  <a:srgbClr val="FF0000"/>
                </a:solidFill>
                <a:latin typeface="+mj-lt"/>
              </a:rPr>
              <a:t>.</a:t>
            </a:r>
            <a:endParaRPr lang="vi-VN" sz="3600" b="1" dirty="0">
              <a:solidFill>
                <a:srgbClr val="FF0000"/>
              </a:solidFill>
              <a:latin typeface="+mj-lt"/>
            </a:endParaRPr>
          </a:p>
          <a:p>
            <a:r>
              <a:rPr lang="vi-VN" sz="3600" b="1" dirty="0">
                <a:solidFill>
                  <a:srgbClr val="FF0000"/>
                </a:solidFill>
                <a:latin typeface="+mj-lt"/>
              </a:rPr>
              <a:t>-</a:t>
            </a:r>
            <a:r>
              <a:rPr lang="en-US" sz="3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+mj-lt"/>
              </a:rPr>
              <a:t>Chọn những nhân vật có trang phục tương đồng để sắp xếp thành họat cảnh.</a:t>
            </a:r>
            <a:endParaRPr lang="en-US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43891" y="304800"/>
            <a:ext cx="10736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hoạt cảnh ngày hội từ các nhân vật có sẵn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69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411</Words>
  <Application>Microsoft Office PowerPoint</Application>
  <PresentationFormat>Widescreen</PresentationFormat>
  <Paragraphs>34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NK</dc:creator>
  <cp:lastModifiedBy>Thanh Van</cp:lastModifiedBy>
  <cp:revision>15</cp:revision>
  <dcterms:created xsi:type="dcterms:W3CDTF">2021-08-20T01:14:40Z</dcterms:created>
  <dcterms:modified xsi:type="dcterms:W3CDTF">2022-02-06T14:33:25Z</dcterms:modified>
</cp:coreProperties>
</file>