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56" r:id="rId4"/>
    <p:sldId id="304" r:id="rId5"/>
    <p:sldId id="274" r:id="rId6"/>
    <p:sldId id="257" r:id="rId7"/>
    <p:sldId id="394" r:id="rId8"/>
    <p:sldId id="321" r:id="rId9"/>
    <p:sldId id="322" r:id="rId10"/>
    <p:sldId id="303" r:id="rId11"/>
    <p:sldId id="395" r:id="rId12"/>
    <p:sldId id="421" r:id="rId13"/>
    <p:sldId id="397" r:id="rId14"/>
    <p:sldId id="424" r:id="rId15"/>
    <p:sldId id="404" r:id="rId16"/>
    <p:sldId id="260" r:id="rId17"/>
    <p:sldId id="382" r:id="rId18"/>
    <p:sldId id="428" r:id="rId19"/>
    <p:sldId id="442" r:id="rId20"/>
    <p:sldId id="341" r:id="rId21"/>
    <p:sldId id="443" r:id="rId22"/>
    <p:sldId id="444" r:id="rId23"/>
    <p:sldId id="416" r:id="rId24"/>
    <p:sldId id="429" r:id="rId25"/>
    <p:sldId id="431" r:id="rId26"/>
    <p:sldId id="434" r:id="rId27"/>
    <p:sldId id="435" r:id="rId28"/>
    <p:sldId id="436" r:id="rId29"/>
    <p:sldId id="432" r:id="rId30"/>
    <p:sldId id="437" r:id="rId31"/>
    <p:sldId id="353" r:id="rId32"/>
    <p:sldId id="445" r:id="rId33"/>
    <p:sldId id="446" r:id="rId34"/>
    <p:sldId id="417" r:id="rId35"/>
    <p:sldId id="370" r:id="rId36"/>
    <p:sldId id="447" r:id="rId37"/>
    <p:sldId id="448" r:id="rId38"/>
    <p:sldId id="440" r:id="rId39"/>
    <p:sldId id="356" r:id="rId40"/>
    <p:sldId id="357" r:id="rId41"/>
    <p:sldId id="261" r:id="rId42"/>
    <p:sldId id="265" r:id="rId43"/>
  </p:sldIdLst>
  <p:sldSz cx="18288000" cy="10287000"/>
  <p:notesSz cx="6858000" cy="9144000"/>
  <p:embeddedFontLst>
    <p:embeddedFont>
      <p:font typeface="等线 Light" panose="02010600030101010101" pitchFamily="2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Londrina Soli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3A3568-5D6B-4628-8E5E-F4CA02B7B6C4}">
          <p14:sldIdLst>
            <p14:sldId id="256"/>
            <p14:sldId id="304"/>
            <p14:sldId id="274"/>
            <p14:sldId id="257"/>
            <p14:sldId id="394"/>
            <p14:sldId id="321"/>
            <p14:sldId id="322"/>
            <p14:sldId id="303"/>
            <p14:sldId id="395"/>
            <p14:sldId id="421"/>
            <p14:sldId id="397"/>
            <p14:sldId id="424"/>
            <p14:sldId id="404"/>
            <p14:sldId id="260"/>
            <p14:sldId id="382"/>
            <p14:sldId id="428"/>
            <p14:sldId id="442"/>
            <p14:sldId id="341"/>
            <p14:sldId id="443"/>
            <p14:sldId id="444"/>
            <p14:sldId id="416"/>
            <p14:sldId id="429"/>
            <p14:sldId id="431"/>
            <p14:sldId id="434"/>
            <p14:sldId id="435"/>
            <p14:sldId id="436"/>
            <p14:sldId id="432"/>
            <p14:sldId id="437"/>
            <p14:sldId id="353"/>
            <p14:sldId id="445"/>
            <p14:sldId id="446"/>
            <p14:sldId id="417"/>
            <p14:sldId id="370"/>
            <p14:sldId id="447"/>
            <p14:sldId id="448"/>
            <p14:sldId id="440"/>
            <p14:sldId id="356"/>
            <p14:sldId id="357"/>
            <p14:sldId id="261"/>
            <p14:sldId id="265"/>
          </p14:sldIdLst>
        </p14:section>
        <p14:section name="Untitled Section" id="{F60D2743-741A-44DC-97EB-1AC069DD43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54A24"/>
    <a:srgbClr val="FFCC66"/>
    <a:srgbClr val="FFFF99"/>
    <a:srgbClr val="E8734A"/>
    <a:srgbClr val="A05B3D"/>
    <a:srgbClr val="B0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C7F5-0044-4A1A-A605-28FD9D802D6B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2A09-C99B-4EC5-BBF0-5B4765541B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19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5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6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13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9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22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24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46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86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0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5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75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8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25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39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47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1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5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4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9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2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0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2023/11/29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601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17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63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0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61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396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2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909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11/29/2023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03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2023/11/29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9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11/29/2023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6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2.png"/><Relationship Id="rId5" Type="http://schemas.microsoft.com/office/2007/relationships/media" Target="../media/media4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4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3.png"/><Relationship Id="rId5" Type="http://schemas.microsoft.com/office/2007/relationships/media" Target="../media/media4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5" Type="http://schemas.microsoft.com/office/2007/relationships/media" Target="../media/media4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1.png"/><Relationship Id="rId5" Type="http://schemas.microsoft.com/office/2007/relationships/media" Target="../media/media4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8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1333500"/>
            <a:ext cx="16230600" cy="57912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33600" y="2177226"/>
            <a:ext cx="13889580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34901" y="6550122"/>
            <a:ext cx="6267300" cy="3736877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5981700"/>
            <a:ext cx="7315200" cy="408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TÍNH</a:t>
            </a:r>
            <a:r>
              <a:rPr kumimoji="0" lang="en-US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CHẤT</a:t>
            </a:r>
            <a:endParaRPr kumimoji="0" lang="en-US" sz="6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638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609600" y="9562856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kumimoji="0" lang="nl-NL" sz="39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HĐ 2: 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31)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blipFill>
                <a:blip r:embed="rId2"/>
                <a:stretch>
                  <a:fillRect l="-1347" b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651" y="7520791"/>
            <a:ext cx="1436310" cy="214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983" y="1832540"/>
            <a:ext cx="5086012" cy="430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5289">
            <a:off x="16998111" y="293453"/>
            <a:ext cx="959768" cy="142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10A55-EE37-1E41-7A08-7637DEEBA569}"/>
              </a:ext>
            </a:extLst>
          </p:cNvPr>
          <p:cNvSpPr/>
          <p:nvPr/>
        </p:nvSpPr>
        <p:spPr>
          <a:xfrm>
            <a:off x="7541648" y="3802965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900" b="1" i="1" u="sng" dirty="0">
                <a:solidFill>
                  <a:srgbClr val="C00000"/>
                </a:solidFill>
              </a:rPr>
              <a:t>Giải</a:t>
            </a:r>
            <a:r>
              <a:rPr lang="en-US" sz="39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/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a) Áp dụng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đảo vào </a:t>
                </a:r>
                <a14:m>
                  <m:oMath xmlns:m="http://schemas.openxmlformats.org/officeDocument/2006/math"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nl-NL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nl-NL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nl-NL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𝑁𝐶</m:t>
                        </m:r>
                      </m:den>
                    </m:f>
                    <m:r>
                      <a:rPr lang="nl-NL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b) Theo hệ quả của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9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  <a:blipFill>
                <a:blip r:embed="rId6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183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LÍ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442057"/>
            <a:ext cx="14554200" cy="2438400"/>
            <a:chOff x="2362200" y="2628900"/>
            <a:chExt cx="9533504" cy="5943600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362200" y="2628900"/>
              <a:ext cx="9533504" cy="5943600"/>
            </a:xfrm>
            <a:prstGeom prst="wedgeRoundRectCallout">
              <a:avLst>
                <a:gd name="adj1" fmla="val -20505"/>
                <a:gd name="adj2" fmla="val 4689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86222" y="2926841"/>
              <a:ext cx="7939867" cy="3017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Đường trung bình của tam giác thì song </a:t>
              </a:r>
              <a:r>
                <a:rPr lang="vi-VN" sz="4400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 với cạnh thứ ba và bằng nửa cạnh đó.</a:t>
              </a:r>
              <a:endParaRPr lang="en-US" sz="4400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055" y="8444705"/>
            <a:ext cx="994945" cy="169592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41722" y="2436041"/>
            <a:ext cx="2417463" cy="4127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A6A48-5401-E17E-E053-B87619881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636" y="5801064"/>
            <a:ext cx="4264815" cy="38432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 // </m:t>
                                </m:r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r="-59" b="-91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1232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t="-110345" r="-59" b="-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107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-11811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b="1" i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nl-NL" sz="4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blipFill>
                <a:blip r:embed="rId3"/>
                <a:stretch>
                  <a:fillRect l="-1954" b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0198" y="2896266"/>
            <a:ext cx="4987409" cy="449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0" y="8811302"/>
            <a:ext cx="753983" cy="1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81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Callout 22"/>
          <p:cNvSpPr/>
          <p:nvPr/>
        </p:nvSpPr>
        <p:spPr>
          <a:xfrm>
            <a:off x="5186133" y="4020783"/>
            <a:ext cx="1600200" cy="878952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84184" y="8724900"/>
            <a:ext cx="1447800" cy="152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405" y="716040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5" name="Flowchart: Terminator 14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8583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57646">
            <a:off x="179633" y="356611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5=2,5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  <a:blipFill>
                <a:blip r:embed="rId5"/>
                <a:stretch>
                  <a:fillRect l="-2178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307" y="3717111"/>
            <a:ext cx="5677473" cy="48906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Trong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28),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  <a:blipFill>
                <a:blip r:embed="rId7"/>
                <a:stretch>
                  <a:fillRect l="-1294" r="-702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202734"/>
            <a:ext cx="807670" cy="12903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34353" y="431544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23" name="Flowchart: Terminator 2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34922" y="951151"/>
              <a:ext cx="2131935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dụ 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6135" y="927845"/>
            <a:ext cx="3411903" cy="32372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38018" y="496650"/>
                <a:ext cx="12901782" cy="5078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   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rách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33).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Linh: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36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34):</a:t>
                </a:r>
                <a:endParaRPr lang="en-US" sz="36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18" y="496650"/>
                <a:ext cx="12901782" cy="5078250"/>
              </a:xfrm>
              <a:prstGeom prst="rect">
                <a:avLst/>
              </a:prstGeom>
              <a:blipFill>
                <a:blip r:embed="rId4"/>
                <a:stretch>
                  <a:fillRect l="-1417" r="-1323" b="-3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750100">
            <a:off x="534008" y="148183"/>
            <a:ext cx="811906" cy="1193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C190A-3A4C-07DC-423C-643CB44F1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0093" y="5143500"/>
            <a:ext cx="3285661" cy="33983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A5C05-FA65-C09D-4707-78797AEB16B4}"/>
                  </a:ext>
                </a:extLst>
              </p:cNvPr>
              <p:cNvSpPr txBox="1"/>
              <p:nvPr/>
            </p:nvSpPr>
            <p:spPr>
              <a:xfrm>
                <a:off x="762245" y="5657246"/>
                <a:ext cx="13173889" cy="436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=1,5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Qua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A5C05-FA65-C09D-4707-78797AEB1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45" y="5657246"/>
                <a:ext cx="13173889" cy="4363054"/>
              </a:xfrm>
              <a:prstGeom prst="rect">
                <a:avLst/>
              </a:prstGeom>
              <a:blipFill>
                <a:blip r:embed="rId7"/>
                <a:stretch>
                  <a:fillRect l="-1388" r="-231" b="-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7092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87395">
            <a:off x="14033" y="8284148"/>
            <a:ext cx="1158449" cy="170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0" y="202734"/>
            <a:ext cx="807670" cy="12903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446455" y="847914"/>
            <a:ext cx="1395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384205" y="2069846"/>
                <a:ext cx="11072490" cy="7066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cũng có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 . 1, 5=3 (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bạn Linh đã làm đúng.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205" y="2069846"/>
                <a:ext cx="11072490" cy="7066102"/>
              </a:xfrm>
              <a:prstGeom prst="rect">
                <a:avLst/>
              </a:prstGeom>
              <a:blipFill>
                <a:blip r:embed="rId4"/>
                <a:stretch>
                  <a:fillRect l="-1927" r="-2258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CFB588A-BEBE-99D7-8106-B8C57B131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4176" y="1716505"/>
            <a:ext cx="3411903" cy="3237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66639-57A8-859A-5DB7-2D4EF7143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134" y="5932160"/>
            <a:ext cx="3285661" cy="33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1040" y="618949"/>
            <a:ext cx="3352800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3" name="Flowchart: Terminator 1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5011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69922">
            <a:off x="501028" y="441139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323768" y="177786"/>
                <a:ext cx="13167203" cy="221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hai đường trung tuyến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cắt nhau tại điểm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68" y="177786"/>
                <a:ext cx="13167203" cy="2216825"/>
              </a:xfrm>
              <a:prstGeom prst="rect">
                <a:avLst/>
              </a:prstGeom>
              <a:blipFill>
                <a:blip r:embed="rId3"/>
                <a:stretch>
                  <a:fillRect l="-1620" r="-370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40303" y="3525108"/>
                <a:ext cx="10937771" cy="3236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đường trung bình của tam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03" y="3525108"/>
                <a:ext cx="10937771" cy="3236784"/>
              </a:xfrm>
              <a:prstGeom prst="rect">
                <a:avLst/>
              </a:prstGeom>
              <a:blipFill>
                <a:blip r:embed="rId4"/>
                <a:stretch>
                  <a:fillRect l="-1950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2244" y="2640877"/>
            <a:ext cx="4509424" cy="3956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985" y="2674966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800" b="1" i="1" u="sng" dirty="0">
                <a:solidFill>
                  <a:srgbClr val="C00000"/>
                </a:solidFill>
              </a:rPr>
              <a:t>Giải</a:t>
            </a:r>
            <a:r>
              <a:rPr lang="en-US" sz="38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72BC60-3262-B77B-0B8E-673F5CDFB52C}"/>
                  </a:ext>
                </a:extLst>
              </p:cNvPr>
              <p:cNvSpPr txBox="1"/>
              <p:nvPr/>
            </p:nvSpPr>
            <p:spPr>
              <a:xfrm>
                <a:off x="940303" y="6667500"/>
                <a:ext cx="12560529" cy="2713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theo hệ quả của định lí Thalès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𝐺𝑀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𝐺𝐵</m:t>
                        </m:r>
                      </m:den>
                    </m:f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72BC60-3262-B77B-0B8E-673F5CDFB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03" y="6667500"/>
                <a:ext cx="12560529" cy="2713563"/>
              </a:xfrm>
              <a:prstGeom prst="rect">
                <a:avLst/>
              </a:prstGeom>
              <a:blipFill>
                <a:blip r:embed="rId6"/>
                <a:stretch>
                  <a:fillRect l="-1698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A19B6BA-AAE4-FCB0-2549-18B8DB523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75115">
            <a:off x="16577426" y="8706280"/>
            <a:ext cx="1547558" cy="14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17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00762" y="495300"/>
            <a:ext cx="62484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2456351"/>
            <a:ext cx="13563600" cy="5086441"/>
            <a:chOff x="2438400" y="2558627"/>
            <a:chExt cx="13563600" cy="5086441"/>
          </a:xfrm>
        </p:grpSpPr>
        <p:sp>
          <p:nvSpPr>
            <p:cNvPr id="5" name="Rectangle 4"/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028962" y="3239189"/>
                  <a:ext cx="12382476" cy="3789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dirty="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Trọng tâm tam giác cách mỗi đỉnh một khoảng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effectLst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effectLst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800" i="1">
                              <a:effectLst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48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độ dài đường trung tuyến đi </a:t>
                  </a:r>
                  <a:r>
                    <a:rPr lang="en-US" sz="48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8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qua đỉnh ấy.</a:t>
                  </a:r>
                  <a:endParaRPr lang="en-US" sz="48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8962" y="3239189"/>
                  <a:ext cx="12382476" cy="3789371"/>
                </a:xfrm>
                <a:prstGeom prst="rect">
                  <a:avLst/>
                </a:prstGeom>
                <a:blipFill>
                  <a:blip r:embed="rId3"/>
                  <a:stretch>
                    <a:fillRect l="-2215" r="-2215" b="-7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1903992"/>
            <a:ext cx="1066800" cy="10668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38400" y="6572341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0" y="89535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437414" y="7464796"/>
            <a:ext cx="2632211" cy="16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599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538" y="161954"/>
            <a:ext cx="1140469" cy="1160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1" y="8994859"/>
            <a:ext cx="1363624" cy="1101641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14400" y="365732"/>
            <a:ext cx="4419600" cy="1043968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761ED-4DD6-A7FE-12FA-844AD9724DFE}"/>
              </a:ext>
            </a:extLst>
          </p:cNvPr>
          <p:cNvSpPr/>
          <p:nvPr/>
        </p:nvSpPr>
        <p:spPr>
          <a:xfrm>
            <a:off x="621796" y="420168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89A4A-8352-3A31-9877-E42B41F67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6" y="5356440"/>
            <a:ext cx="5213682" cy="29814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/>
              <p:nvPr/>
            </p:nvSpPr>
            <p:spPr>
              <a:xfrm>
                <a:off x="5835478" y="3619500"/>
                <a:ext cx="11830726" cy="5605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a) + Xét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, ta có: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38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, ta có: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nl-NL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(2)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478" y="3619500"/>
                <a:ext cx="11830726" cy="5605830"/>
              </a:xfrm>
              <a:prstGeom prst="rect">
                <a:avLst/>
              </a:prstGeom>
              <a:blipFill>
                <a:blip r:embed="rId6"/>
                <a:stretch>
                  <a:fillRect l="-1700" r="-1700" b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Cho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8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𝐶𝐷</m:t>
                        </m:r>
                      </m:e>
                    </m:d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  <a:blipFill>
                <a:blip r:embed="rId7"/>
                <a:stretch>
                  <a:fillRect l="-1222" b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48BAE-5AA7-B69E-8A3A-EC92DE4F2439}"/>
                  </a:ext>
                </a:extLst>
              </p:cNvPr>
              <p:cNvSpPr txBox="1"/>
              <p:nvPr/>
            </p:nvSpPr>
            <p:spPr>
              <a:xfrm>
                <a:off x="1489944" y="9182100"/>
                <a:ext cx="13887703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nên theo Tiên đề </a:t>
                </a:r>
                <a:r>
                  <a:rPr kumimoji="0" lang="vi-VN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Ơclit</a:t>
                </a:r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thẳng hàng.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48BAE-5AA7-B69E-8A3A-EC92DE4F2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944" y="9182100"/>
                <a:ext cx="13887703" cy="861133"/>
              </a:xfrm>
              <a:prstGeom prst="rect">
                <a:avLst/>
              </a:prstGeom>
              <a:blipFill>
                <a:blip r:embed="rId8"/>
                <a:stretch>
                  <a:fillRect l="-1448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920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8" grpId="0"/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Google Shape;558;p31"/>
          <p:cNvSpPr txBox="1">
            <a:spLocks/>
          </p:cNvSpPr>
          <p:nvPr/>
        </p:nvSpPr>
        <p:spPr>
          <a:xfrm>
            <a:off x="5472727" y="554356"/>
            <a:ext cx="7266345" cy="84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E8DD"/>
              </a:buClr>
              <a:buSzPts val="3500"/>
              <a:buFont typeface="Londrina Soli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 ĐỘNG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Londrina Solid"/>
              <a:sym typeface="Londrina Solid"/>
            </a:endParaRPr>
          </a:p>
        </p:txBody>
      </p:sp>
      <p:sp>
        <p:nvSpPr>
          <p:cNvPr id="6" name="5-Point Star 5"/>
          <p:cNvSpPr/>
          <p:nvPr/>
        </p:nvSpPr>
        <p:spPr>
          <a:xfrm rot="20935591">
            <a:off x="457131" y="9005570"/>
            <a:ext cx="853910" cy="842272"/>
          </a:xfrm>
          <a:prstGeom prst="star5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28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gợi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  <a:blipFill>
                <a:blip r:embed="rId2"/>
                <a:stretch>
                  <a:fillRect l="-12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4024755"/>
            <a:ext cx="6324600" cy="54480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6800" y="5816151"/>
            <a:ext cx="8378252" cy="1865277"/>
            <a:chOff x="1064348" y="5651470"/>
            <a:chExt cx="8378252" cy="1865277"/>
          </a:xfrm>
        </p:grpSpPr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4348" y="5651470"/>
              <a:ext cx="890388" cy="78148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đoạn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𝑀𝑁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mối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hệ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gì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vi-VN" sz="4000" i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  <a:blipFill>
                  <a:blip r:embed="rId6"/>
                  <a:stretch>
                    <a:fillRect l="-2961" r="-2878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6753680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538" y="161954"/>
            <a:ext cx="1140469" cy="1160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1" y="8994859"/>
            <a:ext cx="1363624" cy="1101641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14400" y="365732"/>
            <a:ext cx="4419600" cy="1043968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761ED-4DD6-A7FE-12FA-844AD9724DFE}"/>
              </a:ext>
            </a:extLst>
          </p:cNvPr>
          <p:cNvSpPr/>
          <p:nvPr/>
        </p:nvSpPr>
        <p:spPr>
          <a:xfrm>
            <a:off x="621796" y="420168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89A4A-8352-3A31-9877-E42B41F67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6" y="5356440"/>
            <a:ext cx="5213682" cy="29814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/>
              <p:nvPr/>
            </p:nvSpPr>
            <p:spPr>
              <a:xfrm>
                <a:off x="6172200" y="4201680"/>
                <a:ext cx="7880522" cy="3697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latin typeface="Arial (Body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vi-VN" sz="3800" i="1"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201680"/>
                <a:ext cx="7880522" cy="3697615"/>
              </a:xfrm>
              <a:prstGeom prst="rect">
                <a:avLst/>
              </a:prstGeom>
              <a:blipFill>
                <a:blip r:embed="rId6"/>
                <a:stretch>
                  <a:fillRect l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Cho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8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𝐶𝐷</m:t>
                        </m:r>
                      </m:e>
                    </m:d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  <a:blipFill>
                <a:blip r:embed="rId7"/>
                <a:stretch>
                  <a:fillRect l="-1222" b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E509E47-3097-75D2-56AA-40DB61B57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8600" y="8250110"/>
            <a:ext cx="3741776" cy="20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3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3181346" y="2507520"/>
            <a:ext cx="12230102" cy="2959358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5" y="7340988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24907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80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60" y="837075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47581" y="54566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60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13663" y="955417"/>
            <a:ext cx="16308286" cy="24895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1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lần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lượt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điểm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cm.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blipFill>
                <a:blip r:embed="rId11"/>
                <a:stretch>
                  <a:fillRect l="-1475" r="-118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1" y="4437793"/>
            <a:ext cx="8254174" cy="20377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5" y="7328887"/>
            <a:ext cx="8254174" cy="20201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80364" y="4974540"/>
            <a:ext cx="731745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 cm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4926" y="7892671"/>
            <a:ext cx="798247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14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5" y="4381500"/>
            <a:ext cx="8254174" cy="2095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336685"/>
            <a:ext cx="8254174" cy="20681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63839" y="4938550"/>
            <a:ext cx="767692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4,5 cm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56630" y="7892671"/>
            <a:ext cx="7535888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3,5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459852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401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308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4475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6" y="754902"/>
            <a:ext cx="16308286" cy="32523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defRPr/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Cho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tam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giác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Arial (Body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là:</a:t>
                </a:r>
                <a:endParaRPr lang="en-US" sz="4000" kern="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blipFill>
                <a:blip r:embed="rId11"/>
                <a:stretch>
                  <a:fillRect l="-2283" r="-228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24279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49230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1500"/>
            <a:ext cx="801478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A, B, C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63682" y="5342596"/>
            <a:ext cx="70190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vi-VN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DE</a:t>
            </a:r>
            <a:endParaRPr lang="en-US" sz="4000" dirty="0">
              <a:solidFill>
                <a:prstClr val="white"/>
              </a:solidFill>
              <a:latin typeface="Arial (Body)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49149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20799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55048" y="5364102"/>
            <a:ext cx="702021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DF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63683" y="8201309"/>
            <a:ext cx="7104098" cy="84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EF</a:t>
            </a:r>
            <a:endParaRPr lang="en-US" sz="4000" dirty="0">
              <a:solidFill>
                <a:schemeClr val="bg1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4677141"/>
            <a:ext cx="731046" cy="731046"/>
          </a:xfrm>
          <a:prstGeom prst="rect">
            <a:avLst/>
          </a:prstGeom>
        </p:spPr>
      </p:pic>
      <p:pic>
        <p:nvPicPr>
          <p:cNvPr id="2" name="Picture 1" descr="Trắc nghiệm Đường trung bình của tam giác, của hình thang có đáp án - Toán lớp 8 (ảnh 4)">
            <a:extLst>
              <a:ext uri="{FF2B5EF4-FFF2-40B4-BE49-F238E27FC236}">
                <a16:creationId xmlns:a16="http://schemas.microsoft.com/office/drawing/2014/main" id="{EBF7839C-24E4-3819-F27E-47415C7B6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780" y="898484"/>
            <a:ext cx="3565472" cy="296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459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46276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1778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58" y="2400301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8679" y="723900"/>
            <a:ext cx="16308286" cy="33017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883258" y="890093"/>
                <a:ext cx="14554200" cy="2647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lang="vi-VN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đều, cạnh 3cm;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trung điểm của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Chu vi của tứ giác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𝑀𝑁𝐶𝐵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500" dirty="0">
                  <a:solidFill>
                    <a:schemeClr val="bg1"/>
                  </a:solidFill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58" y="890093"/>
                <a:ext cx="14554200" cy="2647391"/>
              </a:xfrm>
              <a:prstGeom prst="rect">
                <a:avLst/>
              </a:prstGeom>
              <a:blipFill>
                <a:blip r:embed="rId11"/>
                <a:stretch>
                  <a:fillRect l="-1760" r="-1550" b="-10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9" y="7598880"/>
            <a:ext cx="8254174" cy="18731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120130" y="7583890"/>
            <a:ext cx="8254174" cy="18577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679" y="8136453"/>
            <a:ext cx="737902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6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14716" y="8100873"/>
            <a:ext cx="7609966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7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4920561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79423" y="4920451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679" y="5439272"/>
            <a:ext cx="7741192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8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393935" y="5411524"/>
            <a:ext cx="7594782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7,5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990994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913244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2806438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483870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5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64314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80619" y="34671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7" y="487834"/>
            <a:ext cx="16308286" cy="58748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10488" y="568117"/>
            <a:ext cx="1095268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4</a:t>
            </a:r>
            <a:r>
              <a:rPr lang="vi-VN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Khi thiết kế một cái thang gấp, để đảm bảo an toàn người thợ đã làm thêm một thanh ngang để giữ cố định ở chính giữa hai bên thang </a:t>
            </a:r>
            <a:r>
              <a:rPr lang="vi-VN" sz="4000" i="1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(như hình vẽ bên) 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sao cho hai chân thang rộng một khoảng là 80 </a:t>
            </a:r>
            <a:r>
              <a:rPr lang="vi-VN" sz="4000" dirty="0" err="1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. Hỏi người thợ đã làm thanh ngang đó dài bao nhiêu </a:t>
            </a:r>
            <a:r>
              <a:rPr lang="vi-VN" sz="4000" dirty="0" err="1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 (Body)"/>
              <a:ea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081496" y="7852054"/>
            <a:ext cx="3209998" cy="15238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216064" y="7852054"/>
            <a:ext cx="3184410" cy="15471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251667" y="8209366"/>
            <a:ext cx="286965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40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4364812" y="8221001"/>
            <a:ext cx="293587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3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9600" y="7852712"/>
            <a:ext cx="3189151" cy="15238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659203" y="7852395"/>
            <a:ext cx="3189152" cy="15238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8699" y="8150500"/>
            <a:ext cx="2990951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786587" y="8227763"/>
            <a:ext cx="29343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6</a:t>
            </a:r>
            <a:r>
              <a:rPr lang="en-US" sz="4000" kern="0" noProof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4229100"/>
            <a:ext cx="731046" cy="731046"/>
          </a:xfrm>
          <a:prstGeom prst="rect">
            <a:avLst/>
          </a:prstGeom>
        </p:spPr>
      </p:pic>
      <p:pic>
        <p:nvPicPr>
          <p:cNvPr id="2" name="Picture 1" descr="A yellow ladder with a black handle&#10;&#10;Description automatically generated">
            <a:extLst>
              <a:ext uri="{FF2B5EF4-FFF2-40B4-BE49-F238E27FC236}">
                <a16:creationId xmlns:a16="http://schemas.microsoft.com/office/drawing/2014/main" id="{B56E5E13-99A0-89D4-999D-60ADE049E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61" y="1113378"/>
            <a:ext cx="3251793" cy="4367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671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89734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25236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7051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73280" y="555125"/>
            <a:ext cx="16308286" cy="4194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04372" y="890656"/>
                <a:ext cx="10759060" cy="349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5</a:t>
                </a:r>
                <a:r>
                  <a:rPr lang="vi-VN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bao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800" dirty="0">
                  <a:solidFill>
                    <a:schemeClr val="bg1"/>
                  </a:solidFill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72" y="890656"/>
                <a:ext cx="10759060" cy="3492623"/>
              </a:xfrm>
              <a:prstGeom prst="rect">
                <a:avLst/>
              </a:prstGeom>
              <a:blipFill>
                <a:blip r:embed="rId11"/>
                <a:stretch>
                  <a:fillRect l="-1870" r="-1586" b="-6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5" y="5355548"/>
            <a:ext cx="8254174" cy="18731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5" y="8010156"/>
            <a:ext cx="8254174" cy="18577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195525" y="5793092"/>
            <a:ext cx="7379020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60 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06269" y="8496300"/>
            <a:ext cx="7609966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100 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5355139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9" y="8007952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1351" y="5828936"/>
            <a:ext cx="774119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40 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87761" y="8496300"/>
            <a:ext cx="7594782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80 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4229100"/>
            <a:ext cx="731046" cy="731046"/>
          </a:xfrm>
          <a:prstGeom prst="rect">
            <a:avLst/>
          </a:prstGeom>
        </p:spPr>
      </p:pic>
      <p:pic>
        <p:nvPicPr>
          <p:cNvPr id="2" name="Picture 1" descr="A purple object on a black background&#10;&#10;Description automatically generated">
            <a:extLst>
              <a:ext uri="{FF2B5EF4-FFF2-40B4-BE49-F238E27FC236}">
                <a16:creationId xmlns:a16="http://schemas.microsoft.com/office/drawing/2014/main" id="{853102B0-48CF-FE90-CCEC-0E8F847B5D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432" y="789660"/>
            <a:ext cx="3562368" cy="3725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957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38389">
            <a:off x="16972619" y="185174"/>
            <a:ext cx="1169927" cy="130784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3388" y="266700"/>
            <a:ext cx="5784955" cy="1239224"/>
            <a:chOff x="0" y="190500"/>
            <a:chExt cx="6096000" cy="1239224"/>
          </a:xfrm>
        </p:grpSpPr>
        <p:sp>
          <p:nvSpPr>
            <p:cNvPr id="8" name="Pentagon 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" y="286222"/>
              <a:ext cx="4884404" cy="91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(SGK – tr.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60322" y="1607662"/>
                <a:ext cx="17367355" cy="2210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pt-BR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thỏa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2" y="1607662"/>
                <a:ext cx="17367355" cy="2210862"/>
              </a:xfrm>
              <a:prstGeom prst="rect">
                <a:avLst/>
              </a:prstGeom>
              <a:blipFill>
                <a:blip r:embed="rId5"/>
                <a:stretch>
                  <a:fillRect l="-1264" r="-1264" b="-4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522654" y="423152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1" name="Picture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05177" y="6134100"/>
            <a:ext cx="5705061" cy="32004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53388" y="5014380"/>
                <a:ext cx="12649199" cy="4880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Thales ta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𝑁𝐴</m:t>
                    </m:r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Thales ta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88" y="5014380"/>
                <a:ext cx="12649199" cy="4880119"/>
              </a:xfrm>
              <a:prstGeom prst="rect">
                <a:avLst/>
              </a:prstGeom>
              <a:blipFill>
                <a:blip r:embed="rId7"/>
                <a:stretch>
                  <a:fillRect l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768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769117" y="5465005"/>
                <a:ext cx="12262209" cy="4057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𝐴𝑃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𝑁𝐵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</m:t>
                    </m:r>
                  </m:oMath>
                </a14:m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tuyến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𝐵𝑃𝐶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//</m:t>
                    </m:r>
                    <m:r>
                      <a:rPr lang="vi-VN" sz="36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117" y="5465005"/>
                <a:ext cx="12262209" cy="4057842"/>
              </a:xfrm>
              <a:prstGeom prst="rect">
                <a:avLst/>
              </a:prstGeom>
              <a:blipFill>
                <a:blip r:embed="rId6"/>
                <a:stretch>
                  <a:fillRect l="-1491" b="-4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74" y="5366859"/>
            <a:ext cx="5186966" cy="40379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68777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914400" y="597240"/>
            <a:ext cx="20574000" cy="72132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60939" y="9791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0" y="6896100"/>
            <a:ext cx="5029200" cy="3106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4720" y="2857500"/>
            <a:ext cx="13438560" cy="3368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ĐƯỜNG TRUNG BÌNH CỦA TAM GIÁC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82119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74" y="5366859"/>
            <a:ext cx="5186966" cy="40379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/>
              <p:nvPr/>
            </p:nvSpPr>
            <p:spPr>
              <a:xfrm>
                <a:off x="5769118" y="5768823"/>
                <a:ext cx="10697578" cy="3398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Theo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a) 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𝐴𝑄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𝑄𝑀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118" y="5768823"/>
                <a:ext cx="10697578" cy="3398303"/>
              </a:xfrm>
              <a:prstGeom prst="rect">
                <a:avLst/>
              </a:prstGeom>
              <a:blipFill>
                <a:blip r:embed="rId8"/>
                <a:stretch>
                  <a:fillRect l="-1709" r="-1766" b="-5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482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74" y="5366859"/>
            <a:ext cx="5186966" cy="40379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/>
              <p:nvPr/>
            </p:nvSpPr>
            <p:spPr>
              <a:xfrm>
                <a:off x="5410200" y="5981700"/>
                <a:ext cx="12039600" cy="3552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MN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𝐵𝑃𝐶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5981700"/>
                <a:ext cx="12039600" cy="3552191"/>
              </a:xfrm>
              <a:prstGeom prst="rect">
                <a:avLst/>
              </a:prstGeom>
              <a:blipFill>
                <a:blip r:embed="rId8"/>
                <a:stretch>
                  <a:fillRect l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852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3181346" y="2507520"/>
            <a:ext cx="12230102" cy="2959358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7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5" y="7340988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3636"/>
      </p:ext>
    </p:extLst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45559">
            <a:off x="4710981" y="8461124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20853" y="705460"/>
            <a:ext cx="5646294" cy="1224546"/>
            <a:chOff x="0" y="190500"/>
            <a:chExt cx="6096000" cy="1239224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4898" y="273022"/>
              <a:ext cx="4887429" cy="906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 (SGK – tr.65)</a:t>
              </a:r>
              <a:endPara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714500" y="2160191"/>
                <a:ext cx="14859000" cy="6379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thoi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Cho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chữ nhật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2160191"/>
                <a:ext cx="14859000" cy="6379310"/>
              </a:xfrm>
              <a:prstGeom prst="rect">
                <a:avLst/>
              </a:prstGeom>
              <a:blipFill>
                <a:blip r:embed="rId6"/>
                <a:stretch>
                  <a:fillRect l="-1436" b="-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111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45559">
            <a:off x="15995310" y="8998105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740310" y="869927"/>
                <a:ext cx="11945584" cy="8445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𝑄𝑃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10" y="869927"/>
                <a:ext cx="11945584" cy="8445710"/>
              </a:xfrm>
              <a:prstGeom prst="rect">
                <a:avLst/>
              </a:prstGeom>
              <a:blipFill>
                <a:blip r:embed="rId6"/>
                <a:stretch>
                  <a:fillRect l="-1582" b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3" y="2690162"/>
            <a:ext cx="4523507" cy="37357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6803" y="89198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14385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45559">
            <a:off x="15772069" y="9125869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3" y="2690162"/>
            <a:ext cx="4523507" cy="37357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6803" y="89198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144057" y="1190334"/>
                <a:ext cx="11541837" cy="7772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Arial (Body)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𝑄𝑀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thoi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057" y="1190334"/>
                <a:ext cx="11541837" cy="7772512"/>
              </a:xfrm>
              <a:prstGeom prst="rect">
                <a:avLst/>
              </a:prstGeom>
              <a:blipFill>
                <a:blip r:embed="rId7"/>
                <a:stretch>
                  <a:fillRect l="-1638" r="-1585" b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344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4107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2712">
            <a:off x="16726509" y="134255"/>
            <a:ext cx="1430886" cy="13208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52813" y="571500"/>
            <a:ext cx="5646294" cy="1224546"/>
            <a:chOff x="0" y="190500"/>
            <a:chExt cx="6096000" cy="1239224"/>
          </a:xfrm>
        </p:grpSpPr>
        <p:sp>
          <p:nvSpPr>
            <p:cNvPr id="14" name="Pentagon 13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4898" y="273022"/>
              <a:ext cx="4887429" cy="906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 (SGK – tr.</a:t>
              </a:r>
              <a:r>
                <a:rPr lang="fr-FR" sz="39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8296" y="4397779"/>
            <a:ext cx="4729641" cy="3481383"/>
          </a:xfrm>
          <a:prstGeom prst="rect">
            <a:avLst/>
          </a:prstGeom>
        </p:spPr>
      </p:pic>
      <p:sp>
        <p:nvSpPr>
          <p:cNvPr id="4" name="Oval Callout 17">
            <a:extLst>
              <a:ext uri="{FF2B5EF4-FFF2-40B4-BE49-F238E27FC236}">
                <a16:creationId xmlns:a16="http://schemas.microsoft.com/office/drawing/2014/main" id="{2040F1F4-A42F-1F7E-2415-D0A258B46F96}"/>
              </a:ext>
            </a:extLst>
          </p:cNvPr>
          <p:cNvSpPr/>
          <p:nvPr/>
        </p:nvSpPr>
        <p:spPr>
          <a:xfrm>
            <a:off x="8248649" y="4030902"/>
            <a:ext cx="1790700" cy="840846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88947" y="1002047"/>
                <a:ext cx="15910105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    Cho tam giác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nhọn có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trực tâm. Gọi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các đoạn thẳng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𝐵𝐻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𝐻𝐶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chữ nhật.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47" y="1002047"/>
                <a:ext cx="15910105" cy="2615460"/>
              </a:xfrm>
              <a:prstGeom prst="rect">
                <a:avLst/>
              </a:prstGeom>
              <a:blipFill>
                <a:blip r:embed="rId5"/>
                <a:stretch>
                  <a:fillRect l="-1264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9E41C8-CB1D-DF56-ADCD-2509D8D24AED}"/>
                  </a:ext>
                </a:extLst>
              </p:cNvPr>
              <p:cNvSpPr txBox="1"/>
              <p:nvPr/>
            </p:nvSpPr>
            <p:spPr>
              <a:xfrm>
                <a:off x="1188947" y="5339073"/>
                <a:ext cx="8837650" cy="3814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Xét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3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9E41C8-CB1D-DF56-ADCD-2509D8D24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47" y="5339073"/>
                <a:ext cx="8837650" cy="3814314"/>
              </a:xfrm>
              <a:prstGeom prst="rect">
                <a:avLst/>
              </a:prstGeom>
              <a:blipFill>
                <a:blip r:embed="rId6"/>
                <a:stretch>
                  <a:fillRect l="-2276" b="-4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6856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4107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047506"/>
            <a:ext cx="5569881" cy="4599844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439150" y="807857"/>
            <a:ext cx="1790700" cy="840846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315200" y="2792254"/>
                <a:ext cx="9982200" cy="5983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+ Mặt khác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trực tâm của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Từ (1) và (2) </a:t>
                </a:r>
                <a14:m>
                  <m:oMath xmlns:m="http://schemas.openxmlformats.org/officeDocument/2006/math">
                    <m:r>
                      <a:rPr lang="vi-VN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+ Tương tự ta chứng minh được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chữ nhật.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792254"/>
                <a:ext cx="9982200" cy="5983369"/>
              </a:xfrm>
              <a:prstGeom prst="rect">
                <a:avLst/>
              </a:prstGeom>
              <a:blipFill>
                <a:blip r:embed="rId4"/>
                <a:stretch>
                  <a:fillRect l="-2137" r="-2076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383000" y="8191500"/>
            <a:ext cx="1574204" cy="13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2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22216" y="629890"/>
            <a:ext cx="5334000" cy="991459"/>
            <a:chOff x="0" y="216224"/>
            <a:chExt cx="5758833" cy="1105312"/>
          </a:xfrm>
        </p:grpSpPr>
        <p:sp>
          <p:nvSpPr>
            <p:cNvPr id="13" name="Pentagon 12"/>
            <p:cNvSpPr/>
            <p:nvPr/>
          </p:nvSpPr>
          <p:spPr>
            <a:xfrm>
              <a:off x="0" y="216224"/>
              <a:ext cx="5758833" cy="1105312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347" y="217182"/>
              <a:ext cx="5047413" cy="975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tr.165)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4300" y="3924300"/>
            <a:ext cx="5703980" cy="438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230" y="8952772"/>
            <a:ext cx="1143000" cy="914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						</a:t>
                </a:r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Hình 36, ba cạnh màu vàng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gợi nên hình ảnh tam giác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và đoạn thẳng màu xanh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là một đường trung bình của tam giác đó. Bạn Duyên đứng ở phía dưới đo </a:t>
                </a:r>
                <a:endParaRPr lang="vi-VN" sz="3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  <a:blipFill>
                <a:blip r:embed="rId5"/>
                <a:stretch>
                  <a:fillRect l="-1256" r="-1256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/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khoảng cách giữa hai chân cột số 1 và 2, từ đó ước lượng được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4,5 </m:t>
                    </m:r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Khoảng cách giữa hai mép dưới của mái được tính bằng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Hỏi khoảng cách đó khoảng bao nhiêu mét?</a:t>
                </a: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blipFill>
                <a:blip r:embed="rId6"/>
                <a:stretch>
                  <a:fillRect l="-1962" r="-3092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9D6C39B-3757-F169-AF6D-93794A1B7761}"/>
              </a:ext>
            </a:extLst>
          </p:cNvPr>
          <p:cNvSpPr/>
          <p:nvPr/>
        </p:nvSpPr>
        <p:spPr>
          <a:xfrm>
            <a:off x="1039720" y="8095224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/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fr-FR" sz="3800" i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en-US" sz="38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blipFill>
                <a:blip r:embed="rId7"/>
                <a:stretch>
                  <a:fillRect l="-146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0167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-457200" y="9258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-1179379" y="-38100"/>
            <a:ext cx="20834242" cy="2157663"/>
            <a:chOff x="0" y="0"/>
            <a:chExt cx="3762534" cy="328484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62400" y="647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4431" y="641168"/>
            <a:ext cx="1828800" cy="20443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3320402"/>
            <a:ext cx="5411428" cy="4108061"/>
            <a:chOff x="924909" y="3568797"/>
            <a:chExt cx="5411428" cy="4241703"/>
          </a:xfrm>
        </p:grpSpPr>
        <p:grpSp>
          <p:nvGrpSpPr>
            <p:cNvPr id="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24048" y="4679745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3301" y="3338861"/>
            <a:ext cx="5422223" cy="4089604"/>
            <a:chOff x="6840639" y="3553166"/>
            <a:chExt cx="5422223" cy="5001862"/>
          </a:xfrm>
        </p:grpSpPr>
        <p:grpSp>
          <p:nvGrpSpPr>
            <p:cNvPr id="1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27738" y="4753346"/>
              <a:ext cx="4360209" cy="1938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41714" y="3314700"/>
            <a:ext cx="5594391" cy="4099208"/>
            <a:chOff x="12557530" y="3479846"/>
            <a:chExt cx="5594391" cy="4709752"/>
          </a:xfrm>
        </p:grpSpPr>
        <p:grpSp>
          <p:nvGrpSpPr>
            <p:cNvPr id="2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2557530" y="4251146"/>
              <a:ext cx="5594391" cy="3157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tam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endParaRPr lang="pt-BR" sz="39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414105">
            <a:off x="592992" y="8246237"/>
            <a:ext cx="1472227" cy="164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doors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728244" y="419100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219200" y="2209800"/>
            <a:ext cx="6629400" cy="7337676"/>
            <a:chOff x="0" y="-907082"/>
            <a:chExt cx="4667364" cy="7693286"/>
          </a:xfrm>
        </p:grpSpPr>
        <p:sp>
          <p:nvSpPr>
            <p:cNvPr id="3" name="Freeform 3"/>
            <p:cNvSpPr/>
            <p:nvPr/>
          </p:nvSpPr>
          <p:spPr>
            <a:xfrm>
              <a:off x="0" y="-907082"/>
              <a:ext cx="4667364" cy="7693286"/>
            </a:xfrm>
            <a:custGeom>
              <a:avLst/>
              <a:gdLst/>
              <a:ahLst/>
              <a:cxnLst/>
              <a:rect l="l" t="t" r="r" b="b"/>
              <a:pathLst>
                <a:path w="5358564" h="6786204">
                  <a:moveTo>
                    <a:pt x="5234104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34105" y="0"/>
                  </a:lnTo>
                  <a:cubicBezTo>
                    <a:pt x="5302684" y="0"/>
                    <a:pt x="5358564" y="55880"/>
                    <a:pt x="5358564" y="124460"/>
                  </a:cubicBezTo>
                  <a:lnTo>
                    <a:pt x="5358564" y="6661744"/>
                  </a:lnTo>
                  <a:cubicBezTo>
                    <a:pt x="5358564" y="6730324"/>
                    <a:pt x="5302684" y="6786204"/>
                    <a:pt x="5234105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613" y="5291517"/>
            <a:ext cx="6357587" cy="4804983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310501" y="3529058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05448" y="3478654"/>
            <a:ext cx="401590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304255" y="6638499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05448" y="6591300"/>
            <a:ext cx="347500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5930" y="4876685"/>
            <a:ext cx="4656140" cy="46561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7346" y="1844637"/>
            <a:ext cx="15653307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7256464"/>
            <a:ext cx="2286000" cy="282539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3767" y="6974840"/>
            <a:ext cx="3709883" cy="31095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ĐỊNH NGHĨA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6901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533400" y="9269254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1: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29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mút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blipFill>
                <a:blip r:embed="rId2"/>
                <a:stretch>
                  <a:fillRect l="-1231" r="-134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hình vẽ ta thấy: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vi-VN" sz="4000" i="1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  <a:blipFill>
                <a:blip r:embed="rId3"/>
                <a:stretch>
                  <a:fillRect l="-3059" r="-2974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801100" y="37495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93">
            <a:off x="976816" y="3499799"/>
            <a:ext cx="959768" cy="142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083" y="3749501"/>
            <a:ext cx="5428391" cy="4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76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6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057400" y="2705100"/>
            <a:ext cx="14097000" cy="2667000"/>
          </a:xfrm>
          <a:prstGeom prst="wedgeRoundRectCallout">
            <a:avLst>
              <a:gd name="adj1" fmla="val -20505"/>
              <a:gd name="adj2" fmla="val 4689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971800" y="6210300"/>
            <a:ext cx="2129952" cy="36369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36867" y="2953688"/>
            <a:ext cx="12907933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bình của tam giác 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8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thẳng nối trung điểm hai cạnh của tam giác đó.</a:t>
            </a:r>
            <a:endParaRPr lang="en-US" sz="4800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8400571"/>
            <a:ext cx="994945" cy="16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1040" y="618949"/>
            <a:ext cx="3352800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3" name="Flowchart: Terminator 1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5011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69922">
            <a:off x="501028" y="441139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  <a:blipFill>
                <a:blip r:embed="rId3"/>
                <a:stretch>
                  <a:fillRect l="-152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38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  <a:blipFill>
                <a:blip r:embed="rId4"/>
                <a:stretch>
                  <a:fillRect l="-1862" r="-395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985">
            <a:off x="16373490" y="9071522"/>
            <a:ext cx="1754319" cy="171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962" y="2724316"/>
            <a:ext cx="5130999" cy="4409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89" y="21717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800" b="1" i="1" u="sng" dirty="0">
                <a:solidFill>
                  <a:srgbClr val="C00000"/>
                </a:solidFill>
              </a:rPr>
              <a:t>Giải</a:t>
            </a:r>
            <a:r>
              <a:rPr lang="en-US" sz="38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/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blipFill>
                <a:blip r:embed="rId7"/>
                <a:stretch>
                  <a:fillRect l="-1265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869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7048500" y="414016"/>
            <a:ext cx="4343400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16780">
            <a:off x="-119829" y="6262407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Arial (Body)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bình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  <a:blipFill>
                <a:blip r:embed="rId4"/>
                <a:stretch>
                  <a:fillRect l="-15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vi-VN" sz="40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 đường trung bình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Arial (Body)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4576586"/>
            <a:ext cx="5465121" cy="325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25079" y="387341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69404-DA3F-E898-A992-53D17C43CE4B}"/>
              </a:ext>
            </a:extLst>
          </p:cNvPr>
          <p:cNvSpPr/>
          <p:nvPr/>
        </p:nvSpPr>
        <p:spPr>
          <a:xfrm>
            <a:off x="1066799" y="8383008"/>
            <a:ext cx="31242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CBD4D-A26C-C279-2A0B-2031DE99C013}"/>
              </a:ext>
            </a:extLst>
          </p:cNvPr>
          <p:cNvGrpSpPr/>
          <p:nvPr/>
        </p:nvGrpSpPr>
        <p:grpSpPr>
          <a:xfrm>
            <a:off x="4457700" y="8424145"/>
            <a:ext cx="9525000" cy="1176966"/>
            <a:chOff x="2438400" y="2558627"/>
            <a:chExt cx="13563600" cy="5086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B2BA9-1207-567D-065C-074AB418DE4A}"/>
                </a:ext>
              </a:extLst>
            </p:cNvPr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6059B-B753-DAA1-878C-E3798BB6E385}"/>
                </a:ext>
              </a:extLst>
            </p:cNvPr>
            <p:cNvSpPr/>
            <p:nvPr/>
          </p:nvSpPr>
          <p:spPr>
            <a:xfrm>
              <a:off x="3009924" y="2953583"/>
              <a:ext cx="12382476" cy="91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 tam giác có ba đường trung bình.</a:t>
              </a:r>
              <a:endParaRPr lang="en-US" sz="4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043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2617</Words>
  <Application>Microsoft Office PowerPoint</Application>
  <PresentationFormat>Custom</PresentationFormat>
  <Paragraphs>215</Paragraphs>
  <Slides>40</Slides>
  <Notes>26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Calibri</vt:lpstr>
      <vt:lpstr>Arial (Body)</vt:lpstr>
      <vt:lpstr>Arial</vt:lpstr>
      <vt:lpstr>Londrina Solid</vt:lpstr>
      <vt:lpstr>Wingdings</vt:lpstr>
      <vt:lpstr>Cambria Math</vt:lpstr>
      <vt:lpstr>Calibri Light</vt:lpstr>
      <vt:lpstr>Elsie</vt:lpstr>
      <vt:lpstr>等线 Light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Inclusive Classroom Rules Education Presentation</dc:title>
  <dc:creator>Hà Ngân</dc:creator>
  <cp:lastModifiedBy>tuyết nguyễn thị ánh</cp:lastModifiedBy>
  <cp:revision>254</cp:revision>
  <dcterms:created xsi:type="dcterms:W3CDTF">2006-08-16T00:00:00Z</dcterms:created>
  <dcterms:modified xsi:type="dcterms:W3CDTF">2023-11-29T18:48:50Z</dcterms:modified>
  <dc:identifier>DAFKAZ1_Ljc</dc:identifier>
</cp:coreProperties>
</file>