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95" r:id="rId3"/>
  </p:sldMasterIdLst>
  <p:notesMasterIdLst>
    <p:notesMasterId r:id="rId50"/>
  </p:notesMasterIdLst>
  <p:sldIdLst>
    <p:sldId id="256" r:id="rId4"/>
    <p:sldId id="257" r:id="rId5"/>
    <p:sldId id="259" r:id="rId6"/>
    <p:sldId id="258" r:id="rId7"/>
    <p:sldId id="260" r:id="rId8"/>
    <p:sldId id="394" r:id="rId9"/>
    <p:sldId id="364" r:id="rId10"/>
    <p:sldId id="360" r:id="rId11"/>
    <p:sldId id="361" r:id="rId12"/>
    <p:sldId id="265" r:id="rId13"/>
    <p:sldId id="267" r:id="rId14"/>
    <p:sldId id="362" r:id="rId15"/>
    <p:sldId id="317" r:id="rId16"/>
    <p:sldId id="320" r:id="rId17"/>
    <p:sldId id="263" r:id="rId18"/>
    <p:sldId id="328" r:id="rId19"/>
    <p:sldId id="321" r:id="rId20"/>
    <p:sldId id="322" r:id="rId21"/>
    <p:sldId id="366" r:id="rId22"/>
    <p:sldId id="372" r:id="rId23"/>
    <p:sldId id="367" r:id="rId24"/>
    <p:sldId id="365" r:id="rId25"/>
    <p:sldId id="370" r:id="rId26"/>
    <p:sldId id="329" r:id="rId27"/>
    <p:sldId id="333" r:id="rId28"/>
    <p:sldId id="395" r:id="rId29"/>
    <p:sldId id="277" r:id="rId30"/>
    <p:sldId id="344" r:id="rId31"/>
    <p:sldId id="385" r:id="rId32"/>
    <p:sldId id="349" r:id="rId33"/>
    <p:sldId id="396" r:id="rId34"/>
    <p:sldId id="397" r:id="rId35"/>
    <p:sldId id="398" r:id="rId36"/>
    <p:sldId id="355" r:id="rId37"/>
    <p:sldId id="276" r:id="rId38"/>
    <p:sldId id="351" r:id="rId39"/>
    <p:sldId id="399" r:id="rId40"/>
    <p:sldId id="400" r:id="rId41"/>
    <p:sldId id="357" r:id="rId42"/>
    <p:sldId id="358" r:id="rId43"/>
    <p:sldId id="272" r:id="rId44"/>
    <p:sldId id="353" r:id="rId45"/>
    <p:sldId id="401" r:id="rId46"/>
    <p:sldId id="403" r:id="rId47"/>
    <p:sldId id="289" r:id="rId48"/>
    <p:sldId id="288" r:id="rId49"/>
  </p:sldIdLst>
  <p:sldSz cx="9144000" cy="5143500" type="screen16x9"/>
  <p:notesSz cx="6858000" cy="9144000"/>
  <p:embeddedFontLst>
    <p:embeddedFont>
      <p:font typeface="Maven Pro ExtraBold" panose="020B0604020202020204" charset="0"/>
      <p:bold r:id="rId51"/>
    </p:embeddedFont>
    <p:embeddedFont>
      <p:font typeface="Manrope" panose="020B0604020202020204" charset="0"/>
      <p:regular r:id="rId52"/>
      <p:bold r:id="rId53"/>
    </p:embeddedFont>
    <p:embeddedFont>
      <p:font typeface="DM Sans SemiBold" panose="020B0604020202020204" charset="0"/>
      <p:regular r:id="rId54"/>
      <p:bold r:id="rId55"/>
      <p:italic r:id="rId56"/>
      <p:boldItalic r:id="rId57"/>
    </p:embeddedFont>
    <p:embeddedFont>
      <p:font typeface="Tahoma" panose="020B0604030504040204" pitchFamily="34" charset="0"/>
      <p:regular r:id="rId58"/>
      <p:bold r:id="rId59"/>
    </p:embeddedFont>
    <p:embeddedFont>
      <p:font typeface="Lato" panose="020B0604020202020204" charset="0"/>
      <p:regular r:id="rId60"/>
      <p:bold r:id="rId61"/>
      <p:italic r:id="rId62"/>
      <p:boldItalic r:id="rId63"/>
    </p:embeddedFont>
    <p:embeddedFont>
      <p:font typeface="Playfair Display" panose="020B0604020202020204" charset="0"/>
      <p:regular r:id="rId64"/>
      <p:bold r:id="rId65"/>
      <p:italic r:id="rId66"/>
      <p:boldItalic r:id="rId67"/>
    </p:embeddedFont>
    <p:embeddedFont>
      <p:font typeface="Calibri Light" panose="020F0302020204030204" pitchFamily="34" charset="0"/>
      <p:regular r:id="rId68"/>
      <p:italic r:id="rId69"/>
    </p:embeddedFont>
    <p:embeddedFont>
      <p:font typeface="Calibri" panose="020F0502020204030204" pitchFamily="34" charset="0"/>
      <p:regular r:id="rId70"/>
      <p:bold r:id="rId71"/>
      <p:italic r:id="rId72"/>
      <p:boldItalic r:id="rId73"/>
    </p:embeddedFont>
    <p:embeddedFont>
      <p:font typeface="DM Sans" panose="020B0604020202020204" charset="0"/>
      <p:regular r:id="rId74"/>
      <p:bold r:id="rId75"/>
      <p:italic r:id="rId76"/>
      <p:boldItalic r:id="rId77"/>
    </p:embeddedFont>
    <p:embeddedFont>
      <p:font typeface="Dotum" panose="020B0600000101010101" pitchFamily="34" charset="-127"/>
      <p:regular r:id="rId78"/>
    </p:embeddedFont>
    <p:embeddedFont>
      <p:font typeface="Maven Pro" panose="020B0604020202020204" charset="0"/>
      <p:regular r:id="rId79"/>
      <p:bold r:id="rId80"/>
    </p:embeddedFont>
    <p:embeddedFont>
      <p:font typeface="Cambria Math" panose="02040503050406030204" pitchFamily="18" charset="0"/>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BB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30B67-266C-475A-BD8A-26D969DD09B8}">
  <a:tblStyle styleId="{2A530B67-266C-475A-BD8A-26D969DD09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6433" autoAdjust="0"/>
  </p:normalViewPr>
  <p:slideViewPr>
    <p:cSldViewPr snapToGrid="0">
      <p:cViewPr varScale="1">
        <p:scale>
          <a:sx n="82" d="100"/>
          <a:sy n="82" d="100"/>
        </p:scale>
        <p:origin x="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2.xml"/><Relationship Id="rId61" Type="http://schemas.openxmlformats.org/officeDocument/2006/relationships/font" Target="fonts/font11.fntdata"/><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5.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441092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7f0fc08928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7f0fc08928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61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301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3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32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330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32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09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27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15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73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73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21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060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22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090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57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801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833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595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570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C184AD42-D19D-41C7-A3A3-FF173156FB42}" type="slidenum">
              <a:rPr lang="en-US" smtClean="0">
                <a:solidFill>
                  <a:prstClr val="black"/>
                </a:solidFill>
                <a:latin typeface="Calibri" panose="020F0502020204030204"/>
                <a:ea typeface="+mn-ea"/>
              </a:rPr>
              <a:pPr>
                <a:defRPr/>
              </a:pPr>
              <a:t>29</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61058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61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27618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6638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66835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800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235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347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6082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61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752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63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03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663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67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457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403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31ff7c0f5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31ff7c0f5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09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11d2026ec69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11d2026ec69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70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93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80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13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61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92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 name="Google Shape;10;p2"/>
          <p:cNvSpPr txBox="1">
            <a:spLocks noGrp="1"/>
          </p:cNvSpPr>
          <p:nvPr>
            <p:ph type="ctrTitle"/>
          </p:nvPr>
        </p:nvSpPr>
        <p:spPr>
          <a:xfrm>
            <a:off x="2621600" y="1176725"/>
            <a:ext cx="3900900" cy="22473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4700">
                <a:latin typeface="DM Sans"/>
                <a:ea typeface="DM Sans"/>
                <a:cs typeface="DM Sans"/>
                <a:sym typeface="DM Sans"/>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2621550" y="3586050"/>
            <a:ext cx="3900900" cy="4155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268"/>
        <p:cNvGrpSpPr/>
        <p:nvPr/>
      </p:nvGrpSpPr>
      <p:grpSpPr>
        <a:xfrm>
          <a:off x="0" y="0"/>
          <a:ext cx="0" cy="0"/>
          <a:chOff x="0" y="0"/>
          <a:chExt cx="0" cy="0"/>
        </a:xfrm>
      </p:grpSpPr>
      <p:sp>
        <p:nvSpPr>
          <p:cNvPr id="269" name="Google Shape;269;p2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70" name="Google Shape;270;p20"/>
          <p:cNvSpPr txBox="1">
            <a:spLocks noGrp="1"/>
          </p:cNvSpPr>
          <p:nvPr>
            <p:ph type="body" idx="1"/>
          </p:nvPr>
        </p:nvSpPr>
        <p:spPr>
          <a:xfrm>
            <a:off x="2097488" y="1738425"/>
            <a:ext cx="4949100" cy="22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FFFF"/>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174946" y="3287063"/>
            <a:ext cx="984324" cy="1101461"/>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312"/>
        <p:cNvGrpSpPr/>
        <p:nvPr/>
      </p:nvGrpSpPr>
      <p:grpSpPr>
        <a:xfrm>
          <a:off x="0" y="0"/>
          <a:ext cx="0" cy="0"/>
          <a:chOff x="0" y="0"/>
          <a:chExt cx="0" cy="0"/>
        </a:xfrm>
      </p:grpSpPr>
      <p:sp>
        <p:nvSpPr>
          <p:cNvPr id="313" name="Google Shape;313;p2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4" name="Google Shape;314;p21"/>
          <p:cNvSpPr txBox="1">
            <a:spLocks noGrp="1"/>
          </p:cNvSpPr>
          <p:nvPr>
            <p:ph type="title"/>
          </p:nvPr>
        </p:nvSpPr>
        <p:spPr>
          <a:xfrm>
            <a:off x="1094225" y="1409500"/>
            <a:ext cx="4863300" cy="66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1094225" y="2172325"/>
            <a:ext cx="4863300" cy="151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316"/>
        <p:cNvGrpSpPr/>
        <p:nvPr/>
      </p:nvGrpSpPr>
      <p:grpSpPr>
        <a:xfrm>
          <a:off x="0" y="0"/>
          <a:ext cx="0" cy="0"/>
          <a:chOff x="0" y="0"/>
          <a:chExt cx="0" cy="0"/>
        </a:xfrm>
      </p:grpSpPr>
      <p:sp>
        <p:nvSpPr>
          <p:cNvPr id="317" name="Google Shape;317;p2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8" name="Google Shape;318;p22"/>
          <p:cNvSpPr txBox="1">
            <a:spLocks noGrp="1"/>
          </p:cNvSpPr>
          <p:nvPr>
            <p:ph type="title"/>
          </p:nvPr>
        </p:nvSpPr>
        <p:spPr>
          <a:xfrm>
            <a:off x="1048875" y="1373475"/>
            <a:ext cx="2630100" cy="1139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1048875" y="2574488"/>
            <a:ext cx="26301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497748" y="549613"/>
            <a:ext cx="8033386" cy="3979715"/>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395"/>
        <p:cNvGrpSpPr/>
        <p:nvPr/>
      </p:nvGrpSpPr>
      <p:grpSpPr>
        <a:xfrm>
          <a:off x="0" y="0"/>
          <a:ext cx="0" cy="0"/>
          <a:chOff x="0" y="0"/>
          <a:chExt cx="0" cy="0"/>
        </a:xfrm>
      </p:grpSpPr>
      <p:sp>
        <p:nvSpPr>
          <p:cNvPr id="396" name="Google Shape;396;p2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7" name="Google Shape;397;p2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1162363"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4781237"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600532" y="4351896"/>
            <a:ext cx="372000" cy="204906"/>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5"/>
          <p:cNvGrpSpPr/>
          <p:nvPr/>
        </p:nvGrpSpPr>
        <p:grpSpPr>
          <a:xfrm flipH="1">
            <a:off x="-72520" y="252887"/>
            <a:ext cx="9112206" cy="4529685"/>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476"/>
        <p:cNvGrpSpPr/>
        <p:nvPr/>
      </p:nvGrpSpPr>
      <p:grpSpPr>
        <a:xfrm>
          <a:off x="0" y="0"/>
          <a:ext cx="0" cy="0"/>
          <a:chOff x="0" y="0"/>
          <a:chExt cx="0" cy="0"/>
        </a:xfrm>
      </p:grpSpPr>
      <p:sp>
        <p:nvSpPr>
          <p:cNvPr id="477" name="Google Shape;477;p2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78" name="Google Shape;478;p2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713225"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713225"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603040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603040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337185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337185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232102" y="55492"/>
            <a:ext cx="659482" cy="917228"/>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5">
    <p:spTree>
      <p:nvGrpSpPr>
        <p:cNvPr id="1" name="Shape 503"/>
        <p:cNvGrpSpPr/>
        <p:nvPr/>
      </p:nvGrpSpPr>
      <p:grpSpPr>
        <a:xfrm>
          <a:off x="0" y="0"/>
          <a:ext cx="0" cy="0"/>
          <a:chOff x="0" y="0"/>
          <a:chExt cx="0" cy="0"/>
        </a:xfrm>
      </p:grpSpPr>
      <p:sp>
        <p:nvSpPr>
          <p:cNvPr id="504" name="Google Shape;504;p2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05" name="Google Shape;505;p27"/>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86562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86562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601577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601577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3440700"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3440700"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9283" y="944921"/>
            <a:ext cx="9144243" cy="3758406"/>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582"/>
        <p:cNvGrpSpPr/>
        <p:nvPr/>
      </p:nvGrpSpPr>
      <p:grpSpPr>
        <a:xfrm>
          <a:off x="0" y="0"/>
          <a:ext cx="0" cy="0"/>
          <a:chOff x="0" y="0"/>
          <a:chExt cx="0" cy="0"/>
        </a:xfrm>
      </p:grpSpPr>
      <p:sp>
        <p:nvSpPr>
          <p:cNvPr id="583" name="Google Shape;583;p2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84" name="Google Shape;584;p2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2019150"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2019150"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2019150"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2019150"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6139187"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6139187"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6139187"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6139187"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515258" y="478577"/>
            <a:ext cx="723700" cy="146624"/>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8"/>
          <p:cNvGrpSpPr/>
          <p:nvPr/>
        </p:nvGrpSpPr>
        <p:grpSpPr>
          <a:xfrm>
            <a:off x="-10" y="1095823"/>
            <a:ext cx="8985183" cy="3587186"/>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616"/>
        <p:cNvGrpSpPr/>
        <p:nvPr/>
      </p:nvGrpSpPr>
      <p:grpSpPr>
        <a:xfrm>
          <a:off x="0" y="0"/>
          <a:ext cx="0" cy="0"/>
          <a:chOff x="0" y="0"/>
          <a:chExt cx="0" cy="0"/>
        </a:xfrm>
      </p:grpSpPr>
      <p:sp>
        <p:nvSpPr>
          <p:cNvPr id="617" name="Google Shape;617;p2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18" name="Google Shape;618;p29"/>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7132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7132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60304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60304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33718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33718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2042531"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2042531"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4701169"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4701169"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29"/>
        <p:cNvGrpSpPr/>
        <p:nvPr/>
      </p:nvGrpSpPr>
      <p:grpSpPr>
        <a:xfrm>
          <a:off x="0" y="0"/>
          <a:ext cx="0" cy="0"/>
          <a:chOff x="0" y="0"/>
          <a:chExt cx="0" cy="0"/>
        </a:xfrm>
      </p:grpSpPr>
      <p:sp>
        <p:nvSpPr>
          <p:cNvPr id="630" name="Google Shape;630;p3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31" name="Google Shape;631;p3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1758750"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1758750"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1758750"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1758750"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1758750"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1758750"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5807266"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5807266"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5807266"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5807266"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5807266"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5807266"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7994878" y="-3"/>
            <a:ext cx="1123692" cy="4664753"/>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79"/>
        <p:cNvGrpSpPr/>
        <p:nvPr/>
      </p:nvGrpSpPr>
      <p:grpSpPr>
        <a:xfrm>
          <a:off x="0" y="0"/>
          <a:ext cx="0" cy="0"/>
          <a:chOff x="0" y="0"/>
          <a:chExt cx="0" cy="0"/>
        </a:xfrm>
      </p:grpSpPr>
      <p:sp>
        <p:nvSpPr>
          <p:cNvPr id="680" name="Google Shape;680;p3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681" name="Google Shape;681;p32"/>
          <p:cNvGrpSpPr/>
          <p:nvPr/>
        </p:nvGrpSpPr>
        <p:grpSpPr>
          <a:xfrm>
            <a:off x="497748" y="549613"/>
            <a:ext cx="8033386" cy="3979715"/>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4" name="Google Shape;694;p32"/>
          <p:cNvGrpSpPr/>
          <p:nvPr/>
        </p:nvGrpSpPr>
        <p:grpSpPr>
          <a:xfrm>
            <a:off x="-72520" y="252887"/>
            <a:ext cx="9112206" cy="4529685"/>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4" name="Google Shape;14;p3"/>
          <p:cNvSpPr txBox="1">
            <a:spLocks noGrp="1"/>
          </p:cNvSpPr>
          <p:nvPr>
            <p:ph type="title"/>
          </p:nvPr>
        </p:nvSpPr>
        <p:spPr>
          <a:xfrm>
            <a:off x="2304000" y="2467100"/>
            <a:ext cx="4536000" cy="8772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5" name="Google Shape;15;p3"/>
          <p:cNvSpPr txBox="1">
            <a:spLocks noGrp="1"/>
          </p:cNvSpPr>
          <p:nvPr>
            <p:ph type="title" idx="2" hasCustomPrompt="1"/>
          </p:nvPr>
        </p:nvSpPr>
        <p:spPr>
          <a:xfrm>
            <a:off x="4075050" y="1494374"/>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6" name="Google Shape;16;p3"/>
          <p:cNvSpPr txBox="1">
            <a:spLocks noGrp="1"/>
          </p:cNvSpPr>
          <p:nvPr>
            <p:ph type="subTitle" idx="1"/>
          </p:nvPr>
        </p:nvSpPr>
        <p:spPr>
          <a:xfrm>
            <a:off x="2304000" y="3344300"/>
            <a:ext cx="45360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764"/>
        <p:cNvGrpSpPr/>
        <p:nvPr/>
      </p:nvGrpSpPr>
      <p:grpSpPr>
        <a:xfrm>
          <a:off x="0" y="0"/>
          <a:ext cx="0" cy="0"/>
          <a:chOff x="0" y="0"/>
          <a:chExt cx="0" cy="0"/>
        </a:xfrm>
      </p:grpSpPr>
      <p:sp>
        <p:nvSpPr>
          <p:cNvPr id="765" name="Google Shape;765;p3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766" name="Google Shape;766;p33"/>
          <p:cNvGrpSpPr/>
          <p:nvPr/>
        </p:nvGrpSpPr>
        <p:grpSpPr>
          <a:xfrm>
            <a:off x="7994878" y="-3"/>
            <a:ext cx="1123692" cy="4664753"/>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68149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852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046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64127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3"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3"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2401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0165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094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0026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69974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7" name="Google Shape;57;p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76190" y="1095823"/>
            <a:ext cx="9137583" cy="3663386"/>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5024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3" y="27384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796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30637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43439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3104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56198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6"/>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4"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4"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2"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87688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65217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511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4761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3" name="Google Shape;73;p7"/>
          <p:cNvSpPr txBox="1">
            <a:spLocks noGrp="1"/>
          </p:cNvSpPr>
          <p:nvPr>
            <p:ph type="title"/>
          </p:nvPr>
        </p:nvSpPr>
        <p:spPr>
          <a:xfrm>
            <a:off x="964800" y="1178300"/>
            <a:ext cx="2763900" cy="1616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964800" y="2773800"/>
            <a:ext cx="27639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4663800" y="869550"/>
            <a:ext cx="3404400" cy="34044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7862172" y="539494"/>
            <a:ext cx="635304" cy="160688"/>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1"/>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33955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20009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11/27/2023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8466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8"/>
        <p:cNvGrpSpPr/>
        <p:nvPr/>
      </p:nvGrpSpPr>
      <p:grpSpPr>
        <a:xfrm>
          <a:off x="0" y="0"/>
          <a:ext cx="0" cy="0"/>
          <a:chOff x="0" y="0"/>
          <a:chExt cx="0" cy="0"/>
        </a:xfrm>
      </p:grpSpPr>
      <p:sp>
        <p:nvSpPr>
          <p:cNvPr id="99" name="Google Shape;99;p1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0" name="Google Shape;100;p13"/>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195945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195945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110535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4" name="Google Shape;104;p13"/>
          <p:cNvSpPr txBox="1">
            <a:spLocks noGrp="1"/>
          </p:cNvSpPr>
          <p:nvPr>
            <p:ph type="subTitle" idx="4"/>
          </p:nvPr>
        </p:nvSpPr>
        <p:spPr>
          <a:xfrm>
            <a:off x="195945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195945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110535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7" name="Google Shape;107;p13"/>
          <p:cNvSpPr txBox="1">
            <a:spLocks noGrp="1"/>
          </p:cNvSpPr>
          <p:nvPr>
            <p:ph type="subTitle" idx="7"/>
          </p:nvPr>
        </p:nvSpPr>
        <p:spPr>
          <a:xfrm>
            <a:off x="590190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590190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504780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10" name="Google Shape;110;p13"/>
          <p:cNvSpPr txBox="1">
            <a:spLocks noGrp="1"/>
          </p:cNvSpPr>
          <p:nvPr>
            <p:ph type="subTitle" idx="13"/>
          </p:nvPr>
        </p:nvSpPr>
        <p:spPr>
          <a:xfrm>
            <a:off x="590190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590190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504780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grpSp>
        <p:nvGrpSpPr>
          <p:cNvPr id="113" name="Google Shape;113;p13"/>
          <p:cNvGrpSpPr/>
          <p:nvPr/>
        </p:nvGrpSpPr>
        <p:grpSpPr>
          <a:xfrm>
            <a:off x="-100064" y="460798"/>
            <a:ext cx="1223407" cy="41746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195"/>
        <p:cNvGrpSpPr/>
        <p:nvPr/>
      </p:nvGrpSpPr>
      <p:grpSpPr>
        <a:xfrm>
          <a:off x="0" y="0"/>
          <a:ext cx="0" cy="0"/>
          <a:chOff x="0" y="0"/>
          <a:chExt cx="0" cy="0"/>
        </a:xfrm>
      </p:grpSpPr>
      <p:sp>
        <p:nvSpPr>
          <p:cNvPr id="196" name="Google Shape;196;p1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97" name="Google Shape;197;p15"/>
          <p:cNvSpPr txBox="1">
            <a:spLocks noGrp="1"/>
          </p:cNvSpPr>
          <p:nvPr>
            <p:ph type="title"/>
          </p:nvPr>
        </p:nvSpPr>
        <p:spPr>
          <a:xfrm>
            <a:off x="3334450" y="1915300"/>
            <a:ext cx="3973800" cy="87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98" name="Google Shape;198;p15"/>
          <p:cNvSpPr txBox="1">
            <a:spLocks noGrp="1"/>
          </p:cNvSpPr>
          <p:nvPr>
            <p:ph type="title" idx="2" hasCustomPrompt="1"/>
          </p:nvPr>
        </p:nvSpPr>
        <p:spPr>
          <a:xfrm>
            <a:off x="2195100" y="2117199"/>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99" name="Google Shape;199;p15"/>
          <p:cNvSpPr txBox="1">
            <a:spLocks noGrp="1"/>
          </p:cNvSpPr>
          <p:nvPr>
            <p:ph type="subTitle" idx="1"/>
          </p:nvPr>
        </p:nvSpPr>
        <p:spPr>
          <a:xfrm>
            <a:off x="3334450" y="2721250"/>
            <a:ext cx="3973800" cy="41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2_1_1_2">
    <p:spTree>
      <p:nvGrpSpPr>
        <p:cNvPr id="1" name="Shape 237"/>
        <p:cNvGrpSpPr/>
        <p:nvPr/>
      </p:nvGrpSpPr>
      <p:grpSpPr>
        <a:xfrm>
          <a:off x="0" y="0"/>
          <a:ext cx="0" cy="0"/>
          <a:chOff x="0" y="0"/>
          <a:chExt cx="0" cy="0"/>
        </a:xfrm>
      </p:grpSpPr>
      <p:sp>
        <p:nvSpPr>
          <p:cNvPr id="238" name="Google Shape;238;p1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39" name="Google Shape;239;p1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4254322" y="4486157"/>
            <a:ext cx="635304" cy="160688"/>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28302" y="815783"/>
            <a:ext cx="8730266" cy="2365555"/>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264"/>
        <p:cNvGrpSpPr/>
        <p:nvPr/>
      </p:nvGrpSpPr>
      <p:grpSpPr>
        <a:xfrm>
          <a:off x="0" y="0"/>
          <a:ext cx="0" cy="0"/>
          <a:chOff x="0" y="0"/>
          <a:chExt cx="0" cy="0"/>
        </a:xfrm>
      </p:grpSpPr>
      <p:sp>
        <p:nvSpPr>
          <p:cNvPr id="265" name="Google Shape;265;p1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66" name="Google Shape;266;p19"/>
          <p:cNvSpPr txBox="1">
            <a:spLocks noGrp="1"/>
          </p:cNvSpPr>
          <p:nvPr>
            <p:ph type="title"/>
          </p:nvPr>
        </p:nvSpPr>
        <p:spPr>
          <a:xfrm>
            <a:off x="2922600" y="1491175"/>
            <a:ext cx="32988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60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267" name="Google Shape;267;p19"/>
          <p:cNvSpPr txBox="1">
            <a:spLocks noGrp="1"/>
          </p:cNvSpPr>
          <p:nvPr>
            <p:ph type="subTitle" idx="1"/>
          </p:nvPr>
        </p:nvSpPr>
        <p:spPr>
          <a:xfrm>
            <a:off x="2922600" y="2563275"/>
            <a:ext cx="3298800" cy="946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4775"/>
            <a:ext cx="7717500" cy="52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1" r:id="rId7"/>
    <p:sldLayoutId id="2147483664" r:id="rId8"/>
    <p:sldLayoutId id="2147483665" r:id="rId9"/>
    <p:sldLayoutId id="2147483666" r:id="rId10"/>
    <p:sldLayoutId id="2147483667" r:id="rId11"/>
    <p:sldLayoutId id="2147483668" r:id="rId12"/>
    <p:sldLayoutId id="2147483671" r:id="rId13"/>
    <p:sldLayoutId id="2147483672" r:id="rId14"/>
    <p:sldLayoutId id="2147483673" r:id="rId15"/>
    <p:sldLayoutId id="2147483674" r:id="rId16"/>
    <p:sldLayoutId id="2147483675" r:id="rId17"/>
    <p:sldLayoutId id="2147483676" r:id="rId18"/>
    <p:sldLayoutId id="2147483678" r:id="rId19"/>
    <p:sldLayoutId id="214748367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2023/11/27</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38758580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11/27/2023</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640799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4.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microsoft.com/office/2007/relationships/hdphoto" Target="../media/hdphoto8.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6.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7.png"/><Relationship Id="rId7" Type="http://schemas.microsoft.com/office/2007/relationships/hdphoto" Target="../media/hdphoto12.wdp"/><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13.wdp"/><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67.png"/><Relationship Id="rId5" Type="http://schemas.microsoft.com/office/2007/relationships/hdphoto" Target="../media/hdphoto14.wdp"/><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2.png"/><Relationship Id="rId17" Type="http://schemas.microsoft.com/office/2007/relationships/hdphoto" Target="../media/hdphoto15.wdp"/><Relationship Id="rId2" Type="http://schemas.openxmlformats.org/officeDocument/2006/relationships/audio" Target="../media/media2.mp3"/><Relationship Id="rId16" Type="http://schemas.openxmlformats.org/officeDocument/2006/relationships/image" Target="../media/image7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1.png"/><Relationship Id="rId5" Type="http://schemas.microsoft.com/office/2007/relationships/media" Target="../media/media4.mp3"/><Relationship Id="rId15" Type="http://schemas.openxmlformats.org/officeDocument/2006/relationships/image" Target="../media/image70.png"/><Relationship Id="rId10" Type="http://schemas.openxmlformats.org/officeDocument/2006/relationships/notesSlide" Target="../notesSlides/notesSlide29.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7.png"/><Relationship Id="rId2" Type="http://schemas.openxmlformats.org/officeDocument/2006/relationships/audio" Target="../media/media2.mp3"/><Relationship Id="rId16" Type="http://schemas.openxmlformats.org/officeDocument/2006/relationships/image" Target="../media/image7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6.png"/><Relationship Id="rId5" Type="http://schemas.microsoft.com/office/2007/relationships/media" Target="../media/media4.mp3"/><Relationship Id="rId15" Type="http://schemas.openxmlformats.org/officeDocument/2006/relationships/image" Target="../media/image80.png"/><Relationship Id="rId10" Type="http://schemas.openxmlformats.org/officeDocument/2006/relationships/notesSlide" Target="../notesSlides/notesSlide30.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3.png"/><Relationship Id="rId18" Type="http://schemas.microsoft.com/office/2007/relationships/hdphoto" Target="../media/hdphoto16.wdp"/><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82.png"/><Relationship Id="rId17" Type="http://schemas.openxmlformats.org/officeDocument/2006/relationships/image" Target="../media/image86.png"/><Relationship Id="rId2" Type="http://schemas.openxmlformats.org/officeDocument/2006/relationships/audio" Target="../media/media2.mp3"/><Relationship Id="rId16" Type="http://schemas.openxmlformats.org/officeDocument/2006/relationships/image" Target="../media/image7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1.png"/><Relationship Id="rId5" Type="http://schemas.microsoft.com/office/2007/relationships/media" Target="../media/media4.mp3"/><Relationship Id="rId15" Type="http://schemas.openxmlformats.org/officeDocument/2006/relationships/image" Target="../media/image85.png"/><Relationship Id="rId10" Type="http://schemas.openxmlformats.org/officeDocument/2006/relationships/notesSlide" Target="../notesSlides/notesSlide31.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88.png"/><Relationship Id="rId2" Type="http://schemas.openxmlformats.org/officeDocument/2006/relationships/audio" Target="../media/media2.mp3"/><Relationship Id="rId16" Type="http://schemas.openxmlformats.org/officeDocument/2006/relationships/image" Target="../media/image7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7.png"/><Relationship Id="rId5" Type="http://schemas.microsoft.com/office/2007/relationships/media" Target="../media/media4.mp3"/><Relationship Id="rId15" Type="http://schemas.openxmlformats.org/officeDocument/2006/relationships/image" Target="../media/image91.png"/><Relationship Id="rId10" Type="http://schemas.openxmlformats.org/officeDocument/2006/relationships/notesSlide" Target="../notesSlides/notesSlide32.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3.png"/><Relationship Id="rId18" Type="http://schemas.microsoft.com/office/2007/relationships/hdphoto" Target="../media/hdphoto17.wdp"/><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82.png"/><Relationship Id="rId17" Type="http://schemas.openxmlformats.org/officeDocument/2006/relationships/image" Target="../media/image95.png"/><Relationship Id="rId2" Type="http://schemas.openxmlformats.org/officeDocument/2006/relationships/audio" Target="../media/media2.mp3"/><Relationship Id="rId16" Type="http://schemas.openxmlformats.org/officeDocument/2006/relationships/image" Target="../media/image7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5" Type="http://schemas.openxmlformats.org/officeDocument/2006/relationships/image" Target="../media/image94.png"/><Relationship Id="rId10" Type="http://schemas.openxmlformats.org/officeDocument/2006/relationships/notesSlide" Target="../notesSlides/notesSlide33.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8.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microsoft.com/office/2007/relationships/hdphoto" Target="../media/hdphoto19.wdp"/><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microsoft.com/office/2007/relationships/hdphoto" Target="../media/hdphoto19.wdp"/><Relationship Id="rId5" Type="http://schemas.openxmlformats.org/officeDocument/2006/relationships/image" Target="../media/image101.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microsoft.com/office/2007/relationships/hdphoto" Target="../media/hdphoto19.wdp"/><Relationship Id="rId5" Type="http://schemas.openxmlformats.org/officeDocument/2006/relationships/image" Target="../media/image101.pn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0.wdp"/><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0.wdp"/><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12.png"/><Relationship Id="rId5" Type="http://schemas.microsoft.com/office/2007/relationships/hdphoto" Target="../media/hdphoto21.wdp"/><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13.png"/><Relationship Id="rId5" Type="http://schemas.microsoft.com/office/2007/relationships/hdphoto" Target="../media/hdphoto21.wdp"/><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7"/>
          <p:cNvSpPr txBox="1">
            <a:spLocks noGrp="1"/>
          </p:cNvSpPr>
          <p:nvPr>
            <p:ph type="ctrTitle"/>
          </p:nvPr>
        </p:nvSpPr>
        <p:spPr>
          <a:xfrm>
            <a:off x="1313740" y="1228647"/>
            <a:ext cx="6633718" cy="2247300"/>
          </a:xfrm>
          <a:prstGeom prst="rect">
            <a:avLst/>
          </a:prstGeom>
        </p:spPr>
        <p:txBody>
          <a:bodyPr spcFirstLastPara="1" wrap="square" lIns="91425" tIns="91425" rIns="91425" bIns="91425" anchor="t" anchorCtr="0">
            <a:noAutofit/>
          </a:bodyPr>
          <a:lstStyle/>
          <a:p>
            <a:pPr lvl="0">
              <a:lnSpc>
                <a:spcPct val="150000"/>
              </a:lnSpc>
            </a:pPr>
            <a:r>
              <a:rPr lang="en-US" sz="4500" b="1">
                <a:latin typeface="+mn-lt"/>
              </a:rPr>
              <a:t>CHÀO MỪNG CÁC EM </a:t>
            </a:r>
            <a:br>
              <a:rPr lang="en-US" sz="4500" b="1">
                <a:latin typeface="+mn-lt"/>
              </a:rPr>
            </a:br>
            <a:r>
              <a:rPr lang="en-US" sz="4500" b="1">
                <a:latin typeface="+mn-lt"/>
              </a:rPr>
              <a:t>ĐẾN VỚI TIẾT </a:t>
            </a:r>
            <a:r>
              <a:rPr lang="en-US" sz="4500" b="1" smtClean="0">
                <a:latin typeface="+mn-lt"/>
              </a:rPr>
              <a:t>HỌC!</a:t>
            </a:r>
            <a:endParaRPr sz="4500" b="1">
              <a:latin typeface="+mn-lt"/>
            </a:endParaRPr>
          </a:p>
        </p:txBody>
      </p:sp>
      <p:grpSp>
        <p:nvGrpSpPr>
          <p:cNvPr id="826" name="Google Shape;826;p37"/>
          <p:cNvGrpSpPr/>
          <p:nvPr/>
        </p:nvGrpSpPr>
        <p:grpSpPr>
          <a:xfrm>
            <a:off x="474381" y="536456"/>
            <a:ext cx="984324" cy="1101461"/>
            <a:chOff x="781859" y="782462"/>
            <a:chExt cx="651309" cy="728721"/>
          </a:xfrm>
        </p:grpSpPr>
        <p:sp>
          <p:nvSpPr>
            <p:cNvPr id="827" name="Google Shape;827;p37"/>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7"/>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7"/>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7"/>
          <p:cNvGrpSpPr/>
          <p:nvPr/>
        </p:nvGrpSpPr>
        <p:grpSpPr>
          <a:xfrm rot="8364929" flipH="1">
            <a:off x="7911258" y="3068087"/>
            <a:ext cx="1193577" cy="540587"/>
            <a:chOff x="10048400" y="2011675"/>
            <a:chExt cx="632075" cy="286275"/>
          </a:xfrm>
        </p:grpSpPr>
        <p:sp>
          <p:nvSpPr>
            <p:cNvPr id="885" name="Google Shape;885;p37"/>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7"/>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56085" y="133351"/>
            <a:ext cx="8829165" cy="4881708"/>
          </a:xfrm>
          <a:prstGeom prst="rect">
            <a:avLst/>
          </a:prstGeom>
        </p:spPr>
      </p:pic>
      <p:pic>
        <p:nvPicPr>
          <p:cNvPr id="4" name="Picture 3"/>
          <p:cNvPicPr>
            <a:picLocks noChangeAspect="1"/>
          </p:cNvPicPr>
          <p:nvPr/>
        </p:nvPicPr>
        <p:blipFill>
          <a:blip r:embed="rId4"/>
          <a:stretch>
            <a:fillRect/>
          </a:stretch>
        </p:blipFill>
        <p:spPr>
          <a:xfrm rot="9553221">
            <a:off x="177793" y="3834235"/>
            <a:ext cx="459892" cy="1086607"/>
          </a:xfrm>
          <a:prstGeom prst="rect">
            <a:avLst/>
          </a:prstGeom>
        </p:spPr>
      </p:pic>
      <p:sp>
        <p:nvSpPr>
          <p:cNvPr id="12" name="TextBox 11"/>
          <p:cNvSpPr txBox="1"/>
          <p:nvPr/>
        </p:nvSpPr>
        <p:spPr>
          <a:xfrm>
            <a:off x="459900" y="332619"/>
            <a:ext cx="2455688" cy="600164"/>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buFontTx/>
              <a:buNone/>
              <a:defRPr/>
            </a:pPr>
            <a:r>
              <a:rPr lang="en-US" sz="2200" b="1" kern="1200">
                <a:solidFill>
                  <a:srgbClr val="FFFF00"/>
                </a:solidFill>
                <a:ea typeface="+mn-ea"/>
                <a:cs typeface="Arial" panose="020B0604020202020204" pitchFamily="34" charset="0"/>
              </a:rPr>
              <a:t>1. Định lí Thalès</a:t>
            </a:r>
            <a:endParaRPr lang="en-US" sz="2200" b="1" kern="1200" dirty="0">
              <a:solidFill>
                <a:srgbClr val="FFFF00"/>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5" name="Rectangle 14"/>
              <p:cNvSpPr/>
              <p:nvPr/>
            </p:nvSpPr>
            <p:spPr>
              <a:xfrm>
                <a:off x="369958" y="1047499"/>
                <a:ext cx="5658149" cy="2066656"/>
              </a:xfrm>
              <a:prstGeom prst="rect">
                <a:avLst/>
              </a:prstGeom>
            </p:spPr>
            <p:txBody>
              <a:bodyPr wrap="square">
                <a:spAutoFit/>
              </a:bodyPr>
              <a:lstStyle/>
              <a:p>
                <a:pPr marL="342900" indent="-342900" algn="just">
                  <a:lnSpc>
                    <a:spcPct val="150000"/>
                  </a:lnSpc>
                  <a:buClr>
                    <a:srgbClr val="C00000"/>
                  </a:buClr>
                  <a:buFont typeface="Wingdings" panose="05000000000000000000" pitchFamily="2" charset="2"/>
                  <a:buChar char="q"/>
                </a:pPr>
                <a:r>
                  <a:rPr lang="en-US" sz="1900" b="1" smtClean="0">
                    <a:solidFill>
                      <a:srgbClr val="C00000"/>
                    </a:solidFill>
                    <a:latin typeface="+mn-lt"/>
                    <a:ea typeface="Dotum" panose="020B0600000101010101" pitchFamily="34" charset="-127"/>
                    <a:cs typeface="Times New Roman" panose="02020603050405020304" pitchFamily="18" charset="0"/>
                  </a:rPr>
                  <a:t>HĐ2</a:t>
                </a:r>
                <a:r>
                  <a:rPr lang="en-US" sz="1900" smtClean="0">
                    <a:solidFill>
                      <a:srgbClr val="C00000"/>
                    </a:solidFill>
                    <a:latin typeface="+mn-lt"/>
                    <a:ea typeface="Dotum" panose="020B0600000101010101" pitchFamily="34" charset="-127"/>
                    <a:cs typeface="Times New Roman" panose="02020603050405020304" pitchFamily="18" charset="0"/>
                  </a:rPr>
                  <a:t>:</a:t>
                </a:r>
                <a:r>
                  <a:rPr lang="en-US" sz="1900" smtClean="0">
                    <a:solidFill>
                      <a:schemeClr val="bg1">
                        <a:lumMod val="10000"/>
                      </a:schemeClr>
                    </a:solidFill>
                    <a:latin typeface="+mn-lt"/>
                    <a:ea typeface="Dotum" panose="020B0600000101010101" pitchFamily="34" charset="-127"/>
                    <a:cs typeface="Times New Roman" panose="02020603050405020304" pitchFamily="18" charset="0"/>
                  </a:rPr>
                  <a:t> </a:t>
                </a:r>
                <a:r>
                  <a:rPr lang="vi-VN" sz="1900">
                    <a:latin typeface="+mn-lt"/>
                  </a:rPr>
                  <a:t>Quan sát </a:t>
                </a:r>
                <a:r>
                  <a:rPr lang="vi-VN" sz="1900" i="1">
                    <a:latin typeface="+mn-lt"/>
                  </a:rPr>
                  <a:t>Hình 3</a:t>
                </a:r>
                <a:r>
                  <a:rPr lang="vi-VN" sz="1900">
                    <a:latin typeface="+mn-lt"/>
                  </a:rPr>
                  <a:t> và cho biết:</a:t>
                </a:r>
              </a:p>
              <a:p>
                <a:pPr algn="just">
                  <a:lnSpc>
                    <a:spcPct val="150000"/>
                  </a:lnSpc>
                </a:pPr>
                <a:r>
                  <a:rPr lang="vi-VN" sz="1900">
                    <a:latin typeface="+mn-lt"/>
                  </a:rPr>
                  <a:t>a) Đường thẳng </a:t>
                </a:r>
                <a14:m>
                  <m:oMath xmlns:m="http://schemas.openxmlformats.org/officeDocument/2006/math">
                    <m:r>
                      <a:rPr lang="vi-VN" sz="1900" i="1" smtClean="0">
                        <a:latin typeface="Cambria Math" panose="02040503050406030204" pitchFamily="18" charset="0"/>
                      </a:rPr>
                      <m:t>𝑑</m:t>
                    </m:r>
                  </m:oMath>
                </a14:m>
                <a:r>
                  <a:rPr lang="vi-VN" sz="1900">
                    <a:latin typeface="+mn-lt"/>
                  </a:rPr>
                  <a:t> có song song với </a:t>
                </a:r>
                <a14:m>
                  <m:oMath xmlns:m="http://schemas.openxmlformats.org/officeDocument/2006/math">
                    <m:r>
                      <a:rPr lang="vi-VN" sz="1900" i="1" smtClean="0">
                        <a:latin typeface="Cambria Math" panose="02040503050406030204" pitchFamily="18" charset="0"/>
                      </a:rPr>
                      <m:t>𝐵𝐶</m:t>
                    </m:r>
                  </m:oMath>
                </a14:m>
                <a:r>
                  <a:rPr lang="vi-VN" sz="1900">
                    <a:latin typeface="+mn-lt"/>
                  </a:rPr>
                  <a:t> hay không;</a:t>
                </a:r>
              </a:p>
              <a:p>
                <a:pPr algn="just">
                  <a:lnSpc>
                    <a:spcPct val="150000"/>
                  </a:lnSpc>
                </a:pPr>
                <a:r>
                  <a:rPr lang="vi-VN" sz="1900">
                    <a:latin typeface="+mn-lt"/>
                  </a:rPr>
                  <a:t>b) Bằng cách đếm số ô vuông, dự đoán xem các tỉ số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𝐴𝑀</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𝐴𝑁</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𝑁𝐶</m:t>
                        </m:r>
                      </m:den>
                    </m:f>
                  </m:oMath>
                </a14:m>
                <a:r>
                  <a:rPr lang="vi-VN" sz="1900">
                    <a:latin typeface="+mn-lt"/>
                  </a:rPr>
                  <a:t> có bằng nhau hay </a:t>
                </a:r>
                <a:r>
                  <a:rPr lang="vi-VN" sz="1900">
                    <a:latin typeface="+mn-lt"/>
                  </a:rPr>
                  <a:t>không</a:t>
                </a:r>
                <a:r>
                  <a:rPr lang="vi-VN" sz="1900" smtClean="0">
                    <a:latin typeface="+mn-lt"/>
                  </a:rPr>
                  <a:t>.</a:t>
                </a:r>
                <a:endParaRPr lang="vi-VN" sz="1900">
                  <a:latin typeface="+mn-lt"/>
                </a:endParaRPr>
              </a:p>
            </p:txBody>
          </p:sp>
        </mc:Choice>
        <mc:Fallback>
          <p:sp>
            <p:nvSpPr>
              <p:cNvPr id="15" name="Rectangle 14"/>
              <p:cNvSpPr>
                <a:spLocks noRot="1" noChangeAspect="1" noMove="1" noResize="1" noEditPoints="1" noAdjustHandles="1" noChangeArrowheads="1" noChangeShapeType="1" noTextEdit="1"/>
              </p:cNvSpPr>
              <p:nvPr/>
            </p:nvSpPr>
            <p:spPr>
              <a:xfrm>
                <a:off x="369958" y="1047499"/>
                <a:ext cx="5658149" cy="2066656"/>
              </a:xfrm>
              <a:prstGeom prst="rect">
                <a:avLst/>
              </a:prstGeom>
              <a:blipFill>
                <a:blip r:embed="rId5"/>
                <a:stretch>
                  <a:fillRect l="-1078" r="-970"/>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6234485" y="332619"/>
            <a:ext cx="2553068" cy="2899325"/>
          </a:xfrm>
          <a:prstGeom prst="rect">
            <a:avLst/>
          </a:prstGeom>
        </p:spPr>
      </p:pic>
      <p:sp>
        <p:nvSpPr>
          <p:cNvPr id="17" name="Rectangle 16"/>
          <p:cNvSpPr/>
          <p:nvPr/>
        </p:nvSpPr>
        <p:spPr>
          <a:xfrm>
            <a:off x="1443754" y="3258715"/>
            <a:ext cx="644727" cy="384721"/>
          </a:xfrm>
          <a:prstGeom prst="rect">
            <a:avLst/>
          </a:prstGeom>
        </p:spPr>
        <p:txBody>
          <a:bodyPr wrap="none">
            <a:spAutoFit/>
          </a:bodyPr>
          <a:lstStyle/>
          <a:p>
            <a:pPr algn="ctr">
              <a:buClrTx/>
              <a:defRPr/>
            </a:pPr>
            <a:r>
              <a:rPr lang="en-US" sz="1900" b="1" i="1" u="sng" kern="1200" dirty="0" smtClean="0">
                <a:solidFill>
                  <a:schemeClr val="accent3">
                    <a:lumMod val="90000"/>
                    <a:lumOff val="10000"/>
                  </a:schemeClr>
                </a:solidFill>
                <a:latin typeface="Arial" panose="020B0604020202020204" pitchFamily="34" charset="0"/>
                <a:ea typeface="+mn-ea"/>
              </a:rPr>
              <a:t>Giải</a:t>
            </a:r>
            <a:endParaRPr lang="en-US" sz="1900" b="1" i="1" u="sng" kern="1200" dirty="0">
              <a:solidFill>
                <a:schemeClr val="accent3">
                  <a:lumMod val="90000"/>
                  <a:lumOff val="10000"/>
                </a:schemeClr>
              </a:solidFill>
              <a:latin typeface="Calibri"/>
              <a:ea typeface="+mn-ea"/>
            </a:endParaRPr>
          </a:p>
        </p:txBody>
      </p:sp>
      <mc:AlternateContent xmlns:mc="http://schemas.openxmlformats.org/markup-compatibility/2006">
        <mc:Choice xmlns:a14="http://schemas.microsoft.com/office/drawing/2010/main" Requires="a14">
          <p:sp>
            <p:nvSpPr>
              <p:cNvPr id="6" name="Rectangle 5"/>
              <p:cNvSpPr/>
              <p:nvPr/>
            </p:nvSpPr>
            <p:spPr>
              <a:xfrm>
                <a:off x="1443754" y="3704515"/>
                <a:ext cx="6636374" cy="1228541"/>
              </a:xfrm>
              <a:prstGeom prst="rect">
                <a:avLst/>
              </a:prstGeom>
            </p:spPr>
            <p:txBody>
              <a:bodyPr wrap="square">
                <a:spAutoFit/>
              </a:bodyPr>
              <a:lstStyle/>
              <a:p>
                <a:pPr algn="just">
                  <a:lnSpc>
                    <a:spcPct val="150000"/>
                  </a:lnSpc>
                </a:pPr>
                <a:r>
                  <a:rPr lang="vi-VN" sz="1900" smtClean="0">
                    <a:latin typeface="+mn-lt"/>
                    <a:ea typeface="Arial" panose="020B0604020202020204" pitchFamily="34" charset="0"/>
                    <a:cs typeface="Times New Roman" panose="02020603050405020304" pitchFamily="18" charset="0"/>
                  </a:rPr>
                  <a:t>a) Quan sát Hình 3 ta thấy </a:t>
                </a:r>
                <a14:m>
                  <m:oMath xmlns:m="http://schemas.openxmlformats.org/officeDocument/2006/math">
                    <m:r>
                      <a:rPr lang="vi-VN" sz="1900" i="1">
                        <a:effectLst/>
                        <a:latin typeface="+mn-lt"/>
                        <a:ea typeface="Arial" panose="020B0604020202020204" pitchFamily="34" charset="0"/>
                        <a:cs typeface="Times New Roman" panose="02020603050405020304" pitchFamily="18" charset="0"/>
                      </a:rPr>
                      <m:t>𝑑</m:t>
                    </m:r>
                    <m:r>
                      <a:rPr lang="vi-VN" sz="1900" i="1">
                        <a:effectLst/>
                        <a:latin typeface="+mn-lt"/>
                        <a:ea typeface="Arial" panose="020B0604020202020204" pitchFamily="34" charset="0"/>
                        <a:cs typeface="Times New Roman" panose="02020603050405020304" pitchFamily="18" charset="0"/>
                      </a:rPr>
                      <m:t>//</m:t>
                    </m:r>
                    <m:r>
                      <a:rPr lang="vi-VN" sz="1900" i="1">
                        <a:effectLst/>
                        <a:latin typeface="+mn-lt"/>
                        <a:ea typeface="Arial" panose="020B0604020202020204" pitchFamily="34" charset="0"/>
                        <a:cs typeface="Times New Roman" panose="02020603050405020304" pitchFamily="18" charset="0"/>
                      </a:rPr>
                      <m:t>𝐵𝐶</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vi-VN" sz="1900">
                    <a:effectLst/>
                    <a:latin typeface="+mn-lt"/>
                    <a:ea typeface="Arial" panose="020B0604020202020204" pitchFamily="34" charset="0"/>
                    <a:cs typeface="Times New Roman" panose="02020603050405020304" pitchFamily="18" charset="0"/>
                  </a:rPr>
                  <a:t>b) Ta có: </a:t>
                </a:r>
                <a14:m>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r>
                          <a:rPr lang="vi-VN" sz="1900" i="1">
                            <a:effectLst/>
                            <a:latin typeface="+mn-lt"/>
                            <a:ea typeface="Arial" panose="020B0604020202020204" pitchFamily="34" charset="0"/>
                            <a:cs typeface="Times New Roman" panose="02020603050405020304" pitchFamily="18" charset="0"/>
                          </a:rPr>
                          <m:t>𝐴𝑀</m:t>
                        </m:r>
                      </m:num>
                      <m:den>
                        <m:r>
                          <a:rPr lang="vi-VN" sz="1900" i="1">
                            <a:effectLst/>
                            <a:latin typeface="+mn-lt"/>
                            <a:ea typeface="Arial" panose="020B0604020202020204" pitchFamily="34" charset="0"/>
                            <a:cs typeface="Times New Roman" panose="02020603050405020304" pitchFamily="18" charset="0"/>
                          </a:rPr>
                          <m:t>𝑀𝐵</m:t>
                        </m:r>
                      </m:den>
                    </m:f>
                    <m:r>
                      <a:rPr lang="vi-VN"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vi-VN" sz="1900">
                            <a:effectLst/>
                            <a:latin typeface="+mn-lt"/>
                            <a:ea typeface="Dotum" panose="020B0600000101010101" pitchFamily="34" charset="-127"/>
                            <a:cs typeface="Times New Roman" panose="02020603050405020304" pitchFamily="18" charset="0"/>
                          </a:rPr>
                          <m:t>2 ô </m:t>
                        </m:r>
                        <m:r>
                          <m:rPr>
                            <m:sty m:val="p"/>
                          </m:rPr>
                          <a:rPr lang="vi-VN" sz="1900">
                            <a:effectLst/>
                            <a:latin typeface="+mn-lt"/>
                            <a:ea typeface="Dotum" panose="020B0600000101010101" pitchFamily="34" charset="-127"/>
                            <a:cs typeface="Times New Roman" panose="02020603050405020304" pitchFamily="18" charset="0"/>
                          </a:rPr>
                          <m:t>vu</m:t>
                        </m:r>
                        <m:r>
                          <a:rPr lang="vi-VN" sz="1900">
                            <a:effectLst/>
                            <a:latin typeface="+mn-lt"/>
                            <a:ea typeface="Dotum" panose="020B0600000101010101" pitchFamily="34" charset="-127"/>
                            <a:cs typeface="Times New Roman" panose="02020603050405020304" pitchFamily="18" charset="0"/>
                          </a:rPr>
                          <m:t>ô</m:t>
                        </m:r>
                        <m:r>
                          <m:rPr>
                            <m:sty m:val="p"/>
                          </m:rPr>
                          <a:rPr lang="vi-VN" sz="1900">
                            <a:effectLst/>
                            <a:latin typeface="+mn-lt"/>
                            <a:ea typeface="Dotum" panose="020B0600000101010101" pitchFamily="34" charset="-127"/>
                            <a:cs typeface="Times New Roman" panose="02020603050405020304" pitchFamily="18" charset="0"/>
                          </a:rPr>
                          <m:t>ng</m:t>
                        </m:r>
                      </m:num>
                      <m:den>
                        <m:r>
                          <a:rPr lang="vi-VN" sz="1900">
                            <a:effectLst/>
                            <a:latin typeface="+mn-lt"/>
                            <a:ea typeface="Dotum" panose="020B0600000101010101" pitchFamily="34" charset="-127"/>
                            <a:cs typeface="Times New Roman" panose="02020603050405020304" pitchFamily="18" charset="0"/>
                          </a:rPr>
                          <m:t>1 ô </m:t>
                        </m:r>
                        <m:r>
                          <m:rPr>
                            <m:sty m:val="p"/>
                          </m:rPr>
                          <a:rPr lang="vi-VN" sz="1900">
                            <a:effectLst/>
                            <a:latin typeface="+mn-lt"/>
                            <a:ea typeface="Dotum" panose="020B0600000101010101" pitchFamily="34" charset="-127"/>
                            <a:cs typeface="Times New Roman" panose="02020603050405020304" pitchFamily="18" charset="0"/>
                          </a:rPr>
                          <m:t>vu</m:t>
                        </m:r>
                        <m:r>
                          <a:rPr lang="vi-VN" sz="1900">
                            <a:effectLst/>
                            <a:latin typeface="+mn-lt"/>
                            <a:ea typeface="Dotum" panose="020B0600000101010101" pitchFamily="34" charset="-127"/>
                            <a:cs typeface="Times New Roman" panose="02020603050405020304" pitchFamily="18" charset="0"/>
                          </a:rPr>
                          <m:t>ô</m:t>
                        </m:r>
                        <m:r>
                          <m:rPr>
                            <m:sty m:val="p"/>
                          </m:rPr>
                          <a:rPr lang="vi-VN" sz="1900">
                            <a:effectLst/>
                            <a:latin typeface="+mn-lt"/>
                            <a:ea typeface="Dotum" panose="020B0600000101010101" pitchFamily="34" charset="-127"/>
                            <a:cs typeface="Times New Roman" panose="02020603050405020304" pitchFamily="18" charset="0"/>
                          </a:rPr>
                          <m:t>ng</m:t>
                        </m:r>
                      </m:den>
                    </m:f>
                  </m:oMath>
                </a14:m>
                <a:r>
                  <a:rPr lang="vi-VN" sz="1900">
                    <a:effectLst/>
                    <a:latin typeface="+mn-lt"/>
                    <a:ea typeface="Dotum" panose="020B0600000101010101" pitchFamily="34" charset="-127"/>
                    <a:cs typeface="Times New Roman" panose="02020603050405020304" pitchFamily="18" charset="0"/>
                  </a:rPr>
                  <a:t>; </a:t>
                </a:r>
                <a14:m>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vi-VN" sz="1900" i="1">
                            <a:effectLst/>
                            <a:latin typeface="+mn-lt"/>
                            <a:ea typeface="Dotum" panose="020B0600000101010101" pitchFamily="34" charset="-127"/>
                            <a:cs typeface="Times New Roman" panose="02020603050405020304" pitchFamily="18" charset="0"/>
                          </a:rPr>
                          <m:t>𝐴𝑁</m:t>
                        </m:r>
                      </m:num>
                      <m:den>
                        <m:r>
                          <a:rPr lang="vi-VN" sz="1900" i="1">
                            <a:effectLst/>
                            <a:latin typeface="+mn-lt"/>
                            <a:ea typeface="Dotum" panose="020B0600000101010101" pitchFamily="34" charset="-127"/>
                            <a:cs typeface="Times New Roman" panose="02020603050405020304" pitchFamily="18" charset="0"/>
                          </a:rPr>
                          <m:t>𝑁𝐶</m:t>
                        </m:r>
                      </m:den>
                    </m:f>
                    <m:r>
                      <a:rPr lang="vi-VN"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vi-VN" sz="1900">
                            <a:effectLst/>
                            <a:latin typeface="+mn-lt"/>
                            <a:ea typeface="Dotum" panose="020B0600000101010101" pitchFamily="34" charset="-127"/>
                            <a:cs typeface="Times New Roman" panose="02020603050405020304" pitchFamily="18" charset="0"/>
                          </a:rPr>
                          <m:t>2 ô </m:t>
                        </m:r>
                        <m:r>
                          <m:rPr>
                            <m:sty m:val="p"/>
                          </m:rPr>
                          <a:rPr lang="vi-VN" sz="1900">
                            <a:effectLst/>
                            <a:latin typeface="+mn-lt"/>
                            <a:ea typeface="Dotum" panose="020B0600000101010101" pitchFamily="34" charset="-127"/>
                            <a:cs typeface="Times New Roman" panose="02020603050405020304" pitchFamily="18" charset="0"/>
                          </a:rPr>
                          <m:t>vu</m:t>
                        </m:r>
                        <m:r>
                          <a:rPr lang="vi-VN" sz="1900">
                            <a:effectLst/>
                            <a:latin typeface="+mn-lt"/>
                            <a:ea typeface="Dotum" panose="020B0600000101010101" pitchFamily="34" charset="-127"/>
                            <a:cs typeface="Times New Roman" panose="02020603050405020304" pitchFamily="18" charset="0"/>
                          </a:rPr>
                          <m:t>ô</m:t>
                        </m:r>
                        <m:r>
                          <m:rPr>
                            <m:sty m:val="p"/>
                          </m:rPr>
                          <a:rPr lang="vi-VN" sz="1900">
                            <a:effectLst/>
                            <a:latin typeface="+mn-lt"/>
                            <a:ea typeface="Dotum" panose="020B0600000101010101" pitchFamily="34" charset="-127"/>
                            <a:cs typeface="Times New Roman" panose="02020603050405020304" pitchFamily="18" charset="0"/>
                          </a:rPr>
                          <m:t>ng</m:t>
                        </m:r>
                      </m:num>
                      <m:den>
                        <m:r>
                          <a:rPr lang="vi-VN" sz="1900">
                            <a:effectLst/>
                            <a:latin typeface="+mn-lt"/>
                            <a:ea typeface="Dotum" panose="020B0600000101010101" pitchFamily="34" charset="-127"/>
                            <a:cs typeface="Times New Roman" panose="02020603050405020304" pitchFamily="18" charset="0"/>
                          </a:rPr>
                          <m:t>1 ô </m:t>
                        </m:r>
                        <m:r>
                          <m:rPr>
                            <m:sty m:val="p"/>
                          </m:rPr>
                          <a:rPr lang="vi-VN" sz="1900">
                            <a:effectLst/>
                            <a:latin typeface="+mn-lt"/>
                            <a:ea typeface="Dotum" panose="020B0600000101010101" pitchFamily="34" charset="-127"/>
                            <a:cs typeface="Times New Roman" panose="02020603050405020304" pitchFamily="18" charset="0"/>
                          </a:rPr>
                          <m:t>vu</m:t>
                        </m:r>
                        <m:r>
                          <a:rPr lang="vi-VN" sz="1900">
                            <a:effectLst/>
                            <a:latin typeface="+mn-lt"/>
                            <a:ea typeface="Dotum" panose="020B0600000101010101" pitchFamily="34" charset="-127"/>
                            <a:cs typeface="Times New Roman" panose="02020603050405020304" pitchFamily="18" charset="0"/>
                          </a:rPr>
                          <m:t>ô</m:t>
                        </m:r>
                        <m:r>
                          <m:rPr>
                            <m:sty m:val="p"/>
                          </m:rPr>
                          <a:rPr lang="vi-VN" sz="1900">
                            <a:effectLst/>
                            <a:latin typeface="+mn-lt"/>
                            <a:ea typeface="Dotum" panose="020B0600000101010101" pitchFamily="34" charset="-127"/>
                            <a:cs typeface="Times New Roman" panose="02020603050405020304" pitchFamily="18" charset="0"/>
                          </a:rPr>
                          <m:t>ng</m:t>
                        </m:r>
                      </m:den>
                    </m:f>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900" smtClean="0">
                    <a:effectLst/>
                    <a:latin typeface="+mn-lt"/>
                    <a:ea typeface="Arial" panose="020B0604020202020204" pitchFamily="34" charset="0"/>
                    <a:cs typeface="Times New Roman" panose="02020603050405020304" pitchFamily="18" charset="0"/>
                  </a:rPr>
                  <a:t> </a:t>
                </a:r>
                <a:r>
                  <a:rPr lang="vi-VN" sz="1900" smtClean="0">
                    <a:effectLst/>
                    <a:latin typeface="+mn-lt"/>
                    <a:ea typeface="Arial" panose="020B0604020202020204" pitchFamily="34" charset="0"/>
                    <a:cs typeface="Times New Roman" panose="02020603050405020304" pitchFamily="18" charset="0"/>
                  </a:rPr>
                  <a:t>Vậy </a:t>
                </a:r>
                <a:r>
                  <a:rPr lang="vi-VN" sz="1900">
                    <a:effectLst/>
                    <a:latin typeface="+mn-lt"/>
                    <a:ea typeface="Arial" panose="020B0604020202020204" pitchFamily="34" charset="0"/>
                    <a:cs typeface="Times New Roman" panose="02020603050405020304" pitchFamily="18" charset="0"/>
                  </a:rPr>
                  <a:t>ta thấy </a:t>
                </a:r>
                <a14:m>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r>
                          <a:rPr lang="vi-VN" sz="1900" i="1">
                            <a:effectLst/>
                            <a:latin typeface="+mn-lt"/>
                            <a:ea typeface="Arial" panose="020B0604020202020204" pitchFamily="34" charset="0"/>
                            <a:cs typeface="Times New Roman" panose="02020603050405020304" pitchFamily="18" charset="0"/>
                          </a:rPr>
                          <m:t>𝐴𝑀</m:t>
                        </m:r>
                      </m:num>
                      <m:den>
                        <m:r>
                          <a:rPr lang="vi-VN" sz="1900" i="1">
                            <a:effectLst/>
                            <a:latin typeface="+mn-lt"/>
                            <a:ea typeface="Arial" panose="020B0604020202020204" pitchFamily="34" charset="0"/>
                            <a:cs typeface="Times New Roman" panose="02020603050405020304" pitchFamily="18" charset="0"/>
                          </a:rPr>
                          <m:t>𝑀𝐵</m:t>
                        </m:r>
                      </m:den>
                    </m:f>
                    <m:r>
                      <a:rPr lang="vi-VN"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r>
                          <a:rPr lang="vi-VN" sz="1900" i="1">
                            <a:effectLst/>
                            <a:latin typeface="+mn-lt"/>
                            <a:ea typeface="Arial" panose="020B0604020202020204" pitchFamily="34" charset="0"/>
                            <a:cs typeface="Times New Roman" panose="02020603050405020304" pitchFamily="18" charset="0"/>
                          </a:rPr>
                          <m:t>𝐴𝑁</m:t>
                        </m:r>
                      </m:num>
                      <m:den>
                        <m:r>
                          <a:rPr lang="vi-VN" sz="1900" i="1">
                            <a:effectLst/>
                            <a:latin typeface="+mn-lt"/>
                            <a:ea typeface="Arial" panose="020B0604020202020204" pitchFamily="34" charset="0"/>
                            <a:cs typeface="Times New Roman" panose="02020603050405020304" pitchFamily="18" charset="0"/>
                          </a:rPr>
                          <m:t>𝑁𝐶</m:t>
                        </m:r>
                      </m:den>
                    </m:f>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43754" y="3704515"/>
                <a:ext cx="6636374" cy="1228541"/>
              </a:xfrm>
              <a:prstGeom prst="rect">
                <a:avLst/>
              </a:prstGeom>
              <a:blipFill>
                <a:blip r:embed="rId8"/>
                <a:stretch>
                  <a:fillRect l="-91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273"/>
        <p:cNvGrpSpPr/>
        <p:nvPr/>
      </p:nvGrpSpPr>
      <p:grpSpPr>
        <a:xfrm>
          <a:off x="0" y="0"/>
          <a:ext cx="0" cy="0"/>
          <a:chOff x="0" y="0"/>
          <a:chExt cx="0" cy="0"/>
        </a:xfrm>
      </p:grpSpPr>
      <p:sp>
        <p:nvSpPr>
          <p:cNvPr id="25" name="Rectangle 24"/>
          <p:cNvSpPr/>
          <p:nvPr/>
        </p:nvSpPr>
        <p:spPr>
          <a:xfrm>
            <a:off x="215144"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14040"/>
              </a:solidFill>
            </a:endParaRPr>
          </a:p>
        </p:txBody>
      </p:sp>
      <p:sp>
        <p:nvSpPr>
          <p:cNvPr id="60" name="Google Shape;2540;p49"/>
          <p:cNvSpPr txBox="1">
            <a:spLocks/>
          </p:cNvSpPr>
          <p:nvPr/>
        </p:nvSpPr>
        <p:spPr>
          <a:xfrm>
            <a:off x="2998058" y="2520905"/>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2500" b="1">
                <a:solidFill>
                  <a:srgbClr val="C00000"/>
                </a:solidFill>
                <a:latin typeface="Arial" panose="020B0604020202020204" pitchFamily="34" charset="0"/>
              </a:rPr>
              <a:t>Định lí Thalès</a:t>
            </a:r>
            <a:endParaRPr lang="vi-VN" sz="2500" b="1">
              <a:solidFill>
                <a:srgbClr val="C00000"/>
              </a:solidFill>
              <a:latin typeface="Arial" panose="020B0604020202020204" pitchFamily="34" charset="0"/>
            </a:endParaRPr>
          </a:p>
        </p:txBody>
      </p:sp>
      <p:sp>
        <p:nvSpPr>
          <p:cNvPr id="61" name="Rectangle 60"/>
          <p:cNvSpPr/>
          <p:nvPr/>
        </p:nvSpPr>
        <p:spPr>
          <a:xfrm>
            <a:off x="475890" y="3213403"/>
            <a:ext cx="8170134" cy="147732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000">
                <a:latin typeface="+mn-lt"/>
                <a:ea typeface="Times New Roman" panose="02020603050405020304" pitchFamily="18"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2000" dirty="0">
              <a:effectLst/>
              <a:latin typeface="+mn-lt"/>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295183" y="269169"/>
            <a:ext cx="2519612" cy="208294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06380" y="337528"/>
                <a:ext cx="5790544" cy="1938992"/>
              </a:xfrm>
              <a:prstGeom prst="rect">
                <a:avLst/>
              </a:prstGeom>
            </p:spPr>
            <p:txBody>
              <a:bodyPr wrap="square">
                <a:spAutoFit/>
              </a:bodyPr>
              <a:lstStyle/>
              <a:p>
                <a:pPr marL="342900" indent="-342900" algn="just">
                  <a:lnSpc>
                    <a:spcPct val="150000"/>
                  </a:lnSpc>
                  <a:buFontTx/>
                  <a:buChar char="-"/>
                </a:pPr>
                <a:r>
                  <a:rPr lang="vi-VN" sz="2000" smtClean="0">
                    <a:latin typeface="+mn-lt"/>
                    <a:ea typeface="Arial" panose="020B0604020202020204" pitchFamily="34" charset="0"/>
                    <a:cs typeface="Times New Roman" panose="02020603050405020304" pitchFamily="18" charset="0"/>
                  </a:rPr>
                  <a:t>Cho </a:t>
                </a:r>
                <a14:m>
                  <m:oMath xmlns:m="http://schemas.openxmlformats.org/officeDocument/2006/math">
                    <m:r>
                      <a:rPr lang="vi-VN" sz="2000" i="1">
                        <a:effectLst/>
                        <a:latin typeface="+mn-lt"/>
                        <a:ea typeface="Arial" panose="020B0604020202020204" pitchFamily="34" charset="0"/>
                        <a:cs typeface="Times New Roman" panose="02020603050405020304" pitchFamily="18" charset="0"/>
                      </a:rPr>
                      <m:t>∆</m:t>
                    </m:r>
                    <m:r>
                      <a:rPr lang="vi-VN" sz="2000" i="1">
                        <a:effectLst/>
                        <a:latin typeface="+mn-lt"/>
                        <a:ea typeface="Arial" panose="020B0604020202020204" pitchFamily="34" charset="0"/>
                        <a:cs typeface="Times New Roman" panose="02020603050405020304" pitchFamily="18" charset="0"/>
                      </a:rPr>
                      <m:t>𝐴𝐵𝐶</m:t>
                    </m:r>
                  </m:oMath>
                </a14:m>
                <a:r>
                  <a:rPr lang="vi-VN" sz="2000">
                    <a:effectLst/>
                    <a:latin typeface="+mn-lt"/>
                    <a:ea typeface="Dotum" panose="020B0600000101010101" pitchFamily="34" charset="-127"/>
                    <a:cs typeface="Times New Roman" panose="02020603050405020304" pitchFamily="18" charset="0"/>
                  </a:rPr>
                  <a:t>, có </a:t>
                </a:r>
                <a14:m>
                  <m:oMath xmlns:m="http://schemas.openxmlformats.org/officeDocument/2006/math">
                    <m:r>
                      <a:rPr lang="vi-VN" sz="2000" i="1">
                        <a:effectLst/>
                        <a:latin typeface="+mn-lt"/>
                        <a:ea typeface="Dotum" panose="020B0600000101010101" pitchFamily="34" charset="-127"/>
                        <a:cs typeface="Times New Roman" panose="02020603050405020304" pitchFamily="18" charset="0"/>
                      </a:rPr>
                      <m:t>𝑑</m:t>
                    </m:r>
                    <m:r>
                      <a:rPr lang="vi-VN" sz="2000" i="1">
                        <a:effectLst/>
                        <a:latin typeface="+mn-lt"/>
                        <a:ea typeface="Dotum" panose="020B0600000101010101" pitchFamily="34" charset="-127"/>
                        <a:cs typeface="Times New Roman" panose="02020603050405020304" pitchFamily="18" charset="0"/>
                      </a:rPr>
                      <m:t>//</m:t>
                    </m:r>
                    <m:r>
                      <a:rPr lang="vi-VN" sz="2000" i="1">
                        <a:effectLst/>
                        <a:latin typeface="+mn-lt"/>
                        <a:ea typeface="Dotum" panose="020B0600000101010101" pitchFamily="34" charset="-127"/>
                        <a:cs typeface="Times New Roman" panose="02020603050405020304" pitchFamily="18" charset="0"/>
                      </a:rPr>
                      <m:t>𝐵𝐶</m:t>
                    </m:r>
                  </m:oMath>
                </a14:m>
                <a:r>
                  <a:rPr lang="vi-VN"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2000" i="1">
                        <a:effectLst/>
                        <a:latin typeface="+mn-lt"/>
                        <a:ea typeface="Dotum" panose="020B0600000101010101" pitchFamily="34" charset="-127"/>
                        <a:cs typeface="Times New Roman" panose="02020603050405020304" pitchFamily="18" charset="0"/>
                      </a:rPr>
                      <m:t>𝑑</m:t>
                    </m:r>
                    <m:r>
                      <a:rPr lang="vi-VN" sz="2000" i="1">
                        <a:effectLst/>
                        <a:latin typeface="+mn-lt"/>
                        <a:ea typeface="Dotum" panose="020B0600000101010101" pitchFamily="34" charset="-127"/>
                        <a:cs typeface="Times New Roman" panose="02020603050405020304" pitchFamily="18" charset="0"/>
                      </a:rPr>
                      <m:t>∩</m:t>
                    </m:r>
                    <m:r>
                      <a:rPr lang="vi-VN" sz="2000" i="1">
                        <a:effectLst/>
                        <a:latin typeface="+mn-lt"/>
                        <a:ea typeface="Dotum" panose="020B0600000101010101" pitchFamily="34" charset="-127"/>
                        <a:cs typeface="Times New Roman" panose="02020603050405020304" pitchFamily="18" charset="0"/>
                      </a:rPr>
                      <m:t>𝐴𝐵</m:t>
                    </m:r>
                    <m:r>
                      <a:rPr lang="vi-VN" sz="2000" i="1">
                        <a:effectLst/>
                        <a:latin typeface="+mn-lt"/>
                        <a:ea typeface="Dotum" panose="020B0600000101010101" pitchFamily="34" charset="-127"/>
                        <a:cs typeface="Times New Roman" panose="02020603050405020304" pitchFamily="18" charset="0"/>
                      </a:rPr>
                      <m:t>=</m:t>
                    </m:r>
                    <m:r>
                      <a:rPr lang="vi-VN" sz="2000" i="1">
                        <a:effectLst/>
                        <a:latin typeface="+mn-lt"/>
                        <a:ea typeface="Dotum" panose="020B0600000101010101" pitchFamily="34" charset="-127"/>
                        <a:cs typeface="Times New Roman" panose="02020603050405020304" pitchFamily="18" charset="0"/>
                      </a:rPr>
                      <m:t>𝑀</m:t>
                    </m:r>
                    <m:r>
                      <a:rPr lang="vi-VN" sz="2000" i="1">
                        <a:effectLst/>
                        <a:latin typeface="+mn-lt"/>
                        <a:ea typeface="Dotum" panose="020B0600000101010101" pitchFamily="34" charset="-127"/>
                        <a:cs typeface="Times New Roman" panose="02020603050405020304" pitchFamily="18" charset="0"/>
                      </a:rPr>
                      <m:t>, </m:t>
                    </m:r>
                    <m:r>
                      <a:rPr lang="vi-VN" sz="2000" i="1">
                        <a:effectLst/>
                        <a:latin typeface="+mn-lt"/>
                        <a:ea typeface="Dotum" panose="020B0600000101010101" pitchFamily="34" charset="-127"/>
                        <a:cs typeface="Times New Roman" panose="02020603050405020304" pitchFamily="18" charset="0"/>
                      </a:rPr>
                      <m:t>𝑑</m:t>
                    </m:r>
                    <m:r>
                      <a:rPr lang="vi-VN" sz="2000" i="1">
                        <a:effectLst/>
                        <a:latin typeface="+mn-lt"/>
                        <a:ea typeface="Dotum" panose="020B0600000101010101" pitchFamily="34" charset="-127"/>
                        <a:cs typeface="Times New Roman" panose="02020603050405020304" pitchFamily="18" charset="0"/>
                      </a:rPr>
                      <m:t>∩</m:t>
                    </m:r>
                    <m:r>
                      <a:rPr lang="vi-VN" sz="2000" i="1">
                        <a:effectLst/>
                        <a:latin typeface="+mn-lt"/>
                        <a:ea typeface="Dotum" panose="020B0600000101010101" pitchFamily="34" charset="-127"/>
                        <a:cs typeface="Times New Roman" panose="02020603050405020304" pitchFamily="18" charset="0"/>
                      </a:rPr>
                      <m:t>𝐴𝐶</m:t>
                    </m:r>
                    <m:r>
                      <a:rPr lang="vi-VN" sz="2000" i="1">
                        <a:effectLst/>
                        <a:latin typeface="+mn-lt"/>
                        <a:ea typeface="Dotum" panose="020B0600000101010101" pitchFamily="34" charset="-127"/>
                        <a:cs typeface="Times New Roman" panose="02020603050405020304" pitchFamily="18" charset="0"/>
                      </a:rPr>
                      <m:t>=</m:t>
                    </m:r>
                    <m:r>
                      <a:rPr lang="vi-VN" sz="2000" i="1">
                        <a:effectLst/>
                        <a:latin typeface="+mn-lt"/>
                        <a:ea typeface="Dotum" panose="020B0600000101010101" pitchFamily="34" charset="-127"/>
                        <a:cs typeface="Times New Roman" panose="02020603050405020304" pitchFamily="18" charset="0"/>
                      </a:rPr>
                      <m:t>𝑁</m:t>
                    </m:r>
                  </m:oMath>
                </a14:m>
                <a:endParaRPr lang="en-US" sz="2000" smtClean="0">
                  <a:effectLst/>
                  <a:latin typeface="+mn-lt"/>
                  <a:ea typeface="Dotum" panose="020B0600000101010101" pitchFamily="34" charset="-127"/>
                  <a:cs typeface="Times New Roman" panose="02020603050405020304" pitchFamily="18" charset="0"/>
                </a:endParaRPr>
              </a:p>
              <a:p>
                <a:pPr marL="342900" indent="-342900" algn="just">
                  <a:lnSpc>
                    <a:spcPct val="150000"/>
                  </a:lnSpc>
                  <a:buFontTx/>
                  <a:buChar char="-"/>
                </a:pPr>
                <a:r>
                  <a:rPr lang="vi-VN" sz="2000" smtClean="0">
                    <a:effectLst/>
                    <a:latin typeface="+mn-lt"/>
                    <a:ea typeface="Arial" panose="020B0604020202020204" pitchFamily="34" charset="0"/>
                    <a:cs typeface="Times New Roman" panose="02020603050405020304" pitchFamily="18" charset="0"/>
                  </a:rPr>
                  <a:t>Đường </a:t>
                </a:r>
                <a:r>
                  <a:rPr lang="vi-VN" sz="2000">
                    <a:effectLst/>
                    <a:latin typeface="+mn-lt"/>
                    <a:ea typeface="Arial" panose="020B0604020202020204" pitchFamily="34" charset="0"/>
                    <a:cs typeface="Times New Roman" panose="02020603050405020304" pitchFamily="18" charset="0"/>
                  </a:rPr>
                  <a:t>thẳng </a:t>
                </a:r>
                <a14:m>
                  <m:oMath xmlns:m="http://schemas.openxmlformats.org/officeDocument/2006/math">
                    <m:r>
                      <a:rPr lang="vi-VN" sz="2000" i="1">
                        <a:effectLst/>
                        <a:latin typeface="+mn-lt"/>
                        <a:ea typeface="Arial" panose="020B0604020202020204" pitchFamily="34" charset="0"/>
                        <a:cs typeface="Times New Roman" panose="02020603050405020304" pitchFamily="18" charset="0"/>
                      </a:rPr>
                      <m:t>𝑑</m:t>
                    </m:r>
                  </m:oMath>
                </a14:m>
                <a:r>
                  <a:rPr lang="vi-VN" sz="2000">
                    <a:effectLst/>
                    <a:latin typeface="+mn-lt"/>
                    <a:ea typeface="Dotum" panose="020B0600000101010101" pitchFamily="34" charset="-127"/>
                    <a:cs typeface="Times New Roman" panose="02020603050405020304" pitchFamily="18" charset="0"/>
                  </a:rPr>
                  <a:t> định ra trên cạnh </a:t>
                </a:r>
                <a14:m>
                  <m:oMath xmlns:m="http://schemas.openxmlformats.org/officeDocument/2006/math">
                    <m:r>
                      <a:rPr lang="vi-VN" sz="2000" i="1">
                        <a:effectLst/>
                        <a:latin typeface="+mn-lt"/>
                        <a:ea typeface="Dotum" panose="020B0600000101010101" pitchFamily="34" charset="-127"/>
                        <a:cs typeface="Times New Roman" panose="02020603050405020304" pitchFamily="18" charset="0"/>
                      </a:rPr>
                      <m:t>𝐴𝐵</m:t>
                    </m:r>
                  </m:oMath>
                </a14:m>
                <a:r>
                  <a:rPr lang="vi-VN" sz="2000">
                    <a:effectLst/>
                    <a:latin typeface="+mn-lt"/>
                    <a:ea typeface="Dotum" panose="020B0600000101010101" pitchFamily="34" charset="-127"/>
                    <a:cs typeface="Times New Roman" panose="02020603050405020304" pitchFamily="18" charset="0"/>
                  </a:rPr>
                  <a:t> hai đoạn </a:t>
                </a:r>
                <a14:m>
                  <m:oMath xmlns:m="http://schemas.openxmlformats.org/officeDocument/2006/math">
                    <m:r>
                      <a:rPr lang="vi-VN" sz="2000" i="1">
                        <a:effectLst/>
                        <a:latin typeface="+mn-lt"/>
                        <a:ea typeface="Dotum" panose="020B0600000101010101" pitchFamily="34" charset="-127"/>
                        <a:cs typeface="Times New Roman" panose="02020603050405020304" pitchFamily="18" charset="0"/>
                      </a:rPr>
                      <m:t>𝐴𝑀</m:t>
                    </m:r>
                    <m:r>
                      <a:rPr lang="vi-VN" sz="2000" i="1">
                        <a:effectLst/>
                        <a:latin typeface="+mn-lt"/>
                        <a:ea typeface="Dotum" panose="020B0600000101010101" pitchFamily="34" charset="-127"/>
                        <a:cs typeface="Times New Roman" panose="02020603050405020304" pitchFamily="18" charset="0"/>
                      </a:rPr>
                      <m:t>, </m:t>
                    </m:r>
                    <m:r>
                      <a:rPr lang="vi-VN" sz="2000" i="1">
                        <a:effectLst/>
                        <a:latin typeface="+mn-lt"/>
                        <a:ea typeface="Dotum" panose="020B0600000101010101" pitchFamily="34" charset="-127"/>
                        <a:cs typeface="Times New Roman" panose="02020603050405020304" pitchFamily="18" charset="0"/>
                      </a:rPr>
                      <m:t>𝑀𝐵</m:t>
                    </m:r>
                  </m:oMath>
                </a14:m>
                <a:r>
                  <a:rPr lang="vi-VN" sz="2000">
                    <a:effectLst/>
                    <a:latin typeface="+mn-lt"/>
                    <a:ea typeface="Dotum" panose="020B0600000101010101" pitchFamily="34" charset="-127"/>
                    <a:cs typeface="Times New Roman" panose="02020603050405020304" pitchFamily="18" charset="0"/>
                  </a:rPr>
                  <a:t> và định ra trên cạnh </a:t>
                </a:r>
                <a14:m>
                  <m:oMath xmlns:m="http://schemas.openxmlformats.org/officeDocument/2006/math">
                    <m:r>
                      <a:rPr lang="vi-VN" sz="2000" i="1">
                        <a:effectLst/>
                        <a:latin typeface="+mn-lt"/>
                        <a:ea typeface="Dotum" panose="020B0600000101010101" pitchFamily="34" charset="-127"/>
                        <a:cs typeface="Times New Roman" panose="02020603050405020304" pitchFamily="18" charset="0"/>
                      </a:rPr>
                      <m:t>𝐴𝐶</m:t>
                    </m:r>
                  </m:oMath>
                </a14:m>
                <a:r>
                  <a:rPr lang="vi-VN" sz="2000">
                    <a:effectLst/>
                    <a:latin typeface="+mn-lt"/>
                    <a:ea typeface="Dotum" panose="020B0600000101010101" pitchFamily="34" charset="-127"/>
                    <a:cs typeface="Times New Roman" panose="02020603050405020304" pitchFamily="18" charset="0"/>
                  </a:rPr>
                  <a:t> hai đoạn thẳng tương ứng là </a:t>
                </a:r>
                <a14:m>
                  <m:oMath xmlns:m="http://schemas.openxmlformats.org/officeDocument/2006/math">
                    <m:r>
                      <a:rPr lang="vi-VN" sz="2000" i="1">
                        <a:effectLst/>
                        <a:latin typeface="+mn-lt"/>
                        <a:ea typeface="Dotum" panose="020B0600000101010101" pitchFamily="34" charset="-127"/>
                        <a:cs typeface="Times New Roman" panose="02020603050405020304" pitchFamily="18" charset="0"/>
                      </a:rPr>
                      <m:t>𝐴𝑁</m:t>
                    </m:r>
                    <m:r>
                      <a:rPr lang="vi-VN" sz="2000" i="1">
                        <a:effectLst/>
                        <a:latin typeface="+mn-lt"/>
                        <a:ea typeface="Dotum" panose="020B0600000101010101" pitchFamily="34" charset="-127"/>
                        <a:cs typeface="Times New Roman" panose="02020603050405020304" pitchFamily="18" charset="0"/>
                      </a:rPr>
                      <m:t>, </m:t>
                    </m:r>
                    <m:r>
                      <a:rPr lang="vi-VN" sz="2000" i="1">
                        <a:effectLst/>
                        <a:latin typeface="+mn-lt"/>
                        <a:ea typeface="Dotum" panose="020B0600000101010101" pitchFamily="34" charset="-127"/>
                        <a:cs typeface="Times New Roman" panose="02020603050405020304" pitchFamily="18" charset="0"/>
                      </a:rPr>
                      <m:t>𝑁𝐶</m:t>
                    </m:r>
                  </m:oMath>
                </a14:m>
                <a:r>
                  <a:rPr lang="vi-VN"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06380" y="337528"/>
                <a:ext cx="5790544" cy="1938992"/>
              </a:xfrm>
              <a:prstGeom prst="rect">
                <a:avLst/>
              </a:prstGeom>
              <a:blipFill>
                <a:blip r:embed="rId5"/>
                <a:stretch>
                  <a:fillRect l="-947" r="-1158" b="-1887"/>
                </a:stretch>
              </a:blipFill>
            </p:spPr>
            <p:txBody>
              <a:bodyPr/>
              <a:lstStyle/>
              <a:p>
                <a:r>
                  <a:rPr lang="en-US">
                    <a:noFill/>
                  </a:rPr>
                  <a:t> </a:t>
                </a:r>
              </a:p>
            </p:txBody>
          </p:sp>
        </mc:Fallback>
      </mc:AlternateContent>
      <p:grpSp>
        <p:nvGrpSpPr>
          <p:cNvPr id="24" name="Google Shape;1293;p48"/>
          <p:cNvGrpSpPr/>
          <p:nvPr/>
        </p:nvGrpSpPr>
        <p:grpSpPr>
          <a:xfrm rot="11274522" flipH="1">
            <a:off x="7868870" y="4552812"/>
            <a:ext cx="1146345" cy="486896"/>
            <a:chOff x="10418321" y="-3066640"/>
            <a:chExt cx="949000" cy="333745"/>
          </a:xfrm>
        </p:grpSpPr>
        <p:sp>
          <p:nvSpPr>
            <p:cNvPr id="26"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anim calcmode="lin" valueType="num">
                                      <p:cBhvr>
                                        <p:cTn id="16" dur="500" fill="hold"/>
                                        <p:tgtEl>
                                          <p:spTgt spid="60"/>
                                        </p:tgtEl>
                                        <p:attrNameLst>
                                          <p:attrName>ppt_x</p:attrName>
                                        </p:attrNameLst>
                                      </p:cBhvr>
                                      <p:tavLst>
                                        <p:tav tm="0">
                                          <p:val>
                                            <p:strVal val="#ppt_x"/>
                                          </p:val>
                                        </p:tav>
                                        <p:tav tm="100000">
                                          <p:val>
                                            <p:strVal val="#ppt_x"/>
                                          </p:val>
                                        </p:tav>
                                      </p:tavLst>
                                    </p:anim>
                                    <p:anim calcmode="lin" valueType="num">
                                      <p:cBhvr>
                                        <p:cTn id="17" dur="500" fill="hold"/>
                                        <p:tgtEl>
                                          <p:spTgt spid="6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anim calcmode="lin" valueType="num">
                                      <p:cBhvr>
                                        <p:cTn id="21" dur="500" fill="hold"/>
                                        <p:tgtEl>
                                          <p:spTgt spid="61"/>
                                        </p:tgtEl>
                                        <p:attrNameLst>
                                          <p:attrName>ppt_x</p:attrName>
                                        </p:attrNameLst>
                                      </p:cBhvr>
                                      <p:tavLst>
                                        <p:tav tm="0">
                                          <p:val>
                                            <p:strVal val="#ppt_x"/>
                                          </p:val>
                                        </p:tav>
                                        <p:tav tm="100000">
                                          <p:val>
                                            <p:strVal val="#ppt_x"/>
                                          </p:val>
                                        </p:tav>
                                      </p:tavLst>
                                    </p:anim>
                                    <p:anim calcmode="lin" valueType="num">
                                      <p:cBhvr>
                                        <p:cTn id="22"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31309" y="722095"/>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sz="3000" b="1" smtClean="0">
                <a:solidFill>
                  <a:srgbClr val="C00000"/>
                </a:solidFill>
                <a:latin typeface="Arial" panose="020B0604020202020204" pitchFamily="34" charset="0"/>
              </a:rPr>
              <a:t>Nhận xét</a:t>
            </a:r>
            <a:endParaRPr lang="vi-VN" sz="3000" b="1" dirty="0">
              <a:solidFill>
                <a:srgbClr val="C00000"/>
              </a:solidFill>
              <a:latin typeface="Arial" panose="020B0604020202020204" pitchFamily="34" charset="0"/>
            </a:endParaRPr>
          </a:p>
        </p:txBody>
      </p:sp>
      <p:grpSp>
        <p:nvGrpSpPr>
          <p:cNvPr id="83" name="Google Shape;1293;p48"/>
          <p:cNvGrpSpPr/>
          <p:nvPr/>
        </p:nvGrpSpPr>
        <p:grpSpPr>
          <a:xfrm rot="1016262" flipH="1">
            <a:off x="7305512" y="432065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grpSp>
        <p:nvGrpSpPr>
          <p:cNvPr id="2" name="Group 1"/>
          <p:cNvGrpSpPr/>
          <p:nvPr/>
        </p:nvGrpSpPr>
        <p:grpSpPr>
          <a:xfrm>
            <a:off x="804498" y="1595921"/>
            <a:ext cx="7579421" cy="2448106"/>
            <a:chOff x="797003" y="1581250"/>
            <a:chExt cx="7579421" cy="2448106"/>
          </a:xfrm>
        </p:grpSpPr>
        <mc:AlternateContent xmlns:mc="http://schemas.openxmlformats.org/markup-compatibility/2006">
          <mc:Choice xmlns:a14="http://schemas.microsoft.com/office/drawing/2010/main" Requires="a14">
            <p:sp>
              <p:nvSpPr>
                <p:cNvPr id="80" name="Rectangle 79"/>
                <p:cNvSpPr/>
                <p:nvPr/>
              </p:nvSpPr>
              <p:spPr>
                <a:xfrm>
                  <a:off x="797003" y="1581250"/>
                  <a:ext cx="7579421" cy="244810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100">
                      <a:latin typeface="+mn-lt"/>
                      <a:ea typeface="Arial" panose="020B0604020202020204" pitchFamily="34" charset="0"/>
                      <a:cs typeface="Times New Roman" panose="02020603050405020304" pitchFamily="18" charset="0"/>
                    </a:rPr>
                    <a:t>Trong Hình 4, nếu </a:t>
                  </a:r>
                  <a14:m>
                    <m:oMath xmlns:m="http://schemas.openxmlformats.org/officeDocument/2006/math">
                      <m:r>
                        <a:rPr lang="vi-VN" sz="2100" i="1">
                          <a:effectLst/>
                          <a:latin typeface="+mn-lt"/>
                          <a:ea typeface="Arial" panose="020B0604020202020204" pitchFamily="34" charset="0"/>
                          <a:cs typeface="Times New Roman" panose="02020603050405020304" pitchFamily="18" charset="0"/>
                        </a:rPr>
                        <m:t>𝑀𝑁</m:t>
                      </m:r>
                      <m:r>
                        <a:rPr lang="vi-VN" sz="2100" i="1">
                          <a:effectLst/>
                          <a:latin typeface="+mn-lt"/>
                          <a:ea typeface="Arial" panose="020B0604020202020204" pitchFamily="34" charset="0"/>
                          <a:cs typeface="Times New Roman" panose="02020603050405020304" pitchFamily="18" charset="0"/>
                        </a:rPr>
                        <m:t>//</m:t>
                      </m:r>
                      <m:r>
                        <a:rPr lang="vi-VN" sz="2100" i="1">
                          <a:effectLst/>
                          <a:latin typeface="+mn-lt"/>
                          <a:ea typeface="Arial" panose="020B0604020202020204" pitchFamily="34" charset="0"/>
                          <a:cs typeface="Times New Roman" panose="02020603050405020304" pitchFamily="18" charset="0"/>
                        </a:rPr>
                        <m:t>𝐵𝐶</m:t>
                      </m:r>
                    </m:oMath>
                  </a14:m>
                  <a:r>
                    <a:rPr lang="vi-VN" sz="21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2100" i="1">
                              <a:effectLst/>
                              <a:latin typeface="+mn-lt"/>
                              <a:ea typeface="Dotum" panose="020B0600000101010101" pitchFamily="34" charset="-127"/>
                              <a:cs typeface="Times New Roman" panose="02020603050405020304" pitchFamily="18" charset="0"/>
                            </a:rPr>
                          </m:ctrlPr>
                        </m:fPr>
                        <m:num>
                          <m:r>
                            <a:rPr lang="vi-VN" sz="2100" i="1">
                              <a:effectLst/>
                              <a:latin typeface="+mn-lt"/>
                              <a:ea typeface="Dotum" panose="020B0600000101010101" pitchFamily="34" charset="-127"/>
                              <a:cs typeface="Times New Roman" panose="02020603050405020304" pitchFamily="18" charset="0"/>
                            </a:rPr>
                            <m:t>𝐴𝑀</m:t>
                          </m:r>
                        </m:num>
                        <m:den>
                          <m:r>
                            <a:rPr lang="vi-VN" sz="2100" i="1">
                              <a:effectLst/>
                              <a:latin typeface="+mn-lt"/>
                              <a:ea typeface="Dotum" panose="020B0600000101010101" pitchFamily="34" charset="-127"/>
                              <a:cs typeface="Times New Roman" panose="02020603050405020304" pitchFamily="18" charset="0"/>
                            </a:rPr>
                            <m:t>𝑀𝐵</m:t>
                          </m:r>
                        </m:den>
                      </m:f>
                      <m:r>
                        <a:rPr lang="vi-VN" sz="2100" i="1">
                          <a:effectLst/>
                          <a:latin typeface="+mn-lt"/>
                          <a:ea typeface="Dotum" panose="020B0600000101010101" pitchFamily="34" charset="-127"/>
                          <a:cs typeface="Times New Roman" panose="02020603050405020304" pitchFamily="18" charset="0"/>
                        </a:rPr>
                        <m:t>=</m:t>
                      </m:r>
                      <m:f>
                        <m:fPr>
                          <m:ctrlPr>
                            <a:rPr lang="en-US" sz="2100" i="1">
                              <a:effectLst/>
                              <a:latin typeface="+mn-lt"/>
                              <a:ea typeface="Dotum" panose="020B0600000101010101" pitchFamily="34" charset="-127"/>
                              <a:cs typeface="Times New Roman" panose="02020603050405020304" pitchFamily="18" charset="0"/>
                            </a:rPr>
                          </m:ctrlPr>
                        </m:fPr>
                        <m:num>
                          <m:r>
                            <a:rPr lang="vi-VN" sz="2100" i="1">
                              <a:effectLst/>
                              <a:latin typeface="+mn-lt"/>
                              <a:ea typeface="Dotum" panose="020B0600000101010101" pitchFamily="34" charset="-127"/>
                              <a:cs typeface="Times New Roman" panose="02020603050405020304" pitchFamily="18" charset="0"/>
                            </a:rPr>
                            <m:t>𝐴𝑁</m:t>
                          </m:r>
                        </m:num>
                        <m:den>
                          <m:r>
                            <a:rPr lang="vi-VN" sz="2100" i="1">
                              <a:effectLst/>
                              <a:latin typeface="+mn-lt"/>
                              <a:ea typeface="Dotum" panose="020B0600000101010101" pitchFamily="34" charset="-127"/>
                              <a:cs typeface="Times New Roman" panose="02020603050405020304" pitchFamily="18" charset="0"/>
                            </a:rPr>
                            <m:t>𝑁𝐶</m:t>
                          </m:r>
                        </m:den>
                      </m:f>
                    </m:oMath>
                  </a14:m>
                  <a:endParaRPr lang="en-US" sz="21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100">
                      <a:effectLst/>
                      <a:latin typeface="+mn-lt"/>
                      <a:ea typeface="Arial" panose="020B0604020202020204" pitchFamily="34" charset="0"/>
                      <a:cs typeface="Times New Roman" panose="02020603050405020304" pitchFamily="18" charset="0"/>
                    </a:rPr>
                    <a:t>Do đó </a:t>
                  </a:r>
                  <a14:m>
                    <m:oMath xmlns:m="http://schemas.openxmlformats.org/officeDocument/2006/math">
                      <m:f>
                        <m:fPr>
                          <m:ctrlPr>
                            <a:rPr lang="en-US" sz="2100" i="1">
                              <a:effectLst/>
                              <a:latin typeface="+mn-lt"/>
                              <a:ea typeface="Arial" panose="020B0604020202020204" pitchFamily="34" charset="0"/>
                              <a:cs typeface="Times New Roman" panose="02020603050405020304" pitchFamily="18" charset="0"/>
                            </a:rPr>
                          </m:ctrlPr>
                        </m:fPr>
                        <m:num>
                          <m:r>
                            <a:rPr lang="vi-VN" sz="2100" i="1">
                              <a:effectLst/>
                              <a:latin typeface="+mn-lt"/>
                              <a:ea typeface="Arial" panose="020B0604020202020204" pitchFamily="34" charset="0"/>
                              <a:cs typeface="Times New Roman" panose="02020603050405020304" pitchFamily="18" charset="0"/>
                            </a:rPr>
                            <m:t>𝐴𝑀</m:t>
                          </m:r>
                        </m:num>
                        <m:den>
                          <m:r>
                            <a:rPr lang="vi-VN" sz="2100" i="1">
                              <a:effectLst/>
                              <a:latin typeface="+mn-lt"/>
                              <a:ea typeface="Arial" panose="020B0604020202020204" pitchFamily="34" charset="0"/>
                              <a:cs typeface="Times New Roman" panose="02020603050405020304" pitchFamily="18" charset="0"/>
                            </a:rPr>
                            <m:t>𝐴𝑁</m:t>
                          </m:r>
                        </m:den>
                      </m:f>
                      <m:r>
                        <a:rPr lang="vi-VN" sz="2100" i="1">
                          <a:effectLst/>
                          <a:latin typeface="+mn-lt"/>
                          <a:ea typeface="Arial" panose="020B0604020202020204" pitchFamily="34" charset="0"/>
                          <a:cs typeface="Times New Roman" panose="02020603050405020304" pitchFamily="18" charset="0"/>
                        </a:rPr>
                        <m:t>=</m:t>
                      </m:r>
                      <m:f>
                        <m:fPr>
                          <m:ctrlPr>
                            <a:rPr lang="en-US" sz="2100" i="1">
                              <a:effectLst/>
                              <a:latin typeface="+mn-lt"/>
                              <a:ea typeface="Arial" panose="020B0604020202020204" pitchFamily="34" charset="0"/>
                              <a:cs typeface="Times New Roman" panose="02020603050405020304" pitchFamily="18" charset="0"/>
                            </a:rPr>
                          </m:ctrlPr>
                        </m:fPr>
                        <m:num>
                          <m:r>
                            <a:rPr lang="vi-VN" sz="2100" i="1">
                              <a:effectLst/>
                              <a:latin typeface="+mn-lt"/>
                              <a:ea typeface="Arial" panose="020B0604020202020204" pitchFamily="34" charset="0"/>
                              <a:cs typeface="Times New Roman" panose="02020603050405020304" pitchFamily="18" charset="0"/>
                            </a:rPr>
                            <m:t>𝑀𝐵</m:t>
                          </m:r>
                        </m:num>
                        <m:den>
                          <m:r>
                            <a:rPr lang="vi-VN" sz="2100" i="1">
                              <a:effectLst/>
                              <a:latin typeface="+mn-lt"/>
                              <a:ea typeface="Arial" panose="020B0604020202020204" pitchFamily="34" charset="0"/>
                              <a:cs typeface="Times New Roman" panose="02020603050405020304" pitchFamily="18" charset="0"/>
                            </a:rPr>
                            <m:t>𝑁𝐶</m:t>
                          </m:r>
                        </m:den>
                      </m:f>
                      <m:r>
                        <a:rPr lang="vi-VN" sz="2100" i="1">
                          <a:effectLst/>
                          <a:latin typeface="+mn-lt"/>
                          <a:ea typeface="Arial" panose="020B0604020202020204" pitchFamily="34" charset="0"/>
                          <a:cs typeface="Times New Roman" panose="02020603050405020304" pitchFamily="18" charset="0"/>
                        </a:rPr>
                        <m:t>=</m:t>
                      </m:r>
                      <m:f>
                        <m:fPr>
                          <m:ctrlPr>
                            <a:rPr lang="en-US" sz="2100" i="1">
                              <a:effectLst/>
                              <a:latin typeface="+mn-lt"/>
                              <a:ea typeface="Arial" panose="020B0604020202020204" pitchFamily="34" charset="0"/>
                              <a:cs typeface="Times New Roman" panose="02020603050405020304" pitchFamily="18" charset="0"/>
                            </a:rPr>
                          </m:ctrlPr>
                        </m:fPr>
                        <m:num>
                          <m:r>
                            <a:rPr lang="vi-VN" sz="2100" i="1">
                              <a:effectLst/>
                              <a:latin typeface="+mn-lt"/>
                              <a:ea typeface="Arial" panose="020B0604020202020204" pitchFamily="34" charset="0"/>
                              <a:cs typeface="Times New Roman" panose="02020603050405020304" pitchFamily="18" charset="0"/>
                            </a:rPr>
                            <m:t>𝐴𝑀</m:t>
                          </m:r>
                          <m:r>
                            <a:rPr lang="vi-VN" sz="2100" i="1">
                              <a:effectLst/>
                              <a:latin typeface="+mn-lt"/>
                              <a:ea typeface="Arial" panose="020B0604020202020204" pitchFamily="34" charset="0"/>
                              <a:cs typeface="Times New Roman" panose="02020603050405020304" pitchFamily="18" charset="0"/>
                            </a:rPr>
                            <m:t>+</m:t>
                          </m:r>
                          <m:r>
                            <a:rPr lang="vi-VN" sz="2100" i="1">
                              <a:effectLst/>
                              <a:latin typeface="+mn-lt"/>
                              <a:ea typeface="Arial" panose="020B0604020202020204" pitchFamily="34" charset="0"/>
                              <a:cs typeface="Times New Roman" panose="02020603050405020304" pitchFamily="18" charset="0"/>
                            </a:rPr>
                            <m:t>𝑀𝐵</m:t>
                          </m:r>
                        </m:num>
                        <m:den>
                          <m:r>
                            <a:rPr lang="vi-VN" sz="2100" i="1">
                              <a:effectLst/>
                              <a:latin typeface="+mn-lt"/>
                              <a:ea typeface="Arial" panose="020B0604020202020204" pitchFamily="34" charset="0"/>
                              <a:cs typeface="Times New Roman" panose="02020603050405020304" pitchFamily="18" charset="0"/>
                            </a:rPr>
                            <m:t>𝐴𝑁</m:t>
                          </m:r>
                          <m:r>
                            <a:rPr lang="vi-VN" sz="2100" i="1">
                              <a:effectLst/>
                              <a:latin typeface="+mn-lt"/>
                              <a:ea typeface="Arial" panose="020B0604020202020204" pitchFamily="34" charset="0"/>
                              <a:cs typeface="Times New Roman" panose="02020603050405020304" pitchFamily="18" charset="0"/>
                            </a:rPr>
                            <m:t>+</m:t>
                          </m:r>
                          <m:r>
                            <a:rPr lang="vi-VN" sz="2100" i="1">
                              <a:effectLst/>
                              <a:latin typeface="+mn-lt"/>
                              <a:ea typeface="Arial" panose="020B0604020202020204" pitchFamily="34" charset="0"/>
                              <a:cs typeface="Times New Roman" panose="02020603050405020304" pitchFamily="18" charset="0"/>
                            </a:rPr>
                            <m:t>𝑁𝐶</m:t>
                          </m:r>
                        </m:den>
                      </m:f>
                      <m:r>
                        <a:rPr lang="vi-VN" sz="2100" i="1">
                          <a:effectLst/>
                          <a:latin typeface="+mn-lt"/>
                          <a:ea typeface="Arial" panose="020B0604020202020204" pitchFamily="34" charset="0"/>
                          <a:cs typeface="Times New Roman" panose="02020603050405020304" pitchFamily="18" charset="0"/>
                        </a:rPr>
                        <m:t>=</m:t>
                      </m:r>
                      <m:f>
                        <m:fPr>
                          <m:ctrlPr>
                            <a:rPr lang="en-US" sz="2100" i="1">
                              <a:effectLst/>
                              <a:latin typeface="+mn-lt"/>
                              <a:ea typeface="Arial" panose="020B0604020202020204" pitchFamily="34" charset="0"/>
                              <a:cs typeface="Times New Roman" panose="02020603050405020304" pitchFamily="18" charset="0"/>
                            </a:rPr>
                          </m:ctrlPr>
                        </m:fPr>
                        <m:num>
                          <m:r>
                            <a:rPr lang="vi-VN" sz="2100" i="1">
                              <a:effectLst/>
                              <a:latin typeface="+mn-lt"/>
                              <a:ea typeface="Arial" panose="020B0604020202020204" pitchFamily="34" charset="0"/>
                              <a:cs typeface="Times New Roman" panose="02020603050405020304" pitchFamily="18" charset="0"/>
                            </a:rPr>
                            <m:t>𝐴𝐵</m:t>
                          </m:r>
                        </m:num>
                        <m:den>
                          <m:r>
                            <a:rPr lang="vi-VN" sz="2100" i="1">
                              <a:effectLst/>
                              <a:latin typeface="+mn-lt"/>
                              <a:ea typeface="Arial" panose="020B0604020202020204" pitchFamily="34" charset="0"/>
                              <a:cs typeface="Times New Roman" panose="02020603050405020304" pitchFamily="18" charset="0"/>
                            </a:rPr>
                            <m:t>𝐴𝐶</m:t>
                          </m:r>
                        </m:den>
                      </m:f>
                    </m:oMath>
                  </a14:m>
                  <a:endParaRPr lang="en-US" sz="21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100">
                      <a:effectLst/>
                      <a:latin typeface="+mn-lt"/>
                      <a:ea typeface="Arial" panose="020B0604020202020204" pitchFamily="34" charset="0"/>
                      <a:cs typeface="Times New Roman" panose="02020603050405020304" pitchFamily="18" charset="0"/>
                    </a:rPr>
                    <a:t>Suy ra </a:t>
                  </a:r>
                  <a14:m>
                    <m:oMath xmlns:m="http://schemas.openxmlformats.org/officeDocument/2006/math">
                      <m:f>
                        <m:fPr>
                          <m:ctrlPr>
                            <a:rPr lang="en-US" sz="2100" i="1">
                              <a:effectLst/>
                              <a:latin typeface="+mn-lt"/>
                              <a:ea typeface="Arial" panose="020B0604020202020204" pitchFamily="34" charset="0"/>
                              <a:cs typeface="Times New Roman" panose="02020603050405020304" pitchFamily="18" charset="0"/>
                            </a:rPr>
                          </m:ctrlPr>
                        </m:fPr>
                        <m:num>
                          <m:r>
                            <a:rPr lang="vi-VN" sz="2100" i="1">
                              <a:effectLst/>
                              <a:latin typeface="+mn-lt"/>
                              <a:ea typeface="Arial" panose="020B0604020202020204" pitchFamily="34" charset="0"/>
                              <a:cs typeface="Times New Roman" panose="02020603050405020304" pitchFamily="18" charset="0"/>
                            </a:rPr>
                            <m:t>𝐴𝑀</m:t>
                          </m:r>
                        </m:num>
                        <m:den>
                          <m:r>
                            <a:rPr lang="vi-VN" sz="2100" i="1">
                              <a:effectLst/>
                              <a:latin typeface="+mn-lt"/>
                              <a:ea typeface="Arial" panose="020B0604020202020204" pitchFamily="34" charset="0"/>
                              <a:cs typeface="Times New Roman" panose="02020603050405020304" pitchFamily="18" charset="0"/>
                            </a:rPr>
                            <m:t>𝐴𝐵</m:t>
                          </m:r>
                        </m:den>
                      </m:f>
                      <m:r>
                        <a:rPr lang="vi-VN" sz="2100" i="1">
                          <a:effectLst/>
                          <a:latin typeface="+mn-lt"/>
                          <a:ea typeface="Arial" panose="020B0604020202020204" pitchFamily="34" charset="0"/>
                          <a:cs typeface="Times New Roman" panose="02020603050405020304" pitchFamily="18" charset="0"/>
                        </a:rPr>
                        <m:t>=</m:t>
                      </m:r>
                      <m:f>
                        <m:fPr>
                          <m:ctrlPr>
                            <a:rPr lang="en-US" sz="2100" i="1">
                              <a:effectLst/>
                              <a:latin typeface="+mn-lt"/>
                              <a:ea typeface="Arial" panose="020B0604020202020204" pitchFamily="34" charset="0"/>
                              <a:cs typeface="Times New Roman" panose="02020603050405020304" pitchFamily="18" charset="0"/>
                            </a:rPr>
                          </m:ctrlPr>
                        </m:fPr>
                        <m:num>
                          <m:r>
                            <a:rPr lang="vi-VN" sz="2100" i="1">
                              <a:effectLst/>
                              <a:latin typeface="+mn-lt"/>
                              <a:ea typeface="Arial" panose="020B0604020202020204" pitchFamily="34" charset="0"/>
                              <a:cs typeface="Times New Roman" panose="02020603050405020304" pitchFamily="18" charset="0"/>
                            </a:rPr>
                            <m:t>𝐴𝑁</m:t>
                          </m:r>
                        </m:num>
                        <m:den>
                          <m:r>
                            <a:rPr lang="vi-VN" sz="2100" i="1">
                              <a:effectLst/>
                              <a:latin typeface="+mn-lt"/>
                              <a:ea typeface="Arial" panose="020B0604020202020204" pitchFamily="34" charset="0"/>
                              <a:cs typeface="Times New Roman" panose="02020603050405020304" pitchFamily="18" charset="0"/>
                            </a:rPr>
                            <m:t>𝐴𝐶</m:t>
                          </m:r>
                        </m:den>
                      </m:f>
                    </m:oMath>
                  </a14:m>
                  <a:r>
                    <a:rPr lang="vi-VN" sz="2100">
                      <a:effectLst/>
                      <a:latin typeface="+mn-lt"/>
                      <a:ea typeface="Dotum" panose="020B0600000101010101" pitchFamily="34" charset="-127"/>
                      <a:cs typeface="Times New Roman" panose="02020603050405020304" pitchFamily="18" charset="0"/>
                    </a:rPr>
                    <a:t>.</a:t>
                  </a:r>
                  <a:endParaRPr lang="en-US" sz="2100">
                    <a:effectLst/>
                    <a:latin typeface="+mn-lt"/>
                    <a:ea typeface="Arial" panose="020B0604020202020204" pitchFamily="34" charset="0"/>
                    <a:cs typeface="Times New Roman" panose="02020603050405020304" pitchFamily="18" charset="0"/>
                  </a:endParaRPr>
                </a:p>
              </p:txBody>
            </p:sp>
          </mc:Choice>
          <mc:Fallback>
            <p:sp>
              <p:nvSpPr>
                <p:cNvPr id="80" name="Rectangle 79"/>
                <p:cNvSpPr>
                  <a:spLocks noRot="1" noChangeAspect="1" noMove="1" noResize="1" noEditPoints="1" noAdjustHandles="1" noChangeArrowheads="1" noChangeShapeType="1" noTextEdit="1"/>
                </p:cNvSpPr>
                <p:nvPr/>
              </p:nvSpPr>
              <p:spPr>
                <a:xfrm>
                  <a:off x="797003" y="1581250"/>
                  <a:ext cx="7579421" cy="2448106"/>
                </a:xfrm>
                <a:prstGeom prst="rect">
                  <a:avLst/>
                </a:prstGeom>
                <a:blipFill>
                  <a:blip r:embed="rId3"/>
                  <a:stretch>
                    <a:fillRect l="-802" b="-247"/>
                  </a:stretch>
                </a:blipFill>
                <a:ln w="25400" cap="flat" cmpd="sng" algn="ctr">
                  <a:solidFill>
                    <a:srgbClr val="FFFFFF"/>
                  </a:solidFill>
                  <a:prstDash val="solid"/>
                </a:ln>
                <a:effectLst/>
              </p:spPr>
              <p:txBody>
                <a:bodyPr/>
                <a:lstStyle/>
                <a:p>
                  <a:r>
                    <a:rPr lang="en-US">
                      <a:noFill/>
                    </a:rPr>
                    <a:t> </a:t>
                  </a:r>
                </a:p>
              </p:txBody>
            </p:sp>
          </mc:Fallback>
        </mc:AlternateContent>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801194" y="1784149"/>
              <a:ext cx="2467337" cy="2106118"/>
            </a:xfrm>
            <a:prstGeom prst="rect">
              <a:avLst/>
            </a:prstGeom>
          </p:spPr>
        </p:pic>
      </p:grpSp>
    </p:spTree>
    <p:extLst>
      <p:ext uri="{BB962C8B-B14F-4D97-AF65-F5344CB8AC3E}">
        <p14:creationId xmlns:p14="http://schemas.microsoft.com/office/powerpoint/2010/main" val="90027352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792988" y="495172"/>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1</a:t>
            </a:r>
            <a:endParaRPr lang="en-US" sz="2200" b="1" kern="1200" dirty="0">
              <a:solidFill>
                <a:srgbClr val="070185"/>
              </a:solidFill>
              <a:ea typeface="+mn-ea"/>
              <a:cs typeface="Arial" panose="020B0604020202020204" pitchFamily="34" charset="0"/>
            </a:endParaRPr>
          </a:p>
        </p:txBody>
      </p:sp>
      <p:sp>
        <p:nvSpPr>
          <p:cNvPr id="16" name="Rectangle 15"/>
          <p:cNvSpPr/>
          <p:nvPr/>
        </p:nvSpPr>
        <p:spPr>
          <a:xfrm>
            <a:off x="1418419" y="1701925"/>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17" name="Rectangle 16"/>
              <p:cNvSpPr/>
              <p:nvPr/>
            </p:nvSpPr>
            <p:spPr>
              <a:xfrm>
                <a:off x="4126927" y="2244946"/>
                <a:ext cx="4601282" cy="2350900"/>
              </a:xfrm>
              <a:prstGeom prst="rect">
                <a:avLst/>
              </a:prstGeom>
            </p:spPr>
            <p:txBody>
              <a:bodyPr wrap="square">
                <a:spAutoFit/>
              </a:bodyPr>
              <a:lstStyle/>
              <a:p>
                <a:pPr algn="just">
                  <a:lnSpc>
                    <a:spcPct val="150000"/>
                  </a:lnSpc>
                  <a:spcBef>
                    <a:spcPts val="600"/>
                  </a:spcBef>
                  <a:spcAft>
                    <a:spcPts val="600"/>
                  </a:spcAft>
                </a:pPr>
                <a:r>
                  <a:rPr lang="vi-VN" sz="2000">
                    <a:latin typeface="+mn-lt"/>
                    <a:ea typeface="Arial" panose="020B0604020202020204" pitchFamily="34" charset="0"/>
                    <a:cs typeface="Times New Roman" panose="02020603050405020304" pitchFamily="18" charset="0"/>
                  </a:rPr>
                  <a:t>Nếu </a:t>
                </a:r>
                <a14:m>
                  <m:oMath xmlns:m="http://schemas.openxmlformats.org/officeDocument/2006/math">
                    <m:r>
                      <a:rPr lang="vi-VN" sz="2000" i="1">
                        <a:effectLst/>
                        <a:latin typeface="+mn-lt"/>
                        <a:ea typeface="Arial" panose="020B0604020202020204" pitchFamily="34" charset="0"/>
                        <a:cs typeface="Times New Roman" panose="02020603050405020304" pitchFamily="18" charset="0"/>
                      </a:rPr>
                      <m:t>𝑀𝑁</m:t>
                    </m:r>
                    <m:r>
                      <a:rPr lang="vi-VN" sz="2000" i="1">
                        <a:effectLst/>
                        <a:latin typeface="+mn-lt"/>
                        <a:ea typeface="Arial" panose="020B0604020202020204" pitchFamily="34" charset="0"/>
                        <a:cs typeface="Times New Roman" panose="02020603050405020304" pitchFamily="18" charset="0"/>
                      </a:rPr>
                      <m:t>//</m:t>
                    </m:r>
                    <m:r>
                      <a:rPr lang="vi-VN" sz="2000" i="1">
                        <a:effectLst/>
                        <a:latin typeface="+mn-lt"/>
                        <a:ea typeface="Arial" panose="020B0604020202020204" pitchFamily="34" charset="0"/>
                        <a:cs typeface="Times New Roman" panose="02020603050405020304" pitchFamily="18" charset="0"/>
                      </a:rPr>
                      <m:t>𝐵𝐶</m:t>
                    </m:r>
                  </m:oMath>
                </a14:m>
                <a:r>
                  <a:rPr lang="vi-VN" sz="20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𝐴𝑀</m:t>
                        </m:r>
                      </m:num>
                      <m:den>
                        <m:r>
                          <a:rPr lang="vi-VN" sz="2000" i="1">
                            <a:effectLst/>
                            <a:latin typeface="+mn-lt"/>
                            <a:ea typeface="Dotum" panose="020B0600000101010101" pitchFamily="34" charset="-127"/>
                            <a:cs typeface="Times New Roman" panose="02020603050405020304" pitchFamily="18" charset="0"/>
                          </a:rPr>
                          <m:t>𝑀𝐵</m:t>
                        </m:r>
                      </m:den>
                    </m:f>
                    <m:r>
                      <a:rPr lang="vi-VN"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𝐴𝑁</m:t>
                        </m:r>
                      </m:num>
                      <m:den>
                        <m:r>
                          <a:rPr lang="vi-VN" sz="2000" i="1">
                            <a:effectLst/>
                            <a:latin typeface="+mn-lt"/>
                            <a:ea typeface="Dotum" panose="020B0600000101010101" pitchFamily="34" charset="-127"/>
                            <a:cs typeface="Times New Roman" panose="02020603050405020304" pitchFamily="18" charset="0"/>
                          </a:rPr>
                          <m:t>𝑁𝐶</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a:effectLst/>
                    <a:latin typeface="+mn-lt"/>
                    <a:ea typeface="Arial" panose="020B0604020202020204" pitchFamily="34" charset="0"/>
                    <a:cs typeface="Times New Roman" panose="02020603050405020304" pitchFamily="18" charset="0"/>
                  </a:rPr>
                  <a:t>Do đó: </a:t>
                </a:r>
                <a14:m>
                  <m:oMath xmlns:m="http://schemas.openxmlformats.org/officeDocument/2006/math">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𝐴𝑀</m:t>
                        </m:r>
                      </m:num>
                      <m:den>
                        <m:r>
                          <a:rPr lang="vi-VN" sz="2000" i="1">
                            <a:effectLst/>
                            <a:latin typeface="+mn-lt"/>
                            <a:ea typeface="Arial" panose="020B0604020202020204" pitchFamily="34" charset="0"/>
                            <a:cs typeface="Times New Roman" panose="02020603050405020304" pitchFamily="18" charset="0"/>
                          </a:rPr>
                          <m:t>𝐴𝑁</m:t>
                        </m:r>
                      </m:den>
                    </m:f>
                    <m:r>
                      <a:rPr lang="vi-VN"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𝑀𝐵</m:t>
                        </m:r>
                      </m:num>
                      <m:den>
                        <m:r>
                          <a:rPr lang="vi-VN" sz="2000" i="1">
                            <a:effectLst/>
                            <a:latin typeface="+mn-lt"/>
                            <a:ea typeface="Arial" panose="020B0604020202020204" pitchFamily="34" charset="0"/>
                            <a:cs typeface="Times New Roman" panose="02020603050405020304" pitchFamily="18" charset="0"/>
                          </a:rPr>
                          <m:t>𝑁𝐶</m:t>
                        </m:r>
                      </m:den>
                    </m:f>
                    <m:r>
                      <a:rPr lang="vi-VN"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𝐴𝑀</m:t>
                        </m:r>
                        <m:r>
                          <a:rPr lang="vi-VN" sz="2000" i="1">
                            <a:effectLst/>
                            <a:latin typeface="+mn-lt"/>
                            <a:ea typeface="Arial" panose="020B0604020202020204" pitchFamily="34" charset="0"/>
                            <a:cs typeface="Times New Roman" panose="02020603050405020304" pitchFamily="18" charset="0"/>
                          </a:rPr>
                          <m:t>+</m:t>
                        </m:r>
                        <m:r>
                          <a:rPr lang="vi-VN" sz="2000" i="1">
                            <a:effectLst/>
                            <a:latin typeface="+mn-lt"/>
                            <a:ea typeface="Arial" panose="020B0604020202020204" pitchFamily="34" charset="0"/>
                            <a:cs typeface="Times New Roman" panose="02020603050405020304" pitchFamily="18" charset="0"/>
                          </a:rPr>
                          <m:t>𝑀𝐵</m:t>
                        </m:r>
                      </m:num>
                      <m:den>
                        <m:r>
                          <a:rPr lang="vi-VN" sz="2000" i="1">
                            <a:effectLst/>
                            <a:latin typeface="+mn-lt"/>
                            <a:ea typeface="Arial" panose="020B0604020202020204" pitchFamily="34" charset="0"/>
                            <a:cs typeface="Times New Roman" panose="02020603050405020304" pitchFamily="18" charset="0"/>
                          </a:rPr>
                          <m:t>𝐴𝑁</m:t>
                        </m:r>
                        <m:r>
                          <a:rPr lang="vi-VN" sz="2000" i="1">
                            <a:effectLst/>
                            <a:latin typeface="+mn-lt"/>
                            <a:ea typeface="Arial" panose="020B0604020202020204" pitchFamily="34" charset="0"/>
                            <a:cs typeface="Times New Roman" panose="02020603050405020304" pitchFamily="18" charset="0"/>
                          </a:rPr>
                          <m:t>+</m:t>
                        </m:r>
                        <m:r>
                          <a:rPr lang="vi-VN" sz="2000" i="1">
                            <a:effectLst/>
                            <a:latin typeface="+mn-lt"/>
                            <a:ea typeface="Arial" panose="020B0604020202020204" pitchFamily="34" charset="0"/>
                            <a:cs typeface="Times New Roman" panose="02020603050405020304" pitchFamily="18" charset="0"/>
                          </a:rPr>
                          <m:t>𝑁𝐶</m:t>
                        </m:r>
                      </m:den>
                    </m:f>
                    <m:r>
                      <a:rPr lang="vi-VN"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𝐴𝐵</m:t>
                        </m:r>
                      </m:num>
                      <m:den>
                        <m:r>
                          <a:rPr lang="vi-VN" sz="2000" i="1">
                            <a:effectLst/>
                            <a:latin typeface="+mn-lt"/>
                            <a:ea typeface="Arial" panose="020B0604020202020204" pitchFamily="34" charset="0"/>
                            <a:cs typeface="Times New Roman" panose="02020603050405020304" pitchFamily="18" charset="0"/>
                          </a:rPr>
                          <m:t>𝐴𝐶</m:t>
                        </m:r>
                      </m:den>
                    </m:f>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a:effectLst/>
                    <a:latin typeface="+mn-lt"/>
                    <a:ea typeface="Arial" panose="020B0604020202020204" pitchFamily="34" charset="0"/>
                    <a:cs typeface="Times New Roman" panose="02020603050405020304" pitchFamily="18" charset="0"/>
                  </a:rPr>
                  <a:t>Suy ra: </a:t>
                </a:r>
                <a14:m>
                  <m:oMath xmlns:m="http://schemas.openxmlformats.org/officeDocument/2006/math">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𝑀𝐵</m:t>
                        </m:r>
                      </m:num>
                      <m:den>
                        <m:r>
                          <a:rPr lang="vi-VN" sz="2000" i="1">
                            <a:effectLst/>
                            <a:latin typeface="+mn-lt"/>
                            <a:ea typeface="Arial" panose="020B0604020202020204" pitchFamily="34" charset="0"/>
                            <a:cs typeface="Times New Roman" panose="02020603050405020304" pitchFamily="18" charset="0"/>
                          </a:rPr>
                          <m:t>𝐴𝐵</m:t>
                        </m:r>
                      </m:den>
                    </m:f>
                    <m:r>
                      <a:rPr lang="vi-VN"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𝑁𝐶</m:t>
                        </m:r>
                      </m:num>
                      <m:den>
                        <m:r>
                          <a:rPr lang="vi-VN" sz="2000" i="1">
                            <a:effectLst/>
                            <a:latin typeface="+mn-lt"/>
                            <a:ea typeface="Arial" panose="020B0604020202020204" pitchFamily="34" charset="0"/>
                            <a:cs typeface="Times New Roman" panose="02020603050405020304" pitchFamily="18" charset="0"/>
                          </a:rPr>
                          <m:t>𝐴𝐶</m:t>
                        </m:r>
                      </m:den>
                    </m:f>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4126927" y="2244946"/>
                <a:ext cx="4601282" cy="2350900"/>
              </a:xfrm>
              <a:prstGeom prst="rect">
                <a:avLst/>
              </a:prstGeom>
              <a:blipFill>
                <a:blip r:embed="rId3"/>
                <a:stretch>
                  <a:fillRect l="-1457" b="-777"/>
                </a:stretch>
              </a:blipFill>
            </p:spPr>
            <p:txBody>
              <a:bodyPr/>
              <a:lstStyle/>
              <a:p>
                <a:r>
                  <a:rPr lang="en-US">
                    <a:noFill/>
                  </a:rPr>
                  <a:t> </a:t>
                </a:r>
              </a:p>
            </p:txBody>
          </p:sp>
        </mc:Fallback>
      </mc:AlternateContent>
      <p:pic>
        <p:nvPicPr>
          <p:cNvPr id="24" name="Picture 23"/>
          <p:cNvPicPr>
            <a:picLocks noChangeAspect="1"/>
          </p:cNvPicPr>
          <p:nvPr/>
        </p:nvPicPr>
        <p:blipFill>
          <a:blip r:embed="rId4"/>
          <a:stretch>
            <a:fillRect/>
          </a:stretch>
        </p:blipFill>
        <p:spPr>
          <a:xfrm rot="17948763" flipV="1">
            <a:off x="-86601" y="1775668"/>
            <a:ext cx="873174" cy="31453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932280" y="2328927"/>
            <a:ext cx="2716743" cy="2319011"/>
          </a:xfrm>
          <a:prstGeom prst="rect">
            <a:avLst/>
          </a:prstGeom>
        </p:spPr>
      </p:pic>
      <mc:AlternateContent xmlns:mc="http://schemas.openxmlformats.org/markup-compatibility/2006">
        <mc:Choice xmlns:a14="http://schemas.microsoft.com/office/drawing/2010/main" Requires="a14">
          <p:sp>
            <p:nvSpPr>
              <p:cNvPr id="14" name="Rectangle 1"/>
              <p:cNvSpPr>
                <a:spLocks noChangeArrowheads="1"/>
              </p:cNvSpPr>
              <p:nvPr/>
            </p:nvSpPr>
            <p:spPr bwMode="auto">
              <a:xfrm>
                <a:off x="2839376" y="317086"/>
                <a:ext cx="5560123" cy="115794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0"/>
                  </a:spcBef>
                  <a:spcAft>
                    <a:spcPts val="0"/>
                  </a:spcAft>
                  <a:buClrTx/>
                  <a:defRPr/>
                </a:pPr>
                <a:r>
                  <a:rPr lang="en-US" sz="2000" smtClean="0">
                    <a:solidFill>
                      <a:srgbClr val="000000"/>
                    </a:solidFill>
                    <a:latin typeface="+mn-lt"/>
                  </a:rPr>
                  <a:t>Trong </a:t>
                </a:r>
                <a:r>
                  <a:rPr lang="en-US" sz="2000" i="1">
                    <a:solidFill>
                      <a:srgbClr val="000000"/>
                    </a:solidFill>
                    <a:latin typeface="+mn-lt"/>
                  </a:rPr>
                  <a:t>Hình 4</a:t>
                </a:r>
                <a:r>
                  <a:rPr lang="en-US" sz="2000">
                    <a:solidFill>
                      <a:srgbClr val="000000"/>
                    </a:solidFill>
                    <a:latin typeface="+mn-lt"/>
                  </a:rPr>
                  <a:t>, chứng tỏ rằng nếu </a:t>
                </a:r>
                <a14:m>
                  <m:oMath xmlns:m="http://schemas.openxmlformats.org/officeDocument/2006/math">
                    <m:r>
                      <a:rPr lang="en-US" sz="2000" i="1" smtClean="0">
                        <a:solidFill>
                          <a:srgbClr val="000000"/>
                        </a:solidFill>
                        <a:latin typeface="+mn-lt"/>
                      </a:rPr>
                      <m:t>𝑀𝑁</m:t>
                    </m:r>
                    <m:r>
                      <a:rPr lang="en-US" sz="2000" i="1" smtClean="0">
                        <a:solidFill>
                          <a:srgbClr val="000000"/>
                        </a:solidFill>
                        <a:latin typeface="+mn-lt"/>
                      </a:rPr>
                      <m:t> // </m:t>
                    </m:r>
                    <m:r>
                      <a:rPr lang="en-US" sz="2000" i="1" smtClean="0">
                        <a:solidFill>
                          <a:srgbClr val="000000"/>
                        </a:solidFill>
                        <a:latin typeface="+mn-lt"/>
                      </a:rPr>
                      <m:t>𝐵𝐶</m:t>
                    </m:r>
                  </m:oMath>
                </a14:m>
                <a:r>
                  <a:rPr lang="en-US" sz="2000" smtClean="0">
                    <a:solidFill>
                      <a:srgbClr val="000000"/>
                    </a:solidFill>
                    <a:latin typeface="+mn-lt"/>
                  </a:rPr>
                  <a:t> thì </a:t>
                </a:r>
                <a14:m>
                  <m:oMath xmlns:m="http://schemas.openxmlformats.org/officeDocument/2006/math">
                    <m:f>
                      <m:fPr>
                        <m:ctrlPr>
                          <a:rPr lang="en-US" sz="2000" i="1">
                            <a:solidFill>
                              <a:srgbClr val="000000"/>
                            </a:solidFill>
                            <a:latin typeface="+mn-lt"/>
                            <a:ea typeface="Arial" panose="020B0604020202020204" pitchFamily="34" charset="0"/>
                            <a:cs typeface="Times New Roman" panose="02020603050405020304" pitchFamily="18" charset="0"/>
                          </a:rPr>
                        </m:ctrlPr>
                      </m:fPr>
                      <m:num>
                        <m:r>
                          <a:rPr lang="vi-VN" sz="2000" i="1">
                            <a:solidFill>
                              <a:srgbClr val="000000"/>
                            </a:solidFill>
                            <a:latin typeface="+mn-lt"/>
                            <a:ea typeface="Arial" panose="020B0604020202020204" pitchFamily="34" charset="0"/>
                            <a:cs typeface="Times New Roman" panose="02020603050405020304" pitchFamily="18" charset="0"/>
                          </a:rPr>
                          <m:t>𝑀𝐵</m:t>
                        </m:r>
                      </m:num>
                      <m:den>
                        <m:r>
                          <a:rPr lang="vi-VN" sz="2000" i="1">
                            <a:solidFill>
                              <a:srgbClr val="000000"/>
                            </a:solidFill>
                            <a:latin typeface="+mn-lt"/>
                            <a:ea typeface="Arial" panose="020B0604020202020204" pitchFamily="34" charset="0"/>
                            <a:cs typeface="Times New Roman" panose="02020603050405020304" pitchFamily="18" charset="0"/>
                          </a:rPr>
                          <m:t>𝐴𝐵</m:t>
                        </m:r>
                      </m:den>
                    </m:f>
                    <m:r>
                      <a:rPr lang="vi-VN" sz="2000" i="1">
                        <a:solidFill>
                          <a:srgbClr val="000000"/>
                        </a:solidFill>
                        <a:latin typeface="+mn-lt"/>
                        <a:ea typeface="Arial" panose="020B0604020202020204" pitchFamily="34" charset="0"/>
                        <a:cs typeface="Times New Roman" panose="02020603050405020304" pitchFamily="18" charset="0"/>
                      </a:rPr>
                      <m:t>=</m:t>
                    </m:r>
                    <m:f>
                      <m:fPr>
                        <m:ctrlPr>
                          <a:rPr lang="en-US" sz="2000" i="1">
                            <a:solidFill>
                              <a:srgbClr val="000000"/>
                            </a:solidFill>
                            <a:latin typeface="+mn-lt"/>
                            <a:ea typeface="Arial" panose="020B0604020202020204" pitchFamily="34" charset="0"/>
                            <a:cs typeface="Times New Roman" panose="02020603050405020304" pitchFamily="18" charset="0"/>
                          </a:rPr>
                        </m:ctrlPr>
                      </m:fPr>
                      <m:num>
                        <m:r>
                          <a:rPr lang="vi-VN" sz="2000" i="1">
                            <a:solidFill>
                              <a:srgbClr val="000000"/>
                            </a:solidFill>
                            <a:latin typeface="+mn-lt"/>
                            <a:ea typeface="Arial" panose="020B0604020202020204" pitchFamily="34" charset="0"/>
                            <a:cs typeface="Times New Roman" panose="02020603050405020304" pitchFamily="18" charset="0"/>
                          </a:rPr>
                          <m:t>𝑁𝐶</m:t>
                        </m:r>
                      </m:num>
                      <m:den>
                        <m:r>
                          <a:rPr lang="vi-VN" sz="2000" i="1">
                            <a:solidFill>
                              <a:srgbClr val="000000"/>
                            </a:solidFill>
                            <a:latin typeface="+mn-lt"/>
                            <a:ea typeface="Arial" panose="020B0604020202020204" pitchFamily="34" charset="0"/>
                            <a:cs typeface="Times New Roman" panose="02020603050405020304" pitchFamily="18" charset="0"/>
                          </a:rPr>
                          <m:t>𝐴𝐶</m:t>
                        </m:r>
                      </m:den>
                    </m:f>
                    <m:r>
                      <a:rPr lang="en-US" sz="2000" b="0" i="0" smtClean="0">
                        <a:solidFill>
                          <a:srgbClr val="000000"/>
                        </a:solidFill>
                        <a:latin typeface="+mn-lt"/>
                        <a:ea typeface="Arial" panose="020B0604020202020204" pitchFamily="34" charset="0"/>
                        <a:cs typeface="Times New Roman" panose="02020603050405020304" pitchFamily="18" charset="0"/>
                      </a:rPr>
                      <m:t>.</m:t>
                    </m:r>
                  </m:oMath>
                </a14:m>
                <a:r>
                  <a:rPr lang="en-US" sz="2000">
                    <a:solidFill>
                      <a:srgbClr val="000000"/>
                    </a:solidFill>
                    <a:latin typeface="+mn-lt"/>
                  </a:rPr>
                  <a:t> </a:t>
                </a:r>
                <a:r>
                  <a:rPr lang="en-US" sz="2000">
                    <a:solidFill>
                      <a:srgbClr val="000000"/>
                    </a:solidFill>
                    <a:latin typeface="+mn-lt"/>
                  </a:rPr>
                  <a:t> </a:t>
                </a:r>
                <a:endParaRPr kumimoji="0" lang="en-US" altLang="en-US" sz="1900" b="0" i="0" u="none" strike="noStrike" kern="0" cap="none" spc="0" normalizeH="0" baseline="0" noProof="0" dirty="0" smtClean="0">
                  <a:ln>
                    <a:noFill/>
                  </a:ln>
                  <a:solidFill>
                    <a:srgbClr val="000000"/>
                  </a:solidFill>
                  <a:effectLst/>
                  <a:uLnTx/>
                  <a:uFillTx/>
                  <a:latin typeface="+mn-lt"/>
                </a:endParaRPr>
              </a:p>
            </p:txBody>
          </p:sp>
        </mc:Choice>
        <mc:Fallback>
          <p:sp>
            <p:nvSpPr>
              <p:cNvPr id="14" name="Rectangle 1"/>
              <p:cNvSpPr>
                <a:spLocks noRot="1" noChangeAspect="1" noMove="1" noResize="1" noEditPoints="1" noAdjustHandles="1" noChangeArrowheads="1" noChangeShapeType="1" noTextEdit="1"/>
              </p:cNvSpPr>
              <p:nvPr/>
            </p:nvSpPr>
            <p:spPr bwMode="auto">
              <a:xfrm>
                <a:off x="2839376" y="317086"/>
                <a:ext cx="5560123" cy="1157946"/>
              </a:xfrm>
              <a:prstGeom prst="rect">
                <a:avLst/>
              </a:prstGeom>
              <a:blipFill>
                <a:blip r:embed="rId7"/>
                <a:stretch>
                  <a:fillRect l="-1206" r="-10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5" name="Google Shape;1887;p58"/>
          <p:cNvGrpSpPr/>
          <p:nvPr/>
        </p:nvGrpSpPr>
        <p:grpSpPr>
          <a:xfrm rot="13503394">
            <a:off x="8048264" y="4307422"/>
            <a:ext cx="680880" cy="848032"/>
            <a:chOff x="10478963" y="-3477862"/>
            <a:chExt cx="489325" cy="680500"/>
          </a:xfrm>
        </p:grpSpPr>
        <p:sp>
          <p:nvSpPr>
            <p:cNvPr id="1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0396307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wipe(up)">
                                      <p:cBhvr>
                                        <p:cTn id="32" dur="500"/>
                                        <p:tgtEl>
                                          <p:spTgt spid="1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Effect transition="in" filter="wipe(left)">
                                      <p:cBhvr>
                                        <p:cTn id="3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mc:AlternateContent xmlns:mc="http://schemas.openxmlformats.org/markup-compatibility/2006">
        <mc:Choice xmlns:a14="http://schemas.microsoft.com/office/drawing/2010/main" Requires="a14">
          <p:sp>
            <p:nvSpPr>
              <p:cNvPr id="29" name="TextBox 28"/>
              <p:cNvSpPr txBox="1"/>
              <p:nvPr/>
            </p:nvSpPr>
            <p:spPr>
              <a:xfrm>
                <a:off x="443922" y="394086"/>
                <a:ext cx="8233560" cy="1015663"/>
              </a:xfrm>
              <a:prstGeom prst="rect">
                <a:avLst/>
              </a:prstGeom>
              <a:noFill/>
            </p:spPr>
            <p:txBody>
              <a:bodyPr wrap="square" rtlCol="0">
                <a:spAutoFit/>
              </a:bodyPr>
              <a:lstStyle/>
              <a:p>
                <a:pPr lvl="0" algn="just">
                  <a:lnSpc>
                    <a:spcPct val="150000"/>
                  </a:lnSpc>
                  <a:buClr>
                    <a:srgbClr val="2D1549"/>
                  </a:buClr>
                  <a:buSzPts val="1100"/>
                  <a:defRPr/>
                </a:pPr>
                <a:r>
                  <a:rPr lang="vi-VN" sz="2000" kern="1200" smtClean="0">
                    <a:solidFill>
                      <a:sysClr val="windowText" lastClr="000000"/>
                    </a:solidFill>
                    <a:latin typeface="+mn-lt"/>
                    <a:ea typeface="+mn-ea"/>
                    <a:cs typeface="Arial" panose="020B0604020202020204" pitchFamily="34" charset="0"/>
                  </a:rPr>
                  <a:t> </a:t>
                </a:r>
                <a:r>
                  <a:rPr lang="en-US" sz="2000" b="1">
                    <a:solidFill>
                      <a:srgbClr val="FFFFFF"/>
                    </a:solidFill>
                    <a:highlight>
                      <a:srgbClr val="CE4D8E"/>
                    </a:highlight>
                    <a:latin typeface="+mn-lt"/>
                  </a:rPr>
                  <a:t>Ví </a:t>
                </a:r>
                <a:r>
                  <a:rPr lang="en-US" sz="2000" b="1">
                    <a:solidFill>
                      <a:srgbClr val="FFFFFF"/>
                    </a:solidFill>
                    <a:highlight>
                      <a:srgbClr val="CE4D8E"/>
                    </a:highlight>
                    <a:latin typeface="+mn-lt"/>
                  </a:rPr>
                  <a:t>dụ </a:t>
                </a:r>
                <a:r>
                  <a:rPr lang="en-US" sz="2000" b="1" smtClean="0">
                    <a:solidFill>
                      <a:srgbClr val="FFFFFF"/>
                    </a:solidFill>
                    <a:highlight>
                      <a:srgbClr val="CE4D8E"/>
                    </a:highlight>
                    <a:latin typeface="+mn-lt"/>
                  </a:rPr>
                  <a:t>2:</a:t>
                </a:r>
                <a:r>
                  <a:rPr lang="en-US" sz="2000" kern="1200" smtClean="0">
                    <a:solidFill>
                      <a:sysClr val="windowText" lastClr="000000"/>
                    </a:solidFill>
                    <a:latin typeface="+mn-lt"/>
                    <a:ea typeface="+mn-ea"/>
                    <a:cs typeface="Arial" panose="020B0604020202020204" pitchFamily="34" charset="0"/>
                  </a:rPr>
                  <a:t> Trong Hình 5, cho biết </a:t>
                </a:r>
                <a14:m>
                  <m:oMath xmlns:m="http://schemas.openxmlformats.org/officeDocument/2006/math">
                    <m:r>
                      <a:rPr lang="vi-VN" sz="2000" i="1">
                        <a:latin typeface="+mn-lt"/>
                        <a:ea typeface="Arial" panose="020B0604020202020204" pitchFamily="34" charset="0"/>
                        <a:cs typeface="Times New Roman" panose="02020603050405020304" pitchFamily="18" charset="0"/>
                      </a:rPr>
                      <m:t>𝑀𝑁</m:t>
                    </m:r>
                    <m:r>
                      <a:rPr lang="vi-VN" sz="2000" i="1">
                        <a:latin typeface="+mn-lt"/>
                        <a:ea typeface="Arial" panose="020B0604020202020204" pitchFamily="34" charset="0"/>
                        <a:cs typeface="Times New Roman" panose="02020603050405020304" pitchFamily="18" charset="0"/>
                      </a:rPr>
                      <m:t>//</m:t>
                    </m:r>
                    <m:r>
                      <a:rPr lang="vi-VN" sz="2000" i="1">
                        <a:latin typeface="+mn-lt"/>
                        <a:ea typeface="Arial" panose="020B0604020202020204" pitchFamily="34" charset="0"/>
                        <a:cs typeface="Times New Roman" panose="02020603050405020304" pitchFamily="18" charset="0"/>
                      </a:rPr>
                      <m:t>𝐵𝐶</m:t>
                    </m:r>
                  </m:oMath>
                </a14:m>
                <a:r>
                  <a:rPr lang="en-US" sz="2000" kern="1200" smtClean="0">
                    <a:solidFill>
                      <a:sysClr val="windowText" lastClr="000000"/>
                    </a:solidFill>
                    <a:latin typeface="+mn-lt"/>
                    <a:ea typeface="+mn-ea"/>
                    <a:cs typeface="Arial" panose="020B0604020202020204" pitchFamily="34" charset="0"/>
                  </a:rPr>
                  <a:t>, </a:t>
                </a:r>
                <a14:m>
                  <m:oMath xmlns:m="http://schemas.openxmlformats.org/officeDocument/2006/math">
                    <m:r>
                      <a:rPr lang="en-US" sz="2000" b="0" i="1" kern="1200" smtClean="0">
                        <a:solidFill>
                          <a:sysClr val="windowText" lastClr="000000"/>
                        </a:solidFill>
                        <a:latin typeface="+mn-lt"/>
                        <a:ea typeface="+mn-ea"/>
                        <a:cs typeface="Arial" panose="020B0604020202020204" pitchFamily="34" charset="0"/>
                      </a:rPr>
                      <m:t>𝐴𝑀</m:t>
                    </m:r>
                    <m:r>
                      <a:rPr lang="en-US" sz="2000" b="0" i="1" kern="1200" smtClean="0">
                        <a:solidFill>
                          <a:sysClr val="windowText" lastClr="000000"/>
                        </a:solidFill>
                        <a:latin typeface="+mn-lt"/>
                        <a:ea typeface="+mn-ea"/>
                        <a:cs typeface="Arial" panose="020B0604020202020204" pitchFamily="34" charset="0"/>
                      </a:rPr>
                      <m:t>=4 </m:t>
                    </m:r>
                    <m:r>
                      <a:rPr lang="en-US" sz="2000" b="0" i="1" kern="1200" smtClean="0">
                        <a:solidFill>
                          <a:sysClr val="windowText" lastClr="000000"/>
                        </a:solidFill>
                        <a:latin typeface="+mn-lt"/>
                        <a:ea typeface="+mn-ea"/>
                        <a:cs typeface="Arial" panose="020B0604020202020204" pitchFamily="34" charset="0"/>
                      </a:rPr>
                      <m:t>𝑐𝑚</m:t>
                    </m:r>
                    <m:r>
                      <a:rPr lang="en-US" sz="2000" b="0" i="1" kern="1200" smtClean="0">
                        <a:solidFill>
                          <a:sysClr val="windowText" lastClr="000000"/>
                        </a:solidFill>
                        <a:latin typeface="+mn-lt"/>
                        <a:ea typeface="+mn-ea"/>
                        <a:cs typeface="Arial" panose="020B0604020202020204" pitchFamily="34" charset="0"/>
                      </a:rPr>
                      <m:t>, </m:t>
                    </m:r>
                    <m:r>
                      <a:rPr lang="en-US" sz="2000" b="0" i="1" kern="1200" smtClean="0">
                        <a:solidFill>
                          <a:sysClr val="windowText" lastClr="000000"/>
                        </a:solidFill>
                        <a:latin typeface="+mn-lt"/>
                        <a:ea typeface="+mn-ea"/>
                        <a:cs typeface="Arial" panose="020B0604020202020204" pitchFamily="34" charset="0"/>
                      </a:rPr>
                      <m:t>𝑀𝐵</m:t>
                    </m:r>
                    <m:r>
                      <a:rPr lang="en-US" sz="2000" b="0" i="1" kern="1200" smtClean="0">
                        <a:solidFill>
                          <a:sysClr val="windowText" lastClr="000000"/>
                        </a:solidFill>
                        <a:latin typeface="+mn-lt"/>
                        <a:ea typeface="+mn-ea"/>
                        <a:cs typeface="Arial" panose="020B0604020202020204" pitchFamily="34" charset="0"/>
                      </a:rPr>
                      <m:t>=2 </m:t>
                    </m:r>
                    <m:r>
                      <a:rPr lang="en-US" sz="2000" b="0" i="1" kern="1200" smtClean="0">
                        <a:solidFill>
                          <a:sysClr val="windowText" lastClr="000000"/>
                        </a:solidFill>
                        <a:latin typeface="+mn-lt"/>
                        <a:ea typeface="+mn-ea"/>
                        <a:cs typeface="Arial" panose="020B0604020202020204" pitchFamily="34" charset="0"/>
                      </a:rPr>
                      <m:t>𝑐𝑚</m:t>
                    </m:r>
                    <m:r>
                      <a:rPr lang="en-US" sz="2000" b="0" i="1" kern="1200" smtClean="0">
                        <a:solidFill>
                          <a:sysClr val="windowText" lastClr="000000"/>
                        </a:solidFill>
                        <a:latin typeface="+mn-lt"/>
                        <a:ea typeface="+mn-ea"/>
                        <a:cs typeface="Arial" panose="020B0604020202020204" pitchFamily="34" charset="0"/>
                      </a:rPr>
                      <m:t>, </m:t>
                    </m:r>
                    <m:r>
                      <a:rPr lang="en-US" sz="2000" b="0" i="1" kern="1200" smtClean="0">
                        <a:solidFill>
                          <a:sysClr val="windowText" lastClr="000000"/>
                        </a:solidFill>
                        <a:latin typeface="+mn-lt"/>
                        <a:ea typeface="+mn-ea"/>
                        <a:cs typeface="Arial" panose="020B0604020202020204" pitchFamily="34" charset="0"/>
                      </a:rPr>
                      <m:t>𝑁𝐶</m:t>
                    </m:r>
                    <m:r>
                      <a:rPr lang="en-US" sz="2000" b="0" i="1" kern="1200" smtClean="0">
                        <a:solidFill>
                          <a:sysClr val="windowText" lastClr="000000"/>
                        </a:solidFill>
                        <a:latin typeface="+mn-lt"/>
                        <a:ea typeface="+mn-ea"/>
                        <a:cs typeface="Arial" panose="020B0604020202020204" pitchFamily="34" charset="0"/>
                      </a:rPr>
                      <m:t>=3 </m:t>
                    </m:r>
                    <m:r>
                      <a:rPr lang="en-US" sz="2000" b="0" i="1" kern="1200" smtClean="0">
                        <a:solidFill>
                          <a:sysClr val="windowText" lastClr="000000"/>
                        </a:solidFill>
                        <a:latin typeface="+mn-lt"/>
                        <a:ea typeface="+mn-ea"/>
                        <a:cs typeface="Arial" panose="020B0604020202020204" pitchFamily="34" charset="0"/>
                      </a:rPr>
                      <m:t>𝑐𝑚</m:t>
                    </m:r>
                    <m:r>
                      <a:rPr lang="en-US" sz="2000" b="0" i="1" kern="1200" smtClean="0">
                        <a:solidFill>
                          <a:sysClr val="windowText" lastClr="000000"/>
                        </a:solidFill>
                        <a:latin typeface="+mn-lt"/>
                        <a:ea typeface="+mn-ea"/>
                        <a:cs typeface="Arial" panose="020B0604020202020204" pitchFamily="34" charset="0"/>
                      </a:rPr>
                      <m:t>.</m:t>
                    </m:r>
                  </m:oMath>
                </a14:m>
                <a:r>
                  <a:rPr lang="en-US" sz="2000" kern="1200" smtClean="0">
                    <a:solidFill>
                      <a:sysClr val="windowText" lastClr="000000"/>
                    </a:solidFill>
                    <a:latin typeface="+mn-lt"/>
                    <a:ea typeface="+mn-ea"/>
                    <a:cs typeface="Arial" panose="020B0604020202020204" pitchFamily="34" charset="0"/>
                  </a:rPr>
                  <a:t> Tính độ dài đoạn thẳng </a:t>
                </a:r>
                <a14:m>
                  <m:oMath xmlns:m="http://schemas.openxmlformats.org/officeDocument/2006/math">
                    <m:r>
                      <a:rPr lang="en-US" sz="2000" i="1" kern="1200" smtClean="0">
                        <a:solidFill>
                          <a:sysClr val="windowText" lastClr="000000"/>
                        </a:solidFill>
                        <a:latin typeface="+mn-lt"/>
                        <a:ea typeface="+mn-ea"/>
                        <a:cs typeface="Arial" panose="020B0604020202020204" pitchFamily="34" charset="0"/>
                      </a:rPr>
                      <m:t>𝐴𝑁</m:t>
                    </m:r>
                  </m:oMath>
                </a14:m>
                <a:r>
                  <a:rPr lang="en-US" sz="2000" kern="1200" smtClean="0">
                    <a:solidFill>
                      <a:sysClr val="windowText" lastClr="000000"/>
                    </a:solidFill>
                    <a:latin typeface="+mn-lt"/>
                    <a:ea typeface="+mn-ea"/>
                    <a:cs typeface="Arial" panose="020B0604020202020204" pitchFamily="34" charset="0"/>
                  </a:rPr>
                  <a:t>.  </a:t>
                </a:r>
                <a:endParaRPr lang="vi-VN" sz="2000" kern="1200" dirty="0">
                  <a:solidFill>
                    <a:sysClr val="windowText" lastClr="000000"/>
                  </a:solidFill>
                  <a:latin typeface="+mn-lt"/>
                  <a:ea typeface="+mn-ea"/>
                  <a:cs typeface="Arial" panose="020B0604020202020204"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443922" y="394086"/>
                <a:ext cx="8233560" cy="1015663"/>
              </a:xfrm>
              <a:prstGeom prst="rect">
                <a:avLst/>
              </a:prstGeom>
              <a:blipFill>
                <a:blip r:embed="rId4"/>
                <a:stretch>
                  <a:fillRect b="-48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948428" y="2158507"/>
                <a:ext cx="4447839" cy="2467470"/>
              </a:xfrm>
              <a:prstGeom prst="rect">
                <a:avLst/>
              </a:prstGeom>
            </p:spPr>
            <p:txBody>
              <a:bodyPr wrap="square">
                <a:spAutoFit/>
              </a:bodyPr>
              <a:lstStyle/>
              <a:p>
                <a:pPr>
                  <a:lnSpc>
                    <a:spcPct val="150000"/>
                  </a:lnSpc>
                  <a:spcAft>
                    <a:spcPts val="500"/>
                  </a:spcAft>
                </a:pPr>
                <a:r>
                  <a:rPr lang="en-US" sz="2000" smtClean="0">
                    <a:latin typeface="+mn-lt"/>
                  </a:rPr>
                  <a:t>Xét tam giác </a:t>
                </a:r>
                <a14:m>
                  <m:oMath xmlns:m="http://schemas.openxmlformats.org/officeDocument/2006/math">
                    <m:r>
                      <a:rPr lang="en-US" sz="2000" i="1" smtClean="0">
                        <a:latin typeface="Cambria Math" panose="02040503050406030204" pitchFamily="18" charset="0"/>
                      </a:rPr>
                      <m:t>𝐴𝐵</m:t>
                    </m:r>
                    <m:r>
                      <a:rPr lang="en-US" sz="2000" b="0" i="1" smtClean="0">
                        <a:latin typeface="Cambria Math" panose="02040503050406030204" pitchFamily="18" charset="0"/>
                      </a:rPr>
                      <m:t>𝐶</m:t>
                    </m:r>
                  </m:oMath>
                </a14:m>
                <a:r>
                  <a:rPr lang="en-US" sz="2000" smtClean="0">
                    <a:latin typeface="+mn-lt"/>
                  </a:rPr>
                  <a:t> với </a:t>
                </a:r>
                <a14:m>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𝑀𝑁</m:t>
                    </m:r>
                    <m:r>
                      <a:rPr lang="vi-VN" sz="2000" i="1">
                        <a:latin typeface="Cambria Math" panose="02040503050406030204" pitchFamily="18" charset="0"/>
                        <a:ea typeface="Arial" panose="020B0604020202020204" pitchFamily="34" charset="0"/>
                        <a:cs typeface="Times New Roman" panose="02020603050405020304" pitchFamily="18" charset="0"/>
                      </a:rPr>
                      <m:t>//</m:t>
                    </m:r>
                    <m:r>
                      <a:rPr lang="vi-VN" sz="2000" i="1">
                        <a:latin typeface="Cambria Math" panose="02040503050406030204" pitchFamily="18" charset="0"/>
                        <a:ea typeface="Arial" panose="020B0604020202020204" pitchFamily="34" charset="0"/>
                        <a:cs typeface="Times New Roman" panose="02020603050405020304" pitchFamily="18" charset="0"/>
                      </a:rPr>
                      <m:t>𝐵𝐶</m:t>
                    </m:r>
                  </m:oMath>
                </a14:m>
                <a:r>
                  <a:rPr lang="en-US" sz="2000" smtClean="0">
                    <a:latin typeface="+mn-lt"/>
                  </a:rPr>
                  <a:t>, ta có:</a:t>
                </a:r>
              </a:p>
              <a:p>
                <a:pPr>
                  <a:lnSpc>
                    <a:spcPct val="150000"/>
                  </a:lnSpc>
                  <a:spcAft>
                    <a:spcPts val="500"/>
                  </a:spcAft>
                </a:pPr>
                <a14:m>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𝑁</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𝑁𝐶</m:t>
                        </m:r>
                      </m:den>
                    </m:f>
                    <m:r>
                      <a:rPr lang="vi-VN"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𝑀</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𝑀𝐵</m:t>
                        </m:r>
                      </m:den>
                    </m:f>
                  </m:oMath>
                </a14:m>
                <a:r>
                  <a:rPr lang="en-US" sz="2000" smtClean="0">
                    <a:latin typeface="+mn-lt"/>
                  </a:rPr>
                  <a:t> (định lí Thalès)</a:t>
                </a:r>
              </a:p>
              <a:p>
                <a:pPr>
                  <a:lnSpc>
                    <a:spcPct val="150000"/>
                  </a:lnSpc>
                  <a:spcAft>
                    <a:spcPts val="500"/>
                  </a:spcAft>
                </a:pPr>
                <a:r>
                  <a:rPr lang="en-US" sz="2000" smtClean="0">
                    <a:latin typeface="+mn-lt"/>
                  </a:rPr>
                  <a:t>Do đó </a:t>
                </a:r>
                <a14:m>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en-US" sz="2000" i="1">
                            <a:latin typeface="Cambria Math" panose="02040503050406030204" pitchFamily="18" charset="0"/>
                            <a:ea typeface="Dotum" panose="020B0600000101010101" pitchFamily="34" charset="-127"/>
                            <a:cs typeface="Times New Roman" panose="02020603050405020304" pitchFamily="18" charset="0"/>
                          </a:rPr>
                          <m:t>𝑁</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3</m:t>
                        </m:r>
                      </m:den>
                    </m:f>
                    <m:r>
                      <a:rPr lang="vi-VN"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b="0" i="1" smtClean="0">
                            <a:latin typeface="Cambria Math" panose="02040503050406030204" pitchFamily="18" charset="0"/>
                            <a:ea typeface="Dotum" panose="020B0600000101010101" pitchFamily="34" charset="-127"/>
                            <a:cs typeface="Times New Roman" panose="02020603050405020304" pitchFamily="18" charset="0"/>
                          </a:rPr>
                          <m:t>4</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oMath>
                </a14:m>
                <a:endParaRPr lang="en-US" sz="2000" dirty="0" smtClean="0">
                  <a:latin typeface="+mn-lt"/>
                </a:endParaRPr>
              </a:p>
              <a:p>
                <a:pPr>
                  <a:lnSpc>
                    <a:spcPct val="150000"/>
                  </a:lnSpc>
                  <a:spcAft>
                    <a:spcPts val="500"/>
                  </a:spcAft>
                </a:pPr>
                <a:r>
                  <a:rPr lang="en-US" sz="2000" smtClean="0">
                    <a:latin typeface="+mn-lt"/>
                  </a:rPr>
                  <a:t>Suy ra </a:t>
                </a:r>
                <a14:m>
                  <m:oMath xmlns:m="http://schemas.openxmlformats.org/officeDocument/2006/math">
                    <m:r>
                      <a:rPr lang="en-US" sz="2000" b="0" i="1" smtClean="0">
                        <a:latin typeface="Cambria Math" panose="02040503050406030204" pitchFamily="18" charset="0"/>
                        <a:ea typeface="Dotum" panose="020B0600000101010101" pitchFamily="34" charset="-127"/>
                        <a:cs typeface="Times New Roman" panose="02020603050405020304" pitchFamily="18" charset="0"/>
                      </a:rPr>
                      <m:t>𝐴𝑁</m:t>
                    </m:r>
                    <m:r>
                      <a:rPr lang="en-US" sz="2000" b="0" i="1" smtClean="0">
                        <a:latin typeface="Cambria Math" panose="02040503050406030204" pitchFamily="18" charset="0"/>
                        <a:ea typeface="Dotum" panose="020B0600000101010101" pitchFamily="34" charset="-127"/>
                        <a:cs typeface="Times New Roman" panose="02020603050405020304" pitchFamily="18" charset="0"/>
                      </a:rPr>
                      <m:t>=2.3=6 </m:t>
                    </m:r>
                    <m:d>
                      <m:d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dPr>
                      <m:e>
                        <m:r>
                          <a:rPr lang="en-US" sz="2000" b="0" i="1" smtClean="0">
                            <a:latin typeface="Cambria Math" panose="02040503050406030204" pitchFamily="18" charset="0"/>
                            <a:ea typeface="Dotum" panose="020B0600000101010101" pitchFamily="34" charset="-127"/>
                            <a:cs typeface="Times New Roman" panose="02020603050405020304" pitchFamily="18" charset="0"/>
                          </a:rPr>
                          <m:t>𝑐𝑚</m:t>
                        </m:r>
                      </m:e>
                    </m:d>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oMath>
                </a14:m>
                <a:endParaRPr lang="en-US" sz="2000" dirty="0">
                  <a:latin typeface="+mn-lt"/>
                </a:endParaRPr>
              </a:p>
            </p:txBody>
          </p:sp>
        </mc:Choice>
        <mc:Fallback>
          <p:sp>
            <p:nvSpPr>
              <p:cNvPr id="8" name="Rectangle 7"/>
              <p:cNvSpPr>
                <a:spLocks noRot="1" noChangeAspect="1" noMove="1" noResize="1" noEditPoints="1" noAdjustHandles="1" noChangeArrowheads="1" noChangeShapeType="1" noTextEdit="1"/>
              </p:cNvSpPr>
              <p:nvPr/>
            </p:nvSpPr>
            <p:spPr>
              <a:xfrm>
                <a:off x="3948428" y="2158507"/>
                <a:ext cx="4447839" cy="2467470"/>
              </a:xfrm>
              <a:prstGeom prst="rect">
                <a:avLst/>
              </a:prstGeom>
              <a:blipFill>
                <a:blip r:embed="rId5"/>
                <a:stretch>
                  <a:fillRect l="-1509" b="-3457"/>
                </a:stretch>
              </a:blipFill>
            </p:spPr>
            <p:txBody>
              <a:bodyPr/>
              <a:lstStyle/>
              <a:p>
                <a:r>
                  <a:rPr lang="en-US">
                    <a:noFill/>
                  </a:rPr>
                  <a:t> </a:t>
                </a:r>
              </a:p>
            </p:txBody>
          </p:sp>
        </mc:Fallback>
      </mc:AlternateContent>
      <p:sp>
        <p:nvSpPr>
          <p:cNvPr id="30" name="Rectangle 29"/>
          <p:cNvSpPr/>
          <p:nvPr/>
        </p:nvSpPr>
        <p:spPr>
          <a:xfrm>
            <a:off x="3948428" y="1586925"/>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pic>
        <p:nvPicPr>
          <p:cNvPr id="31" name="Picture 30"/>
          <p:cNvPicPr>
            <a:picLocks noChangeAspect="1"/>
          </p:cNvPicPr>
          <p:nvPr/>
        </p:nvPicPr>
        <p:blipFill>
          <a:blip r:embed="rId6"/>
          <a:stretch>
            <a:fillRect/>
          </a:stretch>
        </p:blipFill>
        <p:spPr>
          <a:xfrm rot="15461742" flipV="1">
            <a:off x="8213861" y="4180314"/>
            <a:ext cx="1043864" cy="58333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455219" y="2210962"/>
            <a:ext cx="3198129" cy="2448978"/>
          </a:xfrm>
          <a:prstGeom prst="rect">
            <a:avLst/>
          </a:prstGeom>
        </p:spPr>
      </p:pic>
      <p:pic>
        <p:nvPicPr>
          <p:cNvPr id="32" name="Picture 31"/>
          <p:cNvPicPr>
            <a:picLocks noChangeAspect="1"/>
          </p:cNvPicPr>
          <p:nvPr/>
        </p:nvPicPr>
        <p:blipFill>
          <a:blip r:embed="rId9"/>
          <a:stretch>
            <a:fillRect/>
          </a:stretch>
        </p:blipFill>
        <p:spPr>
          <a:xfrm rot="15757417">
            <a:off x="-116096" y="1586419"/>
            <a:ext cx="883001" cy="751862"/>
          </a:xfrm>
          <a:prstGeom prst="rect">
            <a:avLst/>
          </a:prstGeom>
        </p:spPr>
      </p:pic>
    </p:spTree>
    <p:extLst>
      <p:ext uri="{BB962C8B-B14F-4D97-AF65-F5344CB8AC3E}">
        <p14:creationId xmlns:p14="http://schemas.microsoft.com/office/powerpoint/2010/main" val="36710459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up)">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26"/>
        <p:cNvGrpSpPr/>
        <p:nvPr/>
      </p:nvGrpSpPr>
      <p:grpSpPr>
        <a:xfrm>
          <a:off x="0" y="0"/>
          <a:ext cx="0" cy="0"/>
          <a:chOff x="0" y="0"/>
          <a:chExt cx="0" cy="0"/>
        </a:xfrm>
      </p:grpSpPr>
      <p:grpSp>
        <p:nvGrpSpPr>
          <p:cNvPr id="32" name="Google Shape;1475;p51"/>
          <p:cNvGrpSpPr/>
          <p:nvPr/>
        </p:nvGrpSpPr>
        <p:grpSpPr>
          <a:xfrm rot="20816715">
            <a:off x="8182797" y="289543"/>
            <a:ext cx="720746" cy="231699"/>
            <a:chOff x="10418321" y="-3066640"/>
            <a:chExt cx="949000" cy="333745"/>
          </a:xfrm>
        </p:grpSpPr>
        <p:sp>
          <p:nvSpPr>
            <p:cNvPr id="33"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4"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5"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6"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37"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
        <p:nvSpPr>
          <p:cNvPr id="14" name="TextBox 13"/>
          <p:cNvSpPr txBox="1"/>
          <p:nvPr/>
        </p:nvSpPr>
        <p:spPr>
          <a:xfrm>
            <a:off x="3624313" y="184034"/>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a:t>
            </a:r>
            <a:r>
              <a:rPr lang="en-US" sz="2200" b="1" kern="1200" smtClean="0">
                <a:solidFill>
                  <a:srgbClr val="070185"/>
                </a:solidFill>
                <a:ea typeface="+mn-ea"/>
                <a:cs typeface="Arial" panose="020B0604020202020204" pitchFamily="34" charset="0"/>
              </a:rPr>
              <a:t>tập </a:t>
            </a:r>
            <a:r>
              <a:rPr lang="en-US" sz="2200" b="1" kern="1200" smtClean="0">
                <a:solidFill>
                  <a:srgbClr val="070185"/>
                </a:solidFill>
                <a:ea typeface="+mn-ea"/>
                <a:cs typeface="Arial" panose="020B0604020202020204" pitchFamily="34" charset="0"/>
              </a:rPr>
              <a:t>2</a:t>
            </a:r>
            <a:endParaRPr lang="en-US" sz="2200" b="1" kern="1200" dirty="0">
              <a:solidFill>
                <a:srgbClr val="070185"/>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09800" y="850652"/>
                <a:ext cx="8747059" cy="1051570"/>
              </a:xfrm>
              <a:prstGeom prst="rect">
                <a:avLst/>
              </a:prstGeom>
            </p:spPr>
            <p:txBody>
              <a:bodyPr wrap="square">
                <a:spAutoFit/>
              </a:bodyPr>
              <a:lstStyle/>
              <a:p>
                <a:pPr algn="just">
                  <a:lnSpc>
                    <a:spcPct val="150000"/>
                  </a:lnSpc>
                  <a:spcBef>
                    <a:spcPts val="600"/>
                  </a:spcBef>
                  <a:spcAft>
                    <a:spcPts val="600"/>
                  </a:spcAft>
                </a:pPr>
                <a:r>
                  <a:rPr lang="vi-VN" sz="1700" smtClean="0">
                    <a:latin typeface="+mn-lt"/>
                  </a:rPr>
                  <a:t>Cho tam giác </a:t>
                </a:r>
                <a14:m>
                  <m:oMath xmlns:m="http://schemas.openxmlformats.org/officeDocument/2006/math">
                    <m:r>
                      <a:rPr lang="vi-VN" sz="1700" i="1" smtClean="0">
                        <a:latin typeface="+mn-lt"/>
                      </a:rPr>
                      <m:t>𝐴𝐵𝐶</m:t>
                    </m:r>
                  </m:oMath>
                </a14:m>
                <a:r>
                  <a:rPr lang="vi-VN" sz="1700">
                    <a:latin typeface="+mn-lt"/>
                  </a:rPr>
                  <a:t> có </a:t>
                </a:r>
                <a14:m>
                  <m:oMath xmlns:m="http://schemas.openxmlformats.org/officeDocument/2006/math">
                    <m:r>
                      <a:rPr lang="vi-VN" sz="1700" i="1" smtClean="0">
                        <a:latin typeface="+mn-lt"/>
                      </a:rPr>
                      <m:t>𝐺</m:t>
                    </m:r>
                  </m:oMath>
                </a14:m>
                <a:r>
                  <a:rPr lang="vi-VN" sz="1700">
                    <a:latin typeface="+mn-lt"/>
                  </a:rPr>
                  <a:t> là trọng tâm. Đường thẳng qua </a:t>
                </a:r>
                <a14:m>
                  <m:oMath xmlns:m="http://schemas.openxmlformats.org/officeDocument/2006/math">
                    <m:r>
                      <a:rPr lang="vi-VN" sz="1700" i="1">
                        <a:latin typeface="+mn-lt"/>
                      </a:rPr>
                      <m:t>𝐺</m:t>
                    </m:r>
                  </m:oMath>
                </a14:m>
                <a:r>
                  <a:rPr lang="vi-VN" sz="1700">
                    <a:latin typeface="+mn-lt"/>
                  </a:rPr>
                  <a:t> song song với </a:t>
                </a:r>
                <a14:m>
                  <m:oMath xmlns:m="http://schemas.openxmlformats.org/officeDocument/2006/math">
                    <m:r>
                      <a:rPr lang="vi-VN" sz="1700" i="1" smtClean="0">
                        <a:latin typeface="+mn-lt"/>
                      </a:rPr>
                      <m:t>𝐵𝐶</m:t>
                    </m:r>
                  </m:oMath>
                </a14:m>
                <a:r>
                  <a:rPr lang="vi-VN" sz="1700">
                    <a:latin typeface="+mn-lt"/>
                  </a:rPr>
                  <a:t> lần lượt cắt cạnh </a:t>
                </a:r>
                <a14:m>
                  <m:oMath xmlns:m="http://schemas.openxmlformats.org/officeDocument/2006/math">
                    <m:r>
                      <a:rPr lang="vi-VN" sz="1700" i="1" smtClean="0">
                        <a:latin typeface="+mn-lt"/>
                      </a:rPr>
                      <m:t>𝐴𝐵</m:t>
                    </m:r>
                    <m:r>
                      <a:rPr lang="vi-VN" sz="1700" i="1" smtClean="0">
                        <a:latin typeface="+mn-lt"/>
                      </a:rPr>
                      <m:t>, </m:t>
                    </m:r>
                    <m:r>
                      <a:rPr lang="vi-VN" sz="1700" i="1" smtClean="0">
                        <a:latin typeface="+mn-lt"/>
                      </a:rPr>
                      <m:t>𝐴𝐶</m:t>
                    </m:r>
                    <m:r>
                      <a:rPr lang="vi-VN" sz="1700" i="1" smtClean="0">
                        <a:latin typeface="+mn-lt"/>
                      </a:rPr>
                      <m:t> </m:t>
                    </m:r>
                  </m:oMath>
                </a14:m>
                <a:r>
                  <a:rPr lang="vi-VN" sz="1700">
                    <a:latin typeface="+mn-lt"/>
                  </a:rPr>
                  <a:t>tại </a:t>
                </a:r>
                <a14:m>
                  <m:oMath xmlns:m="http://schemas.openxmlformats.org/officeDocument/2006/math">
                    <m:r>
                      <a:rPr lang="vi-VN" sz="1700" i="1" smtClean="0">
                        <a:latin typeface="+mn-lt"/>
                      </a:rPr>
                      <m:t>𝑀</m:t>
                    </m:r>
                    <m:r>
                      <a:rPr lang="vi-VN" sz="1700" i="1" smtClean="0">
                        <a:latin typeface="+mn-lt"/>
                      </a:rPr>
                      <m:t>, </m:t>
                    </m:r>
                    <m:r>
                      <a:rPr lang="vi-VN" sz="1700" i="1" smtClean="0">
                        <a:latin typeface="+mn-lt"/>
                      </a:rPr>
                      <m:t>𝑁</m:t>
                    </m:r>
                  </m:oMath>
                </a14:m>
                <a:r>
                  <a:rPr lang="vi-VN" sz="1700">
                    <a:latin typeface="+mn-lt"/>
                  </a:rPr>
                  <a:t>. Chứng minh </a:t>
                </a:r>
                <a:r>
                  <a:rPr lang="en-US" sz="1700">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700" i="1">
                            <a:effectLst/>
                            <a:latin typeface="+mn-lt"/>
                            <a:ea typeface="Arial" panose="020B0604020202020204" pitchFamily="34" charset="0"/>
                            <a:cs typeface="Times New Roman" panose="02020603050405020304" pitchFamily="18" charset="0"/>
                          </a:rPr>
                        </m:ctrlPr>
                      </m:fPr>
                      <m:num>
                        <m:r>
                          <a:rPr lang="vi-VN" sz="1700" i="1">
                            <a:effectLst/>
                            <a:latin typeface="+mn-lt"/>
                            <a:ea typeface="Arial" panose="020B0604020202020204" pitchFamily="34" charset="0"/>
                            <a:cs typeface="Times New Roman" panose="02020603050405020304" pitchFamily="18" charset="0"/>
                          </a:rPr>
                          <m:t>𝐴𝑀</m:t>
                        </m:r>
                      </m:num>
                      <m:den>
                        <m:r>
                          <a:rPr lang="vi-VN" sz="1700" i="1">
                            <a:effectLst/>
                            <a:latin typeface="+mn-lt"/>
                            <a:ea typeface="Arial" panose="020B0604020202020204" pitchFamily="34" charset="0"/>
                            <a:cs typeface="Times New Roman" panose="02020603050405020304" pitchFamily="18" charset="0"/>
                          </a:rPr>
                          <m:t>𝐴𝐵</m:t>
                        </m:r>
                      </m:den>
                    </m:f>
                    <m:r>
                      <a:rPr lang="vi-VN" sz="1700" i="1">
                        <a:effectLst/>
                        <a:latin typeface="+mn-lt"/>
                        <a:ea typeface="Arial" panose="020B0604020202020204" pitchFamily="34" charset="0"/>
                        <a:cs typeface="Times New Roman" panose="02020603050405020304" pitchFamily="18" charset="0"/>
                      </a:rPr>
                      <m:t>=</m:t>
                    </m:r>
                    <m:f>
                      <m:fPr>
                        <m:ctrlPr>
                          <a:rPr lang="en-US" sz="1700" i="1">
                            <a:effectLst/>
                            <a:latin typeface="+mn-lt"/>
                            <a:ea typeface="Arial" panose="020B0604020202020204" pitchFamily="34" charset="0"/>
                            <a:cs typeface="Times New Roman" panose="02020603050405020304" pitchFamily="18" charset="0"/>
                          </a:rPr>
                        </m:ctrlPr>
                      </m:fPr>
                      <m:num>
                        <m:r>
                          <a:rPr lang="vi-VN" sz="1700" i="1">
                            <a:effectLst/>
                            <a:latin typeface="+mn-lt"/>
                            <a:ea typeface="Arial" panose="020B0604020202020204" pitchFamily="34" charset="0"/>
                            <a:cs typeface="Times New Roman" panose="02020603050405020304" pitchFamily="18" charset="0"/>
                          </a:rPr>
                          <m:t>𝐴𝑁</m:t>
                        </m:r>
                      </m:num>
                      <m:den>
                        <m:r>
                          <a:rPr lang="vi-VN" sz="1700" i="1">
                            <a:effectLst/>
                            <a:latin typeface="+mn-lt"/>
                            <a:ea typeface="Arial" panose="020B0604020202020204" pitchFamily="34" charset="0"/>
                            <a:cs typeface="Times New Roman" panose="02020603050405020304" pitchFamily="18" charset="0"/>
                          </a:rPr>
                          <m:t>𝐴𝐶</m:t>
                        </m:r>
                      </m:den>
                    </m:f>
                    <m:r>
                      <a:rPr lang="vi-VN" sz="1700" i="1">
                        <a:effectLst/>
                        <a:latin typeface="+mn-lt"/>
                        <a:ea typeface="Arial" panose="020B0604020202020204" pitchFamily="34" charset="0"/>
                        <a:cs typeface="Times New Roman" panose="02020603050405020304" pitchFamily="18" charset="0"/>
                      </a:rPr>
                      <m:t>=</m:t>
                    </m:r>
                    <m:f>
                      <m:fPr>
                        <m:ctrlPr>
                          <a:rPr lang="en-US" sz="1700" i="1">
                            <a:effectLst/>
                            <a:latin typeface="+mn-lt"/>
                            <a:ea typeface="Arial" panose="020B0604020202020204" pitchFamily="34" charset="0"/>
                            <a:cs typeface="Times New Roman" panose="02020603050405020304" pitchFamily="18" charset="0"/>
                          </a:rPr>
                        </m:ctrlPr>
                      </m:fPr>
                      <m:num>
                        <m:r>
                          <a:rPr lang="vi-VN" sz="1700" i="1">
                            <a:effectLst/>
                            <a:latin typeface="+mn-lt"/>
                            <a:ea typeface="Arial" panose="020B0604020202020204" pitchFamily="34" charset="0"/>
                            <a:cs typeface="Times New Roman" panose="02020603050405020304" pitchFamily="18" charset="0"/>
                          </a:rPr>
                          <m:t>2</m:t>
                        </m:r>
                      </m:num>
                      <m:den>
                        <m:r>
                          <a:rPr lang="vi-VN" sz="1700" i="1">
                            <a:effectLst/>
                            <a:latin typeface="+mn-lt"/>
                            <a:ea typeface="Arial" panose="020B0604020202020204" pitchFamily="34" charset="0"/>
                            <a:cs typeface="Times New Roman" panose="02020603050405020304" pitchFamily="18" charset="0"/>
                          </a:rPr>
                          <m:t>3</m:t>
                        </m:r>
                      </m:den>
                    </m:f>
                    <m:r>
                      <a:rPr lang="en-US" sz="1700" b="0" i="0" smtClean="0">
                        <a:effectLst/>
                        <a:latin typeface="+mn-lt"/>
                        <a:ea typeface="Arial" panose="020B0604020202020204" pitchFamily="34" charset="0"/>
                        <a:cs typeface="Times New Roman" panose="02020603050405020304" pitchFamily="18" charset="0"/>
                      </a:rPr>
                      <m:t>.</m:t>
                    </m:r>
                  </m:oMath>
                </a14:m>
                <a:endParaRPr lang="en-US" sz="17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9800" y="850652"/>
                <a:ext cx="8747059" cy="1051570"/>
              </a:xfrm>
              <a:prstGeom prst="rect">
                <a:avLst/>
              </a:prstGeom>
              <a:blipFill>
                <a:blip r:embed="rId3"/>
                <a:stretch>
                  <a:fillRect l="-418" r="-488"/>
                </a:stretch>
              </a:blipFill>
            </p:spPr>
            <p:txBody>
              <a:bodyPr/>
              <a:lstStyle/>
              <a:p>
                <a:r>
                  <a:rPr lang="en-US">
                    <a:noFill/>
                  </a:rPr>
                  <a:t> </a:t>
                </a:r>
              </a:p>
            </p:txBody>
          </p:sp>
        </mc:Fallback>
      </mc:AlternateContent>
      <p:sp>
        <p:nvSpPr>
          <p:cNvPr id="16" name="Rectangle 15"/>
          <p:cNvSpPr/>
          <p:nvPr/>
        </p:nvSpPr>
        <p:spPr>
          <a:xfrm>
            <a:off x="732524" y="1979153"/>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287797" y="2565891"/>
            <a:ext cx="2979424" cy="2026578"/>
          </a:xfrm>
          <a:prstGeom prst="rect">
            <a:avLst/>
          </a:prstGeom>
        </p:spPr>
      </p:pic>
      <p:pic>
        <p:nvPicPr>
          <p:cNvPr id="17" name="Picture 16"/>
          <p:cNvPicPr>
            <a:picLocks noChangeAspect="1"/>
          </p:cNvPicPr>
          <p:nvPr/>
        </p:nvPicPr>
        <p:blipFill>
          <a:blip r:embed="rId6"/>
          <a:stretch>
            <a:fillRect/>
          </a:stretch>
        </p:blipFill>
        <p:spPr>
          <a:xfrm rot="12442749">
            <a:off x="-6600" y="4623042"/>
            <a:ext cx="978535" cy="546828"/>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492404" y="2316520"/>
                <a:ext cx="5426980" cy="270298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700" smtClean="0">
                    <a:latin typeface="+mn-lt"/>
                    <a:ea typeface="Arial" panose="020B0604020202020204" pitchFamily="34" charset="0"/>
                    <a:cs typeface="Times New Roman" panose="02020603050405020304" pitchFamily="18" charset="0"/>
                  </a:rPr>
                  <a:t>Gọi </a:t>
                </a:r>
                <a14:m>
                  <m:oMath xmlns:m="http://schemas.openxmlformats.org/officeDocument/2006/math">
                    <m:r>
                      <a:rPr lang="vi-VN" sz="1700" i="1">
                        <a:effectLst/>
                        <a:latin typeface="+mn-lt"/>
                        <a:ea typeface="Arial" panose="020B0604020202020204" pitchFamily="34" charset="0"/>
                        <a:cs typeface="Times New Roman" panose="02020603050405020304" pitchFamily="18" charset="0"/>
                      </a:rPr>
                      <m:t>𝐻</m:t>
                    </m:r>
                  </m:oMath>
                </a14:m>
                <a:r>
                  <a:rPr lang="vi-VN" sz="1700">
                    <a:effectLst/>
                    <a:latin typeface="+mn-lt"/>
                    <a:ea typeface="Dotum" panose="020B0600000101010101" pitchFamily="34" charset="-127"/>
                    <a:cs typeface="Times New Roman" panose="02020603050405020304" pitchFamily="18" charset="0"/>
                  </a:rPr>
                  <a:t> là trung điểm </a:t>
                </a:r>
                <a14:m>
                  <m:oMath xmlns:m="http://schemas.openxmlformats.org/officeDocument/2006/math">
                    <m:r>
                      <a:rPr lang="vi-VN" sz="1700" i="1">
                        <a:effectLst/>
                        <a:latin typeface="+mn-lt"/>
                        <a:ea typeface="Dotum" panose="020B0600000101010101" pitchFamily="34" charset="-127"/>
                        <a:cs typeface="Times New Roman" panose="02020603050405020304" pitchFamily="18" charset="0"/>
                      </a:rPr>
                      <m:t>𝐵𝐶</m:t>
                    </m:r>
                  </m:oMath>
                </a14:m>
                <a:r>
                  <a:rPr lang="vi-VN" sz="1700">
                    <a:effectLst/>
                    <a:latin typeface="+mn-lt"/>
                    <a:ea typeface="Dotum" panose="020B0600000101010101" pitchFamily="34" charset="-127"/>
                    <a:cs typeface="Times New Roman" panose="02020603050405020304" pitchFamily="18" charset="0"/>
                  </a:rPr>
                  <a:t>.</a:t>
                </a:r>
                <a:endParaRPr lang="en-US" sz="1700" smtClean="0">
                  <a:latin typeface="+mn-lt"/>
                  <a:ea typeface="Dotum" panose="020B0600000101010101" pitchFamily="34" charset="-127"/>
                  <a:cs typeface="Times New Roman" panose="02020603050405020304" pitchFamily="18" charset="0"/>
                </a:endParaRPr>
              </a:p>
              <a:p>
                <a:pPr marL="285750" indent="-285750" algn="just">
                  <a:lnSpc>
                    <a:spcPct val="150000"/>
                  </a:lnSpc>
                  <a:buFont typeface="Arial" panose="020B0604020202020204" pitchFamily="34" charset="0"/>
                  <a:buChar char="•"/>
                </a:pPr>
                <a14:m>
                  <m:oMath xmlns:m="http://schemas.openxmlformats.org/officeDocument/2006/math">
                    <m:r>
                      <a:rPr lang="vi-VN" sz="1700" i="1">
                        <a:effectLst/>
                        <a:latin typeface="+mn-lt"/>
                        <a:ea typeface="Arial" panose="020B0604020202020204" pitchFamily="34" charset="0"/>
                        <a:cs typeface="Times New Roman" panose="02020603050405020304" pitchFamily="18" charset="0"/>
                      </a:rPr>
                      <m:t>𝐺</m:t>
                    </m:r>
                  </m:oMath>
                </a14:m>
                <a:r>
                  <a:rPr lang="vi-VN" sz="1700">
                    <a:effectLst/>
                    <a:latin typeface="+mn-lt"/>
                    <a:ea typeface="Dotum" panose="020B0600000101010101" pitchFamily="34" charset="-127"/>
                    <a:cs typeface="Times New Roman" panose="02020603050405020304" pitchFamily="18" charset="0"/>
                  </a:rPr>
                  <a:t> là trọng tâm </a:t>
                </a:r>
                <a14:m>
                  <m:oMath xmlns:m="http://schemas.openxmlformats.org/officeDocument/2006/math">
                    <m:r>
                      <a:rPr lang="vi-VN" sz="1700" i="1">
                        <a:effectLst/>
                        <a:latin typeface="+mn-lt"/>
                        <a:ea typeface="Dotum" panose="020B0600000101010101" pitchFamily="34" charset="-127"/>
                        <a:cs typeface="Times New Roman" panose="02020603050405020304" pitchFamily="18" charset="0"/>
                      </a:rPr>
                      <m:t>∆</m:t>
                    </m:r>
                    <m:r>
                      <a:rPr lang="vi-VN" sz="1700" i="1">
                        <a:effectLst/>
                        <a:latin typeface="+mn-lt"/>
                        <a:ea typeface="Dotum" panose="020B0600000101010101" pitchFamily="34" charset="-127"/>
                        <a:cs typeface="Times New Roman" panose="02020603050405020304" pitchFamily="18" charset="0"/>
                      </a:rPr>
                      <m:t>𝐴𝐵𝐶</m:t>
                    </m:r>
                  </m:oMath>
                </a14:m>
                <a:r>
                  <a:rPr lang="vi-VN"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r>
                          <a:rPr lang="vi-VN" sz="1700" i="1">
                            <a:effectLst/>
                            <a:latin typeface="+mn-lt"/>
                            <a:ea typeface="Dotum" panose="020B0600000101010101" pitchFamily="34" charset="-127"/>
                            <a:cs typeface="Times New Roman" panose="02020603050405020304" pitchFamily="18" charset="0"/>
                          </a:rPr>
                          <m:t>𝐴𝐺</m:t>
                        </m:r>
                      </m:num>
                      <m:den>
                        <m:r>
                          <a:rPr lang="vi-VN" sz="1700" i="1">
                            <a:effectLst/>
                            <a:latin typeface="+mn-lt"/>
                            <a:ea typeface="Dotum" panose="020B0600000101010101" pitchFamily="34" charset="-127"/>
                            <a:cs typeface="Times New Roman" panose="02020603050405020304" pitchFamily="18" charset="0"/>
                          </a:rPr>
                          <m:t>𝐴𝐻</m:t>
                        </m:r>
                      </m:den>
                    </m:f>
                    <m:r>
                      <a:rPr lang="vi-VN"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r>
                          <a:rPr lang="vi-VN" sz="1700" i="1">
                            <a:effectLst/>
                            <a:latin typeface="+mn-lt"/>
                            <a:ea typeface="Dotum" panose="020B0600000101010101" pitchFamily="34" charset="-127"/>
                            <a:cs typeface="Times New Roman" panose="02020603050405020304" pitchFamily="18" charset="0"/>
                          </a:rPr>
                          <m:t>2</m:t>
                        </m:r>
                      </m:num>
                      <m:den>
                        <m:r>
                          <a:rPr lang="vi-VN" sz="1700" i="1">
                            <a:effectLst/>
                            <a:latin typeface="+mn-lt"/>
                            <a:ea typeface="Dotum" panose="020B0600000101010101" pitchFamily="34" charset="-127"/>
                            <a:cs typeface="Times New Roman" panose="02020603050405020304" pitchFamily="18" charset="0"/>
                          </a:rPr>
                          <m:t>3</m:t>
                        </m:r>
                      </m:den>
                    </m:f>
                  </m:oMath>
                </a14:m>
                <a:r>
                  <a:rPr lang="vi-VN" sz="1700">
                    <a:effectLst/>
                    <a:latin typeface="+mn-lt"/>
                    <a:ea typeface="Dotum" panose="020B0600000101010101" pitchFamily="34" charset="-127"/>
                    <a:cs typeface="Times New Roman" panose="02020603050405020304" pitchFamily="18" charset="0"/>
                  </a:rPr>
                  <a:t> (1)</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14:m>
                  <m:oMath xmlns:m="http://schemas.openxmlformats.org/officeDocument/2006/math">
                    <m:r>
                      <a:rPr lang="vi-VN" sz="1700" i="1">
                        <a:effectLst/>
                        <a:latin typeface="+mn-lt"/>
                        <a:ea typeface="Arial" panose="020B0604020202020204" pitchFamily="34" charset="0"/>
                        <a:cs typeface="Times New Roman" panose="02020603050405020304" pitchFamily="18" charset="0"/>
                      </a:rPr>
                      <m:t>∆</m:t>
                    </m:r>
                    <m:r>
                      <a:rPr lang="vi-VN" sz="1700" i="1">
                        <a:effectLst/>
                        <a:latin typeface="+mn-lt"/>
                        <a:ea typeface="Arial" panose="020B0604020202020204" pitchFamily="34" charset="0"/>
                        <a:cs typeface="Times New Roman" panose="02020603050405020304" pitchFamily="18" charset="0"/>
                      </a:rPr>
                      <m:t>𝐴𝐵𝐻</m:t>
                    </m:r>
                  </m:oMath>
                </a14:m>
                <a:r>
                  <a:rPr lang="vi-VN" sz="1700">
                    <a:effectLst/>
                    <a:latin typeface="+mn-lt"/>
                    <a:ea typeface="Dotum" panose="020B0600000101010101" pitchFamily="34" charset="-127"/>
                    <a:cs typeface="Times New Roman" panose="02020603050405020304" pitchFamily="18" charset="0"/>
                  </a:rPr>
                  <a:t> có: </a:t>
                </a:r>
                <a14:m>
                  <m:oMath xmlns:m="http://schemas.openxmlformats.org/officeDocument/2006/math">
                    <m:r>
                      <a:rPr lang="vi-VN" sz="1700" i="1">
                        <a:effectLst/>
                        <a:latin typeface="+mn-lt"/>
                        <a:ea typeface="Dotum" panose="020B0600000101010101" pitchFamily="34" charset="-127"/>
                        <a:cs typeface="Times New Roman" panose="02020603050405020304" pitchFamily="18" charset="0"/>
                      </a:rPr>
                      <m:t>𝐺𝑀</m:t>
                    </m:r>
                    <m:r>
                      <a:rPr lang="vi-VN" sz="1700" i="1">
                        <a:effectLst/>
                        <a:latin typeface="+mn-lt"/>
                        <a:ea typeface="Dotum" panose="020B0600000101010101" pitchFamily="34" charset="-127"/>
                        <a:cs typeface="Times New Roman" panose="02020603050405020304" pitchFamily="18" charset="0"/>
                      </a:rPr>
                      <m:t>//</m:t>
                    </m:r>
                    <m:r>
                      <a:rPr lang="vi-VN" sz="1700" i="1">
                        <a:effectLst/>
                        <a:latin typeface="+mn-lt"/>
                        <a:ea typeface="Dotum" panose="020B0600000101010101" pitchFamily="34" charset="-127"/>
                        <a:cs typeface="Times New Roman" panose="02020603050405020304" pitchFamily="18" charset="0"/>
                      </a:rPr>
                      <m:t>𝐵𝐻</m:t>
                    </m:r>
                  </m:oMath>
                </a14:m>
                <a:r>
                  <a:rPr lang="vi-VN"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vi-VN" sz="1700">
                    <a:effectLst/>
                    <a:latin typeface="+mn-lt"/>
                    <a:ea typeface="Dotum" panose="020B0600000101010101" pitchFamily="34" charset="-127"/>
                    <a:cs typeface="Times New Roman" panose="02020603050405020304" pitchFamily="18" charset="0"/>
                  </a:rPr>
                  <a:t> </a:t>
                </a:r>
                <a14:m>
                  <m:oMath xmlns:m="http://schemas.openxmlformats.org/officeDocument/2006/math">
                    <m:f>
                      <m:fPr>
                        <m:ctrlPr>
                          <a:rPr lang="en-US" sz="1700" i="1">
                            <a:effectLst/>
                            <a:latin typeface="+mn-lt"/>
                            <a:ea typeface="Dotum" panose="020B0600000101010101" pitchFamily="34" charset="-127"/>
                            <a:cs typeface="Times New Roman" panose="02020603050405020304" pitchFamily="18" charset="0"/>
                          </a:rPr>
                        </m:ctrlPr>
                      </m:fPr>
                      <m:num>
                        <m:r>
                          <a:rPr lang="vi-VN" sz="1700" i="1">
                            <a:effectLst/>
                            <a:latin typeface="+mn-lt"/>
                            <a:ea typeface="Dotum" panose="020B0600000101010101" pitchFamily="34" charset="-127"/>
                            <a:cs typeface="Times New Roman" panose="02020603050405020304" pitchFamily="18" charset="0"/>
                          </a:rPr>
                          <m:t>𝐴𝑀</m:t>
                        </m:r>
                      </m:num>
                      <m:den>
                        <m:r>
                          <a:rPr lang="vi-VN" sz="1700" i="1">
                            <a:effectLst/>
                            <a:latin typeface="+mn-lt"/>
                            <a:ea typeface="Dotum" panose="020B0600000101010101" pitchFamily="34" charset="-127"/>
                            <a:cs typeface="Times New Roman" panose="02020603050405020304" pitchFamily="18" charset="0"/>
                          </a:rPr>
                          <m:t>𝐴𝐵</m:t>
                        </m:r>
                      </m:den>
                    </m:f>
                    <m:r>
                      <a:rPr lang="vi-VN"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r>
                          <a:rPr lang="vi-VN" sz="1700" i="1">
                            <a:effectLst/>
                            <a:latin typeface="+mn-lt"/>
                            <a:ea typeface="Dotum" panose="020B0600000101010101" pitchFamily="34" charset="-127"/>
                            <a:cs typeface="Times New Roman" panose="02020603050405020304" pitchFamily="18" charset="0"/>
                          </a:rPr>
                          <m:t>𝐴𝐺</m:t>
                        </m:r>
                      </m:num>
                      <m:den>
                        <m:r>
                          <a:rPr lang="vi-VN" sz="1700" i="1">
                            <a:effectLst/>
                            <a:latin typeface="+mn-lt"/>
                            <a:ea typeface="Dotum" panose="020B0600000101010101" pitchFamily="34" charset="-127"/>
                            <a:cs typeface="Times New Roman" panose="02020603050405020304" pitchFamily="18" charset="0"/>
                          </a:rPr>
                          <m:t>𝐴𝐻</m:t>
                        </m:r>
                      </m:den>
                    </m:f>
                  </m:oMath>
                </a14:m>
                <a:r>
                  <a:rPr lang="vi-VN" sz="1700">
                    <a:effectLst/>
                    <a:latin typeface="+mn-lt"/>
                    <a:ea typeface="Dotum" panose="020B0600000101010101" pitchFamily="34" charset="-127"/>
                    <a:cs typeface="Times New Roman" panose="02020603050405020304" pitchFamily="18" charset="0"/>
                  </a:rPr>
                  <a:t> (định lí Thalès) (2)</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14:m>
                  <m:oMath xmlns:m="http://schemas.openxmlformats.org/officeDocument/2006/math">
                    <m:r>
                      <a:rPr lang="vi-VN" sz="1700" i="1">
                        <a:effectLst/>
                        <a:latin typeface="+mn-lt"/>
                        <a:ea typeface="Arial" panose="020B0604020202020204" pitchFamily="34" charset="0"/>
                        <a:cs typeface="Times New Roman" panose="02020603050405020304" pitchFamily="18" charset="0"/>
                      </a:rPr>
                      <m:t>∆</m:t>
                    </m:r>
                    <m:r>
                      <a:rPr lang="vi-VN" sz="1700" i="1">
                        <a:effectLst/>
                        <a:latin typeface="+mn-lt"/>
                        <a:ea typeface="Arial" panose="020B0604020202020204" pitchFamily="34" charset="0"/>
                        <a:cs typeface="Times New Roman" panose="02020603050405020304" pitchFamily="18" charset="0"/>
                      </a:rPr>
                      <m:t>𝐴𝐶𝐻</m:t>
                    </m:r>
                  </m:oMath>
                </a14:m>
                <a:r>
                  <a:rPr lang="vi-VN" sz="1700">
                    <a:effectLst/>
                    <a:latin typeface="+mn-lt"/>
                    <a:ea typeface="Dotum" panose="020B0600000101010101" pitchFamily="34" charset="-127"/>
                    <a:cs typeface="Times New Roman" panose="02020603050405020304" pitchFamily="18" charset="0"/>
                  </a:rPr>
                  <a:t> có: </a:t>
                </a:r>
                <a14:m>
                  <m:oMath xmlns:m="http://schemas.openxmlformats.org/officeDocument/2006/math">
                    <m:r>
                      <a:rPr lang="vi-VN" sz="1700" i="1">
                        <a:effectLst/>
                        <a:latin typeface="+mn-lt"/>
                        <a:ea typeface="Dotum" panose="020B0600000101010101" pitchFamily="34" charset="-127"/>
                        <a:cs typeface="Times New Roman" panose="02020603050405020304" pitchFamily="18" charset="0"/>
                      </a:rPr>
                      <m:t>𝐺𝑁</m:t>
                    </m:r>
                    <m:r>
                      <a:rPr lang="vi-VN" sz="1700" i="1">
                        <a:effectLst/>
                        <a:latin typeface="+mn-lt"/>
                        <a:ea typeface="Dotum" panose="020B0600000101010101" pitchFamily="34" charset="-127"/>
                        <a:cs typeface="Times New Roman" panose="02020603050405020304" pitchFamily="18" charset="0"/>
                      </a:rPr>
                      <m:t>//</m:t>
                    </m:r>
                    <m:r>
                      <a:rPr lang="vi-VN" sz="1700" i="1">
                        <a:effectLst/>
                        <a:latin typeface="+mn-lt"/>
                        <a:ea typeface="Dotum" panose="020B0600000101010101" pitchFamily="34" charset="-127"/>
                        <a:cs typeface="Times New Roman" panose="02020603050405020304" pitchFamily="18" charset="0"/>
                      </a:rPr>
                      <m:t>𝐶𝐻</m:t>
                    </m:r>
                  </m:oMath>
                </a14:m>
                <a:r>
                  <a:rPr lang="vi-VN"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vi-VN" sz="1700">
                    <a:effectLst/>
                    <a:latin typeface="+mn-lt"/>
                    <a:ea typeface="Dotum" panose="020B0600000101010101" pitchFamily="34" charset="-127"/>
                    <a:cs typeface="Times New Roman" panose="02020603050405020304" pitchFamily="18" charset="0"/>
                  </a:rPr>
                  <a:t> </a:t>
                </a:r>
                <a14:m>
                  <m:oMath xmlns:m="http://schemas.openxmlformats.org/officeDocument/2006/math">
                    <m:f>
                      <m:fPr>
                        <m:ctrlPr>
                          <a:rPr lang="en-US" sz="1700" i="1">
                            <a:effectLst/>
                            <a:latin typeface="+mn-lt"/>
                            <a:ea typeface="Dotum" panose="020B0600000101010101" pitchFamily="34" charset="-127"/>
                            <a:cs typeface="Times New Roman" panose="02020603050405020304" pitchFamily="18" charset="0"/>
                          </a:rPr>
                        </m:ctrlPr>
                      </m:fPr>
                      <m:num>
                        <m:r>
                          <a:rPr lang="vi-VN" sz="1700" i="1">
                            <a:effectLst/>
                            <a:latin typeface="+mn-lt"/>
                            <a:ea typeface="Dotum" panose="020B0600000101010101" pitchFamily="34" charset="-127"/>
                            <a:cs typeface="Times New Roman" panose="02020603050405020304" pitchFamily="18" charset="0"/>
                          </a:rPr>
                          <m:t>𝐴𝑁</m:t>
                        </m:r>
                      </m:num>
                      <m:den>
                        <m:r>
                          <a:rPr lang="vi-VN" sz="1700" i="1">
                            <a:effectLst/>
                            <a:latin typeface="+mn-lt"/>
                            <a:ea typeface="Dotum" panose="020B0600000101010101" pitchFamily="34" charset="-127"/>
                            <a:cs typeface="Times New Roman" panose="02020603050405020304" pitchFamily="18" charset="0"/>
                          </a:rPr>
                          <m:t>𝐴𝐶</m:t>
                        </m:r>
                      </m:den>
                    </m:f>
                    <m:r>
                      <a:rPr lang="vi-VN"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r>
                          <a:rPr lang="vi-VN" sz="1700" i="1">
                            <a:effectLst/>
                            <a:latin typeface="+mn-lt"/>
                            <a:ea typeface="Dotum" panose="020B0600000101010101" pitchFamily="34" charset="-127"/>
                            <a:cs typeface="Times New Roman" panose="02020603050405020304" pitchFamily="18" charset="0"/>
                          </a:rPr>
                          <m:t>𝐴𝐺</m:t>
                        </m:r>
                      </m:num>
                      <m:den>
                        <m:r>
                          <a:rPr lang="vi-VN" sz="1700" i="1">
                            <a:effectLst/>
                            <a:latin typeface="+mn-lt"/>
                            <a:ea typeface="Dotum" panose="020B0600000101010101" pitchFamily="34" charset="-127"/>
                            <a:cs typeface="Times New Roman" panose="02020603050405020304" pitchFamily="18" charset="0"/>
                          </a:rPr>
                          <m:t>𝐴𝐻</m:t>
                        </m:r>
                      </m:den>
                    </m:f>
                  </m:oMath>
                </a14:m>
                <a:r>
                  <a:rPr lang="vi-VN" sz="1700">
                    <a:effectLst/>
                    <a:latin typeface="+mn-lt"/>
                    <a:ea typeface="Dotum" panose="020B0600000101010101" pitchFamily="34" charset="-127"/>
                    <a:cs typeface="Times New Roman" panose="02020603050405020304" pitchFamily="18" charset="0"/>
                  </a:rPr>
                  <a:t> (định lí Thalès) (3)</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Arial" panose="020B0604020202020204" pitchFamily="34" charset="0"/>
                    <a:cs typeface="Times New Roman" panose="02020603050405020304" pitchFamily="18" charset="0"/>
                  </a:rPr>
                  <a:t>Từ (1)(2)(3)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vi-VN" sz="17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700" i="1">
                            <a:effectLst/>
                            <a:latin typeface="+mn-lt"/>
                            <a:ea typeface="Arial" panose="020B0604020202020204" pitchFamily="34" charset="0"/>
                            <a:cs typeface="Times New Roman" panose="02020603050405020304" pitchFamily="18" charset="0"/>
                          </a:rPr>
                        </m:ctrlPr>
                      </m:fPr>
                      <m:num>
                        <m:r>
                          <a:rPr lang="vi-VN" sz="1700" i="1">
                            <a:effectLst/>
                            <a:latin typeface="+mn-lt"/>
                            <a:ea typeface="Arial" panose="020B0604020202020204" pitchFamily="34" charset="0"/>
                            <a:cs typeface="Times New Roman" panose="02020603050405020304" pitchFamily="18" charset="0"/>
                          </a:rPr>
                          <m:t>𝐴𝑀</m:t>
                        </m:r>
                      </m:num>
                      <m:den>
                        <m:r>
                          <a:rPr lang="vi-VN" sz="1700" i="1">
                            <a:effectLst/>
                            <a:latin typeface="+mn-lt"/>
                            <a:ea typeface="Arial" panose="020B0604020202020204" pitchFamily="34" charset="0"/>
                            <a:cs typeface="Times New Roman" panose="02020603050405020304" pitchFamily="18" charset="0"/>
                          </a:rPr>
                          <m:t>𝐴𝐵</m:t>
                        </m:r>
                      </m:den>
                    </m:f>
                    <m:r>
                      <a:rPr lang="vi-VN" sz="1700" i="1">
                        <a:effectLst/>
                        <a:latin typeface="+mn-lt"/>
                        <a:ea typeface="Arial" panose="020B0604020202020204" pitchFamily="34" charset="0"/>
                        <a:cs typeface="Times New Roman" panose="02020603050405020304" pitchFamily="18" charset="0"/>
                      </a:rPr>
                      <m:t>=</m:t>
                    </m:r>
                    <m:f>
                      <m:fPr>
                        <m:ctrlPr>
                          <a:rPr lang="en-US" sz="1700" i="1">
                            <a:effectLst/>
                            <a:latin typeface="+mn-lt"/>
                            <a:ea typeface="Arial" panose="020B0604020202020204" pitchFamily="34" charset="0"/>
                            <a:cs typeface="Times New Roman" panose="02020603050405020304" pitchFamily="18" charset="0"/>
                          </a:rPr>
                        </m:ctrlPr>
                      </m:fPr>
                      <m:num>
                        <m:r>
                          <a:rPr lang="vi-VN" sz="1700" i="1">
                            <a:effectLst/>
                            <a:latin typeface="+mn-lt"/>
                            <a:ea typeface="Arial" panose="020B0604020202020204" pitchFamily="34" charset="0"/>
                            <a:cs typeface="Times New Roman" panose="02020603050405020304" pitchFamily="18" charset="0"/>
                          </a:rPr>
                          <m:t>𝐴𝑁</m:t>
                        </m:r>
                      </m:num>
                      <m:den>
                        <m:r>
                          <a:rPr lang="vi-VN" sz="1700" i="1">
                            <a:effectLst/>
                            <a:latin typeface="+mn-lt"/>
                            <a:ea typeface="Arial" panose="020B0604020202020204" pitchFamily="34" charset="0"/>
                            <a:cs typeface="Times New Roman" panose="02020603050405020304" pitchFamily="18" charset="0"/>
                          </a:rPr>
                          <m:t>𝐴𝐶</m:t>
                        </m:r>
                      </m:den>
                    </m:f>
                    <m:r>
                      <a:rPr lang="vi-VN" sz="1700" i="1">
                        <a:effectLst/>
                        <a:latin typeface="+mn-lt"/>
                        <a:ea typeface="Arial" panose="020B0604020202020204" pitchFamily="34" charset="0"/>
                        <a:cs typeface="Times New Roman" panose="02020603050405020304" pitchFamily="18" charset="0"/>
                      </a:rPr>
                      <m:t>=</m:t>
                    </m:r>
                    <m:f>
                      <m:fPr>
                        <m:ctrlPr>
                          <a:rPr lang="en-US" sz="1700" i="1">
                            <a:effectLst/>
                            <a:latin typeface="+mn-lt"/>
                            <a:ea typeface="Arial" panose="020B0604020202020204" pitchFamily="34" charset="0"/>
                            <a:cs typeface="Times New Roman" panose="02020603050405020304" pitchFamily="18" charset="0"/>
                          </a:rPr>
                        </m:ctrlPr>
                      </m:fPr>
                      <m:num>
                        <m:r>
                          <a:rPr lang="vi-VN" sz="1700" i="1">
                            <a:effectLst/>
                            <a:latin typeface="+mn-lt"/>
                            <a:ea typeface="Arial" panose="020B0604020202020204" pitchFamily="34" charset="0"/>
                            <a:cs typeface="Times New Roman" panose="02020603050405020304" pitchFamily="18" charset="0"/>
                          </a:rPr>
                          <m:t>2</m:t>
                        </m:r>
                      </m:num>
                      <m:den>
                        <m:r>
                          <a:rPr lang="vi-VN" sz="1700" i="1">
                            <a:effectLst/>
                            <a:latin typeface="+mn-lt"/>
                            <a:ea typeface="Arial" panose="020B0604020202020204" pitchFamily="34" charset="0"/>
                            <a:cs typeface="Times New Roman" panose="02020603050405020304" pitchFamily="18" charset="0"/>
                          </a:rPr>
                          <m:t>3</m:t>
                        </m:r>
                      </m:den>
                    </m:f>
                  </m:oMath>
                </a14:m>
                <a:endParaRPr lang="en-US" sz="17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492404" y="2316520"/>
                <a:ext cx="5426980" cy="2702984"/>
              </a:xfrm>
              <a:prstGeom prst="rect">
                <a:avLst/>
              </a:prstGeom>
              <a:blipFill>
                <a:blip r:embed="rId7"/>
                <a:stretch>
                  <a:fillRect l="-78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down)">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up)">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wipe(left)">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77" name="Picture 76"/>
          <p:cNvPicPr>
            <a:picLocks noChangeAspect="1"/>
          </p:cNvPicPr>
          <p:nvPr/>
        </p:nvPicPr>
        <p:blipFill>
          <a:blip r:embed="rId3"/>
          <a:stretch>
            <a:fillRect/>
          </a:stretch>
        </p:blipFill>
        <p:spPr>
          <a:xfrm rot="3051417">
            <a:off x="-16634" y="4604484"/>
            <a:ext cx="579198" cy="668764"/>
          </a:xfrm>
          <a:prstGeom prst="rect">
            <a:avLst/>
          </a:prstGeom>
        </p:spPr>
      </p:pic>
      <p:pic>
        <p:nvPicPr>
          <p:cNvPr id="10" name="Picture 9"/>
          <p:cNvPicPr>
            <a:picLocks noChangeAspect="1"/>
          </p:cNvPicPr>
          <p:nvPr/>
        </p:nvPicPr>
        <p:blipFill>
          <a:blip r:embed="rId4"/>
          <a:stretch>
            <a:fillRect/>
          </a:stretch>
        </p:blipFill>
        <p:spPr>
          <a:xfrm>
            <a:off x="8622667" y="4288883"/>
            <a:ext cx="710762" cy="773591"/>
          </a:xfrm>
          <a:prstGeom prst="rect">
            <a:avLst/>
          </a:prstGeom>
        </p:spPr>
      </p:pic>
      <p:sp>
        <p:nvSpPr>
          <p:cNvPr id="9" name="TextBox 8"/>
          <p:cNvSpPr txBox="1"/>
          <p:nvPr/>
        </p:nvSpPr>
        <p:spPr>
          <a:xfrm>
            <a:off x="155062" y="147421"/>
            <a:ext cx="5409737" cy="436273"/>
          </a:xfrm>
          <a:prstGeom prst="rect">
            <a:avLst/>
          </a:prstGeom>
          <a:noFill/>
        </p:spPr>
        <p:txBody>
          <a:bodyPr wrap="square" rtlCol="0">
            <a:spAutoFit/>
          </a:bodyPr>
          <a:lstStyle/>
          <a:p>
            <a:pPr lvl="0" algn="just">
              <a:lnSpc>
                <a:spcPct val="150000"/>
              </a:lnSpc>
              <a:buClr>
                <a:srgbClr val="2D1549"/>
              </a:buClr>
              <a:buSzPts val="1100"/>
              <a:defRPr/>
            </a:pPr>
            <a:r>
              <a:rPr lang="vi-VN" sz="1700" kern="1200" smtClean="0">
                <a:solidFill>
                  <a:sysClr val="windowText" lastClr="000000"/>
                </a:solidFill>
                <a:latin typeface="+mn-lt"/>
                <a:ea typeface="+mn-ea"/>
                <a:cs typeface="Arial" panose="020B0604020202020204" pitchFamily="34" charset="0"/>
              </a:rPr>
              <a:t> </a:t>
            </a:r>
            <a:r>
              <a:rPr lang="en-US" sz="1700" b="1">
                <a:solidFill>
                  <a:srgbClr val="FFFFFF"/>
                </a:solidFill>
                <a:highlight>
                  <a:srgbClr val="CE4D8E"/>
                </a:highlight>
                <a:latin typeface="+mn-lt"/>
              </a:rPr>
              <a:t>Ví </a:t>
            </a:r>
            <a:r>
              <a:rPr lang="en-US" sz="1700" b="1">
                <a:solidFill>
                  <a:srgbClr val="FFFFFF"/>
                </a:solidFill>
                <a:highlight>
                  <a:srgbClr val="CE4D8E"/>
                </a:highlight>
                <a:latin typeface="+mn-lt"/>
              </a:rPr>
              <a:t>dụ </a:t>
            </a:r>
            <a:r>
              <a:rPr lang="en-US" sz="1700" b="1" smtClean="0">
                <a:solidFill>
                  <a:srgbClr val="FFFFFF"/>
                </a:solidFill>
                <a:highlight>
                  <a:srgbClr val="CE4D8E"/>
                </a:highlight>
                <a:latin typeface="+mn-lt"/>
              </a:rPr>
              <a:t>3:</a:t>
            </a:r>
            <a:r>
              <a:rPr lang="en-US" sz="1700" kern="1200" smtClean="0">
                <a:solidFill>
                  <a:sysClr val="windowText" lastClr="000000"/>
                </a:solidFill>
                <a:latin typeface="+mn-lt"/>
                <a:ea typeface="+mn-ea"/>
                <a:cs typeface="Arial" panose="020B0604020202020204" pitchFamily="34" charset="0"/>
              </a:rPr>
              <a:t> Giải bài toán nêu trong phần mở đầu.</a:t>
            </a:r>
            <a:endParaRPr lang="vi-VN" sz="1700" kern="1200" dirty="0">
              <a:solidFill>
                <a:sysClr val="windowText" lastClr="000000"/>
              </a:solidFill>
              <a:latin typeface="+mn-lt"/>
              <a:ea typeface="+mn-ea"/>
              <a:cs typeface="Arial" panose="020B0604020202020204" pitchFamily="34" charset="0"/>
            </a:endParaRPr>
          </a:p>
        </p:txBody>
      </p:sp>
      <p:sp>
        <p:nvSpPr>
          <p:cNvPr id="11" name="Rectangle 10"/>
          <p:cNvSpPr/>
          <p:nvPr/>
        </p:nvSpPr>
        <p:spPr>
          <a:xfrm>
            <a:off x="415995" y="771344"/>
            <a:ext cx="598241" cy="353943"/>
          </a:xfrm>
          <a:prstGeom prst="rect">
            <a:avLst/>
          </a:prstGeom>
        </p:spPr>
        <p:txBody>
          <a:bodyPr wrap="none">
            <a:spAutoFit/>
          </a:bodyPr>
          <a:lstStyle/>
          <a:p>
            <a:pPr algn="ctr">
              <a:buClrTx/>
              <a:defRPr/>
            </a:pPr>
            <a:r>
              <a:rPr lang="en-US" sz="1700" b="1" i="1" u="sng" kern="1200" dirty="0" smtClean="0">
                <a:solidFill>
                  <a:srgbClr val="C00000"/>
                </a:solidFill>
                <a:latin typeface="Arial" panose="020B0604020202020204" pitchFamily="34" charset="0"/>
                <a:ea typeface="+mn-ea"/>
              </a:rPr>
              <a:t>Giải</a:t>
            </a:r>
            <a:endParaRPr lang="en-US" sz="1700" b="1" i="1" u="sng" kern="1200" dirty="0">
              <a:solidFill>
                <a:srgbClr val="C00000"/>
              </a:solidFill>
              <a:latin typeface="Calibri"/>
              <a:ea typeface="+mn-ea"/>
            </a:endParaRPr>
          </a:p>
        </p:txBody>
      </p:sp>
      <p:sp>
        <p:nvSpPr>
          <p:cNvPr id="3" name="Rectangle 2"/>
          <p:cNvSpPr/>
          <p:nvPr/>
        </p:nvSpPr>
        <p:spPr>
          <a:xfrm>
            <a:off x="200032" y="1210814"/>
            <a:ext cx="5643689" cy="1221104"/>
          </a:xfrm>
          <a:prstGeom prst="rect">
            <a:avLst/>
          </a:prstGeom>
        </p:spPr>
        <p:txBody>
          <a:bodyPr wrap="square">
            <a:spAutoFit/>
          </a:bodyPr>
          <a:lstStyle/>
          <a:p>
            <a:pPr>
              <a:lnSpc>
                <a:spcPct val="150000"/>
              </a:lnSpc>
            </a:pPr>
            <a:r>
              <a:rPr lang="vi-VN" sz="1700">
                <a:latin typeface="+mn-lt"/>
              </a:rPr>
              <a:t>Bác Dư có thể làm như sau:</a:t>
            </a:r>
          </a:p>
          <a:p>
            <a:pPr>
              <a:lnSpc>
                <a:spcPct val="150000"/>
              </a:lnSpc>
            </a:pPr>
            <a:r>
              <a:rPr lang="en-US" sz="1700" smtClean="0">
                <a:latin typeface="+mn-lt"/>
              </a:rPr>
              <a:t>- </a:t>
            </a:r>
            <a:r>
              <a:rPr lang="vi-VN" sz="1700" smtClean="0">
                <a:latin typeface="+mn-lt"/>
              </a:rPr>
              <a:t>Đặt </a:t>
            </a:r>
            <a:r>
              <a:rPr lang="vi-VN" sz="1700">
                <a:latin typeface="+mn-lt"/>
              </a:rPr>
              <a:t>thanh sắt trên mặt phẳng sân và coi thanh sắt như đoạn </a:t>
            </a:r>
            <a:r>
              <a:rPr lang="vi-VN" sz="1700">
                <a:latin typeface="+mn-lt"/>
              </a:rPr>
              <a:t>thẳng </a:t>
            </a:r>
            <a:r>
              <a:rPr lang="vi-VN" sz="1700" smtClean="0">
                <a:latin typeface="+mn-lt"/>
              </a:rPr>
              <a:t>AB</a:t>
            </a:r>
            <a:r>
              <a:rPr lang="en-US" sz="1700" smtClean="0">
                <a:latin typeface="+mn-lt"/>
              </a:rPr>
              <a:t>;</a:t>
            </a:r>
            <a:endParaRPr lang="vi-VN" sz="1700">
              <a:latin typeface="+mn-lt"/>
            </a:endParaRPr>
          </a:p>
        </p:txBody>
      </p:sp>
      <p:pic>
        <p:nvPicPr>
          <p:cNvPr id="7" name="Picture 6"/>
          <p:cNvPicPr>
            <a:picLocks noChangeAspect="1"/>
          </p:cNvPicPr>
          <p:nvPr/>
        </p:nvPicPr>
        <p:blipFill>
          <a:blip r:embed="rId5"/>
          <a:stretch>
            <a:fillRect/>
          </a:stretch>
        </p:blipFill>
        <p:spPr>
          <a:xfrm>
            <a:off x="6331267" y="108184"/>
            <a:ext cx="2460305" cy="2409261"/>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200032" y="2502455"/>
                <a:ext cx="8733046" cy="2173224"/>
              </a:xfrm>
              <a:prstGeom prst="rect">
                <a:avLst/>
              </a:prstGeom>
            </p:spPr>
            <p:txBody>
              <a:bodyPr wrap="square">
                <a:spAutoFit/>
              </a:bodyPr>
              <a:lstStyle/>
              <a:p>
                <a:pPr lvl="0">
                  <a:lnSpc>
                    <a:spcPct val="150000"/>
                  </a:lnSpc>
                </a:pPr>
                <a:r>
                  <a:rPr lang="en-US" sz="1700" smtClean="0">
                    <a:latin typeface="Arial" panose="020B0604020202020204" pitchFamily="34" charset="0"/>
                  </a:rPr>
                  <a:t>- </a:t>
                </a:r>
                <a:r>
                  <a:rPr lang="vi-VN" sz="1700" smtClean="0">
                    <a:latin typeface="Arial" panose="020B0604020202020204" pitchFamily="34" charset="0"/>
                  </a:rPr>
                  <a:t>Vẽ </a:t>
                </a:r>
                <a:r>
                  <a:rPr lang="vi-VN" sz="1700">
                    <a:latin typeface="Arial" panose="020B0604020202020204" pitchFamily="34" charset="0"/>
                  </a:rPr>
                  <a:t>tia Ax và lấy một đoạn dây </a:t>
                </a:r>
                <a:r>
                  <a:rPr lang="vi-VN" sz="1700">
                    <a:latin typeface="Arial" panose="020B0604020202020204" pitchFamily="34" charset="0"/>
                  </a:rPr>
                  <a:t>không </a:t>
                </a:r>
                <a:r>
                  <a:rPr lang="vi-VN" sz="1700" smtClean="0">
                    <a:latin typeface="Arial" panose="020B0604020202020204" pitchFamily="34" charset="0"/>
                  </a:rPr>
                  <a:t>d</a:t>
                </a:r>
                <a:r>
                  <a:rPr lang="en-US" sz="1700">
                    <a:latin typeface="Arial" panose="020B0604020202020204" pitchFamily="34" charset="0"/>
                  </a:rPr>
                  <a:t>ã</a:t>
                </a:r>
                <a:r>
                  <a:rPr lang="vi-VN" sz="1700" smtClean="0">
                    <a:latin typeface="Arial" panose="020B0604020202020204" pitchFamily="34" charset="0"/>
                  </a:rPr>
                  <a:t>n </a:t>
                </a:r>
                <a:r>
                  <a:rPr lang="vi-VN" sz="1700">
                    <a:latin typeface="Arial" panose="020B0604020202020204" pitchFamily="34" charset="0"/>
                  </a:rPr>
                  <a:t>nào đó rồi đặt liên tiếp trên tia Ax, bắt đầu từ </a:t>
                </a:r>
                <a:r>
                  <a:rPr lang="vi-VN" sz="1700">
                    <a:latin typeface="Arial" panose="020B0604020202020204" pitchFamily="34" charset="0"/>
                  </a:rPr>
                  <a:t>điểm </a:t>
                </a:r>
                <a:r>
                  <a:rPr lang="en-US" sz="1700" smtClean="0">
                    <a:latin typeface="Arial" panose="020B0604020202020204" pitchFamily="34" charset="0"/>
                  </a:rPr>
                  <a:t>A</a:t>
                </a:r>
                <a:r>
                  <a:rPr lang="vi-VN" sz="1700" smtClean="0">
                    <a:latin typeface="Arial" panose="020B0604020202020204" pitchFamily="34" charset="0"/>
                  </a:rPr>
                  <a:t>, </a:t>
                </a:r>
                <a:r>
                  <a:rPr lang="vi-VN" sz="1700">
                    <a:latin typeface="Arial" panose="020B0604020202020204" pitchFamily="34" charset="0"/>
                  </a:rPr>
                  <a:t>năm đoạn thẳng AM, MN, NP,PQ, QC có độ dài đều bằng độ dài đoạn dây;</a:t>
                </a:r>
              </a:p>
              <a:p>
                <a:pPr lvl="0">
                  <a:lnSpc>
                    <a:spcPct val="150000"/>
                  </a:lnSpc>
                </a:pPr>
                <a:r>
                  <a:rPr lang="en-US" sz="1700" smtClean="0">
                    <a:latin typeface="Arial" panose="020B0604020202020204" pitchFamily="34" charset="0"/>
                  </a:rPr>
                  <a:t>- </a:t>
                </a:r>
                <a:r>
                  <a:rPr lang="vi-VN" sz="1700" smtClean="0">
                    <a:latin typeface="Arial" panose="020B0604020202020204" pitchFamily="34" charset="0"/>
                  </a:rPr>
                  <a:t>Trong </a:t>
                </a:r>
                <a:r>
                  <a:rPr lang="vi-VN" sz="1700">
                    <a:latin typeface="Arial" panose="020B0604020202020204" pitchFamily="34" charset="0"/>
                  </a:rPr>
                  <a:t>tam giác ABC, kẻ đường thẳng qua M song song với cạnh BC, cắt cạnh AB tại I.</a:t>
                </a:r>
              </a:p>
              <a:p>
                <a:pPr lvl="0">
                  <a:lnSpc>
                    <a:spcPct val="150000"/>
                  </a:lnSpc>
                </a:pPr>
                <a:r>
                  <a:rPr lang="vi-VN" sz="1700" smtClean="0">
                    <a:latin typeface="Arial" panose="020B0604020202020204" pitchFamily="34" charset="0"/>
                  </a:rPr>
                  <a:t>Theo </a:t>
                </a:r>
                <a:r>
                  <a:rPr lang="vi-VN" sz="1700">
                    <a:latin typeface="Arial" panose="020B0604020202020204" pitchFamily="34" charset="0"/>
                  </a:rPr>
                  <a:t>định lí Thalès, ta </a:t>
                </a:r>
                <a:r>
                  <a:rPr lang="vi-VN" sz="1700">
                    <a:latin typeface="Arial" panose="020B0604020202020204" pitchFamily="34" charset="0"/>
                  </a:rPr>
                  <a:t>có</a:t>
                </a:r>
                <a:r>
                  <a:rPr lang="vi-VN" sz="1700" smtClean="0">
                    <a:latin typeface="Arial" panose="020B0604020202020204" pitchFamily="34" charset="0"/>
                  </a:rPr>
                  <a:t>:</a:t>
                </a:r>
                <a:r>
                  <a:rPr lang="en-US" sz="1700" smtClean="0">
                    <a:latin typeface="Arial" panose="020B0604020202020204" pitchFamily="34" charset="0"/>
                  </a:rPr>
                  <a:t> </a:t>
                </a:r>
                <a14:m>
                  <m:oMath xmlns:m="http://schemas.openxmlformats.org/officeDocument/2006/math">
                    <m:f>
                      <m:fPr>
                        <m:ctrlPr>
                          <a:rPr lang="en-US" sz="1700" i="1" smtClean="0">
                            <a:latin typeface="Cambria Math" panose="02040503050406030204" pitchFamily="18" charset="0"/>
                          </a:rPr>
                        </m:ctrlPr>
                      </m:fPr>
                      <m:num>
                        <m:r>
                          <a:rPr lang="en-US" sz="1700" b="0" i="1" smtClean="0">
                            <a:latin typeface="Cambria Math" panose="02040503050406030204" pitchFamily="18" charset="0"/>
                          </a:rPr>
                          <m:t>𝐴𝐼</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𝐴𝑀</m:t>
                        </m:r>
                      </m:num>
                      <m:den>
                        <m:r>
                          <a:rPr lang="en-US" sz="1700" b="0" i="1" smtClean="0">
                            <a:latin typeface="Cambria Math" panose="02040503050406030204" pitchFamily="18" charset="0"/>
                          </a:rPr>
                          <m:t>𝐴𝐶</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1</m:t>
                        </m:r>
                      </m:num>
                      <m:den>
                        <m:r>
                          <a:rPr lang="en-US" sz="1700" b="0" i="1" smtClean="0">
                            <a:latin typeface="Cambria Math" panose="02040503050406030204" pitchFamily="18" charset="0"/>
                          </a:rPr>
                          <m:t>5</m:t>
                        </m:r>
                      </m:den>
                    </m:f>
                  </m:oMath>
                </a14:m>
                <a:r>
                  <a:rPr lang="en-US" sz="1700" smtClean="0">
                    <a:latin typeface="Arial" panose="020B0604020202020204" pitchFamily="34" charset="0"/>
                  </a:rPr>
                  <a:t>. Do đó </a:t>
                </a:r>
                <a14:m>
                  <m:oMath xmlns:m="http://schemas.openxmlformats.org/officeDocument/2006/math">
                    <m:r>
                      <a:rPr lang="en-US" sz="1700" b="0" i="1" smtClean="0">
                        <a:latin typeface="Cambria Math" panose="02040503050406030204" pitchFamily="18" charset="0"/>
                      </a:rPr>
                      <m:t>𝐴𝐼</m:t>
                    </m:r>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1</m:t>
                        </m:r>
                      </m:num>
                      <m:den>
                        <m:r>
                          <a:rPr lang="en-US" sz="1700" i="1">
                            <a:latin typeface="Cambria Math" panose="02040503050406030204" pitchFamily="18" charset="0"/>
                          </a:rPr>
                          <m:t>5</m:t>
                        </m:r>
                      </m:den>
                    </m:f>
                    <m:r>
                      <a:rPr lang="en-US" sz="1700" b="0" i="1" smtClean="0">
                        <a:latin typeface="Cambria Math" panose="02040503050406030204" pitchFamily="18" charset="0"/>
                      </a:rPr>
                      <m:t>𝐴𝐵</m:t>
                    </m:r>
                    <m:r>
                      <a:rPr lang="en-US" sz="1700" b="0" i="1" smtClean="0">
                        <a:latin typeface="Cambria Math" panose="02040503050406030204" pitchFamily="18" charset="0"/>
                      </a:rPr>
                      <m:t>.</m:t>
                    </m:r>
                  </m:oMath>
                </a14:m>
                <a:endParaRPr lang="vi-VN" sz="1700">
                  <a:latin typeface="Arial" panose="020B0604020202020204" pitchFamily="34" charset="0"/>
                </a:endParaRPr>
              </a:p>
              <a:p>
                <a:pPr lvl="0">
                  <a:lnSpc>
                    <a:spcPct val="150000"/>
                  </a:lnSpc>
                </a:pPr>
                <a:r>
                  <a:rPr lang="vi-VN" sz="1700" smtClean="0">
                    <a:latin typeface="Arial" panose="020B0604020202020204" pitchFamily="34" charset="0"/>
                  </a:rPr>
                  <a:t>Dựa </a:t>
                </a:r>
                <a:r>
                  <a:rPr lang="vi-VN" sz="1700">
                    <a:latin typeface="Arial" panose="020B0604020202020204" pitchFamily="34" charset="0"/>
                  </a:rPr>
                  <a:t>theo đoạn mẫu </a:t>
                </a:r>
                <a14:m>
                  <m:oMath xmlns:m="http://schemas.openxmlformats.org/officeDocument/2006/math">
                    <m:r>
                      <a:rPr lang="vi-VN" sz="1700" i="1" smtClean="0">
                        <a:latin typeface="Cambria Math" panose="02040503050406030204" pitchFamily="18" charset="0"/>
                      </a:rPr>
                      <m:t>𝐴𝐼</m:t>
                    </m:r>
                  </m:oMath>
                </a14:m>
                <a:r>
                  <a:rPr lang="vi-VN" sz="1700">
                    <a:latin typeface="Arial" panose="020B0604020202020204" pitchFamily="34" charset="0"/>
                  </a:rPr>
                  <a:t>, bác Dư có thể cắt thanh sắt đó thành năm phần bằng </a:t>
                </a:r>
                <a:r>
                  <a:rPr lang="vi-VN" sz="1700">
                    <a:latin typeface="Arial" panose="020B0604020202020204" pitchFamily="34" charset="0"/>
                  </a:rPr>
                  <a:t>nhau</a:t>
                </a:r>
                <a:r>
                  <a:rPr lang="vi-VN" sz="1700" smtClean="0">
                    <a:latin typeface="Arial" panose="020B0604020202020204" pitchFamily="34" charset="0"/>
                  </a:rPr>
                  <a:t>.</a:t>
                </a:r>
                <a:endParaRPr lang="vi-VN" sz="1700">
                  <a:latin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00032" y="2502455"/>
                <a:ext cx="8733046" cy="2173224"/>
              </a:xfrm>
              <a:prstGeom prst="rect">
                <a:avLst/>
              </a:prstGeom>
              <a:blipFill>
                <a:blip r:embed="rId6"/>
                <a:stretch>
                  <a:fillRect l="-489" b="-3090"/>
                </a:stretch>
              </a:blipFill>
            </p:spPr>
            <p:txBody>
              <a:bodyPr/>
              <a:lstStyle/>
              <a:p>
                <a:r>
                  <a:rPr lang="en-US">
                    <a:noFill/>
                  </a:rPr>
                  <a:t> </a:t>
                </a:r>
              </a:p>
            </p:txBody>
          </p:sp>
        </mc:Fallback>
      </mc:AlternateContent>
    </p:spTree>
    <p:extLst>
      <p:ext uri="{BB962C8B-B14F-4D97-AF65-F5344CB8AC3E}">
        <p14:creationId xmlns:p14="http://schemas.microsoft.com/office/powerpoint/2010/main" val="236187119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down)">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wipe(left)">
                                      <p:cBhvr>
                                        <p:cTn id="42" dur="5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barn(inVertical)">
                                      <p:cBhvr>
                                        <p:cTn id="4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3549" y="82446"/>
            <a:ext cx="8978005" cy="4969239"/>
          </a:xfrm>
          <a:prstGeom prst="rect">
            <a:avLst/>
          </a:prstGeom>
        </p:spPr>
      </p:pic>
      <p:pic>
        <p:nvPicPr>
          <p:cNvPr id="9" name="Picture 8"/>
          <p:cNvPicPr>
            <a:picLocks noChangeAspect="1"/>
          </p:cNvPicPr>
          <p:nvPr/>
        </p:nvPicPr>
        <p:blipFill>
          <a:blip r:embed="rId4"/>
          <a:stretch>
            <a:fillRect/>
          </a:stretch>
        </p:blipFill>
        <p:spPr>
          <a:xfrm rot="14661509">
            <a:off x="-206453" y="4206867"/>
            <a:ext cx="883001" cy="751862"/>
          </a:xfrm>
          <a:prstGeom prst="rect">
            <a:avLst/>
          </a:prstGeom>
        </p:spPr>
      </p:pic>
      <p:grpSp>
        <p:nvGrpSpPr>
          <p:cNvPr id="10" name="Google Shape;1887;p58"/>
          <p:cNvGrpSpPr/>
          <p:nvPr/>
        </p:nvGrpSpPr>
        <p:grpSpPr>
          <a:xfrm rot="14573614">
            <a:off x="8265347" y="4516424"/>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TextBox 27"/>
          <p:cNvSpPr txBox="1"/>
          <p:nvPr/>
        </p:nvSpPr>
        <p:spPr>
          <a:xfrm>
            <a:off x="220057" y="292946"/>
            <a:ext cx="3017817" cy="577081"/>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buFontTx/>
              <a:buNone/>
              <a:defRPr/>
            </a:pPr>
            <a:r>
              <a:rPr lang="en-US" sz="2100" b="1" kern="1200">
                <a:solidFill>
                  <a:srgbClr val="FFFF00"/>
                </a:solidFill>
                <a:cs typeface="Arial" panose="020B0604020202020204" pitchFamily="34" charset="0"/>
              </a:rPr>
              <a:t>2. Định lí Thalès đảo</a:t>
            </a:r>
            <a:endParaRPr lang="en-US" sz="2100" b="1" kern="1200" dirty="0">
              <a:solidFill>
                <a:srgbClr val="FFFF00"/>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32" name="Rectangle 31"/>
              <p:cNvSpPr/>
              <p:nvPr/>
            </p:nvSpPr>
            <p:spPr>
              <a:xfrm>
                <a:off x="136919" y="1118002"/>
                <a:ext cx="6803527" cy="1677382"/>
              </a:xfrm>
              <a:prstGeom prst="rect">
                <a:avLst/>
              </a:prstGeom>
            </p:spPr>
            <p:txBody>
              <a:bodyPr wrap="square">
                <a:spAutoFit/>
              </a:bodyPr>
              <a:lstStyle/>
              <a:p>
                <a:pPr marL="342900" indent="-342900" algn="just">
                  <a:lnSpc>
                    <a:spcPct val="150000"/>
                  </a:lnSpc>
                  <a:buClr>
                    <a:srgbClr val="C00000"/>
                  </a:buClr>
                  <a:buFont typeface="Wingdings" panose="05000000000000000000" pitchFamily="2" charset="2"/>
                  <a:buChar char="q"/>
                </a:pPr>
                <a:r>
                  <a:rPr lang="en-US" sz="1800" b="1" smtClean="0">
                    <a:solidFill>
                      <a:srgbClr val="C00000"/>
                    </a:solidFill>
                    <a:latin typeface="+mn-lt"/>
                    <a:ea typeface="Dotum" panose="020B0600000101010101" pitchFamily="34" charset="-127"/>
                    <a:cs typeface="Times New Roman" panose="02020603050405020304" pitchFamily="18" charset="0"/>
                  </a:rPr>
                  <a:t>HĐ3</a:t>
                </a:r>
                <a:r>
                  <a:rPr lang="en-US" sz="1800" smtClean="0">
                    <a:solidFill>
                      <a:srgbClr val="C00000"/>
                    </a:solidFill>
                    <a:latin typeface="+mn-lt"/>
                    <a:ea typeface="Dotum" panose="020B0600000101010101" pitchFamily="34" charset="-127"/>
                    <a:cs typeface="Times New Roman" panose="02020603050405020304" pitchFamily="18" charset="0"/>
                  </a:rPr>
                  <a:t>:</a:t>
                </a:r>
                <a:r>
                  <a:rPr lang="en-US" sz="1800" smtClean="0">
                    <a:solidFill>
                      <a:schemeClr val="bg1">
                        <a:lumMod val="10000"/>
                      </a:schemeClr>
                    </a:solidFill>
                    <a:latin typeface="+mn-lt"/>
                    <a:ea typeface="Dotum" panose="020B0600000101010101" pitchFamily="34" charset="-127"/>
                    <a:cs typeface="Times New Roman" panose="02020603050405020304" pitchFamily="18" charset="0"/>
                  </a:rPr>
                  <a:t> </a:t>
                </a:r>
                <a:r>
                  <a:rPr lang="en-US" sz="1800">
                    <a:latin typeface="+mn-lt"/>
                  </a:rPr>
                  <a:t>Trong Hình 7, cho </a:t>
                </a:r>
                <a14:m>
                  <m:oMath xmlns:m="http://schemas.openxmlformats.org/officeDocument/2006/math">
                    <m:r>
                      <a:rPr lang="en-US" sz="1800" i="1" smtClean="0">
                        <a:latin typeface="+mn-lt"/>
                      </a:rPr>
                      <m:t>𝐴𝑀</m:t>
                    </m:r>
                    <m:r>
                      <a:rPr lang="en-US" sz="1800" i="1" smtClean="0">
                        <a:latin typeface="+mn-lt"/>
                      </a:rPr>
                      <m:t>=1, </m:t>
                    </m:r>
                    <m:r>
                      <a:rPr lang="en-US" sz="1800" i="1" smtClean="0">
                        <a:latin typeface="+mn-lt"/>
                      </a:rPr>
                      <m:t>𝑀𝐵</m:t>
                    </m:r>
                    <m:r>
                      <a:rPr lang="en-US" sz="1800" i="1" smtClean="0">
                        <a:latin typeface="+mn-lt"/>
                      </a:rPr>
                      <m:t>=2, </m:t>
                    </m:r>
                    <m:r>
                      <a:rPr lang="en-US" sz="1800" i="1" smtClean="0">
                        <a:latin typeface="+mn-lt"/>
                      </a:rPr>
                      <m:t>𝐴𝑁</m:t>
                    </m:r>
                    <m:r>
                      <a:rPr lang="en-US" sz="1800" i="1" smtClean="0">
                        <a:latin typeface="+mn-lt"/>
                      </a:rPr>
                      <m:t>=1,5, </m:t>
                    </m:r>
                    <m:r>
                      <a:rPr lang="en-US" sz="1800" i="1" smtClean="0">
                        <a:latin typeface="+mn-lt"/>
                      </a:rPr>
                      <m:t>𝑁𝐶</m:t>
                    </m:r>
                    <m:r>
                      <a:rPr lang="en-US" sz="1800" i="1" smtClean="0">
                        <a:latin typeface="+mn-lt"/>
                      </a:rPr>
                      <m:t>=3.</m:t>
                    </m:r>
                  </m:oMath>
                </a14:m>
                <a:endParaRPr lang="en-US" sz="1800" smtClean="0">
                  <a:latin typeface="+mn-lt"/>
                </a:endParaRPr>
              </a:p>
              <a:p>
                <a:pPr algn="just">
                  <a:lnSpc>
                    <a:spcPct val="150000"/>
                  </a:lnSpc>
                  <a:spcBef>
                    <a:spcPts val="600"/>
                  </a:spcBef>
                  <a:spcAft>
                    <a:spcPts val="600"/>
                  </a:spcAft>
                </a:pPr>
                <a:r>
                  <a:rPr lang="vi-VN" sz="1800">
                    <a:latin typeface="+mn-lt"/>
                  </a:rPr>
                  <a:t>a) So sánh các tỉ số </a:t>
                </a:r>
                <a14:m>
                  <m:oMath xmlns:m="http://schemas.openxmlformats.org/officeDocument/2006/math">
                    <m:f>
                      <m:fPr>
                        <m:ctrlPr>
                          <a:rPr lang="en-US" sz="1800" i="1">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𝐴𝑀</m:t>
                        </m:r>
                      </m:num>
                      <m:den>
                        <m:r>
                          <a:rPr lang="vi-VN" sz="1800" i="1">
                            <a:effectLst/>
                            <a:latin typeface="+mn-lt"/>
                            <a:ea typeface="Dotum" panose="020B0600000101010101" pitchFamily="34" charset="-127"/>
                            <a:cs typeface="Times New Roman" panose="02020603050405020304" pitchFamily="18" charset="0"/>
                          </a:rPr>
                          <m:t>𝑀𝐵</m:t>
                        </m:r>
                      </m:den>
                    </m:f>
                    <m:r>
                      <a:rPr lang="en-US" sz="1800" b="0" i="1" smtClean="0">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𝐴𝑁</m:t>
                        </m:r>
                      </m:num>
                      <m:den>
                        <m:r>
                          <a:rPr lang="vi-VN" sz="1800" i="1">
                            <a:effectLst/>
                            <a:latin typeface="+mn-lt"/>
                            <a:ea typeface="Dotum" panose="020B0600000101010101" pitchFamily="34" charset="-127"/>
                            <a:cs typeface="Times New Roman" panose="02020603050405020304" pitchFamily="18" charset="0"/>
                          </a:rPr>
                          <m:t>𝑁𝐶</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latin typeface="+mn-lt"/>
                  </a:rPr>
                  <a:t>b) Đường thẳng </a:t>
                </a:r>
                <a14:m>
                  <m:oMath xmlns:m="http://schemas.openxmlformats.org/officeDocument/2006/math">
                    <m:r>
                      <a:rPr lang="vi-VN" sz="1800" i="1" smtClean="0">
                        <a:latin typeface="+mn-lt"/>
                      </a:rPr>
                      <m:t>𝑑</m:t>
                    </m:r>
                  </m:oMath>
                </a14:m>
                <a:r>
                  <a:rPr lang="en-US" sz="1800" smtClean="0">
                    <a:latin typeface="+mn-lt"/>
                  </a:rPr>
                  <a:t> </a:t>
                </a:r>
                <a:r>
                  <a:rPr lang="vi-VN" sz="1800">
                    <a:latin typeface="+mn-lt"/>
                  </a:rPr>
                  <a:t>(đi qua </a:t>
                </a:r>
                <a14:m>
                  <m:oMath xmlns:m="http://schemas.openxmlformats.org/officeDocument/2006/math">
                    <m:r>
                      <a:rPr lang="vi-VN" sz="1800" i="1" smtClean="0">
                        <a:latin typeface="+mn-lt"/>
                      </a:rPr>
                      <m:t>𝑀</m:t>
                    </m:r>
                    <m:r>
                      <a:rPr lang="vi-VN" sz="1800" i="1" smtClean="0">
                        <a:latin typeface="+mn-lt"/>
                      </a:rPr>
                      <m:t>, </m:t>
                    </m:r>
                    <m:r>
                      <a:rPr lang="vi-VN" sz="1800" i="1" smtClean="0">
                        <a:latin typeface="+mn-lt"/>
                      </a:rPr>
                      <m:t>𝑁</m:t>
                    </m:r>
                  </m:oMath>
                </a14:m>
                <a:r>
                  <a:rPr lang="vi-VN" sz="1800">
                    <a:latin typeface="+mn-lt"/>
                  </a:rPr>
                  <a:t>) có song song với </a:t>
                </a:r>
                <a14:m>
                  <m:oMath xmlns:m="http://schemas.openxmlformats.org/officeDocument/2006/math">
                    <m:r>
                      <a:rPr lang="vi-VN" sz="1800" i="1" smtClean="0">
                        <a:latin typeface="+mn-lt"/>
                      </a:rPr>
                      <m:t>𝐵𝐶</m:t>
                    </m:r>
                  </m:oMath>
                </a14:m>
                <a:r>
                  <a:rPr lang="vi-VN" sz="1800">
                    <a:latin typeface="+mn-lt"/>
                  </a:rPr>
                  <a:t> hay </a:t>
                </a:r>
                <a:r>
                  <a:rPr lang="vi-VN" sz="1800">
                    <a:latin typeface="+mn-lt"/>
                  </a:rPr>
                  <a:t>không</a:t>
                </a:r>
                <a:r>
                  <a:rPr lang="vi-VN" sz="1800" smtClean="0">
                    <a:latin typeface="+mn-lt"/>
                  </a:rPr>
                  <a:t>?</a:t>
                </a:r>
                <a:endParaRPr lang="vi-VN" sz="1800">
                  <a:latin typeface="+mn-lt"/>
                </a:endParaRPr>
              </a:p>
            </p:txBody>
          </p:sp>
        </mc:Choice>
        <mc:Fallback>
          <p:sp>
            <p:nvSpPr>
              <p:cNvPr id="32" name="Rectangle 31"/>
              <p:cNvSpPr>
                <a:spLocks noRot="1" noChangeAspect="1" noMove="1" noResize="1" noEditPoints="1" noAdjustHandles="1" noChangeArrowheads="1" noChangeShapeType="1" noTextEdit="1"/>
              </p:cNvSpPr>
              <p:nvPr/>
            </p:nvSpPr>
            <p:spPr>
              <a:xfrm>
                <a:off x="136919" y="1118002"/>
                <a:ext cx="6803527" cy="1677382"/>
              </a:xfrm>
              <a:prstGeom prst="rect">
                <a:avLst/>
              </a:prstGeom>
              <a:blipFill>
                <a:blip r:embed="rId5"/>
                <a:stretch>
                  <a:fillRect l="-716" r="-358" b="-1812"/>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6940446" y="636648"/>
            <a:ext cx="2041255" cy="2143729"/>
          </a:xfrm>
          <a:prstGeom prst="rect">
            <a:avLst/>
          </a:prstGeom>
        </p:spPr>
      </p:pic>
      <p:sp>
        <p:nvSpPr>
          <p:cNvPr id="33" name="Rectangle 32"/>
          <p:cNvSpPr/>
          <p:nvPr/>
        </p:nvSpPr>
        <p:spPr>
          <a:xfrm>
            <a:off x="4220669" y="2995731"/>
            <a:ext cx="697627" cy="369332"/>
          </a:xfrm>
          <a:prstGeom prst="rect">
            <a:avLst/>
          </a:prstGeom>
        </p:spPr>
        <p:txBody>
          <a:bodyPr wrap="none">
            <a:spAutoFit/>
          </a:bodyPr>
          <a:lstStyle/>
          <a:p>
            <a:pPr algn="ctr">
              <a:buClrTx/>
              <a:defRPr/>
            </a:pPr>
            <a:r>
              <a:rPr lang="en-US" sz="1800" b="1" i="1" u="sng" kern="1200" smtClean="0">
                <a:solidFill>
                  <a:schemeClr val="accent3">
                    <a:lumMod val="90000"/>
                    <a:lumOff val="10000"/>
                  </a:schemeClr>
                </a:solidFill>
                <a:latin typeface="Arial" panose="020B0604020202020204" pitchFamily="34" charset="0"/>
                <a:ea typeface="+mn-ea"/>
              </a:rPr>
              <a:t>Giải:</a:t>
            </a:r>
            <a:endParaRPr lang="en-US" sz="1800" b="1" i="1" u="sng" kern="1200" dirty="0">
              <a:solidFill>
                <a:schemeClr val="accent3">
                  <a:lumMod val="90000"/>
                  <a:lumOff val="10000"/>
                </a:schemeClr>
              </a:solidFill>
              <a:latin typeface="Calibri"/>
              <a:ea typeface="+mn-ea"/>
            </a:endParaRPr>
          </a:p>
        </p:txBody>
      </p:sp>
      <mc:AlternateContent xmlns:mc="http://schemas.openxmlformats.org/markup-compatibility/2006">
        <mc:Choice xmlns:a14="http://schemas.microsoft.com/office/drawing/2010/main" Requires="a14">
          <p:sp>
            <p:nvSpPr>
              <p:cNvPr id="8" name="Rectangle 7"/>
              <p:cNvSpPr/>
              <p:nvPr/>
            </p:nvSpPr>
            <p:spPr>
              <a:xfrm>
                <a:off x="1256391" y="3493776"/>
                <a:ext cx="6626184" cy="1268039"/>
              </a:xfrm>
              <a:prstGeom prst="rect">
                <a:avLst/>
              </a:prstGeom>
            </p:spPr>
            <p:txBody>
              <a:bodyPr wrap="square">
                <a:spAutoFit/>
              </a:bodyPr>
              <a:lstStyle/>
              <a:p>
                <a:pPr algn="just">
                  <a:lnSpc>
                    <a:spcPct val="150000"/>
                  </a:lnSpc>
                  <a:spcBef>
                    <a:spcPts val="600"/>
                  </a:spcBef>
                  <a:spcAft>
                    <a:spcPts val="600"/>
                  </a:spcAft>
                </a:pPr>
                <a:r>
                  <a:rPr lang="vi-VN" sz="1800" smtClean="0">
                    <a:latin typeface="+mn-lt"/>
                    <a:ea typeface="Arial" panose="020B0604020202020204" pitchFamily="34" charset="0"/>
                    <a:cs typeface="Times New Roman" panose="02020603050405020304" pitchFamily="18" charset="0"/>
                  </a:rPr>
                  <a:t>a) </a:t>
                </a:r>
                <a14:m>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r>
                          <a:rPr lang="vi-VN" sz="1800" i="1">
                            <a:effectLst/>
                            <a:latin typeface="+mn-lt"/>
                            <a:ea typeface="Arial" panose="020B0604020202020204" pitchFamily="34" charset="0"/>
                            <a:cs typeface="Times New Roman" panose="02020603050405020304" pitchFamily="18" charset="0"/>
                          </a:rPr>
                          <m:t>𝐴𝑀</m:t>
                        </m:r>
                      </m:num>
                      <m:den>
                        <m:r>
                          <a:rPr lang="vi-VN" sz="1800" i="1">
                            <a:effectLst/>
                            <a:latin typeface="+mn-lt"/>
                            <a:ea typeface="Arial" panose="020B0604020202020204" pitchFamily="34" charset="0"/>
                            <a:cs typeface="Times New Roman" panose="02020603050405020304" pitchFamily="18" charset="0"/>
                          </a:rPr>
                          <m:t>𝑀𝐵</m:t>
                        </m:r>
                      </m:den>
                    </m:f>
                    <m:r>
                      <a:rPr lang="vi-VN"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vi-VN" sz="1800" i="1">
                            <a:effectLst/>
                            <a:latin typeface="+mn-lt"/>
                            <a:ea typeface="Arial" panose="020B0604020202020204" pitchFamily="34" charset="0"/>
                            <a:cs typeface="Times New Roman" panose="02020603050405020304" pitchFamily="18" charset="0"/>
                          </a:rPr>
                          <m:t>1</m:t>
                        </m:r>
                      </m:num>
                      <m:den>
                        <m:r>
                          <a:rPr lang="vi-VN" sz="1800" i="1">
                            <a:effectLst/>
                            <a:latin typeface="+mn-lt"/>
                            <a:ea typeface="Arial" panose="020B0604020202020204" pitchFamily="34" charset="0"/>
                            <a:cs typeface="Times New Roman" panose="02020603050405020304" pitchFamily="18" charset="0"/>
                          </a:rPr>
                          <m:t>2</m:t>
                        </m:r>
                      </m:den>
                    </m:f>
                  </m:oMath>
                </a14:m>
                <a:r>
                  <a:rPr lang="vi-VN" sz="1800">
                    <a:effectLst/>
                    <a:latin typeface="+mn-lt"/>
                    <a:ea typeface="Dotum" panose="020B0600000101010101" pitchFamily="34" charset="-127"/>
                    <a:cs typeface="Times New Roman" panose="02020603050405020304" pitchFamily="18" charset="0"/>
                  </a:rPr>
                  <a:t> ;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𝐴𝑁</m:t>
                        </m:r>
                      </m:num>
                      <m:den>
                        <m:r>
                          <a:rPr lang="vi-VN" sz="1800" i="1">
                            <a:effectLst/>
                            <a:latin typeface="+mn-lt"/>
                            <a:ea typeface="Dotum" panose="020B0600000101010101" pitchFamily="34" charset="-127"/>
                            <a:cs typeface="Times New Roman" panose="02020603050405020304" pitchFamily="18" charset="0"/>
                          </a:rPr>
                          <m:t>𝑁𝐶</m:t>
                        </m:r>
                      </m:den>
                    </m:f>
                    <m:r>
                      <a:rPr lang="vi-VN"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1,5</m:t>
                        </m:r>
                      </m:num>
                      <m:den>
                        <m:r>
                          <a:rPr lang="vi-VN" sz="1800" i="1">
                            <a:effectLst/>
                            <a:latin typeface="+mn-lt"/>
                            <a:ea typeface="Dotum" panose="020B0600000101010101" pitchFamily="34" charset="-127"/>
                            <a:cs typeface="Times New Roman" panose="02020603050405020304" pitchFamily="18" charset="0"/>
                          </a:rPr>
                          <m:t>3</m:t>
                        </m:r>
                      </m:den>
                    </m:f>
                    <m:r>
                      <a:rPr lang="vi-VN"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1</m:t>
                        </m:r>
                      </m:num>
                      <m:den>
                        <m:r>
                          <a:rPr lang="vi-VN" sz="1800" i="1">
                            <a:effectLst/>
                            <a:latin typeface="+mn-lt"/>
                            <a:ea typeface="Dotum" panose="020B0600000101010101" pitchFamily="34" charset="-127"/>
                            <a:cs typeface="Times New Roman" panose="02020603050405020304" pitchFamily="18" charset="0"/>
                          </a:rPr>
                          <m:t>2</m:t>
                        </m:r>
                      </m:den>
                    </m:f>
                  </m:oMath>
                </a14:m>
                <a:r>
                  <a:rPr lang="vi-VN"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𝐴𝑀</m:t>
                        </m:r>
                      </m:num>
                      <m:den>
                        <m:r>
                          <a:rPr lang="vi-VN" sz="1800" i="1">
                            <a:effectLst/>
                            <a:latin typeface="+mn-lt"/>
                            <a:ea typeface="Dotum" panose="020B0600000101010101" pitchFamily="34" charset="-127"/>
                            <a:cs typeface="Times New Roman" panose="02020603050405020304" pitchFamily="18" charset="0"/>
                          </a:rPr>
                          <m:t>𝑀𝐵</m:t>
                        </m:r>
                      </m:den>
                    </m:f>
                    <m:r>
                      <a:rPr lang="vi-VN"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𝐴𝑁</m:t>
                        </m:r>
                      </m:num>
                      <m:den>
                        <m:r>
                          <a:rPr lang="vi-VN" sz="1800" i="1">
                            <a:effectLst/>
                            <a:latin typeface="+mn-lt"/>
                            <a:ea typeface="Dotum" panose="020B0600000101010101" pitchFamily="34" charset="-127"/>
                            <a:cs typeface="Times New Roman" panose="02020603050405020304" pitchFamily="18" charset="0"/>
                          </a:rPr>
                          <m:t>𝑁𝐶</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800">
                    <a:effectLst/>
                    <a:latin typeface="+mn-lt"/>
                    <a:ea typeface="Arial" panose="020B0604020202020204" pitchFamily="34" charset="0"/>
                    <a:cs typeface="Times New Roman" panose="02020603050405020304" pitchFamily="18" charset="0"/>
                  </a:rPr>
                  <a:t>b) Quan sát Hình 7 ta thấy đường thẳng </a:t>
                </a:r>
                <a14:m>
                  <m:oMath xmlns:m="http://schemas.openxmlformats.org/officeDocument/2006/math">
                    <m:r>
                      <a:rPr lang="vi-VN" sz="1800" i="1">
                        <a:effectLst/>
                        <a:latin typeface="+mn-lt"/>
                        <a:ea typeface="Arial" panose="020B0604020202020204" pitchFamily="34" charset="0"/>
                        <a:cs typeface="Times New Roman" panose="02020603050405020304" pitchFamily="18" charset="0"/>
                      </a:rPr>
                      <m:t>𝑑</m:t>
                    </m:r>
                  </m:oMath>
                </a14:m>
                <a:r>
                  <a:rPr lang="vi-VN" sz="1800">
                    <a:effectLst/>
                    <a:latin typeface="+mn-lt"/>
                    <a:ea typeface="Dotum" panose="020B0600000101010101" pitchFamily="34" charset="-127"/>
                    <a:cs typeface="Times New Roman" panose="02020603050405020304" pitchFamily="18" charset="0"/>
                  </a:rPr>
                  <a:t> song song với </a:t>
                </a: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𝐵𝐶</m:t>
                    </m:r>
                  </m:oMath>
                </a14:m>
                <a:r>
                  <a:rPr lang="vi-VN"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56391" y="3493776"/>
                <a:ext cx="6626184" cy="1268039"/>
              </a:xfrm>
              <a:prstGeom prst="rect">
                <a:avLst/>
              </a:prstGeom>
              <a:blipFill>
                <a:blip r:embed="rId8"/>
                <a:stretch>
                  <a:fillRect l="-736" b="-2885"/>
                </a:stretch>
              </a:blipFill>
            </p:spPr>
            <p:txBody>
              <a:bodyPr/>
              <a:lstStyle/>
              <a:p>
                <a:r>
                  <a:rPr lang="en-US">
                    <a:noFill/>
                  </a:rPr>
                  <a:t> </a:t>
                </a:r>
              </a:p>
            </p:txBody>
          </p:sp>
        </mc:Fallback>
      </mc:AlternateContent>
    </p:spTree>
    <p:extLst>
      <p:ext uri="{BB962C8B-B14F-4D97-AF65-F5344CB8AC3E}">
        <p14:creationId xmlns:p14="http://schemas.microsoft.com/office/powerpoint/2010/main" val="4468249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up)">
                                      <p:cBhvr>
                                        <p:cTn id="3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0800000">
            <a:off x="7308027" y="277817"/>
            <a:ext cx="1551844" cy="592530"/>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2502867" y="476519"/>
            <a:ext cx="4139848"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defRPr/>
            </a:pPr>
            <a:r>
              <a:rPr lang="en-US" sz="3000" b="1">
                <a:solidFill>
                  <a:srgbClr val="C00000"/>
                </a:solidFill>
                <a:latin typeface="Arial" panose="020B0604020202020204" pitchFamily="34" charset="0"/>
              </a:rPr>
              <a:t>Định lí Thalès đảo</a:t>
            </a:r>
            <a:endParaRPr lang="en-US" sz="3000" b="1" dirty="0">
              <a:solidFill>
                <a:srgbClr val="C00000"/>
              </a:solidFill>
              <a:latin typeface="Arial" panose="020B0604020202020204" pitchFamily="34" charset="0"/>
            </a:endParaRPr>
          </a:p>
        </p:txBody>
      </p:sp>
      <p:sp>
        <p:nvSpPr>
          <p:cNvPr id="61" name="Rectangle 60"/>
          <p:cNvSpPr/>
          <p:nvPr/>
        </p:nvSpPr>
        <p:spPr>
          <a:xfrm>
            <a:off x="666360" y="1209694"/>
            <a:ext cx="7812863" cy="1420325"/>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000">
                <a:latin typeface="+mn-lt"/>
                <a:ea typeface="Arial" panose="020B0604020202020204" pitchFamily="34" charset="0"/>
                <a:cs typeface="Times New Roman" panose="02020603050405020304" pitchFamily="18" charset="0"/>
              </a:rPr>
              <a:t>Nếu một đường thẳng cắt hai cạnh của một tam giác và định ra trên hai cạnh này những đoạn thẳng tương ứng tỉ lệ thì đường thẳng </a:t>
            </a:r>
            <a:r>
              <a:rPr lang="vi-VN" sz="2000">
                <a:latin typeface="+mn-lt"/>
                <a:ea typeface="Arial" panose="020B0604020202020204" pitchFamily="34" charset="0"/>
                <a:cs typeface="Times New Roman" panose="02020603050405020304" pitchFamily="18" charset="0"/>
              </a:rPr>
              <a:t>đó </a:t>
            </a:r>
            <a:r>
              <a:rPr lang="vi-VN" sz="2000" smtClean="0">
                <a:latin typeface="+mn-lt"/>
                <a:ea typeface="Arial" panose="020B0604020202020204" pitchFamily="34" charset="0"/>
                <a:cs typeface="Times New Roman" panose="02020603050405020304" pitchFamily="18" charset="0"/>
              </a:rPr>
              <a:t>s</a:t>
            </a:r>
            <a:r>
              <a:rPr lang="en-US" sz="2000" smtClean="0">
                <a:latin typeface="+mn-lt"/>
                <a:ea typeface="Arial" panose="020B0604020202020204" pitchFamily="34" charset="0"/>
                <a:cs typeface="Times New Roman" panose="02020603050405020304" pitchFamily="18" charset="0"/>
              </a:rPr>
              <a:t>o</a:t>
            </a:r>
            <a:r>
              <a:rPr lang="vi-VN" sz="2000" smtClean="0">
                <a:latin typeface="+mn-lt"/>
                <a:ea typeface="Arial" panose="020B0604020202020204" pitchFamily="34" charset="0"/>
                <a:cs typeface="Times New Roman" panose="02020603050405020304" pitchFamily="18" charset="0"/>
              </a:rPr>
              <a:t>ng </a:t>
            </a:r>
            <a:r>
              <a:rPr lang="en-US" sz="2000" smtClean="0">
                <a:latin typeface="+mn-lt"/>
                <a:ea typeface="Arial" panose="020B0604020202020204" pitchFamily="34" charset="0"/>
                <a:cs typeface="Times New Roman" panose="02020603050405020304" pitchFamily="18" charset="0"/>
              </a:rPr>
              <a:t>s</a:t>
            </a:r>
            <a:r>
              <a:rPr lang="vi-VN" sz="2000" smtClean="0">
                <a:latin typeface="+mn-lt"/>
                <a:ea typeface="Arial" panose="020B0604020202020204" pitchFamily="34" charset="0"/>
                <a:cs typeface="Times New Roman" panose="02020603050405020304" pitchFamily="18" charset="0"/>
              </a:rPr>
              <a:t>ong </a:t>
            </a:r>
            <a:r>
              <a:rPr lang="vi-VN" sz="2000">
                <a:latin typeface="+mn-lt"/>
                <a:ea typeface="Arial" panose="020B0604020202020204" pitchFamily="34" charset="0"/>
                <a:cs typeface="Times New Roman" panose="02020603050405020304" pitchFamily="18" charset="0"/>
              </a:rPr>
              <a:t>với cạnh còn lại của tam giác.</a:t>
            </a:r>
            <a:endParaRPr lang="vi-VN" sz="2000" dirty="0">
              <a:latin typeface="+mn-lt"/>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3" name="Rectangle 12"/>
              <p:cNvSpPr/>
              <p:nvPr/>
            </p:nvSpPr>
            <p:spPr>
              <a:xfrm>
                <a:off x="666360" y="2896566"/>
                <a:ext cx="4552797" cy="1626151"/>
              </a:xfrm>
              <a:prstGeom prst="rect">
                <a:avLst/>
              </a:prstGeom>
            </p:spPr>
            <p:txBody>
              <a:bodyPr wrap="square">
                <a:spAutoFit/>
              </a:bodyPr>
              <a:lstStyle/>
              <a:p>
                <a:pPr algn="just">
                  <a:lnSpc>
                    <a:spcPct val="150000"/>
                  </a:lnSpc>
                  <a:spcBef>
                    <a:spcPts val="600"/>
                  </a:spcBef>
                  <a:spcAft>
                    <a:spcPts val="600"/>
                  </a:spcAft>
                </a:pPr>
                <a:r>
                  <a:rPr kumimoji="0" lang="en-US" sz="2000" b="1" i="1" u="sng"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Nhận</a:t>
                </a:r>
                <a:r>
                  <a:rPr kumimoji="0" lang="en-US" sz="2000" b="1" i="1" u="sng" strike="noStrike" kern="0" cap="none" spc="0" normalizeH="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 xét</a:t>
                </a:r>
                <a:r>
                  <a:rPr kumimoji="0" lang="en-US" sz="2000" b="1" i="1" u="sng"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a:t>
                </a:r>
                <a:r>
                  <a:rPr kumimoji="0" lang="en-US" sz="2000" b="0" i="1" u="none"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 </a:t>
                </a:r>
                <a:r>
                  <a:rPr lang="vi-VN" sz="2000">
                    <a:latin typeface="+mn-lt"/>
                    <a:ea typeface="Arial" panose="020B0604020202020204" pitchFamily="34" charset="0"/>
                    <a:cs typeface="Times New Roman" panose="02020603050405020304" pitchFamily="18" charset="0"/>
                  </a:rPr>
                  <a:t>Trong Hình 8, nếu có một trong hai tỉ lệ thức: </a:t>
                </a:r>
                <a14:m>
                  <m:oMath xmlns:m="http://schemas.openxmlformats.org/officeDocument/2006/math">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𝐴𝑀</m:t>
                        </m:r>
                      </m:num>
                      <m:den>
                        <m:r>
                          <a:rPr lang="vi-VN" sz="2000" i="1">
                            <a:effectLst/>
                            <a:latin typeface="+mn-lt"/>
                            <a:ea typeface="Arial" panose="020B0604020202020204" pitchFamily="34" charset="0"/>
                            <a:cs typeface="Times New Roman" panose="02020603050405020304" pitchFamily="18" charset="0"/>
                          </a:rPr>
                          <m:t>𝐴𝐵</m:t>
                        </m:r>
                      </m:den>
                    </m:f>
                    <m:r>
                      <a:rPr lang="vi-VN"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vi-VN" sz="2000" i="1">
                            <a:effectLst/>
                            <a:latin typeface="+mn-lt"/>
                            <a:ea typeface="Arial" panose="020B0604020202020204" pitchFamily="34" charset="0"/>
                            <a:cs typeface="Times New Roman" panose="02020603050405020304" pitchFamily="18" charset="0"/>
                          </a:rPr>
                          <m:t>𝐴𝑁</m:t>
                        </m:r>
                      </m:num>
                      <m:den>
                        <m:r>
                          <a:rPr lang="vi-VN" sz="2000" i="1">
                            <a:effectLst/>
                            <a:latin typeface="+mn-lt"/>
                            <a:ea typeface="Arial" panose="020B0604020202020204" pitchFamily="34" charset="0"/>
                            <a:cs typeface="Times New Roman" panose="02020603050405020304" pitchFamily="18" charset="0"/>
                          </a:rPr>
                          <m:t>𝐴𝐶</m:t>
                        </m:r>
                      </m:den>
                    </m:f>
                  </m:oMath>
                </a14:m>
                <a:r>
                  <a:rPr lang="vi-VN" sz="2000">
                    <a:effectLst/>
                    <a:latin typeface="+mn-lt"/>
                    <a:ea typeface="Dotum" panose="020B0600000101010101" pitchFamily="34" charset="-127"/>
                    <a:cs typeface="Times New Roman" panose="02020603050405020304" pitchFamily="18" charset="0"/>
                  </a:rPr>
                  <a:t> ; </a:t>
                </a:r>
                <a14:m>
                  <m:oMath xmlns:m="http://schemas.openxmlformats.org/officeDocument/2006/math">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𝑀𝐵</m:t>
                        </m:r>
                      </m:num>
                      <m:den>
                        <m:r>
                          <a:rPr lang="vi-VN" sz="2000" i="1">
                            <a:effectLst/>
                            <a:latin typeface="+mn-lt"/>
                            <a:ea typeface="Dotum" panose="020B0600000101010101" pitchFamily="34" charset="-127"/>
                            <a:cs typeface="Times New Roman" panose="02020603050405020304" pitchFamily="18" charset="0"/>
                          </a:rPr>
                          <m:t>𝐴𝐵</m:t>
                        </m:r>
                      </m:den>
                    </m:f>
                    <m:r>
                      <a:rPr lang="vi-VN"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𝑁𝐶</m:t>
                        </m:r>
                      </m:num>
                      <m:den>
                        <m:r>
                          <a:rPr lang="vi-VN" sz="2000" i="1">
                            <a:effectLst/>
                            <a:latin typeface="+mn-lt"/>
                            <a:ea typeface="Dotum" panose="020B0600000101010101" pitchFamily="34" charset="-127"/>
                            <a:cs typeface="Times New Roman" panose="02020603050405020304" pitchFamily="18" charset="0"/>
                          </a:rPr>
                          <m:t>𝐴𝐶</m:t>
                        </m:r>
                      </m:den>
                    </m:f>
                  </m:oMath>
                </a14:m>
                <a:r>
                  <a:rPr lang="vi-VN" sz="2000">
                    <a:effectLst/>
                    <a:latin typeface="+mn-lt"/>
                    <a:ea typeface="Dotum" panose="020B0600000101010101" pitchFamily="34" charset="-127"/>
                    <a:cs typeface="Times New Roman" panose="02020603050405020304" pitchFamily="18" charset="0"/>
                  </a:rPr>
                  <a:t> thì ta có </a:t>
                </a:r>
                <a14:m>
                  <m:oMath xmlns:m="http://schemas.openxmlformats.org/officeDocument/2006/math">
                    <m:r>
                      <a:rPr lang="vi-VN" sz="2000" i="1">
                        <a:effectLst/>
                        <a:latin typeface="+mn-lt"/>
                        <a:ea typeface="Dotum" panose="020B0600000101010101" pitchFamily="34" charset="-127"/>
                        <a:cs typeface="Times New Roman" panose="02020603050405020304" pitchFamily="18" charset="0"/>
                      </a:rPr>
                      <m:t>𝑀𝑁</m:t>
                    </m:r>
                    <m:r>
                      <a:rPr lang="vi-VN" sz="2000" i="1">
                        <a:effectLst/>
                        <a:latin typeface="+mn-lt"/>
                        <a:ea typeface="Dotum" panose="020B0600000101010101" pitchFamily="34" charset="-127"/>
                        <a:cs typeface="Times New Roman" panose="02020603050405020304" pitchFamily="18" charset="0"/>
                      </a:rPr>
                      <m:t>//</m:t>
                    </m:r>
                    <m:r>
                      <a:rPr lang="vi-VN" sz="2000" i="1">
                        <a:effectLst/>
                        <a:latin typeface="+mn-lt"/>
                        <a:ea typeface="Dotum" panose="020B0600000101010101" pitchFamily="34" charset="-127"/>
                        <a:cs typeface="Times New Roman" panose="02020603050405020304" pitchFamily="18" charset="0"/>
                      </a:rPr>
                      <m:t>𝐵𝐶</m:t>
                    </m:r>
                  </m:oMath>
                </a14:m>
                <a:r>
                  <a:rPr lang="vi-VN"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66360" y="2896566"/>
                <a:ext cx="4552797" cy="1626151"/>
              </a:xfrm>
              <a:prstGeom prst="rect">
                <a:avLst/>
              </a:prstGeom>
              <a:blipFill>
                <a:blip r:embed="rId3"/>
                <a:stretch>
                  <a:fillRect l="-1339" r="-1473" b="-5993"/>
                </a:stretch>
              </a:blipFill>
            </p:spPr>
            <p:txBody>
              <a:bodyPr/>
              <a:lstStyle/>
              <a:p>
                <a:r>
                  <a:rPr lang="en-US">
                    <a:noFill/>
                  </a:rPr>
                  <a:t> </a:t>
                </a:r>
              </a:p>
            </p:txBody>
          </p:sp>
        </mc:Fallback>
      </mc:AlternateContent>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115987" y="2839497"/>
            <a:ext cx="2363236" cy="1740291"/>
          </a:xfrm>
          <a:prstGeom prst="rect">
            <a:avLst/>
          </a:prstGeom>
        </p:spPr>
      </p:pic>
    </p:spTree>
    <p:extLst>
      <p:ext uri="{BB962C8B-B14F-4D97-AF65-F5344CB8AC3E}">
        <p14:creationId xmlns:p14="http://schemas.microsoft.com/office/powerpoint/2010/main" val="123843274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pic>
        <p:nvPicPr>
          <p:cNvPr id="19" name="Picture 18"/>
          <p:cNvPicPr>
            <a:picLocks noChangeAspect="1"/>
          </p:cNvPicPr>
          <p:nvPr/>
        </p:nvPicPr>
        <p:blipFill>
          <a:blip r:embed="rId4"/>
          <a:stretch>
            <a:fillRect/>
          </a:stretch>
        </p:blipFill>
        <p:spPr>
          <a:xfrm rot="15461742">
            <a:off x="-93571" y="4533640"/>
            <a:ext cx="776811" cy="434100"/>
          </a:xfrm>
          <a:prstGeom prst="rect">
            <a:avLst/>
          </a:prstGeom>
        </p:spPr>
      </p:pic>
      <p:grpSp>
        <p:nvGrpSpPr>
          <p:cNvPr id="20" name="Google Shape;1475;p51"/>
          <p:cNvGrpSpPr/>
          <p:nvPr/>
        </p:nvGrpSpPr>
        <p:grpSpPr>
          <a:xfrm rot="20816715">
            <a:off x="8199514" y="4750398"/>
            <a:ext cx="720746" cy="231699"/>
            <a:chOff x="10418321" y="-3066640"/>
            <a:chExt cx="949000" cy="333745"/>
          </a:xfrm>
        </p:grpSpPr>
        <p:sp>
          <p:nvSpPr>
            <p:cNvPr id="2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2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488075" y="617198"/>
            <a:ext cx="2299270" cy="2100613"/>
          </a:xfrm>
          <a:prstGeom prst="rect">
            <a:avLst/>
          </a:prstGeom>
        </p:spPr>
      </p:pic>
      <p:grpSp>
        <p:nvGrpSpPr>
          <p:cNvPr id="9" name="Group 8"/>
          <p:cNvGrpSpPr/>
          <p:nvPr/>
        </p:nvGrpSpPr>
        <p:grpSpPr>
          <a:xfrm>
            <a:off x="390725" y="308771"/>
            <a:ext cx="8537881" cy="2273504"/>
            <a:chOff x="390725" y="286286"/>
            <a:chExt cx="8537881" cy="2273504"/>
          </a:xfrm>
        </p:grpSpPr>
        <mc:AlternateContent xmlns:mc="http://schemas.openxmlformats.org/markup-compatibility/2006">
          <mc:Choice xmlns:a14="http://schemas.microsoft.com/office/drawing/2010/main" Requires="a14">
            <p:sp>
              <p:nvSpPr>
                <p:cNvPr id="26" name="TextBox 25"/>
                <p:cNvSpPr txBox="1"/>
                <p:nvPr/>
              </p:nvSpPr>
              <p:spPr>
                <a:xfrm>
                  <a:off x="390725" y="286286"/>
                  <a:ext cx="8537881" cy="436273"/>
                </a:xfrm>
                <a:prstGeom prst="rect">
                  <a:avLst/>
                </a:prstGeom>
                <a:noFill/>
              </p:spPr>
              <p:txBody>
                <a:bodyPr wrap="square" rtlCol="0">
                  <a:spAutoFit/>
                </a:bodyPr>
                <a:lstStyle/>
                <a:p>
                  <a:pPr lvl="0" algn="just">
                    <a:lnSpc>
                      <a:spcPct val="150000"/>
                    </a:lnSpc>
                    <a:buClr>
                      <a:srgbClr val="2D1549"/>
                    </a:buClr>
                    <a:buSzPts val="1100"/>
                    <a:defRPr/>
                  </a:pPr>
                  <a:r>
                    <a:rPr lang="vi-VN" sz="1700" kern="1200" smtClean="0">
                      <a:solidFill>
                        <a:sysClr val="windowText" lastClr="000000"/>
                      </a:solidFill>
                      <a:latin typeface="+mn-lt"/>
                      <a:ea typeface="+mn-ea"/>
                      <a:cs typeface="Arial" panose="020B0604020202020204" pitchFamily="34" charset="0"/>
                    </a:rPr>
                    <a:t> </a:t>
                  </a:r>
                  <a:r>
                    <a:rPr lang="en-US" sz="1700" b="1">
                      <a:solidFill>
                        <a:srgbClr val="FFFFFF"/>
                      </a:solidFill>
                      <a:highlight>
                        <a:srgbClr val="CE4D8E"/>
                      </a:highlight>
                      <a:latin typeface="+mn-lt"/>
                    </a:rPr>
                    <a:t>Ví </a:t>
                  </a:r>
                  <a:r>
                    <a:rPr lang="en-US" sz="1700" b="1">
                      <a:solidFill>
                        <a:srgbClr val="FFFFFF"/>
                      </a:solidFill>
                      <a:highlight>
                        <a:srgbClr val="CE4D8E"/>
                      </a:highlight>
                      <a:latin typeface="+mn-lt"/>
                    </a:rPr>
                    <a:t>dụ </a:t>
                  </a:r>
                  <a:r>
                    <a:rPr lang="en-US" sz="1700" b="1" smtClean="0">
                      <a:solidFill>
                        <a:srgbClr val="FFFFFF"/>
                      </a:solidFill>
                      <a:highlight>
                        <a:srgbClr val="CE4D8E"/>
                      </a:highlight>
                      <a:latin typeface="+mn-lt"/>
                    </a:rPr>
                    <a:t>4:</a:t>
                  </a:r>
                  <a:r>
                    <a:rPr lang="en-US" sz="1700" kern="1200" smtClean="0">
                      <a:solidFill>
                        <a:sysClr val="windowText" lastClr="000000"/>
                      </a:solidFill>
                      <a:latin typeface="+mn-lt"/>
                      <a:ea typeface="+mn-ea"/>
                      <a:cs typeface="Arial" panose="020B0604020202020204" pitchFamily="34" charset="0"/>
                    </a:rPr>
                    <a:t> </a:t>
                  </a:r>
                  <a:r>
                    <a:rPr lang="vi-VN" sz="1700" kern="1200">
                      <a:solidFill>
                        <a:sysClr val="windowText" lastClr="000000"/>
                      </a:solidFill>
                      <a:latin typeface="+mn-lt"/>
                      <a:ea typeface="+mn-ea"/>
                      <a:cs typeface="Arial" panose="020B0604020202020204" pitchFamily="34" charset="0"/>
                    </a:rPr>
                    <a:t>Cho tam giác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𝐴𝐵𝐶</m:t>
                      </m:r>
                    </m:oMath>
                  </a14:m>
                  <a:r>
                    <a:rPr lang="vi-VN" sz="1700" kern="1200">
                      <a:solidFill>
                        <a:sysClr val="windowText" lastClr="000000"/>
                      </a:solidFill>
                      <a:latin typeface="+mn-lt"/>
                      <a:ea typeface="+mn-ea"/>
                      <a:cs typeface="Arial" panose="020B0604020202020204" pitchFamily="34" charset="0"/>
                    </a:rPr>
                    <a:t>. Điểm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𝐷</m:t>
                      </m:r>
                    </m:oMath>
                  </a14:m>
                  <a:r>
                    <a:rPr lang="vi-VN" sz="1700" kern="1200">
                      <a:solidFill>
                        <a:sysClr val="windowText" lastClr="000000"/>
                      </a:solidFill>
                      <a:latin typeface="+mn-lt"/>
                      <a:ea typeface="+mn-ea"/>
                      <a:cs typeface="Arial" panose="020B0604020202020204" pitchFamily="34" charset="0"/>
                    </a:rPr>
                    <a:t> nằm giữa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700" kern="1200">
                      <a:solidFill>
                        <a:sysClr val="windowText" lastClr="000000"/>
                      </a:solidFill>
                      <a:latin typeface="+mn-lt"/>
                      <a:ea typeface="+mn-ea"/>
                      <a:cs typeface="Arial" panose="020B0604020202020204" pitchFamily="34" charset="0"/>
                    </a:rPr>
                    <a:t> và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vi-VN" sz="1700" kern="1200">
                      <a:solidFill>
                        <a:sysClr val="windowText" lastClr="000000"/>
                      </a:solidFill>
                      <a:latin typeface="+mn-lt"/>
                      <a:ea typeface="+mn-ea"/>
                      <a:cs typeface="Arial" panose="020B0604020202020204" pitchFamily="34" charset="0"/>
                    </a:rPr>
                    <a:t>. Các điểm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𝐸</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𝐹</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𝐺</m:t>
                      </m:r>
                    </m:oMath>
                  </a14:m>
                  <a:r>
                    <a:rPr lang="en-US" sz="1700" kern="1200" smtClean="0">
                      <a:solidFill>
                        <a:sysClr val="windowText" lastClr="000000"/>
                      </a:solidFill>
                      <a:latin typeface="+mn-lt"/>
                      <a:ea typeface="+mn-ea"/>
                      <a:cs typeface="Arial" panose="020B0604020202020204" pitchFamily="34" charset="0"/>
                    </a:rPr>
                    <a:t> </a:t>
                  </a:r>
                  <a:r>
                    <a:rPr lang="vi-VN" sz="1700" kern="1200">
                      <a:solidFill>
                        <a:sysClr val="windowText" lastClr="000000"/>
                      </a:solidFill>
                      <a:latin typeface="+mn-lt"/>
                      <a:ea typeface="+mn-ea"/>
                      <a:cs typeface="Arial" panose="020B0604020202020204" pitchFamily="34" charset="0"/>
                    </a:rPr>
                    <a:t>không </a:t>
                  </a:r>
                  <a:r>
                    <a:rPr lang="vi-VN" sz="1700" kern="1200" smtClean="0">
                      <a:solidFill>
                        <a:sysClr val="windowText" lastClr="000000"/>
                      </a:solidFill>
                      <a:latin typeface="+mn-lt"/>
                      <a:ea typeface="+mn-ea"/>
                      <a:cs typeface="Arial" panose="020B0604020202020204" pitchFamily="34" charset="0"/>
                    </a:rPr>
                    <a:t>trùng</a:t>
                  </a:r>
                  <a:endParaRPr lang="vi-VN" sz="1700" kern="1200">
                    <a:solidFill>
                      <a:sysClr val="windowText" lastClr="000000"/>
                    </a:solidFill>
                    <a:latin typeface="+mn-lt"/>
                    <a:ea typeface="+mn-ea"/>
                    <a:cs typeface="Arial" panose="020B0604020202020204"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390725" y="286286"/>
                  <a:ext cx="8537881" cy="436273"/>
                </a:xfrm>
                <a:prstGeom prst="rect">
                  <a:avLst/>
                </a:prstGeom>
                <a:blipFill>
                  <a:blip r:embed="rId7"/>
                  <a:stretch>
                    <a:fillRect b="-197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451138" y="730250"/>
                  <a:ext cx="5479908" cy="1829540"/>
                </a:xfrm>
                <a:prstGeom prst="rect">
                  <a:avLst/>
                </a:prstGeom>
              </p:spPr>
              <p:txBody>
                <a:bodyPr wrap="square">
                  <a:spAutoFit/>
                </a:bodyPr>
                <a:lstStyle/>
                <a:p>
                  <a:pPr lvl="0" algn="just">
                    <a:lnSpc>
                      <a:spcPct val="15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với đỉnh của tam giác</a:t>
                  </a:r>
                  <a:r>
                    <a:rPr lang="en-US" sz="1700" kern="1200">
                      <a:solidFill>
                        <a:sysClr val="windowText" lastClr="000000"/>
                      </a:solidFill>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và </a:t>
                  </a:r>
                  <a:r>
                    <a:rPr lang="vi-VN" sz="1700" kern="1200">
                      <a:solidFill>
                        <a:sysClr val="windowText" lastClr="000000"/>
                      </a:solidFill>
                      <a:latin typeface="Arial" panose="020B0604020202020204" pitchFamily="34" charset="0"/>
                      <a:ea typeface="+mn-ea"/>
                      <a:cs typeface="Arial" panose="020B0604020202020204" pitchFamily="34" charset="0"/>
                    </a:rPr>
                    <a:t>lần lượt thuộc các đoạn thẳng </a:t>
                  </a:r>
                  <a14:m>
                    <m:oMath xmlns:m="http://schemas.openxmlformats.org/officeDocument/2006/math">
                      <m:r>
                        <a:rPr lang="vi-VN" sz="1700" i="1" kern="1200">
                          <a:solidFill>
                            <a:sysClr val="windowText" lastClr="000000"/>
                          </a:solidFill>
                          <a:latin typeface="Cambria Math" panose="02040503050406030204" pitchFamily="18" charset="0"/>
                          <a:ea typeface="+mn-ea"/>
                          <a:cs typeface="Arial" panose="020B0604020202020204" pitchFamily="34" charset="0"/>
                        </a:rPr>
                        <m:t>𝐴𝐵</m:t>
                      </m:r>
                      <m:r>
                        <a:rPr lang="vi-VN" sz="1700" i="1" kern="1200">
                          <a:solidFill>
                            <a:sysClr val="windowText" lastClr="000000"/>
                          </a:solidFill>
                          <a:latin typeface="Cambria Math" panose="02040503050406030204" pitchFamily="18" charset="0"/>
                          <a:ea typeface="+mn-ea"/>
                          <a:cs typeface="Arial" panose="020B0604020202020204" pitchFamily="34" charset="0"/>
                        </a:rPr>
                        <m:t>, </m:t>
                      </m:r>
                      <m:r>
                        <a:rPr lang="vi-VN" sz="1700" i="1" kern="1200">
                          <a:solidFill>
                            <a:sysClr val="windowText" lastClr="000000"/>
                          </a:solidFill>
                          <a:latin typeface="Cambria Math" panose="02040503050406030204" pitchFamily="18" charset="0"/>
                          <a:ea typeface="+mn-ea"/>
                          <a:cs typeface="Arial" panose="020B0604020202020204" pitchFamily="34" charset="0"/>
                        </a:rPr>
                        <m:t>𝐴𝐶</m:t>
                      </m:r>
                      <m:r>
                        <a:rPr lang="vi-VN" sz="1700" i="1" kern="1200">
                          <a:solidFill>
                            <a:sysClr val="windowText" lastClr="000000"/>
                          </a:solidFill>
                          <a:latin typeface="Cambria Math" panose="02040503050406030204" pitchFamily="18" charset="0"/>
                          <a:ea typeface="+mn-ea"/>
                          <a:cs typeface="Arial" panose="020B0604020202020204" pitchFamily="34" charset="0"/>
                        </a:rPr>
                        <m:t>, </m:t>
                      </m:r>
                      <m:r>
                        <a:rPr lang="vi-VN" sz="1700" i="1" kern="1200">
                          <a:solidFill>
                            <a:sysClr val="windowText" lastClr="000000"/>
                          </a:solidFill>
                          <a:latin typeface="Cambria Math" panose="02040503050406030204" pitchFamily="18" charset="0"/>
                          <a:ea typeface="+mn-ea"/>
                          <a:cs typeface="Arial" panose="020B0604020202020204" pitchFamily="34" charset="0"/>
                        </a:rPr>
                        <m:t>𝐴𝐷</m:t>
                      </m:r>
                    </m:oMath>
                  </a14:m>
                  <a:r>
                    <a:rPr lang="en-US" sz="1700" kern="1200">
                      <a:solidFill>
                        <a:sysClr val="windowText" lastClr="000000"/>
                      </a:solidFill>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thoả </a:t>
                  </a:r>
                  <a:r>
                    <a:rPr lang="vi-VN" sz="1700" kern="1200">
                      <a:solidFill>
                        <a:sysClr val="windowText" lastClr="000000"/>
                      </a:solidFill>
                      <a:latin typeface="Arial" panose="020B0604020202020204" pitchFamily="34" charset="0"/>
                      <a:ea typeface="+mn-ea"/>
                      <a:cs typeface="Arial" panose="020B0604020202020204" pitchFamily="34" charset="0"/>
                    </a:rPr>
                    <a:t>mãn</a:t>
                  </a:r>
                  <a:r>
                    <a:rPr lang="en-US" sz="1700" kern="1200">
                      <a:solidFill>
                        <a:sysClr val="windowText" lastClr="000000"/>
                      </a:solidFill>
                      <a:ea typeface="+mn-ea"/>
                      <a:cs typeface="Arial" panose="020B0604020202020204" pitchFamily="34" charset="0"/>
                    </a:rPr>
                    <a:t> </a:t>
                  </a:r>
                  <a14:m>
                    <m:oMath xmlns:m="http://schemas.openxmlformats.org/officeDocument/2006/math">
                      <m:f>
                        <m:fPr>
                          <m:ctrlPr>
                            <a:rPr lang="en-US" sz="1700" i="1" kern="1200">
                              <a:solidFill>
                                <a:sysClr val="windowText" lastClr="000000"/>
                              </a:solidFill>
                              <a:latin typeface="Cambria Math" panose="02040503050406030204" pitchFamily="18" charset="0"/>
                              <a:ea typeface="+mn-ea"/>
                              <a:cs typeface="Arial" panose="020B0604020202020204" pitchFamily="34" charset="0"/>
                            </a:rPr>
                          </m:ctrlPr>
                        </m:fPr>
                        <m:num>
                          <m:r>
                            <a:rPr lang="en-US" sz="1700" i="1" kern="1200">
                              <a:solidFill>
                                <a:sysClr val="windowText" lastClr="000000"/>
                              </a:solidFill>
                              <a:latin typeface="Cambria Math" panose="02040503050406030204" pitchFamily="18" charset="0"/>
                              <a:ea typeface="+mn-ea"/>
                              <a:cs typeface="Arial" panose="020B0604020202020204" pitchFamily="34" charset="0"/>
                            </a:rPr>
                            <m:t>𝐴𝐸</m:t>
                          </m:r>
                        </m:num>
                        <m:den>
                          <m:r>
                            <a:rPr lang="en-US" sz="1700" i="1" kern="1200">
                              <a:solidFill>
                                <a:sysClr val="windowText" lastClr="000000"/>
                              </a:solidFill>
                              <a:latin typeface="Cambria Math" panose="02040503050406030204" pitchFamily="18" charset="0"/>
                              <a:ea typeface="+mn-ea"/>
                              <a:cs typeface="Arial" panose="020B0604020202020204" pitchFamily="34" charset="0"/>
                            </a:rPr>
                            <m:t>𝐴𝐵</m:t>
                          </m:r>
                        </m:den>
                      </m:f>
                      <m:r>
                        <a:rPr lang="en-US" sz="1700" i="1" kern="1200">
                          <a:solidFill>
                            <a:sysClr val="windowText" lastClr="000000"/>
                          </a:solidFill>
                          <a:latin typeface="Cambria Math" panose="02040503050406030204" pitchFamily="18" charset="0"/>
                          <a:ea typeface="+mn-ea"/>
                          <a:cs typeface="Arial" panose="020B0604020202020204" pitchFamily="34" charset="0"/>
                        </a:rPr>
                        <m:t>=</m:t>
                      </m:r>
                      <m:f>
                        <m:fPr>
                          <m:ctrlPr>
                            <a:rPr lang="en-US" sz="1700" i="1" kern="1200">
                              <a:solidFill>
                                <a:sysClr val="windowText" lastClr="000000"/>
                              </a:solidFill>
                              <a:latin typeface="Cambria Math" panose="02040503050406030204" pitchFamily="18" charset="0"/>
                              <a:ea typeface="+mn-ea"/>
                              <a:cs typeface="Arial" panose="020B0604020202020204" pitchFamily="34" charset="0"/>
                            </a:rPr>
                          </m:ctrlPr>
                        </m:fPr>
                        <m:num>
                          <m:r>
                            <a:rPr lang="en-US" sz="1700" i="1" kern="1200">
                              <a:solidFill>
                                <a:sysClr val="windowText" lastClr="000000"/>
                              </a:solidFill>
                              <a:latin typeface="Cambria Math" panose="02040503050406030204" pitchFamily="18" charset="0"/>
                              <a:ea typeface="+mn-ea"/>
                              <a:cs typeface="Arial" panose="020B0604020202020204" pitchFamily="34" charset="0"/>
                            </a:rPr>
                            <m:t>𝐴𝐹</m:t>
                          </m:r>
                        </m:num>
                        <m:den>
                          <m:r>
                            <a:rPr lang="en-US" sz="1700" i="1" kern="1200">
                              <a:solidFill>
                                <a:sysClr val="windowText" lastClr="000000"/>
                              </a:solidFill>
                              <a:latin typeface="Cambria Math" panose="02040503050406030204" pitchFamily="18" charset="0"/>
                              <a:ea typeface="+mn-ea"/>
                              <a:cs typeface="Arial" panose="020B0604020202020204" pitchFamily="34" charset="0"/>
                            </a:rPr>
                            <m:t>𝐴𝐶</m:t>
                          </m:r>
                        </m:den>
                      </m:f>
                      <m:r>
                        <a:rPr lang="en-US" sz="1700" i="1" kern="1200">
                          <a:solidFill>
                            <a:sysClr val="windowText" lastClr="000000"/>
                          </a:solidFill>
                          <a:latin typeface="Cambria Math" panose="02040503050406030204" pitchFamily="18" charset="0"/>
                          <a:ea typeface="+mn-ea"/>
                          <a:cs typeface="Arial" panose="020B0604020202020204" pitchFamily="34" charset="0"/>
                        </a:rPr>
                        <m:t>=</m:t>
                      </m:r>
                      <m:f>
                        <m:fPr>
                          <m:ctrlPr>
                            <a:rPr lang="en-US" sz="1700" i="1" kern="1200">
                              <a:solidFill>
                                <a:sysClr val="windowText" lastClr="000000"/>
                              </a:solidFill>
                              <a:latin typeface="Cambria Math" panose="02040503050406030204" pitchFamily="18" charset="0"/>
                              <a:ea typeface="+mn-ea"/>
                              <a:cs typeface="Arial" panose="020B0604020202020204" pitchFamily="34" charset="0"/>
                            </a:rPr>
                          </m:ctrlPr>
                        </m:fPr>
                        <m:num>
                          <m:r>
                            <a:rPr lang="en-US" sz="1700" i="1" kern="1200">
                              <a:solidFill>
                                <a:sysClr val="windowText" lastClr="000000"/>
                              </a:solidFill>
                              <a:latin typeface="Cambria Math" panose="02040503050406030204" pitchFamily="18" charset="0"/>
                              <a:ea typeface="+mn-ea"/>
                              <a:cs typeface="Arial" panose="020B0604020202020204" pitchFamily="34" charset="0"/>
                            </a:rPr>
                            <m:t>𝐴𝐺</m:t>
                          </m:r>
                        </m:num>
                        <m:den>
                          <m:r>
                            <a:rPr lang="en-US" sz="1700" i="1" kern="1200">
                              <a:solidFill>
                                <a:sysClr val="windowText" lastClr="000000"/>
                              </a:solidFill>
                              <a:latin typeface="Cambria Math" panose="02040503050406030204" pitchFamily="18" charset="0"/>
                              <a:ea typeface="+mn-ea"/>
                              <a:cs typeface="Arial" panose="020B0604020202020204" pitchFamily="34" charset="0"/>
                            </a:rPr>
                            <m:t>𝐴𝐷</m:t>
                          </m:r>
                        </m:den>
                      </m:f>
                    </m:oMath>
                  </a14:m>
                  <a:r>
                    <a:rPr lang="en-US" sz="1700" kern="1200">
                      <a:solidFill>
                        <a:sysClr val="windowText" lastClr="000000"/>
                      </a:solidFill>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a:t>
                  </a:r>
                  <a:r>
                    <a:rPr lang="vi-VN" sz="1700" kern="1200">
                      <a:solidFill>
                        <a:sysClr val="windowText" lastClr="000000"/>
                      </a:solidFill>
                      <a:latin typeface="Arial" panose="020B0604020202020204" pitchFamily="34" charset="0"/>
                      <a:ea typeface="+mn-ea"/>
                      <a:cs typeface="Arial" panose="020B0604020202020204" pitchFamily="34" charset="0"/>
                    </a:rPr>
                    <a:t>Hình 9</a:t>
                  </a:r>
                  <a:r>
                    <a:rPr lang="vi-VN" sz="1700" kern="1200">
                      <a:solidFill>
                        <a:sysClr val="windowText" lastClr="000000"/>
                      </a:solidFill>
                      <a:latin typeface="Arial" panose="020B0604020202020204" pitchFamily="34" charset="0"/>
                      <a:ea typeface="+mn-ea"/>
                      <a:cs typeface="Arial" panose="020B0604020202020204" pitchFamily="34" charset="0"/>
                    </a:rPr>
                    <a:t>).</a:t>
                  </a:r>
                  <a:endParaRPr lang="vi-VN" sz="1700" kern="1200">
                    <a:solidFill>
                      <a:sysClr val="windowText" lastClr="000000"/>
                    </a:solidFill>
                    <a:latin typeface="Arial" panose="020B0604020202020204" pitchFamily="34" charset="0"/>
                    <a:ea typeface="+mn-ea"/>
                    <a:cs typeface="Arial" panose="020B0604020202020204" pitchFamily="34" charset="0"/>
                  </a:endParaRPr>
                </a:p>
                <a:p>
                  <a:pPr lvl="0" algn="just">
                    <a:lnSpc>
                      <a:spcPct val="15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a) Chứng </a:t>
                  </a:r>
                  <a:r>
                    <a:rPr lang="vi-VN" sz="1700" kern="1200">
                      <a:solidFill>
                        <a:sysClr val="windowText" lastClr="000000"/>
                      </a:solidFill>
                      <a:latin typeface="Arial" panose="020B0604020202020204" pitchFamily="34" charset="0"/>
                      <a:ea typeface="+mn-ea"/>
                      <a:cs typeface="Arial" panose="020B0604020202020204" pitchFamily="34" charset="0"/>
                    </a:rPr>
                    <a:t>minh </a:t>
                  </a:r>
                  <a14:m>
                    <m:oMath xmlns:m="http://schemas.openxmlformats.org/officeDocument/2006/math">
                      <m:r>
                        <a:rPr lang="vi-VN" sz="1700" i="1" kern="1200">
                          <a:solidFill>
                            <a:sysClr val="windowText" lastClr="000000"/>
                          </a:solidFill>
                          <a:latin typeface="Cambria Math" panose="02040503050406030204" pitchFamily="18" charset="0"/>
                          <a:ea typeface="+mn-ea"/>
                          <a:cs typeface="Arial" panose="020B0604020202020204" pitchFamily="34" charset="0"/>
                        </a:rPr>
                        <m:t>𝐸𝐺</m:t>
                      </m:r>
                      <m:r>
                        <a:rPr lang="en-US" sz="1700" i="1" kern="1200">
                          <a:solidFill>
                            <a:sysClr val="windowText" lastClr="000000"/>
                          </a:solidFill>
                          <a:latin typeface="Cambria Math" panose="02040503050406030204" pitchFamily="18" charset="0"/>
                          <a:ea typeface="+mn-ea"/>
                          <a:cs typeface="Arial" panose="020B0604020202020204" pitchFamily="34" charset="0"/>
                        </a:rPr>
                        <m:t> </m:t>
                      </m:r>
                      <m:r>
                        <m:rPr>
                          <m:nor/>
                        </m:rPr>
                        <a:rPr lang="en-US" sz="1700" kern="1200">
                          <a:solidFill>
                            <a:sysClr val="windowText" lastClr="000000"/>
                          </a:solidFill>
                          <a:cs typeface="Arial" panose="020B0604020202020204" pitchFamily="34" charset="0"/>
                        </a:rPr>
                        <m:t>//</m:t>
                      </m:r>
                      <m:r>
                        <a:rPr lang="en-US" sz="1700" i="1" kern="1200">
                          <a:solidFill>
                            <a:sysClr val="windowText" lastClr="000000"/>
                          </a:solidFill>
                          <a:latin typeface="Cambria Math" panose="02040503050406030204" pitchFamily="18" charset="0"/>
                          <a:cs typeface="Arial" panose="020B0604020202020204" pitchFamily="34" charset="0"/>
                        </a:rPr>
                        <m:t> </m:t>
                      </m:r>
                      <m:r>
                        <a:rPr lang="vi-VN" sz="1700" i="1" kern="1200">
                          <a:solidFill>
                            <a:sysClr val="windowText" lastClr="000000"/>
                          </a:solidFill>
                          <a:latin typeface="Cambria Math" panose="02040503050406030204" pitchFamily="18" charset="0"/>
                          <a:ea typeface="+mn-ea"/>
                          <a:cs typeface="Arial" panose="020B0604020202020204" pitchFamily="34" charset="0"/>
                        </a:rPr>
                        <m:t>𝐵𝐷</m:t>
                      </m:r>
                      <m:r>
                        <a:rPr lang="vi-VN" sz="1700" i="1" kern="1200">
                          <a:solidFill>
                            <a:sysClr val="windowText" lastClr="000000"/>
                          </a:solidFill>
                          <a:latin typeface="Cambria Math" panose="02040503050406030204" pitchFamily="18" charset="0"/>
                          <a:ea typeface="+mn-ea"/>
                          <a:cs typeface="Arial" panose="020B0604020202020204" pitchFamily="34" charset="0"/>
                        </a:rPr>
                        <m:t> </m:t>
                      </m:r>
                    </m:oMath>
                  </a14:m>
                  <a:r>
                    <a:rPr lang="vi-VN" sz="1700" kern="1200">
                      <a:solidFill>
                        <a:sysClr val="windowText" lastClr="000000"/>
                      </a:solidFill>
                      <a:latin typeface="Arial" panose="020B0604020202020204" pitchFamily="34" charset="0"/>
                      <a:ea typeface="+mn-ea"/>
                      <a:cs typeface="Arial" panose="020B0604020202020204" pitchFamily="34" charset="0"/>
                    </a:rPr>
                    <a:t>và </a:t>
                  </a:r>
                  <a14:m>
                    <m:oMath xmlns:m="http://schemas.openxmlformats.org/officeDocument/2006/math">
                      <m:r>
                        <a:rPr lang="vi-VN" sz="1700" i="1" kern="1200">
                          <a:solidFill>
                            <a:sysClr val="windowText" lastClr="000000"/>
                          </a:solidFill>
                          <a:latin typeface="Cambria Math" panose="02040503050406030204" pitchFamily="18" charset="0"/>
                          <a:ea typeface="+mn-ea"/>
                          <a:cs typeface="Arial" panose="020B0604020202020204" pitchFamily="34" charset="0"/>
                        </a:rPr>
                        <m:t>𝐺𝐹</m:t>
                      </m:r>
                      <m:r>
                        <m:rPr>
                          <m:nor/>
                        </m:rPr>
                        <a:rPr lang="en-US" sz="1700" kern="1200">
                          <a:solidFill>
                            <a:sysClr val="windowText" lastClr="000000"/>
                          </a:solidFill>
                          <a:latin typeface="Cambria Math" panose="02040503050406030204" pitchFamily="18" charset="0"/>
                          <a:ea typeface="+mn-ea"/>
                          <a:cs typeface="Arial" panose="020B0604020202020204" pitchFamily="34" charset="0"/>
                        </a:rPr>
                        <m:t> </m:t>
                      </m:r>
                      <m:r>
                        <m:rPr>
                          <m:nor/>
                        </m:rPr>
                        <a:rPr lang="en-US" sz="1700" kern="1200">
                          <a:solidFill>
                            <a:sysClr val="windowText" lastClr="000000"/>
                          </a:solidFill>
                          <a:cs typeface="Arial" panose="020B0604020202020204" pitchFamily="34" charset="0"/>
                        </a:rPr>
                        <m:t>//</m:t>
                      </m:r>
                      <m:r>
                        <a:rPr lang="en-US" sz="1700" i="1" kern="1200">
                          <a:solidFill>
                            <a:sysClr val="windowText" lastClr="000000"/>
                          </a:solidFill>
                          <a:latin typeface="Cambria Math" panose="02040503050406030204" pitchFamily="18" charset="0"/>
                          <a:cs typeface="Arial" panose="020B0604020202020204" pitchFamily="34" charset="0"/>
                        </a:rPr>
                        <m:t> </m:t>
                      </m:r>
                      <m:r>
                        <a:rPr lang="vi-VN" sz="1700" i="1" kern="1200">
                          <a:solidFill>
                            <a:sysClr val="windowText" lastClr="000000"/>
                          </a:solidFill>
                          <a:latin typeface="Cambria Math" panose="02040503050406030204" pitchFamily="18" charset="0"/>
                          <a:ea typeface="+mn-ea"/>
                          <a:cs typeface="Arial" panose="020B0604020202020204" pitchFamily="34" charset="0"/>
                        </a:rPr>
                        <m:t>𝐷𝐶</m:t>
                      </m:r>
                    </m:oMath>
                  </a14:m>
                  <a:r>
                    <a:rPr lang="vi-VN" sz="1700" kern="1200">
                      <a:solidFill>
                        <a:sysClr val="windowText" lastClr="000000"/>
                      </a:solidFill>
                      <a:latin typeface="Arial" panose="020B0604020202020204" pitchFamily="34" charset="0"/>
                      <a:ea typeface="+mn-ea"/>
                      <a:cs typeface="Arial" panose="020B0604020202020204" pitchFamily="34" charset="0"/>
                    </a:rPr>
                    <a:t>.</a:t>
                  </a:r>
                  <a:r>
                    <a:rPr lang="en-US" sz="1700" kern="1200">
                      <a:solidFill>
                        <a:sysClr val="windowText" lastClr="000000"/>
                      </a:solidFill>
                      <a:ea typeface="+mn-ea"/>
                      <a:cs typeface="Arial" panose="020B0604020202020204" pitchFamily="34" charset="0"/>
                    </a:rPr>
                    <a:t> </a:t>
                  </a:r>
                </a:p>
                <a:p>
                  <a:pPr lvl="0" algn="just">
                    <a:lnSpc>
                      <a:spcPct val="15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b</a:t>
                  </a:r>
                  <a:r>
                    <a:rPr lang="vi-VN" sz="1700" kern="1200">
                      <a:solidFill>
                        <a:sysClr val="windowText" lastClr="000000"/>
                      </a:solidFill>
                      <a:latin typeface="Arial" panose="020B0604020202020204" pitchFamily="34" charset="0"/>
                      <a:ea typeface="+mn-ea"/>
                      <a:cs typeface="Arial" panose="020B0604020202020204" pitchFamily="34" charset="0"/>
                    </a:rPr>
                    <a:t>) Các điểm </a:t>
                  </a:r>
                  <a14:m>
                    <m:oMath xmlns:m="http://schemas.openxmlformats.org/officeDocument/2006/math">
                      <m:r>
                        <a:rPr lang="vi-VN" sz="1700" i="1" kern="1200">
                          <a:solidFill>
                            <a:sysClr val="windowText" lastClr="000000"/>
                          </a:solidFill>
                          <a:latin typeface="Cambria Math" panose="02040503050406030204" pitchFamily="18" charset="0"/>
                          <a:ea typeface="+mn-ea"/>
                          <a:cs typeface="Arial" panose="020B0604020202020204" pitchFamily="34" charset="0"/>
                        </a:rPr>
                        <m:t>𝐸</m:t>
                      </m:r>
                      <m:r>
                        <a:rPr lang="vi-VN" sz="1700" i="1" kern="1200">
                          <a:solidFill>
                            <a:sysClr val="windowText" lastClr="000000"/>
                          </a:solidFill>
                          <a:latin typeface="Cambria Math" panose="02040503050406030204" pitchFamily="18" charset="0"/>
                          <a:ea typeface="+mn-ea"/>
                          <a:cs typeface="Arial" panose="020B0604020202020204" pitchFamily="34" charset="0"/>
                        </a:rPr>
                        <m:t>, </m:t>
                      </m:r>
                      <m:r>
                        <a:rPr lang="vi-VN" sz="1700" i="1" kern="1200">
                          <a:solidFill>
                            <a:sysClr val="windowText" lastClr="000000"/>
                          </a:solidFill>
                          <a:latin typeface="Cambria Math" panose="02040503050406030204" pitchFamily="18" charset="0"/>
                          <a:ea typeface="+mn-ea"/>
                          <a:cs typeface="Arial" panose="020B0604020202020204" pitchFamily="34" charset="0"/>
                        </a:rPr>
                        <m:t>𝐹</m:t>
                      </m:r>
                      <m:r>
                        <a:rPr lang="vi-VN" sz="1700" i="1" kern="1200">
                          <a:solidFill>
                            <a:sysClr val="windowText" lastClr="000000"/>
                          </a:solidFill>
                          <a:latin typeface="Cambria Math" panose="02040503050406030204" pitchFamily="18" charset="0"/>
                          <a:ea typeface="+mn-ea"/>
                          <a:cs typeface="Arial" panose="020B0604020202020204" pitchFamily="34" charset="0"/>
                        </a:rPr>
                        <m:t>, </m:t>
                      </m:r>
                      <m:r>
                        <a:rPr lang="vi-VN" sz="1700" i="1" kern="1200">
                          <a:solidFill>
                            <a:sysClr val="windowText" lastClr="000000"/>
                          </a:solidFill>
                          <a:latin typeface="Cambria Math" panose="02040503050406030204" pitchFamily="18" charset="0"/>
                          <a:ea typeface="+mn-ea"/>
                          <a:cs typeface="Arial" panose="020B0604020202020204" pitchFamily="34" charset="0"/>
                        </a:rPr>
                        <m:t>𝐺</m:t>
                      </m:r>
                    </m:oMath>
                  </a14:m>
                  <a:r>
                    <a:rPr lang="en-US" sz="1700" kern="1200">
                      <a:solidFill>
                        <a:sysClr val="windowText" lastClr="000000"/>
                      </a:solidFill>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có thẳng hàng không?</a:t>
                  </a:r>
                </a:p>
              </p:txBody>
            </p:sp>
          </mc:Choice>
          <mc:Fallback>
            <p:sp>
              <p:nvSpPr>
                <p:cNvPr id="27" name="Rectangle 26"/>
                <p:cNvSpPr>
                  <a:spLocks noRot="1" noChangeAspect="1" noMove="1" noResize="1" noEditPoints="1" noAdjustHandles="1" noChangeArrowheads="1" noChangeShapeType="1" noTextEdit="1"/>
                </p:cNvSpPr>
                <p:nvPr/>
              </p:nvSpPr>
              <p:spPr>
                <a:xfrm>
                  <a:off x="451138" y="730250"/>
                  <a:ext cx="5479908" cy="1829540"/>
                </a:xfrm>
                <a:prstGeom prst="rect">
                  <a:avLst/>
                </a:prstGeom>
                <a:blipFill>
                  <a:blip r:embed="rId8"/>
                  <a:stretch>
                    <a:fillRect l="-667" r="-779" b="-664"/>
                  </a:stretch>
                </a:blipFill>
              </p:spPr>
              <p:txBody>
                <a:bodyPr/>
                <a:lstStyle/>
                <a:p>
                  <a:r>
                    <a:rPr lang="en-US">
                      <a:noFill/>
                    </a:rPr>
                    <a:t> </a:t>
                  </a:r>
                </a:p>
              </p:txBody>
            </p:sp>
          </mc:Fallback>
        </mc:AlternateContent>
      </p:grpSp>
      <p:sp>
        <p:nvSpPr>
          <p:cNvPr id="28" name="Rectangle 27"/>
          <p:cNvSpPr/>
          <p:nvPr/>
        </p:nvSpPr>
        <p:spPr>
          <a:xfrm>
            <a:off x="4236811" y="2717811"/>
            <a:ext cx="670376" cy="353943"/>
          </a:xfrm>
          <a:prstGeom prst="rect">
            <a:avLst/>
          </a:prstGeom>
        </p:spPr>
        <p:txBody>
          <a:bodyPr wrap="none">
            <a:spAutoFit/>
          </a:bodyPr>
          <a:lstStyle/>
          <a:p>
            <a:pPr algn="ctr">
              <a:buClrTx/>
              <a:defRPr/>
            </a:pPr>
            <a:r>
              <a:rPr lang="en-US" sz="1700" b="1" i="1" u="sng" kern="1200" smtClean="0">
                <a:solidFill>
                  <a:schemeClr val="accent3">
                    <a:lumMod val="90000"/>
                    <a:lumOff val="10000"/>
                  </a:schemeClr>
                </a:solidFill>
                <a:latin typeface="Arial" panose="020B0604020202020204" pitchFamily="34" charset="0"/>
                <a:ea typeface="+mn-ea"/>
              </a:rPr>
              <a:t>Giải:</a:t>
            </a:r>
            <a:endParaRPr lang="en-US" sz="1700" b="1" i="1" u="sng" kern="1200" dirty="0">
              <a:solidFill>
                <a:schemeClr val="accent3">
                  <a:lumMod val="90000"/>
                  <a:lumOff val="10000"/>
                </a:schemeClr>
              </a:solidFill>
              <a:latin typeface="Calibri"/>
              <a:ea typeface="+mn-ea"/>
            </a:endParaRPr>
          </a:p>
        </p:txBody>
      </p:sp>
      <mc:AlternateContent xmlns:mc="http://schemas.openxmlformats.org/markup-compatibility/2006">
        <mc:Choice xmlns:a14="http://schemas.microsoft.com/office/drawing/2010/main" Requires="a14">
          <p:sp>
            <p:nvSpPr>
              <p:cNvPr id="10" name="Rectangle 9"/>
              <p:cNvSpPr/>
              <p:nvPr/>
            </p:nvSpPr>
            <p:spPr>
              <a:xfrm>
                <a:off x="451137" y="3071754"/>
                <a:ext cx="8336207" cy="2579296"/>
              </a:xfrm>
              <a:prstGeom prst="rect">
                <a:avLst/>
              </a:prstGeom>
            </p:spPr>
            <p:txBody>
              <a:bodyPr wrap="square">
                <a:spAutoFit/>
              </a:bodyPr>
              <a:lstStyle/>
              <a:p>
                <a:pPr>
                  <a:lnSpc>
                    <a:spcPct val="150000"/>
                  </a:lnSpc>
                  <a:spcAft>
                    <a:spcPts val="500"/>
                  </a:spcAft>
                </a:pPr>
                <a:r>
                  <a:rPr lang="en-US" sz="1700" smtClean="0">
                    <a:latin typeface="+mn-lt"/>
                  </a:rPr>
                  <a:t>a) Trong tam giác </a:t>
                </a:r>
                <a14:m>
                  <m:oMath xmlns:m="http://schemas.openxmlformats.org/officeDocument/2006/math">
                    <m:r>
                      <a:rPr lang="en-US" sz="1700" i="1" smtClean="0">
                        <a:latin typeface="Cambria Math" panose="02040503050406030204" pitchFamily="18" charset="0"/>
                      </a:rPr>
                      <m:t>𝐴𝐵𝐷</m:t>
                    </m:r>
                  </m:oMath>
                </a14:m>
                <a:r>
                  <a:rPr lang="en-US" sz="1700">
                    <a:latin typeface="+mn-lt"/>
                  </a:rPr>
                  <a:t>, </a:t>
                </a:r>
                <a:r>
                  <a:rPr lang="en-US" sz="1700">
                    <a:latin typeface="+mn-lt"/>
                  </a:rPr>
                  <a:t>ta </a:t>
                </a:r>
                <a:r>
                  <a:rPr lang="en-US" sz="1700" smtClean="0">
                    <a:latin typeface="+mn-lt"/>
                  </a:rPr>
                  <a:t>có </a:t>
                </a:r>
                <a14:m>
                  <m:oMath xmlns:m="http://schemas.openxmlformats.org/officeDocument/2006/math">
                    <m:f>
                      <m:fPr>
                        <m:ctrlPr>
                          <a:rPr lang="en-US" sz="1700" i="1" kern="1200">
                            <a:solidFill>
                              <a:sysClr val="windowText" lastClr="000000"/>
                            </a:solidFill>
                            <a:latin typeface="Cambria Math" panose="02040503050406030204" pitchFamily="18" charset="0"/>
                            <a:ea typeface="+mn-ea"/>
                            <a:cs typeface="Arial" panose="020B0604020202020204" pitchFamily="34" charset="0"/>
                          </a:rPr>
                        </m:ctrlPr>
                      </m:fPr>
                      <m:num>
                        <m:r>
                          <a:rPr lang="en-US" sz="1700" i="1" kern="1200">
                            <a:solidFill>
                              <a:sysClr val="windowText" lastClr="000000"/>
                            </a:solidFill>
                            <a:latin typeface="Cambria Math" panose="02040503050406030204" pitchFamily="18" charset="0"/>
                            <a:ea typeface="+mn-ea"/>
                            <a:cs typeface="Arial" panose="020B0604020202020204" pitchFamily="34" charset="0"/>
                          </a:rPr>
                          <m:t>𝐴𝐸</m:t>
                        </m:r>
                      </m:num>
                      <m:den>
                        <m:r>
                          <a:rPr lang="en-US" sz="1700" i="1" kern="1200">
                            <a:solidFill>
                              <a:sysClr val="windowText" lastClr="000000"/>
                            </a:solidFill>
                            <a:latin typeface="Cambria Math" panose="02040503050406030204" pitchFamily="18" charset="0"/>
                            <a:ea typeface="+mn-ea"/>
                            <a:cs typeface="Arial" panose="020B0604020202020204" pitchFamily="34" charset="0"/>
                          </a:rPr>
                          <m:t>𝐴𝐵</m:t>
                        </m:r>
                      </m:den>
                    </m:f>
                    <m:r>
                      <a:rPr lang="en-US" sz="1700" i="1" kern="1200">
                        <a:solidFill>
                          <a:sysClr val="windowText" lastClr="000000"/>
                        </a:solidFill>
                        <a:latin typeface="Cambria Math" panose="02040503050406030204" pitchFamily="18" charset="0"/>
                        <a:ea typeface="+mn-ea"/>
                        <a:cs typeface="Arial" panose="020B0604020202020204" pitchFamily="34" charset="0"/>
                      </a:rPr>
                      <m:t>=</m:t>
                    </m:r>
                    <m:f>
                      <m:fPr>
                        <m:ctrlPr>
                          <a:rPr lang="en-US" sz="1700" i="1" kern="1200">
                            <a:solidFill>
                              <a:sysClr val="windowText" lastClr="000000"/>
                            </a:solidFill>
                            <a:latin typeface="Cambria Math" panose="02040503050406030204" pitchFamily="18" charset="0"/>
                            <a:ea typeface="+mn-ea"/>
                            <a:cs typeface="Arial" panose="020B0604020202020204" pitchFamily="34" charset="0"/>
                          </a:rPr>
                        </m:ctrlPr>
                      </m:fPr>
                      <m:num>
                        <m:r>
                          <a:rPr lang="en-US" sz="1700" i="1" kern="1200">
                            <a:solidFill>
                              <a:sysClr val="windowText" lastClr="000000"/>
                            </a:solidFill>
                            <a:latin typeface="Cambria Math" panose="02040503050406030204" pitchFamily="18" charset="0"/>
                            <a:ea typeface="+mn-ea"/>
                            <a:cs typeface="Arial" panose="020B0604020202020204" pitchFamily="34" charset="0"/>
                          </a:rPr>
                          <m:t>𝐴</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𝐺</m:t>
                        </m:r>
                      </m:num>
                      <m:den>
                        <m:r>
                          <a:rPr lang="en-US" sz="1700" i="1" kern="1200">
                            <a:solidFill>
                              <a:sysClr val="windowText" lastClr="000000"/>
                            </a:solidFill>
                            <a:latin typeface="Cambria Math" panose="02040503050406030204" pitchFamily="18" charset="0"/>
                            <a:ea typeface="+mn-ea"/>
                            <a:cs typeface="Arial" panose="020B0604020202020204" pitchFamily="34" charset="0"/>
                          </a:rPr>
                          <m:t>𝐴</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𝐷</m:t>
                        </m:r>
                      </m:den>
                    </m:f>
                    <m:r>
                      <a:rPr lang="en-US" sz="1700" b="0" i="0" kern="1200" smtClean="0">
                        <a:solidFill>
                          <a:sysClr val="windowText" lastClr="000000"/>
                        </a:solidFill>
                        <a:latin typeface="Cambria Math" panose="02040503050406030204" pitchFamily="18" charset="0"/>
                        <a:ea typeface="+mn-ea"/>
                        <a:cs typeface="Arial" panose="020B0604020202020204" pitchFamily="34" charset="0"/>
                      </a:rPr>
                      <m:t>.</m:t>
                    </m:r>
                  </m:oMath>
                </a14:m>
                <a:r>
                  <a:rPr lang="en-US" sz="1700" smtClean="0">
                    <a:latin typeface="+mn-lt"/>
                  </a:rPr>
                  <a:t> Suy </a:t>
                </a:r>
                <a:r>
                  <a:rPr lang="en-US" sz="1700">
                    <a:latin typeface="+mn-lt"/>
                  </a:rPr>
                  <a:t>ra </a:t>
                </a:r>
                <a14:m>
                  <m:oMath xmlns:m="http://schemas.openxmlformats.org/officeDocument/2006/math">
                    <m:r>
                      <a:rPr lang="vi-VN" sz="1700" i="1" kern="1200">
                        <a:solidFill>
                          <a:sysClr val="windowText" lastClr="000000"/>
                        </a:solidFill>
                        <a:latin typeface="Cambria Math" panose="02040503050406030204" pitchFamily="18" charset="0"/>
                        <a:cs typeface="Arial" panose="020B0604020202020204" pitchFamily="34" charset="0"/>
                      </a:rPr>
                      <m:t>𝐸𝐺</m:t>
                    </m:r>
                    <m:r>
                      <a:rPr lang="en-US" sz="1700" i="1" kern="1200">
                        <a:solidFill>
                          <a:sysClr val="windowText" lastClr="000000"/>
                        </a:solidFill>
                        <a:latin typeface="Cambria Math" panose="02040503050406030204" pitchFamily="18" charset="0"/>
                        <a:cs typeface="Arial" panose="020B0604020202020204" pitchFamily="34" charset="0"/>
                      </a:rPr>
                      <m:t> </m:t>
                    </m:r>
                    <m:r>
                      <m:rPr>
                        <m:nor/>
                      </m:rPr>
                      <a:rPr lang="en-US" sz="1700" kern="1200">
                        <a:solidFill>
                          <a:sysClr val="windowText" lastClr="000000"/>
                        </a:solidFill>
                        <a:cs typeface="Arial" panose="020B0604020202020204" pitchFamily="34" charset="0"/>
                      </a:rPr>
                      <m:t>//</m:t>
                    </m:r>
                    <m:r>
                      <a:rPr lang="en-US" sz="1700" i="1" kern="1200">
                        <a:solidFill>
                          <a:sysClr val="windowText" lastClr="000000"/>
                        </a:solidFill>
                        <a:latin typeface="Cambria Math" panose="02040503050406030204" pitchFamily="18" charset="0"/>
                        <a:cs typeface="Arial" panose="020B0604020202020204" pitchFamily="34" charset="0"/>
                      </a:rPr>
                      <m:t> </m:t>
                    </m:r>
                    <m:r>
                      <a:rPr lang="vi-VN" sz="1700" i="1" kern="1200">
                        <a:solidFill>
                          <a:sysClr val="windowText" lastClr="000000"/>
                        </a:solidFill>
                        <a:latin typeface="Cambria Math" panose="02040503050406030204" pitchFamily="18" charset="0"/>
                        <a:cs typeface="Arial" panose="020B0604020202020204" pitchFamily="34" charset="0"/>
                      </a:rPr>
                      <m:t>𝐵𝐷</m:t>
                    </m:r>
                    <m:r>
                      <a:rPr lang="vi-VN" sz="1700" i="1" kern="1200">
                        <a:solidFill>
                          <a:sysClr val="windowText" lastClr="000000"/>
                        </a:solidFill>
                        <a:latin typeface="Cambria Math" panose="02040503050406030204" pitchFamily="18" charset="0"/>
                        <a:cs typeface="Arial" panose="020B0604020202020204" pitchFamily="34" charset="0"/>
                      </a:rPr>
                      <m:t> </m:t>
                    </m:r>
                  </m:oMath>
                </a14:m>
                <a:r>
                  <a:rPr lang="en-US" sz="1700">
                    <a:latin typeface="+mn-lt"/>
                  </a:rPr>
                  <a:t>(định lí Thalès đảo).</a:t>
                </a:r>
              </a:p>
              <a:p>
                <a:pPr>
                  <a:lnSpc>
                    <a:spcPct val="150000"/>
                  </a:lnSpc>
                  <a:spcAft>
                    <a:spcPts val="500"/>
                  </a:spcAft>
                </a:pPr>
                <a:r>
                  <a:rPr lang="en-US" sz="1700" smtClean="0">
                    <a:latin typeface="+mn-lt"/>
                  </a:rPr>
                  <a:t>     Trong </a:t>
                </a:r>
                <a:r>
                  <a:rPr lang="en-US" sz="1700">
                    <a:latin typeface="+mn-lt"/>
                  </a:rPr>
                  <a:t>tam giác </a:t>
                </a:r>
                <a14:m>
                  <m:oMath xmlns:m="http://schemas.openxmlformats.org/officeDocument/2006/math">
                    <m:r>
                      <a:rPr lang="en-US" sz="1700" i="1" smtClean="0">
                        <a:latin typeface="Cambria Math" panose="02040503050406030204" pitchFamily="18" charset="0"/>
                      </a:rPr>
                      <m:t>𝐴𝐷𝐶</m:t>
                    </m:r>
                  </m:oMath>
                </a14:m>
                <a:r>
                  <a:rPr lang="en-US" sz="1700">
                    <a:latin typeface="+mn-lt"/>
                  </a:rPr>
                  <a:t>, </a:t>
                </a:r>
                <a:r>
                  <a:rPr lang="en-US" sz="1700">
                    <a:latin typeface="+mn-lt"/>
                  </a:rPr>
                  <a:t>ta </a:t>
                </a:r>
                <a:r>
                  <a:rPr lang="en-US" sz="1700" smtClean="0">
                    <a:latin typeface="+mn-lt"/>
                  </a:rPr>
                  <a:t>có </a:t>
                </a:r>
                <a14:m>
                  <m:oMath xmlns:m="http://schemas.openxmlformats.org/officeDocument/2006/math">
                    <m:f>
                      <m:fPr>
                        <m:ctrlPr>
                          <a:rPr lang="en-US" sz="1700" i="1" kern="1200">
                            <a:solidFill>
                              <a:sysClr val="windowText" lastClr="000000"/>
                            </a:solidFill>
                            <a:latin typeface="Cambria Math" panose="02040503050406030204" pitchFamily="18" charset="0"/>
                            <a:ea typeface="+mn-ea"/>
                            <a:cs typeface="Arial" panose="020B0604020202020204" pitchFamily="34" charset="0"/>
                          </a:rPr>
                        </m:ctrlPr>
                      </m:fPr>
                      <m:num>
                        <m:r>
                          <a:rPr lang="en-US" sz="1700" i="1" kern="1200">
                            <a:solidFill>
                              <a:sysClr val="windowText" lastClr="000000"/>
                            </a:solidFill>
                            <a:latin typeface="Cambria Math" panose="02040503050406030204" pitchFamily="18" charset="0"/>
                            <a:ea typeface="+mn-ea"/>
                            <a:cs typeface="Arial" panose="020B0604020202020204" pitchFamily="34" charset="0"/>
                          </a:rPr>
                          <m:t>𝐴</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𝐺</m:t>
                        </m:r>
                      </m:num>
                      <m:den>
                        <m:r>
                          <a:rPr lang="en-US" sz="1700" i="1" kern="1200">
                            <a:solidFill>
                              <a:sysClr val="windowText" lastClr="000000"/>
                            </a:solidFill>
                            <a:latin typeface="Cambria Math" panose="02040503050406030204" pitchFamily="18" charset="0"/>
                            <a:ea typeface="+mn-ea"/>
                            <a:cs typeface="Arial" panose="020B0604020202020204" pitchFamily="34" charset="0"/>
                          </a:rPr>
                          <m:t>𝐴</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𝐷</m:t>
                        </m:r>
                      </m:den>
                    </m:f>
                    <m:r>
                      <a:rPr lang="en-US" sz="1700" i="1" kern="1200">
                        <a:solidFill>
                          <a:sysClr val="windowText" lastClr="000000"/>
                        </a:solidFill>
                        <a:latin typeface="Cambria Math" panose="02040503050406030204" pitchFamily="18" charset="0"/>
                        <a:ea typeface="+mn-ea"/>
                        <a:cs typeface="Arial" panose="020B0604020202020204" pitchFamily="34" charset="0"/>
                      </a:rPr>
                      <m:t>=</m:t>
                    </m:r>
                    <m:f>
                      <m:fPr>
                        <m:ctrlPr>
                          <a:rPr lang="en-US" sz="1700" i="1" kern="1200">
                            <a:solidFill>
                              <a:sysClr val="windowText" lastClr="000000"/>
                            </a:solidFill>
                            <a:latin typeface="Cambria Math" panose="02040503050406030204" pitchFamily="18" charset="0"/>
                            <a:ea typeface="+mn-ea"/>
                            <a:cs typeface="Arial" panose="020B0604020202020204" pitchFamily="34" charset="0"/>
                          </a:rPr>
                        </m:ctrlPr>
                      </m:fPr>
                      <m:num>
                        <m:r>
                          <a:rPr lang="en-US" sz="1700" i="1" kern="1200">
                            <a:solidFill>
                              <a:sysClr val="windowText" lastClr="000000"/>
                            </a:solidFill>
                            <a:latin typeface="Cambria Math" panose="02040503050406030204" pitchFamily="18" charset="0"/>
                            <a:ea typeface="+mn-ea"/>
                            <a:cs typeface="Arial" panose="020B0604020202020204" pitchFamily="34" charset="0"/>
                          </a:rPr>
                          <m:t>𝐴</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𝐹</m:t>
                        </m:r>
                      </m:num>
                      <m:den>
                        <m:r>
                          <a:rPr lang="en-US" sz="1700" i="1" kern="1200">
                            <a:solidFill>
                              <a:sysClr val="windowText" lastClr="000000"/>
                            </a:solidFill>
                            <a:latin typeface="Cambria Math" panose="02040503050406030204" pitchFamily="18" charset="0"/>
                            <a:ea typeface="+mn-ea"/>
                            <a:cs typeface="Arial" panose="020B0604020202020204" pitchFamily="34" charset="0"/>
                          </a:rPr>
                          <m:t>𝐴</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𝐶</m:t>
                        </m:r>
                      </m:den>
                    </m:f>
                  </m:oMath>
                </a14:m>
                <a:r>
                  <a:rPr lang="en-US" sz="1700" smtClean="0">
                    <a:latin typeface="+mn-lt"/>
                  </a:rPr>
                  <a:t>. Suy </a:t>
                </a:r>
                <a:r>
                  <a:rPr lang="en-US" sz="1700">
                    <a:latin typeface="+mn-lt"/>
                  </a:rPr>
                  <a:t>ra </a:t>
                </a:r>
                <a14:m>
                  <m:oMath xmlns:m="http://schemas.openxmlformats.org/officeDocument/2006/math">
                    <m:r>
                      <a:rPr lang="vi-VN" sz="1700" i="1" kern="1200">
                        <a:solidFill>
                          <a:sysClr val="windowText" lastClr="000000"/>
                        </a:solidFill>
                        <a:latin typeface="Cambria Math" panose="02040503050406030204" pitchFamily="18" charset="0"/>
                        <a:cs typeface="Arial" panose="020B0604020202020204" pitchFamily="34" charset="0"/>
                      </a:rPr>
                      <m:t>𝐺𝐹</m:t>
                    </m:r>
                    <m:r>
                      <m:rPr>
                        <m:nor/>
                      </m:rPr>
                      <a:rPr lang="en-US" sz="1700" kern="1200">
                        <a:solidFill>
                          <a:sysClr val="windowText" lastClr="000000"/>
                        </a:solidFill>
                        <a:latin typeface="Cambria Math" panose="02040503050406030204" pitchFamily="18" charset="0"/>
                        <a:cs typeface="Arial" panose="020B0604020202020204" pitchFamily="34" charset="0"/>
                      </a:rPr>
                      <m:t> </m:t>
                    </m:r>
                    <m:r>
                      <m:rPr>
                        <m:nor/>
                      </m:rPr>
                      <a:rPr lang="en-US" sz="1700" kern="1200">
                        <a:solidFill>
                          <a:sysClr val="windowText" lastClr="000000"/>
                        </a:solidFill>
                        <a:cs typeface="Arial" panose="020B0604020202020204" pitchFamily="34" charset="0"/>
                      </a:rPr>
                      <m:t>//</m:t>
                    </m:r>
                    <m:r>
                      <a:rPr lang="en-US" sz="1700" i="1" kern="1200">
                        <a:solidFill>
                          <a:sysClr val="windowText" lastClr="000000"/>
                        </a:solidFill>
                        <a:latin typeface="Cambria Math" panose="02040503050406030204" pitchFamily="18" charset="0"/>
                        <a:cs typeface="Arial" panose="020B0604020202020204" pitchFamily="34" charset="0"/>
                      </a:rPr>
                      <m:t> </m:t>
                    </m:r>
                    <m:r>
                      <a:rPr lang="vi-VN" sz="1700" i="1" kern="1200">
                        <a:solidFill>
                          <a:sysClr val="windowText" lastClr="000000"/>
                        </a:solidFill>
                        <a:latin typeface="Cambria Math" panose="02040503050406030204" pitchFamily="18" charset="0"/>
                        <a:cs typeface="Arial" panose="020B0604020202020204" pitchFamily="34" charset="0"/>
                      </a:rPr>
                      <m:t>𝐷𝐶</m:t>
                    </m:r>
                  </m:oMath>
                </a14:m>
                <a:r>
                  <a:rPr lang="en-US" sz="1700" smtClean="0">
                    <a:latin typeface="+mn-lt"/>
                  </a:rPr>
                  <a:t> </a:t>
                </a:r>
                <a:r>
                  <a:rPr lang="en-US" sz="1700">
                    <a:latin typeface="+mn-lt"/>
                  </a:rPr>
                  <a:t>(định lí Thalès đảo).</a:t>
                </a:r>
              </a:p>
              <a:p>
                <a:pPr>
                  <a:lnSpc>
                    <a:spcPct val="150000"/>
                  </a:lnSpc>
                  <a:spcAft>
                    <a:spcPts val="500"/>
                  </a:spcAft>
                </a:pPr>
                <a:r>
                  <a:rPr lang="en-US" sz="1700" smtClean="0">
                    <a:latin typeface="+mn-lt"/>
                  </a:rPr>
                  <a:t>b</a:t>
                </a:r>
                <a:r>
                  <a:rPr lang="en-US" sz="1700">
                    <a:latin typeface="+mn-lt"/>
                  </a:rPr>
                  <a:t>) Do </a:t>
                </a:r>
                <a14:m>
                  <m:oMath xmlns:m="http://schemas.openxmlformats.org/officeDocument/2006/math">
                    <m:r>
                      <a:rPr lang="en-US" sz="1700" i="1" smtClean="0">
                        <a:latin typeface="Cambria Math" panose="02040503050406030204" pitchFamily="18" charset="0"/>
                      </a:rPr>
                      <m:t>𝐸𝐺</m:t>
                    </m:r>
                    <m:r>
                      <a:rPr lang="en-US" sz="1700" i="1" smtClean="0">
                        <a:latin typeface="Cambria Math" panose="02040503050406030204" pitchFamily="18" charset="0"/>
                      </a:rPr>
                      <m:t>, </m:t>
                    </m:r>
                    <m:r>
                      <a:rPr lang="en-US" sz="1700" i="1" smtClean="0">
                        <a:latin typeface="Cambria Math" panose="02040503050406030204" pitchFamily="18" charset="0"/>
                      </a:rPr>
                      <m:t>𝐺𝐹</m:t>
                    </m:r>
                    <m:r>
                      <a:rPr lang="en-US" sz="1700" i="1" smtClean="0">
                        <a:latin typeface="Cambria Math" panose="02040503050406030204" pitchFamily="18" charset="0"/>
                      </a:rPr>
                      <m:t> </m:t>
                    </m:r>
                  </m:oMath>
                </a14:m>
                <a:r>
                  <a:rPr lang="en-US" sz="1700">
                    <a:latin typeface="+mn-lt"/>
                  </a:rPr>
                  <a:t>đều đi qua </a:t>
                </a:r>
                <a14:m>
                  <m:oMath xmlns:m="http://schemas.openxmlformats.org/officeDocument/2006/math">
                    <m:r>
                      <a:rPr lang="en-US" sz="1700" i="1" smtClean="0">
                        <a:latin typeface="Cambria Math" panose="02040503050406030204" pitchFamily="18" charset="0"/>
                      </a:rPr>
                      <m:t>𝐺</m:t>
                    </m:r>
                  </m:oMath>
                </a14:m>
                <a:r>
                  <a:rPr lang="en-US" sz="1700">
                    <a:latin typeface="+mn-lt"/>
                  </a:rPr>
                  <a:t> và song song với </a:t>
                </a:r>
                <a14:m>
                  <m:oMath xmlns:m="http://schemas.openxmlformats.org/officeDocument/2006/math">
                    <m:r>
                      <a:rPr lang="en-US" sz="1700" i="1" smtClean="0">
                        <a:latin typeface="Cambria Math" panose="02040503050406030204" pitchFamily="18" charset="0"/>
                      </a:rPr>
                      <m:t>𝐵𝐶</m:t>
                    </m:r>
                  </m:oMath>
                </a14:m>
                <a:r>
                  <a:rPr lang="en-US" sz="1700">
                    <a:latin typeface="+mn-lt"/>
                  </a:rPr>
                  <a:t> nên ba điểm </a:t>
                </a:r>
                <a14:m>
                  <m:oMath xmlns:m="http://schemas.openxmlformats.org/officeDocument/2006/math">
                    <m:r>
                      <a:rPr lang="en-US" sz="1700" i="1" smtClean="0">
                        <a:latin typeface="Cambria Math" panose="02040503050406030204" pitchFamily="18" charset="0"/>
                      </a:rPr>
                      <m:t>𝐸</m:t>
                    </m:r>
                    <m:r>
                      <a:rPr lang="en-US" sz="1700" i="1" smtClean="0">
                        <a:latin typeface="Cambria Math" panose="02040503050406030204" pitchFamily="18" charset="0"/>
                      </a:rPr>
                      <m:t>, </m:t>
                    </m:r>
                    <m:r>
                      <a:rPr lang="en-US" sz="1700" i="1" smtClean="0">
                        <a:latin typeface="Cambria Math" panose="02040503050406030204" pitchFamily="18" charset="0"/>
                      </a:rPr>
                      <m:t>𝐹</m:t>
                    </m:r>
                    <m:r>
                      <a:rPr lang="en-US" sz="1700" i="1" smtClean="0">
                        <a:latin typeface="Cambria Math" panose="02040503050406030204" pitchFamily="18" charset="0"/>
                      </a:rPr>
                      <m:t>, </m:t>
                    </m:r>
                    <m:r>
                      <a:rPr lang="en-US" sz="1700" i="1" smtClean="0">
                        <a:latin typeface="Cambria Math" panose="02040503050406030204" pitchFamily="18" charset="0"/>
                      </a:rPr>
                      <m:t>𝐺</m:t>
                    </m:r>
                    <m:r>
                      <a:rPr lang="en-US" sz="1700" i="1" smtClean="0">
                        <a:latin typeface="Cambria Math" panose="02040503050406030204" pitchFamily="18" charset="0"/>
                      </a:rPr>
                      <m:t> </m:t>
                    </m:r>
                  </m:oMath>
                </a14:m>
                <a:r>
                  <a:rPr lang="en-US" sz="1700">
                    <a:latin typeface="+mn-lt"/>
                  </a:rPr>
                  <a:t>thẳng hàng.</a:t>
                </a:r>
              </a:p>
              <a:p>
                <a:pPr>
                  <a:lnSpc>
                    <a:spcPct val="150000"/>
                  </a:lnSpc>
                </a:pPr>
                <a:r>
                  <a:rPr lang="en-US" sz="1700">
                    <a:latin typeface="+mn-lt"/>
                  </a:rPr>
                  <a:t/>
                </a:r>
                <a:br>
                  <a:rPr lang="en-US" sz="1700">
                    <a:latin typeface="+mn-lt"/>
                  </a:rPr>
                </a:br>
                <a:endParaRPr lang="en-US" sz="1700">
                  <a:latin typeface="+mn-lt"/>
                </a:endParaRPr>
              </a:p>
            </p:txBody>
          </p:sp>
        </mc:Choice>
        <mc:Fallback>
          <p:sp>
            <p:nvSpPr>
              <p:cNvPr id="10" name="Rectangle 9"/>
              <p:cNvSpPr>
                <a:spLocks noRot="1" noChangeAspect="1" noMove="1" noResize="1" noEditPoints="1" noAdjustHandles="1" noChangeArrowheads="1" noChangeShapeType="1" noTextEdit="1"/>
              </p:cNvSpPr>
              <p:nvPr/>
            </p:nvSpPr>
            <p:spPr>
              <a:xfrm>
                <a:off x="451137" y="3071754"/>
                <a:ext cx="8336207" cy="2579296"/>
              </a:xfrm>
              <a:prstGeom prst="rect">
                <a:avLst/>
              </a:prstGeom>
              <a:blipFill>
                <a:blip r:embed="rId9"/>
                <a:stretch>
                  <a:fillRect l="-439"/>
                </a:stretch>
              </a:blipFill>
            </p:spPr>
            <p:txBody>
              <a:bodyPr/>
              <a:lstStyle/>
              <a:p>
                <a:r>
                  <a:rPr lang="en-US">
                    <a:noFill/>
                  </a:rPr>
                  <a:t> </a:t>
                </a:r>
              </a:p>
            </p:txBody>
          </p:sp>
        </mc:Fallback>
      </mc:AlternateContent>
    </p:spTree>
    <p:extLst>
      <p:ext uri="{BB962C8B-B14F-4D97-AF65-F5344CB8AC3E}">
        <p14:creationId xmlns:p14="http://schemas.microsoft.com/office/powerpoint/2010/main" val="243102719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18" name="Google Shape;911;p39"/>
          <p:cNvSpPr txBox="1">
            <a:spLocks noGrp="1"/>
          </p:cNvSpPr>
          <p:nvPr>
            <p:ph type="title"/>
          </p:nvPr>
        </p:nvSpPr>
        <p:spPr>
          <a:xfrm>
            <a:off x="711046" y="555359"/>
            <a:ext cx="7717500" cy="523200"/>
          </a:xfrm>
          <a:prstGeom prst="rect">
            <a:avLst/>
          </a:prstGeom>
        </p:spPr>
        <p:txBody>
          <a:bodyPr spcFirstLastPara="1" wrap="square" lIns="91425" tIns="91425" rIns="91425" bIns="91425" anchor="t" anchorCtr="0">
            <a:noAutofit/>
          </a:bodyPr>
          <a:lstStyle/>
          <a:p>
            <a:pPr lvl="0"/>
            <a:r>
              <a:rPr lang="en-US" sz="3200" b="1" dirty="0" smtClean="0">
                <a:solidFill>
                  <a:srgbClr val="C00000"/>
                </a:solidFill>
                <a:latin typeface="+mj-lt"/>
              </a:rPr>
              <a:t>KHỞI ĐỘNG</a:t>
            </a:r>
            <a:endParaRPr lang="en-US" sz="3200" b="1" dirty="0">
              <a:solidFill>
                <a:srgbClr val="C00000"/>
              </a:solidFill>
              <a:latin typeface="+mj-lt"/>
            </a:endParaRPr>
          </a:p>
        </p:txBody>
      </p:sp>
      <p:sp>
        <p:nvSpPr>
          <p:cNvPr id="2" name="Rectangle 1"/>
          <p:cNvSpPr/>
          <p:nvPr/>
        </p:nvSpPr>
        <p:spPr>
          <a:xfrm>
            <a:off x="681851" y="1295118"/>
            <a:ext cx="4836394" cy="1477328"/>
          </a:xfrm>
          <a:prstGeom prst="rect">
            <a:avLst/>
          </a:prstGeom>
        </p:spPr>
        <p:txBody>
          <a:bodyPr wrap="square">
            <a:spAutoFit/>
          </a:bodyPr>
          <a:lstStyle/>
          <a:p>
            <a:pPr algn="just">
              <a:lnSpc>
                <a:spcPct val="150000"/>
              </a:lnSpc>
            </a:pPr>
            <a:r>
              <a:rPr lang="vi-VN" sz="2000" kern="100">
                <a:latin typeface="+mn-lt"/>
                <a:ea typeface="Calibri" panose="020F0502020204030204" pitchFamily="34" charset="0"/>
                <a:cs typeface="Times New Roman" panose="02020603050405020304" pitchFamily="18" charset="0"/>
              </a:rPr>
              <a:t>Bác Dư muốn cắt một thanh sắt (Hình 1) thành năm phần bằng nhau như bác lại không có thước để đo.</a:t>
            </a:r>
            <a:endParaRPr lang="en-US" sz="2000" kern="100" dirty="0">
              <a:effectLst/>
              <a:latin typeface="+mn-lt"/>
              <a:ea typeface="Calibri" panose="020F0502020204030204" pitchFamily="34" charset="0"/>
              <a:cs typeface="Times New Roman" panose="02020603050405020304" pitchFamily="18" charset="0"/>
            </a:endParaRPr>
          </a:p>
        </p:txBody>
      </p:sp>
      <p:grpSp>
        <p:nvGrpSpPr>
          <p:cNvPr id="6" name="Group 5"/>
          <p:cNvGrpSpPr/>
          <p:nvPr/>
        </p:nvGrpSpPr>
        <p:grpSpPr>
          <a:xfrm>
            <a:off x="974160" y="2927948"/>
            <a:ext cx="4474765" cy="1015663"/>
            <a:chOff x="621891" y="3190675"/>
            <a:chExt cx="4474765" cy="1015663"/>
          </a:xfrm>
        </p:grpSpPr>
        <p:sp>
          <p:nvSpPr>
            <p:cNvPr id="5" name="Rectangle 4"/>
            <p:cNvSpPr/>
            <p:nvPr/>
          </p:nvSpPr>
          <p:spPr>
            <a:xfrm>
              <a:off x="1164380" y="3190675"/>
              <a:ext cx="3932276" cy="1015663"/>
            </a:xfrm>
            <a:prstGeom prst="rect">
              <a:avLst/>
            </a:prstGeom>
          </p:spPr>
          <p:txBody>
            <a:bodyPr wrap="square">
              <a:spAutoFit/>
            </a:bodyPr>
            <a:lstStyle/>
            <a:p>
              <a:pPr algn="just">
                <a:lnSpc>
                  <a:spcPct val="150000"/>
                </a:lnSpc>
              </a:pPr>
              <a:r>
                <a:rPr lang="vi-VN" sz="2000" i="1">
                  <a:latin typeface="+mn-lt"/>
                  <a:ea typeface="Calibri" panose="020F0502020204030204" pitchFamily="34" charset="0"/>
                </a:rPr>
                <a:t>Bác Dư có thể thực hiện điều đó bằng cách nào?</a:t>
              </a:r>
              <a:endParaRPr lang="en-US" sz="2000" dirty="0">
                <a:latin typeface="+mn-lt"/>
              </a:endParaRPr>
            </a:p>
          </p:txBody>
        </p:sp>
        <p:pic>
          <p:nvPicPr>
            <p:cNvPr id="7" name="Picture 6"/>
            <p:cNvPicPr>
              <a:picLocks noChangeAspect="1"/>
            </p:cNvPicPr>
            <p:nvPr/>
          </p:nvPicPr>
          <p:blipFill>
            <a:blip r:embed="rId3"/>
            <a:stretch>
              <a:fillRect/>
            </a:stretch>
          </p:blipFill>
          <p:spPr>
            <a:xfrm>
              <a:off x="621891" y="3414729"/>
              <a:ext cx="512509" cy="521387"/>
            </a:xfrm>
            <a:prstGeom prst="rect">
              <a:avLst/>
            </a:prstGeom>
          </p:spPr>
        </p:pic>
      </p:gr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660652" y="1505086"/>
            <a:ext cx="2800494" cy="2438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704"/>
        <p:cNvGrpSpPr/>
        <p:nvPr/>
      </p:nvGrpSpPr>
      <p:grpSpPr>
        <a:xfrm>
          <a:off x="0" y="0"/>
          <a:ext cx="0" cy="0"/>
          <a:chOff x="0" y="0"/>
          <a:chExt cx="0" cy="0"/>
        </a:xfrm>
      </p:grpSpPr>
      <p:grpSp>
        <p:nvGrpSpPr>
          <p:cNvPr id="1722" name="Google Shape;1722;p56"/>
          <p:cNvGrpSpPr/>
          <p:nvPr/>
        </p:nvGrpSpPr>
        <p:grpSpPr>
          <a:xfrm rot="15778875">
            <a:off x="-371048" y="183365"/>
            <a:ext cx="1156412" cy="1101581"/>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grpSp>
        <p:nvGrpSpPr>
          <p:cNvPr id="1799" name="Google Shape;1799;p56"/>
          <p:cNvGrpSpPr/>
          <p:nvPr/>
        </p:nvGrpSpPr>
        <p:grpSpPr>
          <a:xfrm rot="931689">
            <a:off x="8524156" y="2844329"/>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7" name="TextBox 66"/>
          <p:cNvSpPr txBox="1"/>
          <p:nvPr/>
        </p:nvSpPr>
        <p:spPr>
          <a:xfrm>
            <a:off x="3632370" y="209864"/>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a:t>
            </a:r>
            <a:r>
              <a:rPr lang="en-US" sz="2200" b="1" kern="1200" smtClean="0">
                <a:solidFill>
                  <a:srgbClr val="070185"/>
                </a:solidFill>
                <a:ea typeface="+mn-ea"/>
                <a:cs typeface="Arial" panose="020B0604020202020204" pitchFamily="34" charset="0"/>
              </a:rPr>
              <a:t>tập </a:t>
            </a:r>
            <a:r>
              <a:rPr lang="en-US" sz="2200" b="1" kern="1200" smtClean="0">
                <a:solidFill>
                  <a:srgbClr val="070185"/>
                </a:solidFill>
                <a:ea typeface="+mn-ea"/>
                <a:cs typeface="Arial" panose="020B0604020202020204" pitchFamily="34" charset="0"/>
              </a:rPr>
              <a:t>3</a:t>
            </a:r>
            <a:endParaRPr lang="en-US" sz="2200" b="1" kern="1200" dirty="0">
              <a:solidFill>
                <a:srgbClr val="070185"/>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222149" y="891181"/>
                <a:ext cx="8722789" cy="923330"/>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vuông tại </a:t>
                </a:r>
                <a14:m>
                  <m:oMath xmlns:m="http://schemas.openxmlformats.org/officeDocument/2006/math">
                    <m:r>
                      <a:rPr lang="vi-VN" sz="1800" i="1" smtClean="0">
                        <a:latin typeface="Cambria Math" panose="02040503050406030204" pitchFamily="18" charset="0"/>
                      </a:rPr>
                      <m:t>𝐴</m:t>
                    </m:r>
                  </m:oMath>
                </a14:m>
                <a:r>
                  <a:rPr lang="vi-VN" sz="1800">
                    <a:latin typeface="+mn-lt"/>
                  </a:rPr>
                  <a:t> có </a:t>
                </a:r>
                <a14:m>
                  <m:oMath xmlns:m="http://schemas.openxmlformats.org/officeDocument/2006/math">
                    <m:r>
                      <a:rPr lang="vi-VN" sz="1800" i="1" smtClean="0">
                        <a:latin typeface="Cambria Math" panose="02040503050406030204" pitchFamily="18" charset="0"/>
                      </a:rPr>
                      <m:t>𝐶𝐴</m:t>
                    </m:r>
                    <m:r>
                      <a:rPr lang="vi-VN" sz="1800" i="1" smtClean="0">
                        <a:latin typeface="Cambria Math" panose="02040503050406030204" pitchFamily="18" charset="0"/>
                      </a:rPr>
                      <m:t> = 4, </m:t>
                    </m:r>
                    <m:r>
                      <a:rPr lang="vi-VN" sz="1800" i="1" smtClean="0">
                        <a:latin typeface="Cambria Math" panose="02040503050406030204" pitchFamily="18" charset="0"/>
                      </a:rPr>
                      <m:t>𝐶𝐵</m:t>
                    </m:r>
                    <m:r>
                      <a:rPr lang="vi-VN" sz="1800" i="1" smtClean="0">
                        <a:latin typeface="Cambria Math" panose="02040503050406030204" pitchFamily="18" charset="0"/>
                      </a:rPr>
                      <m:t> = 5</m:t>
                    </m:r>
                  </m:oMath>
                </a14:m>
                <a:r>
                  <a:rPr lang="vi-VN" sz="1800">
                    <a:latin typeface="+mn-lt"/>
                  </a:rPr>
                  <a:t>. Giả sử </a:t>
                </a:r>
                <a14:m>
                  <m:oMath xmlns:m="http://schemas.openxmlformats.org/officeDocument/2006/math">
                    <m:r>
                      <a:rPr lang="vi-VN" sz="1800" i="1" smtClean="0">
                        <a:latin typeface="Cambria Math" panose="02040503050406030204" pitchFamily="18" charset="0"/>
                      </a:rPr>
                      <m:t>𝑀</m:t>
                    </m:r>
                    <m:r>
                      <a:rPr lang="vi-VN" sz="1800" i="1" smtClean="0">
                        <a:latin typeface="Cambria Math" panose="02040503050406030204" pitchFamily="18" charset="0"/>
                      </a:rPr>
                      <m:t>, </m:t>
                    </m:r>
                    <m:r>
                      <a:rPr lang="vi-VN" sz="1800" i="1" smtClean="0">
                        <a:latin typeface="Cambria Math" panose="02040503050406030204" pitchFamily="18" charset="0"/>
                      </a:rPr>
                      <m:t>𝑁</m:t>
                    </m:r>
                    <m:r>
                      <a:rPr lang="vi-VN" sz="1800" i="1" smtClean="0">
                        <a:latin typeface="Cambria Math" panose="02040503050406030204" pitchFamily="18" charset="0"/>
                      </a:rPr>
                      <m:t> </m:t>
                    </m:r>
                  </m:oMath>
                </a14:m>
                <a:r>
                  <a:rPr lang="vi-VN" sz="1800">
                    <a:latin typeface="+mn-lt"/>
                  </a:rPr>
                  <a:t>là hai điểm lần lượt nằm trên hai cạnh </a:t>
                </a:r>
                <a14:m>
                  <m:oMath xmlns:m="http://schemas.openxmlformats.org/officeDocument/2006/math">
                    <m:r>
                      <a:rPr lang="vi-VN" sz="1800" i="1" smtClean="0">
                        <a:latin typeface="Cambria Math" panose="02040503050406030204" pitchFamily="18" charset="0"/>
                      </a:rPr>
                      <m:t>𝐶𝐴</m:t>
                    </m:r>
                    <m:r>
                      <a:rPr lang="vi-VN" sz="1800" i="1" smtClean="0">
                        <a:latin typeface="Cambria Math" panose="02040503050406030204" pitchFamily="18" charset="0"/>
                      </a:rPr>
                      <m:t>, </m:t>
                    </m:r>
                    <m:r>
                      <a:rPr lang="vi-VN" sz="1800" i="1" smtClean="0">
                        <a:latin typeface="Cambria Math" panose="02040503050406030204" pitchFamily="18" charset="0"/>
                      </a:rPr>
                      <m:t>𝐶𝐵</m:t>
                    </m:r>
                    <m:r>
                      <a:rPr lang="vi-VN" sz="1800" i="1" smtClean="0">
                        <a:latin typeface="Cambria Math" panose="02040503050406030204" pitchFamily="18" charset="0"/>
                      </a:rPr>
                      <m:t> </m:t>
                    </m:r>
                  </m:oMath>
                </a14:m>
                <a:r>
                  <a:rPr lang="vi-VN" sz="1800">
                    <a:latin typeface="+mn-lt"/>
                  </a:rPr>
                  <a:t>sao cho </a:t>
                </a:r>
                <a14:m>
                  <m:oMath xmlns:m="http://schemas.openxmlformats.org/officeDocument/2006/math">
                    <m:r>
                      <a:rPr lang="vi-VN" sz="1800" i="1" smtClean="0">
                        <a:latin typeface="Cambria Math" panose="02040503050406030204" pitchFamily="18" charset="0"/>
                      </a:rPr>
                      <m:t>𝐶𝑀</m:t>
                    </m:r>
                    <m:r>
                      <a:rPr lang="vi-VN" sz="1800" i="1" smtClean="0">
                        <a:latin typeface="Cambria Math" panose="02040503050406030204" pitchFamily="18" charset="0"/>
                      </a:rPr>
                      <m:t> = 1, </m:t>
                    </m:r>
                    <m:r>
                      <a:rPr lang="vi-VN" sz="1800" i="1" smtClean="0">
                        <a:latin typeface="Cambria Math" panose="02040503050406030204" pitchFamily="18" charset="0"/>
                      </a:rPr>
                      <m:t>𝐶𝑁</m:t>
                    </m:r>
                    <m:r>
                      <a:rPr lang="vi-VN" sz="1800" i="1" smtClean="0">
                        <a:latin typeface="Cambria Math" panose="02040503050406030204" pitchFamily="18" charset="0"/>
                      </a:rPr>
                      <m:t> = 1,25</m:t>
                    </m:r>
                  </m:oMath>
                </a14:m>
                <a:r>
                  <a:rPr lang="vi-VN" sz="1800">
                    <a:latin typeface="+mn-lt"/>
                  </a:rPr>
                  <a:t>. Tính độ dài đoạn thẳng </a:t>
                </a:r>
                <a14:m>
                  <m:oMath xmlns:m="http://schemas.openxmlformats.org/officeDocument/2006/math">
                    <m:r>
                      <a:rPr lang="vi-VN" sz="1800" i="1" smtClean="0">
                        <a:latin typeface="Cambria Math" panose="02040503050406030204" pitchFamily="18" charset="0"/>
                      </a:rPr>
                      <m:t>𝑀𝑁</m:t>
                    </m:r>
                  </m:oMath>
                </a14:m>
                <a:r>
                  <a:rPr lang="vi-VN" sz="1800">
                    <a:latin typeface="+mn-lt"/>
                  </a:rPr>
                  <a:t>.</a:t>
                </a:r>
                <a:endParaRPr lang="en-US" sz="1800" dirty="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222149" y="891181"/>
                <a:ext cx="8722789" cy="923330"/>
              </a:xfrm>
              <a:prstGeom prst="rect">
                <a:avLst/>
              </a:prstGeom>
              <a:blipFill>
                <a:blip r:embed="rId3"/>
                <a:stretch>
                  <a:fillRect l="-559" r="-629" b="-3947"/>
                </a:stretch>
              </a:blipFill>
            </p:spPr>
            <p:txBody>
              <a:bodyPr/>
              <a:lstStyle/>
              <a:p>
                <a:r>
                  <a:rPr lang="en-US">
                    <a:noFill/>
                  </a:rPr>
                  <a:t> </a:t>
                </a:r>
              </a:p>
            </p:txBody>
          </p:sp>
        </mc:Fallback>
      </mc:AlternateContent>
      <p:sp>
        <p:nvSpPr>
          <p:cNvPr id="70" name="Rectangle 69"/>
          <p:cNvSpPr/>
          <p:nvPr/>
        </p:nvSpPr>
        <p:spPr>
          <a:xfrm>
            <a:off x="4273200" y="1878057"/>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mn-lt"/>
                <a:ea typeface="+mn-ea"/>
              </a:rPr>
              <a:t>Giải</a:t>
            </a:r>
            <a:endParaRPr lang="en-US" sz="1800" b="1" i="1" u="sng" kern="1200" dirty="0">
              <a:solidFill>
                <a:srgbClr val="C00000"/>
              </a:solidFill>
              <a:latin typeface="+mn-lt"/>
              <a:ea typeface="+mn-ea"/>
            </a:endParaRPr>
          </a:p>
        </p:txBody>
      </p:sp>
      <mc:AlternateContent xmlns:mc="http://schemas.openxmlformats.org/markup-compatibility/2006">
        <mc:Choice xmlns:a14="http://schemas.microsoft.com/office/drawing/2010/main" Requires="a14">
          <p:sp>
            <p:nvSpPr>
              <p:cNvPr id="7" name="Rectangle 6"/>
              <p:cNvSpPr/>
              <p:nvPr/>
            </p:nvSpPr>
            <p:spPr>
              <a:xfrm>
                <a:off x="3458438" y="2306467"/>
                <a:ext cx="5688311" cy="2794868"/>
              </a:xfrm>
              <a:prstGeom prst="rect">
                <a:avLst/>
              </a:prstGeom>
            </p:spPr>
            <p:txBody>
              <a:bodyPr wrap="square">
                <a:spAutoFit/>
              </a:bodyPr>
              <a:lstStyle/>
              <a:p>
                <a:pPr algn="just">
                  <a:lnSpc>
                    <a:spcPct val="150000"/>
                  </a:lnSpc>
                </a:pPr>
                <a:r>
                  <a:rPr lang="vi-VN" sz="1800" smtClean="0">
                    <a:latin typeface="+mn-lt"/>
                    <a:ea typeface="Arial" panose="020B0604020202020204" pitchFamily="34" charset="0"/>
                    <a:cs typeface="Times New Roman" panose="02020603050405020304" pitchFamily="18" charset="0"/>
                  </a:rPr>
                  <a:t>Ta có: </a:t>
                </a:r>
                <a14:m>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r>
                          <a:rPr lang="vi-VN" sz="1800" i="1">
                            <a:effectLst/>
                            <a:latin typeface="+mn-lt"/>
                            <a:ea typeface="Arial" panose="020B0604020202020204" pitchFamily="34" charset="0"/>
                            <a:cs typeface="Times New Roman" panose="02020603050405020304" pitchFamily="18" charset="0"/>
                          </a:rPr>
                          <m:t>𝐶𝑀</m:t>
                        </m:r>
                      </m:num>
                      <m:den>
                        <m:r>
                          <a:rPr lang="vi-VN" sz="1800" i="1">
                            <a:effectLst/>
                            <a:latin typeface="+mn-lt"/>
                            <a:ea typeface="Arial" panose="020B0604020202020204" pitchFamily="34" charset="0"/>
                            <a:cs typeface="Times New Roman" panose="02020603050405020304" pitchFamily="18" charset="0"/>
                          </a:rPr>
                          <m:t>𝐶𝐴</m:t>
                        </m:r>
                      </m:den>
                    </m:f>
                    <m:r>
                      <a:rPr lang="vi-VN"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vi-VN" sz="1800" i="1">
                            <a:effectLst/>
                            <a:latin typeface="+mn-lt"/>
                            <a:ea typeface="Arial" panose="020B0604020202020204" pitchFamily="34" charset="0"/>
                            <a:cs typeface="Times New Roman" panose="02020603050405020304" pitchFamily="18" charset="0"/>
                          </a:rPr>
                          <m:t>1</m:t>
                        </m:r>
                      </m:num>
                      <m:den>
                        <m:r>
                          <a:rPr lang="vi-VN" sz="1800" i="1">
                            <a:effectLst/>
                            <a:latin typeface="+mn-lt"/>
                            <a:ea typeface="Arial" panose="020B0604020202020204" pitchFamily="34" charset="0"/>
                            <a:cs typeface="Times New Roman" panose="02020603050405020304" pitchFamily="18" charset="0"/>
                          </a:rPr>
                          <m:t>4</m:t>
                        </m:r>
                      </m:den>
                    </m:f>
                  </m:oMath>
                </a14:m>
                <a:r>
                  <a:rPr lang="vi-VN" sz="1800">
                    <a:effectLst/>
                    <a:latin typeface="+mn-lt"/>
                    <a:ea typeface="Dotum" panose="020B0600000101010101" pitchFamily="34" charset="-127"/>
                    <a:cs typeface="Times New Roman" panose="02020603050405020304" pitchFamily="18" charset="0"/>
                  </a:rPr>
                  <a:t> ;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𝐶𝑁</m:t>
                        </m:r>
                      </m:num>
                      <m:den>
                        <m:r>
                          <a:rPr lang="vi-VN" sz="1800" i="1">
                            <a:effectLst/>
                            <a:latin typeface="+mn-lt"/>
                            <a:ea typeface="Dotum" panose="020B0600000101010101" pitchFamily="34" charset="-127"/>
                            <a:cs typeface="Times New Roman" panose="02020603050405020304" pitchFamily="18" charset="0"/>
                          </a:rPr>
                          <m:t>𝐶𝐵</m:t>
                        </m:r>
                      </m:den>
                    </m:f>
                    <m:r>
                      <a:rPr lang="vi-VN"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1,25</m:t>
                        </m:r>
                      </m:num>
                      <m:den>
                        <m:r>
                          <a:rPr lang="vi-VN" sz="1800" i="1">
                            <a:effectLst/>
                            <a:latin typeface="+mn-lt"/>
                            <a:ea typeface="Dotum" panose="020B0600000101010101" pitchFamily="34" charset="-127"/>
                            <a:cs typeface="Times New Roman" panose="02020603050405020304" pitchFamily="18" charset="0"/>
                          </a:rPr>
                          <m:t>5</m:t>
                        </m:r>
                      </m:den>
                    </m:f>
                    <m:r>
                      <a:rPr lang="vi-VN"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1</m:t>
                        </m:r>
                      </m:num>
                      <m:den>
                        <m:r>
                          <a:rPr lang="vi-VN" sz="1800" i="1">
                            <a:effectLst/>
                            <a:latin typeface="+mn-lt"/>
                            <a:ea typeface="Dotum" panose="020B0600000101010101" pitchFamily="34" charset="-127"/>
                            <a:cs typeface="Times New Roman" panose="02020603050405020304" pitchFamily="18" charset="0"/>
                          </a:rPr>
                          <m:t>4</m:t>
                        </m:r>
                      </m:den>
                    </m:f>
                  </m:oMath>
                </a14:m>
                <a:r>
                  <a:rPr lang="vi-VN" sz="1800">
                    <a:effectLst/>
                    <a:latin typeface="+mn-lt"/>
                    <a:ea typeface="Dotum" panose="020B0600000101010101" pitchFamily="34" charset="-127"/>
                    <a:cs typeface="Times New Roman" panose="02020603050405020304" pitchFamily="18" charset="0"/>
                  </a:rPr>
                  <a:t> =&gt;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𝐶𝑀</m:t>
                        </m:r>
                      </m:num>
                      <m:den>
                        <m:r>
                          <a:rPr lang="vi-VN" sz="1800" i="1">
                            <a:effectLst/>
                            <a:latin typeface="+mn-lt"/>
                            <a:ea typeface="Dotum" panose="020B0600000101010101" pitchFamily="34" charset="-127"/>
                            <a:cs typeface="Times New Roman" panose="02020603050405020304" pitchFamily="18" charset="0"/>
                          </a:rPr>
                          <m:t>𝐶𝐴</m:t>
                        </m:r>
                      </m:den>
                    </m:f>
                    <m:r>
                      <a:rPr lang="vi-VN"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vi-VN" sz="1800" i="1">
                            <a:effectLst/>
                            <a:latin typeface="+mn-lt"/>
                            <a:ea typeface="Dotum" panose="020B0600000101010101" pitchFamily="34" charset="-127"/>
                            <a:cs typeface="Times New Roman" panose="02020603050405020304" pitchFamily="18" charset="0"/>
                          </a:rPr>
                          <m:t>𝐶𝑁</m:t>
                        </m:r>
                      </m:num>
                      <m:den>
                        <m:r>
                          <a:rPr lang="vi-VN" sz="1800" i="1">
                            <a:effectLst/>
                            <a:latin typeface="+mn-lt"/>
                            <a:ea typeface="Dotum" panose="020B0600000101010101" pitchFamily="34" charset="-127"/>
                            <a:cs typeface="Times New Roman" panose="02020603050405020304" pitchFamily="18" charset="0"/>
                          </a:rPr>
                          <m:t>𝐶𝐵</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mn-lt"/>
                        <a:ea typeface="Dotum" panose="020B0600000101010101" pitchFamily="34" charset="-127"/>
                        <a:cs typeface="Times New Roman" panose="02020603050405020304" pitchFamily="18" charset="0"/>
                      </a:rPr>
                      <m:t>𝑀𝑁</m:t>
                    </m:r>
                    <m:r>
                      <a:rPr lang="vi-VN" sz="1800" i="1">
                        <a:effectLst/>
                        <a:latin typeface="+mn-lt"/>
                        <a:ea typeface="Dotum" panose="020B0600000101010101" pitchFamily="34" charset="-127"/>
                        <a:cs typeface="Times New Roman" panose="02020603050405020304" pitchFamily="18" charset="0"/>
                      </a:rPr>
                      <m:t>//</m:t>
                    </m:r>
                    <m:r>
                      <a:rPr lang="vi-VN" sz="1800" i="1">
                        <a:effectLst/>
                        <a:latin typeface="+mn-lt"/>
                        <a:ea typeface="Dotum" panose="020B0600000101010101" pitchFamily="34" charset="-127"/>
                        <a:cs typeface="Times New Roman" panose="02020603050405020304" pitchFamily="18" charset="0"/>
                      </a:rPr>
                      <m:t>𝐴𝐵</m:t>
                    </m:r>
                  </m:oMath>
                </a14:m>
                <a:r>
                  <a:rPr lang="vi-VN"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𝑀𝑁</m:t>
                    </m:r>
                    <m:r>
                      <a:rPr lang="vi-VN" sz="1800" i="1">
                        <a:effectLst/>
                        <a:latin typeface="+mn-lt"/>
                        <a:ea typeface="Dotum" panose="020B0600000101010101" pitchFamily="34" charset="-127"/>
                        <a:cs typeface="Times New Roman" panose="02020603050405020304" pitchFamily="18" charset="0"/>
                      </a:rPr>
                      <m:t>⊥</m:t>
                    </m:r>
                    <m:r>
                      <a:rPr lang="vi-VN" sz="1800" i="1">
                        <a:effectLst/>
                        <a:latin typeface="+mn-lt"/>
                        <a:ea typeface="Dotum" panose="020B0600000101010101" pitchFamily="34" charset="-127"/>
                        <a:cs typeface="Times New Roman" panose="02020603050405020304" pitchFamily="18" charset="0"/>
                      </a:rPr>
                      <m:t>𝐴𝐶</m:t>
                    </m:r>
                  </m:oMath>
                </a14:m>
                <a:r>
                  <a:rPr lang="vi-VN" sz="1800">
                    <a:effectLst/>
                    <a:latin typeface="+mn-lt"/>
                    <a:ea typeface="Dotum" panose="020B0600000101010101" pitchFamily="34" charset="-127"/>
                    <a:cs typeface="Times New Roman" panose="02020603050405020304" pitchFamily="18" charset="0"/>
                  </a:rPr>
                  <a:t> hay </a:t>
                </a: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m:t>
                    </m:r>
                    <m:r>
                      <a:rPr lang="vi-VN" sz="1800" i="1">
                        <a:effectLst/>
                        <a:latin typeface="+mn-lt"/>
                        <a:ea typeface="Dotum" panose="020B0600000101010101" pitchFamily="34" charset="-127"/>
                        <a:cs typeface="Times New Roman" panose="02020603050405020304" pitchFamily="18" charset="0"/>
                      </a:rPr>
                      <m:t>𝑁𝑀𝐶</m:t>
                    </m:r>
                  </m:oMath>
                </a14:m>
                <a:r>
                  <a:rPr lang="vi-VN"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𝑀</m:t>
                    </m:r>
                  </m:oMath>
                </a14:m>
                <a:r>
                  <a:rPr lang="vi-VN"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m:t>
                    </m:r>
                    <m:r>
                      <a:rPr lang="vi-VN" sz="1800" i="1">
                        <a:effectLst/>
                        <a:latin typeface="+mn-lt"/>
                        <a:ea typeface="Dotum" panose="020B0600000101010101" pitchFamily="34" charset="-127"/>
                        <a:cs typeface="Times New Roman" panose="02020603050405020304" pitchFamily="18" charset="0"/>
                      </a:rPr>
                      <m:t>𝑁𝑀𝐶</m:t>
                    </m:r>
                  </m:oMath>
                </a14:m>
                <a:r>
                  <a:rPr lang="vi-VN"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𝑀</m:t>
                    </m:r>
                    <m:sSup>
                      <m:sSupPr>
                        <m:ctrlPr>
                          <a:rPr lang="en-US" sz="1800" i="1">
                            <a:effectLst/>
                            <a:latin typeface="+mn-lt"/>
                            <a:ea typeface="Dotum" panose="020B0600000101010101" pitchFamily="34" charset="-127"/>
                            <a:cs typeface="Times New Roman" panose="02020603050405020304" pitchFamily="18" charset="0"/>
                          </a:rPr>
                        </m:ctrlPr>
                      </m:sSupPr>
                      <m:e>
                        <m:r>
                          <a:rPr lang="vi-VN" sz="1800" i="1">
                            <a:effectLst/>
                            <a:latin typeface="+mn-lt"/>
                            <a:ea typeface="Dotum" panose="020B0600000101010101" pitchFamily="34" charset="-127"/>
                            <a:cs typeface="Times New Roman" panose="02020603050405020304" pitchFamily="18" charset="0"/>
                          </a:rPr>
                          <m:t>𝑁</m:t>
                        </m:r>
                      </m:e>
                      <m:sup>
                        <m:r>
                          <a:rPr lang="vi-VN" sz="1800" i="1">
                            <a:effectLst/>
                            <a:latin typeface="+mn-lt"/>
                            <a:ea typeface="Dotum" panose="020B0600000101010101" pitchFamily="34" charset="-127"/>
                            <a:cs typeface="Times New Roman" panose="02020603050405020304" pitchFamily="18" charset="0"/>
                          </a:rPr>
                          <m:t>2</m:t>
                        </m:r>
                      </m:sup>
                    </m:sSup>
                    <m:r>
                      <a:rPr lang="vi-VN" sz="1800" i="1">
                        <a:effectLst/>
                        <a:latin typeface="+mn-lt"/>
                        <a:ea typeface="Dotum" panose="020B0600000101010101" pitchFamily="34" charset="-127"/>
                        <a:cs typeface="Times New Roman" panose="02020603050405020304" pitchFamily="18" charset="0"/>
                      </a:rPr>
                      <m:t>+</m:t>
                    </m:r>
                    <m:r>
                      <a:rPr lang="vi-VN" sz="1800" i="1">
                        <a:effectLst/>
                        <a:latin typeface="+mn-lt"/>
                        <a:ea typeface="Dotum" panose="020B0600000101010101" pitchFamily="34" charset="-127"/>
                        <a:cs typeface="Times New Roman" panose="02020603050405020304" pitchFamily="18" charset="0"/>
                      </a:rPr>
                      <m:t>𝑀</m:t>
                    </m:r>
                    <m:sSup>
                      <m:sSupPr>
                        <m:ctrlPr>
                          <a:rPr lang="en-US" sz="1800" i="1">
                            <a:effectLst/>
                            <a:latin typeface="+mn-lt"/>
                            <a:ea typeface="Dotum" panose="020B0600000101010101" pitchFamily="34" charset="-127"/>
                            <a:cs typeface="Times New Roman" panose="02020603050405020304" pitchFamily="18" charset="0"/>
                          </a:rPr>
                        </m:ctrlPr>
                      </m:sSupPr>
                      <m:e>
                        <m:r>
                          <a:rPr lang="vi-VN" sz="1800" i="1">
                            <a:effectLst/>
                            <a:latin typeface="+mn-lt"/>
                            <a:ea typeface="Dotum" panose="020B0600000101010101" pitchFamily="34" charset="-127"/>
                            <a:cs typeface="Times New Roman" panose="02020603050405020304" pitchFamily="18" charset="0"/>
                          </a:rPr>
                          <m:t>𝐶</m:t>
                        </m:r>
                      </m:e>
                      <m:sup>
                        <m:r>
                          <a:rPr lang="vi-VN" sz="1800" i="1">
                            <a:effectLst/>
                            <a:latin typeface="+mn-lt"/>
                            <a:ea typeface="Dotum" panose="020B0600000101010101" pitchFamily="34" charset="-127"/>
                            <a:cs typeface="Times New Roman" panose="02020603050405020304" pitchFamily="18" charset="0"/>
                          </a:rPr>
                          <m:t>2</m:t>
                        </m:r>
                      </m:sup>
                    </m:sSup>
                    <m:r>
                      <a:rPr lang="vi-VN" sz="1800" i="1">
                        <a:effectLst/>
                        <a:latin typeface="+mn-lt"/>
                        <a:ea typeface="Dotum" panose="020B0600000101010101" pitchFamily="34" charset="-127"/>
                        <a:cs typeface="Times New Roman" panose="02020603050405020304" pitchFamily="18" charset="0"/>
                      </a:rPr>
                      <m:t>=</m:t>
                    </m:r>
                    <m:r>
                      <a:rPr lang="vi-VN" sz="1800" i="1">
                        <a:effectLst/>
                        <a:latin typeface="+mn-lt"/>
                        <a:ea typeface="Dotum" panose="020B0600000101010101" pitchFamily="34" charset="-127"/>
                        <a:cs typeface="Times New Roman" panose="02020603050405020304" pitchFamily="18" charset="0"/>
                      </a:rPr>
                      <m:t>𝑁</m:t>
                    </m:r>
                    <m:sSup>
                      <m:sSupPr>
                        <m:ctrlPr>
                          <a:rPr lang="en-US" sz="1800" i="1">
                            <a:effectLst/>
                            <a:latin typeface="+mn-lt"/>
                            <a:ea typeface="Dotum" panose="020B0600000101010101" pitchFamily="34" charset="-127"/>
                            <a:cs typeface="Times New Roman" panose="02020603050405020304" pitchFamily="18" charset="0"/>
                          </a:rPr>
                        </m:ctrlPr>
                      </m:sSupPr>
                      <m:e>
                        <m:r>
                          <a:rPr lang="vi-VN" sz="1800" i="1">
                            <a:effectLst/>
                            <a:latin typeface="+mn-lt"/>
                            <a:ea typeface="Dotum" panose="020B0600000101010101" pitchFamily="34" charset="-127"/>
                            <a:cs typeface="Times New Roman" panose="02020603050405020304" pitchFamily="18" charset="0"/>
                          </a:rPr>
                          <m:t>𝐶</m:t>
                        </m:r>
                      </m:e>
                      <m:sup>
                        <m:r>
                          <a:rPr lang="vi-VN" sz="1800" i="1">
                            <a:effectLst/>
                            <a:latin typeface="+mn-lt"/>
                            <a:ea typeface="Dotum" panose="020B0600000101010101" pitchFamily="34" charset="-127"/>
                            <a:cs typeface="Times New Roman" panose="02020603050405020304" pitchFamily="18" charset="0"/>
                          </a:rPr>
                          <m:t>2</m:t>
                        </m:r>
                      </m:sup>
                    </m:sSup>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𝑀</m:t>
                    </m:r>
                    <m:sSup>
                      <m:sSupPr>
                        <m:ctrlPr>
                          <a:rPr lang="en-US" sz="1800" i="1">
                            <a:effectLst/>
                            <a:latin typeface="+mn-lt"/>
                            <a:ea typeface="Dotum" panose="020B0600000101010101" pitchFamily="34" charset="-127"/>
                            <a:cs typeface="Times New Roman" panose="02020603050405020304" pitchFamily="18" charset="0"/>
                          </a:rPr>
                        </m:ctrlPr>
                      </m:sSupPr>
                      <m:e>
                        <m:r>
                          <a:rPr lang="vi-VN" sz="1800" i="1">
                            <a:effectLst/>
                            <a:latin typeface="+mn-lt"/>
                            <a:ea typeface="Dotum" panose="020B0600000101010101" pitchFamily="34" charset="-127"/>
                            <a:cs typeface="Times New Roman" panose="02020603050405020304" pitchFamily="18" charset="0"/>
                          </a:rPr>
                          <m:t>𝑁</m:t>
                        </m:r>
                      </m:e>
                      <m:sup>
                        <m:r>
                          <a:rPr lang="vi-VN" sz="1800" i="1">
                            <a:effectLst/>
                            <a:latin typeface="+mn-lt"/>
                            <a:ea typeface="Dotum" panose="020B0600000101010101" pitchFamily="34" charset="-127"/>
                            <a:cs typeface="Times New Roman" panose="02020603050405020304" pitchFamily="18" charset="0"/>
                          </a:rPr>
                          <m:t>2</m:t>
                        </m:r>
                      </m:sup>
                    </m:sSup>
                    <m:r>
                      <a:rPr lang="vi-VN"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vi-VN" sz="1800" i="1">
                            <a:effectLst/>
                            <a:latin typeface="+mn-lt"/>
                            <a:ea typeface="Dotum" panose="020B0600000101010101" pitchFamily="34" charset="-127"/>
                            <a:cs typeface="Times New Roman" panose="02020603050405020304" pitchFamily="18" charset="0"/>
                          </a:rPr>
                          <m:t>1</m:t>
                        </m:r>
                      </m:e>
                      <m:sup>
                        <m:r>
                          <a:rPr lang="vi-VN" sz="1800" i="1">
                            <a:effectLst/>
                            <a:latin typeface="+mn-lt"/>
                            <a:ea typeface="Dotum" panose="020B0600000101010101" pitchFamily="34" charset="-127"/>
                            <a:cs typeface="Times New Roman" panose="02020603050405020304" pitchFamily="18" charset="0"/>
                          </a:rPr>
                          <m:t>2</m:t>
                        </m:r>
                      </m:sup>
                    </m:sSup>
                    <m:r>
                      <a:rPr lang="vi-VN"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vi-VN" sz="1800" i="1">
                            <a:effectLst/>
                            <a:latin typeface="+mn-lt"/>
                            <a:ea typeface="Dotum" panose="020B0600000101010101" pitchFamily="34" charset="-127"/>
                            <a:cs typeface="Times New Roman" panose="02020603050405020304" pitchFamily="18" charset="0"/>
                          </a:rPr>
                          <m:t>1,25</m:t>
                        </m:r>
                      </m:e>
                      <m:sup>
                        <m:r>
                          <a:rPr lang="vi-VN" sz="1800" i="1">
                            <a:effectLst/>
                            <a:latin typeface="+mn-lt"/>
                            <a:ea typeface="Dotum" panose="020B0600000101010101" pitchFamily="34" charset="-127"/>
                            <a:cs typeface="Times New Roman" panose="02020603050405020304" pitchFamily="18" charset="0"/>
                          </a:rPr>
                          <m:t>2</m:t>
                        </m:r>
                      </m:sup>
                    </m:sSup>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1800" i="1">
                        <a:effectLst/>
                        <a:latin typeface="+mn-lt"/>
                        <a:ea typeface="Dotum" panose="020B0600000101010101" pitchFamily="34" charset="-127"/>
                        <a:cs typeface="Times New Roman" panose="02020603050405020304" pitchFamily="18" charset="0"/>
                      </a:rPr>
                      <m:t>𝑀𝑁</m:t>
                    </m:r>
                    <m:r>
                      <a:rPr lang="vi-VN" sz="1800" i="1">
                        <a:effectLst/>
                        <a:latin typeface="+mn-lt"/>
                        <a:ea typeface="Dotum" panose="020B0600000101010101" pitchFamily="34" charset="-127"/>
                        <a:cs typeface="Times New Roman" panose="02020603050405020304" pitchFamily="18" charset="0"/>
                      </a:rPr>
                      <m:t>=0,75</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458438" y="2306467"/>
                <a:ext cx="5688311" cy="2794868"/>
              </a:xfrm>
              <a:prstGeom prst="rect">
                <a:avLst/>
              </a:prstGeom>
              <a:blipFill>
                <a:blip r:embed="rId4"/>
                <a:stretch>
                  <a:fillRect l="-857"/>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272484" y="2720517"/>
            <a:ext cx="2872377" cy="2185809"/>
          </a:xfrm>
          <a:prstGeom prst="rect">
            <a:avLst/>
          </a:prstGeom>
        </p:spPr>
      </p:pic>
    </p:spTree>
    <p:extLst>
      <p:ext uri="{BB962C8B-B14F-4D97-AF65-F5344CB8AC3E}">
        <p14:creationId xmlns:p14="http://schemas.microsoft.com/office/powerpoint/2010/main" val="3734025149"/>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barn(inVertical)">
                                      <p:cBhvr>
                                        <p:cTn id="44" dur="500"/>
                                        <p:tgtEl>
                                          <p:spTgt spid="7">
                                            <p:txEl>
                                              <p:pRg st="3" end="3"/>
                                            </p:txEl>
                                          </p:spTgt>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barn(inVertical)">
                                      <p:cBhvr>
                                        <p:cTn id="48" dur="500"/>
                                        <p:tgtEl>
                                          <p:spTgt spid="7">
                                            <p:txEl>
                                              <p:pRg st="4" end="4"/>
                                            </p:txEl>
                                          </p:spTgt>
                                        </p:tgtEl>
                                      </p:cBhvr>
                                    </p:animEffect>
                                  </p:childTnLst>
                                </p:cTn>
                              </p:par>
                            </p:childTnLst>
                          </p:cTn>
                        </p:par>
                        <p:par>
                          <p:cTn id="49" fill="hold">
                            <p:stCondLst>
                              <p:cond delay="1000"/>
                            </p:stCondLst>
                            <p:childTnLst>
                              <p:par>
                                <p:cTn id="50" presetID="16" presetClass="entr" presetSubtype="21" fill="hold" nodeType="after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barn(inVertical)">
                                      <p:cBhvr>
                                        <p:cTn id="5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 grpId="0"/>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61" name="Rectangle 60"/>
          <p:cNvSpPr/>
          <p:nvPr/>
        </p:nvSpPr>
        <p:spPr>
          <a:xfrm>
            <a:off x="510835" y="1278262"/>
            <a:ext cx="8121969" cy="162736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75000"/>
              </a:lnSpc>
              <a:spcBef>
                <a:spcPts val="600"/>
              </a:spcBef>
              <a:spcAft>
                <a:spcPts val="800"/>
              </a:spcAft>
            </a:pPr>
            <a:r>
              <a:rPr lang="vi-VN" sz="1900" kern="100" smtClean="0">
                <a:ea typeface="Calibri" panose="020F0502020204030204" pitchFamily="34" charset="0"/>
                <a:cs typeface="Times New Roman" panose="02020603050405020304" pitchFamily="18" charset="0"/>
              </a:rPr>
              <a:t>Nếu </a:t>
            </a:r>
            <a:r>
              <a:rPr lang="vi-VN" sz="1900" kern="100">
                <a:ea typeface="Calibri" panose="020F0502020204030204" pitchFamily="34" charset="0"/>
                <a:cs typeface="Times New Roman" panose="02020603050405020304" pitchFamily="18" charset="0"/>
              </a:rPr>
              <a:t>một đường thẳng song song với một cạnh của tam giác và cắt hai cạnh còn lại thì nó tạo thành một tam giác mới có ba cạnh tương ứng tỉ lệ với ba cạnh của tam giác đã cho</a:t>
            </a:r>
          </a:p>
        </p:txBody>
      </p:sp>
      <p:pic>
        <p:nvPicPr>
          <p:cNvPr id="4" name="Picture 3"/>
          <p:cNvPicPr>
            <a:picLocks noChangeAspect="1"/>
          </p:cNvPicPr>
          <p:nvPr/>
        </p:nvPicPr>
        <p:blipFill>
          <a:blip r:embed="rId3"/>
          <a:stretch>
            <a:fillRect/>
          </a:stretch>
        </p:blipFill>
        <p:spPr>
          <a:xfrm rot="1460317">
            <a:off x="560151" y="495965"/>
            <a:ext cx="571130" cy="695514"/>
          </a:xfrm>
          <a:prstGeom prst="rect">
            <a:avLst/>
          </a:prstGeom>
        </p:spPr>
      </p:pic>
      <p:sp>
        <p:nvSpPr>
          <p:cNvPr id="11" name="TextBox 10"/>
          <p:cNvSpPr txBox="1"/>
          <p:nvPr/>
        </p:nvSpPr>
        <p:spPr>
          <a:xfrm>
            <a:off x="2575729" y="532696"/>
            <a:ext cx="3992179" cy="577081"/>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buFontTx/>
              <a:buNone/>
              <a:defRPr/>
            </a:pPr>
            <a:r>
              <a:rPr lang="en-US" sz="2100" b="1" kern="1200">
                <a:solidFill>
                  <a:srgbClr val="FFFF00"/>
                </a:solidFill>
                <a:cs typeface="Arial" panose="020B0604020202020204" pitchFamily="34" charset="0"/>
              </a:rPr>
              <a:t>3. Hệ quả của định lí Thalès</a:t>
            </a:r>
            <a:endParaRPr lang="en-US" sz="2100" b="1" kern="1200" dirty="0">
              <a:solidFill>
                <a:srgbClr val="FFFF00"/>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506069" y="3036811"/>
                <a:ext cx="5476206" cy="1603068"/>
              </a:xfrm>
              <a:prstGeom prst="rect">
                <a:avLst/>
              </a:prstGeom>
            </p:spPr>
            <p:txBody>
              <a:bodyPr wrap="square">
                <a:spAutoFit/>
              </a:bodyPr>
              <a:lstStyle/>
              <a:p>
                <a:pPr algn="just">
                  <a:lnSpc>
                    <a:spcPct val="150000"/>
                  </a:lnSpc>
                  <a:spcBef>
                    <a:spcPts val="600"/>
                  </a:spcBef>
                  <a:spcAft>
                    <a:spcPts val="600"/>
                  </a:spcAft>
                </a:pPr>
                <a:r>
                  <a:rPr lang="vi-VN" sz="1900">
                    <a:latin typeface="+mn-lt"/>
                    <a:ea typeface="Arial" panose="020B0604020202020204" pitchFamily="34" charset="0"/>
                    <a:cs typeface="Times New Roman" panose="02020603050405020304" pitchFamily="18" charset="0"/>
                  </a:rPr>
                  <a:t>Cho </a:t>
                </a:r>
                <a14:m>
                  <m:oMath xmlns:m="http://schemas.openxmlformats.org/officeDocument/2006/math">
                    <m:r>
                      <a:rPr lang="vi-VN" sz="1900" i="1">
                        <a:effectLst/>
                        <a:latin typeface="+mn-lt"/>
                        <a:ea typeface="Arial" panose="020B0604020202020204" pitchFamily="34" charset="0"/>
                        <a:cs typeface="Times New Roman" panose="02020603050405020304" pitchFamily="18" charset="0"/>
                      </a:rPr>
                      <m:t>∆</m:t>
                    </m:r>
                    <m:r>
                      <a:rPr lang="vi-VN" sz="1900" i="1">
                        <a:effectLst/>
                        <a:latin typeface="+mn-lt"/>
                        <a:ea typeface="Arial" panose="020B0604020202020204" pitchFamily="34" charset="0"/>
                        <a:cs typeface="Times New Roman" panose="02020603050405020304" pitchFamily="18" charset="0"/>
                      </a:rPr>
                      <m:t>𝐴𝐵𝐶</m:t>
                    </m:r>
                  </m:oMath>
                </a14:m>
                <a:r>
                  <a:rPr lang="vi-VN" sz="1900">
                    <a:effectLst/>
                    <a:latin typeface="+mn-lt"/>
                    <a:ea typeface="Dotum" panose="020B0600000101010101" pitchFamily="34" charset="-127"/>
                    <a:cs typeface="Times New Roman" panose="02020603050405020304" pitchFamily="18" charset="0"/>
                  </a:rPr>
                  <a:t>, đường thẳng </a:t>
                </a:r>
                <a14:m>
                  <m:oMath xmlns:m="http://schemas.openxmlformats.org/officeDocument/2006/math">
                    <m:r>
                      <a:rPr lang="vi-VN" sz="1900" i="1">
                        <a:effectLst/>
                        <a:latin typeface="+mn-lt"/>
                        <a:ea typeface="Dotum" panose="020B0600000101010101" pitchFamily="34" charset="-127"/>
                        <a:cs typeface="Times New Roman" panose="02020603050405020304" pitchFamily="18" charset="0"/>
                      </a:rPr>
                      <m:t>𝑑</m:t>
                    </m:r>
                  </m:oMath>
                </a14:m>
                <a:r>
                  <a:rPr lang="vi-VN" sz="1900">
                    <a:effectLst/>
                    <a:latin typeface="+mn-lt"/>
                    <a:ea typeface="Dotum" panose="020B0600000101010101" pitchFamily="34" charset="-127"/>
                    <a:cs typeface="Times New Roman" panose="02020603050405020304" pitchFamily="18" charset="0"/>
                  </a:rPr>
                  <a:t> song song với cạnh </a:t>
                </a:r>
                <a14:m>
                  <m:oMath xmlns:m="http://schemas.openxmlformats.org/officeDocument/2006/math">
                    <m:r>
                      <a:rPr lang="vi-VN" sz="1900" i="1">
                        <a:effectLst/>
                        <a:latin typeface="+mn-lt"/>
                        <a:ea typeface="Dotum" panose="020B0600000101010101" pitchFamily="34" charset="-127"/>
                        <a:cs typeface="Times New Roman" panose="02020603050405020304" pitchFamily="18" charset="0"/>
                      </a:rPr>
                      <m:t>𝐵𝐶</m:t>
                    </m:r>
                  </m:oMath>
                </a14:m>
                <a:r>
                  <a:rPr lang="vi-VN" sz="1900">
                    <a:effectLst/>
                    <a:latin typeface="+mn-lt"/>
                    <a:ea typeface="Dotum" panose="020B0600000101010101" pitchFamily="34" charset="-127"/>
                    <a:cs typeface="Times New Roman" panose="02020603050405020304" pitchFamily="18" charset="0"/>
                  </a:rPr>
                  <a:t> lần lượt cắt cạnh </a:t>
                </a:r>
                <a14:m>
                  <m:oMath xmlns:m="http://schemas.openxmlformats.org/officeDocument/2006/math">
                    <m:r>
                      <a:rPr lang="vi-VN" sz="1900" i="1">
                        <a:effectLst/>
                        <a:latin typeface="+mn-lt"/>
                        <a:ea typeface="Dotum" panose="020B0600000101010101" pitchFamily="34" charset="-127"/>
                        <a:cs typeface="Times New Roman" panose="02020603050405020304" pitchFamily="18" charset="0"/>
                      </a:rPr>
                      <m:t>𝐴𝐵</m:t>
                    </m:r>
                    <m:r>
                      <a:rPr lang="vi-VN" sz="1900" i="1">
                        <a:effectLst/>
                        <a:latin typeface="+mn-lt"/>
                        <a:ea typeface="Dotum" panose="020B0600000101010101" pitchFamily="34" charset="-127"/>
                        <a:cs typeface="Times New Roman" panose="02020603050405020304" pitchFamily="18" charset="0"/>
                      </a:rPr>
                      <m:t>, </m:t>
                    </m:r>
                    <m:r>
                      <a:rPr lang="vi-VN" sz="1900" i="1">
                        <a:effectLst/>
                        <a:latin typeface="+mn-lt"/>
                        <a:ea typeface="Dotum" panose="020B0600000101010101" pitchFamily="34" charset="-127"/>
                        <a:cs typeface="Times New Roman" panose="02020603050405020304" pitchFamily="18" charset="0"/>
                      </a:rPr>
                      <m:t>𝐴𝐶</m:t>
                    </m:r>
                  </m:oMath>
                </a14:m>
                <a:r>
                  <a:rPr lang="vi-VN" sz="1900">
                    <a:effectLst/>
                    <a:latin typeface="+mn-lt"/>
                    <a:ea typeface="Dotum" panose="020B0600000101010101" pitchFamily="34" charset="-127"/>
                    <a:cs typeface="Times New Roman" panose="02020603050405020304" pitchFamily="18" charset="0"/>
                  </a:rPr>
                  <a:t> tại </a:t>
                </a:r>
                <a14:m>
                  <m:oMath xmlns:m="http://schemas.openxmlformats.org/officeDocument/2006/math">
                    <m:r>
                      <a:rPr lang="vi-VN" sz="1900" i="1">
                        <a:effectLst/>
                        <a:latin typeface="+mn-lt"/>
                        <a:ea typeface="Dotum" panose="020B0600000101010101" pitchFamily="34" charset="-127"/>
                        <a:cs typeface="Times New Roman" panose="02020603050405020304" pitchFamily="18" charset="0"/>
                      </a:rPr>
                      <m:t>𝑀</m:t>
                    </m:r>
                  </m:oMath>
                </a14:m>
                <a:r>
                  <a:rPr lang="vi-VN"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900" i="1">
                        <a:effectLst/>
                        <a:latin typeface="+mn-lt"/>
                        <a:ea typeface="Dotum" panose="020B0600000101010101" pitchFamily="34" charset="-127"/>
                        <a:cs typeface="Times New Roman" panose="02020603050405020304" pitchFamily="18" charset="0"/>
                      </a:rPr>
                      <m:t>𝑁</m:t>
                    </m:r>
                  </m:oMath>
                </a14:m>
                <a:r>
                  <a:rPr lang="vi-VN" sz="1900">
                    <a:effectLst/>
                    <a:latin typeface="+mn-lt"/>
                    <a:ea typeface="Dotum" panose="020B0600000101010101" pitchFamily="34" charset="-127"/>
                    <a:cs typeface="Times New Roman" panose="02020603050405020304" pitchFamily="18" charset="0"/>
                  </a:rPr>
                  <a:t> (Hình 10). Khi đó, ta có: </a:t>
                </a:r>
                <a14:m>
                  <m:oMath xmlns:m="http://schemas.openxmlformats.org/officeDocument/2006/math">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𝐴𝑀</m:t>
                        </m:r>
                      </m:num>
                      <m:den>
                        <m:r>
                          <a:rPr lang="vi-VN" sz="1900" i="1">
                            <a:latin typeface="+mn-lt"/>
                            <a:ea typeface="Calibri" panose="020F0502020204030204" pitchFamily="34" charset="0"/>
                            <a:cs typeface="Times New Roman" panose="02020603050405020304" pitchFamily="18" charset="0"/>
                          </a:rPr>
                          <m:t>𝐴𝐵</m:t>
                        </m:r>
                      </m:den>
                    </m:f>
                    <m:r>
                      <a:rPr lang="vi-VN" sz="1900" i="1">
                        <a:latin typeface="+mn-lt"/>
                        <a:ea typeface="Calibri" panose="020F0502020204030204" pitchFamily="34" charset="0"/>
                        <a:cs typeface="Times New Roman" panose="02020603050405020304" pitchFamily="18" charset="0"/>
                      </a:rPr>
                      <m:t>=</m:t>
                    </m:r>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𝐴𝑁</m:t>
                        </m:r>
                      </m:num>
                      <m:den>
                        <m:r>
                          <a:rPr lang="vi-VN" sz="1900" i="1">
                            <a:latin typeface="+mn-lt"/>
                            <a:ea typeface="Calibri" panose="020F0502020204030204" pitchFamily="34" charset="0"/>
                            <a:cs typeface="Times New Roman" panose="02020603050405020304" pitchFamily="18" charset="0"/>
                          </a:rPr>
                          <m:t>𝐴𝐶</m:t>
                        </m:r>
                      </m:den>
                    </m:f>
                    <m:r>
                      <a:rPr lang="vi-VN" sz="1900" i="1">
                        <a:latin typeface="+mn-lt"/>
                        <a:ea typeface="Calibri" panose="020F0502020204030204" pitchFamily="34" charset="0"/>
                        <a:cs typeface="Times New Roman" panose="02020603050405020304" pitchFamily="18" charset="0"/>
                      </a:rPr>
                      <m:t>=</m:t>
                    </m:r>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𝑀𝑁</m:t>
                        </m:r>
                      </m:num>
                      <m:den>
                        <m:r>
                          <a:rPr lang="vi-VN" sz="1900" i="1">
                            <a:latin typeface="+mn-lt"/>
                            <a:ea typeface="Calibri" panose="020F0502020204030204" pitchFamily="34" charset="0"/>
                            <a:cs typeface="Times New Roman" panose="02020603050405020304" pitchFamily="18" charset="0"/>
                          </a:rPr>
                          <m:t>𝐵𝐶</m:t>
                        </m:r>
                      </m:den>
                    </m:f>
                  </m:oMath>
                </a14:m>
                <a:r>
                  <a:rPr lang="vi-VN" sz="1900">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06069" y="3036811"/>
                <a:ext cx="5476206" cy="1603068"/>
              </a:xfrm>
              <a:prstGeom prst="rect">
                <a:avLst/>
              </a:prstGeom>
              <a:blipFill>
                <a:blip r:embed="rId4"/>
                <a:stretch>
                  <a:fillRect l="-1002" r="-1114"/>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6488275" y="3040845"/>
            <a:ext cx="2144529" cy="1621733"/>
          </a:xfrm>
          <a:prstGeom prst="rect">
            <a:avLst/>
          </a:prstGeom>
        </p:spPr>
      </p:pic>
    </p:spTree>
    <p:extLst>
      <p:ext uri="{BB962C8B-B14F-4D97-AF65-F5344CB8AC3E}">
        <p14:creationId xmlns:p14="http://schemas.microsoft.com/office/powerpoint/2010/main" val="34000797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56402" y="1066228"/>
            <a:ext cx="2140060" cy="200670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2788170" y="884862"/>
                <a:ext cx="5771214" cy="3805144"/>
              </a:xfrm>
              <a:prstGeom prst="rect">
                <a:avLst/>
              </a:prstGeom>
            </p:spPr>
            <p:txBody>
              <a:bodyPr wrap="square">
                <a:spAutoFit/>
              </a:bodyPr>
              <a:lstStyle/>
              <a:p>
                <a:pPr algn="just">
                  <a:lnSpc>
                    <a:spcPct val="150000"/>
                  </a:lnSpc>
                </a:pPr>
                <a:r>
                  <a:rPr lang="vi-VN" sz="1600" smtClean="0">
                    <a:latin typeface="+mn-lt"/>
                  </a:rPr>
                  <a:t>Qua điểm </a:t>
                </a:r>
                <a14:m>
                  <m:oMath xmlns:m="http://schemas.openxmlformats.org/officeDocument/2006/math">
                    <m:r>
                      <a:rPr lang="vi-VN" sz="1600" i="1" smtClean="0">
                        <a:latin typeface="Cambria Math" panose="02040503050406030204" pitchFamily="18" charset="0"/>
                      </a:rPr>
                      <m:t>𝑁</m:t>
                    </m:r>
                  </m:oMath>
                </a14:m>
                <a:r>
                  <a:rPr lang="vi-VN" sz="1600" smtClean="0">
                    <a:latin typeface="+mn-lt"/>
                  </a:rPr>
                  <a:t> kẻ đường thẳng song song với </a:t>
                </a:r>
                <a14:m>
                  <m:oMath xmlns:m="http://schemas.openxmlformats.org/officeDocument/2006/math">
                    <m:r>
                      <a:rPr lang="vi-VN" sz="1600" i="1" smtClean="0">
                        <a:latin typeface="Cambria Math" panose="02040503050406030204" pitchFamily="18" charset="0"/>
                      </a:rPr>
                      <m:t>𝐴𝐵</m:t>
                    </m:r>
                  </m:oMath>
                </a14:m>
                <a:r>
                  <a:rPr lang="vi-VN" sz="1600" smtClean="0">
                    <a:latin typeface="+mn-lt"/>
                  </a:rPr>
                  <a:t>, cắt cạnh </a:t>
                </a:r>
                <a14:m>
                  <m:oMath xmlns:m="http://schemas.openxmlformats.org/officeDocument/2006/math">
                    <m:r>
                      <a:rPr lang="vi-VN" sz="1600" i="1" smtClean="0">
                        <a:latin typeface="Cambria Math" panose="02040503050406030204" pitchFamily="18" charset="0"/>
                      </a:rPr>
                      <m:t>𝐵𝐶</m:t>
                    </m:r>
                  </m:oMath>
                </a14:m>
                <a:r>
                  <a:rPr lang="vi-VN" sz="1600" smtClean="0">
                    <a:latin typeface="+mn-lt"/>
                  </a:rPr>
                  <a:t> tại điểm </a:t>
                </a:r>
                <a14:m>
                  <m:oMath xmlns:m="http://schemas.openxmlformats.org/officeDocument/2006/math">
                    <m:r>
                      <a:rPr lang="vi-VN" sz="1600" i="1" smtClean="0">
                        <a:latin typeface="Cambria Math" panose="02040503050406030204" pitchFamily="18" charset="0"/>
                      </a:rPr>
                      <m:t>𝑃</m:t>
                    </m:r>
                  </m:oMath>
                </a14:m>
                <a:r>
                  <a:rPr lang="vi-VN" sz="1600" smtClean="0">
                    <a:latin typeface="+mn-lt"/>
                  </a:rPr>
                  <a:t> thuộc cạnh </a:t>
                </a:r>
                <a14:m>
                  <m:oMath xmlns:m="http://schemas.openxmlformats.org/officeDocument/2006/math">
                    <m:r>
                      <a:rPr lang="vi-VN" sz="1600" i="1" smtClean="0">
                        <a:latin typeface="Cambria Math" panose="02040503050406030204" pitchFamily="18" charset="0"/>
                      </a:rPr>
                      <m:t>𝐵𝐶</m:t>
                    </m:r>
                  </m:oMath>
                </a14:m>
                <a:r>
                  <a:rPr lang="vi-VN" sz="1600" smtClean="0">
                    <a:latin typeface="+mn-lt"/>
                  </a:rPr>
                  <a:t> (Hình 11</a:t>
                </a:r>
                <a:r>
                  <a:rPr lang="vi-VN" sz="1600" smtClean="0">
                    <a:latin typeface="+mn-lt"/>
                  </a:rPr>
                  <a:t>). </a:t>
                </a:r>
                <a:endParaRPr lang="en-US" sz="1600" smtClean="0">
                  <a:latin typeface="+mn-lt"/>
                </a:endParaRPr>
              </a:p>
              <a:p>
                <a:pPr algn="just">
                  <a:lnSpc>
                    <a:spcPct val="150000"/>
                  </a:lnSpc>
                </a:pPr>
                <a:r>
                  <a:rPr lang="vi-VN" sz="1600" smtClean="0">
                    <a:latin typeface="+mn-lt"/>
                  </a:rPr>
                  <a:t>Khi </a:t>
                </a:r>
                <a:r>
                  <a:rPr lang="vi-VN" sz="1600" smtClean="0">
                    <a:latin typeface="+mn-lt"/>
                  </a:rPr>
                  <a:t>đó, tứ giác </a:t>
                </a:r>
                <a14:m>
                  <m:oMath xmlns:m="http://schemas.openxmlformats.org/officeDocument/2006/math">
                    <m:r>
                      <a:rPr lang="vi-VN" sz="1600" i="1" smtClean="0">
                        <a:latin typeface="Cambria Math" panose="02040503050406030204" pitchFamily="18" charset="0"/>
                      </a:rPr>
                      <m:t>𝐵𝑀𝑁𝑃</m:t>
                    </m:r>
                  </m:oMath>
                </a14:m>
                <a:r>
                  <a:rPr lang="vi-VN" sz="1600" smtClean="0">
                    <a:latin typeface="+mn-lt"/>
                  </a:rPr>
                  <a:t> có các cạnh đối song song </a:t>
                </a:r>
                <a:r>
                  <a:rPr lang="vi-VN" sz="1600">
                    <a:latin typeface="+mn-lt"/>
                  </a:rPr>
                  <a:t>nên </a:t>
                </a:r>
                <a:r>
                  <a:rPr lang="vi-VN" sz="1600" smtClean="0">
                    <a:latin typeface="+mn-lt"/>
                  </a:rPr>
                  <a:t>là</a:t>
                </a:r>
                <a:r>
                  <a:rPr lang="en-US" sz="1600" smtClean="0">
                    <a:latin typeface="+mn-lt"/>
                  </a:rPr>
                  <a:t> </a:t>
                </a:r>
                <a:r>
                  <a:rPr lang="vi-VN" sz="1600" smtClean="0">
                    <a:latin typeface="+mn-lt"/>
                  </a:rPr>
                  <a:t>hình </a:t>
                </a:r>
                <a:r>
                  <a:rPr lang="vi-VN" sz="1600">
                    <a:latin typeface="+mn-lt"/>
                  </a:rPr>
                  <a:t>bình hành. Do đó </a:t>
                </a:r>
                <a14:m>
                  <m:oMath xmlns:m="http://schemas.openxmlformats.org/officeDocument/2006/math">
                    <m:r>
                      <a:rPr lang="vi-VN" sz="1600" i="1" smtClean="0">
                        <a:latin typeface="Cambria Math" panose="02040503050406030204" pitchFamily="18" charset="0"/>
                      </a:rPr>
                      <m:t>𝐵𝑃</m:t>
                    </m:r>
                    <m:r>
                      <a:rPr lang="vi-VN" sz="1600" i="1" smtClean="0">
                        <a:latin typeface="Cambria Math" panose="02040503050406030204" pitchFamily="18" charset="0"/>
                      </a:rPr>
                      <m:t> = </m:t>
                    </m:r>
                    <m:r>
                      <a:rPr lang="vi-VN" sz="1600" i="1" smtClean="0">
                        <a:latin typeface="Cambria Math" panose="02040503050406030204" pitchFamily="18" charset="0"/>
                      </a:rPr>
                      <m:t>𝑀𝑁</m:t>
                    </m:r>
                  </m:oMath>
                </a14:m>
                <a:r>
                  <a:rPr lang="vi-VN" sz="1600">
                    <a:latin typeface="+mn-lt"/>
                  </a:rPr>
                  <a:t>. </a:t>
                </a:r>
                <a:endParaRPr lang="en-US" sz="1600" smtClean="0">
                  <a:latin typeface="+mn-lt"/>
                </a:endParaRPr>
              </a:p>
              <a:p>
                <a:pPr algn="just">
                  <a:lnSpc>
                    <a:spcPct val="150000"/>
                  </a:lnSpc>
                </a:pPr>
                <a:r>
                  <a:rPr lang="vi-VN" sz="1600" smtClean="0">
                    <a:latin typeface="+mn-lt"/>
                  </a:rPr>
                  <a:t>Xét </a:t>
                </a:r>
                <a:r>
                  <a:rPr lang="vi-VN" sz="1600">
                    <a:latin typeface="+mn-lt"/>
                  </a:rPr>
                  <a:t>tam giác </a:t>
                </a:r>
                <a14:m>
                  <m:oMath xmlns:m="http://schemas.openxmlformats.org/officeDocument/2006/math">
                    <m:r>
                      <a:rPr lang="vi-VN" sz="1600" i="1" smtClean="0">
                        <a:latin typeface="Cambria Math" panose="02040503050406030204" pitchFamily="18" charset="0"/>
                      </a:rPr>
                      <m:t>𝐴𝐵𝐶</m:t>
                    </m:r>
                  </m:oMath>
                </a14:m>
                <a:r>
                  <a:rPr lang="vi-VN" sz="1600">
                    <a:latin typeface="+mn-lt"/>
                  </a:rPr>
                  <a:t> </a:t>
                </a:r>
                <a:r>
                  <a:rPr lang="vi-VN" sz="1600" smtClean="0">
                    <a:latin typeface="+mn-lt"/>
                  </a:rPr>
                  <a:t>với</a:t>
                </a:r>
                <a:r>
                  <a:rPr lang="en-US" sz="1600" smtClean="0">
                    <a:latin typeface="+mn-lt"/>
                  </a:rPr>
                  <a:t> </a:t>
                </a:r>
                <a14:m>
                  <m:oMath xmlns:m="http://schemas.openxmlformats.org/officeDocument/2006/math">
                    <m:r>
                      <a:rPr lang="vi-VN" sz="1600" i="1" smtClean="0">
                        <a:latin typeface="Cambria Math" panose="02040503050406030204" pitchFamily="18" charset="0"/>
                      </a:rPr>
                      <m:t>𝑁𝑃</m:t>
                    </m:r>
                    <m:r>
                      <a:rPr lang="vi-VN" sz="1600" i="1" smtClean="0">
                        <a:latin typeface="Cambria Math" panose="02040503050406030204" pitchFamily="18" charset="0"/>
                      </a:rPr>
                      <m:t> //</m:t>
                    </m:r>
                    <m:r>
                      <a:rPr lang="vi-VN" sz="1600" i="1" smtClean="0">
                        <a:latin typeface="Cambria Math" panose="02040503050406030204" pitchFamily="18" charset="0"/>
                      </a:rPr>
                      <m:t>𝐴𝐵</m:t>
                    </m:r>
                  </m:oMath>
                </a14:m>
                <a:r>
                  <a:rPr lang="vi-VN" sz="1600">
                    <a:latin typeface="+mn-lt"/>
                  </a:rPr>
                  <a:t>, ta </a:t>
                </a:r>
                <a:r>
                  <a:rPr lang="vi-VN" sz="1600">
                    <a:latin typeface="+mn-lt"/>
                  </a:rPr>
                  <a:t>có</a:t>
                </a:r>
                <a:r>
                  <a:rPr lang="vi-VN" sz="1600" smtClean="0">
                    <a:latin typeface="+mn-lt"/>
                  </a:rPr>
                  <a:t>:</a:t>
                </a:r>
                <a:r>
                  <a:rPr lang="en-US" sz="1600" smtClean="0">
                    <a:latin typeface="+mn-lt"/>
                  </a:rPr>
                  <a:t> </a:t>
                </a:r>
                <a14:m>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𝐵𝑃</m:t>
                        </m:r>
                      </m:num>
                      <m:den>
                        <m:r>
                          <a:rPr lang="en-US" sz="1600" b="0" i="1" smtClean="0">
                            <a:latin typeface="Cambria Math" panose="02040503050406030204" pitchFamily="18" charset="0"/>
                          </a:rPr>
                          <m:t>𝐵𝐶</m:t>
                        </m:r>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𝐴𝑁</m:t>
                        </m:r>
                      </m:num>
                      <m:den>
                        <m:r>
                          <a:rPr lang="en-US" sz="1600" b="0" i="1" smtClean="0">
                            <a:latin typeface="Cambria Math" panose="02040503050406030204" pitchFamily="18" charset="0"/>
                          </a:rPr>
                          <m:t>𝐴𝐶</m:t>
                        </m:r>
                      </m:den>
                    </m:f>
                  </m:oMath>
                </a14:m>
                <a:r>
                  <a:rPr lang="en-US" sz="1600" smtClean="0">
                    <a:latin typeface="+mn-lt"/>
                  </a:rPr>
                  <a:t> </a:t>
                </a:r>
                <a:r>
                  <a:rPr lang="vi-VN" sz="1600" smtClean="0">
                    <a:latin typeface="+mn-lt"/>
                  </a:rPr>
                  <a:t>(</a:t>
                </a:r>
                <a:r>
                  <a:rPr lang="vi-VN" sz="1600">
                    <a:latin typeface="+mn-lt"/>
                  </a:rPr>
                  <a:t>định lí Thalès).</a:t>
                </a:r>
              </a:p>
              <a:p>
                <a:pPr algn="just">
                  <a:lnSpc>
                    <a:spcPct val="150000"/>
                  </a:lnSpc>
                  <a:spcAft>
                    <a:spcPts val="500"/>
                  </a:spcAft>
                </a:pPr>
                <a:r>
                  <a:rPr lang="vi-VN" sz="1600" smtClean="0">
                    <a:latin typeface="+mn-lt"/>
                  </a:rPr>
                  <a:t>Suy ra</a:t>
                </a:r>
                <a:r>
                  <a:rPr lang="en-US" sz="1600" smtClean="0">
                    <a:latin typeface="+mn-lt"/>
                  </a:rPr>
                  <a:t> </a:t>
                </a:r>
                <a14:m>
                  <m:oMath xmlns:m="http://schemas.openxmlformats.org/officeDocument/2006/math">
                    <m:f>
                      <m:fPr>
                        <m:ctrlPr>
                          <a:rPr lang="en-US" sz="1600" i="1">
                            <a:latin typeface="Cambria Math" panose="02040503050406030204" pitchFamily="18" charset="0"/>
                          </a:rPr>
                        </m:ctrlPr>
                      </m:fPr>
                      <m:num>
                        <m:r>
                          <a:rPr lang="en-US" sz="1600" b="0" i="1" smtClean="0">
                            <a:latin typeface="Cambria Math" panose="02040503050406030204" pitchFamily="18" charset="0"/>
                          </a:rPr>
                          <m:t>𝑀𝑁</m:t>
                        </m:r>
                      </m:num>
                      <m:den>
                        <m:r>
                          <a:rPr lang="en-US" sz="1600" i="1">
                            <a:latin typeface="Cambria Math" panose="02040503050406030204" pitchFamily="18" charset="0"/>
                          </a:rPr>
                          <m:t>𝐵𝐶</m:t>
                        </m:r>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𝐴𝑁</m:t>
                        </m:r>
                      </m:num>
                      <m:den>
                        <m:r>
                          <a:rPr lang="en-US" sz="1600" i="1">
                            <a:latin typeface="Cambria Math" panose="02040503050406030204" pitchFamily="18" charset="0"/>
                          </a:rPr>
                          <m:t>𝐴𝐶</m:t>
                        </m:r>
                      </m:den>
                    </m:f>
                  </m:oMath>
                </a14:m>
                <a:r>
                  <a:rPr lang="en-US" sz="1600" smtClean="0">
                    <a:latin typeface="+mn-lt"/>
                  </a:rPr>
                  <a:t>. </a:t>
                </a:r>
                <a:r>
                  <a:rPr lang="vi-VN" sz="1600" smtClean="0">
                    <a:latin typeface="+mn-lt"/>
                  </a:rPr>
                  <a:t>Xét </a:t>
                </a:r>
                <a:r>
                  <a:rPr lang="vi-VN" sz="1600">
                    <a:latin typeface="+mn-lt"/>
                  </a:rPr>
                  <a:t>tam giác </a:t>
                </a:r>
                <a14:m>
                  <m:oMath xmlns:m="http://schemas.openxmlformats.org/officeDocument/2006/math">
                    <m:r>
                      <a:rPr lang="vi-VN" sz="1600" i="1" smtClean="0">
                        <a:latin typeface="Cambria Math" panose="02040503050406030204" pitchFamily="18" charset="0"/>
                      </a:rPr>
                      <m:t>𝐴𝐵</m:t>
                    </m:r>
                    <m:r>
                      <a:rPr lang="en-US" sz="1600" b="0" i="1" smtClean="0">
                        <a:latin typeface="Cambria Math" panose="02040503050406030204" pitchFamily="18" charset="0"/>
                      </a:rPr>
                      <m:t>𝐶</m:t>
                    </m:r>
                  </m:oMath>
                </a14:m>
                <a:r>
                  <a:rPr lang="vi-VN" sz="1600">
                    <a:latin typeface="+mn-lt"/>
                  </a:rPr>
                  <a:t> </a:t>
                </a:r>
                <a:r>
                  <a:rPr lang="vi-VN" sz="1600">
                    <a:latin typeface="+mn-lt"/>
                  </a:rPr>
                  <a:t>với </a:t>
                </a:r>
                <a14:m>
                  <m:oMath xmlns:m="http://schemas.openxmlformats.org/officeDocument/2006/math">
                    <m:r>
                      <a:rPr lang="vi-VN" sz="1600" i="1" smtClean="0">
                        <a:latin typeface="Cambria Math" panose="02040503050406030204" pitchFamily="18" charset="0"/>
                      </a:rPr>
                      <m:t>𝑀𝑁</m:t>
                    </m:r>
                    <m:r>
                      <a:rPr lang="en-US" sz="1600" i="1" smtClean="0">
                        <a:latin typeface="Cambria Math" panose="02040503050406030204" pitchFamily="18" charset="0"/>
                      </a:rPr>
                      <m:t>//</m:t>
                    </m:r>
                    <m:r>
                      <a:rPr lang="vi-VN" sz="1600" i="1" smtClean="0">
                        <a:latin typeface="Cambria Math" panose="02040503050406030204" pitchFamily="18" charset="0"/>
                      </a:rPr>
                      <m:t>𝐵𝐶</m:t>
                    </m:r>
                  </m:oMath>
                </a14:m>
                <a:r>
                  <a:rPr lang="vi-VN" sz="1600">
                    <a:latin typeface="+mn-lt"/>
                  </a:rPr>
                  <a:t>, ta có:</a:t>
                </a:r>
              </a:p>
              <a:p>
                <a:pPr algn="just">
                  <a:lnSpc>
                    <a:spcPct val="150000"/>
                  </a:lnSpc>
                  <a:spcAft>
                    <a:spcPts val="500"/>
                  </a:spcAft>
                </a:pPr>
                <a14:m>
                  <m:oMath xmlns:m="http://schemas.openxmlformats.org/officeDocument/2006/math">
                    <m:f>
                      <m:fPr>
                        <m:ctrlPr>
                          <a:rPr lang="en-US" sz="1600" i="1">
                            <a:latin typeface="Cambria Math" panose="02040503050406030204" pitchFamily="18" charset="0"/>
                          </a:rPr>
                        </m:ctrlPr>
                      </m:fPr>
                      <m:num>
                        <m:r>
                          <a:rPr lang="en-US" sz="1600" b="0" i="1" smtClean="0">
                            <a:latin typeface="Cambria Math" panose="02040503050406030204" pitchFamily="18" charset="0"/>
                          </a:rPr>
                          <m:t>𝐴𝑀</m:t>
                        </m:r>
                      </m:num>
                      <m:den>
                        <m:r>
                          <a:rPr lang="en-US" sz="1600" b="0" i="1" smtClean="0">
                            <a:latin typeface="Cambria Math" panose="02040503050406030204" pitchFamily="18" charset="0"/>
                          </a:rPr>
                          <m:t>𝐴</m:t>
                        </m:r>
                        <m:r>
                          <a:rPr lang="en-US" sz="1600" i="1">
                            <a:latin typeface="Cambria Math" panose="02040503050406030204" pitchFamily="18" charset="0"/>
                          </a:rPr>
                          <m:t>𝐵</m:t>
                        </m:r>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𝐴𝑁</m:t>
                        </m:r>
                      </m:num>
                      <m:den>
                        <m:r>
                          <a:rPr lang="en-US" sz="1600" i="1">
                            <a:latin typeface="Cambria Math" panose="02040503050406030204" pitchFamily="18" charset="0"/>
                          </a:rPr>
                          <m:t>𝐴𝐶</m:t>
                        </m:r>
                      </m:den>
                    </m:f>
                  </m:oMath>
                </a14:m>
                <a:r>
                  <a:rPr lang="en-US" sz="1600"/>
                  <a:t> </a:t>
                </a:r>
                <a:r>
                  <a:rPr lang="vi-VN" sz="1600"/>
                  <a:t>(định lí Thalès).</a:t>
                </a:r>
              </a:p>
              <a:p>
                <a:pPr algn="just">
                  <a:lnSpc>
                    <a:spcPct val="150000"/>
                  </a:lnSpc>
                  <a:spcAft>
                    <a:spcPts val="500"/>
                  </a:spcAft>
                </a:pPr>
                <a:r>
                  <a:rPr lang="vi-VN" sz="1600" smtClean="0">
                    <a:latin typeface="+mn-lt"/>
                  </a:rPr>
                  <a:t>Vậy</a:t>
                </a:r>
                <a:r>
                  <a:rPr lang="en-US" sz="1600" smtClean="0">
                    <a:latin typeface="+mn-lt"/>
                  </a:rPr>
                  <a:t>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𝐴𝑀</m:t>
                        </m:r>
                      </m:num>
                      <m:den>
                        <m:r>
                          <a:rPr lang="en-US" sz="1600" i="1">
                            <a:latin typeface="Cambria Math" panose="02040503050406030204" pitchFamily="18" charset="0"/>
                          </a:rPr>
                          <m:t>𝐴</m:t>
                        </m:r>
                        <m:r>
                          <a:rPr lang="en-US" sz="1600" i="1">
                            <a:latin typeface="Cambria Math" panose="02040503050406030204" pitchFamily="18" charset="0"/>
                          </a:rPr>
                          <m:t>𝐵</m:t>
                        </m:r>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𝐴𝑁</m:t>
                        </m:r>
                      </m:num>
                      <m:den>
                        <m:r>
                          <a:rPr lang="en-US" sz="1600" i="1">
                            <a:latin typeface="Cambria Math" panose="02040503050406030204" pitchFamily="18" charset="0"/>
                          </a:rPr>
                          <m:t>𝐴𝐶</m:t>
                        </m:r>
                      </m:den>
                    </m:f>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𝑀𝑁</m:t>
                        </m:r>
                      </m:num>
                      <m:den>
                        <m:r>
                          <a:rPr lang="en-US" sz="1600" i="1">
                            <a:latin typeface="Cambria Math" panose="02040503050406030204" pitchFamily="18" charset="0"/>
                          </a:rPr>
                          <m:t>𝐵𝐶</m:t>
                        </m:r>
                      </m:den>
                    </m:f>
                    <m:r>
                      <a:rPr lang="en-US" sz="1600" b="0" i="0" smtClean="0">
                        <a:latin typeface="Cambria Math" panose="02040503050406030204" pitchFamily="18" charset="0"/>
                      </a:rPr>
                      <m:t>.</m:t>
                    </m:r>
                  </m:oMath>
                </a14:m>
                <a:endParaRPr lang="vi-VN" sz="1600">
                  <a:latin typeface="+mn-lt"/>
                </a:endParaRPr>
              </a:p>
            </p:txBody>
          </p:sp>
        </mc:Choice>
        <mc:Fallback>
          <p:sp>
            <p:nvSpPr>
              <p:cNvPr id="10" name="Rectangle 9"/>
              <p:cNvSpPr>
                <a:spLocks noRot="1" noChangeAspect="1" noMove="1" noResize="1" noEditPoints="1" noAdjustHandles="1" noChangeArrowheads="1" noChangeShapeType="1" noTextEdit="1"/>
              </p:cNvSpPr>
              <p:nvPr/>
            </p:nvSpPr>
            <p:spPr>
              <a:xfrm>
                <a:off x="2788170" y="884862"/>
                <a:ext cx="5771214" cy="3805144"/>
              </a:xfrm>
              <a:prstGeom prst="rect">
                <a:avLst/>
              </a:prstGeom>
              <a:blipFill>
                <a:blip r:embed="rId5"/>
                <a:stretch>
                  <a:fillRect l="-528" r="-634"/>
                </a:stretch>
              </a:blipFill>
            </p:spPr>
            <p:txBody>
              <a:bodyPr/>
              <a:lstStyle/>
              <a:p>
                <a:r>
                  <a:rPr lang="en-US">
                    <a:noFill/>
                  </a:rPr>
                  <a:t> </a:t>
                </a:r>
              </a:p>
            </p:txBody>
          </p:sp>
        </mc:Fallback>
      </mc:AlternateContent>
      <p:sp>
        <p:nvSpPr>
          <p:cNvPr id="11" name="Rectangle 10"/>
          <p:cNvSpPr/>
          <p:nvPr/>
        </p:nvSpPr>
        <p:spPr>
          <a:xfrm>
            <a:off x="477159" y="445615"/>
            <a:ext cx="834480"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56402" y="515530"/>
            <a:ext cx="1632178" cy="369332"/>
          </a:xfrm>
          <a:prstGeom prst="rect">
            <a:avLst/>
          </a:prstGeom>
        </p:spPr>
        <p:txBody>
          <a:bodyPr wrap="none">
            <a:spAutoFit/>
          </a:bodyPr>
          <a:lstStyle/>
          <a:p>
            <a:pPr algn="ctr">
              <a:buClrTx/>
              <a:defRPr/>
            </a:pPr>
            <a:r>
              <a:rPr lang="en-US" sz="1800" b="1" i="1" u="sng" kern="1200" smtClean="0">
                <a:solidFill>
                  <a:srgbClr val="C00000"/>
                </a:solidFill>
                <a:latin typeface="Arial" panose="020B0604020202020204" pitchFamily="34" charset="0"/>
                <a:ea typeface="+mn-ea"/>
              </a:rPr>
              <a:t>Chứng minh:</a:t>
            </a:r>
            <a:endParaRPr lang="en-US" sz="1800" b="1" i="1" u="sng" kern="1200" dirty="0">
              <a:solidFill>
                <a:srgbClr val="C00000"/>
              </a:solidFill>
              <a:latin typeface="Calibri"/>
              <a:ea typeface="+mn-ea"/>
            </a:endParaRPr>
          </a:p>
        </p:txBody>
      </p:sp>
    </p:spTree>
    <p:extLst>
      <p:ext uri="{BB962C8B-B14F-4D97-AF65-F5344CB8AC3E}">
        <p14:creationId xmlns:p14="http://schemas.microsoft.com/office/powerpoint/2010/main" val="41722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14040"/>
              </a:solidFill>
            </a:endParaRPr>
          </a:p>
        </p:txBody>
      </p:sp>
      <p:pic>
        <p:nvPicPr>
          <p:cNvPr id="77" name="Picture 76"/>
          <p:cNvPicPr>
            <a:picLocks noChangeAspect="1"/>
          </p:cNvPicPr>
          <p:nvPr/>
        </p:nvPicPr>
        <p:blipFill>
          <a:blip r:embed="rId3"/>
          <a:stretch>
            <a:fillRect/>
          </a:stretch>
        </p:blipFill>
        <p:spPr>
          <a:xfrm rot="3051417">
            <a:off x="307613" y="4529533"/>
            <a:ext cx="579198" cy="668764"/>
          </a:xfrm>
          <a:prstGeom prst="rect">
            <a:avLst/>
          </a:prstGeom>
        </p:spPr>
      </p:pic>
      <p:pic>
        <p:nvPicPr>
          <p:cNvPr id="10" name="Picture 9"/>
          <p:cNvPicPr>
            <a:picLocks noChangeAspect="1"/>
          </p:cNvPicPr>
          <p:nvPr/>
        </p:nvPicPr>
        <p:blipFill>
          <a:blip r:embed="rId4"/>
          <a:stretch>
            <a:fillRect/>
          </a:stretch>
        </p:blipFill>
        <p:spPr>
          <a:xfrm>
            <a:off x="8338755" y="4156218"/>
            <a:ext cx="710762" cy="773591"/>
          </a:xfrm>
          <a:prstGeom prst="rect">
            <a:avLst/>
          </a:prstGeom>
        </p:spPr>
      </p:pic>
      <p:sp>
        <p:nvSpPr>
          <p:cNvPr id="9" name="Rectangle 8"/>
          <p:cNvSpPr/>
          <p:nvPr/>
        </p:nvSpPr>
        <p:spPr>
          <a:xfrm>
            <a:off x="507004" y="379151"/>
            <a:ext cx="1064715" cy="430887"/>
          </a:xfrm>
          <a:prstGeom prst="rect">
            <a:avLst/>
          </a:prstGeom>
        </p:spPr>
        <p:txBody>
          <a:bodyPr wrap="none">
            <a:spAutoFit/>
          </a:bodyPr>
          <a:lstStyle/>
          <a:p>
            <a:pPr algn="ctr">
              <a:buClrTx/>
              <a:defRPr/>
            </a:pPr>
            <a:r>
              <a:rPr lang="en-US" sz="2200" b="1" i="1" u="sng" kern="1200" smtClean="0">
                <a:solidFill>
                  <a:schemeClr val="accent3">
                    <a:lumMod val="90000"/>
                    <a:lumOff val="10000"/>
                  </a:schemeClr>
                </a:solidFill>
                <a:latin typeface="Arial" panose="020B0604020202020204" pitchFamily="34" charset="0"/>
                <a:ea typeface="+mn-ea"/>
              </a:rPr>
              <a:t>Chú ý:</a:t>
            </a:r>
            <a:endParaRPr lang="en-US" sz="2200" b="1" i="1" u="sng" kern="1200" dirty="0">
              <a:solidFill>
                <a:schemeClr val="accent3">
                  <a:lumMod val="90000"/>
                  <a:lumOff val="10000"/>
                </a:schemeClr>
              </a:solidFill>
              <a:latin typeface="Calibri"/>
              <a:ea typeface="+mn-ea"/>
            </a:endParaRPr>
          </a:p>
        </p:txBody>
      </p:sp>
      <mc:AlternateContent xmlns:mc="http://schemas.openxmlformats.org/markup-compatibility/2006">
        <mc:Choice xmlns:a14="http://schemas.microsoft.com/office/drawing/2010/main" Requires="a14">
          <p:sp>
            <p:nvSpPr>
              <p:cNvPr id="4" name="Rectangle 3"/>
              <p:cNvSpPr/>
              <p:nvPr/>
            </p:nvSpPr>
            <p:spPr>
              <a:xfrm>
                <a:off x="507004" y="832523"/>
                <a:ext cx="8112340" cy="1542923"/>
              </a:xfrm>
              <a:prstGeom prst="rect">
                <a:avLst/>
              </a:prstGeom>
            </p:spPr>
            <p:txBody>
              <a:bodyPr wrap="square">
                <a:spAutoFit/>
              </a:bodyPr>
              <a:lstStyle/>
              <a:p>
                <a:pPr algn="just">
                  <a:lnSpc>
                    <a:spcPct val="150000"/>
                  </a:lnSpc>
                </a:pPr>
                <a:r>
                  <a:rPr lang="vi-VN" sz="1900" smtClean="0">
                    <a:latin typeface="+mn-lt"/>
                    <a:ea typeface="Arial" panose="020B0604020202020204" pitchFamily="34" charset="0"/>
                    <a:cs typeface="Times New Roman" panose="02020603050405020304" pitchFamily="18" charset="0"/>
                  </a:rPr>
                  <a:t>Hệ quả trên vẫn đúng cho trường hợp đường thẳng </a:t>
                </a:r>
                <a14:m>
                  <m:oMath xmlns:m="http://schemas.openxmlformats.org/officeDocument/2006/math">
                    <m:r>
                      <a:rPr lang="vi-VN" sz="1900" i="1">
                        <a:latin typeface="+mn-lt"/>
                        <a:ea typeface="Arial" panose="020B0604020202020204" pitchFamily="34" charset="0"/>
                        <a:cs typeface="Times New Roman" panose="02020603050405020304" pitchFamily="18" charset="0"/>
                      </a:rPr>
                      <m:t>𝑑</m:t>
                    </m:r>
                  </m:oMath>
                </a14:m>
                <a:r>
                  <a:rPr lang="vi-VN" sz="1900">
                    <a:latin typeface="+mn-lt"/>
                    <a:ea typeface="Dotum" panose="020B0600000101010101" pitchFamily="34" charset="-127"/>
                    <a:cs typeface="Times New Roman" panose="02020603050405020304" pitchFamily="18" charset="0"/>
                  </a:rPr>
                  <a:t> song song với một cạnh của tam giác và cắt phần kéo dài của hai cạnh còn </a:t>
                </a:r>
                <a:r>
                  <a:rPr lang="vi-VN" sz="1900">
                    <a:latin typeface="+mn-lt"/>
                    <a:ea typeface="Dotum" panose="020B0600000101010101" pitchFamily="34" charset="-127"/>
                    <a:cs typeface="Times New Roman" panose="02020603050405020304" pitchFamily="18" charset="0"/>
                  </a:rPr>
                  <a:t>lại</a:t>
                </a:r>
                <a:r>
                  <a:rPr lang="vi-VN" sz="1900" smtClean="0">
                    <a:latin typeface="+mn-lt"/>
                    <a:ea typeface="Dotum" panose="020B0600000101010101" pitchFamily="34" charset="-127"/>
                    <a:cs typeface="Times New Roman" panose="02020603050405020304" pitchFamily="18" charset="0"/>
                  </a:rPr>
                  <a:t>.</a:t>
                </a:r>
                <a:endParaRPr lang="en-US" sz="1900" smtClean="0">
                  <a:latin typeface="+mn-lt"/>
                  <a:ea typeface="Dotum" panose="020B0600000101010101" pitchFamily="34" charset="-127"/>
                  <a:cs typeface="Times New Roman" panose="02020603050405020304" pitchFamily="18" charset="0"/>
                </a:endParaRP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 </m:t>
                    </m:r>
                  </m:oMath>
                </a14:m>
                <a:r>
                  <a:rPr lang="vi-VN" sz="1900">
                    <a:latin typeface="+mn-lt"/>
                    <a:ea typeface="Arial" panose="020B0604020202020204" pitchFamily="34" charset="0"/>
                    <a:cs typeface="Times New Roman" panose="02020603050405020304" pitchFamily="18" charset="0"/>
                  </a:rPr>
                  <a:t>Ta cũng có tỉ số</a:t>
                </a:r>
                <a:r>
                  <a:rPr lang="vi-VN" sz="1900">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𝐴𝑀</m:t>
                        </m:r>
                      </m:num>
                      <m:den>
                        <m:r>
                          <a:rPr lang="vi-VN" sz="1900" i="1">
                            <a:latin typeface="+mn-lt"/>
                            <a:ea typeface="Calibri" panose="020F0502020204030204" pitchFamily="34" charset="0"/>
                            <a:cs typeface="Times New Roman" panose="02020603050405020304" pitchFamily="18" charset="0"/>
                          </a:rPr>
                          <m:t>𝐴𝐵</m:t>
                        </m:r>
                      </m:den>
                    </m:f>
                    <m:r>
                      <a:rPr lang="vi-VN" sz="1900" i="1">
                        <a:latin typeface="+mn-lt"/>
                        <a:ea typeface="Calibri" panose="020F0502020204030204" pitchFamily="34" charset="0"/>
                        <a:cs typeface="Times New Roman" panose="02020603050405020304" pitchFamily="18" charset="0"/>
                      </a:rPr>
                      <m:t>=</m:t>
                    </m:r>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𝐴𝑁</m:t>
                        </m:r>
                      </m:num>
                      <m:den>
                        <m:r>
                          <a:rPr lang="vi-VN" sz="1900" i="1">
                            <a:latin typeface="+mn-lt"/>
                            <a:ea typeface="Calibri" panose="020F0502020204030204" pitchFamily="34" charset="0"/>
                            <a:cs typeface="Times New Roman" panose="02020603050405020304" pitchFamily="18" charset="0"/>
                          </a:rPr>
                          <m:t>𝐴𝐶</m:t>
                        </m:r>
                      </m:den>
                    </m:f>
                    <m:r>
                      <a:rPr lang="vi-VN" sz="1900" i="1">
                        <a:latin typeface="+mn-lt"/>
                        <a:ea typeface="Calibri" panose="020F0502020204030204" pitchFamily="34" charset="0"/>
                        <a:cs typeface="Times New Roman" panose="02020603050405020304" pitchFamily="18" charset="0"/>
                      </a:rPr>
                      <m:t>=</m:t>
                    </m:r>
                    <m:f>
                      <m:fPr>
                        <m:ctrlPr>
                          <a:rPr lang="en-US" sz="1900" i="1">
                            <a:latin typeface="+mn-lt"/>
                            <a:ea typeface="Calibri" panose="020F0502020204030204" pitchFamily="34" charset="0"/>
                            <a:cs typeface="Times New Roman" panose="02020603050405020304" pitchFamily="18" charset="0"/>
                          </a:rPr>
                        </m:ctrlPr>
                      </m:fPr>
                      <m:num>
                        <m:r>
                          <a:rPr lang="vi-VN" sz="1900" i="1">
                            <a:latin typeface="+mn-lt"/>
                            <a:ea typeface="Calibri" panose="020F0502020204030204" pitchFamily="34" charset="0"/>
                            <a:cs typeface="Times New Roman" panose="02020603050405020304" pitchFamily="18" charset="0"/>
                          </a:rPr>
                          <m:t>𝑀𝑁</m:t>
                        </m:r>
                      </m:num>
                      <m:den>
                        <m:r>
                          <a:rPr lang="vi-VN" sz="1900" i="1">
                            <a:latin typeface="+mn-lt"/>
                            <a:ea typeface="Calibri" panose="020F0502020204030204" pitchFamily="34" charset="0"/>
                            <a:cs typeface="Times New Roman" panose="02020603050405020304" pitchFamily="18" charset="0"/>
                          </a:rPr>
                          <m:t>𝐵𝐶</m:t>
                        </m:r>
                      </m:den>
                    </m:f>
                  </m:oMath>
                </a14:m>
                <a:r>
                  <a:rPr lang="vi-VN" sz="1900">
                    <a:latin typeface="+mn-lt"/>
                    <a:ea typeface="Dotum" panose="020B0600000101010101" pitchFamily="34" charset="-127"/>
                    <a:cs typeface="Times New Roman" panose="02020603050405020304" pitchFamily="18" charset="0"/>
                  </a:rPr>
                  <a:t> cho hai trường hợp </a:t>
                </a:r>
                <a:r>
                  <a:rPr lang="vi-VN" sz="1900">
                    <a:latin typeface="+mn-lt"/>
                    <a:ea typeface="Dotum" panose="020B0600000101010101" pitchFamily="34" charset="-127"/>
                    <a:cs typeface="Times New Roman" panose="02020603050405020304" pitchFamily="18" charset="0"/>
                  </a:rPr>
                  <a:t>trên</a:t>
                </a:r>
                <a:r>
                  <a:rPr lang="vi-VN" sz="1900" smtClean="0">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07004" y="832523"/>
                <a:ext cx="8112340" cy="1542923"/>
              </a:xfrm>
              <a:prstGeom prst="rect">
                <a:avLst/>
              </a:prstGeom>
              <a:blipFill>
                <a:blip r:embed="rId5"/>
                <a:stretch>
                  <a:fillRect l="-676" r="-751" b="-1976"/>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1552447" y="2560320"/>
            <a:ext cx="6021453" cy="2243175"/>
          </a:xfrm>
          <a:prstGeom prst="rect">
            <a:avLst/>
          </a:prstGeom>
        </p:spPr>
      </p:pic>
      <p:pic>
        <p:nvPicPr>
          <p:cNvPr id="11" name="Picture 10"/>
          <p:cNvPicPr>
            <a:picLocks noChangeAspect="1"/>
          </p:cNvPicPr>
          <p:nvPr/>
        </p:nvPicPr>
        <p:blipFill>
          <a:blip r:embed="rId8"/>
          <a:stretch>
            <a:fillRect/>
          </a:stretch>
        </p:blipFill>
        <p:spPr>
          <a:xfrm flipH="1">
            <a:off x="8296946" y="393289"/>
            <a:ext cx="461647" cy="402779"/>
          </a:xfrm>
          <a:prstGeom prst="rect">
            <a:avLst/>
          </a:prstGeom>
        </p:spPr>
      </p:pic>
    </p:spTree>
    <p:extLst>
      <p:ext uri="{BB962C8B-B14F-4D97-AF65-F5344CB8AC3E}">
        <p14:creationId xmlns:p14="http://schemas.microsoft.com/office/powerpoint/2010/main" val="3867494840"/>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rot="19266210">
            <a:off x="5076198" y="4429944"/>
            <a:ext cx="575100" cy="832059"/>
          </a:xfrm>
          <a:prstGeom prst="rect">
            <a:avLst/>
          </a:prstGeom>
        </p:spPr>
      </p:pic>
      <mc:AlternateContent xmlns:mc="http://schemas.openxmlformats.org/markup-compatibility/2006">
        <mc:Choice xmlns:a14="http://schemas.microsoft.com/office/drawing/2010/main" Requires="a14">
          <p:sp>
            <p:nvSpPr>
              <p:cNvPr id="12" name="TextBox 11"/>
              <p:cNvSpPr txBox="1"/>
              <p:nvPr/>
            </p:nvSpPr>
            <p:spPr>
              <a:xfrm>
                <a:off x="629682" y="366948"/>
                <a:ext cx="7883818" cy="1015663"/>
              </a:xfrm>
              <a:prstGeom prst="rect">
                <a:avLst/>
              </a:prstGeom>
              <a:noFill/>
            </p:spPr>
            <p:txBody>
              <a:bodyPr wrap="square" rtlCol="0">
                <a:spAutoFit/>
              </a:bodyPr>
              <a:lstStyle/>
              <a:p>
                <a:pPr lvl="0" algn="just">
                  <a:lnSpc>
                    <a:spcPct val="150000"/>
                  </a:lnSpc>
                  <a:buClr>
                    <a:srgbClr val="2D1549"/>
                  </a:buClr>
                  <a:buSzPts val="1100"/>
                  <a:defRPr/>
                </a:pPr>
                <a:r>
                  <a:rPr lang="vi-VN" sz="2000" kern="1200" smtClean="0">
                    <a:solidFill>
                      <a:sysClr val="windowText" lastClr="000000"/>
                    </a:solidFill>
                    <a:latin typeface="+mn-lt"/>
                    <a:ea typeface="+mn-ea"/>
                    <a:cs typeface="Arial" panose="020B0604020202020204" pitchFamily="34" charset="0"/>
                  </a:rPr>
                  <a:t> </a:t>
                </a:r>
                <a:r>
                  <a:rPr lang="en-US" sz="2000" b="1">
                    <a:solidFill>
                      <a:srgbClr val="FFFFFF"/>
                    </a:solidFill>
                    <a:highlight>
                      <a:srgbClr val="CE4D8E"/>
                    </a:highlight>
                    <a:latin typeface="+mn-lt"/>
                  </a:rPr>
                  <a:t>Ví </a:t>
                </a:r>
                <a:r>
                  <a:rPr lang="en-US" sz="2000" b="1">
                    <a:solidFill>
                      <a:srgbClr val="FFFFFF"/>
                    </a:solidFill>
                    <a:highlight>
                      <a:srgbClr val="CE4D8E"/>
                    </a:highlight>
                    <a:latin typeface="+mn-lt"/>
                  </a:rPr>
                  <a:t>dụ </a:t>
                </a:r>
                <a:r>
                  <a:rPr lang="en-US" sz="2000" b="1" smtClean="0">
                    <a:solidFill>
                      <a:srgbClr val="FFFFFF"/>
                    </a:solidFill>
                    <a:highlight>
                      <a:srgbClr val="CE4D8E"/>
                    </a:highlight>
                    <a:latin typeface="+mn-lt"/>
                  </a:rPr>
                  <a:t>5:</a:t>
                </a:r>
                <a:r>
                  <a:rPr lang="en-US" sz="2000" kern="1200" smtClean="0">
                    <a:solidFill>
                      <a:sysClr val="windowText" lastClr="000000"/>
                    </a:solidFill>
                    <a:latin typeface="+mn-lt"/>
                    <a:ea typeface="+mn-ea"/>
                    <a:cs typeface="Arial" panose="020B0604020202020204" pitchFamily="34" charset="0"/>
                  </a:rPr>
                  <a:t> </a:t>
                </a:r>
                <a:r>
                  <a:rPr lang="en-US" sz="2000" kern="1200" smtClean="0">
                    <a:solidFill>
                      <a:sysClr val="windowText" lastClr="000000"/>
                    </a:solidFill>
                    <a:latin typeface="+mn-lt"/>
                    <a:ea typeface="+mn-ea"/>
                    <a:cs typeface="Arial" panose="020B0604020202020204" pitchFamily="34" charset="0"/>
                  </a:rPr>
                  <a:t>Trong Hình 13, c</a:t>
                </a:r>
                <a:r>
                  <a:rPr lang="vi-VN" sz="2000" kern="1200" smtClean="0">
                    <a:solidFill>
                      <a:sysClr val="windowText" lastClr="000000"/>
                    </a:solidFill>
                    <a:latin typeface="+mn-lt"/>
                    <a:ea typeface="+mn-ea"/>
                    <a:cs typeface="Arial" panose="020B0604020202020204" pitchFamily="34" charset="0"/>
                  </a:rPr>
                  <a:t>ho </a:t>
                </a:r>
                <a:r>
                  <a:rPr lang="en-US" sz="2000" kern="1200" smtClean="0">
                    <a:solidFill>
                      <a:sysClr val="windowText" lastClr="000000"/>
                    </a:solidFill>
                    <a:latin typeface="+mn-lt"/>
                    <a:ea typeface="+mn-ea"/>
                    <a:cs typeface="Arial" panose="020B0604020202020204" pitchFamily="34" charset="0"/>
                  </a:rPr>
                  <a:t>biết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𝐴𝐵</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=4, </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𝐵𝐶</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=3, </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𝐴𝑀</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=3, </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𝑀𝑁</m:t>
                    </m:r>
                    <m:r>
                      <m:rPr>
                        <m:nor/>
                      </m:rPr>
                      <a:rPr lang="en-US" sz="2000" i="1" kern="1200">
                        <a:solidFill>
                          <a:sysClr val="windowText" lastClr="000000"/>
                        </a:solidFill>
                        <a:ea typeface="+mn-ea"/>
                        <a:cs typeface="Arial" panose="020B0604020202020204" pitchFamily="34" charset="0"/>
                      </a:rPr>
                      <m:t>//</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𝐵𝐶</m:t>
                    </m:r>
                  </m:oMath>
                </a14:m>
                <a:r>
                  <a:rPr lang="en-US" sz="2000" kern="1200" smtClean="0">
                    <a:solidFill>
                      <a:sysClr val="windowText" lastClr="000000"/>
                    </a:solidFill>
                    <a:latin typeface="+mn-lt"/>
                    <a:ea typeface="+mn-ea"/>
                    <a:cs typeface="Arial" panose="020B0604020202020204" pitchFamily="34" charset="0"/>
                  </a:rPr>
                  <a:t>. Tính độ dài đoạn thẳng </a:t>
                </a:r>
                <a14:m>
                  <m:oMath xmlns:m="http://schemas.openxmlformats.org/officeDocument/2006/math">
                    <m:r>
                      <a:rPr lang="en-US" sz="2000" i="1" kern="1200">
                        <a:solidFill>
                          <a:sysClr val="windowText" lastClr="000000"/>
                        </a:solidFill>
                        <a:latin typeface="Cambria Math" panose="02040503050406030204" pitchFamily="18" charset="0"/>
                        <a:cs typeface="Arial" panose="020B0604020202020204" pitchFamily="34" charset="0"/>
                      </a:rPr>
                      <m:t>𝑀𝑁</m:t>
                    </m:r>
                  </m:oMath>
                </a14:m>
                <a:endParaRPr lang="vi-VN" sz="2000" kern="1200">
                  <a:solidFill>
                    <a:sysClr val="windowText" lastClr="000000"/>
                  </a:solidFill>
                  <a:latin typeface="+mn-lt"/>
                  <a:ea typeface="+mn-ea"/>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629682" y="366948"/>
                <a:ext cx="7883818" cy="1015663"/>
              </a:xfrm>
              <a:prstGeom prst="rect">
                <a:avLst/>
              </a:prstGeom>
              <a:blipFill>
                <a:blip r:embed="rId4"/>
                <a:stretch>
                  <a:fillRect l="-773" r="-773" b="-4192"/>
                </a:stretch>
              </a:blipFill>
            </p:spPr>
            <p:txBody>
              <a:bodyPr/>
              <a:lstStyle/>
              <a:p>
                <a:r>
                  <a:rPr lang="en-US">
                    <a:noFill/>
                  </a:rPr>
                  <a:t> </a:t>
                </a:r>
              </a:p>
            </p:txBody>
          </p:sp>
        </mc:Fallback>
      </mc:AlternateContent>
      <p:sp>
        <p:nvSpPr>
          <p:cNvPr id="14" name="Rectangle 13"/>
          <p:cNvSpPr/>
          <p:nvPr/>
        </p:nvSpPr>
        <p:spPr>
          <a:xfrm>
            <a:off x="4238006" y="1379815"/>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mn-lt"/>
                <a:ea typeface="+mn-ea"/>
              </a:rPr>
              <a:t>Giải</a:t>
            </a:r>
            <a:endParaRPr lang="en-US" sz="2000" b="1" i="1" u="sng" kern="1200" dirty="0">
              <a:solidFill>
                <a:srgbClr val="C00000"/>
              </a:solidFill>
              <a:latin typeface="+mn-lt"/>
              <a:ea typeface="+mn-ea"/>
            </a:endParaRPr>
          </a:p>
        </p:txBody>
      </p:sp>
      <mc:AlternateContent xmlns:mc="http://schemas.openxmlformats.org/markup-compatibility/2006">
        <mc:Choice xmlns:a14="http://schemas.microsoft.com/office/drawing/2010/main" Requires="a14">
          <p:sp>
            <p:nvSpPr>
              <p:cNvPr id="3" name="Rectangle 2"/>
              <p:cNvSpPr/>
              <p:nvPr/>
            </p:nvSpPr>
            <p:spPr>
              <a:xfrm>
                <a:off x="629682" y="1995465"/>
                <a:ext cx="5360413" cy="2521011"/>
              </a:xfrm>
              <a:prstGeom prst="rect">
                <a:avLst/>
              </a:prstGeom>
            </p:spPr>
            <p:txBody>
              <a:bodyPr wrap="square">
                <a:spAutoFit/>
              </a:bodyPr>
              <a:lstStyle/>
              <a:p>
                <a:pPr>
                  <a:lnSpc>
                    <a:spcPct val="150000"/>
                  </a:lnSpc>
                </a:pPr>
                <a:r>
                  <a:rPr lang="en-US" sz="2000" smtClean="0">
                    <a:latin typeface="+mn-lt"/>
                  </a:rPr>
                  <a:t>Xét tam giác </a:t>
                </a:r>
                <a14:m>
                  <m:oMath xmlns:m="http://schemas.openxmlformats.org/officeDocument/2006/math">
                    <m:r>
                      <a:rPr lang="en-US" sz="2000" b="0" i="1" smtClean="0">
                        <a:latin typeface="+mn-lt"/>
                      </a:rPr>
                      <m:t>𝐴𝐵𝐶</m:t>
                    </m:r>
                  </m:oMath>
                </a14:m>
                <a:r>
                  <a:rPr lang="vi-VN" sz="2000">
                    <a:latin typeface="+mn-lt"/>
                  </a:rPr>
                  <a:t> </a:t>
                </a:r>
                <a:r>
                  <a:rPr lang="en-US" sz="2000" smtClean="0">
                    <a:latin typeface="+mn-lt"/>
                  </a:rPr>
                  <a:t>với </a:t>
                </a:r>
                <a14:m>
                  <m:oMath xmlns:m="http://schemas.openxmlformats.org/officeDocument/2006/math">
                    <m:r>
                      <a:rPr lang="en-US" sz="2000" i="1" kern="1200">
                        <a:solidFill>
                          <a:sysClr val="windowText" lastClr="000000"/>
                        </a:solidFill>
                        <a:latin typeface="+mn-lt"/>
                        <a:cs typeface="Arial" panose="020B0604020202020204" pitchFamily="34" charset="0"/>
                      </a:rPr>
                      <m:t>𝑀𝑁</m:t>
                    </m:r>
                    <m:r>
                      <m:rPr>
                        <m:nor/>
                      </m:rPr>
                      <a:rPr lang="en-US" sz="2000" i="1" kern="1200">
                        <a:solidFill>
                          <a:sysClr val="windowText" lastClr="000000"/>
                        </a:solidFill>
                        <a:latin typeface="+mn-lt"/>
                        <a:cs typeface="Arial" panose="020B0604020202020204" pitchFamily="34" charset="0"/>
                      </a:rPr>
                      <m:t>//</m:t>
                    </m:r>
                    <m:r>
                      <a:rPr lang="en-US" sz="2000" i="1" kern="1200">
                        <a:solidFill>
                          <a:sysClr val="windowText" lastClr="000000"/>
                        </a:solidFill>
                        <a:latin typeface="+mn-lt"/>
                        <a:cs typeface="Arial" panose="020B0604020202020204" pitchFamily="34" charset="0"/>
                      </a:rPr>
                      <m:t>𝐵</m:t>
                    </m:r>
                    <m:r>
                      <a:rPr lang="en-US" sz="2000" b="0" i="1" kern="1200" smtClean="0">
                        <a:solidFill>
                          <a:sysClr val="windowText" lastClr="000000"/>
                        </a:solidFill>
                        <a:latin typeface="+mn-lt"/>
                        <a:cs typeface="Arial" panose="020B0604020202020204" pitchFamily="34" charset="0"/>
                      </a:rPr>
                      <m:t>𝐶</m:t>
                    </m:r>
                  </m:oMath>
                </a14:m>
                <a:r>
                  <a:rPr lang="en-US" sz="2000" smtClean="0">
                    <a:latin typeface="+mn-lt"/>
                  </a:rPr>
                  <a:t>, ta có: </a:t>
                </a:r>
              </a:p>
              <a:p>
                <a:pPr algn="ctr">
                  <a:lnSpc>
                    <a:spcPct val="150000"/>
                  </a:lnSpc>
                </a:pPr>
                <a14:m>
                  <m:oMath xmlns:m="http://schemas.openxmlformats.org/officeDocument/2006/math">
                    <m:f>
                      <m:fPr>
                        <m:ctrlPr>
                          <a:rPr lang="en-US" sz="2000" i="1">
                            <a:latin typeface="+mn-lt"/>
                          </a:rPr>
                        </m:ctrlPr>
                      </m:fPr>
                      <m:num>
                        <m:r>
                          <a:rPr lang="en-US" sz="2000" b="0" i="1" smtClean="0">
                            <a:latin typeface="+mn-lt"/>
                          </a:rPr>
                          <m:t>𝐴𝑀</m:t>
                        </m:r>
                      </m:num>
                      <m:den>
                        <m:r>
                          <a:rPr lang="en-US" sz="2000" b="0" i="1" smtClean="0">
                            <a:latin typeface="+mn-lt"/>
                          </a:rPr>
                          <m:t>𝐴</m:t>
                        </m:r>
                        <m:r>
                          <a:rPr lang="en-US" sz="2000" i="1">
                            <a:latin typeface="+mn-lt"/>
                          </a:rPr>
                          <m:t>𝐵</m:t>
                        </m:r>
                      </m:den>
                    </m:f>
                    <m:r>
                      <a:rPr lang="en-US" sz="2000" i="1">
                        <a:latin typeface="+mn-lt"/>
                      </a:rPr>
                      <m:t>=</m:t>
                    </m:r>
                    <m:f>
                      <m:fPr>
                        <m:ctrlPr>
                          <a:rPr lang="en-US" sz="2000" i="1">
                            <a:latin typeface="+mn-lt"/>
                          </a:rPr>
                        </m:ctrlPr>
                      </m:fPr>
                      <m:num>
                        <m:r>
                          <a:rPr lang="en-US" sz="2000" b="0" i="1" smtClean="0">
                            <a:latin typeface="+mn-lt"/>
                          </a:rPr>
                          <m:t>𝑀</m:t>
                        </m:r>
                        <m:r>
                          <a:rPr lang="en-US" sz="2000" i="1">
                            <a:latin typeface="+mn-lt"/>
                          </a:rPr>
                          <m:t>𝑁</m:t>
                        </m:r>
                      </m:num>
                      <m:den>
                        <m:r>
                          <a:rPr lang="en-US" sz="2000" b="0" i="1" smtClean="0">
                            <a:latin typeface="+mn-lt"/>
                          </a:rPr>
                          <m:t>𝐵</m:t>
                        </m:r>
                        <m:r>
                          <a:rPr lang="en-US" sz="2000" i="1">
                            <a:latin typeface="+mn-lt"/>
                          </a:rPr>
                          <m:t>𝐶</m:t>
                        </m:r>
                      </m:den>
                    </m:f>
                  </m:oMath>
                </a14:m>
                <a:r>
                  <a:rPr lang="en-US" sz="2000">
                    <a:latin typeface="+mn-lt"/>
                  </a:rPr>
                  <a:t> </a:t>
                </a:r>
                <a:r>
                  <a:rPr lang="vi-VN" sz="2000" smtClean="0">
                    <a:latin typeface="+mn-lt"/>
                  </a:rPr>
                  <a:t>(</a:t>
                </a:r>
                <a:r>
                  <a:rPr lang="en-US" sz="2000" smtClean="0">
                    <a:latin typeface="+mn-lt"/>
                  </a:rPr>
                  <a:t>hệ quả của </a:t>
                </a:r>
                <a:r>
                  <a:rPr lang="vi-VN" sz="2000" smtClean="0">
                    <a:latin typeface="+mn-lt"/>
                  </a:rPr>
                  <a:t>định </a:t>
                </a:r>
                <a:r>
                  <a:rPr lang="vi-VN" sz="2000">
                    <a:latin typeface="+mn-lt"/>
                  </a:rPr>
                  <a:t>lí </a:t>
                </a:r>
                <a:r>
                  <a:rPr lang="vi-VN" sz="2000">
                    <a:latin typeface="+mn-lt"/>
                  </a:rPr>
                  <a:t>Thalès</a:t>
                </a:r>
                <a:r>
                  <a:rPr lang="vi-VN" sz="2000" smtClean="0">
                    <a:latin typeface="+mn-lt"/>
                  </a:rPr>
                  <a:t>).</a:t>
                </a:r>
                <a:endParaRPr lang="en-US" sz="2000" smtClean="0">
                  <a:latin typeface="+mn-lt"/>
                </a:endParaRPr>
              </a:p>
              <a:p>
                <a:pPr>
                  <a:lnSpc>
                    <a:spcPct val="150000"/>
                  </a:lnSpc>
                </a:pPr>
                <a:r>
                  <a:rPr lang="en-US" sz="2000" smtClean="0">
                    <a:latin typeface="+mn-lt"/>
                  </a:rPr>
                  <a:t>Do </a:t>
                </a:r>
                <a14:m>
                  <m:oMath xmlns:m="http://schemas.openxmlformats.org/officeDocument/2006/math">
                    <m:r>
                      <a:rPr lang="vi-VN" sz="2000" i="1" kern="1200">
                        <a:solidFill>
                          <a:sysClr val="windowText" lastClr="000000"/>
                        </a:solidFill>
                        <a:latin typeface="+mn-lt"/>
                        <a:cs typeface="Arial" panose="020B0604020202020204" pitchFamily="34" charset="0"/>
                      </a:rPr>
                      <m:t>𝐴𝐵</m:t>
                    </m:r>
                    <m:r>
                      <a:rPr lang="en-US" sz="2000" i="1" kern="1200">
                        <a:solidFill>
                          <a:sysClr val="windowText" lastClr="000000"/>
                        </a:solidFill>
                        <a:latin typeface="+mn-lt"/>
                        <a:cs typeface="Arial" panose="020B0604020202020204" pitchFamily="34" charset="0"/>
                      </a:rPr>
                      <m:t>=4, </m:t>
                    </m:r>
                    <m:r>
                      <a:rPr lang="en-US" sz="2000" i="1" kern="1200">
                        <a:solidFill>
                          <a:sysClr val="windowText" lastClr="000000"/>
                        </a:solidFill>
                        <a:latin typeface="+mn-lt"/>
                        <a:cs typeface="Arial" panose="020B0604020202020204" pitchFamily="34" charset="0"/>
                      </a:rPr>
                      <m:t>𝐵𝐶</m:t>
                    </m:r>
                    <m:r>
                      <a:rPr lang="en-US" sz="2000" i="1" kern="1200">
                        <a:solidFill>
                          <a:sysClr val="windowText" lastClr="000000"/>
                        </a:solidFill>
                        <a:latin typeface="+mn-lt"/>
                        <a:cs typeface="Arial" panose="020B0604020202020204" pitchFamily="34" charset="0"/>
                      </a:rPr>
                      <m:t>=3, </m:t>
                    </m:r>
                    <m:r>
                      <a:rPr lang="en-US" sz="2000" i="1" kern="1200">
                        <a:solidFill>
                          <a:sysClr val="windowText" lastClr="000000"/>
                        </a:solidFill>
                        <a:latin typeface="+mn-lt"/>
                        <a:cs typeface="Arial" panose="020B0604020202020204" pitchFamily="34" charset="0"/>
                      </a:rPr>
                      <m:t>𝐴𝑀</m:t>
                    </m:r>
                    <m:r>
                      <a:rPr lang="en-US" sz="2000" i="1" kern="1200">
                        <a:solidFill>
                          <a:sysClr val="windowText" lastClr="000000"/>
                        </a:solidFill>
                        <a:latin typeface="+mn-lt"/>
                        <a:cs typeface="Arial" panose="020B0604020202020204" pitchFamily="34" charset="0"/>
                      </a:rPr>
                      <m:t>=3</m:t>
                    </m:r>
                  </m:oMath>
                </a14:m>
                <a:r>
                  <a:rPr lang="en-US" sz="2000" smtClean="0">
                    <a:latin typeface="+mn-lt"/>
                  </a:rPr>
                  <a:t> nên </a:t>
                </a:r>
                <a14:m>
                  <m:oMath xmlns:m="http://schemas.openxmlformats.org/officeDocument/2006/math">
                    <m:f>
                      <m:fPr>
                        <m:ctrlPr>
                          <a:rPr lang="en-US" sz="2000" i="1">
                            <a:latin typeface="+mn-lt"/>
                          </a:rPr>
                        </m:ctrlPr>
                      </m:fPr>
                      <m:num>
                        <m:r>
                          <a:rPr lang="en-US" sz="2000" b="0" i="1" smtClean="0">
                            <a:latin typeface="+mn-lt"/>
                          </a:rPr>
                          <m:t>3</m:t>
                        </m:r>
                      </m:num>
                      <m:den>
                        <m:r>
                          <a:rPr lang="en-US" sz="2000" b="0" i="1" smtClean="0">
                            <a:latin typeface="+mn-lt"/>
                          </a:rPr>
                          <m:t>4</m:t>
                        </m:r>
                      </m:den>
                    </m:f>
                    <m:r>
                      <a:rPr lang="en-US" sz="2000" i="1">
                        <a:latin typeface="+mn-lt"/>
                      </a:rPr>
                      <m:t>=</m:t>
                    </m:r>
                    <m:f>
                      <m:fPr>
                        <m:ctrlPr>
                          <a:rPr lang="en-US" sz="2000" i="1">
                            <a:latin typeface="+mn-lt"/>
                          </a:rPr>
                        </m:ctrlPr>
                      </m:fPr>
                      <m:num>
                        <m:r>
                          <a:rPr lang="en-US" sz="2000" i="1">
                            <a:latin typeface="+mn-lt"/>
                          </a:rPr>
                          <m:t>𝑀</m:t>
                        </m:r>
                        <m:r>
                          <a:rPr lang="en-US" sz="2000" i="1">
                            <a:latin typeface="+mn-lt"/>
                          </a:rPr>
                          <m:t>𝑁</m:t>
                        </m:r>
                      </m:num>
                      <m:den>
                        <m:r>
                          <a:rPr lang="en-US" sz="2000" b="0" i="1" smtClean="0">
                            <a:latin typeface="+mn-lt"/>
                          </a:rPr>
                          <m:t>3</m:t>
                        </m:r>
                      </m:den>
                    </m:f>
                  </m:oMath>
                </a14:m>
                <a:endParaRPr lang="en-US" sz="2000" smtClean="0">
                  <a:latin typeface="+mn-lt"/>
                </a:endParaRPr>
              </a:p>
              <a:p>
                <a:pPr>
                  <a:lnSpc>
                    <a:spcPct val="150000"/>
                  </a:lnSpc>
                </a:pPr>
                <a:r>
                  <a:rPr lang="en-US" sz="2000" smtClean="0">
                    <a:latin typeface="+mn-lt"/>
                  </a:rPr>
                  <a:t>Suy ra </a:t>
                </a:r>
                <a14:m>
                  <m:oMath xmlns:m="http://schemas.openxmlformats.org/officeDocument/2006/math">
                    <m:r>
                      <a:rPr lang="en-US" sz="2000" b="0" i="1" smtClean="0">
                        <a:latin typeface="+mn-lt"/>
                      </a:rPr>
                      <m:t>𝑀𝑁</m:t>
                    </m:r>
                    <m:r>
                      <a:rPr lang="en-US" sz="2000" i="1">
                        <a:latin typeface="+mn-lt"/>
                      </a:rPr>
                      <m:t>=</m:t>
                    </m:r>
                    <m:f>
                      <m:fPr>
                        <m:ctrlPr>
                          <a:rPr lang="en-US" sz="2000" i="1">
                            <a:latin typeface="+mn-lt"/>
                          </a:rPr>
                        </m:ctrlPr>
                      </m:fPr>
                      <m:num>
                        <m:r>
                          <a:rPr lang="en-US" sz="2000" b="0" i="1" smtClean="0">
                            <a:latin typeface="+mn-lt"/>
                          </a:rPr>
                          <m:t>3.3</m:t>
                        </m:r>
                      </m:num>
                      <m:den>
                        <m:r>
                          <a:rPr lang="en-US" sz="2000" b="0" i="1" smtClean="0">
                            <a:latin typeface="+mn-lt"/>
                          </a:rPr>
                          <m:t>4</m:t>
                        </m:r>
                      </m:den>
                    </m:f>
                    <m:r>
                      <a:rPr lang="en-US" sz="2000" b="0" i="1" smtClean="0">
                        <a:latin typeface="+mn-lt"/>
                      </a:rPr>
                      <m:t>=2,25.</m:t>
                    </m:r>
                  </m:oMath>
                </a14:m>
                <a:endParaRPr lang="en-US" sz="200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629682" y="1995465"/>
                <a:ext cx="5360413" cy="2521011"/>
              </a:xfrm>
              <a:prstGeom prst="rect">
                <a:avLst/>
              </a:prstGeom>
              <a:blipFill>
                <a:blip r:embed="rId5"/>
                <a:stretch>
                  <a:fillRect l="-1136"/>
                </a:stretch>
              </a:blipFill>
            </p:spPr>
            <p:txBody>
              <a:bodyPr/>
              <a:lstStyle/>
              <a:p>
                <a:r>
                  <a:rPr lang="en-US">
                    <a:noFill/>
                  </a:rPr>
                  <a:t> </a:t>
                </a:r>
              </a:p>
            </p:txBody>
          </p:sp>
        </mc:Fallback>
      </mc:AlternateContent>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6059837" y="1814943"/>
            <a:ext cx="2538952" cy="2913049"/>
          </a:xfrm>
          <a:prstGeom prst="rect">
            <a:avLst/>
          </a:prstGeom>
        </p:spPr>
      </p:pic>
    </p:spTree>
    <p:extLst>
      <p:ext uri="{BB962C8B-B14F-4D97-AF65-F5344CB8AC3E}">
        <p14:creationId xmlns:p14="http://schemas.microsoft.com/office/powerpoint/2010/main" val="21505029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grpSp>
        <p:nvGrpSpPr>
          <p:cNvPr id="10" name="Google Shape;1887;p58"/>
          <p:cNvGrpSpPr/>
          <p:nvPr/>
        </p:nvGrpSpPr>
        <p:grpSpPr>
          <a:xfrm rot="16405694">
            <a:off x="8575270" y="-75665"/>
            <a:ext cx="470402" cy="692260"/>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mc:AlternateContent xmlns:mc="http://schemas.openxmlformats.org/markup-compatibility/2006">
        <mc:Choice xmlns:a14="http://schemas.microsoft.com/office/drawing/2010/main" Requires="a14">
          <p:sp>
            <p:nvSpPr>
              <p:cNvPr id="29" name="TextBox 28"/>
              <p:cNvSpPr txBox="1"/>
              <p:nvPr/>
            </p:nvSpPr>
            <p:spPr>
              <a:xfrm>
                <a:off x="315917" y="381887"/>
                <a:ext cx="8531956" cy="1595373"/>
              </a:xfrm>
              <a:prstGeom prst="rect">
                <a:avLst/>
              </a:prstGeom>
              <a:noFill/>
            </p:spPr>
            <p:txBody>
              <a:bodyPr wrap="square" rtlCol="0">
                <a:spAutoFit/>
              </a:bodyPr>
              <a:lstStyle/>
              <a:p>
                <a:pPr lvl="0" algn="just">
                  <a:lnSpc>
                    <a:spcPct val="150000"/>
                  </a:lnSpc>
                  <a:buClr>
                    <a:srgbClr val="2D1549"/>
                  </a:buClr>
                  <a:buSzPts val="1100"/>
                  <a:defRPr/>
                </a:pPr>
                <a:r>
                  <a:rPr lang="en-US" sz="1900" b="1" smtClean="0">
                    <a:solidFill>
                      <a:srgbClr val="FFFFFF"/>
                    </a:solidFill>
                    <a:highlight>
                      <a:srgbClr val="CE4D8E"/>
                    </a:highlight>
                    <a:latin typeface="+mn-lt"/>
                  </a:rPr>
                  <a:t>Ví </a:t>
                </a:r>
                <a:r>
                  <a:rPr lang="en-US" sz="1900" b="1">
                    <a:solidFill>
                      <a:srgbClr val="FFFFFF"/>
                    </a:solidFill>
                    <a:highlight>
                      <a:srgbClr val="CE4D8E"/>
                    </a:highlight>
                    <a:latin typeface="+mn-lt"/>
                  </a:rPr>
                  <a:t>dụ </a:t>
                </a:r>
                <a:r>
                  <a:rPr lang="en-US" sz="1900" b="1" smtClean="0">
                    <a:solidFill>
                      <a:srgbClr val="FFFFFF"/>
                    </a:solidFill>
                    <a:highlight>
                      <a:srgbClr val="CE4D8E"/>
                    </a:highlight>
                    <a:latin typeface="+mn-lt"/>
                  </a:rPr>
                  <a:t>6:</a:t>
                </a:r>
                <a:r>
                  <a:rPr lang="en-US" sz="1900" smtClean="0">
                    <a:solidFill>
                      <a:srgbClr val="787900"/>
                    </a:solidFill>
                    <a:latin typeface="+mn-lt"/>
                  </a:rPr>
                  <a:t> </a:t>
                </a:r>
                <a:r>
                  <a:rPr lang="en-US" sz="1900" smtClean="0">
                    <a:latin typeface="+mn-lt"/>
                  </a:rPr>
                  <a:t>C</a:t>
                </a:r>
                <a:r>
                  <a:rPr lang="vi-VN" sz="1900" smtClean="0">
                    <a:latin typeface="+mn-lt"/>
                  </a:rPr>
                  <a:t>ho </a:t>
                </a:r>
                <a:r>
                  <a:rPr lang="vi-VN" sz="1900">
                    <a:latin typeface="+mn-lt"/>
                  </a:rPr>
                  <a:t>hình thang </a:t>
                </a:r>
                <a14:m>
                  <m:oMath xmlns:m="http://schemas.openxmlformats.org/officeDocument/2006/math">
                    <m:r>
                      <a:rPr lang="vi-VN" sz="1900" i="1" smtClean="0">
                        <a:latin typeface="Cambria Math" panose="02040503050406030204" pitchFamily="18" charset="0"/>
                      </a:rPr>
                      <m:t>𝐴𝐵𝐶𝐷</m:t>
                    </m:r>
                  </m:oMath>
                </a14:m>
                <a:r>
                  <a:rPr lang="vi-VN" sz="1900">
                    <a:latin typeface="+mn-lt"/>
                  </a:rPr>
                  <a:t> với hai đáy là </a:t>
                </a:r>
                <a14:m>
                  <m:oMath xmlns:m="http://schemas.openxmlformats.org/officeDocument/2006/math">
                    <m:r>
                      <a:rPr lang="vi-VN" sz="1900" i="1" smtClean="0">
                        <a:latin typeface="Cambria Math" panose="02040503050406030204" pitchFamily="18" charset="0"/>
                      </a:rPr>
                      <m:t>𝐴𝐵</m:t>
                    </m:r>
                  </m:oMath>
                </a14:m>
                <a:r>
                  <a:rPr lang="vi-VN" sz="1900">
                    <a:latin typeface="+mn-lt"/>
                  </a:rPr>
                  <a:t> và </a:t>
                </a:r>
                <a14:m>
                  <m:oMath xmlns:m="http://schemas.openxmlformats.org/officeDocument/2006/math">
                    <m:r>
                      <a:rPr lang="vi-VN" sz="1900" i="1" smtClean="0">
                        <a:latin typeface="Cambria Math" panose="02040503050406030204" pitchFamily="18" charset="0"/>
                      </a:rPr>
                      <m:t>𝐶𝐷</m:t>
                    </m:r>
                  </m:oMath>
                </a14:m>
                <a:r>
                  <a:rPr lang="vi-VN" sz="1900">
                    <a:latin typeface="+mn-lt"/>
                  </a:rPr>
                  <a:t>. Hai đường chéo cắt nhau tại </a:t>
                </a:r>
                <a14:m>
                  <m:oMath xmlns:m="http://schemas.openxmlformats.org/officeDocument/2006/math">
                    <m:r>
                      <a:rPr lang="vi-VN" sz="1900" i="1" smtClean="0">
                        <a:latin typeface="Cambria Math" panose="02040503050406030204" pitchFamily="18" charset="0"/>
                      </a:rPr>
                      <m:t>𝑂</m:t>
                    </m:r>
                  </m:oMath>
                </a14:m>
                <a:r>
                  <a:rPr lang="vi-VN" sz="1900">
                    <a:latin typeface="+mn-lt"/>
                  </a:rPr>
                  <a:t>. Đường thẳng qua </a:t>
                </a:r>
                <a14:m>
                  <m:oMath xmlns:m="http://schemas.openxmlformats.org/officeDocument/2006/math">
                    <m:r>
                      <a:rPr lang="vi-VN" sz="1900" i="1">
                        <a:latin typeface="Cambria Math" panose="02040503050406030204" pitchFamily="18" charset="0"/>
                      </a:rPr>
                      <m:t>𝑂</m:t>
                    </m:r>
                  </m:oMath>
                </a14:m>
                <a:r>
                  <a:rPr lang="vi-VN" sz="1900">
                    <a:latin typeface="+mn-lt"/>
                  </a:rPr>
                  <a:t> song song với hai đáy lần lượt cắt </a:t>
                </a:r>
                <a14:m>
                  <m:oMath xmlns:m="http://schemas.openxmlformats.org/officeDocument/2006/math">
                    <m:r>
                      <a:rPr lang="vi-VN" sz="1900" i="1" smtClean="0">
                        <a:latin typeface="Cambria Math" panose="02040503050406030204" pitchFamily="18" charset="0"/>
                      </a:rPr>
                      <m:t>𝐴𝐷</m:t>
                    </m:r>
                  </m:oMath>
                </a14:m>
                <a:r>
                  <a:rPr lang="vi-VN" sz="1900">
                    <a:latin typeface="+mn-lt"/>
                  </a:rPr>
                  <a:t> và </a:t>
                </a:r>
                <a14:m>
                  <m:oMath xmlns:m="http://schemas.openxmlformats.org/officeDocument/2006/math">
                    <m:r>
                      <a:rPr lang="vi-VN" sz="1900" i="1" smtClean="0">
                        <a:latin typeface="Cambria Math" panose="02040503050406030204" pitchFamily="18" charset="0"/>
                      </a:rPr>
                      <m:t>𝐵𝐶</m:t>
                    </m:r>
                  </m:oMath>
                </a14:m>
                <a:r>
                  <a:rPr lang="vi-VN" sz="1900">
                    <a:latin typeface="+mn-lt"/>
                  </a:rPr>
                  <a:t> tại </a:t>
                </a:r>
                <a14:m>
                  <m:oMath xmlns:m="http://schemas.openxmlformats.org/officeDocument/2006/math">
                    <m:r>
                      <a:rPr lang="vi-VN" sz="1900" i="1" smtClean="0">
                        <a:latin typeface="Cambria Math" panose="02040503050406030204" pitchFamily="18" charset="0"/>
                      </a:rPr>
                      <m:t>𝑀</m:t>
                    </m:r>
                  </m:oMath>
                </a14:m>
                <a:r>
                  <a:rPr lang="vi-VN" sz="1900">
                    <a:latin typeface="+mn-lt"/>
                  </a:rPr>
                  <a:t> và </a:t>
                </a:r>
                <a14:m>
                  <m:oMath xmlns:m="http://schemas.openxmlformats.org/officeDocument/2006/math">
                    <m:r>
                      <a:rPr lang="vi-VN" sz="1900" i="1" smtClean="0">
                        <a:latin typeface="Cambria Math" panose="02040503050406030204" pitchFamily="18" charset="0"/>
                      </a:rPr>
                      <m:t>𝑁</m:t>
                    </m:r>
                  </m:oMath>
                </a14:m>
                <a:r>
                  <a:rPr lang="vi-VN" sz="1900">
                    <a:latin typeface="+mn-lt"/>
                  </a:rPr>
                  <a:t>. Chứng minh</a:t>
                </a:r>
                <a:r>
                  <a:rPr lang="vi-VN" sz="1900">
                    <a:latin typeface="+mn-lt"/>
                  </a:rPr>
                  <a:t>: </a:t>
                </a:r>
                <a:r>
                  <a:rPr lang="en-US" sz="1900" smtClean="0">
                    <a:latin typeface="+mn-lt"/>
                  </a:rPr>
                  <a:t>	a) </a:t>
                </a:r>
                <a14:m>
                  <m:oMath xmlns:m="http://schemas.openxmlformats.org/officeDocument/2006/math">
                    <m:f>
                      <m:fPr>
                        <m:ctrlPr>
                          <a:rPr lang="en-US" sz="1900" i="1">
                            <a:latin typeface="Cambria Math" panose="02040503050406030204" pitchFamily="18" charset="0"/>
                          </a:rPr>
                        </m:ctrlPr>
                      </m:fPr>
                      <m:num>
                        <m:r>
                          <a:rPr lang="en-US" sz="1900" i="1">
                            <a:latin typeface="Cambria Math" panose="02040503050406030204" pitchFamily="18" charset="0"/>
                          </a:rPr>
                          <m:t>𝐴</m:t>
                        </m:r>
                        <m:r>
                          <a:rPr lang="en-US" sz="1900" b="0" i="1" smtClean="0">
                            <a:latin typeface="Cambria Math" panose="02040503050406030204" pitchFamily="18" charset="0"/>
                          </a:rPr>
                          <m:t>𝑂</m:t>
                        </m:r>
                      </m:num>
                      <m:den>
                        <m:r>
                          <a:rPr lang="en-US" sz="1900" i="1">
                            <a:latin typeface="Cambria Math" panose="02040503050406030204" pitchFamily="18" charset="0"/>
                          </a:rPr>
                          <m:t>𝐴</m:t>
                        </m:r>
                        <m:r>
                          <a:rPr lang="en-US" sz="1900" b="0" i="1" smtClean="0">
                            <a:latin typeface="Cambria Math" panose="02040503050406030204" pitchFamily="18" charset="0"/>
                          </a:rPr>
                          <m:t>𝐶</m:t>
                        </m:r>
                      </m:den>
                    </m:f>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b="0" i="1" smtClean="0">
                            <a:latin typeface="Cambria Math" panose="02040503050406030204" pitchFamily="18" charset="0"/>
                          </a:rPr>
                          <m:t>𝐵𝑂</m:t>
                        </m:r>
                      </m:num>
                      <m:den>
                        <m:r>
                          <a:rPr lang="en-US" sz="1900" b="0" i="1" smtClean="0">
                            <a:latin typeface="Cambria Math" panose="02040503050406030204" pitchFamily="18" charset="0"/>
                          </a:rPr>
                          <m:t>𝐵𝐷</m:t>
                        </m:r>
                      </m:den>
                    </m:f>
                  </m:oMath>
                </a14:m>
                <a:r>
                  <a:rPr lang="en-US" sz="1900" smtClean="0">
                    <a:latin typeface="+mn-lt"/>
                  </a:rPr>
                  <a:t>	</a:t>
                </a:r>
                <a:r>
                  <a:rPr lang="vi-VN" sz="1900" smtClean="0">
                    <a:latin typeface="+mn-lt"/>
                  </a:rPr>
                  <a:t>b</a:t>
                </a:r>
                <a:r>
                  <a:rPr lang="vi-VN" sz="1900">
                    <a:latin typeface="+mn-lt"/>
                  </a:rPr>
                  <a:t>) </a:t>
                </a:r>
                <a14:m>
                  <m:oMath xmlns:m="http://schemas.openxmlformats.org/officeDocument/2006/math">
                    <m:r>
                      <a:rPr lang="vi-VN" sz="1900" i="1" smtClean="0">
                        <a:latin typeface="Cambria Math" panose="02040503050406030204" pitchFamily="18" charset="0"/>
                      </a:rPr>
                      <m:t>𝑂</m:t>
                    </m:r>
                  </m:oMath>
                </a14:m>
                <a:r>
                  <a:rPr lang="vi-VN" sz="1900">
                    <a:latin typeface="+mn-lt"/>
                  </a:rPr>
                  <a:t> là trung điểm của </a:t>
                </a:r>
                <a14:m>
                  <m:oMath xmlns:m="http://schemas.openxmlformats.org/officeDocument/2006/math">
                    <m:r>
                      <a:rPr lang="vi-VN" sz="1900" i="1" smtClean="0">
                        <a:latin typeface="Cambria Math" panose="02040503050406030204" pitchFamily="18" charset="0"/>
                      </a:rPr>
                      <m:t>𝑀𝑁</m:t>
                    </m:r>
                  </m:oMath>
                </a14:m>
                <a:r>
                  <a:rPr lang="vi-VN" sz="1900" smtClean="0">
                    <a:latin typeface="+mn-lt"/>
                  </a:rPr>
                  <a:t>.</a:t>
                </a:r>
                <a:endParaRPr lang="en-US" sz="1900" dirty="0">
                  <a:latin typeface="+mn-lt"/>
                </a:endParaRPr>
              </a:p>
            </p:txBody>
          </p:sp>
        </mc:Choice>
        <mc:Fallback>
          <p:sp>
            <p:nvSpPr>
              <p:cNvPr id="29" name="TextBox 28"/>
              <p:cNvSpPr txBox="1">
                <a:spLocks noRot="1" noChangeAspect="1" noMove="1" noResize="1" noEditPoints="1" noAdjustHandles="1" noChangeArrowheads="1" noChangeShapeType="1" noTextEdit="1"/>
              </p:cNvSpPr>
              <p:nvPr/>
            </p:nvSpPr>
            <p:spPr>
              <a:xfrm>
                <a:off x="315917" y="381887"/>
                <a:ext cx="8531956" cy="1595373"/>
              </a:xfrm>
              <a:prstGeom prst="rect">
                <a:avLst/>
              </a:prstGeom>
              <a:blipFill>
                <a:blip r:embed="rId4"/>
                <a:stretch>
                  <a:fillRect l="-715" r="-715"/>
                </a:stretch>
              </a:blipFill>
            </p:spPr>
            <p:txBody>
              <a:bodyPr/>
              <a:lstStyle/>
              <a:p>
                <a:r>
                  <a:rPr lang="en-US">
                    <a:noFill/>
                  </a:rPr>
                  <a:t> </a:t>
                </a:r>
              </a:p>
            </p:txBody>
          </p:sp>
        </mc:Fallback>
      </mc:AlternateContent>
      <p:sp>
        <p:nvSpPr>
          <p:cNvPr id="30" name="Rectangle 29"/>
          <p:cNvSpPr/>
          <p:nvPr/>
        </p:nvSpPr>
        <p:spPr>
          <a:xfrm>
            <a:off x="502094" y="2100398"/>
            <a:ext cx="644728"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491051" y="2507282"/>
            <a:ext cx="3085650" cy="1822441"/>
          </a:xfrm>
          <a:prstGeom prst="rect">
            <a:avLst/>
          </a:prstGeom>
        </p:spPr>
      </p:pic>
      <mc:AlternateContent xmlns:mc="http://schemas.openxmlformats.org/markup-compatibility/2006">
        <mc:Choice xmlns:a14="http://schemas.microsoft.com/office/drawing/2010/main" Requires="a14">
          <p:sp>
            <p:nvSpPr>
              <p:cNvPr id="31" name="Rectangle 30"/>
              <p:cNvSpPr/>
              <p:nvPr/>
            </p:nvSpPr>
            <p:spPr>
              <a:xfrm>
                <a:off x="3871910" y="2434294"/>
                <a:ext cx="5360413" cy="2408544"/>
              </a:xfrm>
              <a:prstGeom prst="rect">
                <a:avLst/>
              </a:prstGeom>
            </p:spPr>
            <p:txBody>
              <a:bodyPr wrap="square">
                <a:spAutoFit/>
              </a:bodyPr>
              <a:lstStyle/>
              <a:p>
                <a:pPr>
                  <a:lnSpc>
                    <a:spcPct val="150000"/>
                  </a:lnSpc>
                </a:pPr>
                <a:r>
                  <a:rPr lang="en-US" sz="1900" smtClean="0">
                    <a:latin typeface="+mn-lt"/>
                  </a:rPr>
                  <a:t>a) Xét tam giác </a:t>
                </a:r>
                <a14:m>
                  <m:oMath xmlns:m="http://schemas.openxmlformats.org/officeDocument/2006/math">
                    <m:r>
                      <a:rPr lang="en-US" sz="1900" b="0" i="1" smtClean="0">
                        <a:latin typeface="Cambria Math" panose="02040503050406030204" pitchFamily="18" charset="0"/>
                      </a:rPr>
                      <m:t>𝑂</m:t>
                    </m:r>
                    <m:r>
                      <a:rPr lang="en-US" sz="1900" b="0" i="1" smtClean="0">
                        <a:latin typeface="+mn-lt"/>
                      </a:rPr>
                      <m:t>𝐶</m:t>
                    </m:r>
                    <m:r>
                      <a:rPr lang="en-US" sz="1900" b="0" i="1" smtClean="0">
                        <a:latin typeface="Cambria Math" panose="02040503050406030204" pitchFamily="18" charset="0"/>
                      </a:rPr>
                      <m:t>𝐷</m:t>
                    </m:r>
                  </m:oMath>
                </a14:m>
                <a:r>
                  <a:rPr lang="vi-VN" sz="1900">
                    <a:latin typeface="+mn-lt"/>
                  </a:rPr>
                  <a:t> </a:t>
                </a:r>
                <a:r>
                  <a:rPr lang="en-US" sz="1900" smtClean="0">
                    <a:latin typeface="+mn-lt"/>
                  </a:rPr>
                  <a:t>với </a:t>
                </a:r>
                <a14:m>
                  <m:oMath xmlns:m="http://schemas.openxmlformats.org/officeDocument/2006/math">
                    <m:r>
                      <a:rPr lang="en-US" sz="1900" b="0" i="1" kern="1200" smtClean="0">
                        <a:solidFill>
                          <a:sysClr val="windowText" lastClr="000000"/>
                        </a:solidFill>
                        <a:latin typeface="Cambria Math" panose="02040503050406030204" pitchFamily="18" charset="0"/>
                        <a:cs typeface="Arial" panose="020B0604020202020204" pitchFamily="34" charset="0"/>
                      </a:rPr>
                      <m:t>𝐴𝐵</m:t>
                    </m:r>
                    <m:r>
                      <m:rPr>
                        <m:nor/>
                      </m:rPr>
                      <a:rPr lang="en-US" sz="1900" i="1" kern="1200">
                        <a:solidFill>
                          <a:sysClr val="windowText" lastClr="000000"/>
                        </a:solidFill>
                        <a:latin typeface="+mn-lt"/>
                        <a:cs typeface="Arial" panose="020B0604020202020204" pitchFamily="34" charset="0"/>
                      </a:rPr>
                      <m:t>//</m:t>
                    </m:r>
                    <m:r>
                      <a:rPr lang="en-US" sz="1900" b="0" i="1" kern="1200" smtClean="0">
                        <a:solidFill>
                          <a:sysClr val="windowText" lastClr="000000"/>
                        </a:solidFill>
                        <a:latin typeface="+mn-lt"/>
                        <a:cs typeface="Arial" panose="020B0604020202020204" pitchFamily="34" charset="0"/>
                      </a:rPr>
                      <m:t>𝐶</m:t>
                    </m:r>
                    <m:r>
                      <a:rPr lang="en-US" sz="1900" b="0" i="1" kern="1200" smtClean="0">
                        <a:solidFill>
                          <a:sysClr val="windowText" lastClr="000000"/>
                        </a:solidFill>
                        <a:latin typeface="Cambria Math" panose="02040503050406030204" pitchFamily="18" charset="0"/>
                        <a:cs typeface="Arial" panose="020B0604020202020204" pitchFamily="34" charset="0"/>
                      </a:rPr>
                      <m:t>𝐷</m:t>
                    </m:r>
                  </m:oMath>
                </a14:m>
                <a:r>
                  <a:rPr lang="en-US" sz="1900" smtClean="0">
                    <a:latin typeface="+mn-lt"/>
                  </a:rPr>
                  <a:t>, ta có: </a:t>
                </a:r>
              </a:p>
              <a:p>
                <a:pPr algn="ctr">
                  <a:lnSpc>
                    <a:spcPct val="150000"/>
                  </a:lnSpc>
                </a:pPr>
                <a14:m>
                  <m:oMath xmlns:m="http://schemas.openxmlformats.org/officeDocument/2006/math">
                    <m:f>
                      <m:fPr>
                        <m:ctrlPr>
                          <a:rPr lang="en-US" sz="1900" i="1">
                            <a:latin typeface="+mn-lt"/>
                          </a:rPr>
                        </m:ctrlPr>
                      </m:fPr>
                      <m:num>
                        <m:r>
                          <a:rPr lang="en-US" sz="1900" b="0" i="1" smtClean="0">
                            <a:latin typeface="Cambria Math" panose="02040503050406030204" pitchFamily="18" charset="0"/>
                          </a:rPr>
                          <m:t>𝑂</m:t>
                        </m:r>
                        <m:r>
                          <a:rPr lang="en-US" sz="1900" b="0" i="1" smtClean="0">
                            <a:latin typeface="+mn-lt"/>
                          </a:rPr>
                          <m:t>𝐴</m:t>
                        </m:r>
                      </m:num>
                      <m:den>
                        <m:r>
                          <a:rPr lang="en-US" sz="1900" b="0" i="1" smtClean="0">
                            <a:latin typeface="Cambria Math" panose="02040503050406030204" pitchFamily="18" charset="0"/>
                          </a:rPr>
                          <m:t>𝑂𝐶</m:t>
                        </m:r>
                      </m:den>
                    </m:f>
                    <m:r>
                      <a:rPr lang="en-US" sz="1900" i="1">
                        <a:latin typeface="+mn-lt"/>
                      </a:rPr>
                      <m:t>=</m:t>
                    </m:r>
                    <m:f>
                      <m:fPr>
                        <m:ctrlPr>
                          <a:rPr lang="en-US" sz="1900" i="1">
                            <a:latin typeface="+mn-lt"/>
                          </a:rPr>
                        </m:ctrlPr>
                      </m:fPr>
                      <m:num>
                        <m:r>
                          <a:rPr lang="en-US" sz="1900" b="0" i="1" smtClean="0">
                            <a:latin typeface="Cambria Math" panose="02040503050406030204" pitchFamily="18" charset="0"/>
                          </a:rPr>
                          <m:t>𝑂𝐵</m:t>
                        </m:r>
                      </m:num>
                      <m:den>
                        <m:r>
                          <a:rPr lang="en-US" sz="1900" b="0" i="1" smtClean="0">
                            <a:latin typeface="Cambria Math" panose="02040503050406030204" pitchFamily="18" charset="0"/>
                          </a:rPr>
                          <m:t>𝑂𝐷</m:t>
                        </m:r>
                      </m:den>
                    </m:f>
                  </m:oMath>
                </a14:m>
                <a:r>
                  <a:rPr lang="en-US" sz="1900">
                    <a:latin typeface="+mn-lt"/>
                  </a:rPr>
                  <a:t> </a:t>
                </a:r>
                <a:r>
                  <a:rPr lang="vi-VN" sz="1900" smtClean="0">
                    <a:latin typeface="+mn-lt"/>
                  </a:rPr>
                  <a:t>(</a:t>
                </a:r>
                <a:r>
                  <a:rPr lang="en-US" sz="1900" smtClean="0">
                    <a:latin typeface="+mn-lt"/>
                  </a:rPr>
                  <a:t>hệ quả của </a:t>
                </a:r>
                <a:r>
                  <a:rPr lang="vi-VN" sz="1900" smtClean="0">
                    <a:latin typeface="+mn-lt"/>
                  </a:rPr>
                  <a:t>định </a:t>
                </a:r>
                <a:r>
                  <a:rPr lang="vi-VN" sz="1900">
                    <a:latin typeface="+mn-lt"/>
                  </a:rPr>
                  <a:t>lí </a:t>
                </a:r>
                <a:r>
                  <a:rPr lang="vi-VN" sz="1900">
                    <a:latin typeface="+mn-lt"/>
                  </a:rPr>
                  <a:t>Thalès</a:t>
                </a:r>
                <a:r>
                  <a:rPr lang="vi-VN" sz="1900" smtClean="0">
                    <a:latin typeface="+mn-lt"/>
                  </a:rPr>
                  <a:t>).</a:t>
                </a:r>
                <a:endParaRPr lang="en-US" sz="1900" smtClean="0">
                  <a:latin typeface="+mn-lt"/>
                </a:endParaRPr>
              </a:p>
              <a:p>
                <a:pPr>
                  <a:lnSpc>
                    <a:spcPct val="150000"/>
                  </a:lnSpc>
                </a:pPr>
                <a:r>
                  <a:rPr lang="en-US" sz="1900" smtClean="0">
                    <a:latin typeface="+mn-lt"/>
                  </a:rPr>
                  <a:t>Suy ra </a:t>
                </a:r>
                <a14:m>
                  <m:oMath xmlns:m="http://schemas.openxmlformats.org/officeDocument/2006/math">
                    <m:f>
                      <m:fPr>
                        <m:ctrlPr>
                          <a:rPr lang="en-US" sz="1900" i="1">
                            <a:latin typeface="Cambria Math" panose="02040503050406030204" pitchFamily="18" charset="0"/>
                          </a:rPr>
                        </m:ctrlPr>
                      </m:fPr>
                      <m:num>
                        <m:r>
                          <a:rPr lang="en-US" sz="1900" i="1">
                            <a:latin typeface="Cambria Math" panose="02040503050406030204" pitchFamily="18" charset="0"/>
                          </a:rPr>
                          <m:t>𝑂𝐴</m:t>
                        </m:r>
                      </m:num>
                      <m:den>
                        <m:r>
                          <a:rPr lang="en-US" sz="1900" i="1">
                            <a:latin typeface="Cambria Math" panose="02040503050406030204" pitchFamily="18" charset="0"/>
                          </a:rPr>
                          <m:t>𝑂</m:t>
                        </m:r>
                        <m:r>
                          <a:rPr lang="en-US" sz="1900" b="0" i="1" smtClean="0">
                            <a:latin typeface="Cambria Math" panose="02040503050406030204" pitchFamily="18" charset="0"/>
                          </a:rPr>
                          <m:t>𝐵</m:t>
                        </m:r>
                      </m:den>
                    </m:f>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𝑂</m:t>
                        </m:r>
                        <m:r>
                          <a:rPr lang="en-US" sz="1900" b="0" i="1" smtClean="0">
                            <a:latin typeface="Cambria Math" panose="02040503050406030204" pitchFamily="18" charset="0"/>
                          </a:rPr>
                          <m:t>𝐶</m:t>
                        </m:r>
                      </m:num>
                      <m:den>
                        <m:r>
                          <a:rPr lang="en-US" sz="1900" i="1">
                            <a:latin typeface="Cambria Math" panose="02040503050406030204" pitchFamily="18" charset="0"/>
                          </a:rPr>
                          <m:t>𝑂𝐷</m:t>
                        </m:r>
                      </m:den>
                    </m:f>
                    <m:r>
                      <a:rPr lang="en-US" sz="1900" i="1">
                        <a:latin typeface="+mn-lt"/>
                      </a:rPr>
                      <m:t>=</m:t>
                    </m:r>
                    <m:f>
                      <m:fPr>
                        <m:ctrlPr>
                          <a:rPr lang="en-US" sz="1900" i="1">
                            <a:latin typeface="+mn-lt"/>
                          </a:rPr>
                        </m:ctrlPr>
                      </m:fPr>
                      <m:num>
                        <m:r>
                          <a:rPr lang="en-US" sz="1900" b="0" i="1" smtClean="0">
                            <a:latin typeface="Cambria Math" panose="02040503050406030204" pitchFamily="18" charset="0"/>
                          </a:rPr>
                          <m:t>𝑂𝐴</m:t>
                        </m:r>
                        <m:r>
                          <a:rPr lang="en-US" sz="1900" b="0" i="1" smtClean="0">
                            <a:latin typeface="Cambria Math" panose="02040503050406030204" pitchFamily="18" charset="0"/>
                          </a:rPr>
                          <m:t>+</m:t>
                        </m:r>
                        <m:r>
                          <a:rPr lang="en-US" sz="1900" b="0" i="1" smtClean="0">
                            <a:latin typeface="Cambria Math" panose="02040503050406030204" pitchFamily="18" charset="0"/>
                          </a:rPr>
                          <m:t>𝑂𝐶</m:t>
                        </m:r>
                      </m:num>
                      <m:den>
                        <m:r>
                          <a:rPr lang="en-US" sz="1900" b="0" i="1" smtClean="0">
                            <a:latin typeface="Cambria Math" panose="02040503050406030204" pitchFamily="18" charset="0"/>
                          </a:rPr>
                          <m:t>𝑂𝐵</m:t>
                        </m:r>
                        <m:r>
                          <a:rPr lang="en-US" sz="1900" b="0" i="1" smtClean="0">
                            <a:latin typeface="Cambria Math" panose="02040503050406030204" pitchFamily="18" charset="0"/>
                          </a:rPr>
                          <m:t>+</m:t>
                        </m:r>
                        <m:r>
                          <a:rPr lang="en-US" sz="1900" b="0" i="1" smtClean="0">
                            <a:latin typeface="Cambria Math" panose="02040503050406030204" pitchFamily="18" charset="0"/>
                          </a:rPr>
                          <m:t>𝑂𝐷</m:t>
                        </m:r>
                      </m:den>
                    </m:f>
                    <m:r>
                      <a:rPr lang="en-US" sz="1900" b="0" i="1" smtClean="0">
                        <a:latin typeface="+mn-lt"/>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𝐴𝐶</m:t>
                        </m:r>
                      </m:num>
                      <m:den>
                        <m:r>
                          <a:rPr lang="en-US" sz="1900" b="0" i="1" smtClean="0">
                            <a:latin typeface="Cambria Math" panose="02040503050406030204" pitchFamily="18" charset="0"/>
                          </a:rPr>
                          <m:t>𝐵𝐷</m:t>
                        </m:r>
                      </m:den>
                    </m:f>
                    <m:r>
                      <a:rPr lang="en-US" sz="1900" b="0" i="1" smtClean="0">
                        <a:latin typeface="Cambria Math" panose="02040503050406030204" pitchFamily="18" charset="0"/>
                      </a:rPr>
                      <m:t>.</m:t>
                    </m:r>
                  </m:oMath>
                </a14:m>
                <a:r>
                  <a:rPr lang="en-US" sz="1900" smtClean="0">
                    <a:latin typeface="+mn-lt"/>
                  </a:rPr>
                  <a:t> </a:t>
                </a:r>
              </a:p>
              <a:p>
                <a:pPr>
                  <a:lnSpc>
                    <a:spcPct val="150000"/>
                  </a:lnSpc>
                </a:pPr>
                <a:r>
                  <a:rPr lang="en-US" sz="1900" smtClean="0">
                    <a:latin typeface="+mn-lt"/>
                  </a:rPr>
                  <a:t>Vậy </a:t>
                </a:r>
                <a14:m>
                  <m:oMath xmlns:m="http://schemas.openxmlformats.org/officeDocument/2006/math">
                    <m:f>
                      <m:fPr>
                        <m:ctrlPr>
                          <a:rPr lang="en-US" sz="1900" i="1">
                            <a:latin typeface="Cambria Math" panose="02040503050406030204" pitchFamily="18" charset="0"/>
                          </a:rPr>
                        </m:ctrlPr>
                      </m:fPr>
                      <m:num>
                        <m:r>
                          <a:rPr lang="en-US" sz="1900" i="1">
                            <a:latin typeface="Cambria Math" panose="02040503050406030204" pitchFamily="18" charset="0"/>
                          </a:rPr>
                          <m:t>𝐴</m:t>
                        </m:r>
                        <m:r>
                          <a:rPr lang="en-US" sz="1900" i="1">
                            <a:latin typeface="Cambria Math" panose="02040503050406030204" pitchFamily="18" charset="0"/>
                          </a:rPr>
                          <m:t>𝑂</m:t>
                        </m:r>
                      </m:num>
                      <m:den>
                        <m:r>
                          <a:rPr lang="en-US" sz="1900" i="1">
                            <a:latin typeface="Cambria Math" panose="02040503050406030204" pitchFamily="18" charset="0"/>
                          </a:rPr>
                          <m:t>𝐴</m:t>
                        </m:r>
                        <m:r>
                          <a:rPr lang="en-US" sz="1900" i="1">
                            <a:latin typeface="Cambria Math" panose="02040503050406030204" pitchFamily="18" charset="0"/>
                          </a:rPr>
                          <m:t>𝐶</m:t>
                        </m:r>
                      </m:den>
                    </m:f>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𝐵𝑂</m:t>
                        </m:r>
                      </m:num>
                      <m:den>
                        <m:r>
                          <a:rPr lang="en-US" sz="1900" i="1">
                            <a:latin typeface="Cambria Math" panose="02040503050406030204" pitchFamily="18" charset="0"/>
                          </a:rPr>
                          <m:t>𝐵𝐷</m:t>
                        </m:r>
                      </m:den>
                    </m:f>
                    <m:r>
                      <a:rPr lang="en-US" sz="1900" b="0" i="1" smtClean="0">
                        <a:latin typeface="Cambria Math" panose="02040503050406030204" pitchFamily="18" charset="0"/>
                      </a:rPr>
                      <m:t>.</m:t>
                    </m:r>
                  </m:oMath>
                </a14:m>
                <a:endParaRPr lang="en-US" sz="1900">
                  <a:latin typeface="+mn-lt"/>
                </a:endParaRPr>
              </a:p>
            </p:txBody>
          </p:sp>
        </mc:Choice>
        <mc:Fallback>
          <p:sp>
            <p:nvSpPr>
              <p:cNvPr id="31" name="Rectangle 30"/>
              <p:cNvSpPr>
                <a:spLocks noRot="1" noChangeAspect="1" noMove="1" noResize="1" noEditPoints="1" noAdjustHandles="1" noChangeArrowheads="1" noChangeShapeType="1" noTextEdit="1"/>
              </p:cNvSpPr>
              <p:nvPr/>
            </p:nvSpPr>
            <p:spPr>
              <a:xfrm>
                <a:off x="3871910" y="2434294"/>
                <a:ext cx="5360413" cy="2408544"/>
              </a:xfrm>
              <a:prstGeom prst="rect">
                <a:avLst/>
              </a:prstGeom>
              <a:blipFill>
                <a:blip r:embed="rId7"/>
                <a:stretch>
                  <a:fillRect l="-1024"/>
                </a:stretch>
              </a:blipFill>
            </p:spPr>
            <p:txBody>
              <a:bodyPr/>
              <a:lstStyle/>
              <a:p>
                <a:r>
                  <a:rPr lang="en-US">
                    <a:noFill/>
                  </a:rPr>
                  <a:t> </a:t>
                </a:r>
              </a:p>
            </p:txBody>
          </p:sp>
        </mc:Fallback>
      </mc:AlternateContent>
      <p:pic>
        <p:nvPicPr>
          <p:cNvPr id="32" name="Picture 31"/>
          <p:cNvPicPr>
            <a:picLocks noChangeAspect="1"/>
          </p:cNvPicPr>
          <p:nvPr/>
        </p:nvPicPr>
        <p:blipFill>
          <a:blip r:embed="rId8"/>
          <a:stretch>
            <a:fillRect/>
          </a:stretch>
        </p:blipFill>
        <p:spPr>
          <a:xfrm rot="4566313">
            <a:off x="-2594" y="4248713"/>
            <a:ext cx="883001" cy="751862"/>
          </a:xfrm>
          <a:prstGeom prst="rect">
            <a:avLst/>
          </a:prstGeom>
        </p:spPr>
      </p:pic>
    </p:spTree>
    <p:extLst>
      <p:ext uri="{BB962C8B-B14F-4D97-AF65-F5344CB8AC3E}">
        <p14:creationId xmlns:p14="http://schemas.microsoft.com/office/powerpoint/2010/main" val="338214133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fade">
                                      <p:cBhvr>
                                        <p:cTn id="24" dur="500"/>
                                        <p:tgtEl>
                                          <p:spTgt spid="3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1">
                                            <p:txEl>
                                              <p:pRg st="1" end="1"/>
                                            </p:txEl>
                                          </p:spTgt>
                                        </p:tgtEl>
                                        <p:attrNameLst>
                                          <p:attrName>style.visibility</p:attrName>
                                        </p:attrNameLst>
                                      </p:cBhvr>
                                      <p:to>
                                        <p:strVal val="visible"/>
                                      </p:to>
                                    </p:set>
                                    <p:animEffect transition="in" filter="wipe(down)">
                                      <p:cBhvr>
                                        <p:cTn id="29" dur="500"/>
                                        <p:tgtEl>
                                          <p:spTgt spid="3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xEl>
                                              <p:pRg st="2" end="2"/>
                                            </p:txEl>
                                          </p:spTgt>
                                        </p:tgtEl>
                                        <p:attrNameLst>
                                          <p:attrName>style.visibility</p:attrName>
                                        </p:attrNameLst>
                                      </p:cBhvr>
                                      <p:to>
                                        <p:strVal val="visible"/>
                                      </p:to>
                                    </p:set>
                                    <p:animEffect transition="in" filter="wipe(left)">
                                      <p:cBhvr>
                                        <p:cTn id="34" dur="500"/>
                                        <p:tgtEl>
                                          <p:spTgt spid="3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1">
                                            <p:txEl>
                                              <p:pRg st="3" end="3"/>
                                            </p:txEl>
                                          </p:spTgt>
                                        </p:tgtEl>
                                        <p:attrNameLst>
                                          <p:attrName>style.visibility</p:attrName>
                                        </p:attrNameLst>
                                      </p:cBhvr>
                                      <p:to>
                                        <p:strVal val="visible"/>
                                      </p:to>
                                    </p:set>
                                    <p:animEffect transition="in" filter="barn(inVertical)">
                                      <p:cBhvr>
                                        <p:cTn id="39"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grpSp>
        <p:nvGrpSpPr>
          <p:cNvPr id="10" name="Google Shape;1887;p58"/>
          <p:cNvGrpSpPr/>
          <p:nvPr/>
        </p:nvGrpSpPr>
        <p:grpSpPr>
          <a:xfrm rot="16405694">
            <a:off x="8575270" y="-75665"/>
            <a:ext cx="470402" cy="692260"/>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30" name="Rectangle 29"/>
          <p:cNvSpPr/>
          <p:nvPr/>
        </p:nvSpPr>
        <p:spPr>
          <a:xfrm>
            <a:off x="714911" y="473310"/>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306324" y="1206632"/>
            <a:ext cx="3085650" cy="1822441"/>
          </a:xfrm>
          <a:prstGeom prst="rect">
            <a:avLst/>
          </a:prstGeom>
        </p:spPr>
      </p:pic>
      <mc:AlternateContent xmlns:mc="http://schemas.openxmlformats.org/markup-compatibility/2006">
        <mc:Choice xmlns:a14="http://schemas.microsoft.com/office/drawing/2010/main" Requires="a14">
          <p:sp>
            <p:nvSpPr>
              <p:cNvPr id="31" name="Rectangle 30"/>
              <p:cNvSpPr/>
              <p:nvPr/>
            </p:nvSpPr>
            <p:spPr>
              <a:xfrm>
                <a:off x="3587432" y="1110637"/>
                <a:ext cx="5172872" cy="3670428"/>
              </a:xfrm>
              <a:prstGeom prst="rect">
                <a:avLst/>
              </a:prstGeom>
            </p:spPr>
            <p:txBody>
              <a:bodyPr wrap="square">
                <a:spAutoFit/>
              </a:bodyPr>
              <a:lstStyle/>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latin typeface="Arial"/>
                    <a:cs typeface="Arial"/>
                    <a:sym typeface="Arial"/>
                  </a:rPr>
                  <a:t>b) Xét tam giác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mn-lt"/>
                        <a:sym typeface="Arial"/>
                      </a:rPr>
                      <m:t>𝐶</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𝐷</m:t>
                    </m:r>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en-US" sz="1900" b="0" i="0" u="none" strike="noStrike" kern="0" cap="none" spc="0" normalizeH="0" baseline="0" noProof="0" smtClean="0">
                    <a:ln>
                      <a:noFill/>
                    </a:ln>
                    <a:solidFill>
                      <a:srgbClr val="000000"/>
                    </a:solidFill>
                    <a:effectLst/>
                    <a:uLnTx/>
                    <a:uFillTx/>
                    <a:latin typeface="Arial"/>
                    <a:cs typeface="Arial"/>
                    <a:sym typeface="Arial"/>
                  </a:rPr>
                  <a:t>với </a:t>
                </a:r>
                <a14:m>
                  <m:oMath xmlns:m="http://schemas.openxmlformats.org/officeDocument/2006/math">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𝑂𝑀</m:t>
                    </m:r>
                    <m:r>
                      <m:rPr>
                        <m:nor/>
                      </m:rPr>
                      <a:rPr kumimoji="0" lang="en-US" sz="1900" b="0" i="1" u="none" strike="noStrike" kern="1200" cap="none" spc="0" normalizeH="0" baseline="0" noProof="0">
                        <a:ln>
                          <a:noFill/>
                        </a:ln>
                        <a:solidFill>
                          <a:sysClr val="windowText" lastClr="000000"/>
                        </a:solidFill>
                        <a:effectLst/>
                        <a:uLnTx/>
                        <a:uFillTx/>
                        <a:latin typeface="Arial"/>
                        <a:cs typeface="Arial" panose="020B0604020202020204" pitchFamily="34" charset="0"/>
                        <a:sym typeface="Arial"/>
                      </a:rPr>
                      <m:t>//</m:t>
                    </m:r>
                    <m:r>
                      <a:rPr kumimoji="0" lang="en-US" sz="1900" b="0" i="1" u="none" strike="noStrike" kern="1200" cap="none" spc="0" normalizeH="0" baseline="0" noProof="0" smtClean="0">
                        <a:ln>
                          <a:noFill/>
                        </a:ln>
                        <a:solidFill>
                          <a:sysClr val="windowText" lastClr="000000"/>
                        </a:solidFill>
                        <a:effectLst/>
                        <a:uLnTx/>
                        <a:uFillTx/>
                        <a:latin typeface="+mn-lt"/>
                        <a:cs typeface="Arial" panose="020B0604020202020204" pitchFamily="34" charset="0"/>
                        <a:sym typeface="Arial"/>
                      </a:rPr>
                      <m:t>𝐶</m:t>
                    </m:r>
                    <m:r>
                      <a:rPr kumimoji="0" lang="en-US" sz="19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𝐷</m:t>
                    </m:r>
                  </m:oMath>
                </a14:m>
                <a:r>
                  <a:rPr kumimoji="0" lang="en-US" sz="1900" b="0" i="0" u="none" strike="noStrike" kern="0" cap="none" spc="0" normalizeH="0" baseline="0" noProof="0" smtClean="0">
                    <a:ln>
                      <a:noFill/>
                    </a:ln>
                    <a:solidFill>
                      <a:srgbClr val="000000"/>
                    </a:solidFill>
                    <a:effectLst/>
                    <a:uLnTx/>
                    <a:uFillTx/>
                    <a:latin typeface="Arial"/>
                    <a:cs typeface="Arial"/>
                    <a:sym typeface="Arial"/>
                  </a:rPr>
                  <a:t>, ta có: </a:t>
                </a:r>
              </a:p>
              <a:p>
                <a:pPr marL="0" marR="0" lvl="0" indent="0" algn="ctr" defTabSz="914400" rtl="0" eaLnBrk="1" fontAlgn="auto" latinLnBrk="0" hangingPunct="1">
                  <a:lnSpc>
                    <a:spcPct val="150000"/>
                  </a:lnSpc>
                  <a:spcBef>
                    <a:spcPts val="300"/>
                  </a:spcBef>
                  <a:spcAft>
                    <a:spcPts val="300"/>
                  </a:spcAft>
                  <a:buClr>
                    <a:srgbClr val="000000"/>
                  </a:buClr>
                  <a:buSzTx/>
                  <a:buFont typeface="Arial"/>
                  <a:buNone/>
                  <a:tabLst/>
                  <a:defRPr/>
                </a:pPr>
                <a14:m>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sym typeface="Arial"/>
                          </a:rPr>
                        </m:ctrlPr>
                      </m:fPr>
                      <m:num>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𝑂𝑀</m:t>
                        </m:r>
                      </m:num>
                      <m:den>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𝐶𝐷</m:t>
                        </m:r>
                      </m:den>
                    </m:f>
                    <m:r>
                      <a:rPr kumimoji="0" lang="en-US" sz="1900" b="0" i="1" u="none" strike="noStrike" kern="0" cap="none" spc="0" normalizeH="0" baseline="0" noProof="0">
                        <a:ln>
                          <a:noFill/>
                        </a:ln>
                        <a:solidFill>
                          <a:srgbClr val="000000"/>
                        </a:solidFill>
                        <a:effectLst/>
                        <a:uLnTx/>
                        <a:uFillTx/>
                        <a:latin typeface="+mn-lt"/>
                        <a:sym typeface="Arial"/>
                      </a:rPr>
                      <m:t>=</m:t>
                    </m:r>
                    <m:f>
                      <m:fPr>
                        <m:ctrlPr>
                          <a:rPr kumimoji="0" lang="en-US" sz="1900" b="0" i="1" u="none" strike="noStrike" kern="0" cap="none" spc="0" normalizeH="0" baseline="0" noProof="0">
                            <a:ln>
                              <a:noFill/>
                            </a:ln>
                            <a:solidFill>
                              <a:srgbClr val="000000"/>
                            </a:solidFill>
                            <a:effectLst/>
                            <a:uLnTx/>
                            <a:uFillTx/>
                            <a:latin typeface="+mn-lt"/>
                            <a:sym typeface="Arial"/>
                          </a:rPr>
                        </m:ctrlPr>
                      </m:fPr>
                      <m:num>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𝐴𝑂</m:t>
                        </m:r>
                      </m:num>
                      <m:den>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den>
                    </m:f>
                  </m:oMath>
                </a14:m>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r>
                  <a:rPr kumimoji="0" lang="en-US" sz="1900" b="0" i="0" u="none" strike="noStrike" kern="0" cap="none" spc="0" normalizeH="0" baseline="0" noProof="0" smtClean="0">
                    <a:ln>
                      <a:noFill/>
                    </a:ln>
                    <a:solidFill>
                      <a:srgbClr val="000000"/>
                    </a:solidFill>
                    <a:effectLst/>
                    <a:uLnTx/>
                    <a:uFillTx/>
                    <a:latin typeface="Arial"/>
                    <a:cs typeface="Arial"/>
                    <a:sym typeface="Arial"/>
                  </a:rPr>
                  <a:t>hệ quả của </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định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lí Thalès</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en-US" sz="1900" b="0" i="0" u="none" strike="noStrike" kern="0" cap="none" spc="0" normalizeH="0" baseline="0" noProof="0" smtClean="0">
                  <a:ln>
                    <a:noFill/>
                  </a:ln>
                  <a:solidFill>
                    <a:srgbClr val="000000"/>
                  </a:solidFill>
                  <a:effectLst/>
                  <a:uLnTx/>
                  <a:uFillTx/>
                  <a:latin typeface="Arial"/>
                  <a:cs typeface="Arial"/>
                  <a:sym typeface="Arial"/>
                </a:endParaRPr>
              </a:p>
              <a:p>
                <a:pPr lvl="0">
                  <a:lnSpc>
                    <a:spcPct val="150000"/>
                  </a:lnSpc>
                  <a:spcBef>
                    <a:spcPts val="300"/>
                  </a:spcBef>
                  <a:spcAft>
                    <a:spcPts val="300"/>
                  </a:spcAft>
                  <a:defRPr/>
                </a:pPr>
                <a:r>
                  <a:rPr lang="en-US" sz="1900"/>
                  <a:t>Xét tam giác </a:t>
                </a:r>
                <a14:m>
                  <m:oMath xmlns:m="http://schemas.openxmlformats.org/officeDocument/2006/math">
                    <m:r>
                      <a:rPr lang="en-US" sz="1900" b="0" i="1" smtClean="0">
                        <a:latin typeface="Cambria Math" panose="02040503050406030204" pitchFamily="18" charset="0"/>
                      </a:rPr>
                      <m:t>𝐵</m:t>
                    </m:r>
                    <m:r>
                      <a:rPr lang="en-US" sz="1900" i="1">
                        <a:latin typeface="Cambria Math" panose="02040503050406030204" pitchFamily="18" charset="0"/>
                      </a:rPr>
                      <m:t>𝐶𝐷</m:t>
                    </m:r>
                  </m:oMath>
                </a14:m>
                <a:r>
                  <a:rPr lang="vi-VN" sz="1900">
                    <a:latin typeface="Arial" panose="020B0604020202020204" pitchFamily="34" charset="0"/>
                  </a:rPr>
                  <a:t> </a:t>
                </a:r>
                <a:r>
                  <a:rPr lang="en-US" sz="1900"/>
                  <a:t>với </a:t>
                </a:r>
                <a14:m>
                  <m:oMath xmlns:m="http://schemas.openxmlformats.org/officeDocument/2006/math">
                    <m:r>
                      <a:rPr lang="en-US" sz="1900" i="1" kern="1200">
                        <a:solidFill>
                          <a:sysClr val="windowText" lastClr="000000"/>
                        </a:solidFill>
                        <a:latin typeface="Cambria Math" panose="02040503050406030204" pitchFamily="18" charset="0"/>
                        <a:cs typeface="Arial" panose="020B0604020202020204" pitchFamily="34" charset="0"/>
                      </a:rPr>
                      <m:t>𝑂</m:t>
                    </m:r>
                    <m:r>
                      <a:rPr lang="en-US" sz="1900" b="0" i="1" kern="1200" smtClean="0">
                        <a:solidFill>
                          <a:sysClr val="windowText" lastClr="000000"/>
                        </a:solidFill>
                        <a:latin typeface="Cambria Math" panose="02040503050406030204" pitchFamily="18" charset="0"/>
                        <a:cs typeface="Arial" panose="020B0604020202020204" pitchFamily="34" charset="0"/>
                      </a:rPr>
                      <m:t>𝑁</m:t>
                    </m:r>
                    <m:r>
                      <m:rPr>
                        <m:nor/>
                      </m:rPr>
                      <a:rPr lang="en-US" sz="1900" i="1" kern="1200">
                        <a:solidFill>
                          <a:sysClr val="windowText" lastClr="000000"/>
                        </a:solidFill>
                        <a:cs typeface="Arial" panose="020B0604020202020204" pitchFamily="34" charset="0"/>
                      </a:rPr>
                      <m:t>//</m:t>
                    </m:r>
                    <m:r>
                      <a:rPr lang="en-US" sz="1900" i="1" kern="1200">
                        <a:solidFill>
                          <a:sysClr val="windowText" lastClr="000000"/>
                        </a:solidFill>
                        <a:latin typeface="Cambria Math" panose="02040503050406030204" pitchFamily="18" charset="0"/>
                        <a:cs typeface="Arial" panose="020B0604020202020204" pitchFamily="34" charset="0"/>
                      </a:rPr>
                      <m:t>𝐶𝐷</m:t>
                    </m:r>
                  </m:oMath>
                </a14:m>
                <a:r>
                  <a:rPr lang="en-US" sz="1900"/>
                  <a:t>, ta có: </a:t>
                </a:r>
              </a:p>
              <a:p>
                <a:pPr lvl="0" algn="ctr">
                  <a:lnSpc>
                    <a:spcPct val="150000"/>
                  </a:lnSpc>
                  <a:spcBef>
                    <a:spcPts val="300"/>
                  </a:spcBef>
                  <a:spcAft>
                    <a:spcPts val="300"/>
                  </a:spcAft>
                  <a:defRPr/>
                </a:pPr>
                <a14:m>
                  <m:oMath xmlns:m="http://schemas.openxmlformats.org/officeDocument/2006/math">
                    <m:f>
                      <m:fPr>
                        <m:ctrlPr>
                          <a:rPr lang="en-US" sz="1900" i="1">
                            <a:latin typeface="Cambria Math" panose="02040503050406030204" pitchFamily="18" charset="0"/>
                          </a:rPr>
                        </m:ctrlPr>
                      </m:fPr>
                      <m:num>
                        <m:r>
                          <a:rPr lang="en-US" sz="1900" i="1">
                            <a:latin typeface="Cambria Math" panose="02040503050406030204" pitchFamily="18" charset="0"/>
                          </a:rPr>
                          <m:t>𝑂</m:t>
                        </m:r>
                        <m:r>
                          <a:rPr lang="en-US" sz="1900" b="0" i="1" smtClean="0">
                            <a:latin typeface="Cambria Math" panose="02040503050406030204" pitchFamily="18" charset="0"/>
                          </a:rPr>
                          <m:t>𝑁</m:t>
                        </m:r>
                      </m:num>
                      <m:den>
                        <m:r>
                          <a:rPr lang="en-US" sz="1900" i="1">
                            <a:latin typeface="Cambria Math" panose="02040503050406030204" pitchFamily="18" charset="0"/>
                          </a:rPr>
                          <m:t>𝐶𝐷</m:t>
                        </m:r>
                      </m:den>
                    </m:f>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b="0" i="1" smtClean="0">
                            <a:latin typeface="Cambria Math" panose="02040503050406030204" pitchFamily="18" charset="0"/>
                          </a:rPr>
                          <m:t>𝐵</m:t>
                        </m:r>
                        <m:r>
                          <a:rPr lang="en-US" sz="1900" i="1">
                            <a:latin typeface="Cambria Math" panose="02040503050406030204" pitchFamily="18" charset="0"/>
                          </a:rPr>
                          <m:t>𝑂</m:t>
                        </m:r>
                      </m:num>
                      <m:den>
                        <m:r>
                          <a:rPr lang="en-US" sz="1900" b="0" i="1" smtClean="0">
                            <a:latin typeface="Cambria Math" panose="02040503050406030204" pitchFamily="18" charset="0"/>
                          </a:rPr>
                          <m:t>𝐵𝐷</m:t>
                        </m:r>
                      </m:den>
                    </m:f>
                  </m:oMath>
                </a14:m>
                <a:r>
                  <a:rPr lang="en-US" sz="1900"/>
                  <a:t> </a:t>
                </a:r>
                <a:r>
                  <a:rPr lang="vi-VN" sz="1900">
                    <a:latin typeface="Arial" panose="020B0604020202020204" pitchFamily="34" charset="0"/>
                  </a:rPr>
                  <a:t>(</a:t>
                </a:r>
                <a:r>
                  <a:rPr lang="en-US" sz="1900"/>
                  <a:t>hệ quả của </a:t>
                </a:r>
                <a:r>
                  <a:rPr lang="vi-VN" sz="1900">
                    <a:latin typeface="Arial" panose="020B0604020202020204" pitchFamily="34" charset="0"/>
                  </a:rPr>
                  <a:t>định </a:t>
                </a:r>
                <a:r>
                  <a:rPr lang="vi-VN" sz="1900">
                    <a:latin typeface="Arial" panose="020B0604020202020204" pitchFamily="34" charset="0"/>
                  </a:rPr>
                  <a:t>lí Thalès</a:t>
                </a:r>
                <a:r>
                  <a:rPr lang="vi-VN" sz="1900">
                    <a:latin typeface="Arial" panose="020B0604020202020204" pitchFamily="34" charset="0"/>
                  </a:rPr>
                  <a:t>).</a:t>
                </a:r>
                <a:endParaRPr lang="en-US" sz="1900"/>
              </a:p>
              <a:p>
                <a:pPr>
                  <a:lnSpc>
                    <a:spcPct val="150000"/>
                  </a:lnSpc>
                  <a:spcBef>
                    <a:spcPts val="300"/>
                  </a:spcBef>
                  <a:spcAft>
                    <a:spcPts val="300"/>
                  </a:spcAft>
                </a:pPr>
                <a:r>
                  <a:rPr lang="en-US" sz="1900" smtClean="0"/>
                  <a:t>Mà</a:t>
                </a:r>
                <a:r>
                  <a:rPr kumimoji="0" lang="en-US" sz="1900" b="0" i="0" u="none" strike="noStrike" kern="0" cap="none" spc="0" normalizeH="0" baseline="0" noProof="0" smtClean="0">
                    <a:ln>
                      <a:noFill/>
                    </a:ln>
                    <a:solidFill>
                      <a:srgbClr val="000000"/>
                    </a:solidFill>
                    <a:effectLst/>
                    <a:uLnTx/>
                    <a:uFillTx/>
                    <a:latin typeface="Arial"/>
                    <a:cs typeface="Arial"/>
                    <a:sym typeface="Arial"/>
                  </a:rPr>
                  <a:t> </a:t>
                </a:r>
                <a14:m>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𝑂</m:t>
                        </m:r>
                      </m:num>
                      <m:den>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𝑂</m:t>
                        </m:r>
                      </m:num>
                      <m:den>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𝐷</m:t>
                        </m:r>
                      </m:den>
                    </m:f>
                  </m:oMath>
                </a14:m>
                <a:r>
                  <a:rPr kumimoji="0" lang="en-US" sz="1900" b="0" i="0" u="none" strike="noStrike" kern="0" cap="none" spc="0" normalizeH="0" baseline="0" noProof="0" smtClean="0">
                    <a:ln>
                      <a:noFill/>
                    </a:ln>
                    <a:solidFill>
                      <a:srgbClr val="000000"/>
                    </a:solidFill>
                    <a:effectLst/>
                    <a:uLnTx/>
                    <a:uFillTx/>
                    <a:latin typeface="Arial"/>
                    <a:cs typeface="Arial"/>
                    <a:sym typeface="Arial"/>
                  </a:rPr>
                  <a:t>, suy</a:t>
                </a:r>
                <a:r>
                  <a:rPr kumimoji="0" lang="en-US" sz="1900" b="0" i="0" u="none" strike="noStrike" kern="0" cap="none" spc="0" normalizeH="0" noProof="0" smtClean="0">
                    <a:ln>
                      <a:noFill/>
                    </a:ln>
                    <a:solidFill>
                      <a:srgbClr val="000000"/>
                    </a:solidFill>
                    <a:effectLst/>
                    <a:uLnTx/>
                    <a:uFillTx/>
                    <a:latin typeface="Arial"/>
                    <a:cs typeface="Arial"/>
                    <a:sym typeface="Arial"/>
                  </a:rPr>
                  <a:t> ra </a:t>
                </a:r>
                <a:r>
                  <a:rPr kumimoji="0" lang="en-US" sz="1900" b="0" i="0" u="none" strike="noStrike" kern="0" cap="none" spc="0" normalizeH="0" baseline="0" noProof="0" smtClean="0">
                    <a:ln>
                      <a:noFill/>
                    </a:ln>
                    <a:solidFill>
                      <a:srgbClr val="000000"/>
                    </a:solidFill>
                    <a:effectLst/>
                    <a:uLnTx/>
                    <a:uFillTx/>
                    <a:latin typeface="Arial"/>
                    <a:cs typeface="Arial"/>
                    <a:sym typeface="Arial"/>
                  </a:rPr>
                  <a:t> </a:t>
                </a:r>
                <a14:m>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𝑂</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𝐷</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𝑂</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𝑁</m:t>
                        </m:r>
                      </m:num>
                      <m:den>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𝐷</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en-US" sz="1900" b="0" i="0" u="none" strike="noStrike" kern="0" cap="none" spc="0" normalizeH="0" baseline="0" noProof="0" smtClean="0">
                    <a:ln>
                      <a:noFill/>
                    </a:ln>
                    <a:solidFill>
                      <a:srgbClr val="000000"/>
                    </a:solidFill>
                    <a:effectLst/>
                    <a:uLnTx/>
                    <a:uFillTx/>
                    <a:latin typeface="Arial"/>
                    <a:cs typeface="Arial"/>
                    <a:sym typeface="Arial"/>
                  </a:rPr>
                  <a:t> tức</a:t>
                </a:r>
                <a:r>
                  <a:rPr kumimoji="0" lang="en-US" sz="1900" b="0" i="0" u="none" strike="noStrike" kern="0" cap="none" spc="0" normalizeH="0" noProof="0" smtClean="0">
                    <a:ln>
                      <a:noFill/>
                    </a:ln>
                    <a:solidFill>
                      <a:srgbClr val="000000"/>
                    </a:solidFill>
                    <a:effectLst/>
                    <a:uLnTx/>
                    <a:uFillTx/>
                    <a:latin typeface="Arial"/>
                    <a:cs typeface="Arial"/>
                    <a:sym typeface="Arial"/>
                  </a:rPr>
                  <a:t> là </a:t>
                </a:r>
                <a14:m>
                  <m:oMath xmlns:m="http://schemas.openxmlformats.org/officeDocument/2006/math">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𝑂𝑀</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𝑂𝑁</m:t>
                    </m:r>
                  </m:oMath>
                </a14:m>
                <a:r>
                  <a:rPr kumimoji="0" lang="en-US" sz="1900" b="0" i="0" u="none" strike="noStrike" kern="0" cap="none" spc="0" normalizeH="0" noProof="0" smtClean="0">
                    <a:ln>
                      <a:noFill/>
                    </a:ln>
                    <a:solidFill>
                      <a:srgbClr val="000000"/>
                    </a:solidFill>
                    <a:effectLst/>
                    <a:uLnTx/>
                    <a:uFillTx/>
                    <a:latin typeface="Arial"/>
                    <a:cs typeface="Arial"/>
                    <a:sym typeface="Arial"/>
                  </a:rPr>
                  <a:t>. </a:t>
                </a:r>
              </a:p>
              <a:p>
                <a:pPr>
                  <a:lnSpc>
                    <a:spcPct val="150000"/>
                  </a:lnSpc>
                  <a:spcBef>
                    <a:spcPts val="300"/>
                  </a:spcBef>
                  <a:spcAft>
                    <a:spcPts val="300"/>
                  </a:spcAft>
                </a:pPr>
                <a:r>
                  <a:rPr kumimoji="0" lang="en-US" sz="1900" b="0" i="0" u="none" strike="noStrike" kern="0" cap="none" spc="0" normalizeH="0" noProof="0" smtClean="0">
                    <a:ln>
                      <a:noFill/>
                    </a:ln>
                    <a:solidFill>
                      <a:srgbClr val="000000"/>
                    </a:solidFill>
                    <a:effectLst/>
                    <a:uLnTx/>
                    <a:uFillTx/>
                    <a:latin typeface="Arial"/>
                    <a:cs typeface="Arial"/>
                    <a:sym typeface="Arial"/>
                  </a:rPr>
                  <a:t>Vậy </a:t>
                </a:r>
                <a14:m>
                  <m:oMath xmlns:m="http://schemas.openxmlformats.org/officeDocument/2006/math">
                    <m:r>
                      <a:rPr lang="vi-VN" sz="1900" i="1">
                        <a:latin typeface="Cambria Math" panose="02040503050406030204" pitchFamily="18" charset="0"/>
                      </a:rPr>
                      <m:t>𝑂</m:t>
                    </m:r>
                  </m:oMath>
                </a14:m>
                <a:r>
                  <a:rPr lang="vi-VN" sz="1900">
                    <a:latin typeface="Arial" panose="020B0604020202020204" pitchFamily="34" charset="0"/>
                  </a:rPr>
                  <a:t> là trung điểm của </a:t>
                </a:r>
                <a14:m>
                  <m:oMath xmlns:m="http://schemas.openxmlformats.org/officeDocument/2006/math">
                    <m:r>
                      <a:rPr lang="vi-VN" sz="1900" i="1">
                        <a:latin typeface="Cambria Math" panose="02040503050406030204" pitchFamily="18" charset="0"/>
                      </a:rPr>
                      <m:t>𝑀𝑁</m:t>
                    </m:r>
                  </m:oMath>
                </a14:m>
                <a:r>
                  <a:rPr lang="vi-VN" sz="1900" smtClean="0">
                    <a:latin typeface="Arial" panose="020B0604020202020204" pitchFamily="34" charset="0"/>
                  </a:rPr>
                  <a:t>.</a:t>
                </a:r>
                <a:endParaRPr lang="en-US" sz="1900" dirty="0"/>
              </a:p>
            </p:txBody>
          </p:sp>
        </mc:Choice>
        <mc:Fallback>
          <p:sp>
            <p:nvSpPr>
              <p:cNvPr id="31" name="Rectangle 30"/>
              <p:cNvSpPr>
                <a:spLocks noRot="1" noChangeAspect="1" noMove="1" noResize="1" noEditPoints="1" noAdjustHandles="1" noChangeArrowheads="1" noChangeShapeType="1" noTextEdit="1"/>
              </p:cNvSpPr>
              <p:nvPr/>
            </p:nvSpPr>
            <p:spPr>
              <a:xfrm>
                <a:off x="3587432" y="1110637"/>
                <a:ext cx="5172872" cy="3670428"/>
              </a:xfrm>
              <a:prstGeom prst="rect">
                <a:avLst/>
              </a:prstGeom>
              <a:blipFill>
                <a:blip r:embed="rId6"/>
                <a:stretch>
                  <a:fillRect l="-1060" r="-1060" b="-332"/>
                </a:stretch>
              </a:blipFill>
            </p:spPr>
            <p:txBody>
              <a:bodyPr/>
              <a:lstStyle/>
              <a:p>
                <a:r>
                  <a:rPr lang="en-US">
                    <a:noFill/>
                  </a:rPr>
                  <a:t> </a:t>
                </a:r>
              </a:p>
            </p:txBody>
          </p:sp>
        </mc:Fallback>
      </mc:AlternateContent>
      <p:pic>
        <p:nvPicPr>
          <p:cNvPr id="32" name="Picture 31"/>
          <p:cNvPicPr>
            <a:picLocks noChangeAspect="1"/>
          </p:cNvPicPr>
          <p:nvPr/>
        </p:nvPicPr>
        <p:blipFill>
          <a:blip r:embed="rId7"/>
          <a:stretch>
            <a:fillRect/>
          </a:stretch>
        </p:blipFill>
        <p:spPr>
          <a:xfrm rot="4566313">
            <a:off x="-2594" y="4248713"/>
            <a:ext cx="883001" cy="751862"/>
          </a:xfrm>
          <a:prstGeom prst="rect">
            <a:avLst/>
          </a:prstGeom>
        </p:spPr>
      </p:pic>
    </p:spTree>
    <p:extLst>
      <p:ext uri="{BB962C8B-B14F-4D97-AF65-F5344CB8AC3E}">
        <p14:creationId xmlns:p14="http://schemas.microsoft.com/office/powerpoint/2010/main" val="4266208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Effect transition="in" filter="wipe(down)">
                                      <p:cBhvr>
                                        <p:cTn id="20" dur="500"/>
                                        <p:tgtEl>
                                          <p:spTgt spid="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xEl>
                                              <p:pRg st="2" end="2"/>
                                            </p:txEl>
                                          </p:spTgt>
                                        </p:tgtEl>
                                        <p:attrNameLst>
                                          <p:attrName>style.visibility</p:attrName>
                                        </p:attrNameLst>
                                      </p:cBhvr>
                                      <p:to>
                                        <p:strVal val="visible"/>
                                      </p:to>
                                    </p:set>
                                    <p:animEffect transition="in" filter="fade">
                                      <p:cBhvr>
                                        <p:cTn id="25" dur="500"/>
                                        <p:tgtEl>
                                          <p:spTgt spid="3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xEl>
                                              <p:pRg st="3" end="3"/>
                                            </p:txEl>
                                          </p:spTgt>
                                        </p:tgtEl>
                                        <p:attrNameLst>
                                          <p:attrName>style.visibility</p:attrName>
                                        </p:attrNameLst>
                                      </p:cBhvr>
                                      <p:to>
                                        <p:strVal val="visible"/>
                                      </p:to>
                                    </p:set>
                                    <p:animEffect transition="in" filter="wipe(left)">
                                      <p:cBhvr>
                                        <p:cTn id="30" dur="500"/>
                                        <p:tgtEl>
                                          <p:spTgt spid="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1">
                                            <p:txEl>
                                              <p:pRg st="4" end="4"/>
                                            </p:txEl>
                                          </p:spTgt>
                                        </p:tgtEl>
                                        <p:attrNameLst>
                                          <p:attrName>style.visibility</p:attrName>
                                        </p:attrNameLst>
                                      </p:cBhvr>
                                      <p:to>
                                        <p:strVal val="visible"/>
                                      </p:to>
                                    </p:set>
                                    <p:animEffect transition="in" filter="wipe(up)">
                                      <p:cBhvr>
                                        <p:cTn id="35" dur="500"/>
                                        <p:tgtEl>
                                          <p:spTgt spid="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xEl>
                                              <p:pRg st="5" end="5"/>
                                            </p:txEl>
                                          </p:spTgt>
                                        </p:tgtEl>
                                        <p:attrNameLst>
                                          <p:attrName>style.visibility</p:attrName>
                                        </p:attrNameLst>
                                      </p:cBhvr>
                                      <p:to>
                                        <p:strVal val="visible"/>
                                      </p:to>
                                    </p:set>
                                    <p:animEffect transition="in" filter="fade">
                                      <p:cBhvr>
                                        <p:cTn id="40"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997;p41"/>
          <p:cNvSpPr txBox="1">
            <a:spLocks noGrp="1"/>
          </p:cNvSpPr>
          <p:nvPr>
            <p:ph type="title"/>
          </p:nvPr>
        </p:nvSpPr>
        <p:spPr>
          <a:xfrm>
            <a:off x="394070"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LUYỆN TẬP</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4"/>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96379620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46125" y="780539"/>
            <a:ext cx="3712070" cy="1154162"/>
          </a:xfrm>
          <a:prstGeom prst="rect">
            <a:avLst/>
          </a:prstGeom>
          <a:noFill/>
        </p:spPr>
        <p:txBody>
          <a:bodyPr wrap="square" rtlCol="0">
            <a:spAutoFit/>
          </a:bodyPr>
          <a:lstStyle/>
          <a:p>
            <a:pPr marL="0" marR="30480" algn="just">
              <a:lnSpc>
                <a:spcPct val="150000"/>
              </a:lnSpc>
              <a:spcBef>
                <a:spcPts val="600"/>
              </a:spcBef>
              <a:spcAft>
                <a:spcPts val="600"/>
              </a:spcAft>
            </a:pPr>
            <a:r>
              <a:rPr lang="fr-FR" sz="2300" b="1">
                <a:solidFill>
                  <a:schemeClr val="bg1"/>
                </a:solidFill>
                <a:latin typeface="Arial" panose="020B0604020202020204" pitchFamily="34" charset="0"/>
                <a:ea typeface="Times New Roman" panose="02020603050405020304" pitchFamily="18" charset="0"/>
                <a:cs typeface="Arial" panose="020B0604020202020204" pitchFamily="34" charset="0"/>
              </a:rPr>
              <a:t>Câu 1. </a:t>
            </a:r>
            <a:r>
              <a:rPr lang="fr-FR" sz="2300">
                <a:solidFill>
                  <a:schemeClr val="bg1"/>
                </a:solidFill>
                <a:latin typeface="Arial" panose="020B0604020202020204" pitchFamily="34" charset="0"/>
                <a:ea typeface="Times New Roman" panose="02020603050405020304" pitchFamily="18" charset="0"/>
                <a:cs typeface="Arial" panose="020B0604020202020204" pitchFamily="34" charset="0"/>
              </a:rPr>
              <a:t>Cho hình vẽ sau, chọn câu </a:t>
            </a:r>
            <a:r>
              <a:rPr lang="fr-FR" sz="2300" b="1">
                <a:solidFill>
                  <a:schemeClr val="bg1"/>
                </a:solidFill>
                <a:latin typeface="Arial" panose="020B0604020202020204" pitchFamily="34" charset="0"/>
                <a:ea typeface="Times New Roman" panose="02020603050405020304" pitchFamily="18" charset="0"/>
                <a:cs typeface="Arial" panose="020B0604020202020204" pitchFamily="34" charset="0"/>
              </a:rPr>
              <a:t>sai</a:t>
            </a:r>
            <a:r>
              <a:rPr lang="fr-FR" sz="2300">
                <a:solidFill>
                  <a:schemeClr val="bg1"/>
                </a:solidFill>
                <a:latin typeface="Arial" panose="020B0604020202020204" pitchFamily="34" charset="0"/>
                <a:ea typeface="Times New Roman" panose="02020603050405020304" pitchFamily="18" charset="0"/>
                <a:cs typeface="Arial" panose="020B0604020202020204" pitchFamily="34" charset="0"/>
              </a:rPr>
              <a:t>, biết MN//BC:</a:t>
            </a:r>
            <a:endParaRPr lang="en-US" sz="23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21204" y="2891208"/>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5805961" y="2789983"/>
                <a:ext cx="1779061" cy="884216"/>
              </a:xfrm>
              <a:prstGeom prst="rect">
                <a:avLst/>
              </a:prstGeom>
              <a:noFill/>
            </p:spPr>
            <p:txBody>
              <a:bodyPr wrap="square" rtlCol="0">
                <a:spAutoFit/>
              </a:bodyPr>
              <a:lstStyle/>
              <a:p>
                <a:pPr marL="0" marR="30480">
                  <a:lnSpc>
                    <a:spcPct val="150000"/>
                  </a:lnSpc>
                  <a:spcBef>
                    <a:spcPts val="600"/>
                  </a:spcBef>
                  <a:spcAft>
                    <a:spcPts val="600"/>
                  </a:spcAft>
                </a:pP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B. </a:t>
                </a:r>
                <a14:m>
                  <m:oMath xmlns:m="http://schemas.openxmlformats.org/officeDocument/2006/math">
                    <m:f>
                      <m:fPr>
                        <m:ctrlPr>
                          <a:rPr lang="en-US" sz="2200" i="1" smtClean="0">
                            <a:solidFill>
                              <a:schemeClr val="bg1"/>
                            </a:solidFill>
                            <a:latin typeface="Cambria Math" panose="02040503050406030204" pitchFamily="18" charset="0"/>
                            <a:cs typeface="Times New Roman" panose="02020603050405020304" pitchFamily="18" charset="0"/>
                          </a:rPr>
                        </m:ctrlPr>
                      </m:fPr>
                      <m:num>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den>
                    </m:f>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chemeClr val="bg1"/>
                            </a:solidFill>
                            <a:effectLst/>
                            <a:latin typeface="Cambria Math" panose="02040503050406030204" pitchFamily="18" charset="0"/>
                            <a:cs typeface="Times New Roman" panose="02020603050405020304" pitchFamily="18" charset="0"/>
                          </a:rPr>
                        </m:ctrlPr>
                      </m:fPr>
                      <m:num>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endParaRPr lang="en-US" sz="22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805961" y="2789983"/>
                <a:ext cx="1779061" cy="884216"/>
              </a:xfrm>
              <a:prstGeom prst="rect">
                <a:avLst/>
              </a:prstGeom>
              <a:blipFill>
                <a:blip r:embed="rId11"/>
                <a:stretch>
                  <a:fillRect l="-44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1564357" y="2862263"/>
                <a:ext cx="1771615" cy="739048"/>
              </a:xfrm>
              <a:prstGeom prst="rect">
                <a:avLst/>
              </a:prstGeom>
              <a:noFill/>
            </p:spPr>
            <p:txBody>
              <a:bodyPr wrap="square" rtlCol="0">
                <a:spAutoFit/>
              </a:bodyPr>
              <a:lstStyle/>
              <a:p>
                <a:pPr algn="just">
                  <a:lnSpc>
                    <a:spcPct val="130000"/>
                  </a:lnSpc>
                  <a:buClr>
                    <a:prstClr val="white"/>
                  </a:buClr>
                  <a:defRPr/>
                </a:pP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f>
                      <m:fPr>
                        <m:ctrlPr>
                          <a:rPr lang="en-US" sz="2200" i="1" smtClean="0">
                            <a:solidFill>
                              <a:schemeClr val="bg1"/>
                            </a:solidFill>
                            <a:latin typeface="Cambria Math" panose="02040503050406030204" pitchFamily="18" charset="0"/>
                            <a:cs typeface="Times New Roman" panose="02020603050405020304" pitchFamily="18" charset="0"/>
                          </a:rPr>
                        </m:ctrlPr>
                      </m:fPr>
                      <m:num>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chemeClr val="bg1"/>
                            </a:solidFill>
                            <a:effectLst/>
                            <a:latin typeface="Cambria Math" panose="02040503050406030204" pitchFamily="18" charset="0"/>
                            <a:cs typeface="Times New Roman" panose="02020603050405020304" pitchFamily="18" charset="0"/>
                          </a:rPr>
                        </m:ctrlPr>
                      </m:fPr>
                      <m:num>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den>
                    </m:f>
                  </m:oMath>
                </a14:m>
                <a:endParaRPr lang="en-US" sz="2200" kern="1200" dirty="0">
                  <a:solidFill>
                    <a:schemeClr val="bg1"/>
                  </a:solidFill>
                  <a:latin typeface="Arial" panose="020B0604020202020204" pitchFamily="34" charset="0"/>
                  <a:ea typeface="+mn-ea"/>
                  <a:cs typeface="Arial" panose="020B0604020202020204" pitchFamily="34"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564357" y="2862263"/>
                <a:ext cx="1771615" cy="739048"/>
              </a:xfrm>
              <a:prstGeom prst="rect">
                <a:avLst/>
              </a:prstGeom>
              <a:blipFill>
                <a:blip r:embed="rId12"/>
                <a:stretch>
                  <a:fillRect l="-4483" b="-578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21204" y="4044316"/>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396565" y="4064513"/>
                <a:ext cx="2371173" cy="726353"/>
              </a:xfrm>
              <a:prstGeom prst="rect">
                <a:avLst/>
              </a:prstGeom>
              <a:noFill/>
            </p:spPr>
            <p:txBody>
              <a:bodyPr wrap="square" rtlCol="0">
                <a:spAutoFit/>
              </a:bodyPr>
              <a:lstStyle/>
              <a:p>
                <a:pPr algn="just">
                  <a:lnSpc>
                    <a:spcPct val="130000"/>
                  </a:lnSpc>
                  <a:buClr>
                    <a:prstClr val="white"/>
                  </a:buClr>
                  <a:defRPr/>
                </a:pP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D. </a:t>
                </a:r>
                <a14:m>
                  <m:oMath xmlns:m="http://schemas.openxmlformats.org/officeDocument/2006/math">
                    <m:f>
                      <m:fPr>
                        <m:ctrlPr>
                          <a:rPr lang="en-US" sz="2200" i="1" smtClean="0">
                            <a:solidFill>
                              <a:schemeClr val="bg1"/>
                            </a:solidFill>
                            <a:latin typeface="Cambria Math" panose="020405030504060302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num>
                      <m:den>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chemeClr val="bg1"/>
                            </a:solidFill>
                            <a:effectLst/>
                            <a:latin typeface="Cambria Math" panose="020405030504060302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num>
                      <m:den>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chemeClr val="bg1"/>
                            </a:solidFill>
                            <a:effectLst/>
                            <a:latin typeface="Cambria Math" panose="020405030504060302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num>
                      <m:den>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den>
                    </m:f>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396565" y="4064513"/>
                <a:ext cx="2371173" cy="726353"/>
              </a:xfrm>
              <a:prstGeom prst="rect">
                <a:avLst/>
              </a:prstGeom>
              <a:blipFill>
                <a:blip r:embed="rId13"/>
                <a:stretch>
                  <a:fillRect l="-3342" b="-8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288859" y="4026874"/>
                <a:ext cx="1921516" cy="738985"/>
              </a:xfrm>
              <a:prstGeom prst="rect">
                <a:avLst/>
              </a:prstGeom>
              <a:noFill/>
            </p:spPr>
            <p:txBody>
              <a:bodyPr wrap="square" rtlCol="0">
                <a:spAutoFit/>
              </a:bodyPr>
              <a:lstStyle/>
              <a:p>
                <a:pPr algn="ctr">
                  <a:lnSpc>
                    <a:spcPct val="130000"/>
                  </a:lnSpc>
                  <a:buClr>
                    <a:prstClr val="white"/>
                  </a:buClr>
                  <a:defRPr/>
                </a:pP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f>
                      <m:fPr>
                        <m:ctrlPr>
                          <a:rPr lang="en-US" sz="2200" i="1" smtClean="0">
                            <a:solidFill>
                              <a:schemeClr val="bg1"/>
                            </a:solidFill>
                            <a:latin typeface="Cambria Math" panose="02040503050406030204" pitchFamily="18" charset="0"/>
                            <a:cs typeface="Times New Roman" panose="02020603050405020304" pitchFamily="18" charset="0"/>
                          </a:rPr>
                        </m:ctrlPr>
                      </m:fPr>
                      <m:num>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chemeClr val="bg1"/>
                            </a:solidFill>
                            <a:effectLst/>
                            <a:latin typeface="Cambria Math" panose="020405030504060302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chemeClr val="bg1"/>
                                </a:solidFill>
                                <a:effectLst/>
                                <a:latin typeface="Cambria Math" panose="02040503050406030204" pitchFamily="18" charset="0"/>
                                <a:cs typeface="Times New Roman" panose="02020603050405020304" pitchFamily="18" charset="0"/>
                              </a:rPr>
                            </m:ctrlPr>
                          </m:sSupPr>
                          <m:e>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den>
                    </m:f>
                  </m:oMath>
                </a14:m>
                <a:endParaRPr lang="en-US" sz="2200" kern="1200" dirty="0">
                  <a:solidFill>
                    <a:schemeClr val="bg1"/>
                  </a:solidFill>
                  <a:latin typeface="Arial" panose="020B0604020202020204" pitchFamily="34" charset="0"/>
                  <a:ea typeface="+mn-ea"/>
                  <a:cs typeface="Arial" panose="020B060402020202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88859" y="4026874"/>
                <a:ext cx="1921516" cy="738985"/>
              </a:xfrm>
              <a:prstGeom prst="rect">
                <a:avLst/>
              </a:prstGeom>
              <a:blipFill>
                <a:blip r:embed="rId14"/>
                <a:stretch>
                  <a:fillRect b="-578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6864" y="2786627"/>
            <a:ext cx="365523" cy="365523"/>
          </a:xfrm>
          <a:prstGeom prst="rect">
            <a:avLst/>
          </a:prstGeom>
        </p:spPr>
      </p:pic>
      <p:pic>
        <p:nvPicPr>
          <p:cNvPr id="2" name="Picture 1"/>
          <p:cNvPicPr>
            <a:picLocks noChangeAspect="1"/>
          </p:cNvPicPr>
          <p:nvPr/>
        </p:nvPicPr>
        <p:blipFill>
          <a:blip r:embed="rId16">
            <a:extLst>
              <a:ext uri="{BEBA8EAE-BF5A-486C-A8C5-ECC9F3942E4B}">
                <a14:imgProps xmlns:a14="http://schemas.microsoft.com/office/drawing/2010/main">
                  <a14:imgLayer r:embed="rId17">
                    <a14:imgEffect>
                      <a14:saturation sat="400000"/>
                    </a14:imgEffect>
                  </a14:imgLayer>
                </a14:imgProps>
              </a:ext>
            </a:extLst>
          </a:blip>
          <a:stretch>
            <a:fillRect/>
          </a:stretch>
        </p:blipFill>
        <p:spPr>
          <a:xfrm>
            <a:off x="5211414" y="419897"/>
            <a:ext cx="2741477" cy="1955215"/>
          </a:xfrm>
          <a:prstGeom prst="rect">
            <a:avLst/>
          </a:prstGeom>
        </p:spPr>
      </p:pic>
    </p:spTree>
    <p:extLst>
      <p:ext uri="{BB962C8B-B14F-4D97-AF65-F5344CB8AC3E}">
        <p14:creationId xmlns:p14="http://schemas.microsoft.com/office/powerpoint/2010/main" val="264249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txBox="1">
            <a:spLocks noGrp="1"/>
          </p:cNvSpPr>
          <p:nvPr>
            <p:ph type="title"/>
          </p:nvPr>
        </p:nvSpPr>
        <p:spPr>
          <a:xfrm>
            <a:off x="217365" y="344673"/>
            <a:ext cx="8732304" cy="1108200"/>
          </a:xfrm>
          <a:prstGeom prst="rect">
            <a:avLst/>
          </a:prstGeom>
        </p:spPr>
        <p:txBody>
          <a:bodyPr spcFirstLastPara="1" wrap="square" lIns="91425" tIns="91425" rIns="91425" bIns="91425" anchor="t" anchorCtr="0">
            <a:noAutofit/>
          </a:bodyPr>
          <a:lstStyle/>
          <a:p>
            <a:pPr lvl="0">
              <a:lnSpc>
                <a:spcPct val="150000"/>
              </a:lnSpc>
            </a:pPr>
            <a:r>
              <a:rPr lang="vi-VN" sz="3800" b="1">
                <a:latin typeface="+mn-lt"/>
              </a:rPr>
              <a:t>CHƯƠNG VIII</a:t>
            </a:r>
            <a:r>
              <a:rPr lang="vi-VN" sz="3800" b="1">
                <a:latin typeface="+mn-lt"/>
              </a:rPr>
              <a:t>. </a:t>
            </a:r>
            <a:r>
              <a:rPr lang="en-US" sz="3800" b="1" smtClean="0">
                <a:latin typeface="+mn-lt"/>
              </a:rPr>
              <a:t/>
            </a:r>
            <a:br>
              <a:rPr lang="en-US" sz="3800" b="1" smtClean="0">
                <a:latin typeface="+mn-lt"/>
              </a:rPr>
            </a:br>
            <a:r>
              <a:rPr lang="vi-VN" sz="3800" b="1" smtClean="0">
                <a:latin typeface="+mn-lt"/>
              </a:rPr>
              <a:t>TAM </a:t>
            </a:r>
            <a:r>
              <a:rPr lang="vi-VN" sz="3800" b="1">
                <a:latin typeface="+mn-lt"/>
              </a:rPr>
              <a:t>GIÁC ĐỒNG DẠNG</a:t>
            </a:r>
            <a:r>
              <a:rPr lang="vi-VN" sz="3800" b="1">
                <a:latin typeface="+mn-lt"/>
              </a:rPr>
              <a:t>. </a:t>
            </a:r>
            <a:r>
              <a:rPr lang="en-US" sz="3800" b="1" smtClean="0">
                <a:latin typeface="+mn-lt"/>
              </a:rPr>
              <a:t/>
            </a:r>
            <a:br>
              <a:rPr lang="en-US" sz="3800" b="1" smtClean="0">
                <a:latin typeface="+mn-lt"/>
              </a:rPr>
            </a:br>
            <a:r>
              <a:rPr lang="vi-VN" sz="3800" b="1" smtClean="0">
                <a:latin typeface="+mn-lt"/>
              </a:rPr>
              <a:t>HÌNH </a:t>
            </a:r>
            <a:r>
              <a:rPr lang="vi-VN" sz="3800" b="1">
                <a:latin typeface="+mn-lt"/>
              </a:rPr>
              <a:t>ĐỒNG DẠNG</a:t>
            </a:r>
            <a:endParaRPr lang="vi-VN" sz="3800" b="1" dirty="0">
              <a:latin typeface="+mn-lt"/>
            </a:endParaRPr>
          </a:p>
        </p:txBody>
      </p:sp>
      <p:grpSp>
        <p:nvGrpSpPr>
          <p:cNvPr id="989" name="Google Shape;989;p40"/>
          <p:cNvGrpSpPr/>
          <p:nvPr/>
        </p:nvGrpSpPr>
        <p:grpSpPr>
          <a:xfrm rot="5147837" flipH="1">
            <a:off x="8146614" y="4161433"/>
            <a:ext cx="1075186" cy="580839"/>
            <a:chOff x="10048400" y="2011675"/>
            <a:chExt cx="632075" cy="286275"/>
          </a:xfrm>
        </p:grpSpPr>
        <p:sp>
          <p:nvSpPr>
            <p:cNvPr id="990" name="Google Shape;990;p4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Rectangle 61"/>
          <p:cNvSpPr/>
          <p:nvPr/>
        </p:nvSpPr>
        <p:spPr>
          <a:xfrm>
            <a:off x="467081" y="3038605"/>
            <a:ext cx="8232871" cy="1651671"/>
          </a:xfrm>
          <a:prstGeom prst="rect">
            <a:avLst/>
          </a:prstGeom>
        </p:spPr>
        <p:txBody>
          <a:bodyPr wrap="square">
            <a:spAutoFit/>
          </a:bodyPr>
          <a:lstStyle/>
          <a:p>
            <a:pPr algn="ctr">
              <a:lnSpc>
                <a:spcPct val="150000"/>
              </a:lnSpc>
              <a:buClrTx/>
            </a:pPr>
            <a:r>
              <a:rPr lang="vi-VN" sz="3600" b="1">
                <a:solidFill>
                  <a:srgbClr val="C00000"/>
                </a:solidFill>
                <a:latin typeface="Arial" panose="020B0604020202020204" pitchFamily="34" charset="0"/>
                <a:ea typeface="Maven Pro"/>
                <a:cs typeface="Maven Pro"/>
                <a:sym typeface="Maven Pro"/>
              </a:rPr>
              <a:t>BÀI 1. ĐỊNH LÍ </a:t>
            </a:r>
            <a:r>
              <a:rPr lang="vi-VN" sz="3600" b="1">
                <a:solidFill>
                  <a:srgbClr val="C00000"/>
                </a:solidFill>
                <a:latin typeface="Arial" panose="020B0604020202020204" pitchFamily="34" charset="0"/>
                <a:ea typeface="Maven Pro"/>
                <a:cs typeface="Maven Pro"/>
                <a:sym typeface="Maven Pro"/>
              </a:rPr>
              <a:t>THALÈS </a:t>
            </a:r>
            <a:endParaRPr lang="en-US" sz="3600" b="1" smtClean="0">
              <a:solidFill>
                <a:srgbClr val="C00000"/>
              </a:solidFill>
              <a:latin typeface="Arial" panose="020B0604020202020204" pitchFamily="34" charset="0"/>
              <a:ea typeface="Maven Pro"/>
              <a:cs typeface="Maven Pro"/>
              <a:sym typeface="Maven Pro"/>
            </a:endParaRPr>
          </a:p>
          <a:p>
            <a:pPr algn="ctr">
              <a:lnSpc>
                <a:spcPct val="150000"/>
              </a:lnSpc>
              <a:buClrTx/>
            </a:pPr>
            <a:r>
              <a:rPr lang="vi-VN" sz="3600" b="1" smtClean="0">
                <a:solidFill>
                  <a:srgbClr val="C00000"/>
                </a:solidFill>
                <a:latin typeface="Arial" panose="020B0604020202020204" pitchFamily="34" charset="0"/>
                <a:ea typeface="Maven Pro"/>
                <a:cs typeface="Maven Pro"/>
                <a:sym typeface="Maven Pro"/>
              </a:rPr>
              <a:t>TRONG </a:t>
            </a:r>
            <a:r>
              <a:rPr lang="vi-VN" sz="3600" b="1">
                <a:solidFill>
                  <a:srgbClr val="C00000"/>
                </a:solidFill>
                <a:latin typeface="Arial" panose="020B0604020202020204" pitchFamily="34" charset="0"/>
                <a:ea typeface="Maven Pro"/>
                <a:cs typeface="Maven Pro"/>
                <a:sym typeface="Maven Pro"/>
              </a:rPr>
              <a:t>TAM GIÁC </a:t>
            </a:r>
            <a:endParaRPr lang="vi-VN" sz="3600" dirty="0">
              <a:solidFill>
                <a:srgbClr val="C00000"/>
              </a:solidFill>
              <a:ea typeface="Maven Pro"/>
              <a:cs typeface="Maven Pro"/>
              <a:sym typeface="Maven Pro"/>
            </a:endParaRPr>
          </a:p>
        </p:txBody>
      </p:sp>
      <p:pic>
        <p:nvPicPr>
          <p:cNvPr id="2" name="Picture 1"/>
          <p:cNvPicPr>
            <a:picLocks noChangeAspect="1"/>
          </p:cNvPicPr>
          <p:nvPr/>
        </p:nvPicPr>
        <p:blipFill>
          <a:blip r:embed="rId3"/>
          <a:stretch>
            <a:fillRect/>
          </a:stretch>
        </p:blipFill>
        <p:spPr>
          <a:xfrm>
            <a:off x="309148" y="246449"/>
            <a:ext cx="1058028" cy="260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25605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0261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2109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6" y="442997"/>
            <a:ext cx="8154143" cy="15400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901218" y="452341"/>
                <a:ext cx="7341564" cy="1486689"/>
              </a:xfrm>
              <a:prstGeom prst="rect">
                <a:avLst/>
              </a:prstGeom>
              <a:noFill/>
            </p:spPr>
            <p:txBody>
              <a:bodyPr wrap="square" rtlCol="0">
                <a:spAutoFit/>
              </a:bodyPr>
              <a:lstStyle/>
              <a:p>
                <a:pPr marR="30480" algn="just">
                  <a:lnSpc>
                    <a:spcPct val="150000"/>
                  </a:lnSpc>
                  <a:spcBef>
                    <a:spcPts val="600"/>
                  </a:spcBef>
                  <a:spcAft>
                    <a:spcPts val="600"/>
                  </a:spcAft>
                </a:pPr>
                <a:r>
                  <a:rPr lang="fr-FR" sz="21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hình thang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𝐶𝐷</m:t>
                    </m:r>
                  </m:oMath>
                </a14:m>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Một đường thẳng song song với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cắt các cạnh bên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𝐴𝐷</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theo thứ tự ở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𝐹</m:t>
                    </m:r>
                  </m:oMath>
                </a14:m>
                <a: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Đẳng thức nào sau đây đúng?</a:t>
                </a: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901218" y="452341"/>
                <a:ext cx="7341564" cy="1486689"/>
              </a:xfrm>
              <a:prstGeom prst="rect">
                <a:avLst/>
              </a:prstGeom>
              <a:blipFill>
                <a:blip r:embed="rId11"/>
                <a:stretch>
                  <a:fillRect l="-997" r="-581" b="-737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3" y="2444687"/>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0" y="3780337"/>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18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341655" y="2483995"/>
                <a:ext cx="2076163" cy="781304"/>
              </a:xfrm>
              <a:prstGeom prst="rect">
                <a:avLst/>
              </a:prstGeom>
              <a:noFill/>
            </p:spPr>
            <p:txBody>
              <a:bodyPr wrap="square" rtlCol="0">
                <a:spAutoFit/>
              </a:bodyPr>
              <a:lstStyle/>
              <a:p>
                <a:pPr marL="0" marR="30480" algn="just">
                  <a:lnSpc>
                    <a:spcPct val="150000"/>
                  </a:lnSpc>
                  <a:spcBef>
                    <a:spcPts val="600"/>
                  </a:spcBef>
                  <a:spcAft>
                    <a:spcPts val="600"/>
                  </a:spcAft>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smtClean="0">
                    <a:latin typeface="Times New Roman" panose="02020603050405020304" pitchFamily="18" charset="0"/>
                    <a:ea typeface="Arial" panose="020B0604020202020204" pitchFamily="34" charset="0"/>
                  </a:rPr>
                  <a:t> </a:t>
                </a:r>
                <a14:m>
                  <m:oMath xmlns:m="http://schemas.openxmlformats.org/officeDocument/2006/math">
                    <m:f>
                      <m:fPr>
                        <m:ctrlPr>
                          <a:rPr lang="en-US" sz="2100" i="1" smtClean="0">
                            <a:solidFill>
                              <a:schemeClr val="bg1"/>
                            </a:solidFill>
                            <a:effectLst/>
                            <a:latin typeface="Cambria Math" panose="02040503050406030204" pitchFamily="18" charset="0"/>
                            <a:cs typeface="Times New Roman" panose="02020603050405020304" pitchFamily="18" charset="0"/>
                          </a:rPr>
                        </m:ctrlPr>
                      </m:fPr>
                      <m:num>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𝐸𝐷</m:t>
                        </m:r>
                      </m:num>
                      <m:den>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𝐴𝐷</m:t>
                        </m:r>
                      </m:den>
                    </m:f>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chemeClr val="bg1"/>
                            </a:solidFill>
                            <a:effectLst/>
                            <a:latin typeface="Cambria Math" panose="02040503050406030204" pitchFamily="18" charset="0"/>
                            <a:cs typeface="Times New Roman" panose="02020603050405020304" pitchFamily="18" charset="0"/>
                          </a:rPr>
                        </m:ctrlPr>
                      </m:fPr>
                      <m:num>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𝐵𝐹</m:t>
                        </m:r>
                      </m:num>
                      <m:den>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𝐵𝐶</m:t>
                        </m:r>
                      </m:den>
                    </m:f>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21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341655" y="2483995"/>
                <a:ext cx="2076163" cy="781304"/>
              </a:xfrm>
              <a:prstGeom prst="rect">
                <a:avLst/>
              </a:prstGeom>
              <a:blipFill>
                <a:blip r:embed="rId12"/>
                <a:stretch>
                  <a:fillRect l="-35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534685" y="3787832"/>
                <a:ext cx="2165672" cy="813684"/>
              </a:xfrm>
              <a:prstGeom prst="rect">
                <a:avLst/>
              </a:prstGeom>
              <a:noFill/>
            </p:spPr>
            <p:txBody>
              <a:bodyPr wrap="square" rtlCol="0">
                <a:spAutoFit/>
              </a:bodyPr>
              <a:lstStyle/>
              <a:p>
                <a:pPr marR="30480" algn="just">
                  <a:lnSpc>
                    <a:spcPct val="150000"/>
                  </a:lnSpc>
                  <a:spcBef>
                    <a:spcPts val="600"/>
                  </a:spcBef>
                  <a:spcAft>
                    <a:spcPts val="600"/>
                  </a:spcAft>
                </a:pP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18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18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f>
                      <m:fPr>
                        <m:ctrlP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𝐸𝐷</m:t>
                        </m:r>
                      </m:den>
                    </m:f>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𝐹𝐶</m:t>
                        </m:r>
                      </m:num>
                      <m:den>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𝐵𝐹</m:t>
                        </m:r>
                      </m:den>
                    </m:f>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20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534685" y="3787832"/>
                <a:ext cx="2165672" cy="813684"/>
              </a:xfrm>
              <a:prstGeom prst="rect">
                <a:avLst/>
              </a:prstGeom>
              <a:blipFill>
                <a:blip r:embed="rId13"/>
                <a:stretch>
                  <a:fillRect l="-253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80" y="243550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796392"/>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534685" y="2442687"/>
                <a:ext cx="2141875" cy="783676"/>
              </a:xfrm>
              <a:prstGeom prst="rect">
                <a:avLst/>
              </a:prstGeom>
              <a:noFill/>
            </p:spPr>
            <p:txBody>
              <a:bodyPr wrap="square" rtlCol="0">
                <a:spAutoFit/>
              </a:bodyPr>
              <a:lstStyle/>
              <a:p>
                <a:pPr marR="30480" algn="just">
                  <a:lnSpc>
                    <a:spcPct val="150000"/>
                  </a:lnSpc>
                  <a:spcBef>
                    <a:spcPts val="600"/>
                  </a:spcBef>
                  <a:spcAft>
                    <a:spcPts val="600"/>
                  </a:spcAft>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f>
                      <m:fPr>
                        <m:ctrlPr>
                          <a:rPr lang="en-US"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𝐴𝐷</m:t>
                        </m:r>
                      </m:den>
                    </m:f>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𝐵𝐹</m:t>
                        </m:r>
                      </m:num>
                      <m:den>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10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534685" y="2442687"/>
                <a:ext cx="2141875" cy="783676"/>
              </a:xfrm>
              <a:prstGeom prst="rect">
                <a:avLst/>
              </a:prstGeom>
              <a:blipFill>
                <a:blip r:embed="rId14"/>
                <a:stretch>
                  <a:fillRect l="-34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341655" y="3874187"/>
                <a:ext cx="2023770" cy="720069"/>
              </a:xfrm>
              <a:prstGeom prst="rect">
                <a:avLst/>
              </a:prstGeom>
              <a:noFill/>
            </p:spPr>
            <p:txBody>
              <a:bodyPr wrap="square" rtlCol="0">
                <a:spAutoFit/>
              </a:bodyPr>
              <a:lstStyle/>
              <a:p>
                <a:pPr algn="just">
                  <a:lnSpc>
                    <a:spcPct val="130000"/>
                  </a:lnSpc>
                  <a:buClr>
                    <a:prstClr val="white"/>
                  </a:buClr>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f>
                      <m:fPr>
                        <m:ctrlPr>
                          <a:rPr lang="en-US" sz="2200" i="1" smtClean="0">
                            <a:solidFill>
                              <a:schemeClr val="bg1"/>
                            </a:solidFill>
                            <a:latin typeface="Cambria Math" panose="020405030504060302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m:t>
                        </m:r>
                      </m:num>
                      <m:den>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𝐸𝐷</m:t>
                        </m:r>
                      </m:den>
                    </m:f>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chemeClr val="bg1"/>
                            </a:solidFill>
                            <a:effectLst/>
                            <a:latin typeface="Cambria Math" panose="020405030504060302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𝐵𝐹</m:t>
                        </m:r>
                      </m:num>
                      <m:den>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𝐹𝐶</m:t>
                        </m:r>
                      </m:den>
                    </m:f>
                    <m:r>
                      <a:rPr lang="vi-VN" sz="22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2200" kern="1200" dirty="0">
                  <a:solidFill>
                    <a:schemeClr val="bg1"/>
                  </a:solidFill>
                  <a:latin typeface="Arial" panose="020B0604020202020204" pitchFamily="34" charset="0"/>
                  <a:ea typeface="+mn-ea"/>
                  <a:cs typeface="Arial" panose="020B060402020202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341655" y="3874187"/>
                <a:ext cx="2023770" cy="720069"/>
              </a:xfrm>
              <a:prstGeom prst="rect">
                <a:avLst/>
              </a:prstGeom>
              <a:blipFill>
                <a:blip r:embed="rId15"/>
                <a:stretch>
                  <a:fillRect l="-3916" b="-84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11322"/>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72447"/>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19044"/>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89776"/>
            <a:ext cx="365523" cy="365523"/>
          </a:xfrm>
          <a:prstGeom prst="rect">
            <a:avLst/>
          </a:prstGeom>
        </p:spPr>
      </p:pic>
    </p:spTree>
    <p:extLst>
      <p:ext uri="{BB962C8B-B14F-4D97-AF65-F5344CB8AC3E}">
        <p14:creationId xmlns:p14="http://schemas.microsoft.com/office/powerpoint/2010/main" val="9832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946125" y="780539"/>
                <a:ext cx="3712070" cy="1088568"/>
              </a:xfrm>
              <a:prstGeom prst="rect">
                <a:avLst/>
              </a:prstGeom>
              <a:noFill/>
            </p:spPr>
            <p:txBody>
              <a:bodyPr wrap="square" rtlCol="0">
                <a:spAutoFit/>
              </a:bodyPr>
              <a:lstStyle/>
              <a:p>
                <a:pPr marR="30480" lvl="0" algn="just">
                  <a:lnSpc>
                    <a:spcPct val="150000"/>
                  </a:lnSpc>
                  <a:spcBef>
                    <a:spcPts val="600"/>
                  </a:spcBef>
                  <a:spcAft>
                    <a:spcPts val="600"/>
                  </a:spcAft>
                </a:pPr>
                <a:r>
                  <a:rPr lang="fr-FR" sz="2300" b="1">
                    <a:solidFill>
                      <a:prstClr val="white"/>
                    </a:solidFill>
                    <a:latin typeface="Arial" panose="020B0604020202020204" pitchFamily="34" charset="0"/>
                    <a:ea typeface="Times New Roman" panose="02020603050405020304" pitchFamily="18" charset="0"/>
                    <a:cs typeface="Arial" panose="020B0604020202020204" pitchFamily="34" charset="0"/>
                  </a:rPr>
                  <a:t>Câu 3. </a:t>
                </a:r>
                <a:r>
                  <a:rPr lang="fr-FR" sz="2300">
                    <a:solidFill>
                      <a:prstClr val="white"/>
                    </a:solidFill>
                    <a:latin typeface="Arial" panose="020B0604020202020204" pitchFamily="34" charset="0"/>
                    <a:ea typeface="Times New Roman" panose="02020603050405020304" pitchFamily="18" charset="0"/>
                    <a:cs typeface="Arial" panose="020B0604020202020204" pitchFamily="34" charset="0"/>
                  </a:rPr>
                  <a:t>Tìm giá trị của </a:t>
                </a:r>
                <a14:m>
                  <m:oMath xmlns:m="http://schemas.openxmlformats.org/officeDocument/2006/math">
                    <m:r>
                      <a:rPr lang="fr-FR" sz="2300" b="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𝑥</m:t>
                    </m:r>
                  </m:oMath>
                </a14:m>
                <a:r>
                  <a:rPr lang="fr-FR" sz="2300">
                    <a:solidFill>
                      <a:prstClr val="white"/>
                    </a:solidFill>
                    <a:latin typeface="Arial" panose="020B0604020202020204" pitchFamily="34" charset="0"/>
                    <a:ea typeface="Times New Roman" panose="02020603050405020304" pitchFamily="18" charset="0"/>
                    <a:cs typeface="Arial" panose="020B0604020202020204" pitchFamily="34" charset="0"/>
                  </a:rPr>
                  <a:t> trên hình vẽ</a:t>
                </a:r>
                <a:endParaRPr kumimoji="0" lang="en-US" sz="230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946125" y="780539"/>
                <a:ext cx="3712070" cy="1088568"/>
              </a:xfrm>
              <a:prstGeom prst="rect">
                <a:avLst/>
              </a:prstGeom>
              <a:blipFill>
                <a:blip r:embed="rId11"/>
                <a:stretch>
                  <a:fillRect l="-2299" b="-1117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4716" y="2906896"/>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11805" y="289993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716565" y="2995289"/>
                <a:ext cx="1779061" cy="538994"/>
              </a:xfrm>
              <a:prstGeom prst="rect">
                <a:avLst/>
              </a:prstGeom>
              <a:noFill/>
            </p:spPr>
            <p:txBody>
              <a:bodyPr wrap="square" rtlCol="0">
                <a:spAutoFit/>
              </a:bodyPr>
              <a:lstStyle/>
              <a:p>
                <a:pPr marR="30480" lvl="0">
                  <a:lnSpc>
                    <a:spcPct val="150000"/>
                  </a:lnSpc>
                  <a:spcBef>
                    <a:spcPts val="600"/>
                  </a:spcBef>
                  <a:spcAft>
                    <a:spcPts val="600"/>
                  </a:spcAft>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lang="en-US" sz="2200" b="0" i="0" smtClean="0">
                        <a:latin typeface="Cambria Math" panose="02040503050406030204" pitchFamily="18" charset="0"/>
                        <a:ea typeface="Arial" panose="020B0604020202020204" pitchFamily="34" charset="0"/>
                        <a:cs typeface="Times New Roman" panose="02020603050405020304" pitchFamily="18" charset="0"/>
                      </a:rPr>
                      <m:t>  </m:t>
                    </m:r>
                    <m:r>
                      <a:rPr lang="vi-VN" sz="22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𝑥</m:t>
                    </m:r>
                    <m:r>
                      <a:rPr lang="vi-VN" sz="22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oMath>
                </a14:m>
                <a:endParaRPr kumimoji="0" lang="en-US" sz="2200" b="0" i="0" u="none" strike="noStrike" kern="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716565" y="2995289"/>
                <a:ext cx="1779061" cy="538994"/>
              </a:xfrm>
              <a:prstGeom prst="rect">
                <a:avLst/>
              </a:prstGeom>
              <a:blipFill>
                <a:blip r:embed="rId12"/>
                <a:stretch>
                  <a:fillRect l="-4467" b="-224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696342" y="2995289"/>
                <a:ext cx="1771615" cy="538994"/>
              </a:xfrm>
              <a:prstGeom prst="rect">
                <a:avLst/>
              </a:prstGeom>
              <a:noFill/>
            </p:spPr>
            <p:txBody>
              <a:bodyPr wrap="square" rtlCol="0">
                <a:spAutoFit/>
              </a:bodyPr>
              <a:lstStyle/>
              <a:p>
                <a:pPr marR="30480" lvl="0">
                  <a:lnSpc>
                    <a:spcPct val="150000"/>
                  </a:lnSpc>
                  <a:spcBef>
                    <a:spcPts val="600"/>
                  </a:spcBef>
                  <a:spcAft>
                    <a:spcPts val="600"/>
                  </a:spcAft>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vi-VN" sz="2200" i="1">
                        <a:solidFill>
                          <a:schemeClr val="bg1"/>
                        </a:solidFill>
                        <a:latin typeface="Cambria Math" panose="02040503050406030204" pitchFamily="18" charset="0"/>
                        <a:ea typeface="Arial" panose="020B0604020202020204" pitchFamily="34" charset="0"/>
                        <a:cs typeface="Times New Roman" panose="02020603050405020304" pitchFamily="18" charset="0"/>
                      </a:rPr>
                      <m:t>𝑥</m:t>
                    </m:r>
                    <m:r>
                      <a:rPr lang="vi-VN" sz="2200" i="1">
                        <a:solidFill>
                          <a:schemeClr val="bg1"/>
                        </a:solidFill>
                        <a:latin typeface="Cambria Math" panose="02040503050406030204" pitchFamily="18" charset="0"/>
                        <a:ea typeface="Arial" panose="020B0604020202020204" pitchFamily="34" charset="0"/>
                        <a:cs typeface="Times New Roman" panose="02020603050405020304" pitchFamily="18" charset="0"/>
                      </a:rPr>
                      <m:t>=2,5</m:t>
                    </m:r>
                  </m:oMath>
                </a14:m>
                <a:endParaRPr lang="en-US" sz="2200" dirty="0">
                  <a:solidFill>
                    <a:schemeClr val="bg1"/>
                  </a:solidFill>
                  <a:latin typeface="Times New Roman" panose="02020603050405020304" pitchFamily="18" charset="0"/>
                  <a:ea typeface="Times New Roman" panose="02020603050405020304" pitchFamily="18"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696342" y="2995289"/>
                <a:ext cx="1771615" cy="538994"/>
              </a:xfrm>
              <a:prstGeom prst="rect">
                <a:avLst/>
              </a:prstGeom>
              <a:blipFill>
                <a:blip r:embed="rId13"/>
                <a:stretch>
                  <a:fillRect l="-4467" b="-2247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21204" y="4044316"/>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696342" y="4149701"/>
                <a:ext cx="2371173" cy="538994"/>
              </a:xfrm>
              <a:prstGeom prst="rect">
                <a:avLst/>
              </a:prstGeom>
              <a:noFill/>
            </p:spPr>
            <p:txBody>
              <a:bodyPr wrap="square" rtlCol="0">
                <a:spAutoFit/>
              </a:bodyPr>
              <a:lstStyle/>
              <a:p>
                <a:pPr marR="30480" lvl="0">
                  <a:lnSpc>
                    <a:spcPct val="150000"/>
                  </a:lnSpc>
                  <a:spcBef>
                    <a:spcPts val="600"/>
                  </a:spcBef>
                  <a:spcAft>
                    <a:spcPts val="600"/>
                  </a:spcAft>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vi-VN" sz="2200" i="1">
                        <a:solidFill>
                          <a:schemeClr val="bg1"/>
                        </a:solidFill>
                        <a:latin typeface="Cambria Math" panose="02040503050406030204" pitchFamily="18" charset="0"/>
                        <a:ea typeface="Arial" panose="020B0604020202020204" pitchFamily="34" charset="0"/>
                        <a:cs typeface="Times New Roman" panose="02020603050405020304" pitchFamily="18" charset="0"/>
                      </a:rPr>
                      <m:t>𝑥</m:t>
                    </m:r>
                    <m:r>
                      <a:rPr lang="vi-VN" sz="2200" i="1">
                        <a:solidFill>
                          <a:schemeClr val="bg1"/>
                        </a:solidFill>
                        <a:latin typeface="Cambria Math" panose="02040503050406030204" pitchFamily="18" charset="0"/>
                        <a:ea typeface="Arial" panose="020B0604020202020204" pitchFamily="34" charset="0"/>
                        <a:cs typeface="Times New Roman" panose="02020603050405020304" pitchFamily="18" charset="0"/>
                      </a:rPr>
                      <m:t>=3,5</m:t>
                    </m:r>
                  </m:oMath>
                </a14:m>
                <a:endParaRPr lang="en-US" sz="2200" dirty="0">
                  <a:solidFill>
                    <a:schemeClr val="bg1"/>
                  </a:solidFill>
                  <a:latin typeface="Times New Roman" panose="02020603050405020304" pitchFamily="18" charset="0"/>
                  <a:ea typeface="Times New Roman" panose="02020603050405020304" pitchFamily="18"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696342" y="4149701"/>
                <a:ext cx="2371173" cy="538994"/>
              </a:xfrm>
              <a:prstGeom prst="rect">
                <a:avLst/>
              </a:prstGeom>
              <a:blipFill>
                <a:blip r:embed="rId14"/>
                <a:stretch>
                  <a:fillRect l="-3342" b="-2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716565" y="4158192"/>
                <a:ext cx="1921516" cy="538994"/>
              </a:xfrm>
              <a:prstGeom prst="rect">
                <a:avLst/>
              </a:prstGeom>
              <a:noFill/>
            </p:spPr>
            <p:txBody>
              <a:bodyPr wrap="square" rtlCol="0">
                <a:spAutoFit/>
              </a:bodyPr>
              <a:lstStyle/>
              <a:p>
                <a:pPr marR="30480" lvl="0">
                  <a:lnSpc>
                    <a:spcPct val="150000"/>
                  </a:lnSpc>
                  <a:spcBef>
                    <a:spcPts val="600"/>
                  </a:spcBef>
                  <a:spcAft>
                    <a:spcPts val="600"/>
                  </a:spcAft>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vi-VN" sz="2200" i="1">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200" i="1">
                        <a:solidFill>
                          <a:prstClr val="white"/>
                        </a:solidFill>
                        <a:latin typeface="Cambria Math" panose="02040503050406030204" pitchFamily="18" charset="0"/>
                        <a:ea typeface="Arial" panose="020B0604020202020204" pitchFamily="34" charset="0"/>
                        <a:cs typeface="Times New Roman" panose="02020603050405020304" pitchFamily="18" charset="0"/>
                      </a:rPr>
                      <m:t>=1</m:t>
                    </m:r>
                  </m:oMath>
                </a14:m>
                <a:endParaRPr lang="en-US" sz="2200" dirty="0">
                  <a:solidFill>
                    <a:prstClr val="white"/>
                  </a:solidFill>
                  <a:latin typeface="Times New Roman" panose="02020603050405020304" pitchFamily="18" charset="0"/>
                  <a:ea typeface="Times New Roman" panose="02020603050405020304" pitchFamily="18"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716565" y="4158192"/>
                <a:ext cx="1921516" cy="538994"/>
              </a:xfrm>
              <a:prstGeom prst="rect">
                <a:avLst/>
              </a:prstGeom>
              <a:blipFill>
                <a:blip r:embed="rId15"/>
                <a:stretch>
                  <a:fillRect l="-4127" b="-2247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brightnessContrast contrast="-20000"/>
                    </a14:imgEffect>
                  </a14:imgLayer>
                </a14:imgProps>
              </a:ext>
            </a:extLst>
          </a:blip>
          <a:stretch>
            <a:fillRect/>
          </a:stretch>
        </p:blipFill>
        <p:spPr>
          <a:xfrm>
            <a:off x="5204335" y="357433"/>
            <a:ext cx="2755631" cy="2085013"/>
          </a:xfrm>
          <a:prstGeom prst="rect">
            <a:avLst/>
          </a:prstGeom>
        </p:spPr>
      </p:pic>
    </p:spTree>
    <p:extLst>
      <p:ext uri="{BB962C8B-B14F-4D97-AF65-F5344CB8AC3E}">
        <p14:creationId xmlns:p14="http://schemas.microsoft.com/office/powerpoint/2010/main" val="164762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83214" y="479373"/>
                <a:ext cx="7231009" cy="1768882"/>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hình thang </a:t>
                </a:r>
                <a14:m>
                  <m:oMath xmlns:m="http://schemas.openxmlformats.org/officeDocument/2006/math">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en-US"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cm. Điểm </a:t>
                </a:r>
                <a14:m>
                  <m:oMath xmlns:m="http://schemas.openxmlformats.org/officeDocument/2006/math">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en-US"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thuộc cạnh </a:t>
                </a:r>
                <a14:m>
                  <m:oMath xmlns:m="http://schemas.openxmlformats.org/officeDocument/2006/math">
                    <m: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𝐴𝐷</m:t>
                    </m:r>
                  </m:oMath>
                </a14:m>
                <a:r>
                  <a:rPr lang="en-US"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𝐴𝐷</m:t>
                        </m:r>
                      </m:den>
                    </m:f>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Qua </a:t>
                </a: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kẻ đường thẳng song song với </a:t>
                </a: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𝐶𝐷</m:t>
                    </m:r>
                  </m:oMath>
                </a14:m>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cắt </a:t>
                </a: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ở </a:t>
                </a: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𝐹</m:t>
                    </m:r>
                  </m:oMath>
                </a14:m>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độ dài </a:t>
                </a: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𝐵𝐹</m:t>
                    </m:r>
                  </m:oMath>
                </a14:m>
                <a:endParaRPr lang="en-US" sz="2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83214" y="479373"/>
                <a:ext cx="7231009" cy="1768882"/>
              </a:xfrm>
              <a:prstGeom prst="rect">
                <a:avLst/>
              </a:prstGeom>
              <a:blipFill>
                <a:blip r:embed="rId11"/>
                <a:stretch>
                  <a:fillRect l="-1096" r="-675" b="-620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21204" y="2891208"/>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6075784" y="2969388"/>
                <a:ext cx="1231921" cy="600164"/>
              </a:xfrm>
              <a:prstGeom prst="rect">
                <a:avLst/>
              </a:prstGeom>
              <a:noFill/>
            </p:spPr>
            <p:txBody>
              <a:bodyPr wrap="square" rtlCol="0">
                <a:spAutoFit/>
              </a:bodyPr>
              <a:lstStyle/>
              <a:p>
                <a:pPr marL="0" marR="30480" lvl="0" indent="0" algn="l"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5</m:t>
                    </m:r>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𝑐𝑚</m:t>
                    </m:r>
                  </m:oMath>
                </a14:m>
                <a:endPar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075784" y="2969388"/>
                <a:ext cx="1231921" cy="600164"/>
              </a:xfrm>
              <a:prstGeom prst="rect">
                <a:avLst/>
              </a:prstGeom>
              <a:blipFill>
                <a:blip r:embed="rId12"/>
                <a:stretch>
                  <a:fillRect l="-6436" b="-101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1766724" y="3011109"/>
                <a:ext cx="1771615" cy="4866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
                    <a:prstClr val="white"/>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15</m:t>
                    </m:r>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𝑐𝑚</m:t>
                    </m:r>
                  </m:oMath>
                </a14:m>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766724" y="3011109"/>
                <a:ext cx="1771615" cy="486608"/>
              </a:xfrm>
              <a:prstGeom prst="rect">
                <a:avLst/>
              </a:prstGeom>
              <a:blipFill>
                <a:blip r:embed="rId13"/>
                <a:stretch>
                  <a:fillRect l="-4483" b="-2500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21204" y="4044316"/>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6075784" y="4159778"/>
                <a:ext cx="1411803" cy="53245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
                    <a:prstClr val="white"/>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7</m:t>
                    </m:r>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𝑐𝑚</m:t>
                    </m:r>
                  </m:oMath>
                </a14:m>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075784" y="4159778"/>
                <a:ext cx="1411803" cy="532453"/>
              </a:xfrm>
              <a:prstGeom prst="rect">
                <a:avLst/>
              </a:prstGeom>
              <a:blipFill>
                <a:blip r:embed="rId14"/>
                <a:stretch>
                  <a:fillRect l="-5628" b="-147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431265" y="4204776"/>
                <a:ext cx="1921516" cy="48660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
                    <a:prstClr val="white"/>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10</m:t>
                    </m:r>
                    <m:r>
                      <a:rPr kumimoji="0" lang="en-US" sz="2200" b="0" i="1" u="none" strike="noStrike" kern="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sym typeface="Arial"/>
                      </a:rPr>
                      <m:t>𝑐𝑚</m:t>
                    </m:r>
                  </m:oMath>
                </a14:m>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431265" y="4204776"/>
                <a:ext cx="1921516" cy="486608"/>
              </a:xfrm>
              <a:prstGeom prst="rect">
                <a:avLst/>
              </a:prstGeom>
              <a:blipFill>
                <a:blip r:embed="rId15"/>
                <a:stretch>
                  <a:fillRect b="-2500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spTree>
    <p:extLst>
      <p:ext uri="{BB962C8B-B14F-4D97-AF65-F5344CB8AC3E}">
        <p14:creationId xmlns:p14="http://schemas.microsoft.com/office/powerpoint/2010/main" val="21830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4605F6AC-8356-4661-B6A4-309609CF4CCF}"/>
                  </a:ext>
                </a:extLst>
              </p:cNvPr>
              <p:cNvSpPr txBox="1"/>
              <p:nvPr/>
            </p:nvSpPr>
            <p:spPr>
              <a:xfrm>
                <a:off x="868260" y="599147"/>
                <a:ext cx="4003543" cy="1553054"/>
              </a:xfrm>
              <a:prstGeom prst="rect">
                <a:avLst/>
              </a:prstGeom>
              <a:noFill/>
            </p:spPr>
            <p:txBody>
              <a:bodyPr wrap="square" rtlCol="0">
                <a:spAutoFit/>
              </a:bodyPr>
              <a:lstStyle/>
              <a:p>
                <a:pPr marR="30480" algn="just">
                  <a:lnSpc>
                    <a:spcPct val="150000"/>
                  </a:lnSpc>
                </a:pPr>
                <a:r>
                  <a:rPr lang="fr-FR" sz="22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câu trả lời</a:t>
                </a:r>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200" b="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pPr>
                <a:r>
                  <a:rPr lang="vi-VN" sz="22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hình bên biết </a:t>
                </a: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𝐸𝐷</m:t>
                    </m:r>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2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marR="30480" algn="just">
                  <a:lnSpc>
                    <a:spcPct val="150000"/>
                  </a:lnSpc>
                </a:pP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tìm </a:t>
                </a:r>
                <a14:m>
                  <m:oMath xmlns:m="http://schemas.openxmlformats.org/officeDocument/2006/math">
                    <m:r>
                      <a:rPr lang="vi-VN" sz="2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220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260" y="599147"/>
                <a:ext cx="4003543" cy="1553054"/>
              </a:xfrm>
              <a:prstGeom prst="rect">
                <a:avLst/>
              </a:prstGeom>
              <a:blipFill>
                <a:blip r:embed="rId11"/>
                <a:stretch>
                  <a:fillRect l="-1979" b="-7451"/>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4716" y="2906896"/>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11805" y="289993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1716565" y="2995289"/>
                <a:ext cx="1779061" cy="538994"/>
              </a:xfrm>
              <a:prstGeom prst="rect">
                <a:avLst/>
              </a:prstGeom>
              <a:noFill/>
            </p:spPr>
            <p:txBody>
              <a:bodyPr wrap="square" rtlCol="0">
                <a:spAutoFit/>
              </a:bodyPr>
              <a:lstStyle/>
              <a:p>
                <a:pPr marL="0" marR="30480" lvl="0" indent="0" algn="l"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kumimoji="0" lang="en-US" sz="22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vi-VN" sz="2200" b="0" i="1" u="none" strike="noStrike" kern="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vi-VN" sz="2200" b="0" i="1" u="none" strike="noStrike" kern="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oMath>
                </a14:m>
                <a:endPar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716565" y="2995289"/>
                <a:ext cx="1779061" cy="538994"/>
              </a:xfrm>
              <a:prstGeom prst="rect">
                <a:avLst/>
              </a:prstGeom>
              <a:blipFill>
                <a:blip r:embed="rId12"/>
                <a:stretch>
                  <a:fillRect l="-4467" b="-224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696342" y="2995289"/>
                <a:ext cx="1771615" cy="538994"/>
              </a:xfrm>
              <a:prstGeom prst="rect">
                <a:avLst/>
              </a:prstGeom>
              <a:noFill/>
            </p:spPr>
            <p:txBody>
              <a:bodyPr wrap="square" rtlCol="0">
                <a:spAutoFit/>
              </a:bodyPr>
              <a:lstStyle/>
              <a:p>
                <a:pPr marL="0" marR="30480" lvl="0" indent="0" algn="l"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vi-VN" sz="2200" b="0" i="1" u="none" strike="noStrike" kern="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vi-VN" sz="2200" b="0" i="1" u="none" strike="noStrike" kern="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=2,5</m:t>
                    </m:r>
                  </m:oMath>
                </a14:m>
                <a:endPar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696342" y="2995289"/>
                <a:ext cx="1771615" cy="538994"/>
              </a:xfrm>
              <a:prstGeom prst="rect">
                <a:avLst/>
              </a:prstGeom>
              <a:blipFill>
                <a:blip r:embed="rId13"/>
                <a:stretch>
                  <a:fillRect l="-4467" b="-2247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21204" y="4044316"/>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5696342" y="4139397"/>
                <a:ext cx="1364025" cy="600164"/>
              </a:xfrm>
              <a:prstGeom prst="rect">
                <a:avLst/>
              </a:prstGeom>
              <a:noFill/>
            </p:spPr>
            <p:txBody>
              <a:bodyPr wrap="square" rtlCol="0">
                <a:spAutoFit/>
              </a:bodyPr>
              <a:lstStyle/>
              <a:p>
                <a:pPr marL="0" marR="30480" lvl="0" indent="0" algn="l"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vi-VN" sz="2200" b="0" i="1" u="none" strike="noStrike" kern="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vi-VN" sz="2200" b="0" i="1" u="none" strike="noStrike" kern="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oMath>
                </a14:m>
                <a:endPar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696342" y="4139397"/>
                <a:ext cx="1364025" cy="600164"/>
              </a:xfrm>
              <a:prstGeom prst="rect">
                <a:avLst/>
              </a:prstGeom>
              <a:blipFill>
                <a:blip r:embed="rId14"/>
                <a:stretch>
                  <a:fillRect l="-5804" b="-112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1716565" y="4158192"/>
                <a:ext cx="1921516" cy="538994"/>
              </a:xfrm>
              <a:prstGeom prst="rect">
                <a:avLst/>
              </a:prstGeom>
              <a:noFill/>
            </p:spPr>
            <p:txBody>
              <a:bodyPr wrap="square" rtlCol="0">
                <a:spAutoFit/>
              </a:bodyPr>
              <a:lstStyle/>
              <a:p>
                <a:pPr marL="0" marR="30480" lvl="0" indent="0" algn="l"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2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vi-VN" sz="2200" b="0" i="1" u="none" strike="noStrike" kern="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vi-VN" sz="2200" b="0" i="1" u="none" strike="noStrike" kern="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oMath>
                </a14:m>
                <a:endPar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716565" y="4158192"/>
                <a:ext cx="1921516" cy="538994"/>
              </a:xfrm>
              <a:prstGeom prst="rect">
                <a:avLst/>
              </a:prstGeom>
              <a:blipFill>
                <a:blip r:embed="rId15"/>
                <a:stretch>
                  <a:fillRect l="-4127" b="-2247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pic>
        <p:nvPicPr>
          <p:cNvPr id="2" name="Picture 1"/>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saturation sat="200000"/>
                    </a14:imgEffect>
                  </a14:imgLayer>
                </a14:imgProps>
              </a:ext>
            </a:extLst>
          </a:blip>
          <a:stretch>
            <a:fillRect/>
          </a:stretch>
        </p:blipFill>
        <p:spPr>
          <a:xfrm>
            <a:off x="5482431" y="346155"/>
            <a:ext cx="2342497" cy="2114506"/>
          </a:xfrm>
          <a:prstGeom prst="rect">
            <a:avLst/>
          </a:prstGeom>
        </p:spPr>
      </p:pic>
    </p:spTree>
    <p:extLst>
      <p:ext uri="{BB962C8B-B14F-4D97-AF65-F5344CB8AC3E}">
        <p14:creationId xmlns:p14="http://schemas.microsoft.com/office/powerpoint/2010/main" val="7245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9622621">
            <a:off x="8267320" y="4591943"/>
            <a:ext cx="767907" cy="429124"/>
          </a:xfrm>
          <a:prstGeom prst="rect">
            <a:avLst/>
          </a:prstGeom>
        </p:spPr>
      </p:pic>
      <p:grpSp>
        <p:nvGrpSpPr>
          <p:cNvPr id="21" name="Google Shape;1475;p51"/>
          <p:cNvGrpSpPr/>
          <p:nvPr/>
        </p:nvGrpSpPr>
        <p:grpSpPr>
          <a:xfrm rot="21132332">
            <a:off x="110837" y="4573812"/>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3331;p61"/>
          <p:cNvSpPr txBox="1"/>
          <p:nvPr/>
        </p:nvSpPr>
        <p:spPr>
          <a:xfrm flipH="1">
            <a:off x="275374" y="368992"/>
            <a:ext cx="2737648" cy="50717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1 (SGK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tr.57)</a:t>
            </a:r>
            <a:endParaRPr lang="en-US" sz="20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0" name="Rectangle 19"/>
              <p:cNvSpPr/>
              <p:nvPr/>
            </p:nvSpPr>
            <p:spPr>
              <a:xfrm>
                <a:off x="177684" y="958646"/>
                <a:ext cx="8812218" cy="969496"/>
              </a:xfrm>
              <a:prstGeom prst="rect">
                <a:avLst/>
              </a:prstGeom>
            </p:spPr>
            <p:txBody>
              <a:bodyPr wrap="square">
                <a:spAutoFit/>
              </a:bodyPr>
              <a:lstStyle/>
              <a:p>
                <a:pPr lvl="0" algn="just">
                  <a:lnSpc>
                    <a:spcPct val="150000"/>
                  </a:lnSpc>
                  <a:buClrTx/>
                  <a:defRPr/>
                </a:pPr>
                <a:r>
                  <a:rPr lang="vi-VN" sz="1900">
                    <a:solidFill>
                      <a:sysClr val="windowText" lastClr="000000"/>
                    </a:solidFill>
                  </a:rPr>
                  <a:t>Cho tam giác </a:t>
                </a:r>
                <a14:m>
                  <m:oMath xmlns:m="http://schemas.openxmlformats.org/officeDocument/2006/math">
                    <m:r>
                      <a:rPr lang="vi-VN" sz="1900" i="1" smtClean="0">
                        <a:solidFill>
                          <a:sysClr val="windowText" lastClr="000000"/>
                        </a:solidFill>
                        <a:latin typeface="Cambria Math" panose="02040503050406030204" pitchFamily="18" charset="0"/>
                      </a:rPr>
                      <m:t>𝐴𝐵𝐶</m:t>
                    </m:r>
                  </m:oMath>
                </a14:m>
                <a:r>
                  <a:rPr lang="vi-VN" sz="1900">
                    <a:solidFill>
                      <a:sysClr val="windowText" lastClr="000000"/>
                    </a:solidFill>
                  </a:rPr>
                  <a:t> có </a:t>
                </a:r>
                <a14:m>
                  <m:oMath xmlns:m="http://schemas.openxmlformats.org/officeDocument/2006/math">
                    <m:r>
                      <a:rPr lang="vi-VN" sz="1900" i="1" smtClean="0">
                        <a:solidFill>
                          <a:sysClr val="windowText" lastClr="000000"/>
                        </a:solidFill>
                        <a:latin typeface="Cambria Math" panose="02040503050406030204" pitchFamily="18" charset="0"/>
                      </a:rPr>
                      <m:t>𝐴𝐵</m:t>
                    </m:r>
                    <m:r>
                      <a:rPr lang="vi-VN" sz="1900" i="1" smtClean="0">
                        <a:solidFill>
                          <a:sysClr val="windowText" lastClr="000000"/>
                        </a:solidFill>
                        <a:latin typeface="Cambria Math" panose="02040503050406030204" pitchFamily="18" charset="0"/>
                      </a:rPr>
                      <m:t>=4,5 </m:t>
                    </m:r>
                    <m:r>
                      <a:rPr lang="vi-VN" sz="1900" i="1" smtClean="0">
                        <a:solidFill>
                          <a:sysClr val="windowText" lastClr="000000"/>
                        </a:solidFill>
                        <a:latin typeface="Cambria Math" panose="02040503050406030204" pitchFamily="18" charset="0"/>
                      </a:rPr>
                      <m:t>𝑐𝑚</m:t>
                    </m:r>
                    <m:r>
                      <a:rPr lang="vi-VN" sz="1900" i="1" smtClean="0">
                        <a:solidFill>
                          <a:sysClr val="windowText" lastClr="000000"/>
                        </a:solidFill>
                        <a:latin typeface="Cambria Math" panose="02040503050406030204" pitchFamily="18" charset="0"/>
                      </a:rPr>
                      <m:t>; </m:t>
                    </m:r>
                    <m:r>
                      <a:rPr lang="vi-VN" sz="1900" i="1" smtClean="0">
                        <a:solidFill>
                          <a:sysClr val="windowText" lastClr="000000"/>
                        </a:solidFill>
                        <a:latin typeface="Cambria Math" panose="02040503050406030204" pitchFamily="18" charset="0"/>
                      </a:rPr>
                      <m:t>𝐴𝐶</m:t>
                    </m:r>
                    <m:r>
                      <a:rPr lang="vi-VN" sz="1900" i="1" smtClean="0">
                        <a:solidFill>
                          <a:sysClr val="windowText" lastClr="000000"/>
                        </a:solidFill>
                        <a:latin typeface="Cambria Math" panose="02040503050406030204" pitchFamily="18" charset="0"/>
                      </a:rPr>
                      <m:t>=6 </m:t>
                    </m:r>
                    <m:r>
                      <a:rPr lang="vi-VN" sz="1900" i="1" smtClean="0">
                        <a:solidFill>
                          <a:sysClr val="windowText" lastClr="000000"/>
                        </a:solidFill>
                        <a:latin typeface="Cambria Math" panose="02040503050406030204" pitchFamily="18" charset="0"/>
                      </a:rPr>
                      <m:t>𝑐𝑚</m:t>
                    </m:r>
                  </m:oMath>
                </a14:m>
                <a:r>
                  <a:rPr lang="vi-VN" sz="1900">
                    <a:solidFill>
                      <a:sysClr val="windowText" lastClr="000000"/>
                    </a:solidFill>
                  </a:rPr>
                  <a:t>. Các điểm </a:t>
                </a:r>
                <a14:m>
                  <m:oMath xmlns:m="http://schemas.openxmlformats.org/officeDocument/2006/math">
                    <m:r>
                      <a:rPr lang="vi-VN" sz="1900" i="1" smtClean="0">
                        <a:solidFill>
                          <a:sysClr val="windowText" lastClr="000000"/>
                        </a:solidFill>
                        <a:latin typeface="Cambria Math" panose="02040503050406030204" pitchFamily="18" charset="0"/>
                      </a:rPr>
                      <m:t>𝑀</m:t>
                    </m:r>
                    <m:r>
                      <a:rPr lang="vi-VN" sz="1900" i="1" smtClean="0">
                        <a:solidFill>
                          <a:sysClr val="windowText" lastClr="000000"/>
                        </a:solidFill>
                        <a:latin typeface="Cambria Math" panose="02040503050406030204" pitchFamily="18" charset="0"/>
                      </a:rPr>
                      <m:t>, </m:t>
                    </m:r>
                    <m:r>
                      <a:rPr lang="vi-VN" sz="1900" i="1" smtClean="0">
                        <a:solidFill>
                          <a:sysClr val="windowText" lastClr="000000"/>
                        </a:solidFill>
                        <a:latin typeface="Cambria Math" panose="02040503050406030204" pitchFamily="18" charset="0"/>
                      </a:rPr>
                      <m:t>𝑁</m:t>
                    </m:r>
                  </m:oMath>
                </a14:m>
                <a:r>
                  <a:rPr lang="en-US" sz="1900" smtClean="0">
                    <a:solidFill>
                      <a:sysClr val="windowText" lastClr="000000"/>
                    </a:solidFill>
                  </a:rPr>
                  <a:t> </a:t>
                </a:r>
                <a:r>
                  <a:rPr lang="vi-VN" sz="1900">
                    <a:solidFill>
                      <a:sysClr val="windowText" lastClr="000000"/>
                    </a:solidFill>
                  </a:rPr>
                  <a:t>lần lượt thuộc các cạnh </a:t>
                </a:r>
                <a14:m>
                  <m:oMath xmlns:m="http://schemas.openxmlformats.org/officeDocument/2006/math">
                    <m:r>
                      <a:rPr lang="vi-VN" sz="1900" i="1" smtClean="0">
                        <a:solidFill>
                          <a:sysClr val="windowText" lastClr="000000"/>
                        </a:solidFill>
                        <a:latin typeface="Cambria Math" panose="02040503050406030204" pitchFamily="18" charset="0"/>
                      </a:rPr>
                      <m:t>𝐴𝐵</m:t>
                    </m:r>
                    <m:r>
                      <a:rPr lang="vi-VN" sz="1900" i="1" smtClean="0">
                        <a:solidFill>
                          <a:sysClr val="windowText" lastClr="000000"/>
                        </a:solidFill>
                        <a:latin typeface="Cambria Math" panose="02040503050406030204" pitchFamily="18" charset="0"/>
                      </a:rPr>
                      <m:t>, </m:t>
                    </m:r>
                    <m:r>
                      <a:rPr lang="vi-VN" sz="1900" i="1" smtClean="0">
                        <a:solidFill>
                          <a:sysClr val="windowText" lastClr="000000"/>
                        </a:solidFill>
                        <a:latin typeface="Cambria Math" panose="02040503050406030204" pitchFamily="18" charset="0"/>
                      </a:rPr>
                      <m:t>𝐴𝐶</m:t>
                    </m:r>
                    <m:r>
                      <a:rPr lang="vi-VN" sz="1900" i="1" smtClean="0">
                        <a:solidFill>
                          <a:sysClr val="windowText" lastClr="000000"/>
                        </a:solidFill>
                        <a:latin typeface="Cambria Math" panose="02040503050406030204" pitchFamily="18" charset="0"/>
                      </a:rPr>
                      <m:t> </m:t>
                    </m:r>
                  </m:oMath>
                </a14:m>
                <a:r>
                  <a:rPr lang="vi-VN" sz="1900">
                    <a:solidFill>
                      <a:sysClr val="windowText" lastClr="000000"/>
                    </a:solidFill>
                  </a:rPr>
                  <a:t>thoả mãn </a:t>
                </a:r>
                <a14:m>
                  <m:oMath xmlns:m="http://schemas.openxmlformats.org/officeDocument/2006/math">
                    <m:r>
                      <a:rPr lang="vi-VN" sz="1900" i="1" smtClean="0">
                        <a:solidFill>
                          <a:sysClr val="windowText" lastClr="000000"/>
                        </a:solidFill>
                        <a:latin typeface="Cambria Math" panose="02040503050406030204" pitchFamily="18" charset="0"/>
                      </a:rPr>
                      <m:t>𝐴𝑀</m:t>
                    </m:r>
                    <m:r>
                      <a:rPr lang="vi-VN" sz="1900" i="1" smtClean="0">
                        <a:solidFill>
                          <a:sysClr val="windowText" lastClr="000000"/>
                        </a:solidFill>
                        <a:latin typeface="Cambria Math" panose="02040503050406030204" pitchFamily="18" charset="0"/>
                      </a:rPr>
                      <m:t>=3 </m:t>
                    </m:r>
                    <m:r>
                      <a:rPr lang="vi-VN" sz="1900" i="1" smtClean="0">
                        <a:solidFill>
                          <a:sysClr val="windowText" lastClr="000000"/>
                        </a:solidFill>
                        <a:latin typeface="Cambria Math" panose="02040503050406030204" pitchFamily="18" charset="0"/>
                      </a:rPr>
                      <m:t>𝑐𝑚</m:t>
                    </m:r>
                    <m:r>
                      <a:rPr lang="vi-VN" sz="1900" i="1" smtClean="0">
                        <a:solidFill>
                          <a:sysClr val="windowText" lastClr="000000"/>
                        </a:solidFill>
                        <a:latin typeface="Cambria Math" panose="02040503050406030204" pitchFamily="18" charset="0"/>
                      </a:rPr>
                      <m:t> </m:t>
                    </m:r>
                  </m:oMath>
                </a14:m>
                <a:r>
                  <a:rPr lang="vi-VN" sz="1900">
                    <a:solidFill>
                      <a:sysClr val="windowText" lastClr="000000"/>
                    </a:solidFill>
                  </a:rPr>
                  <a:t>và </a:t>
                </a:r>
                <a14:m>
                  <m:oMath xmlns:m="http://schemas.openxmlformats.org/officeDocument/2006/math">
                    <m:r>
                      <a:rPr lang="vi-VN" sz="1900" i="1" smtClean="0">
                        <a:solidFill>
                          <a:sysClr val="windowText" lastClr="000000"/>
                        </a:solidFill>
                        <a:latin typeface="Cambria Math" panose="02040503050406030204" pitchFamily="18" charset="0"/>
                      </a:rPr>
                      <m:t>𝑀𝑁</m:t>
                    </m:r>
                    <m:r>
                      <a:rPr lang="vi-VN" sz="1900" i="1" smtClean="0">
                        <a:solidFill>
                          <a:sysClr val="windowText" lastClr="000000"/>
                        </a:solidFill>
                        <a:latin typeface="Cambria Math" panose="02040503050406030204" pitchFamily="18" charset="0"/>
                      </a:rPr>
                      <m:t> // </m:t>
                    </m:r>
                    <m:r>
                      <a:rPr lang="vi-VN" sz="1900" i="1" smtClean="0">
                        <a:solidFill>
                          <a:sysClr val="windowText" lastClr="000000"/>
                        </a:solidFill>
                        <a:latin typeface="Cambria Math" panose="02040503050406030204" pitchFamily="18" charset="0"/>
                      </a:rPr>
                      <m:t>𝐵𝐶</m:t>
                    </m:r>
                  </m:oMath>
                </a14:m>
                <a:r>
                  <a:rPr lang="vi-VN" sz="1900">
                    <a:solidFill>
                      <a:sysClr val="windowText" lastClr="000000"/>
                    </a:solidFill>
                  </a:rPr>
                  <a:t>. Tính độ dài đoạn thẳng </a:t>
                </a:r>
                <a14:m>
                  <m:oMath xmlns:m="http://schemas.openxmlformats.org/officeDocument/2006/math">
                    <m:r>
                      <a:rPr lang="vi-VN" sz="1900" i="1" smtClean="0">
                        <a:solidFill>
                          <a:sysClr val="windowText" lastClr="000000"/>
                        </a:solidFill>
                        <a:latin typeface="Cambria Math" panose="02040503050406030204" pitchFamily="18" charset="0"/>
                      </a:rPr>
                      <m:t>𝐴𝑁</m:t>
                    </m:r>
                  </m:oMath>
                </a14:m>
                <a:r>
                  <a:rPr lang="vi-VN" sz="1900">
                    <a:solidFill>
                      <a:sysClr val="windowText" lastClr="000000"/>
                    </a:solidFill>
                  </a:rPr>
                  <a:t>.</a:t>
                </a:r>
                <a:endParaRPr lang="vi-VN" sz="1900" dirty="0">
                  <a:solidFill>
                    <a:sysClr val="windowText" lastClr="000000"/>
                  </a:solidFill>
                </a:endParaRPr>
              </a:p>
            </p:txBody>
          </p:sp>
        </mc:Choice>
        <mc:Fallback>
          <p:sp>
            <p:nvSpPr>
              <p:cNvPr id="20" name="Rectangle 19"/>
              <p:cNvSpPr>
                <a:spLocks noRot="1" noChangeAspect="1" noMove="1" noResize="1" noEditPoints="1" noAdjustHandles="1" noChangeArrowheads="1" noChangeShapeType="1" noTextEdit="1"/>
              </p:cNvSpPr>
              <p:nvPr/>
            </p:nvSpPr>
            <p:spPr>
              <a:xfrm>
                <a:off x="177684" y="958646"/>
                <a:ext cx="8812218" cy="969496"/>
              </a:xfrm>
              <a:prstGeom prst="rect">
                <a:avLst/>
              </a:prstGeom>
              <a:blipFill>
                <a:blip r:embed="rId5"/>
                <a:stretch>
                  <a:fillRect l="-622" r="-622" b="-4403"/>
                </a:stretch>
              </a:blipFill>
            </p:spPr>
            <p:txBody>
              <a:bodyPr/>
              <a:lstStyle/>
              <a:p>
                <a:r>
                  <a:rPr lang="en-US">
                    <a:noFill/>
                  </a:rPr>
                  <a:t> </a:t>
                </a:r>
              </a:p>
            </p:txBody>
          </p:sp>
        </mc:Fallback>
      </mc:AlternateContent>
      <p:sp>
        <p:nvSpPr>
          <p:cNvPr id="27" name="Rectangle 26"/>
          <p:cNvSpPr/>
          <p:nvPr/>
        </p:nvSpPr>
        <p:spPr>
          <a:xfrm>
            <a:off x="424627" y="1997995"/>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9" name="Rectangle 28"/>
              <p:cNvSpPr/>
              <p:nvPr/>
            </p:nvSpPr>
            <p:spPr>
              <a:xfrm>
                <a:off x="4758270" y="2425088"/>
                <a:ext cx="5059544" cy="2068130"/>
              </a:xfrm>
              <a:prstGeom prst="rect">
                <a:avLst/>
              </a:prstGeom>
            </p:spPr>
            <p:txBody>
              <a:bodyPr wrap="square">
                <a:spAutoFit/>
              </a:bodyPr>
              <a:lstStyle/>
              <a:p>
                <a:pPr algn="just">
                  <a:lnSpc>
                    <a:spcPct val="150000"/>
                  </a:lnSpc>
                  <a:spcBef>
                    <a:spcPts val="600"/>
                  </a:spcBef>
                  <a:spcAft>
                    <a:spcPts val="600"/>
                  </a:spcAft>
                </a:pPr>
                <a:r>
                  <a:rPr lang="vi-VN" sz="19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𝑀𝑁</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𝐴𝑀</m:t>
                        </m:r>
                      </m:num>
                      <m:den>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𝐴𝑁</m:t>
                        </m:r>
                      </m:num>
                      <m:den>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r>
                  <a:rPr lang="vi-VN" sz="1900">
                    <a:effectLst/>
                    <a:latin typeface="Arial" panose="020B0604020202020204" pitchFamily="34" charset="0"/>
                    <a:ea typeface="Calibri" panose="020F0502020204030204" pitchFamily="34" charset="0"/>
                    <a:cs typeface="Arial" panose="020B0604020202020204" pitchFamily="34" charset="0"/>
                  </a:rPr>
                  <a:t> (Hệ quả định lí Thalès)</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1900" i="1">
                            <a:effectLst/>
                            <a:latin typeface="Cambria Math" panose="02040503050406030204" pitchFamily="18" charset="0"/>
                            <a:ea typeface="Calibri" panose="020F0502020204030204" pitchFamily="34" charset="0"/>
                            <a:cs typeface="Times New Roman" panose="02020603050405020304" pitchFamily="18" charset="0"/>
                          </a:rPr>
                          <m:t>4,5</m:t>
                        </m:r>
                      </m:den>
                    </m:f>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𝐴𝑁</m:t>
                        </m:r>
                      </m:num>
                      <m:den>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den>
                    </m:f>
                    <m:r>
                      <a:rPr lang="en-US" sz="1900" i="1">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𝐴𝑁</m:t>
                    </m:r>
                    <m:r>
                      <a:rPr lang="vi-VN" sz="1900" i="1">
                        <a:effectLst/>
                        <a:latin typeface="Cambria Math" panose="02040503050406030204" pitchFamily="18" charset="0"/>
                        <a:ea typeface="Calibri" panose="020F0502020204030204" pitchFamily="34" charset="0"/>
                        <a:cs typeface="Times New Roman" panose="02020603050405020304" pitchFamily="18" charset="0"/>
                      </a:rPr>
                      <m:t>=6 . 6 :4,5=4</m:t>
                    </m:r>
                  </m:oMath>
                </a14:m>
                <a:r>
                  <a:rPr lang="vi-VN" sz="1900">
                    <a:effectLst/>
                    <a:latin typeface="Arial" panose="020B0604020202020204" pitchFamily="34" charset="0"/>
                    <a:ea typeface="Calibri" panose="020F0502020204030204" pitchFamily="34" charset="0"/>
                    <a:cs typeface="Arial" panose="020B0604020202020204" pitchFamily="34" charset="0"/>
                  </a:rPr>
                  <a:t> cm</a:t>
                </a:r>
                <a:endParaRPr lang="en-US" sz="19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4758270" y="2425088"/>
                <a:ext cx="5059544" cy="2068130"/>
              </a:xfrm>
              <a:prstGeom prst="rect">
                <a:avLst/>
              </a:prstGeom>
              <a:blipFill>
                <a:blip r:embed="rId6"/>
                <a:stretch>
                  <a:fillRect l="-1205"/>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069355" y="2366262"/>
            <a:ext cx="3261138" cy="2224439"/>
          </a:xfrm>
          <a:prstGeom prst="rect">
            <a:avLst/>
          </a:prstGeom>
        </p:spPr>
      </p:pic>
    </p:spTree>
    <p:extLst>
      <p:ext uri="{BB962C8B-B14F-4D97-AF65-F5344CB8AC3E}">
        <p14:creationId xmlns:p14="http://schemas.microsoft.com/office/powerpoint/2010/main" val="90209606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xEl>
                                              <p:pRg st="1" end="1"/>
                                            </p:txEl>
                                          </p:spTgt>
                                        </p:tgtEl>
                                        <p:attrNameLst>
                                          <p:attrName>style.visibility</p:attrName>
                                        </p:attrNameLst>
                                      </p:cBhvr>
                                      <p:to>
                                        <p:strVal val="visible"/>
                                      </p:to>
                                    </p:set>
                                    <p:animEffect transition="in" filter="wipe(left)">
                                      <p:cBhvr>
                                        <p:cTn id="34" dur="500"/>
                                        <p:tgtEl>
                                          <p:spTgt spid="2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xEl>
                                              <p:pRg st="2" end="2"/>
                                            </p:txEl>
                                          </p:spTgt>
                                        </p:tgtEl>
                                        <p:attrNameLst>
                                          <p:attrName>style.visibility</p:attrName>
                                        </p:attrNameLst>
                                      </p:cBhvr>
                                      <p:to>
                                        <p:strVal val="visible"/>
                                      </p:to>
                                    </p:set>
                                    <p:animEffect transition="in" filter="wipe(left)">
                                      <p:cBhvr>
                                        <p:cTn id="39"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15" name="Google Shape;3331;p61"/>
          <p:cNvSpPr txBox="1"/>
          <p:nvPr/>
        </p:nvSpPr>
        <p:spPr>
          <a:xfrm flipH="1">
            <a:off x="3219640" y="633722"/>
            <a:ext cx="2679430" cy="51658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1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2 (SGK </a:t>
            </a: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tr.57)</a:t>
            </a:r>
            <a:endParaRPr lang="en-US" sz="21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Rectangle 15"/>
              <p:cNvSpPr/>
              <p:nvPr/>
            </p:nvSpPr>
            <p:spPr>
              <a:xfrm>
                <a:off x="830213" y="1308840"/>
                <a:ext cx="7534298" cy="3059235"/>
              </a:xfrm>
              <a:prstGeom prst="rect">
                <a:avLst/>
              </a:prstGeom>
            </p:spPr>
            <p:txBody>
              <a:bodyPr wrap="square">
                <a:spAutoFit/>
              </a:bodyPr>
              <a:lstStyle/>
              <a:p>
                <a:pPr algn="just">
                  <a:lnSpc>
                    <a:spcPct val="150000"/>
                  </a:lnSpc>
                </a:pPr>
                <a:r>
                  <a:rPr lang="vi-VN" sz="2000" smtClean="0">
                    <a:latin typeface="+mn-lt"/>
                  </a:rPr>
                  <a:t>Cho hình thang </a:t>
                </a:r>
                <a14:m>
                  <m:oMath xmlns:m="http://schemas.openxmlformats.org/officeDocument/2006/math">
                    <m:r>
                      <a:rPr lang="vi-VN" sz="2000" i="1" smtClean="0">
                        <a:latin typeface="Cambria Math" panose="02040503050406030204" pitchFamily="18" charset="0"/>
                      </a:rPr>
                      <m:t>𝐴𝐵𝐶𝐷</m:t>
                    </m:r>
                    <m:r>
                      <a:rPr lang="vi-VN" sz="2000" i="1" smtClean="0">
                        <a:latin typeface="Cambria Math" panose="02040503050406030204" pitchFamily="18" charset="0"/>
                      </a:rPr>
                      <m:t> (</m:t>
                    </m:r>
                    <m:r>
                      <a:rPr lang="vi-VN" sz="2000" i="1" smtClean="0">
                        <a:latin typeface="Cambria Math" panose="02040503050406030204" pitchFamily="18" charset="0"/>
                      </a:rPr>
                      <m:t>𝐴𝐵</m:t>
                    </m:r>
                    <m:r>
                      <a:rPr lang="vi-VN" sz="2000" i="1" smtClean="0">
                        <a:latin typeface="Cambria Math" panose="02040503050406030204" pitchFamily="18" charset="0"/>
                      </a:rPr>
                      <m:t> // </m:t>
                    </m:r>
                    <m:r>
                      <a:rPr lang="vi-VN" sz="2000" i="1" smtClean="0">
                        <a:latin typeface="Cambria Math" panose="02040503050406030204" pitchFamily="18" charset="0"/>
                      </a:rPr>
                      <m:t>𝐶𝐷</m:t>
                    </m:r>
                    <m:r>
                      <a:rPr lang="vi-VN" sz="2000" i="1" smtClean="0">
                        <a:latin typeface="Cambria Math" panose="02040503050406030204" pitchFamily="18" charset="0"/>
                      </a:rPr>
                      <m:t>) </m:t>
                    </m:r>
                  </m:oMath>
                </a14:m>
                <a:r>
                  <a:rPr lang="vi-VN" sz="2000">
                    <a:latin typeface="+mn-lt"/>
                  </a:rPr>
                  <a:t>có </a:t>
                </a:r>
                <a14:m>
                  <m:oMath xmlns:m="http://schemas.openxmlformats.org/officeDocument/2006/math">
                    <m:r>
                      <a:rPr lang="vi-VN" sz="2000" i="1" smtClean="0">
                        <a:latin typeface="Cambria Math" panose="02040503050406030204" pitchFamily="18" charset="0"/>
                      </a:rPr>
                      <m:t>𝐴𝐵</m:t>
                    </m:r>
                    <m:r>
                      <a:rPr lang="vi-VN" sz="2000" i="1" smtClean="0">
                        <a:latin typeface="Cambria Math" panose="02040503050406030204" pitchFamily="18" charset="0"/>
                      </a:rPr>
                      <m:t>=4 </m:t>
                    </m:r>
                    <m:r>
                      <a:rPr lang="vi-VN" sz="2000" i="1" smtClean="0">
                        <a:latin typeface="Cambria Math" panose="02040503050406030204" pitchFamily="18" charset="0"/>
                      </a:rPr>
                      <m:t>𝑐𝑚</m:t>
                    </m:r>
                    <m:r>
                      <a:rPr lang="vi-VN" sz="2000" i="1" smtClean="0">
                        <a:latin typeface="Cambria Math" panose="02040503050406030204" pitchFamily="18" charset="0"/>
                      </a:rPr>
                      <m:t>, </m:t>
                    </m:r>
                    <m:r>
                      <a:rPr lang="vi-VN" sz="2000" i="1" smtClean="0">
                        <a:latin typeface="Cambria Math" panose="02040503050406030204" pitchFamily="18" charset="0"/>
                      </a:rPr>
                      <m:t>𝐶𝐷</m:t>
                    </m:r>
                    <m:r>
                      <a:rPr lang="vi-VN" sz="2000" i="1" smtClean="0">
                        <a:latin typeface="Cambria Math" panose="02040503050406030204" pitchFamily="18" charset="0"/>
                      </a:rPr>
                      <m:t>=6 </m:t>
                    </m:r>
                    <m:r>
                      <a:rPr lang="vi-VN" sz="2000" i="1" smtClean="0">
                        <a:latin typeface="Cambria Math" panose="02040503050406030204" pitchFamily="18" charset="0"/>
                      </a:rPr>
                      <m:t>𝑐𝑚</m:t>
                    </m:r>
                  </m:oMath>
                </a14:m>
                <a:r>
                  <a:rPr lang="vi-VN" sz="2000">
                    <a:latin typeface="+mn-lt"/>
                  </a:rPr>
                  <a:t>. Đường thẳng </a:t>
                </a:r>
                <a14:m>
                  <m:oMath xmlns:m="http://schemas.openxmlformats.org/officeDocument/2006/math">
                    <m:r>
                      <a:rPr lang="vi-VN" sz="2000" i="1" smtClean="0">
                        <a:latin typeface="Cambria Math" panose="02040503050406030204" pitchFamily="18" charset="0"/>
                      </a:rPr>
                      <m:t>𝑑</m:t>
                    </m:r>
                  </m:oMath>
                </a14:m>
                <a:r>
                  <a:rPr lang="vi-VN" sz="2000">
                    <a:latin typeface="+mn-lt"/>
                  </a:rPr>
                  <a:t> song song với hai đáy và cắt hai cạnh bên </a:t>
                </a:r>
                <a14:m>
                  <m:oMath xmlns:m="http://schemas.openxmlformats.org/officeDocument/2006/math">
                    <m:r>
                      <a:rPr lang="vi-VN" sz="2000" i="1" smtClean="0">
                        <a:latin typeface="Cambria Math" panose="02040503050406030204" pitchFamily="18" charset="0"/>
                      </a:rPr>
                      <m:t>𝐴𝐷</m:t>
                    </m:r>
                    <m:r>
                      <a:rPr lang="vi-VN" sz="2000" i="1" smtClean="0">
                        <a:latin typeface="Cambria Math" panose="02040503050406030204" pitchFamily="18" charset="0"/>
                      </a:rPr>
                      <m:t>, </m:t>
                    </m:r>
                    <m:r>
                      <a:rPr lang="vi-VN" sz="2000" i="1" smtClean="0">
                        <a:latin typeface="Cambria Math" panose="02040503050406030204" pitchFamily="18" charset="0"/>
                      </a:rPr>
                      <m:t>𝐵𝐶</m:t>
                    </m:r>
                    <m:r>
                      <a:rPr lang="vi-VN" sz="2000" i="1" smtClean="0">
                        <a:latin typeface="Cambria Math" panose="02040503050406030204" pitchFamily="18" charset="0"/>
                      </a:rPr>
                      <m:t> </m:t>
                    </m:r>
                  </m:oMath>
                </a14:m>
                <a:r>
                  <a:rPr lang="vi-VN" sz="2000">
                    <a:latin typeface="+mn-lt"/>
                  </a:rPr>
                  <a:t>của hình thang đó lần lượt tại </a:t>
                </a:r>
                <a14:m>
                  <m:oMath xmlns:m="http://schemas.openxmlformats.org/officeDocument/2006/math">
                    <m:r>
                      <a:rPr lang="vi-VN" sz="2000" i="1" smtClean="0">
                        <a:latin typeface="Cambria Math" panose="02040503050406030204" pitchFamily="18" charset="0"/>
                      </a:rPr>
                      <m:t>𝑀</m:t>
                    </m:r>
                    <m:r>
                      <a:rPr lang="vi-VN" sz="2000" i="1" smtClean="0">
                        <a:latin typeface="Cambria Math" panose="02040503050406030204" pitchFamily="18" charset="0"/>
                      </a:rPr>
                      <m:t>, </m:t>
                    </m:r>
                    <m:r>
                      <a:rPr lang="vi-VN" sz="2000" i="1" smtClean="0">
                        <a:latin typeface="Cambria Math" panose="02040503050406030204" pitchFamily="18" charset="0"/>
                      </a:rPr>
                      <m:t>𝑁</m:t>
                    </m:r>
                  </m:oMath>
                </a14:m>
                <a:r>
                  <a:rPr lang="vi-VN" sz="2000">
                    <a:latin typeface="+mn-lt"/>
                  </a:rPr>
                  <a:t>; cắt đường chéo </a:t>
                </a:r>
                <a14:m>
                  <m:oMath xmlns:m="http://schemas.openxmlformats.org/officeDocument/2006/math">
                    <m:r>
                      <a:rPr lang="vi-VN" sz="2000" i="1" smtClean="0">
                        <a:latin typeface="Cambria Math" panose="02040503050406030204" pitchFamily="18" charset="0"/>
                      </a:rPr>
                      <m:t>𝐴𝐶</m:t>
                    </m:r>
                  </m:oMath>
                </a14:m>
                <a:r>
                  <a:rPr lang="vi-VN" sz="2000">
                    <a:latin typeface="+mn-lt"/>
                  </a:rPr>
                  <a:t> tại </a:t>
                </a:r>
                <a14:m>
                  <m:oMath xmlns:m="http://schemas.openxmlformats.org/officeDocument/2006/math">
                    <m:r>
                      <a:rPr lang="vi-VN" sz="2000" i="1" smtClean="0">
                        <a:latin typeface="Cambria Math" panose="02040503050406030204" pitchFamily="18" charset="0"/>
                      </a:rPr>
                      <m:t>𝑃</m:t>
                    </m:r>
                  </m:oMath>
                </a14:m>
                <a:r>
                  <a:rPr lang="vi-VN" sz="2000">
                    <a:latin typeface="+mn-lt"/>
                  </a:rPr>
                  <a:t>.</a:t>
                </a:r>
              </a:p>
              <a:p>
                <a:pPr algn="just">
                  <a:lnSpc>
                    <a:spcPct val="150000"/>
                  </a:lnSpc>
                </a:pPr>
                <a:r>
                  <a:rPr lang="vi-VN" sz="2000">
                    <a:latin typeface="+mn-lt"/>
                  </a:rPr>
                  <a:t>a) Chứng minh </a:t>
                </a:r>
                <a:r>
                  <a:rPr lang="en-US" sz="200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𝐴𝑀</m:t>
                        </m:r>
                      </m:num>
                      <m:den>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𝑀𝐷</m:t>
                        </m:r>
                      </m:den>
                    </m:f>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𝐵𝑁</m:t>
                        </m:r>
                      </m:num>
                      <m:den>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𝑁𝐶</m:t>
                        </m:r>
                      </m:den>
                    </m:f>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vi-VN" sz="2000">
                  <a:latin typeface="+mn-lt"/>
                </a:endParaRPr>
              </a:p>
              <a:p>
                <a:pPr algn="just">
                  <a:lnSpc>
                    <a:spcPct val="150000"/>
                  </a:lnSpc>
                </a:pPr>
                <a:r>
                  <a:rPr lang="vi-VN" sz="2000">
                    <a:latin typeface="+mn-lt"/>
                  </a:rPr>
                  <a:t>b) Tính độ dài các đoạn thẳng </a:t>
                </a:r>
                <a14:m>
                  <m:oMath xmlns:m="http://schemas.openxmlformats.org/officeDocument/2006/math">
                    <m:r>
                      <a:rPr lang="vi-VN" sz="2000" i="1" smtClean="0">
                        <a:latin typeface="Cambria Math" panose="02040503050406030204" pitchFamily="18" charset="0"/>
                      </a:rPr>
                      <m:t>𝑀𝑃</m:t>
                    </m:r>
                    <m:r>
                      <a:rPr lang="vi-VN" sz="2000" i="1" smtClean="0">
                        <a:latin typeface="Cambria Math" panose="02040503050406030204" pitchFamily="18" charset="0"/>
                      </a:rPr>
                      <m:t>, </m:t>
                    </m:r>
                    <m:r>
                      <a:rPr lang="vi-VN" sz="2000" i="1" smtClean="0">
                        <a:latin typeface="Cambria Math" panose="02040503050406030204" pitchFamily="18" charset="0"/>
                      </a:rPr>
                      <m:t>𝑃𝑁</m:t>
                    </m:r>
                    <m:r>
                      <a:rPr lang="vi-VN" sz="2000" i="1" smtClean="0">
                        <a:latin typeface="Cambria Math" panose="02040503050406030204" pitchFamily="18" charset="0"/>
                      </a:rPr>
                      <m:t>, </m:t>
                    </m:r>
                    <m:r>
                      <a:rPr lang="vi-VN" sz="2000" i="1" smtClean="0">
                        <a:latin typeface="Cambria Math" panose="02040503050406030204" pitchFamily="18" charset="0"/>
                      </a:rPr>
                      <m:t>𝑀𝑁</m:t>
                    </m:r>
                  </m:oMath>
                </a14:m>
                <a:r>
                  <a:rPr lang="vi-VN" sz="2000">
                    <a:latin typeface="+mn-lt"/>
                  </a:rPr>
                  <a:t>; biết rằng </a:t>
                </a:r>
                <a14:m>
                  <m:oMath xmlns:m="http://schemas.openxmlformats.org/officeDocument/2006/math">
                    <m:r>
                      <a:rPr lang="vi-VN" sz="2000" i="1" smtClean="0">
                        <a:latin typeface="Cambria Math" panose="02040503050406030204" pitchFamily="18" charset="0"/>
                      </a:rPr>
                      <m:t>𝑀𝐷</m:t>
                    </m:r>
                    <m:r>
                      <a:rPr lang="vi-VN" sz="2000" i="1" smtClean="0">
                        <a:latin typeface="Cambria Math" panose="02040503050406030204" pitchFamily="18" charset="0"/>
                      </a:rPr>
                      <m:t>= 2</m:t>
                    </m:r>
                    <m:r>
                      <a:rPr lang="vi-VN" sz="2000" i="1" smtClean="0">
                        <a:latin typeface="Cambria Math" panose="02040503050406030204" pitchFamily="18" charset="0"/>
                      </a:rPr>
                      <m:t>𝑀𝐴</m:t>
                    </m:r>
                    <m:r>
                      <a:rPr lang="vi-VN" sz="2000" i="1" smtClean="0">
                        <a:latin typeface="Cambria Math" panose="02040503050406030204" pitchFamily="18" charset="0"/>
                      </a:rPr>
                      <m:t>.</m:t>
                    </m:r>
                  </m:oMath>
                </a14:m>
                <a:endParaRPr lang="vi-VN" sz="2000">
                  <a:latin typeface="+mn-lt"/>
                </a:endParaRPr>
              </a:p>
            </p:txBody>
          </p:sp>
        </mc:Choice>
        <mc:Fallback>
          <p:sp>
            <p:nvSpPr>
              <p:cNvPr id="16" name="Rectangle 15"/>
              <p:cNvSpPr>
                <a:spLocks noRot="1" noChangeAspect="1" noMove="1" noResize="1" noEditPoints="1" noAdjustHandles="1" noChangeArrowheads="1" noChangeShapeType="1" noTextEdit="1"/>
              </p:cNvSpPr>
              <p:nvPr/>
            </p:nvSpPr>
            <p:spPr>
              <a:xfrm>
                <a:off x="830213" y="1308840"/>
                <a:ext cx="7534298" cy="3059235"/>
              </a:xfrm>
              <a:prstGeom prst="rect">
                <a:avLst/>
              </a:prstGeom>
              <a:blipFill>
                <a:blip r:embed="rId4"/>
                <a:stretch>
                  <a:fillRect l="-809" r="-890" b="-7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814864" y="55364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814863" y="2437142"/>
                <a:ext cx="7826966" cy="2285626"/>
              </a:xfrm>
              <a:prstGeom prst="rect">
                <a:avLst/>
              </a:prstGeom>
            </p:spPr>
            <p:txBody>
              <a:bodyPr wrap="square">
                <a:spAutoFit/>
              </a:bodyPr>
              <a:lstStyle/>
              <a:p>
                <a:pPr algn="just">
                  <a:lnSpc>
                    <a:spcPct val="150000"/>
                  </a:lnSpc>
                </a:pPr>
                <a:r>
                  <a:rPr lang="vi-VN" sz="1800" smtClean="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𝑀𝑁</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𝐶𝐷</m:t>
                    </m:r>
                  </m:oMath>
                </a14:m>
                <a:r>
                  <a:rPr lang="vi-VN" sz="1800">
                    <a:effectLst/>
                    <a:latin typeface="Arial" panose="020B0604020202020204" pitchFamily="34" charset="0"/>
                    <a:ea typeface="Times New Roman" panose="02020603050405020304" pitchFamily="18" charset="0"/>
                    <a:cs typeface="Arial" panose="020B0604020202020204" pitchFamily="34" charset="0"/>
                  </a:rPr>
                  <a:t> (gt) </a:t>
                </a: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𝑀𝑃</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𝐷𝐶</m:t>
                    </m:r>
                  </m:oMath>
                </a14:m>
                <a:r>
                  <a:rPr lang="vi-VN" sz="1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𝑁𝑃</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smtClean="0">
                    <a:effectLst/>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𝐴𝐷𝐶</m:t>
                    </m:r>
                  </m:oMath>
                </a14:m>
                <a:r>
                  <a:rPr lang="vi-VN" sz="18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𝑀𝑃</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𝐷𝐶</m:t>
                    </m:r>
                  </m:oMath>
                </a14:m>
                <a:r>
                  <a:rPr lang="vi-VN" sz="1800">
                    <a:effectLst/>
                    <a:latin typeface="Arial" panose="020B0604020202020204" pitchFamily="34" charset="0"/>
                    <a:ea typeface="Times New Roman" panose="02020603050405020304" pitchFamily="18" charset="0"/>
                    <a:cs typeface="Arial" panose="020B0604020202020204" pitchFamily="34" charset="0"/>
                  </a:rPr>
                  <a:t>, áp đụng định lí Thalès vào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𝐴𝐷𝐶</m:t>
                    </m:r>
                  </m:oMath>
                </a14:m>
                <a:r>
                  <a:rPr lang="vi-VN" sz="18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𝑀𝐷</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𝑃𝐶</m:t>
                        </m:r>
                      </m:den>
                    </m:f>
                  </m:oMath>
                </a14:m>
                <a:r>
                  <a:rPr lang="vi-VN" sz="1800">
                    <a:effectLst/>
                    <a:latin typeface="Arial" panose="020B0604020202020204" pitchFamily="34" charset="0"/>
                    <a:ea typeface="Times New Roman" panose="02020603050405020304" pitchFamily="18" charset="0"/>
                    <a:cs typeface="Arial" panose="020B0604020202020204" pitchFamily="34" charset="0"/>
                  </a:rPr>
                  <a:t> (1)</a:t>
                </a:r>
                <a:endParaRPr lang="en-US" sz="1800">
                  <a:effectLst/>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smtClean="0">
                    <a:effectLst/>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𝐶𝐴𝐵</m:t>
                    </m:r>
                  </m:oMath>
                </a14:m>
                <a:r>
                  <a:rPr lang="vi-VN" sz="18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𝑁𝑃</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800">
                    <a:effectLst/>
                    <a:latin typeface="Arial" panose="020B0604020202020204" pitchFamily="34" charset="0"/>
                    <a:ea typeface="Times New Roman" panose="02020603050405020304" pitchFamily="18" charset="0"/>
                    <a:cs typeface="Arial" panose="020B0604020202020204" pitchFamily="34" charset="0"/>
                  </a:rPr>
                  <a:t>, áp đụng định lí Thalès vào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𝐶𝐴𝐵</m:t>
                    </m:r>
                  </m:oMath>
                </a14:m>
                <a:r>
                  <a:rPr lang="vi-VN" sz="18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𝐵𝑁</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𝑁𝐶</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𝑃𝐶</m:t>
                        </m:r>
                      </m:den>
                    </m:f>
                  </m:oMath>
                </a14:m>
                <a:r>
                  <a:rPr lang="vi-VN" sz="1800">
                    <a:effectLst/>
                    <a:latin typeface="Arial" panose="020B0604020202020204" pitchFamily="34" charset="0"/>
                    <a:ea typeface="Times New Roman" panose="02020603050405020304" pitchFamily="18" charset="0"/>
                    <a:cs typeface="Arial" panose="020B0604020202020204" pitchFamily="34" charset="0"/>
                  </a:rPr>
                  <a:t>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1800">
                    <a:effectLst/>
                    <a:latin typeface="Arial" panose="020B0604020202020204" pitchFamily="34" charset="0"/>
                    <a:ea typeface="Times New Roman" panose="02020603050405020304" pitchFamily="18" charset="0"/>
                    <a:cs typeface="Arial" panose="020B0604020202020204" pitchFamily="34" charset="0"/>
                  </a:rPr>
                  <a:t>Từ (1)(2) suy ra </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𝑀𝐷</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𝑃𝐶</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𝐵𝑁</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𝑁𝐶</m:t>
                        </m:r>
                      </m:den>
                    </m:f>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1800" b="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𝑀𝐷</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𝐵𝑁</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𝑁𝐶</m:t>
                        </m:r>
                      </m:den>
                    </m:f>
                  </m:oMath>
                </a14:m>
                <a:r>
                  <a:rPr lang="vi-VN" sz="1800">
                    <a:effectLst/>
                    <a:latin typeface="Arial" panose="020B0604020202020204" pitchFamily="34" charset="0"/>
                    <a:ea typeface="Times New Roman" panose="02020603050405020304" pitchFamily="18" charset="0"/>
                    <a:cs typeface="Arial" panose="020B0604020202020204" pitchFamily="34" charset="0"/>
                  </a:rPr>
                  <a:t> (đpcm)</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14863" y="2437142"/>
                <a:ext cx="7826966" cy="2285626"/>
              </a:xfrm>
              <a:prstGeom prst="rect">
                <a:avLst/>
              </a:prstGeom>
              <a:blipFill>
                <a:blip r:embed="rId4"/>
                <a:stretch>
                  <a:fillRect l="-701" r="-234"/>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036838" y="715830"/>
            <a:ext cx="3383017" cy="1661352"/>
          </a:xfrm>
          <a:prstGeom prst="rect">
            <a:avLst/>
          </a:prstGeom>
        </p:spPr>
      </p:pic>
    </p:spTree>
    <p:extLst>
      <p:ext uri="{BB962C8B-B14F-4D97-AF65-F5344CB8AC3E}">
        <p14:creationId xmlns:p14="http://schemas.microsoft.com/office/powerpoint/2010/main" val="40429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45439" y="4361764"/>
            <a:ext cx="1012842" cy="368319"/>
          </a:xfrm>
          <a:prstGeom prst="rect">
            <a:avLst/>
          </a:prstGeom>
        </p:spPr>
      </p:pic>
      <p:sp>
        <p:nvSpPr>
          <p:cNvPr id="6" name="Rectangle 5"/>
          <p:cNvSpPr/>
          <p:nvPr/>
        </p:nvSpPr>
        <p:spPr>
          <a:xfrm>
            <a:off x="814864" y="55364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215887" y="2564558"/>
                <a:ext cx="7024918" cy="2108782"/>
              </a:xfrm>
              <a:prstGeom prst="rect">
                <a:avLst/>
              </a:prstGeom>
            </p:spPr>
            <p:txBody>
              <a:bodyPr wrap="square">
                <a:spAutoFit/>
              </a:bodyPr>
              <a:lstStyle/>
              <a:p>
                <a:pPr algn="just">
                  <a:lnSpc>
                    <a:spcPct val="150000"/>
                  </a:lnSpc>
                </a:pPr>
                <a:r>
                  <a:rPr lang="vi-VN" sz="1800" smtClean="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𝑀𝐷</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𝑀𝐴</m:t>
                    </m:r>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𝐴𝐷</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=3</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oMath>
                </a14:m>
                <a:r>
                  <a:rPr lang="vi-VN" sz="1800">
                    <a:effectLst/>
                    <a:latin typeface="Arial" panose="020B0604020202020204" pitchFamily="34" charset="0"/>
                    <a:ea typeface="Times New Roman" panose="02020603050405020304" pitchFamily="18"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1800" smtClean="0">
                    <a:effectLst/>
                    <a:latin typeface="Arial" panose="020B0604020202020204" pitchFamily="34" charset="0"/>
                    <a:ea typeface="Times New Roman" panose="02020603050405020304" pitchFamily="18" charset="0"/>
                    <a:cs typeface="Arial" panose="020B0604020202020204" pitchFamily="34" charset="0"/>
                  </a:rPr>
                  <a:t>Áp </a:t>
                </a:r>
                <a:r>
                  <a:rPr lang="vi-VN" sz="1800">
                    <a:effectLst/>
                    <a:latin typeface="Arial" panose="020B0604020202020204" pitchFamily="34" charset="0"/>
                    <a:ea typeface="Times New Roman" panose="02020603050405020304" pitchFamily="18" charset="0"/>
                    <a:cs typeface="Arial" panose="020B0604020202020204" pitchFamily="34" charset="0"/>
                  </a:rPr>
                  <a:t>dụng hệ quả định lí Thalès vào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𝐴𝐷𝐶</m:t>
                    </m:r>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r>
                  <a:rPr lang="vi-VN" sz="1800">
                    <a:effectLst/>
                    <a:latin typeface="Arial" panose="020B0604020202020204" pitchFamily="34" charset="0"/>
                    <a:ea typeface="Times New Roman" panose="02020603050405020304" pitchFamily="18" charset="0"/>
                    <a:cs typeface="Arial" panose="020B0604020202020204" pitchFamily="34" charset="0"/>
                  </a:rPr>
                  <a:t>có</a:t>
                </a:r>
                <a:r>
                  <a:rPr lang="vi-VN" sz="1800" smtClean="0">
                    <a:effectLst/>
                    <a:latin typeface="Arial" panose="020B0604020202020204" pitchFamily="34" charset="0"/>
                    <a:ea typeface="Times New Roman" panose="02020603050405020304" pitchFamily="18" charset="0"/>
                    <a:cs typeface="Arial" panose="020B0604020202020204" pitchFamily="34" charset="0"/>
                  </a:rPr>
                  <a:t>:</a:t>
                </a:r>
                <a:endParaRPr lang="en-US" sz="1800" smtClean="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1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𝐴𝐷</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𝐶𝐷</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3</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𝐶𝐷</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18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𝑀𝑃</m:t>
                    </m:r>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=1 . 6 :3=2</m:t>
                    </m:r>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r>
                  <a:rPr lang="vi-VN" sz="1800">
                    <a:effectLst/>
                    <a:latin typeface="Arial" panose="020B0604020202020204" pitchFamily="34" charset="0"/>
                    <a:ea typeface="Times New Roman" panose="02020603050405020304" pitchFamily="18" charset="0"/>
                    <a:cs typeface="Arial" panose="020B0604020202020204" pitchFamily="34" charset="0"/>
                  </a:rPr>
                  <a:t>cm</a:t>
                </a:r>
                <a:r>
                  <a:rPr lang="vi-VN" sz="1800" smtClean="0">
                    <a:effectLst/>
                    <a:latin typeface="Arial" panose="020B0604020202020204" pitchFamily="34" charset="0"/>
                    <a:ea typeface="Times New Roman" panose="02020603050405020304" pitchFamily="18" charset="0"/>
                    <a:cs typeface="Arial" panose="020B0604020202020204" pitchFamily="34" charset="0"/>
                  </a:rPr>
                  <a:t>)</a:t>
                </a:r>
                <a:endParaRPr lang="en-US" sz="18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1800" smtClean="0">
                    <a:effectLst/>
                    <a:latin typeface="Arial" panose="020B0604020202020204" pitchFamily="34" charset="0"/>
                    <a:ea typeface="Times New Roman" panose="02020603050405020304" pitchFamily="18" charset="0"/>
                    <a:cs typeface="Arial" panose="020B0604020202020204" pitchFamily="34" charset="0"/>
                  </a:rPr>
                  <a:t> </a:t>
                </a:r>
                <a:r>
                  <a:rPr lang="vi-VN" sz="1800">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𝐴𝑀</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𝐴𝐷</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𝐴𝐶</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𝐶𝑃</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𝐶𝐴</m:t>
                        </m:r>
                      </m:den>
                    </m:f>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5887" y="2564558"/>
                <a:ext cx="7024918" cy="2108782"/>
              </a:xfrm>
              <a:prstGeom prst="rect">
                <a:avLst/>
              </a:prstGeom>
              <a:blipFill>
                <a:blip r:embed="rId4"/>
                <a:stretch>
                  <a:fillRect l="-694"/>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036838" y="715830"/>
            <a:ext cx="3383017" cy="1661352"/>
          </a:xfrm>
          <a:prstGeom prst="rect">
            <a:avLst/>
          </a:prstGeom>
        </p:spPr>
      </p:pic>
    </p:spTree>
    <p:extLst>
      <p:ext uri="{BB962C8B-B14F-4D97-AF65-F5344CB8AC3E}">
        <p14:creationId xmlns:p14="http://schemas.microsoft.com/office/powerpoint/2010/main" val="341765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814864" y="55364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215925" y="2644015"/>
                <a:ext cx="6799990" cy="186461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Áp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dụng hệ quả định lí Thalès vào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𝐶𝐴𝐵</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có: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𝐶𝑃</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𝐶𝐴</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𝑃𝑁</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𝑃𝑁</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4</m:t>
                        </m:r>
                      </m:den>
                    </m:f>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a:p>
                <a:pPr lvl="0" algn="ctr">
                  <a:lnSpc>
                    <a:spcPct val="150000"/>
                  </a:lnSpc>
                </a:pP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𝑃𝑁</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 . 4 :3=</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8</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den>
                    </m:f>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(cm)</a:t>
                </a: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𝑀𝑁</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𝑀𝑃</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𝑃𝑁</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8</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14</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den>
                    </m:f>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(cm)</a:t>
                </a: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1215925" y="2644015"/>
                <a:ext cx="6799990" cy="1864613"/>
              </a:xfrm>
              <a:prstGeom prst="rect">
                <a:avLst/>
              </a:prstGeom>
              <a:blipFill>
                <a:blip r:embed="rId4"/>
                <a:stretch>
                  <a:fillRect l="-717"/>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036838" y="715830"/>
            <a:ext cx="3383017" cy="1661352"/>
          </a:xfrm>
          <a:prstGeom prst="rect">
            <a:avLst/>
          </a:prstGeom>
        </p:spPr>
      </p:pic>
    </p:spTree>
    <p:extLst>
      <p:ext uri="{BB962C8B-B14F-4D97-AF65-F5344CB8AC3E}">
        <p14:creationId xmlns:p14="http://schemas.microsoft.com/office/powerpoint/2010/main" val="301360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997;p41"/>
          <p:cNvSpPr txBox="1">
            <a:spLocks noGrp="1"/>
          </p:cNvSpPr>
          <p:nvPr>
            <p:ph type="title"/>
          </p:nvPr>
        </p:nvSpPr>
        <p:spPr>
          <a:xfrm>
            <a:off x="458078"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VẬN DỤNG</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extLst>
      <p:ext uri="{BB962C8B-B14F-4D97-AF65-F5344CB8AC3E}">
        <p14:creationId xmlns:p14="http://schemas.microsoft.com/office/powerpoint/2010/main" val="192893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title"/>
          </p:nvPr>
        </p:nvSpPr>
        <p:spPr>
          <a:xfrm>
            <a:off x="720942" y="728982"/>
            <a:ext cx="7717500" cy="523200"/>
          </a:xfrm>
          <a:prstGeom prst="rect">
            <a:avLst/>
          </a:prstGeom>
        </p:spPr>
        <p:txBody>
          <a:bodyPr spcFirstLastPara="1" wrap="square" lIns="91425" tIns="91425" rIns="91425" bIns="91425" anchor="t" anchorCtr="0">
            <a:noAutofit/>
          </a:bodyPr>
          <a:lstStyle/>
          <a:p>
            <a:pPr lvl="0"/>
            <a:r>
              <a:rPr lang="en-US" sz="3400" b="1" dirty="0">
                <a:solidFill>
                  <a:srgbClr val="C00000"/>
                </a:solidFill>
                <a:latin typeface="+mj-lt"/>
              </a:rPr>
              <a:t>NỘI DUNG BÀI HỌC</a:t>
            </a:r>
          </a:p>
        </p:txBody>
      </p:sp>
      <p:sp>
        <p:nvSpPr>
          <p:cNvPr id="914" name="Google Shape;914;p39"/>
          <p:cNvSpPr txBox="1">
            <a:spLocks noGrp="1"/>
          </p:cNvSpPr>
          <p:nvPr>
            <p:ph type="title" idx="3"/>
          </p:nvPr>
        </p:nvSpPr>
        <p:spPr>
          <a:xfrm>
            <a:off x="2547790" y="1906105"/>
            <a:ext cx="726721" cy="6019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a:t>
            </a:r>
            <a:endParaRPr sz="3000" b="1" dirty="0">
              <a:latin typeface="+mj-lt"/>
            </a:endParaRPr>
          </a:p>
        </p:txBody>
      </p:sp>
      <p:sp>
        <p:nvSpPr>
          <p:cNvPr id="13" name="Rectangle 12"/>
          <p:cNvSpPr/>
          <p:nvPr/>
        </p:nvSpPr>
        <p:spPr>
          <a:xfrm>
            <a:off x="3439403" y="1991647"/>
            <a:ext cx="2489737" cy="430887"/>
          </a:xfrm>
          <a:prstGeom prst="rect">
            <a:avLst/>
          </a:prstGeom>
        </p:spPr>
        <p:txBody>
          <a:bodyPr wrap="square">
            <a:spAutoFit/>
          </a:bodyPr>
          <a:lstStyle/>
          <a:p>
            <a:pPr lvl="0">
              <a:buClr>
                <a:srgbClr val="014040"/>
              </a:buClr>
              <a:buSzPts val="4600"/>
            </a:pPr>
            <a:r>
              <a:rPr lang="en-US" sz="2200" b="1">
                <a:solidFill>
                  <a:srgbClr val="014040"/>
                </a:solidFill>
                <a:sym typeface="DM Sans SemiBold"/>
              </a:rPr>
              <a:t>Đoạn thẳng tỉ lệ</a:t>
            </a:r>
            <a:endParaRPr lang="en" sz="2200" b="1" dirty="0">
              <a:solidFill>
                <a:srgbClr val="014040"/>
              </a:solidFill>
              <a:sym typeface="DM Sans SemiBold"/>
            </a:endParaRPr>
          </a:p>
        </p:txBody>
      </p:sp>
      <p:pic>
        <p:nvPicPr>
          <p:cNvPr id="2" name="Picture 1"/>
          <p:cNvPicPr>
            <a:picLocks noChangeAspect="1"/>
          </p:cNvPicPr>
          <p:nvPr/>
        </p:nvPicPr>
        <p:blipFill>
          <a:blip r:embed="rId3"/>
          <a:stretch>
            <a:fillRect/>
          </a:stretch>
        </p:blipFill>
        <p:spPr>
          <a:xfrm>
            <a:off x="404549" y="444133"/>
            <a:ext cx="567581" cy="345576"/>
          </a:xfrm>
          <a:prstGeom prst="rect">
            <a:avLst/>
          </a:prstGeom>
        </p:spPr>
      </p:pic>
      <p:sp>
        <p:nvSpPr>
          <p:cNvPr id="20" name="Rectangle 19"/>
          <p:cNvSpPr/>
          <p:nvPr/>
        </p:nvSpPr>
        <p:spPr>
          <a:xfrm>
            <a:off x="3439403" y="3139514"/>
            <a:ext cx="4085659" cy="600164"/>
          </a:xfrm>
          <a:prstGeom prst="rect">
            <a:avLst/>
          </a:prstGeom>
        </p:spPr>
        <p:txBody>
          <a:bodyPr wrap="square">
            <a:spAutoFit/>
          </a:bodyPr>
          <a:lstStyle/>
          <a:p>
            <a:pPr lvl="0" algn="just">
              <a:lnSpc>
                <a:spcPct val="150000"/>
              </a:lnSpc>
              <a:buClr>
                <a:srgbClr val="014040"/>
              </a:buClr>
              <a:buSzPts val="4600"/>
            </a:pPr>
            <a:r>
              <a:rPr lang="vi-VN" sz="2200" b="1">
                <a:solidFill>
                  <a:srgbClr val="014040"/>
                </a:solidFill>
                <a:sym typeface="DM Sans SemiBold"/>
              </a:rPr>
              <a:t>Định lí Thalès trong tam giác</a:t>
            </a:r>
            <a:endParaRPr lang="en" sz="2200" b="1" dirty="0">
              <a:solidFill>
                <a:srgbClr val="014040"/>
              </a:solidFill>
              <a:sym typeface="DM Sans SemiBold"/>
            </a:endParaRPr>
          </a:p>
        </p:txBody>
      </p:sp>
      <p:sp>
        <p:nvSpPr>
          <p:cNvPr id="21" name="Google Shape;914;p39"/>
          <p:cNvSpPr txBox="1">
            <a:spLocks noGrp="1"/>
          </p:cNvSpPr>
          <p:nvPr>
            <p:ph type="title" idx="3"/>
          </p:nvPr>
        </p:nvSpPr>
        <p:spPr>
          <a:xfrm>
            <a:off x="2547790" y="3139514"/>
            <a:ext cx="726721" cy="6019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smtClean="0">
                <a:latin typeface="+mj-lt"/>
              </a:rPr>
              <a:t>II</a:t>
            </a:r>
            <a:endParaRPr sz="3000" b="1" dirty="0">
              <a:latin typeface="+mj-lt"/>
            </a:endParaRPr>
          </a:p>
        </p:txBody>
      </p:sp>
      <p:pic>
        <p:nvPicPr>
          <p:cNvPr id="3" name="Picture 2"/>
          <p:cNvPicPr>
            <a:picLocks noChangeAspect="1"/>
          </p:cNvPicPr>
          <p:nvPr/>
        </p:nvPicPr>
        <p:blipFill>
          <a:blip r:embed="rId4"/>
          <a:stretch>
            <a:fillRect/>
          </a:stretch>
        </p:blipFill>
        <p:spPr>
          <a:xfrm>
            <a:off x="7455605" y="602031"/>
            <a:ext cx="1139755" cy="18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anim calcmode="lin" valueType="num">
                                      <p:cBhvr>
                                        <p:cTn id="24" dur="500" fill="hold"/>
                                        <p:tgtEl>
                                          <p:spTgt spid="20"/>
                                        </p:tgtEl>
                                        <p:attrNameLst>
                                          <p:attrName>ppt_x</p:attrName>
                                        </p:attrNameLst>
                                      </p:cBhvr>
                                      <p:tavLst>
                                        <p:tav tm="0">
                                          <p:val>
                                            <p:strVal val="#ppt_x"/>
                                          </p:val>
                                        </p:tav>
                                        <p:tav tm="100000">
                                          <p:val>
                                            <p:strVal val="#ppt_x"/>
                                          </p:val>
                                        </p:tav>
                                      </p:tavLst>
                                    </p:anim>
                                    <p:anim calcmode="lin" valueType="num">
                                      <p:cBhvr>
                                        <p:cTn id="2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20"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209"/>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371574">
            <a:off x="8328890" y="531166"/>
            <a:ext cx="978535" cy="546828"/>
          </a:xfrm>
          <a:prstGeom prst="rect">
            <a:avLst/>
          </a:prstGeom>
        </p:spPr>
      </p:pic>
      <p:sp>
        <p:nvSpPr>
          <p:cNvPr id="8" name="Google Shape;3331;p61"/>
          <p:cNvSpPr txBox="1"/>
          <p:nvPr/>
        </p:nvSpPr>
        <p:spPr>
          <a:xfrm flipH="1">
            <a:off x="3183962" y="244654"/>
            <a:ext cx="2567406" cy="445701"/>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3 </a:t>
            </a:r>
            <a:r>
              <a:rPr lang="fr-FR" sz="20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tr.57)</a:t>
            </a:r>
            <a:endParaRPr lang="en-US" sz="20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802784" y="803439"/>
                <a:ext cx="7329763" cy="530915"/>
              </a:xfrm>
              <a:prstGeom prst="rect">
                <a:avLst/>
              </a:prstGeom>
            </p:spPr>
            <p:txBody>
              <a:bodyPr wrap="square">
                <a:spAutoFit/>
              </a:bodyPr>
              <a:lstStyle/>
              <a:p>
                <a:pPr algn="just">
                  <a:lnSpc>
                    <a:spcPct val="150000"/>
                  </a:lnSpc>
                </a:pPr>
                <a:r>
                  <a:rPr lang="en-US" sz="1900">
                    <a:latin typeface="+mn-lt"/>
                  </a:rPr>
                  <a:t>Trong Hình 15, cho </a:t>
                </a:r>
                <a14:m>
                  <m:oMath xmlns:m="http://schemas.openxmlformats.org/officeDocument/2006/math">
                    <m:r>
                      <a:rPr lang="en-US" sz="1900" i="1" smtClean="0">
                        <a:latin typeface="Cambria Math" panose="02040503050406030204" pitchFamily="18" charset="0"/>
                      </a:rPr>
                      <m:t>𝑀𝑁</m:t>
                    </m:r>
                    <m:r>
                      <a:rPr lang="en-US" sz="1900" i="1" smtClean="0">
                        <a:latin typeface="Cambria Math" panose="02040503050406030204" pitchFamily="18" charset="0"/>
                      </a:rPr>
                      <m:t> // </m:t>
                    </m:r>
                    <m:r>
                      <a:rPr lang="en-US" sz="1900" i="1" smtClean="0">
                        <a:latin typeface="Cambria Math" panose="02040503050406030204" pitchFamily="18" charset="0"/>
                      </a:rPr>
                      <m:t>𝐴𝐵</m:t>
                    </m:r>
                    <m:r>
                      <a:rPr lang="en-US" sz="1900" i="1" smtClean="0">
                        <a:latin typeface="Cambria Math" panose="02040503050406030204" pitchFamily="18" charset="0"/>
                      </a:rPr>
                      <m:t>, </m:t>
                    </m:r>
                    <m:r>
                      <a:rPr lang="en-US" sz="1900" i="1" smtClean="0">
                        <a:latin typeface="Cambria Math" panose="02040503050406030204" pitchFamily="18" charset="0"/>
                      </a:rPr>
                      <m:t>𝑁𝑃</m:t>
                    </m:r>
                    <m:r>
                      <a:rPr lang="en-US" sz="1900" i="1" smtClean="0">
                        <a:latin typeface="Cambria Math" panose="02040503050406030204" pitchFamily="18" charset="0"/>
                      </a:rPr>
                      <m:t> // </m:t>
                    </m:r>
                    <m:r>
                      <a:rPr lang="en-US" sz="1900" i="1" smtClean="0">
                        <a:latin typeface="Cambria Math" panose="02040503050406030204" pitchFamily="18" charset="0"/>
                      </a:rPr>
                      <m:t>𝐵𝐶</m:t>
                    </m:r>
                  </m:oMath>
                </a14:m>
                <a:r>
                  <a:rPr lang="en-US" sz="1900">
                    <a:latin typeface="+mn-lt"/>
                  </a:rPr>
                  <a:t>. Chứng minh </a:t>
                </a:r>
                <a14:m>
                  <m:oMath xmlns:m="http://schemas.openxmlformats.org/officeDocument/2006/math">
                    <m:r>
                      <a:rPr lang="en-US" sz="1900" i="1" smtClean="0">
                        <a:latin typeface="Cambria Math" panose="02040503050406030204" pitchFamily="18" charset="0"/>
                      </a:rPr>
                      <m:t>𝑀𝑃</m:t>
                    </m:r>
                    <m:r>
                      <a:rPr lang="en-US" sz="1900" i="1" smtClean="0">
                        <a:latin typeface="Cambria Math" panose="02040503050406030204" pitchFamily="18" charset="0"/>
                      </a:rPr>
                      <m:t> // </m:t>
                    </m:r>
                    <m:r>
                      <a:rPr lang="en-US" sz="1900" i="1" smtClean="0">
                        <a:latin typeface="Cambria Math" panose="02040503050406030204" pitchFamily="18" charset="0"/>
                      </a:rPr>
                      <m:t>𝐴𝐶</m:t>
                    </m:r>
                  </m:oMath>
                </a14:m>
                <a:r>
                  <a:rPr lang="en-US" sz="1900">
                    <a:latin typeface="+mn-lt"/>
                  </a:rPr>
                  <a:t>.</a:t>
                </a:r>
                <a:endParaRPr lang="en-US" sz="19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802784" y="803439"/>
                <a:ext cx="7329763" cy="530915"/>
              </a:xfrm>
              <a:prstGeom prst="rect">
                <a:avLst/>
              </a:prstGeom>
              <a:blipFill>
                <a:blip r:embed="rId4"/>
                <a:stretch>
                  <a:fillRect l="-832" b="-8046"/>
                </a:stretch>
              </a:blipFill>
            </p:spPr>
            <p:txBody>
              <a:bodyPr/>
              <a:lstStyle/>
              <a:p>
                <a:r>
                  <a:rPr lang="en-US">
                    <a:noFill/>
                  </a:rPr>
                  <a:t> </a:t>
                </a:r>
              </a:p>
            </p:txBody>
          </p:sp>
        </mc:Fallback>
      </mc:AlternateContent>
      <p:sp>
        <p:nvSpPr>
          <p:cNvPr id="12" name="Rectangle 11"/>
          <p:cNvSpPr/>
          <p:nvPr/>
        </p:nvSpPr>
        <p:spPr>
          <a:xfrm>
            <a:off x="802784" y="1465770"/>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5"/>
          <a:stretch>
            <a:fillRect/>
          </a:stretch>
        </p:blipFill>
        <p:spPr>
          <a:xfrm>
            <a:off x="5381470" y="1915246"/>
            <a:ext cx="3594084" cy="1873838"/>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02784" y="1915246"/>
                <a:ext cx="4308862" cy="3063146"/>
              </a:xfrm>
              <a:prstGeom prst="rect">
                <a:avLst/>
              </a:prstGeom>
            </p:spPr>
            <p:txBody>
              <a:bodyPr wrap="square">
                <a:spAutoFit/>
              </a:bodyPr>
              <a:lstStyle/>
              <a:p>
                <a:pPr algn="just">
                  <a:lnSpc>
                    <a:spcPct val="150000"/>
                  </a:lnSpc>
                </a:pPr>
                <a:r>
                  <a:rPr lang="vi-VN" sz="1900" smtClean="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effectLst/>
                        <a:latin typeface="+mn-lt"/>
                        <a:ea typeface="Calibri" panose="020F0502020204030204" pitchFamily="34" charset="0"/>
                        <a:cs typeface="Times New Roman" panose="02020603050405020304" pitchFamily="18" charset="0"/>
                      </a:rPr>
                      <m:t>∆</m:t>
                    </m:r>
                    <m:r>
                      <a:rPr lang="vi-VN" sz="1900" i="1">
                        <a:effectLst/>
                        <a:latin typeface="+mn-lt"/>
                        <a:ea typeface="Calibri" panose="020F0502020204030204" pitchFamily="34" charset="0"/>
                        <a:cs typeface="Times New Roman" panose="02020603050405020304" pitchFamily="18" charset="0"/>
                      </a:rPr>
                      <m:t>𝑂𝐴𝐵</m:t>
                    </m:r>
                  </m:oMath>
                </a14:m>
                <a:r>
                  <a:rPr lang="vi-VN" sz="1900">
                    <a:effectLst/>
                    <a:latin typeface="+mn-lt"/>
                    <a:ea typeface="Calibri" panose="020F0502020204030204" pitchFamily="34" charset="0"/>
                    <a:cs typeface="Times New Roman" panose="02020603050405020304" pitchFamily="18" charset="0"/>
                  </a:rPr>
                  <a:t> có </a:t>
                </a:r>
                <a14:m>
                  <m:oMath xmlns:m="http://schemas.openxmlformats.org/officeDocument/2006/math">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𝑂𝑀</m:t>
                        </m:r>
                      </m:num>
                      <m:den>
                        <m:r>
                          <a:rPr lang="vi-VN" sz="1900" i="1">
                            <a:effectLst/>
                            <a:latin typeface="+mn-lt"/>
                            <a:ea typeface="Calibri" panose="020F0502020204030204" pitchFamily="34" charset="0"/>
                            <a:cs typeface="Times New Roman" panose="02020603050405020304" pitchFamily="18" charset="0"/>
                          </a:rPr>
                          <m:t>𝑀𝐴</m:t>
                        </m:r>
                      </m:den>
                    </m:f>
                    <m:r>
                      <a:rPr lang="vi-VN"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𝑂𝑁</m:t>
                        </m:r>
                      </m:num>
                      <m:den>
                        <m:r>
                          <a:rPr lang="vi-VN" sz="1900" i="1">
                            <a:effectLst/>
                            <a:latin typeface="+mn-lt"/>
                            <a:ea typeface="Calibri" panose="020F0502020204030204" pitchFamily="34" charset="0"/>
                            <a:cs typeface="Times New Roman" panose="02020603050405020304" pitchFamily="18" charset="0"/>
                          </a:rPr>
                          <m:t>𝑁𝐵</m:t>
                        </m:r>
                      </m:den>
                    </m:f>
                  </m:oMath>
                </a14:m>
                <a:r>
                  <a:rPr lang="vi-VN" sz="1900">
                    <a:effectLst/>
                    <a:latin typeface="+mn-lt"/>
                    <a:ea typeface="Calibri" panose="020F0502020204030204" pitchFamily="34" charset="0"/>
                    <a:cs typeface="Times New Roman" panose="02020603050405020304" pitchFamily="18" charset="0"/>
                  </a:rPr>
                  <a:t> (định lí Thalès)</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vi-VN" sz="1900" smtClean="0">
                    <a:effectLst/>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effectLst/>
                        <a:latin typeface="+mn-lt"/>
                        <a:ea typeface="Calibri" panose="020F0502020204030204" pitchFamily="34" charset="0"/>
                        <a:cs typeface="Times New Roman" panose="02020603050405020304" pitchFamily="18" charset="0"/>
                      </a:rPr>
                      <m:t>∆</m:t>
                    </m:r>
                    <m:r>
                      <a:rPr lang="vi-VN" sz="1900" i="1">
                        <a:effectLst/>
                        <a:latin typeface="+mn-lt"/>
                        <a:ea typeface="Calibri" panose="020F0502020204030204" pitchFamily="34" charset="0"/>
                        <a:cs typeface="Times New Roman" panose="02020603050405020304" pitchFamily="18" charset="0"/>
                      </a:rPr>
                      <m:t>𝑂𝐵𝐶</m:t>
                    </m:r>
                  </m:oMath>
                </a14:m>
                <a:r>
                  <a:rPr lang="vi-VN" sz="1900">
                    <a:effectLst/>
                    <a:latin typeface="+mn-lt"/>
                    <a:ea typeface="Calibri" panose="020F0502020204030204" pitchFamily="34" charset="0"/>
                    <a:cs typeface="Times New Roman" panose="02020603050405020304" pitchFamily="18" charset="0"/>
                  </a:rPr>
                  <a:t> có </a:t>
                </a:r>
                <a14:m>
                  <m:oMath xmlns:m="http://schemas.openxmlformats.org/officeDocument/2006/math">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𝑂𝑃</m:t>
                        </m:r>
                      </m:num>
                      <m:den>
                        <m:r>
                          <a:rPr lang="vi-VN" sz="1900" i="1">
                            <a:effectLst/>
                            <a:latin typeface="+mn-lt"/>
                            <a:ea typeface="Calibri" panose="020F0502020204030204" pitchFamily="34" charset="0"/>
                            <a:cs typeface="Times New Roman" panose="02020603050405020304" pitchFamily="18" charset="0"/>
                          </a:rPr>
                          <m:t>𝑃𝐶</m:t>
                        </m:r>
                      </m:den>
                    </m:f>
                    <m:r>
                      <a:rPr lang="vi-VN"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𝑂𝑁</m:t>
                        </m:r>
                      </m:num>
                      <m:den>
                        <m:r>
                          <a:rPr lang="vi-VN" sz="1900" i="1">
                            <a:effectLst/>
                            <a:latin typeface="+mn-lt"/>
                            <a:ea typeface="Calibri" panose="020F0502020204030204" pitchFamily="34" charset="0"/>
                            <a:cs typeface="Times New Roman" panose="02020603050405020304" pitchFamily="18" charset="0"/>
                          </a:rPr>
                          <m:t>𝑁𝐵</m:t>
                        </m:r>
                      </m:den>
                    </m:f>
                  </m:oMath>
                </a14:m>
                <a:r>
                  <a:rPr lang="vi-VN" sz="1900">
                    <a:effectLst/>
                    <a:latin typeface="+mn-lt"/>
                    <a:ea typeface="Calibri" panose="020F0502020204030204" pitchFamily="34" charset="0"/>
                    <a:cs typeface="Times New Roman" panose="02020603050405020304" pitchFamily="18" charset="0"/>
                  </a:rPr>
                  <a:t> (định lí </a:t>
                </a:r>
                <a:r>
                  <a:rPr lang="vi-VN" sz="1900">
                    <a:effectLst/>
                    <a:latin typeface="+mn-lt"/>
                    <a:ea typeface="Calibri" panose="020F0502020204030204" pitchFamily="34" charset="0"/>
                    <a:cs typeface="Times New Roman" panose="02020603050405020304" pitchFamily="18" charset="0"/>
                  </a:rPr>
                  <a:t>Thalès</a:t>
                </a:r>
                <a:r>
                  <a:rPr lang="vi-VN" sz="1900" smtClean="0">
                    <a:effectLst/>
                    <a:latin typeface="+mn-lt"/>
                    <a:ea typeface="Calibri" panose="020F0502020204030204" pitchFamily="34" charset="0"/>
                    <a:cs typeface="Times New Roman" panose="02020603050405020304" pitchFamily="18" charset="0"/>
                  </a:rPr>
                  <a:t>)</a:t>
                </a:r>
                <a:endParaRPr lang="en-US" sz="1900" smtClean="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𝑂𝑀</m:t>
                        </m:r>
                      </m:num>
                      <m:den>
                        <m:r>
                          <a:rPr lang="vi-VN" sz="1900" i="1">
                            <a:effectLst/>
                            <a:latin typeface="+mn-lt"/>
                            <a:ea typeface="Calibri" panose="020F0502020204030204" pitchFamily="34" charset="0"/>
                            <a:cs typeface="Times New Roman" panose="02020603050405020304" pitchFamily="18" charset="0"/>
                          </a:rPr>
                          <m:t>𝑀𝐴</m:t>
                        </m:r>
                      </m:den>
                    </m:f>
                    <m:r>
                      <a:rPr lang="vi-VN"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𝑂𝑃</m:t>
                        </m:r>
                      </m:num>
                      <m:den>
                        <m:r>
                          <a:rPr lang="vi-VN" sz="1900" i="1">
                            <a:effectLst/>
                            <a:latin typeface="+mn-lt"/>
                            <a:ea typeface="Calibri" panose="020F0502020204030204" pitchFamily="34" charset="0"/>
                            <a:cs typeface="Times New Roman" panose="02020603050405020304" pitchFamily="18" charset="0"/>
                          </a:rPr>
                          <m:t>𝑃𝐶</m:t>
                        </m:r>
                      </m:den>
                    </m:f>
                  </m:oMath>
                </a14:m>
                <a:r>
                  <a:rPr lang="en-US" sz="1900" smtClean="0">
                    <a:effectLst/>
                    <a:latin typeface="+mn-lt"/>
                    <a:ea typeface="Arial" panose="020B060402020202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vi-VN" sz="1900" smtClean="0">
                    <a:effectLst/>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effectLst/>
                        <a:latin typeface="+mn-lt"/>
                        <a:ea typeface="Calibri" panose="020F0502020204030204" pitchFamily="34" charset="0"/>
                        <a:cs typeface="Times New Roman" panose="02020603050405020304" pitchFamily="18" charset="0"/>
                      </a:rPr>
                      <m:t>∆</m:t>
                    </m:r>
                    <m:r>
                      <a:rPr lang="vi-VN" sz="1900" i="1">
                        <a:effectLst/>
                        <a:latin typeface="+mn-lt"/>
                        <a:ea typeface="Calibri" panose="020F0502020204030204" pitchFamily="34" charset="0"/>
                        <a:cs typeface="Times New Roman" panose="02020603050405020304" pitchFamily="18" charset="0"/>
                      </a:rPr>
                      <m:t>𝑂𝐴𝐶</m:t>
                    </m:r>
                  </m:oMath>
                </a14:m>
                <a:r>
                  <a:rPr lang="vi-VN" sz="1900">
                    <a:effectLst/>
                    <a:latin typeface="+mn-lt"/>
                    <a:ea typeface="Calibri" panose="020F0502020204030204" pitchFamily="34" charset="0"/>
                    <a:cs typeface="Times New Roman" panose="02020603050405020304" pitchFamily="18" charset="0"/>
                  </a:rPr>
                  <a:t> với </a:t>
                </a:r>
                <a14:m>
                  <m:oMath xmlns:m="http://schemas.openxmlformats.org/officeDocument/2006/math">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𝑂𝑀</m:t>
                        </m:r>
                      </m:num>
                      <m:den>
                        <m:r>
                          <a:rPr lang="vi-VN" sz="1900" i="1">
                            <a:effectLst/>
                            <a:latin typeface="+mn-lt"/>
                            <a:ea typeface="Calibri" panose="020F0502020204030204" pitchFamily="34" charset="0"/>
                            <a:cs typeface="Times New Roman" panose="02020603050405020304" pitchFamily="18" charset="0"/>
                          </a:rPr>
                          <m:t>𝑀𝐴</m:t>
                        </m:r>
                      </m:den>
                    </m:f>
                    <m:r>
                      <a:rPr lang="vi-VN"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vi-VN" sz="1900" i="1">
                            <a:effectLst/>
                            <a:latin typeface="+mn-lt"/>
                            <a:ea typeface="Calibri" panose="020F0502020204030204" pitchFamily="34" charset="0"/>
                            <a:cs typeface="Times New Roman" panose="02020603050405020304" pitchFamily="18" charset="0"/>
                          </a:rPr>
                          <m:t>𝑂𝑃</m:t>
                        </m:r>
                      </m:num>
                      <m:den>
                        <m:r>
                          <a:rPr lang="vi-VN" sz="1900" i="1">
                            <a:effectLst/>
                            <a:latin typeface="+mn-lt"/>
                            <a:ea typeface="Calibri" panose="020F0502020204030204" pitchFamily="34" charset="0"/>
                            <a:cs typeface="Times New Roman" panose="02020603050405020304" pitchFamily="18" charset="0"/>
                          </a:rPr>
                          <m:t>𝑃𝐶</m:t>
                        </m:r>
                      </m:den>
                    </m:f>
                  </m:oMath>
                </a14:m>
                <a:r>
                  <a:rPr lang="vi-VN" sz="19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vi-VN" sz="1900" i="1">
                        <a:effectLst/>
                        <a:latin typeface="+mn-lt"/>
                        <a:ea typeface="Calibri" panose="020F0502020204030204" pitchFamily="34" charset="0"/>
                        <a:cs typeface="Times New Roman" panose="02020603050405020304" pitchFamily="18" charset="0"/>
                      </a:rPr>
                      <m:t>𝑀𝑃</m:t>
                    </m:r>
                    <m:r>
                      <a:rPr lang="vi-VN" sz="1900" i="1">
                        <a:effectLst/>
                        <a:latin typeface="+mn-lt"/>
                        <a:ea typeface="Calibri" panose="020F0502020204030204" pitchFamily="34" charset="0"/>
                        <a:cs typeface="Times New Roman" panose="02020603050405020304" pitchFamily="18" charset="0"/>
                      </a:rPr>
                      <m:t>//</m:t>
                    </m:r>
                    <m:r>
                      <a:rPr lang="vi-VN" sz="1900" i="1">
                        <a:effectLst/>
                        <a:latin typeface="+mn-lt"/>
                        <a:ea typeface="Calibri" panose="020F0502020204030204" pitchFamily="34" charset="0"/>
                        <a:cs typeface="Times New Roman" panose="02020603050405020304" pitchFamily="18" charset="0"/>
                      </a:rPr>
                      <m:t>𝐴𝐶</m:t>
                    </m:r>
                  </m:oMath>
                </a14:m>
                <a:r>
                  <a:rPr lang="vi-VN" sz="1900">
                    <a:effectLst/>
                    <a:latin typeface="+mn-lt"/>
                    <a:ea typeface="Calibri" panose="020F0502020204030204" pitchFamily="34" charset="0"/>
                    <a:cs typeface="Times New Roman" panose="02020603050405020304" pitchFamily="18" charset="0"/>
                  </a:rPr>
                  <a:t> (hệ quả định lí Thalès)</a:t>
                </a:r>
                <a:endParaRPr lang="en-US" sz="19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802784" y="1915246"/>
                <a:ext cx="4308862" cy="3063146"/>
              </a:xfrm>
              <a:prstGeom prst="rect">
                <a:avLst/>
              </a:prstGeom>
              <a:blipFill>
                <a:blip r:embed="rId6"/>
                <a:stretch>
                  <a:fillRect l="-1414" b="-596"/>
                </a:stretch>
              </a:blipFill>
            </p:spPr>
            <p:txBody>
              <a:bodyPr/>
              <a:lstStyle/>
              <a:p>
                <a:r>
                  <a:rPr lang="en-US">
                    <a:noFill/>
                  </a:rPr>
                  <a:t> </a:t>
                </a:r>
              </a:p>
            </p:txBody>
          </p:sp>
        </mc:Fallback>
      </mc:AlternateContent>
    </p:spTree>
    <p:extLst>
      <p:ext uri="{BB962C8B-B14F-4D97-AF65-F5344CB8AC3E}">
        <p14:creationId xmlns:p14="http://schemas.microsoft.com/office/powerpoint/2010/main" val="23808211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up)">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46951" y="4169208"/>
            <a:ext cx="772035" cy="776523"/>
          </a:xfrm>
          <a:prstGeom prst="rect">
            <a:avLst/>
          </a:prstGeom>
        </p:spPr>
      </p:pic>
      <p:sp>
        <p:nvSpPr>
          <p:cNvPr id="15" name="Google Shape;3331;p61"/>
          <p:cNvSpPr txBox="1"/>
          <p:nvPr/>
        </p:nvSpPr>
        <p:spPr>
          <a:xfrm flipH="1">
            <a:off x="3304147" y="621648"/>
            <a:ext cx="2679430" cy="51658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4 </a:t>
            </a:r>
            <a:r>
              <a:rPr lang="fr-FR" sz="21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tr.57)</a:t>
            </a:r>
            <a:endParaRPr lang="en-US" sz="21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669694" y="1276230"/>
                <a:ext cx="4768527" cy="3323987"/>
              </a:xfrm>
              <a:prstGeom prst="rect">
                <a:avLst/>
              </a:prstGeom>
            </p:spPr>
            <p:txBody>
              <a:bodyPr wrap="square">
                <a:spAutoFit/>
              </a:bodyPr>
              <a:lstStyle/>
              <a:p>
                <a:pPr algn="just">
                  <a:lnSpc>
                    <a:spcPct val="150000"/>
                  </a:lnSpc>
                </a:pPr>
                <a:r>
                  <a:rPr lang="vi-VN" sz="2000">
                    <a:latin typeface="Open Sans"/>
                  </a:rPr>
                  <a:t>Trong </a:t>
                </a:r>
                <a:r>
                  <a:rPr lang="vi-VN" sz="2000" i="1">
                    <a:latin typeface="Open Sans"/>
                  </a:rPr>
                  <a:t>Hình</a:t>
                </a:r>
                <a:r>
                  <a:rPr lang="vi-VN" sz="2000">
                    <a:latin typeface="Open Sans"/>
                  </a:rPr>
                  <a:t> 16, độ dài đoạn thẳng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Open Sans"/>
                  </a:rPr>
                  <a:t> mô tả chiều cao của một cái cây, đoạn thẳng </a:t>
                </a:r>
                <a14:m>
                  <m:oMath xmlns:m="http://schemas.openxmlformats.org/officeDocument/2006/math">
                    <m:r>
                      <a:rPr lang="vi-VN" sz="2000" i="1" smtClean="0">
                        <a:latin typeface="Cambria Math" panose="02040503050406030204" pitchFamily="18" charset="0"/>
                      </a:rPr>
                      <m:t>𝐴𝐶</m:t>
                    </m:r>
                  </m:oMath>
                </a14:m>
                <a:r>
                  <a:rPr lang="vi-VN" sz="2000">
                    <a:latin typeface="Open Sans"/>
                  </a:rPr>
                  <a:t> mô tả chiều cao của một </a:t>
                </a:r>
                <a:r>
                  <a:rPr lang="vi-VN" sz="2000">
                    <a:latin typeface="Open Sans"/>
                  </a:rPr>
                  <a:t>cái </a:t>
                </a:r>
                <a:r>
                  <a:rPr lang="vi-VN" sz="2000" smtClean="0">
                    <a:latin typeface="Open Sans"/>
                  </a:rPr>
                  <a:t>cọc</a:t>
                </a:r>
                <a:r>
                  <a:rPr lang="en-US" sz="2000" smtClean="0">
                    <a:latin typeface="Open Sans"/>
                  </a:rPr>
                  <a:t> </a:t>
                </a:r>
                <a:r>
                  <a:rPr lang="vi-VN" sz="2000" smtClean="0">
                    <a:latin typeface="Open Sans"/>
                  </a:rPr>
                  <a:t>(cây </a:t>
                </a:r>
                <a:r>
                  <a:rPr lang="vi-VN" sz="2000">
                    <a:latin typeface="Open Sans"/>
                  </a:rPr>
                  <a:t>và cọc cùng vuông góc với đường thẳng đi qua ba điểm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 </m:t>
                    </m:r>
                    <m:r>
                      <a:rPr lang="vi-VN" sz="2000" i="1" smtClean="0">
                        <a:latin typeface="Cambria Math" panose="02040503050406030204" pitchFamily="18" charset="0"/>
                      </a:rPr>
                      <m:t>𝐴</m:t>
                    </m:r>
                    <m:r>
                      <a:rPr lang="vi-VN" sz="2000" i="1" smtClean="0">
                        <a:latin typeface="Cambria Math" panose="02040503050406030204" pitchFamily="18" charset="0"/>
                      </a:rPr>
                      <m:t>, </m:t>
                    </m:r>
                    <m:r>
                      <a:rPr lang="vi-VN" sz="2000" i="1" smtClean="0">
                        <a:latin typeface="Cambria Math" panose="02040503050406030204" pitchFamily="18" charset="0"/>
                      </a:rPr>
                      <m:t>𝐵</m:t>
                    </m:r>
                  </m:oMath>
                </a14:m>
                <a:r>
                  <a:rPr lang="vi-VN" sz="2000">
                    <a:latin typeface="Open Sans"/>
                  </a:rPr>
                  <a:t>). Giả sử </a:t>
                </a:r>
                <a14:m>
                  <m:oMath xmlns:m="http://schemas.openxmlformats.org/officeDocument/2006/math">
                    <m:r>
                      <a:rPr lang="vi-VN" sz="2000" i="1" smtClean="0">
                        <a:latin typeface="Cambria Math" panose="02040503050406030204" pitchFamily="18" charset="0"/>
                      </a:rPr>
                      <m:t>𝐴𝐶</m:t>
                    </m:r>
                    <m:r>
                      <a:rPr lang="vi-VN" sz="2000" i="1" smtClean="0">
                        <a:latin typeface="Cambria Math" panose="02040503050406030204" pitchFamily="18" charset="0"/>
                      </a:rPr>
                      <m:t> = 2</m:t>
                    </m:r>
                    <m:r>
                      <a:rPr lang="vi-VN" sz="2000" i="1" smtClean="0">
                        <a:latin typeface="Cambria Math" panose="02040503050406030204" pitchFamily="18" charset="0"/>
                      </a:rPr>
                      <m:t>𝑚</m:t>
                    </m:r>
                    <m:r>
                      <a:rPr lang="vi-VN" sz="2000" i="1" smtClean="0">
                        <a:latin typeface="Cambria Math" panose="02040503050406030204" pitchFamily="18" charset="0"/>
                      </a:rPr>
                      <m:t>, </m:t>
                    </m:r>
                    <m:r>
                      <a:rPr lang="vi-VN" sz="2000" i="1" smtClean="0">
                        <a:latin typeface="Cambria Math" panose="02040503050406030204" pitchFamily="18" charset="0"/>
                      </a:rPr>
                      <m:t>𝐴𝐵</m:t>
                    </m:r>
                    <m:r>
                      <a:rPr lang="vi-VN" sz="2000" i="1" smtClean="0">
                        <a:latin typeface="Cambria Math" panose="02040503050406030204" pitchFamily="18" charset="0"/>
                      </a:rPr>
                      <m:t> = 1,5</m:t>
                    </m:r>
                    <m:r>
                      <a:rPr lang="vi-VN" sz="2000" i="1" smtClean="0">
                        <a:latin typeface="Cambria Math" panose="02040503050406030204" pitchFamily="18" charset="0"/>
                      </a:rPr>
                      <m:t>𝑚</m:t>
                    </m:r>
                    <m:r>
                      <a:rPr lang="vi-VN" sz="2000" i="1" smtClean="0">
                        <a:latin typeface="Cambria Math" panose="02040503050406030204" pitchFamily="18" charset="0"/>
                      </a:rPr>
                      <m:t>, </m:t>
                    </m:r>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 = 4,5 </m:t>
                    </m:r>
                    <m:r>
                      <a:rPr lang="vi-VN" sz="2000" i="1" smtClean="0">
                        <a:latin typeface="Cambria Math" panose="02040503050406030204" pitchFamily="18" charset="0"/>
                      </a:rPr>
                      <m:t>𝑚</m:t>
                    </m:r>
                  </m:oMath>
                </a14:m>
                <a:r>
                  <a:rPr lang="vi-VN" sz="2000">
                    <a:latin typeface="Open Sans"/>
                  </a:rPr>
                  <a:t>. Tính chiều cao của cây.</a:t>
                </a:r>
                <a:endParaRPr lang="vi-VN" sz="19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669694" y="1276230"/>
                <a:ext cx="4768527" cy="3323987"/>
              </a:xfrm>
              <a:prstGeom prst="rect">
                <a:avLst/>
              </a:prstGeom>
              <a:blipFill>
                <a:blip r:embed="rId5"/>
                <a:stretch>
                  <a:fillRect l="-1407" r="-1279" b="-549"/>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5606322" y="1475937"/>
            <a:ext cx="2698299" cy="3116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sp>
        <p:nvSpPr>
          <p:cNvPr id="22" name="Rectangle 21"/>
          <p:cNvSpPr/>
          <p:nvPr/>
        </p:nvSpPr>
        <p:spPr>
          <a:xfrm>
            <a:off x="2004136" y="553044"/>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4081939" y="1111826"/>
                <a:ext cx="4322014" cy="326467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vi-VN" sz="1900" i="1" smtClean="0">
                        <a:latin typeface="Cambria Math" panose="02040503050406030204" pitchFamily="18" charset="0"/>
                        <a:ea typeface="Calibri" panose="020F0502020204030204" pitchFamily="34" charset="0"/>
                        <a:cs typeface="Times New Roman" panose="02020603050405020304" pitchFamily="18" charset="0"/>
                      </a:rPr>
                      <m:t>𝐴𝐶</m:t>
                    </m:r>
                    <m:r>
                      <a:rPr lang="vi-VN" sz="1900" i="1" smtClean="0">
                        <a:latin typeface="Cambria Math" panose="02040503050406030204" pitchFamily="18" charset="0"/>
                        <a:ea typeface="Calibri" panose="020F0502020204030204" pitchFamily="34" charset="0"/>
                        <a:cs typeface="Times New Roman" panose="02020603050405020304" pitchFamily="18" charset="0"/>
                      </a:rPr>
                      <m:t>⊥</m:t>
                    </m:r>
                    <m:r>
                      <a:rPr lang="vi-VN" sz="1900" i="1" smtClean="0">
                        <a:latin typeface="Cambria Math" panose="02040503050406030204" pitchFamily="18" charset="0"/>
                        <a:ea typeface="Calibri" panose="020F0502020204030204" pitchFamily="34" charset="0"/>
                        <a:cs typeface="Times New Roman" panose="02020603050405020304" pitchFamily="18" charset="0"/>
                      </a:rPr>
                      <m:t>𝐴</m:t>
                    </m:r>
                    <m:r>
                      <a:rPr lang="vi-VN" sz="1900" i="1" smtClean="0">
                        <a:latin typeface="Cambria Math" panose="02040503050406030204" pitchFamily="18" charset="0"/>
                        <a:ea typeface="Calibri" panose="020F0502020204030204" pitchFamily="34" charset="0"/>
                        <a:cs typeface="Times New Roman" panose="02020603050405020304" pitchFamily="18" charset="0"/>
                      </a:rPr>
                      <m:t>′</m:t>
                    </m:r>
                    <m:r>
                      <a:rPr lang="vi-VN" sz="1900" i="1" smtClean="0">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vi-VN"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𝐵𝐵𝐶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1900">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1900">
                    <a:effectLst/>
                    <a:latin typeface="Arial" panose="020B0604020202020204" pitchFamily="34" charset="0"/>
                    <a:ea typeface="Calibri" panose="020F0502020204030204" pitchFamily="34" charset="0"/>
                    <a:cs typeface="Arial" panose="020B0604020202020204" pitchFamily="34" charset="0"/>
                  </a:rPr>
                  <a:t> có</a:t>
                </a:r>
                <a:r>
                  <a:rPr lang="vi-VN" sz="1900">
                    <a:effectLst/>
                    <a:latin typeface="Arial" panose="020B0604020202020204" pitchFamily="34" charset="0"/>
                    <a:ea typeface="Calibri" panose="020F0502020204030204" pitchFamily="34" charset="0"/>
                    <a:cs typeface="Arial" panose="020B0604020202020204" pitchFamily="34" charset="0"/>
                  </a:rPr>
                  <a:t>: </a:t>
                </a:r>
                <a:endParaRPr lang="en-US" sz="19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m:t>
                          </m:r>
                        </m:num>
                        <m:den>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𝐵𝐴</m:t>
                          </m:r>
                        </m:num>
                        <m:den>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9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vi-VN" sz="1900" i="1">
                              <a:effectLst/>
                              <a:latin typeface="Cambria Math" panose="02040503050406030204" pitchFamily="18" charset="0"/>
                              <a:ea typeface="Calibri" panose="020F0502020204030204" pitchFamily="34" charset="0"/>
                              <a:cs typeface="Times New Roman" panose="02020603050405020304" pitchFamily="18" charset="0"/>
                            </a:rPr>
                            <m:t>4,5</m:t>
                          </m:r>
                        </m:den>
                      </m:f>
                    </m:oMath>
                  </m:oMathPara>
                </a14:m>
                <a:endParaRPr lang="en-US" sz="19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vi-VN"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=2 . 4,5 :1,5=6</m:t>
                    </m:r>
                  </m:oMath>
                </a14:m>
                <a:r>
                  <a:rPr lang="vi-VN" sz="1900">
                    <a:effectLst/>
                    <a:latin typeface="Arial" panose="020B0604020202020204" pitchFamily="34" charset="0"/>
                    <a:ea typeface="Calibri" panose="020F0502020204030204" pitchFamily="34" charset="0"/>
                    <a:cs typeface="Arial" panose="020B0604020202020204" pitchFamily="34" charset="0"/>
                  </a:rPr>
                  <a:t> m.</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Vậy cái cây cao </a:t>
                </a:r>
                <a14:m>
                  <m:oMath xmlns:m="http://schemas.openxmlformats.org/officeDocument/2006/math">
                    <m:r>
                      <a:rPr lang="vi-VN" sz="1900" i="1" smtClean="0">
                        <a:effectLst/>
                        <a:latin typeface="Cambria Math" panose="02040503050406030204" pitchFamily="18" charset="0"/>
                        <a:ea typeface="Calibri" panose="020F0502020204030204" pitchFamily="34" charset="0"/>
                        <a:cs typeface="Arial" panose="020B0604020202020204" pitchFamily="34" charset="0"/>
                      </a:rPr>
                      <m:t>6</m:t>
                    </m:r>
                    <m:r>
                      <a:rPr lang="vi-VN" sz="1900" i="1" smtClean="0">
                        <a:effectLst/>
                        <a:latin typeface="Cambria Math" panose="02040503050406030204" pitchFamily="18" charset="0"/>
                        <a:ea typeface="Calibri" panose="020F0502020204030204" pitchFamily="34" charset="0"/>
                        <a:cs typeface="Arial" panose="020B0604020202020204" pitchFamily="34" charset="0"/>
                      </a:rPr>
                      <m:t>𝑚</m:t>
                    </m:r>
                  </m:oMath>
                </a14:m>
                <a:r>
                  <a:rPr lang="vi-VN" sz="1900">
                    <a:effectLst/>
                    <a:latin typeface="Arial" panose="020B0604020202020204" pitchFamily="34" charset="0"/>
                    <a:ea typeface="Calibri" panose="020F0502020204030204" pitchFamily="34" charset="0"/>
                    <a:cs typeface="Arial" panose="020B0604020202020204" pitchFamily="34" charset="0"/>
                  </a:rPr>
                  <a:t>.</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081939" y="1111826"/>
                <a:ext cx="4322014" cy="3264676"/>
              </a:xfrm>
              <a:prstGeom prst="rect">
                <a:avLst/>
              </a:prstGeom>
              <a:blipFill>
                <a:blip r:embed="rId4"/>
                <a:stretch>
                  <a:fillRect l="-1410" b="-560"/>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rot="20628694">
            <a:off x="8225488" y="4220918"/>
            <a:ext cx="772035" cy="776523"/>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871136" y="1181186"/>
            <a:ext cx="2698299" cy="3116785"/>
          </a:xfrm>
          <a:prstGeom prst="rect">
            <a:avLst/>
          </a:prstGeom>
        </p:spPr>
      </p:pic>
    </p:spTree>
    <p:extLst>
      <p:ext uri="{BB962C8B-B14F-4D97-AF65-F5344CB8AC3E}">
        <p14:creationId xmlns:p14="http://schemas.microsoft.com/office/powerpoint/2010/main" val="41626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barn(inVertical)">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Effect transition="in" filter="wipe(down)">
                                      <p:cBhvr>
                                        <p:cTn id="3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26"/>
        <p:cNvGrpSpPr/>
        <p:nvPr/>
      </p:nvGrpSpPr>
      <p:grpSpPr>
        <a:xfrm>
          <a:off x="0" y="0"/>
          <a:ext cx="0" cy="0"/>
          <a:chOff x="0" y="0"/>
          <a:chExt cx="0" cy="0"/>
        </a:xfrm>
      </p:grpSpPr>
      <p:grpSp>
        <p:nvGrpSpPr>
          <p:cNvPr id="32" name="Google Shape;1475;p51"/>
          <p:cNvGrpSpPr/>
          <p:nvPr/>
        </p:nvGrpSpPr>
        <p:grpSpPr>
          <a:xfrm rot="20816715">
            <a:off x="8182797" y="289543"/>
            <a:ext cx="720746" cy="231699"/>
            <a:chOff x="10418321" y="-3066640"/>
            <a:chExt cx="949000" cy="333745"/>
          </a:xfrm>
        </p:grpSpPr>
        <p:sp>
          <p:nvSpPr>
            <p:cNvPr id="33"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3"/>
          <a:stretch>
            <a:fillRect/>
          </a:stretch>
        </p:blipFill>
        <p:spPr>
          <a:xfrm rot="12442749">
            <a:off x="-6600" y="4623042"/>
            <a:ext cx="978535" cy="546828"/>
          </a:xfrm>
          <a:prstGeom prst="rect">
            <a:avLst/>
          </a:prstGeom>
        </p:spPr>
      </p:pic>
      <p:sp>
        <p:nvSpPr>
          <p:cNvPr id="15" name="Google Shape;3331;p61"/>
          <p:cNvSpPr txBox="1"/>
          <p:nvPr/>
        </p:nvSpPr>
        <p:spPr>
          <a:xfrm flipH="1">
            <a:off x="248374" y="188015"/>
            <a:ext cx="2658394" cy="51314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5 </a:t>
            </a:r>
            <a:r>
              <a:rPr lang="fr-FR" sz="20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tr.57)</a:t>
            </a:r>
            <a:endParaRPr lang="en-US" sz="20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a:spLocks noChangeArrowheads="1"/>
          </p:cNvSpPr>
          <p:nvPr/>
        </p:nvSpPr>
        <p:spPr bwMode="auto">
          <a:xfrm>
            <a:off x="248374" y="812015"/>
            <a:ext cx="86710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Sans"/>
              </a:rPr>
              <a:t>Cho đoạn thẳng AB. Hãy trình bày cách chia đoạn thẳng AB thành ba đoạn thẳng bằng nhau mà không dùng thước để đo.</a:t>
            </a:r>
            <a:endParaRPr kumimoji="0" lang="en-US" altLang="en-US" sz="1800" b="0" i="0" u="none" strike="noStrike" cap="none" normalizeH="0" baseline="0" smtClean="0">
              <a:ln>
                <a:noFill/>
              </a:ln>
              <a:solidFill>
                <a:srgbClr val="000000"/>
              </a:solidFill>
              <a:effectLst/>
              <a:ea typeface="OpenSans"/>
            </a:endParaRPr>
          </a:p>
        </p:txBody>
      </p:sp>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42628" y="2258362"/>
            <a:ext cx="3127519" cy="2456901"/>
          </a:xfrm>
          <a:prstGeom prst="rect">
            <a:avLst/>
          </a:prstGeom>
        </p:spPr>
      </p:pic>
      <p:sp>
        <p:nvSpPr>
          <p:cNvPr id="20" name="Rectangle 19"/>
          <p:cNvSpPr/>
          <p:nvPr/>
        </p:nvSpPr>
        <p:spPr>
          <a:xfrm>
            <a:off x="652128" y="175240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5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196905" y="1961023"/>
                <a:ext cx="4519053" cy="29504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smtClean="0">
                    <a:latin typeface="+mn-lt"/>
                    <a:ea typeface="Calibri" panose="020F0502020204030204" pitchFamily="34" charset="0"/>
                    <a:cs typeface="Times New Roman" panose="02020603050405020304" pitchFamily="18" charset="0"/>
                  </a:rPr>
                  <a:t>Lấy </a:t>
                </a:r>
                <a:r>
                  <a:rPr lang="vi-VN" sz="1800" smtClean="0">
                    <a:latin typeface="+mn-lt"/>
                    <a:ea typeface="Calibri" panose="020F0502020204030204" pitchFamily="34" charset="0"/>
                    <a:cs typeface="Times New Roman" panose="02020603050405020304" pitchFamily="18" charset="0"/>
                  </a:rPr>
                  <a:t>điểm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𝑃</m:t>
                    </m:r>
                  </m:oMath>
                </a14:m>
                <a:r>
                  <a:rPr lang="vi-VN" sz="1800">
                    <a:effectLst/>
                    <a:latin typeface="+mn-lt"/>
                    <a:ea typeface="Calibri" panose="020F0502020204030204" pitchFamily="34" charset="0"/>
                    <a:cs typeface="Times New Roman" panose="02020603050405020304" pitchFamily="18" charset="0"/>
                  </a:rPr>
                  <a:t> nằm ngoài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𝐴𝐵</m:t>
                    </m:r>
                  </m:oMath>
                </a14:m>
                <a:r>
                  <a:rPr lang="vi-VN" sz="1800">
                    <a:effectLst/>
                    <a:latin typeface="+mn-lt"/>
                    <a:ea typeface="Calibri" panose="020F0502020204030204" pitchFamily="34" charset="0"/>
                    <a:cs typeface="Times New Roman" panose="02020603050405020304" pitchFamily="18" charset="0"/>
                  </a:rPr>
                  <a:t>; Nối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𝐴𝑃</m:t>
                    </m:r>
                    <m:r>
                      <a:rPr lang="vi-VN" sz="1800" i="1">
                        <a:effectLst/>
                        <a:latin typeface="+mn-lt"/>
                        <a:ea typeface="Calibri" panose="020F0502020204030204" pitchFamily="34" charset="0"/>
                        <a:cs typeface="Times New Roman" panose="02020603050405020304" pitchFamily="18" charset="0"/>
                      </a:rPr>
                      <m:t>, </m:t>
                    </m:r>
                    <m:r>
                      <a:rPr lang="vi-VN" sz="1800" i="1">
                        <a:effectLst/>
                        <a:latin typeface="+mn-lt"/>
                        <a:ea typeface="Calibri" panose="020F0502020204030204" pitchFamily="34" charset="0"/>
                        <a:cs typeface="Times New Roman" panose="02020603050405020304" pitchFamily="18" charset="0"/>
                      </a:rPr>
                      <m:t>𝐵𝑃</m:t>
                    </m:r>
                  </m:oMath>
                </a14:m>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vi-VN" sz="1800" smtClean="0">
                    <a:effectLst/>
                    <a:latin typeface="+mn-lt"/>
                    <a:ea typeface="Calibri" panose="020F0502020204030204" pitchFamily="34" charset="0"/>
                    <a:cs typeface="Times New Roman" panose="02020603050405020304" pitchFamily="18" charset="0"/>
                  </a:rPr>
                  <a:t>Trên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𝐴𝑃</m:t>
                    </m:r>
                  </m:oMath>
                </a14:m>
                <a:r>
                  <a:rPr lang="vi-VN" sz="1800">
                    <a:effectLst/>
                    <a:latin typeface="+mn-lt"/>
                    <a:ea typeface="Calibri" panose="020F0502020204030204" pitchFamily="34" charset="0"/>
                    <a:cs typeface="Times New Roman" panose="02020603050405020304" pitchFamily="18" charset="0"/>
                  </a:rPr>
                  <a:t> lấy hai điểm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m:t>
                    </m:r>
                  </m:oMath>
                </a14:m>
                <a:r>
                  <a:rPr lang="vi-VN" sz="18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𝑁</m:t>
                    </m:r>
                  </m:oMath>
                </a14:m>
                <a:r>
                  <a:rPr lang="vi-VN" sz="1800">
                    <a:effectLst/>
                    <a:latin typeface="+mn-lt"/>
                    <a:ea typeface="Calibri" panose="020F0502020204030204" pitchFamily="34" charset="0"/>
                    <a:cs typeface="Times New Roman" panose="02020603050405020304" pitchFamily="18" charset="0"/>
                  </a:rPr>
                  <a:t> sao cho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𝐴𝑀</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𝑀𝑁</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𝑁𝑃</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vi-VN" sz="1800" i="1">
                              <a:effectLst/>
                              <a:latin typeface="+mn-lt"/>
                              <a:ea typeface="Calibri" panose="020F0502020204030204" pitchFamily="34" charset="0"/>
                              <a:cs typeface="Times New Roman" panose="02020603050405020304" pitchFamily="18" charset="0"/>
                            </a:rPr>
                            <m:t>𝐴𝑀</m:t>
                          </m:r>
                        </m:num>
                        <m:den>
                          <m:r>
                            <a:rPr lang="vi-VN" sz="1800" i="1">
                              <a:effectLst/>
                              <a:latin typeface="+mn-lt"/>
                              <a:ea typeface="Calibri" panose="020F0502020204030204" pitchFamily="34" charset="0"/>
                              <a:cs typeface="Times New Roman" panose="02020603050405020304" pitchFamily="18" charset="0"/>
                            </a:rPr>
                            <m:t>𝐴𝑃</m:t>
                          </m:r>
                        </m:den>
                      </m:f>
                      <m:r>
                        <a:rPr lang="vi-VN"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vi-VN" sz="1800" i="1">
                              <a:effectLst/>
                              <a:latin typeface="+mn-lt"/>
                              <a:ea typeface="Calibri" panose="020F0502020204030204" pitchFamily="34" charset="0"/>
                              <a:cs typeface="Times New Roman" panose="02020603050405020304" pitchFamily="18" charset="0"/>
                            </a:rPr>
                            <m:t>1</m:t>
                          </m:r>
                        </m:num>
                        <m:den>
                          <m:r>
                            <a:rPr lang="vi-VN" sz="1800" i="1">
                              <a:effectLst/>
                              <a:latin typeface="+mn-lt"/>
                              <a:ea typeface="Calibri" panose="020F0502020204030204" pitchFamily="34" charset="0"/>
                              <a:cs typeface="Times New Roman" panose="02020603050405020304" pitchFamily="18" charset="0"/>
                            </a:rPr>
                            <m:t>3</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mn-lt"/>
                              <a:ea typeface="Calibri" panose="020F0502020204030204" pitchFamily="34" charset="0"/>
                              <a:cs typeface="Times New Roman" panose="02020603050405020304" pitchFamily="18" charset="0"/>
                            </a:rPr>
                          </m:ctrlPr>
                        </m:fPr>
                        <m:num>
                          <m:r>
                            <a:rPr lang="vi-VN" sz="1800" i="1">
                              <a:effectLst/>
                              <a:latin typeface="+mn-lt"/>
                              <a:ea typeface="Calibri" panose="020F0502020204030204" pitchFamily="34" charset="0"/>
                              <a:cs typeface="Times New Roman" panose="02020603050405020304" pitchFamily="18" charset="0"/>
                            </a:rPr>
                            <m:t>𝐴𝑁</m:t>
                          </m:r>
                        </m:num>
                        <m:den>
                          <m:r>
                            <a:rPr lang="vi-VN" sz="1800" i="1">
                              <a:effectLst/>
                              <a:latin typeface="+mn-lt"/>
                              <a:ea typeface="Calibri" panose="020F0502020204030204" pitchFamily="34" charset="0"/>
                              <a:cs typeface="Times New Roman" panose="02020603050405020304" pitchFamily="18" charset="0"/>
                            </a:rPr>
                            <m:t>𝐴𝑃</m:t>
                          </m:r>
                        </m:den>
                      </m:f>
                      <m:r>
                        <a:rPr lang="vi-VN"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vi-VN" sz="1800" i="1">
                              <a:effectLst/>
                              <a:latin typeface="+mn-lt"/>
                              <a:ea typeface="Calibri" panose="020F0502020204030204" pitchFamily="34" charset="0"/>
                              <a:cs typeface="Times New Roman" panose="02020603050405020304" pitchFamily="18" charset="0"/>
                            </a:rPr>
                            <m:t>2</m:t>
                          </m:r>
                        </m:num>
                        <m:den>
                          <m:r>
                            <a:rPr lang="vi-VN" sz="1800" i="1">
                              <a:effectLst/>
                              <a:latin typeface="+mn-lt"/>
                              <a:ea typeface="Calibri" panose="020F0502020204030204" pitchFamily="34" charset="0"/>
                              <a:cs typeface="Times New Roman" panose="02020603050405020304" pitchFamily="18" charset="0"/>
                            </a:rPr>
                            <m:t>3</m:t>
                          </m:r>
                        </m:den>
                      </m:f>
                    </m:oMath>
                  </m:oMathPara>
                </a14:m>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vi-VN" sz="1800" smtClean="0">
                    <a:effectLst/>
                    <a:latin typeface="+mn-lt"/>
                    <a:ea typeface="Calibri" panose="020F0502020204030204" pitchFamily="34" charset="0"/>
                    <a:cs typeface="Times New Roman" panose="02020603050405020304" pitchFamily="18" charset="0"/>
                  </a:rPr>
                  <a:t>Kẻ </a:t>
                </a:r>
                <a:r>
                  <a:rPr lang="vi-VN" sz="1800">
                    <a:effectLst/>
                    <a:latin typeface="+mn-lt"/>
                    <a:ea typeface="Calibri" panose="020F0502020204030204" pitchFamily="34" charset="0"/>
                    <a:cs typeface="Times New Roman" panose="02020603050405020304" pitchFamily="18" charset="0"/>
                  </a:rPr>
                  <a:t>các đoạn thẳng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𝑀𝐶</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𝑃𝐵</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𝑁𝐷</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𝑃𝐵</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𝐶</m:t>
                    </m:r>
                    <m:r>
                      <a:rPr lang="vi-VN" sz="1800" i="1">
                        <a:effectLst/>
                        <a:latin typeface="+mn-lt"/>
                        <a:ea typeface="Calibri" panose="020F0502020204030204" pitchFamily="34" charset="0"/>
                        <a:cs typeface="Times New Roman" panose="02020603050405020304" pitchFamily="18" charset="0"/>
                      </a:rPr>
                      <m:t>, </m:t>
                    </m:r>
                    <m:r>
                      <a:rPr lang="vi-VN" sz="1800" i="1">
                        <a:effectLst/>
                        <a:latin typeface="+mn-lt"/>
                        <a:ea typeface="Calibri" panose="020F0502020204030204" pitchFamily="34" charset="0"/>
                        <a:cs typeface="Times New Roman" panose="02020603050405020304" pitchFamily="18" charset="0"/>
                      </a:rPr>
                      <m:t>𝐷</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𝐴𝐵</m:t>
                    </m:r>
                  </m:oMath>
                </a14:m>
                <a:r>
                  <a:rPr lang="vi-VN" sz="1800" smtClean="0">
                    <a:effectLst/>
                    <a:latin typeface="+mn-lt"/>
                    <a:ea typeface="Calibri" panose="020F050202020403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196905" y="1961023"/>
                <a:ext cx="4519053" cy="2950423"/>
              </a:xfrm>
              <a:prstGeom prst="rect">
                <a:avLst/>
              </a:prstGeom>
              <a:blipFill>
                <a:blip r:embed="rId6"/>
                <a:stretch>
                  <a:fillRect l="-809" r="-1078" b="-620"/>
                </a:stretch>
              </a:blipFill>
            </p:spPr>
            <p:txBody>
              <a:bodyPr/>
              <a:lstStyle/>
              <a:p>
                <a:r>
                  <a:rPr lang="en-US">
                    <a:noFill/>
                  </a:rPr>
                  <a:t> </a:t>
                </a:r>
              </a:p>
            </p:txBody>
          </p:sp>
        </mc:Fallback>
      </mc:AlternateContent>
    </p:spTree>
    <p:extLst>
      <p:ext uri="{BB962C8B-B14F-4D97-AF65-F5344CB8AC3E}">
        <p14:creationId xmlns:p14="http://schemas.microsoft.com/office/powerpoint/2010/main" val="128236765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fade">
                                      <p:cBhvr>
                                        <p:cTn id="4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26"/>
        <p:cNvGrpSpPr/>
        <p:nvPr/>
      </p:nvGrpSpPr>
      <p:grpSpPr>
        <a:xfrm>
          <a:off x="0" y="0"/>
          <a:ext cx="0" cy="0"/>
          <a:chOff x="0" y="0"/>
          <a:chExt cx="0" cy="0"/>
        </a:xfrm>
      </p:grpSpPr>
      <p:grpSp>
        <p:nvGrpSpPr>
          <p:cNvPr id="32" name="Google Shape;1475;p51"/>
          <p:cNvGrpSpPr/>
          <p:nvPr/>
        </p:nvGrpSpPr>
        <p:grpSpPr>
          <a:xfrm rot="20816715">
            <a:off x="8182797" y="289543"/>
            <a:ext cx="720746" cy="231699"/>
            <a:chOff x="10418321" y="-3066640"/>
            <a:chExt cx="949000" cy="333745"/>
          </a:xfrm>
        </p:grpSpPr>
        <p:sp>
          <p:nvSpPr>
            <p:cNvPr id="33"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3"/>
          <a:stretch>
            <a:fillRect/>
          </a:stretch>
        </p:blipFill>
        <p:spPr>
          <a:xfrm rot="12442749">
            <a:off x="-6600" y="4623042"/>
            <a:ext cx="978535" cy="546828"/>
          </a:xfrm>
          <a:prstGeom prst="rect">
            <a:avLst/>
          </a:prstGeom>
        </p:spPr>
      </p:pic>
      <p:sp>
        <p:nvSpPr>
          <p:cNvPr id="15" name="Google Shape;3331;p61"/>
          <p:cNvSpPr txBox="1"/>
          <p:nvPr/>
        </p:nvSpPr>
        <p:spPr>
          <a:xfrm flipH="1">
            <a:off x="248374" y="188015"/>
            <a:ext cx="2658394" cy="51314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a:t>
            </a:r>
            <a:r>
              <a:rPr kumimoji="0" lang="fr-FR" sz="2000" b="1" i="0" u="none" strike="noStrike" kern="0" cap="none" spc="0" normalizeH="0" baseline="0" noProof="0" dirty="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tr.57)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8" name="Rectangle 17"/>
          <p:cNvSpPr>
            <a:spLocks noChangeArrowheads="1"/>
          </p:cNvSpPr>
          <p:nvPr/>
        </p:nvSpPr>
        <p:spPr bwMode="auto">
          <a:xfrm>
            <a:off x="248374" y="812015"/>
            <a:ext cx="86710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 typeface="Arial"/>
              <a:buNone/>
              <a:tabLst/>
              <a:defRPr/>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Sans"/>
                <a:cs typeface="Arial"/>
                <a:sym typeface="Arial"/>
              </a:rPr>
              <a:t>Cho đoạn thẳng AB. Hãy trình bày cách chia đoạn thẳng AB thành ba đoạn thẳng bằng nhau mà không dùng thước để đo.</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Sans"/>
              <a:cs typeface="Arial"/>
              <a:sym typeface="Arial"/>
            </a:endParaRPr>
          </a:p>
        </p:txBody>
      </p:sp>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42628" y="2258362"/>
            <a:ext cx="3127519" cy="2456901"/>
          </a:xfrm>
          <a:prstGeom prst="rect">
            <a:avLst/>
          </a:prstGeom>
        </p:spPr>
      </p:pic>
      <p:sp>
        <p:nvSpPr>
          <p:cNvPr id="20" name="Rectangle 19"/>
          <p:cNvSpPr/>
          <p:nvPr/>
        </p:nvSpPr>
        <p:spPr>
          <a:xfrm>
            <a:off x="652128" y="175240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5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102819" y="1822733"/>
                <a:ext cx="4714364" cy="2900025"/>
              </a:xfrm>
              <a:prstGeom prst="rect">
                <a:avLst/>
              </a:prstGeom>
            </p:spPr>
            <p:txBody>
              <a:bodyPr wrap="square">
                <a:spAutoFit/>
              </a:bodyPr>
              <a:lstStyle/>
              <a:p>
                <a:pPr lvl="0" algn="just">
                  <a:lnSpc>
                    <a:spcPct val="150000"/>
                  </a:lnSpc>
                  <a:defRPr/>
                </a:pPr>
                <a:r>
                  <a:rPr lang="vi-VN" sz="1800" smtClean="0">
                    <a:latin typeface="Arial" panose="020B0604020202020204" pitchFamily="34" charset="0"/>
                    <a:ea typeface="Calibri" panose="020F0502020204030204" pitchFamily="34" charset="0"/>
                    <a:cs typeface="Times New Roman" panose="02020603050405020304" pitchFamily="18" charset="0"/>
                  </a:rPr>
                  <a:t>Theo </a:t>
                </a:r>
                <a:r>
                  <a:rPr lang="vi-VN" sz="1800">
                    <a:latin typeface="Arial" panose="020B0604020202020204" pitchFamily="34" charset="0"/>
                    <a:ea typeface="Calibri" panose="020F0502020204030204" pitchFamily="34" charset="0"/>
                    <a:cs typeface="Times New Roman" panose="02020603050405020304" pitchFamily="18" charset="0"/>
                  </a:rPr>
                  <a:t>hệ quả định lý Thalès trong </a:t>
                </a:r>
                <a14:m>
                  <m:oMath xmlns:m="http://schemas.openxmlformats.org/officeDocument/2006/math">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𝐴𝑃𝐵</m:t>
                    </m:r>
                  </m:oMath>
                </a14:m>
                <a:r>
                  <a:rPr lang="vi-VN" sz="1800">
                    <a:latin typeface="Arial" panose="020B0604020202020204" pitchFamily="34" charset="0"/>
                    <a:ea typeface="Calibri" panose="020F0502020204030204" pitchFamily="34" charset="0"/>
                    <a:cs typeface="Times New Roman" panose="02020603050405020304" pitchFamily="18" charset="0"/>
                  </a:rPr>
                  <a:t> có</a:t>
                </a:r>
                <a:r>
                  <a:rPr lang="vi-VN" sz="1800">
                    <a:latin typeface="Arial" panose="020B0604020202020204" pitchFamily="34" charset="0"/>
                    <a:ea typeface="Calibri" panose="020F0502020204030204" pitchFamily="34" charset="0"/>
                    <a:cs typeface="Times New Roman" panose="02020603050405020304" pitchFamily="18" charset="0"/>
                  </a:rPr>
                  <a:t>: </a:t>
                </a:r>
                <a:endParaRPr lang="en-US" sz="18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𝐴𝑀</m:t>
                          </m:r>
                        </m:num>
                        <m:den>
                          <m:r>
                            <a:rPr lang="vi-VN" sz="1800" i="1">
                              <a:latin typeface="Cambria Math" panose="02040503050406030204" pitchFamily="18" charset="0"/>
                              <a:ea typeface="Calibri" panose="020F0502020204030204" pitchFamily="34" charset="0"/>
                              <a:cs typeface="Times New Roman" panose="02020603050405020304" pitchFamily="18" charset="0"/>
                            </a:rPr>
                            <m:t>𝐴𝑃</m:t>
                          </m:r>
                        </m:den>
                      </m:f>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𝐴𝐶</m:t>
                          </m:r>
                        </m:num>
                        <m:den>
                          <m:r>
                            <a:rPr lang="vi-VN" sz="1800" i="1">
                              <a:latin typeface="Cambria Math" panose="02040503050406030204" pitchFamily="18" charset="0"/>
                              <a:ea typeface="Calibri" panose="020F0502020204030204" pitchFamily="34" charset="0"/>
                              <a:cs typeface="Times New Roman" panose="02020603050405020304" pitchFamily="18" charset="0"/>
                            </a:rPr>
                            <m:t>𝐴𝐵</m:t>
                          </m:r>
                        </m:den>
                      </m:f>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1</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r>
                        <a:rPr lang="en-US" sz="18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𝐴𝑁</m:t>
                          </m:r>
                        </m:num>
                        <m:den>
                          <m:r>
                            <a:rPr lang="vi-VN" sz="1800" i="1">
                              <a:latin typeface="Cambria Math" panose="02040503050406030204" pitchFamily="18" charset="0"/>
                              <a:ea typeface="Calibri" panose="020F0502020204030204" pitchFamily="34" charset="0"/>
                              <a:cs typeface="Times New Roman" panose="02020603050405020304" pitchFamily="18" charset="0"/>
                            </a:rPr>
                            <m:t>𝐴𝑃</m:t>
                          </m:r>
                        </m:den>
                      </m:f>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𝐴𝐷</m:t>
                          </m:r>
                        </m:num>
                        <m:den>
                          <m:r>
                            <a:rPr lang="vi-VN" sz="1800" i="1">
                              <a:latin typeface="Cambria Math" panose="02040503050406030204" pitchFamily="18" charset="0"/>
                              <a:ea typeface="Calibri" panose="020F0502020204030204" pitchFamily="34" charset="0"/>
                              <a:cs typeface="Times New Roman" panose="02020603050405020304" pitchFamily="18" charset="0"/>
                            </a:rPr>
                            <m:t>𝐴𝐵</m:t>
                          </m:r>
                        </m:den>
                      </m:f>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2</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𝐴𝐶</m:t>
                      </m:r>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𝐶𝐷</m:t>
                      </m:r>
                      <m:r>
                        <a:rPr lang="vi-VN" sz="1800" i="1">
                          <a:latin typeface="Cambria Math" panose="02040503050406030204" pitchFamily="18" charset="0"/>
                          <a:ea typeface="Calibri" panose="020F0502020204030204" pitchFamily="34" charset="0"/>
                          <a:cs typeface="Times New Roman" panose="02020603050405020304" pitchFamily="18" charset="0"/>
                        </a:rPr>
                        <m:t>=</m:t>
                      </m:r>
                      <m:r>
                        <a:rPr lang="vi-VN" sz="1800" i="1">
                          <a:latin typeface="Cambria Math" panose="02040503050406030204" pitchFamily="18" charset="0"/>
                          <a:ea typeface="Calibri" panose="020F0502020204030204" pitchFamily="34" charset="0"/>
                          <a:cs typeface="Times New Roman" panose="02020603050405020304" pitchFamily="18" charset="0"/>
                        </a:rPr>
                        <m:t>𝐵𝐷</m:t>
                      </m:r>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1</m:t>
                          </m:r>
                        </m:num>
                        <m:den>
                          <m:r>
                            <a:rPr lang="vi-VN" sz="1800" i="1">
                              <a:latin typeface="Cambria Math" panose="02040503050406030204" pitchFamily="18" charset="0"/>
                              <a:ea typeface="Calibri" panose="020F0502020204030204" pitchFamily="34" charset="0"/>
                              <a:cs typeface="Times New Roman" panose="02020603050405020304" pitchFamily="18" charset="0"/>
                            </a:rPr>
                            <m:t>3</m:t>
                          </m:r>
                        </m:den>
                      </m:f>
                      <m:r>
                        <a:rPr lang="vi-VN" sz="1800" i="1">
                          <a:latin typeface="Cambria Math" panose="02040503050406030204" pitchFamily="18" charset="0"/>
                          <a:ea typeface="Calibri" panose="020F0502020204030204" pitchFamily="34" charset="0"/>
                          <a:cs typeface="Times New Roman" panose="02020603050405020304" pitchFamily="18" charset="0"/>
                        </a:rPr>
                        <m:t>𝐴𝐵</m:t>
                      </m:r>
                    </m:oMath>
                  </m:oMathPara>
                </a14:m>
                <a:endParaRPr lang="en-US" sz="1800">
                  <a:ea typeface="Arial" panose="020B0604020202020204" pitchFamily="34" charset="0"/>
                  <a:cs typeface="Times New Roman" panose="02020603050405020304" pitchFamily="18" charset="0"/>
                </a:endParaRPr>
              </a:p>
              <a:p>
                <a:pPr lvl="0" algn="just">
                  <a:lnSpc>
                    <a:spcPct val="150000"/>
                  </a:lnSpc>
                  <a:defRPr/>
                </a:pPr>
                <a:r>
                  <a:rPr lang="vi-VN" sz="1800">
                    <a:latin typeface="Arial" panose="020B0604020202020204" pitchFamily="34" charset="0"/>
                    <a:ea typeface="Calibri" panose="020F0502020204030204" pitchFamily="34" charset="0"/>
                    <a:cs typeface="Times New Roman" panose="02020603050405020304" pitchFamily="18" charset="0"/>
                  </a:rPr>
                  <a:t>Vậy đã chia được đoạn </a:t>
                </a:r>
                <a14:m>
                  <m:oMath xmlns:m="http://schemas.openxmlformats.org/officeDocument/2006/math">
                    <m:r>
                      <a:rPr lang="vi-VN" sz="18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800">
                    <a:latin typeface="Arial" panose="020B0604020202020204" pitchFamily="34" charset="0"/>
                    <a:ea typeface="Calibri" panose="020F0502020204030204" pitchFamily="34" charset="0"/>
                    <a:cs typeface="Times New Roman" panose="02020603050405020304" pitchFamily="18" charset="0"/>
                  </a:rPr>
                  <a:t> thành 3 đoạn thẳng bằng nhau mà ko cần dùng thước.</a:t>
                </a:r>
                <a:endParaRPr lang="en-US" sz="180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102819" y="1822733"/>
                <a:ext cx="4714364" cy="2900025"/>
              </a:xfrm>
              <a:prstGeom prst="rect">
                <a:avLst/>
              </a:prstGeom>
              <a:blipFill>
                <a:blip r:embed="rId6"/>
                <a:stretch>
                  <a:fillRect l="-1035" r="-1164" b="-630"/>
                </a:stretch>
              </a:blipFill>
            </p:spPr>
            <p:txBody>
              <a:bodyPr/>
              <a:lstStyle/>
              <a:p>
                <a:r>
                  <a:rPr lang="en-US">
                    <a:noFill/>
                  </a:rPr>
                  <a:t> </a:t>
                </a:r>
              </a:p>
            </p:txBody>
          </p:sp>
        </mc:Fallback>
      </mc:AlternateContent>
    </p:spTree>
    <p:extLst>
      <p:ext uri="{BB962C8B-B14F-4D97-AF65-F5344CB8AC3E}">
        <p14:creationId xmlns:p14="http://schemas.microsoft.com/office/powerpoint/2010/main" val="3313698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31" name="Google Shape;911;p39"/>
          <p:cNvSpPr txBox="1">
            <a:spLocks noGrp="1"/>
          </p:cNvSpPr>
          <p:nvPr>
            <p:ph type="title"/>
          </p:nvPr>
        </p:nvSpPr>
        <p:spPr>
          <a:xfrm>
            <a:off x="731538" y="566568"/>
            <a:ext cx="7717500" cy="523200"/>
          </a:xfrm>
          <a:prstGeom prst="rect">
            <a:avLst/>
          </a:prstGeom>
        </p:spPr>
        <p:txBody>
          <a:bodyPr spcFirstLastPara="1" wrap="square" lIns="91425" tIns="91425" rIns="91425" bIns="91425" anchor="t" anchorCtr="0">
            <a:noAutofit/>
          </a:bodyPr>
          <a:lstStyle/>
          <a:p>
            <a:pPr lvl="0"/>
            <a:r>
              <a:rPr lang="vi-VN" sz="3500" b="1">
                <a:solidFill>
                  <a:srgbClr val="C00000"/>
                </a:solidFill>
                <a:latin typeface="+mn-lt"/>
              </a:rPr>
              <a:t>HƯỚNG DẪN VỀ NHÀ</a:t>
            </a:r>
          </a:p>
        </p:txBody>
      </p:sp>
      <p:grpSp>
        <p:nvGrpSpPr>
          <p:cNvPr id="32" name="Group 31"/>
          <p:cNvGrpSpPr/>
          <p:nvPr/>
        </p:nvGrpSpPr>
        <p:grpSpPr>
          <a:xfrm>
            <a:off x="667530" y="1759018"/>
            <a:ext cx="1783062" cy="1995173"/>
            <a:chOff x="918432" y="3568797"/>
            <a:chExt cx="5422223" cy="4239967"/>
          </a:xfrm>
          <a:solidFill>
            <a:srgbClr val="AA6FCF">
              <a:lumMod val="40000"/>
              <a:lumOff val="60000"/>
            </a:srgbClr>
          </a:solidFill>
        </p:grpSpPr>
        <p:grpSp>
          <p:nvGrpSpPr>
            <p:cNvPr id="33" name="Group 3"/>
            <p:cNvGrpSpPr/>
            <p:nvPr/>
          </p:nvGrpSpPr>
          <p:grpSpPr>
            <a:xfrm>
              <a:off x="918432" y="3568797"/>
              <a:ext cx="5422223" cy="4239967"/>
              <a:chOff x="-3810" y="0"/>
              <a:chExt cx="3189543" cy="3100688"/>
            </a:xfrm>
            <a:grpFill/>
          </p:grpSpPr>
          <p:sp>
            <p:nvSpPr>
              <p:cNvPr id="35"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36"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4" name="Rectangle 33"/>
            <p:cNvSpPr/>
            <p:nvPr/>
          </p:nvSpPr>
          <p:spPr>
            <a:xfrm>
              <a:off x="1320046" y="4075088"/>
              <a:ext cx="4616827" cy="287718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endPar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37" name="Group 36"/>
          <p:cNvGrpSpPr/>
          <p:nvPr/>
        </p:nvGrpSpPr>
        <p:grpSpPr>
          <a:xfrm>
            <a:off x="2843652" y="1739934"/>
            <a:ext cx="1993655" cy="2014257"/>
            <a:chOff x="6840639" y="3553166"/>
            <a:chExt cx="5422223" cy="5001862"/>
          </a:xfrm>
          <a:solidFill>
            <a:srgbClr val="AA6FCF">
              <a:lumMod val="40000"/>
              <a:lumOff val="60000"/>
            </a:srgbClr>
          </a:solidFill>
        </p:grpSpPr>
        <p:grpSp>
          <p:nvGrpSpPr>
            <p:cNvPr id="38" name="Group 3"/>
            <p:cNvGrpSpPr/>
            <p:nvPr/>
          </p:nvGrpSpPr>
          <p:grpSpPr>
            <a:xfrm>
              <a:off x="6840639" y="3553166"/>
              <a:ext cx="5422223" cy="5001862"/>
              <a:chOff x="-3810" y="-1"/>
              <a:chExt cx="3189543" cy="3657863"/>
            </a:xfrm>
            <a:grpFill/>
          </p:grpSpPr>
          <p:sp>
            <p:nvSpPr>
              <p:cNvPr id="4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9" name="Rectangle 38"/>
            <p:cNvSpPr/>
            <p:nvPr/>
          </p:nvSpPr>
          <p:spPr>
            <a:xfrm>
              <a:off x="7370564" y="4192163"/>
              <a:ext cx="4360208" cy="336203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a:t>
              </a: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SBT </a:t>
              </a:r>
              <a:endPar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42" name="Group 41"/>
          <p:cNvGrpSpPr/>
          <p:nvPr/>
        </p:nvGrpSpPr>
        <p:grpSpPr>
          <a:xfrm>
            <a:off x="5230368" y="1769642"/>
            <a:ext cx="3286327" cy="2014257"/>
            <a:chOff x="12644694" y="3479846"/>
            <a:chExt cx="5422223" cy="4709752"/>
          </a:xfrm>
          <a:solidFill>
            <a:srgbClr val="AA6FCF">
              <a:lumMod val="40000"/>
              <a:lumOff val="60000"/>
            </a:srgbClr>
          </a:solidFill>
        </p:grpSpPr>
        <p:grpSp>
          <p:nvGrpSpPr>
            <p:cNvPr id="43" name="Group 3"/>
            <p:cNvGrpSpPr/>
            <p:nvPr/>
          </p:nvGrpSpPr>
          <p:grpSpPr>
            <a:xfrm>
              <a:off x="12644694" y="3479846"/>
              <a:ext cx="5422223" cy="4709752"/>
              <a:chOff x="-3810" y="0"/>
              <a:chExt cx="3189543" cy="3444242"/>
            </a:xfrm>
            <a:grpFill/>
          </p:grpSpPr>
          <p:sp>
            <p:nvSpPr>
              <p:cNvPr id="4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44" name="Rectangle 43"/>
            <p:cNvSpPr/>
            <p:nvPr/>
          </p:nvSpPr>
          <p:spPr>
            <a:xfrm>
              <a:off x="12660411" y="4012062"/>
              <a:ext cx="5406506" cy="329237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19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a:solidFill>
                    <a:prstClr val="black"/>
                  </a:solidFill>
                  <a:ea typeface="Calibri" panose="020F0502020204030204" pitchFamily="34" charset="0"/>
                  <a:cs typeface="Times New Roman" panose="02020603050405020304" pitchFamily="18" charset="0"/>
                </a:rPr>
                <a:t>Bài </a:t>
              </a:r>
              <a:r>
                <a:rPr lang="en-US" sz="1900" b="1" i="1" smtClean="0">
                  <a:solidFill>
                    <a:prstClr val="black"/>
                  </a:solidFill>
                  <a:ea typeface="Calibri" panose="020F0502020204030204" pitchFamily="34" charset="0"/>
                  <a:cs typeface="Times New Roman" panose="02020603050405020304" pitchFamily="18" charset="0"/>
                </a:rPr>
                <a:t>2</a:t>
              </a:r>
              <a:r>
                <a:rPr lang="vi-VN" sz="1900" b="1" i="1">
                  <a:solidFill>
                    <a:prstClr val="black"/>
                  </a:solidFill>
                  <a:ea typeface="Calibri" panose="020F0502020204030204" pitchFamily="34" charset="0"/>
                  <a:cs typeface="Times New Roman" panose="02020603050405020304" pitchFamily="18" charset="0"/>
                </a:rPr>
                <a:t>. Ứng dụng của định lí Thalès trong tam giác</a:t>
              </a:r>
              <a:endParaRPr kumimoji="0" lang="pt-BR" sz="1900" b="1" i="1" u="none" strike="noStrike" kern="0" cap="none" spc="0" normalizeH="0" baseline="0" noProof="0" dirty="0" smtClean="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77" name="Google Shape;2577;p69"/>
          <p:cNvGrpSpPr/>
          <p:nvPr/>
        </p:nvGrpSpPr>
        <p:grpSpPr>
          <a:xfrm rot="21146463" flipH="1">
            <a:off x="4680886" y="313002"/>
            <a:ext cx="1193553" cy="540576"/>
            <a:chOff x="10048400" y="2011675"/>
            <a:chExt cx="632075" cy="286275"/>
          </a:xfrm>
        </p:grpSpPr>
        <p:sp>
          <p:nvSpPr>
            <p:cNvPr id="2578" name="Google Shape;2578;p69"/>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2"/>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9"/>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9"/>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805;p37"/>
          <p:cNvSpPr txBox="1">
            <a:spLocks/>
          </p:cNvSpPr>
          <p:nvPr/>
        </p:nvSpPr>
        <p:spPr>
          <a:xfrm>
            <a:off x="817682" y="1318778"/>
            <a:ext cx="7610804" cy="224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a:lnSpc>
                <a:spcPct val="150000"/>
              </a:lnSpc>
            </a:pPr>
            <a:r>
              <a:rPr lang="vi-VN" sz="4500" b="1">
                <a:latin typeface="+mn-lt"/>
              </a:rPr>
              <a:t>CẢM ƠN </a:t>
            </a:r>
            <a:r>
              <a:rPr lang="en-US" sz="4500" b="1" smtClean="0">
                <a:latin typeface="+mn-lt"/>
              </a:rPr>
              <a:t>CÁC EM</a:t>
            </a:r>
            <a:endParaRPr lang="vi-VN" sz="4500" b="1">
              <a:latin typeface="+mn-lt"/>
            </a:endParaRPr>
          </a:p>
          <a:p>
            <a:pPr algn="ctr">
              <a:lnSpc>
                <a:spcPct val="150000"/>
              </a:lnSpc>
            </a:pPr>
            <a:r>
              <a:rPr lang="vi-VN" sz="4500" b="1">
                <a:latin typeface="+mn-lt"/>
              </a:rPr>
              <a:t>ĐÃ </a:t>
            </a:r>
            <a:r>
              <a:rPr lang="en-US" sz="4500" b="1" smtClean="0">
                <a:latin typeface="+mn-lt"/>
              </a:rPr>
              <a:t>THAM GIA TIẾT HỌC</a:t>
            </a:r>
            <a:r>
              <a:rPr lang="vi-VN" sz="4500" b="1" smtClean="0">
                <a:latin typeface="+mn-lt"/>
              </a:rPr>
              <a:t>!</a:t>
            </a:r>
            <a:endParaRPr lang="vi-VN" sz="4500" b="1">
              <a:latin typeface="+mn-lt"/>
            </a:endParaRPr>
          </a:p>
        </p:txBody>
      </p:sp>
      <p:grpSp>
        <p:nvGrpSpPr>
          <p:cNvPr id="73" name="Google Shape;3012;p73"/>
          <p:cNvGrpSpPr/>
          <p:nvPr/>
        </p:nvGrpSpPr>
        <p:grpSpPr>
          <a:xfrm>
            <a:off x="507462" y="3512072"/>
            <a:ext cx="1846478" cy="1396868"/>
            <a:chOff x="1858956" y="3313704"/>
            <a:chExt cx="1579266" cy="1194823"/>
          </a:xfrm>
        </p:grpSpPr>
        <p:sp>
          <p:nvSpPr>
            <p:cNvPr id="74"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2059518"/>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smtClean="0">
                <a:latin typeface="+mn-lt"/>
              </a:rPr>
              <a:t>ĐOẠN THẲNG TỈ LỆ</a:t>
            </a:r>
            <a:endParaRPr sz="5000" b="1" dirty="0">
              <a:latin typeface="+mn-lt"/>
            </a:endParaRPr>
          </a:p>
        </p:txBody>
      </p:sp>
      <p:sp>
        <p:nvSpPr>
          <p:cNvPr id="998" name="Google Shape;998;p41"/>
          <p:cNvSpPr txBox="1">
            <a:spLocks noGrp="1"/>
          </p:cNvSpPr>
          <p:nvPr>
            <p:ph type="title" idx="2"/>
          </p:nvPr>
        </p:nvSpPr>
        <p:spPr>
          <a:xfrm>
            <a:off x="3981671" y="866859"/>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a:t>
            </a:r>
            <a:endParaRPr sz="6000" b="1" dirty="0">
              <a:latin typeface="+mj-lt"/>
            </a:endParaRPr>
          </a:p>
        </p:txBody>
      </p:sp>
      <p:grpSp>
        <p:nvGrpSpPr>
          <p:cNvPr id="1016" name="Google Shape;1016;p41"/>
          <p:cNvGrpSpPr/>
          <p:nvPr/>
        </p:nvGrpSpPr>
        <p:grpSpPr>
          <a:xfrm>
            <a:off x="689709" y="3800935"/>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31964"/>
            <a:ext cx="1012842" cy="368319"/>
          </a:xfrm>
          <a:prstGeom prst="rect">
            <a:avLst/>
          </a:prstGeom>
        </p:spPr>
      </p:pic>
      <p:grpSp>
        <p:nvGrpSpPr>
          <p:cNvPr id="5" name="Group 4"/>
          <p:cNvGrpSpPr/>
          <p:nvPr/>
        </p:nvGrpSpPr>
        <p:grpSpPr>
          <a:xfrm>
            <a:off x="764103" y="762820"/>
            <a:ext cx="7530541" cy="1271145"/>
            <a:chOff x="601622" y="522977"/>
            <a:chExt cx="7530541" cy="1271145"/>
          </a:xfrm>
        </p:grpSpPr>
        <mc:AlternateContent xmlns:mc="http://schemas.openxmlformats.org/markup-compatibility/2006">
          <mc:Choice xmlns:a14="http://schemas.microsoft.com/office/drawing/2010/main" Requires="a14">
            <p:sp>
              <p:nvSpPr>
                <p:cNvPr id="8" name="Rectangle 7"/>
                <p:cNvSpPr/>
                <p:nvPr/>
              </p:nvSpPr>
              <p:spPr>
                <a:xfrm>
                  <a:off x="601622" y="522977"/>
                  <a:ext cx="7530541" cy="1169551"/>
                </a:xfrm>
                <a:prstGeom prst="rect">
                  <a:avLst/>
                </a:prstGeom>
              </p:spPr>
              <p:txBody>
                <a:bodyPr wrap="square">
                  <a:spAutoFit/>
                </a:bodyPr>
                <a:lstStyle/>
                <a:p>
                  <a:pPr marL="342900" lvl="0" indent="-342900" algn="just">
                    <a:lnSpc>
                      <a:spcPct val="175000"/>
                    </a:lnSpc>
                    <a:spcBef>
                      <a:spcPts val="600"/>
                    </a:spcBef>
                    <a:spcAft>
                      <a:spcPts val="600"/>
                    </a:spcAft>
                    <a:buClr>
                      <a:srgbClr val="C00000"/>
                    </a:buClr>
                    <a:buFont typeface="Wingdings" panose="05000000000000000000" pitchFamily="2" charset="2"/>
                    <a:buChar char="q"/>
                    <a:defRPr/>
                  </a:pPr>
                  <a:r>
                    <a:rPr lang="en-US" sz="2000" b="1" dirty="0" smtClean="0">
                      <a:solidFill>
                        <a:srgbClr val="C00000"/>
                      </a:solidFill>
                      <a:latin typeface="+mn-lt"/>
                      <a:ea typeface="Dotum" panose="020B0600000101010101" pitchFamily="34" charset="-127"/>
                      <a:cs typeface="Times New Roman" panose="02020603050405020304" pitchFamily="18" charset="0"/>
                    </a:rPr>
                    <a:t>HĐ1</a:t>
                  </a:r>
                  <a:r>
                    <a:rPr lang="en-US" sz="2000" smtClean="0">
                      <a:solidFill>
                        <a:srgbClr val="C00000"/>
                      </a:solidFill>
                      <a:latin typeface="+mn-lt"/>
                      <a:ea typeface="Dotum" panose="020B0600000101010101" pitchFamily="34" charset="-127"/>
                      <a:cs typeface="Times New Roman" panose="02020603050405020304" pitchFamily="18" charset="0"/>
                    </a:rPr>
                    <a:t>:</a:t>
                  </a:r>
                  <a:r>
                    <a:rPr lang="en-US" sz="2000" smtClean="0">
                      <a:solidFill>
                        <a:schemeClr val="bg1">
                          <a:lumMod val="10000"/>
                        </a:schemeClr>
                      </a:solidFill>
                      <a:latin typeface="+mn-lt"/>
                      <a:ea typeface="Dotum" panose="020B0600000101010101" pitchFamily="34" charset="-127"/>
                      <a:cs typeface="Times New Roman" panose="02020603050405020304" pitchFamily="18" charset="0"/>
                    </a:rPr>
                    <a:t> </a:t>
                  </a:r>
                  <a:r>
                    <a:rPr lang="en-US" sz="2000">
                      <a:latin typeface="+mn-lt"/>
                    </a:rPr>
                    <a:t>Cho hai đoạn thẳng </a:t>
                  </a:r>
                  <a14:m>
                    <m:oMath xmlns:m="http://schemas.openxmlformats.org/officeDocument/2006/math">
                      <m:r>
                        <a:rPr lang="en-US" sz="2000" i="1" smtClean="0">
                          <a:latin typeface="+mn-lt"/>
                        </a:rPr>
                        <m:t>𝐴𝐵</m:t>
                      </m:r>
                      <m:r>
                        <a:rPr lang="en-US" sz="2000" i="1" smtClean="0">
                          <a:latin typeface="+mn-lt"/>
                        </a:rPr>
                        <m:t>=2 </m:t>
                      </m:r>
                      <m:r>
                        <a:rPr lang="en-US" sz="2000" i="1" smtClean="0">
                          <a:latin typeface="+mn-lt"/>
                        </a:rPr>
                        <m:t>𝑐𝑚</m:t>
                      </m:r>
                      <m:r>
                        <a:rPr lang="en-US" sz="2000" i="1" smtClean="0">
                          <a:latin typeface="+mn-lt"/>
                        </a:rPr>
                        <m:t>, </m:t>
                      </m:r>
                      <m:r>
                        <a:rPr lang="en-US" sz="2000" i="1" smtClean="0">
                          <a:latin typeface="+mn-lt"/>
                        </a:rPr>
                        <m:t>𝐶𝐷</m:t>
                      </m:r>
                      <m:r>
                        <a:rPr lang="en-US" sz="2000" i="1" smtClean="0">
                          <a:latin typeface="+mn-lt"/>
                        </a:rPr>
                        <m:t>=3 </m:t>
                      </m:r>
                      <m:r>
                        <a:rPr lang="en-US" sz="2000" i="1" smtClean="0">
                          <a:latin typeface="+mn-lt"/>
                        </a:rPr>
                        <m:t>𝑐𝑚</m:t>
                      </m:r>
                    </m:oMath>
                  </a14:m>
                  <a:r>
                    <a:rPr lang="en-US" sz="2000" smtClean="0">
                      <a:latin typeface="+mn-lt"/>
                    </a:rPr>
                    <a:t> </a:t>
                  </a:r>
                  <a:r>
                    <a:rPr lang="en-US" sz="2000">
                      <a:latin typeface="+mn-lt"/>
                    </a:rPr>
                    <a:t>và hai đoạn thẳng </a:t>
                  </a:r>
                  <a14:m>
                    <m:oMath xmlns:m="http://schemas.openxmlformats.org/officeDocument/2006/math">
                      <m:r>
                        <a:rPr lang="en-US" sz="2000" i="1" smtClean="0">
                          <a:latin typeface="+mn-lt"/>
                        </a:rPr>
                        <m:t>𝑀𝑁</m:t>
                      </m:r>
                      <m:r>
                        <a:rPr lang="en-US" sz="2000" i="1" smtClean="0">
                          <a:latin typeface="+mn-lt"/>
                        </a:rPr>
                        <m:t>=4 </m:t>
                      </m:r>
                      <m:r>
                        <a:rPr lang="en-US" sz="2000" i="1" smtClean="0">
                          <a:latin typeface="+mn-lt"/>
                        </a:rPr>
                        <m:t>𝑐𝑚</m:t>
                      </m:r>
                      <m:r>
                        <a:rPr lang="en-US" sz="2000" i="1" smtClean="0">
                          <a:latin typeface="+mn-lt"/>
                        </a:rPr>
                        <m:t>, </m:t>
                      </m:r>
                      <m:r>
                        <a:rPr lang="en-US" sz="2000" i="1" smtClean="0">
                          <a:latin typeface="+mn-lt"/>
                        </a:rPr>
                        <m:t>𝑃𝑄</m:t>
                      </m:r>
                      <m:r>
                        <a:rPr lang="en-US" sz="2000" b="0" i="1" smtClean="0">
                          <a:latin typeface="+mn-lt"/>
                        </a:rPr>
                        <m:t>=</m:t>
                      </m:r>
                      <m:r>
                        <a:rPr lang="en-US" sz="2000" i="1" smtClean="0">
                          <a:latin typeface="+mn-lt"/>
                        </a:rPr>
                        <m:t>6 </m:t>
                      </m:r>
                      <m:r>
                        <a:rPr lang="en-US" sz="2000" i="1" smtClean="0">
                          <a:latin typeface="+mn-lt"/>
                        </a:rPr>
                        <m:t>𝑐𝑚</m:t>
                      </m:r>
                    </m:oMath>
                  </a14:m>
                  <a:r>
                    <a:rPr lang="en-US" sz="2000">
                      <a:latin typeface="+mn-lt"/>
                    </a:rPr>
                    <a:t>. So sánh hai tỉ số</a:t>
                  </a:r>
                  <a:r>
                    <a:rPr lang="en-US" sz="2000">
                      <a:latin typeface="+mn-lt"/>
                    </a:rPr>
                    <a:t> </a:t>
                  </a:r>
                  <a:endParaRPr lang="en-US" sz="2000" dirty="0">
                    <a:solidFill>
                      <a:schemeClr val="bg1">
                        <a:lumMod val="10000"/>
                      </a:schemeClr>
                    </a:solidFill>
                    <a:latin typeface="+mn-lt"/>
                  </a:endParaRPr>
                </a:p>
              </p:txBody>
            </p:sp>
          </mc:Choice>
          <mc:Fallback>
            <p:sp>
              <p:nvSpPr>
                <p:cNvPr id="8" name="Rectangle 7"/>
                <p:cNvSpPr>
                  <a:spLocks noRot="1" noChangeAspect="1" noMove="1" noResize="1" noEditPoints="1" noAdjustHandles="1" noChangeArrowheads="1" noChangeShapeType="1" noTextEdit="1"/>
                </p:cNvSpPr>
                <p:nvPr/>
              </p:nvSpPr>
              <p:spPr>
                <a:xfrm>
                  <a:off x="601622" y="522977"/>
                  <a:ext cx="7530541" cy="1169551"/>
                </a:xfrm>
                <a:prstGeom prst="rect">
                  <a:avLst/>
                </a:prstGeom>
                <a:blipFill>
                  <a:blip r:embed="rId4"/>
                  <a:stretch>
                    <a:fillRect l="-728" r="-809" b="-20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6345726" y="1077772"/>
                  <a:ext cx="1238864" cy="71635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smtClean="0">
                                <a:latin typeface="Cambria Math" panose="02040503050406030204" pitchFamily="18" charset="0"/>
                              </a:rPr>
                            </m:ctrlPr>
                          </m:fPr>
                          <m:num>
                            <m:r>
                              <a:rPr lang="en-US" sz="2000" i="1">
                                <a:latin typeface="Cambria Math" panose="02040503050406030204" pitchFamily="18" charset="0"/>
                              </a:rPr>
                              <m:t>𝐴𝐵</m:t>
                            </m:r>
                          </m:num>
                          <m:den>
                            <m:r>
                              <a:rPr lang="en-US" sz="2000" i="1">
                                <a:latin typeface="Cambria Math" panose="02040503050406030204" pitchFamily="18" charset="0"/>
                              </a:rPr>
                              <m:t>𝐶𝐷</m:t>
                            </m:r>
                          </m:den>
                        </m:f>
                        <m:r>
                          <a:rPr lang="en-US" sz="2000" b="0" i="0"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𝑀</m:t>
                            </m:r>
                            <m:r>
                              <a:rPr lang="en-US" sz="2000" b="0" i="1" smtClean="0">
                                <a:latin typeface="Cambria Math" panose="02040503050406030204" pitchFamily="18" charset="0"/>
                              </a:rPr>
                              <m:t>𝑁</m:t>
                            </m:r>
                          </m:num>
                          <m:den>
                            <m:r>
                              <a:rPr lang="en-US" sz="2000" i="1">
                                <a:latin typeface="Cambria Math" panose="02040503050406030204" pitchFamily="18" charset="0"/>
                              </a:rPr>
                              <m:t>𝑃𝑄</m:t>
                            </m:r>
                          </m:den>
                        </m:f>
                        <m:r>
                          <a:rPr lang="en-US" sz="2000" b="0" i="1" smtClean="0">
                            <a:latin typeface="Cambria Math" panose="02040503050406030204" pitchFamily="18" charset="0"/>
                          </a:rPr>
                          <m:t>.</m:t>
                        </m:r>
                      </m:oMath>
                    </m:oMathPara>
                  </a14:m>
                  <a:endParaRPr lang="en-US" sz="2000"/>
                </a:p>
              </p:txBody>
            </p:sp>
          </mc:Choice>
          <mc:Fallback>
            <p:sp>
              <p:nvSpPr>
                <p:cNvPr id="10" name="Rectangle 9"/>
                <p:cNvSpPr>
                  <a:spLocks noRot="1" noChangeAspect="1" noMove="1" noResize="1" noEditPoints="1" noAdjustHandles="1" noChangeArrowheads="1" noChangeShapeType="1" noTextEdit="1"/>
                </p:cNvSpPr>
                <p:nvPr/>
              </p:nvSpPr>
              <p:spPr>
                <a:xfrm>
                  <a:off x="6345726" y="1077772"/>
                  <a:ext cx="1238864" cy="716350"/>
                </a:xfrm>
                <a:prstGeom prst="rect">
                  <a:avLst/>
                </a:prstGeom>
                <a:blipFill>
                  <a:blip r:embed="rId5"/>
                  <a:stretch>
                    <a:fillRect/>
                  </a:stretch>
                </a:blipFill>
              </p:spPr>
              <p:txBody>
                <a:bodyPr/>
                <a:lstStyle/>
                <a:p>
                  <a:r>
                    <a:rPr lang="en-US">
                      <a:noFill/>
                    </a:rPr>
                    <a:t> </a:t>
                  </a:r>
                </a:p>
              </p:txBody>
            </p:sp>
          </mc:Fallback>
        </mc:AlternateContent>
      </p:grpSp>
      <p:sp>
        <p:nvSpPr>
          <p:cNvPr id="11" name="Rectangle 10"/>
          <p:cNvSpPr/>
          <p:nvPr/>
        </p:nvSpPr>
        <p:spPr>
          <a:xfrm>
            <a:off x="4195788" y="2315467"/>
            <a:ext cx="667170" cy="400110"/>
          </a:xfrm>
          <a:prstGeom prst="rect">
            <a:avLst/>
          </a:prstGeom>
        </p:spPr>
        <p:txBody>
          <a:bodyPr wrap="none">
            <a:spAutoFit/>
          </a:bodyPr>
          <a:lstStyle/>
          <a:p>
            <a:pPr algn="ctr">
              <a:buClrTx/>
              <a:defRPr/>
            </a:pPr>
            <a:r>
              <a:rPr lang="en-US" sz="2000" b="1" i="1" u="sng" kern="1200" dirty="0" smtClean="0">
                <a:solidFill>
                  <a:schemeClr val="accent3">
                    <a:lumMod val="90000"/>
                    <a:lumOff val="10000"/>
                  </a:schemeClr>
                </a:solidFill>
                <a:latin typeface="Arial" panose="020B0604020202020204" pitchFamily="34" charset="0"/>
                <a:ea typeface="+mn-ea"/>
              </a:rPr>
              <a:t>Giải</a:t>
            </a:r>
            <a:endParaRPr lang="en-US" sz="2000" b="1" i="1" u="sng" kern="1200" dirty="0">
              <a:solidFill>
                <a:schemeClr val="accent3">
                  <a:lumMod val="90000"/>
                  <a:lumOff val="10000"/>
                </a:schemeClr>
              </a:solidFill>
              <a:latin typeface="Calibri"/>
              <a:ea typeface="+mn-ea"/>
            </a:endParaRPr>
          </a:p>
        </p:txBody>
      </p:sp>
      <mc:AlternateContent xmlns:mc="http://schemas.openxmlformats.org/markup-compatibility/2006">
        <mc:Choice xmlns:a14="http://schemas.microsoft.com/office/drawing/2010/main" Requires="a14">
          <p:sp>
            <p:nvSpPr>
              <p:cNvPr id="12" name="Rectangle 11"/>
              <p:cNvSpPr/>
              <p:nvPr/>
            </p:nvSpPr>
            <p:spPr>
              <a:xfrm>
                <a:off x="2243373" y="2891241"/>
                <a:ext cx="4572000" cy="1620700"/>
              </a:xfrm>
              <a:prstGeom prst="rect">
                <a:avLst/>
              </a:prstGeom>
            </p:spPr>
            <p:txBody>
              <a:bodyPr>
                <a:spAutoFit/>
              </a:bodyPr>
              <a:lstStyle/>
              <a:p>
                <a:pPr algn="just">
                  <a:lnSpc>
                    <a:spcPct val="150000"/>
                  </a:lnSpc>
                  <a:spcBef>
                    <a:spcPts val="600"/>
                  </a:spcBef>
                  <a:spcAft>
                    <a:spcPts val="600"/>
                  </a:spcAft>
                </a:pPr>
                <a:r>
                  <a:rPr lang="vi-VN" sz="2000" smtClean="0">
                    <a:latin typeface="+mn-lt"/>
                    <a:ea typeface="Dotum" panose="020B0600000101010101" pitchFamily="34" charset="-127"/>
                    <a:cs typeface="Times New Roman" panose="02020603050405020304" pitchFamily="18" charset="0"/>
                  </a:rPr>
                  <a:t>Ta có: </a:t>
                </a:r>
                <a14:m>
                  <m:oMath xmlns:m="http://schemas.openxmlformats.org/officeDocument/2006/math">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𝐴𝐵</m:t>
                        </m:r>
                      </m:num>
                      <m:den>
                        <m:r>
                          <a:rPr lang="vi-VN" sz="2000" i="1">
                            <a:effectLst/>
                            <a:latin typeface="+mn-lt"/>
                            <a:ea typeface="Dotum" panose="020B0600000101010101" pitchFamily="34" charset="-127"/>
                            <a:cs typeface="Times New Roman" panose="02020603050405020304" pitchFamily="18" charset="0"/>
                          </a:rPr>
                          <m:t>𝐶𝐷</m:t>
                        </m:r>
                      </m:den>
                    </m:f>
                    <m:r>
                      <a:rPr lang="vi-VN"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2</m:t>
                        </m:r>
                      </m:num>
                      <m:den>
                        <m:r>
                          <a:rPr lang="vi-VN" sz="2000" i="1">
                            <a:effectLst/>
                            <a:latin typeface="+mn-lt"/>
                            <a:ea typeface="Dotum" panose="020B0600000101010101" pitchFamily="34" charset="-127"/>
                            <a:cs typeface="Times New Roman" panose="02020603050405020304" pitchFamily="18" charset="0"/>
                          </a:rPr>
                          <m:t>3</m:t>
                        </m:r>
                      </m:den>
                    </m:f>
                  </m:oMath>
                </a14:m>
                <a:r>
                  <a:rPr lang="vi-VN" sz="2000">
                    <a:effectLst/>
                    <a:latin typeface="+mn-lt"/>
                    <a:ea typeface="Dotum" panose="020B0600000101010101" pitchFamily="34" charset="-127"/>
                    <a:cs typeface="Times New Roman" panose="02020603050405020304" pitchFamily="18" charset="0"/>
                  </a:rPr>
                  <a:t> (cm) và </a:t>
                </a:r>
                <a14:m>
                  <m:oMath xmlns:m="http://schemas.openxmlformats.org/officeDocument/2006/math">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𝑀𝑁</m:t>
                        </m:r>
                      </m:num>
                      <m:den>
                        <m:r>
                          <a:rPr lang="vi-VN" sz="2000" i="1">
                            <a:effectLst/>
                            <a:latin typeface="+mn-lt"/>
                            <a:ea typeface="Dotum" panose="020B0600000101010101" pitchFamily="34" charset="-127"/>
                            <a:cs typeface="Times New Roman" panose="02020603050405020304" pitchFamily="18" charset="0"/>
                          </a:rPr>
                          <m:t>𝑃𝑄</m:t>
                        </m:r>
                      </m:den>
                    </m:f>
                    <m:r>
                      <a:rPr lang="vi-VN"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4</m:t>
                        </m:r>
                      </m:num>
                      <m:den>
                        <m:r>
                          <a:rPr lang="vi-VN" sz="2000" i="1">
                            <a:effectLst/>
                            <a:latin typeface="+mn-lt"/>
                            <a:ea typeface="Dotum" panose="020B0600000101010101" pitchFamily="34" charset="-127"/>
                            <a:cs typeface="Times New Roman" panose="02020603050405020304" pitchFamily="18" charset="0"/>
                          </a:rPr>
                          <m:t>6</m:t>
                        </m:r>
                      </m:den>
                    </m:f>
                    <m:r>
                      <a:rPr lang="vi-VN"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2</m:t>
                        </m:r>
                      </m:num>
                      <m:den>
                        <m:r>
                          <a:rPr lang="vi-VN" sz="2000" i="1">
                            <a:effectLst/>
                            <a:latin typeface="+mn-lt"/>
                            <a:ea typeface="Dotum" panose="020B0600000101010101" pitchFamily="34" charset="-127"/>
                            <a:cs typeface="Times New Roman" panose="02020603050405020304" pitchFamily="18" charset="0"/>
                          </a:rPr>
                          <m:t>3</m:t>
                        </m:r>
                      </m:den>
                    </m:f>
                  </m:oMath>
                </a14:m>
                <a:r>
                  <a:rPr lang="vi-VN"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a:effectLst/>
                    <a:latin typeface="+mn-lt"/>
                    <a:ea typeface="Dotum" panose="020B0600000101010101" pitchFamily="34" charset="-127"/>
                    <a:cs typeface="Times New Roman" panose="02020603050405020304" pitchFamily="18" charset="0"/>
                  </a:rPr>
                  <a:t>Vậy </a:t>
                </a:r>
                <a14:m>
                  <m:oMath xmlns:m="http://schemas.openxmlformats.org/officeDocument/2006/math">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𝐴𝐵</m:t>
                        </m:r>
                      </m:num>
                      <m:den>
                        <m:r>
                          <a:rPr lang="vi-VN" sz="2000" i="1">
                            <a:effectLst/>
                            <a:latin typeface="+mn-lt"/>
                            <a:ea typeface="Dotum" panose="020B0600000101010101" pitchFamily="34" charset="-127"/>
                            <a:cs typeface="Times New Roman" panose="02020603050405020304" pitchFamily="18" charset="0"/>
                          </a:rPr>
                          <m:t>𝐶𝐷</m:t>
                        </m:r>
                      </m:den>
                    </m:f>
                    <m:r>
                      <a:rPr lang="vi-VN" sz="2000" i="1">
                        <a:effectLst/>
                        <a:latin typeface="+mn-lt"/>
                        <a:ea typeface="Dotum" panose="020B0600000101010101" pitchFamily="34" charset="-127"/>
                        <a:cs typeface="Times New Roman" panose="02020603050405020304" pitchFamily="18" charset="0"/>
                      </a:rPr>
                      <m:t>=</m:t>
                    </m:r>
                    <m:f>
                      <m:fPr>
                        <m:ctrlPr>
                          <a:rPr lang="en-US" sz="2000" i="1">
                            <a:effectLst/>
                            <a:latin typeface="+mn-lt"/>
                            <a:ea typeface="Dotum" panose="020B0600000101010101" pitchFamily="34" charset="-127"/>
                            <a:cs typeface="Times New Roman" panose="02020603050405020304" pitchFamily="18" charset="0"/>
                          </a:rPr>
                        </m:ctrlPr>
                      </m:fPr>
                      <m:num>
                        <m:r>
                          <a:rPr lang="vi-VN" sz="2000" i="1">
                            <a:effectLst/>
                            <a:latin typeface="+mn-lt"/>
                            <a:ea typeface="Dotum" panose="020B0600000101010101" pitchFamily="34" charset="-127"/>
                            <a:cs typeface="Times New Roman" panose="02020603050405020304" pitchFamily="18" charset="0"/>
                          </a:rPr>
                          <m:t>𝑁𝑀</m:t>
                        </m:r>
                      </m:num>
                      <m:den>
                        <m:r>
                          <a:rPr lang="vi-VN" sz="2000" i="1">
                            <a:effectLst/>
                            <a:latin typeface="+mn-lt"/>
                            <a:ea typeface="Dotum" panose="020B0600000101010101" pitchFamily="34" charset="-127"/>
                            <a:cs typeface="Times New Roman" panose="02020603050405020304" pitchFamily="18" charset="0"/>
                          </a:rPr>
                          <m:t>𝑃𝑄</m:t>
                        </m:r>
                      </m:den>
                    </m:f>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243373" y="2891241"/>
                <a:ext cx="4572000" cy="1620700"/>
              </a:xfrm>
              <a:prstGeom prst="rect">
                <a:avLst/>
              </a:prstGeom>
              <a:blipFill>
                <a:blip r:embed="rId6"/>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45502033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left)">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up)">
                                      <p:cBhvr>
                                        <p:cTn id="2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330343" y="498332"/>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09893" y="819469"/>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sz="3800" b="1" smtClean="0">
                <a:solidFill>
                  <a:srgbClr val="C00000"/>
                </a:solidFill>
                <a:latin typeface="Arial" panose="020B0604020202020204" pitchFamily="34" charset="0"/>
              </a:rPr>
              <a:t>KẾT LUẬN</a:t>
            </a:r>
            <a:endParaRPr lang="vi-VN" sz="3800" b="1" dirty="0">
              <a:solidFill>
                <a:srgbClr val="C00000"/>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61" name="Rectangle 60"/>
              <p:cNvSpPr/>
              <p:nvPr/>
            </p:nvSpPr>
            <p:spPr>
              <a:xfrm>
                <a:off x="997853" y="1790566"/>
                <a:ext cx="7149878" cy="164416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800">
                    <a:latin typeface="+mn-lt"/>
                    <a:ea typeface="Dotum" panose="020B0600000101010101" pitchFamily="34" charset="-127"/>
                    <a:cs typeface="Times New Roman" panose="02020603050405020304" pitchFamily="18" charset="0"/>
                  </a:rPr>
                  <a:t>Hai đoạn thẳng </a:t>
                </a:r>
                <a14:m>
                  <m:oMath xmlns:m="http://schemas.openxmlformats.org/officeDocument/2006/math">
                    <m:r>
                      <a:rPr lang="vi-VN" sz="2800" i="1">
                        <a:effectLst/>
                        <a:latin typeface="+mn-lt"/>
                        <a:ea typeface="Dotum" panose="020B0600000101010101" pitchFamily="34" charset="-127"/>
                        <a:cs typeface="Times New Roman" panose="02020603050405020304" pitchFamily="18" charset="0"/>
                      </a:rPr>
                      <m:t>𝐴𝐵</m:t>
                    </m:r>
                  </m:oMath>
                </a14:m>
                <a:r>
                  <a:rPr lang="vi-VN" sz="2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800" i="1">
                        <a:effectLst/>
                        <a:latin typeface="+mn-lt"/>
                        <a:ea typeface="Dotum" panose="020B0600000101010101" pitchFamily="34" charset="-127"/>
                        <a:cs typeface="Times New Roman" panose="02020603050405020304" pitchFamily="18" charset="0"/>
                      </a:rPr>
                      <m:t>𝐶𝐷</m:t>
                    </m:r>
                  </m:oMath>
                </a14:m>
                <a:r>
                  <a:rPr lang="vi-VN" sz="2800">
                    <a:effectLst/>
                    <a:latin typeface="+mn-lt"/>
                    <a:ea typeface="Dotum" panose="020B0600000101010101" pitchFamily="34" charset="-127"/>
                    <a:cs typeface="Times New Roman" panose="02020603050405020304" pitchFamily="18" charset="0"/>
                  </a:rPr>
                  <a:t> tỉ lệ với hai đoạn thẳng </a:t>
                </a:r>
                <a14:m>
                  <m:oMath xmlns:m="http://schemas.openxmlformats.org/officeDocument/2006/math">
                    <m:r>
                      <a:rPr lang="vi-VN" sz="2800" i="1">
                        <a:effectLst/>
                        <a:latin typeface="+mn-lt"/>
                        <a:ea typeface="Dotum" panose="020B0600000101010101" pitchFamily="34" charset="-127"/>
                        <a:cs typeface="Times New Roman" panose="02020603050405020304" pitchFamily="18" charset="0"/>
                      </a:rPr>
                      <m:t>𝑀𝑁</m:t>
                    </m:r>
                  </m:oMath>
                </a14:m>
                <a:r>
                  <a:rPr lang="vi-VN" sz="2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800" i="1">
                        <a:effectLst/>
                        <a:latin typeface="+mn-lt"/>
                        <a:ea typeface="Dotum" panose="020B0600000101010101" pitchFamily="34" charset="-127"/>
                        <a:cs typeface="Times New Roman" panose="02020603050405020304" pitchFamily="18" charset="0"/>
                      </a:rPr>
                      <m:t>𝑃𝑄</m:t>
                    </m:r>
                  </m:oMath>
                </a14:m>
                <a:r>
                  <a:rPr lang="vi-VN" sz="2800">
                    <a:effectLst/>
                    <a:latin typeface="+mn-lt"/>
                    <a:ea typeface="Dotum" panose="020B0600000101010101" pitchFamily="34" charset="-127"/>
                    <a:cs typeface="Times New Roman" panose="02020603050405020304" pitchFamily="18" charset="0"/>
                  </a:rPr>
                  <a:t> nếu có tỉ </a:t>
                </a:r>
                <a:r>
                  <a:rPr lang="vi-VN" sz="2800">
                    <a:effectLst/>
                    <a:latin typeface="+mn-lt"/>
                    <a:ea typeface="Dotum" panose="020B0600000101010101" pitchFamily="34" charset="-127"/>
                    <a:cs typeface="Times New Roman" panose="02020603050405020304" pitchFamily="18" charset="0"/>
                  </a:rPr>
                  <a:t>lệ </a:t>
                </a:r>
                <a:r>
                  <a:rPr lang="vi-VN" sz="2800" smtClean="0">
                    <a:effectLst/>
                    <a:latin typeface="+mn-lt"/>
                    <a:ea typeface="Dotum" panose="020B0600000101010101" pitchFamily="34" charset="-127"/>
                    <a:cs typeface="Times New Roman" panose="02020603050405020304" pitchFamily="18" charset="0"/>
                  </a:rPr>
                  <a:t>thức</a:t>
                </a:r>
                <a:r>
                  <a:rPr lang="vi-VN" sz="2800" smtClean="0">
                    <a:effectLst/>
                    <a:latin typeface="+mn-lt"/>
                    <a:ea typeface="Dotum" panose="020B0600000101010101" pitchFamily="34" charset="-127"/>
                    <a:cs typeface="Times New Roman" panose="02020603050405020304" pitchFamily="18" charset="0"/>
                  </a:rPr>
                  <a:t> </a:t>
                </a:r>
                <a14:m>
                  <m:oMath xmlns:m="http://schemas.openxmlformats.org/officeDocument/2006/math">
                    <m:f>
                      <m:fPr>
                        <m:ctrlPr>
                          <a:rPr lang="en-US" sz="2800" i="1">
                            <a:effectLst/>
                            <a:latin typeface="+mn-lt"/>
                            <a:ea typeface="Dotum" panose="020B0600000101010101" pitchFamily="34" charset="-127"/>
                            <a:cs typeface="Times New Roman" panose="02020603050405020304" pitchFamily="18" charset="0"/>
                          </a:rPr>
                        </m:ctrlPr>
                      </m:fPr>
                      <m:num>
                        <m:r>
                          <a:rPr lang="vi-VN" sz="2800" i="1">
                            <a:effectLst/>
                            <a:latin typeface="+mn-lt"/>
                            <a:ea typeface="Dotum" panose="020B0600000101010101" pitchFamily="34" charset="-127"/>
                            <a:cs typeface="Times New Roman" panose="02020603050405020304" pitchFamily="18" charset="0"/>
                          </a:rPr>
                          <m:t>𝐴𝐵</m:t>
                        </m:r>
                      </m:num>
                      <m:den>
                        <m:r>
                          <a:rPr lang="vi-VN" sz="2800" i="1">
                            <a:effectLst/>
                            <a:latin typeface="+mn-lt"/>
                            <a:ea typeface="Dotum" panose="020B0600000101010101" pitchFamily="34" charset="-127"/>
                            <a:cs typeface="Times New Roman" panose="02020603050405020304" pitchFamily="18" charset="0"/>
                          </a:rPr>
                          <m:t>𝐶𝐷</m:t>
                        </m:r>
                      </m:den>
                    </m:f>
                    <m:r>
                      <a:rPr lang="vi-VN" sz="2800" i="1">
                        <a:effectLst/>
                        <a:latin typeface="+mn-lt"/>
                        <a:ea typeface="Dotum" panose="020B0600000101010101" pitchFamily="34" charset="-127"/>
                        <a:cs typeface="Times New Roman" panose="02020603050405020304" pitchFamily="18" charset="0"/>
                      </a:rPr>
                      <m:t>=</m:t>
                    </m:r>
                    <m:f>
                      <m:fPr>
                        <m:ctrlPr>
                          <a:rPr lang="en-US" sz="2800" i="1">
                            <a:effectLst/>
                            <a:latin typeface="+mn-lt"/>
                            <a:ea typeface="Dotum" panose="020B0600000101010101" pitchFamily="34" charset="-127"/>
                            <a:cs typeface="Times New Roman" panose="02020603050405020304" pitchFamily="18" charset="0"/>
                          </a:rPr>
                        </m:ctrlPr>
                      </m:fPr>
                      <m:num>
                        <m:r>
                          <a:rPr lang="vi-VN" sz="2800" i="1">
                            <a:effectLst/>
                            <a:latin typeface="+mn-lt"/>
                            <a:ea typeface="Dotum" panose="020B0600000101010101" pitchFamily="34" charset="-127"/>
                            <a:cs typeface="Times New Roman" panose="02020603050405020304" pitchFamily="18" charset="0"/>
                          </a:rPr>
                          <m:t>𝑀𝑁</m:t>
                        </m:r>
                      </m:num>
                      <m:den>
                        <m:r>
                          <a:rPr lang="vi-VN" sz="2800" i="1">
                            <a:effectLst/>
                            <a:latin typeface="+mn-lt"/>
                            <a:ea typeface="Dotum" panose="020B0600000101010101" pitchFamily="34" charset="-127"/>
                            <a:cs typeface="Times New Roman" panose="02020603050405020304" pitchFamily="18" charset="0"/>
                          </a:rPr>
                          <m:t>𝑃𝑄</m:t>
                        </m:r>
                      </m:den>
                    </m:f>
                  </m:oMath>
                </a14:m>
                <a:r>
                  <a:rPr lang="vi-VN" sz="2800" smtClean="0">
                    <a:effectLst/>
                    <a:latin typeface="+mn-lt"/>
                    <a:ea typeface="Dotum" panose="020B0600000101010101" pitchFamily="34" charset="-127"/>
                    <a:cs typeface="Times New Roman" panose="02020603050405020304" pitchFamily="18" charset="0"/>
                  </a:rPr>
                  <a:t>.</a:t>
                </a:r>
                <a:endParaRPr lang="en-US" sz="2800">
                  <a:effectLst/>
                  <a:latin typeface="+mn-lt"/>
                  <a:ea typeface="Arial" panose="020B060402020202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997853" y="1790566"/>
                <a:ext cx="7149878" cy="1644168"/>
              </a:xfrm>
              <a:prstGeom prst="rect">
                <a:avLst/>
              </a:prstGeom>
              <a:blipFill>
                <a:blip r:embed="rId3"/>
                <a:stretch>
                  <a:fillRect l="-1614" r="-1529" b="-733"/>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460317">
            <a:off x="7862166" y="3945131"/>
            <a:ext cx="571130" cy="695514"/>
          </a:xfrm>
          <a:prstGeom prst="rect">
            <a:avLst/>
          </a:prstGeom>
        </p:spPr>
      </p:pic>
    </p:spTree>
    <p:extLst>
      <p:ext uri="{BB962C8B-B14F-4D97-AF65-F5344CB8AC3E}">
        <p14:creationId xmlns:p14="http://schemas.microsoft.com/office/powerpoint/2010/main" val="408611336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14040"/>
              </a:solidFill>
            </a:endParaRPr>
          </a:p>
        </p:txBody>
      </p:sp>
      <mc:AlternateContent xmlns:mc="http://schemas.openxmlformats.org/markup-compatibility/2006">
        <mc:Choice xmlns:a14="http://schemas.microsoft.com/office/drawing/2010/main" Requires="a14">
          <p:sp>
            <p:nvSpPr>
              <p:cNvPr id="17" name="TextBox 16"/>
              <p:cNvSpPr txBox="1"/>
              <p:nvPr/>
            </p:nvSpPr>
            <p:spPr>
              <a:xfrm>
                <a:off x="489015" y="507241"/>
                <a:ext cx="5173735" cy="1477328"/>
              </a:xfrm>
              <a:prstGeom prst="rect">
                <a:avLst/>
              </a:prstGeom>
              <a:noFill/>
            </p:spPr>
            <p:txBody>
              <a:bodyPr wrap="square" rtlCol="0">
                <a:spAutoFit/>
              </a:bodyPr>
              <a:lstStyle/>
              <a:p>
                <a:pPr lvl="0" algn="just">
                  <a:lnSpc>
                    <a:spcPct val="150000"/>
                  </a:lnSpc>
                  <a:buClr>
                    <a:srgbClr val="2D1549"/>
                  </a:buClr>
                  <a:buSzPts val="1100"/>
                  <a:defRPr/>
                </a:pPr>
                <a:r>
                  <a:rPr lang="en-US" sz="2000" b="1" smtClean="0">
                    <a:solidFill>
                      <a:srgbClr val="FFFFFF"/>
                    </a:solidFill>
                    <a:highlight>
                      <a:srgbClr val="CE4D8E"/>
                    </a:highlight>
                    <a:latin typeface="+mn-lt"/>
                  </a:rPr>
                  <a:t>Ví </a:t>
                </a:r>
                <a:r>
                  <a:rPr lang="en-US" sz="2000" b="1">
                    <a:solidFill>
                      <a:srgbClr val="FFFFFF"/>
                    </a:solidFill>
                    <a:highlight>
                      <a:srgbClr val="CE4D8E"/>
                    </a:highlight>
                    <a:latin typeface="+mn-lt"/>
                  </a:rPr>
                  <a:t>dụ </a:t>
                </a:r>
                <a:r>
                  <a:rPr lang="en-US" sz="2000" b="1" smtClean="0">
                    <a:solidFill>
                      <a:srgbClr val="FFFFFF"/>
                    </a:solidFill>
                    <a:highlight>
                      <a:srgbClr val="CE4D8E"/>
                    </a:highlight>
                    <a:latin typeface="+mn-lt"/>
                  </a:rPr>
                  <a:t>1:</a:t>
                </a:r>
                <a:r>
                  <a:rPr lang="en-US" sz="2000" kern="1200" smtClean="0">
                    <a:solidFill>
                      <a:sysClr val="windowText" lastClr="000000"/>
                    </a:solidFill>
                    <a:latin typeface="+mn-lt"/>
                    <a:ea typeface="+mn-ea"/>
                    <a:cs typeface="Arial" panose="020B0604020202020204" pitchFamily="34" charset="0"/>
                  </a:rPr>
                  <a:t> Trong Hình 2, hai đoạn thẳng </a:t>
                </a:r>
                <a14:m>
                  <m:oMath xmlns:m="http://schemas.openxmlformats.org/officeDocument/2006/math">
                    <m:r>
                      <a:rPr lang="en-US" sz="2000" i="1" kern="1200" smtClean="0">
                        <a:solidFill>
                          <a:sysClr val="windowText" lastClr="000000"/>
                        </a:solidFill>
                        <a:latin typeface="Cambria Math" panose="02040503050406030204" pitchFamily="18" charset="0"/>
                        <a:ea typeface="+mn-ea"/>
                        <a:cs typeface="Arial" panose="020B0604020202020204" pitchFamily="34" charset="0"/>
                      </a:rPr>
                      <m:t>𝐴𝑀</m:t>
                    </m:r>
                  </m:oMath>
                </a14:m>
                <a:r>
                  <a:rPr lang="en-US" sz="2000" kern="1200" smtClean="0">
                    <a:solidFill>
                      <a:sysClr val="windowText" lastClr="000000"/>
                    </a:solidFill>
                    <a:latin typeface="+mn-lt"/>
                    <a:ea typeface="+mn-ea"/>
                    <a:cs typeface="Arial" panose="020B0604020202020204" pitchFamily="34" charset="0"/>
                  </a:rPr>
                  <a:t> và </a:t>
                </a:r>
                <a14:m>
                  <m:oMath xmlns:m="http://schemas.openxmlformats.org/officeDocument/2006/math">
                    <m:r>
                      <a:rPr lang="en-US" sz="2000" i="1" kern="1200" smtClean="0">
                        <a:solidFill>
                          <a:sysClr val="windowText" lastClr="000000"/>
                        </a:solidFill>
                        <a:latin typeface="Cambria Math" panose="02040503050406030204" pitchFamily="18" charset="0"/>
                        <a:ea typeface="+mn-ea"/>
                        <a:cs typeface="Arial" panose="020B0604020202020204" pitchFamily="34" charset="0"/>
                      </a:rPr>
                      <m:t>𝑀</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en-US" sz="2000" kern="1200" smtClean="0">
                    <a:solidFill>
                      <a:sysClr val="windowText" lastClr="000000"/>
                    </a:solidFill>
                    <a:latin typeface="+mn-lt"/>
                    <a:ea typeface="+mn-ea"/>
                    <a:cs typeface="Arial" panose="020B0604020202020204" pitchFamily="34" charset="0"/>
                  </a:rPr>
                  <a:t> có tỉ lệ với hai đoạn thẳng </a:t>
                </a:r>
                <a14:m>
                  <m:oMath xmlns:m="http://schemas.openxmlformats.org/officeDocument/2006/math">
                    <m:r>
                      <a:rPr lang="en-US" sz="2000" i="1" kern="1200" smtClean="0">
                        <a:solidFill>
                          <a:sysClr val="windowText" lastClr="000000"/>
                        </a:solidFill>
                        <a:latin typeface="Cambria Math" panose="02040503050406030204" pitchFamily="18" charset="0"/>
                        <a:ea typeface="+mn-ea"/>
                        <a:cs typeface="Arial" panose="020B0604020202020204" pitchFamily="34" charset="0"/>
                      </a:rPr>
                      <m:t>𝐴𝑁</m:t>
                    </m:r>
                  </m:oMath>
                </a14:m>
                <a:r>
                  <a:rPr lang="en-US" sz="2000" kern="1200" smtClean="0">
                    <a:solidFill>
                      <a:sysClr val="windowText" lastClr="000000"/>
                    </a:solidFill>
                    <a:latin typeface="+mn-lt"/>
                    <a:ea typeface="+mn-ea"/>
                    <a:cs typeface="Arial" panose="020B0604020202020204" pitchFamily="34" charset="0"/>
                  </a:rPr>
                  <a:t> và </a:t>
                </a:r>
                <a14:m>
                  <m:oMath xmlns:m="http://schemas.openxmlformats.org/officeDocument/2006/math">
                    <m:r>
                      <a:rPr lang="en-US" sz="2000" i="1" kern="1200" smtClean="0">
                        <a:solidFill>
                          <a:sysClr val="windowText" lastClr="000000"/>
                        </a:solidFill>
                        <a:latin typeface="Cambria Math" panose="02040503050406030204" pitchFamily="18" charset="0"/>
                        <a:ea typeface="+mn-ea"/>
                        <a:cs typeface="Arial" panose="020B0604020202020204" pitchFamily="34" charset="0"/>
                      </a:rPr>
                      <m:t>𝑁𝐶</m:t>
                    </m:r>
                  </m:oMath>
                </a14:m>
                <a:r>
                  <a:rPr lang="en-US" sz="2000" kern="1200" smtClean="0">
                    <a:solidFill>
                      <a:sysClr val="windowText" lastClr="000000"/>
                    </a:solidFill>
                    <a:latin typeface="+mn-lt"/>
                    <a:ea typeface="+mn-ea"/>
                    <a:cs typeface="Arial" panose="020B0604020202020204" pitchFamily="34" charset="0"/>
                  </a:rPr>
                  <a:t> hay không? Vì sao?</a:t>
                </a:r>
                <a:endParaRPr lang="en-US" sz="2000" kern="1200" dirty="0">
                  <a:solidFill>
                    <a:sysClr val="windowText" lastClr="000000"/>
                  </a:solidFill>
                  <a:latin typeface="+mn-lt"/>
                  <a:ea typeface="+mn-ea"/>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489015" y="507241"/>
                <a:ext cx="5173735" cy="1477328"/>
              </a:xfrm>
              <a:prstGeom prst="rect">
                <a:avLst/>
              </a:prstGeom>
              <a:blipFill>
                <a:blip r:embed="rId3"/>
                <a:stretch>
                  <a:fillRect l="-1178" b="-2469"/>
                </a:stretch>
              </a:blipFill>
            </p:spPr>
            <p:txBody>
              <a:bodyPr/>
              <a:lstStyle/>
              <a:p>
                <a:r>
                  <a:rPr lang="en-US">
                    <a:noFill/>
                  </a:rPr>
                  <a:t> </a:t>
                </a:r>
              </a:p>
            </p:txBody>
          </p:sp>
        </mc:Fallback>
      </mc:AlternateContent>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990088" y="423151"/>
            <a:ext cx="2611888" cy="2367155"/>
          </a:xfrm>
          <a:prstGeom prst="rect">
            <a:avLst/>
          </a:prstGeom>
        </p:spPr>
      </p:pic>
      <p:sp>
        <p:nvSpPr>
          <p:cNvPr id="20" name="Rectangle 19"/>
          <p:cNvSpPr/>
          <p:nvPr/>
        </p:nvSpPr>
        <p:spPr>
          <a:xfrm>
            <a:off x="2742297" y="2139555"/>
            <a:ext cx="667170" cy="400110"/>
          </a:xfrm>
          <a:prstGeom prst="rect">
            <a:avLst/>
          </a:prstGeom>
        </p:spPr>
        <p:txBody>
          <a:bodyPr wrap="none">
            <a:spAutoFit/>
          </a:bodyPr>
          <a:lstStyle/>
          <a:p>
            <a:pPr algn="ctr">
              <a:buClrTx/>
              <a:defRPr/>
            </a:pPr>
            <a:r>
              <a:rPr lang="en-US" sz="2000" b="1" i="1" u="sng" kern="1200" dirty="0" smtClean="0">
                <a:solidFill>
                  <a:schemeClr val="accent3">
                    <a:lumMod val="90000"/>
                    <a:lumOff val="10000"/>
                  </a:schemeClr>
                </a:solidFill>
                <a:latin typeface="Arial" panose="020B0604020202020204" pitchFamily="34" charset="0"/>
                <a:ea typeface="+mn-ea"/>
              </a:rPr>
              <a:t>Giải</a:t>
            </a:r>
            <a:endParaRPr lang="en-US" sz="2000" b="1" i="1" u="sng" kern="1200" dirty="0">
              <a:solidFill>
                <a:schemeClr val="accent3">
                  <a:lumMod val="90000"/>
                  <a:lumOff val="10000"/>
                </a:schemeClr>
              </a:solidFill>
              <a:latin typeface="Calibri"/>
              <a:ea typeface="+mn-ea"/>
            </a:endParaRPr>
          </a:p>
        </p:txBody>
      </p:sp>
      <p:sp>
        <p:nvSpPr>
          <p:cNvPr id="22" name="Rectangle 21"/>
          <p:cNvSpPr/>
          <p:nvPr/>
        </p:nvSpPr>
        <p:spPr>
          <a:xfrm>
            <a:off x="489015" y="2679661"/>
            <a:ext cx="867995" cy="496996"/>
          </a:xfrm>
          <a:prstGeom prst="rect">
            <a:avLst/>
          </a:prstGeom>
        </p:spPr>
        <p:txBody>
          <a:bodyPr wrap="none">
            <a:spAutoFit/>
          </a:bodyPr>
          <a:lstStyle/>
          <a:p>
            <a:pPr lvl="0" algn="just">
              <a:lnSpc>
                <a:spcPct val="150000"/>
              </a:lnSpc>
              <a:buClr>
                <a:srgbClr val="2D1549"/>
              </a:buClr>
              <a:buSzPts val="1100"/>
              <a:defRPr/>
            </a:pPr>
            <a:r>
              <a:rPr lang="en-US" sz="2000" kern="1200" smtClean="0">
                <a:solidFill>
                  <a:sysClr val="windowText" lastClr="000000"/>
                </a:solidFill>
                <a:ea typeface="+mn-ea"/>
                <a:cs typeface="Arial" panose="020B0604020202020204" pitchFamily="34" charset="0"/>
              </a:rPr>
              <a:t>Ta có:</a:t>
            </a:r>
            <a:endParaRPr lang="en-US" sz="2000" kern="1200" dirty="0">
              <a:solidFill>
                <a:sysClr val="windowText" lastClr="000000"/>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4" name="Rectangle 23"/>
              <p:cNvSpPr/>
              <p:nvPr/>
            </p:nvSpPr>
            <p:spPr>
              <a:xfrm>
                <a:off x="1291410" y="3158548"/>
                <a:ext cx="3305328" cy="67056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fPr>
                        <m:num>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𝑀</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𝑀𝐵</m:t>
                          </m:r>
                        </m:den>
                      </m:f>
                      <m:r>
                        <a:rPr lang="vi-VN"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b="0" i="1" smtClean="0">
                              <a:latin typeface="Cambria Math" panose="02040503050406030204" pitchFamily="18" charset="0"/>
                              <a:ea typeface="Dotum" panose="020B0600000101010101" pitchFamily="34" charset="-127"/>
                              <a:cs typeface="Times New Roman" panose="02020603050405020304" pitchFamily="18" charset="0"/>
                            </a:rPr>
                            <m:t>6</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9</m:t>
                          </m:r>
                        </m:den>
                      </m:f>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3</m:t>
                          </m:r>
                        </m:den>
                      </m:f>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𝑁</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𝑁𝐶</m:t>
                          </m:r>
                        </m:den>
                      </m:f>
                      <m:r>
                        <a:rPr lang="vi-VN"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b="0" i="1" smtClean="0">
                              <a:latin typeface="Cambria Math" panose="02040503050406030204" pitchFamily="18" charset="0"/>
                              <a:ea typeface="Dotum" panose="020B0600000101010101" pitchFamily="34" charset="-127"/>
                              <a:cs typeface="Times New Roman" panose="02020603050405020304" pitchFamily="18" charset="0"/>
                            </a:rPr>
                            <m:t>8</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12</m:t>
                          </m:r>
                        </m:den>
                      </m:f>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2</m:t>
                          </m:r>
                        </m:num>
                        <m:den>
                          <m:r>
                            <a:rPr lang="en-US" sz="2000" i="1">
                              <a:latin typeface="Cambria Math" panose="02040503050406030204" pitchFamily="18" charset="0"/>
                              <a:ea typeface="Dotum" panose="020B0600000101010101" pitchFamily="34" charset="-127"/>
                              <a:cs typeface="Times New Roman" panose="02020603050405020304" pitchFamily="18" charset="0"/>
                            </a:rPr>
                            <m:t>3</m:t>
                          </m:r>
                        </m:den>
                      </m:f>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2000"/>
              </a:p>
            </p:txBody>
          </p:sp>
        </mc:Choice>
        <mc:Fallback>
          <p:sp>
            <p:nvSpPr>
              <p:cNvPr id="24" name="Rectangle 23"/>
              <p:cNvSpPr>
                <a:spLocks noRot="1" noChangeAspect="1" noMove="1" noResize="1" noEditPoints="1" noAdjustHandles="1" noChangeArrowheads="1" noChangeShapeType="1" noTextEdit="1"/>
              </p:cNvSpPr>
              <p:nvPr/>
            </p:nvSpPr>
            <p:spPr>
              <a:xfrm>
                <a:off x="1291410" y="3158548"/>
                <a:ext cx="3305328" cy="670568"/>
              </a:xfrm>
              <a:prstGeom prst="rect">
                <a:avLst/>
              </a:prstGeom>
              <a:blipFill>
                <a:blip r:embed="rId6"/>
                <a:stretch>
                  <a:fillRect/>
                </a:stretch>
              </a:blipFill>
            </p:spPr>
            <p:txBody>
              <a:bodyPr/>
              <a:lstStyle/>
              <a:p>
                <a:r>
                  <a:rPr lang="en-US">
                    <a:noFill/>
                  </a:rPr>
                  <a:t> </a:t>
                </a:r>
              </a:p>
            </p:txBody>
          </p:sp>
        </mc:Fallback>
      </mc:AlternateContent>
      <p:sp>
        <p:nvSpPr>
          <p:cNvPr id="25" name="Rectangle 24"/>
          <p:cNvSpPr/>
          <p:nvPr/>
        </p:nvSpPr>
        <p:spPr>
          <a:xfrm>
            <a:off x="4547348" y="3208691"/>
            <a:ext cx="925253" cy="496996"/>
          </a:xfrm>
          <a:prstGeom prst="rect">
            <a:avLst/>
          </a:prstGeom>
        </p:spPr>
        <p:txBody>
          <a:bodyPr wrap="none">
            <a:spAutoFit/>
          </a:bodyPr>
          <a:lstStyle/>
          <a:p>
            <a:pPr lvl="0" algn="just">
              <a:lnSpc>
                <a:spcPct val="150000"/>
              </a:lnSpc>
              <a:buClr>
                <a:srgbClr val="2D1549"/>
              </a:buClr>
              <a:buSzPts val="1100"/>
              <a:defRPr/>
            </a:pPr>
            <a:r>
              <a:rPr lang="en-US" sz="2000" kern="1200" smtClean="0">
                <a:solidFill>
                  <a:sysClr val="windowText" lastClr="000000"/>
                </a:solidFill>
                <a:ea typeface="+mn-ea"/>
                <a:cs typeface="Arial" panose="020B0604020202020204" pitchFamily="34" charset="0"/>
              </a:rPr>
              <a:t>Suy ra</a:t>
            </a:r>
            <a:endParaRPr lang="en-US" sz="2000" kern="1200" dirty="0">
              <a:solidFill>
                <a:sysClr val="windowText" lastClr="000000"/>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6" name="Rectangle 25"/>
              <p:cNvSpPr/>
              <p:nvPr/>
            </p:nvSpPr>
            <p:spPr>
              <a:xfrm>
                <a:off x="5399133" y="3176657"/>
                <a:ext cx="1434624" cy="67056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fPr>
                        <m:num>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en-US" sz="2000" i="1">
                              <a:latin typeface="Cambria Math" panose="02040503050406030204" pitchFamily="18" charset="0"/>
                              <a:ea typeface="Dotum" panose="020B0600000101010101" pitchFamily="34" charset="-127"/>
                              <a:cs typeface="Times New Roman" panose="02020603050405020304" pitchFamily="18" charset="0"/>
                            </a:rPr>
                            <m:t>𝑀</m:t>
                          </m:r>
                        </m:num>
                        <m:den>
                          <m:r>
                            <a:rPr lang="en-US" sz="2000" i="1">
                              <a:latin typeface="Cambria Math" panose="02040503050406030204" pitchFamily="18" charset="0"/>
                              <a:ea typeface="Dotum" panose="020B0600000101010101" pitchFamily="34" charset="-127"/>
                              <a:cs typeface="Times New Roman" panose="02020603050405020304" pitchFamily="18" charset="0"/>
                            </a:rPr>
                            <m:t>𝑀𝐵</m:t>
                          </m:r>
                        </m:den>
                      </m:f>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en-US" sz="2000" i="1">
                              <a:latin typeface="Cambria Math" panose="02040503050406030204" pitchFamily="18" charset="0"/>
                              <a:ea typeface="Dotum" panose="020B0600000101010101" pitchFamily="34" charset="-127"/>
                              <a:cs typeface="Times New Roman" panose="02020603050405020304" pitchFamily="18" charset="0"/>
                            </a:rPr>
                            <m:t>𝑁</m:t>
                          </m:r>
                        </m:num>
                        <m:den>
                          <m:r>
                            <a:rPr lang="en-US" sz="2000" i="1">
                              <a:latin typeface="Cambria Math" panose="02040503050406030204" pitchFamily="18" charset="0"/>
                              <a:ea typeface="Dotum" panose="020B0600000101010101" pitchFamily="34" charset="-127"/>
                              <a:cs typeface="Times New Roman" panose="02020603050405020304" pitchFamily="18" charset="0"/>
                            </a:rPr>
                            <m:t>𝑁𝐶</m:t>
                          </m:r>
                        </m:den>
                      </m:f>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p:sp>
            <p:nvSpPr>
              <p:cNvPr id="26" name="Rectangle 25"/>
              <p:cNvSpPr>
                <a:spLocks noRot="1" noChangeAspect="1" noMove="1" noResize="1" noEditPoints="1" noAdjustHandles="1" noChangeArrowheads="1" noChangeShapeType="1" noTextEdit="1"/>
              </p:cNvSpPr>
              <p:nvPr/>
            </p:nvSpPr>
            <p:spPr>
              <a:xfrm>
                <a:off x="5399133" y="3176657"/>
                <a:ext cx="1434624" cy="6705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489015" y="4010769"/>
                <a:ext cx="7572308" cy="553998"/>
              </a:xfrm>
              <a:prstGeom prst="rect">
                <a:avLst/>
              </a:prstGeom>
            </p:spPr>
            <p:txBody>
              <a:bodyPr wrap="square">
                <a:spAutoFit/>
              </a:bodyPr>
              <a:lstStyle/>
              <a:p>
                <a:pPr lvl="0" algn="just">
                  <a:lnSpc>
                    <a:spcPct val="150000"/>
                  </a:lnSpc>
                  <a:buClr>
                    <a:srgbClr val="2D1549"/>
                  </a:buClr>
                  <a:buSzPts val="1100"/>
                  <a:defRPr/>
                </a:pPr>
                <a:r>
                  <a:rPr lang="en-US" sz="2000" kern="1200" smtClean="0">
                    <a:solidFill>
                      <a:sysClr val="windowText" lastClr="000000"/>
                    </a:solidFill>
                    <a:ea typeface="+mn-ea"/>
                    <a:cs typeface="Arial" panose="020B0604020202020204" pitchFamily="34" charset="0"/>
                  </a:rPr>
                  <a:t>Vậy hai </a:t>
                </a:r>
                <a:r>
                  <a:rPr lang="en-US" sz="2000" kern="1200">
                    <a:solidFill>
                      <a:sysClr val="windowText" lastClr="000000"/>
                    </a:solidFill>
                    <a:ea typeface="+mn-ea"/>
                    <a:cs typeface="Arial" panose="020B0604020202020204" pitchFamily="34" charset="0"/>
                  </a:rPr>
                  <a:t>đoạn thẳng </a:t>
                </a:r>
                <a14:m>
                  <m:oMath xmlns:m="http://schemas.openxmlformats.org/officeDocument/2006/math">
                    <m:r>
                      <a:rPr lang="en-US" sz="2000" i="1" kern="1200">
                        <a:solidFill>
                          <a:sysClr val="windowText" lastClr="000000"/>
                        </a:solidFill>
                        <a:latin typeface="Cambria Math" panose="02040503050406030204" pitchFamily="18" charset="0"/>
                        <a:ea typeface="+mn-ea"/>
                        <a:cs typeface="Arial" panose="020B0604020202020204" pitchFamily="34" charset="0"/>
                      </a:rPr>
                      <m:t>𝐴𝑀</m:t>
                    </m:r>
                  </m:oMath>
                </a14:m>
                <a:r>
                  <a:rPr lang="en-US" sz="2000" kern="1200">
                    <a:solidFill>
                      <a:sysClr val="windowText" lastClr="000000"/>
                    </a:solidFill>
                    <a:ea typeface="+mn-ea"/>
                    <a:cs typeface="Arial" panose="020B0604020202020204" pitchFamily="34" charset="0"/>
                  </a:rPr>
                  <a:t> và </a:t>
                </a:r>
                <a14:m>
                  <m:oMath xmlns:m="http://schemas.openxmlformats.org/officeDocument/2006/math">
                    <m:r>
                      <a:rPr lang="en-US" sz="2000" i="1" kern="1200">
                        <a:solidFill>
                          <a:sysClr val="windowText" lastClr="000000"/>
                        </a:solidFill>
                        <a:latin typeface="Cambria Math" panose="02040503050406030204" pitchFamily="18" charset="0"/>
                        <a:ea typeface="+mn-ea"/>
                        <a:cs typeface="Arial" panose="020B0604020202020204" pitchFamily="34" charset="0"/>
                      </a:rPr>
                      <m:t>𝑀𝐵</m:t>
                    </m:r>
                  </m:oMath>
                </a14:m>
                <a:r>
                  <a:rPr lang="en-US" sz="2000" kern="1200" smtClean="0">
                    <a:solidFill>
                      <a:sysClr val="windowText" lastClr="000000"/>
                    </a:solidFill>
                    <a:ea typeface="+mn-ea"/>
                    <a:cs typeface="Arial" panose="020B0604020202020204" pitchFamily="34" charset="0"/>
                  </a:rPr>
                  <a:t> </a:t>
                </a:r>
                <a:r>
                  <a:rPr lang="en-US" sz="2000" kern="1200">
                    <a:solidFill>
                      <a:sysClr val="windowText" lastClr="000000"/>
                    </a:solidFill>
                    <a:ea typeface="+mn-ea"/>
                    <a:cs typeface="Arial" panose="020B0604020202020204" pitchFamily="34" charset="0"/>
                  </a:rPr>
                  <a:t>tỉ lệ với hai đoạn thẳng </a:t>
                </a:r>
                <a14:m>
                  <m:oMath xmlns:m="http://schemas.openxmlformats.org/officeDocument/2006/math">
                    <m:r>
                      <a:rPr lang="en-US" sz="2000" i="1" kern="1200">
                        <a:solidFill>
                          <a:sysClr val="windowText" lastClr="000000"/>
                        </a:solidFill>
                        <a:latin typeface="Cambria Math" panose="02040503050406030204" pitchFamily="18" charset="0"/>
                        <a:ea typeface="+mn-ea"/>
                        <a:cs typeface="Arial" panose="020B0604020202020204" pitchFamily="34" charset="0"/>
                      </a:rPr>
                      <m:t>𝐴𝑁</m:t>
                    </m:r>
                  </m:oMath>
                </a14:m>
                <a:r>
                  <a:rPr lang="en-US" sz="2000" kern="1200">
                    <a:solidFill>
                      <a:sysClr val="windowText" lastClr="000000"/>
                    </a:solidFill>
                    <a:ea typeface="+mn-ea"/>
                    <a:cs typeface="Arial" panose="020B0604020202020204" pitchFamily="34" charset="0"/>
                  </a:rPr>
                  <a:t> và </a:t>
                </a:r>
                <a14:m>
                  <m:oMath xmlns:m="http://schemas.openxmlformats.org/officeDocument/2006/math">
                    <m:r>
                      <a:rPr lang="en-US" sz="2000" i="1" kern="1200">
                        <a:solidFill>
                          <a:sysClr val="windowText" lastClr="000000"/>
                        </a:solidFill>
                        <a:latin typeface="Cambria Math" panose="02040503050406030204" pitchFamily="18" charset="0"/>
                        <a:ea typeface="+mn-ea"/>
                        <a:cs typeface="Arial" panose="020B0604020202020204" pitchFamily="34" charset="0"/>
                      </a:rPr>
                      <m:t>𝑁𝐶</m:t>
                    </m:r>
                    <m:r>
                      <a:rPr lang="en-US" sz="2000" b="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en-US" sz="2000" kern="1200" dirty="0">
                  <a:solidFill>
                    <a:sysClr val="windowText" lastClr="000000"/>
                  </a:solidFill>
                  <a:ea typeface="+mn-ea"/>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489015" y="4010769"/>
                <a:ext cx="7572308" cy="553998"/>
              </a:xfrm>
              <a:prstGeom prst="rect">
                <a:avLst/>
              </a:prstGeom>
              <a:blipFill>
                <a:blip r:embed="rId8"/>
                <a:stretch>
                  <a:fillRect l="-805" b="-8791"/>
                </a:stretch>
              </a:blipFill>
            </p:spPr>
            <p:txBody>
              <a:bodyPr/>
              <a:lstStyle/>
              <a:p>
                <a:r>
                  <a:rPr lang="en-US">
                    <a:noFill/>
                  </a:rPr>
                  <a:t> </a:t>
                </a:r>
              </a:p>
            </p:txBody>
          </p:sp>
        </mc:Fallback>
      </mc:AlternateContent>
      <p:grpSp>
        <p:nvGrpSpPr>
          <p:cNvPr id="29" name="Google Shape;1093;p42"/>
          <p:cNvGrpSpPr/>
          <p:nvPr/>
        </p:nvGrpSpPr>
        <p:grpSpPr>
          <a:xfrm rot="9583003">
            <a:off x="8053744" y="4562986"/>
            <a:ext cx="997739" cy="466605"/>
            <a:chOff x="10048400" y="2011675"/>
            <a:chExt cx="632075" cy="286275"/>
          </a:xfrm>
        </p:grpSpPr>
        <p:sp>
          <p:nvSpPr>
            <p:cNvPr id="3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p:cNvPicPr>
            <a:picLocks noChangeAspect="1"/>
          </p:cNvPicPr>
          <p:nvPr/>
        </p:nvPicPr>
        <p:blipFill>
          <a:blip r:embed="rId9"/>
          <a:stretch>
            <a:fillRect/>
          </a:stretch>
        </p:blipFill>
        <p:spPr>
          <a:xfrm rot="11824654">
            <a:off x="103751" y="4292279"/>
            <a:ext cx="431492" cy="719155"/>
          </a:xfrm>
          <a:prstGeom prst="rect">
            <a:avLst/>
          </a:prstGeom>
        </p:spPr>
      </p:pic>
    </p:spTree>
    <p:extLst>
      <p:ext uri="{BB962C8B-B14F-4D97-AF65-F5344CB8AC3E}">
        <p14:creationId xmlns:p14="http://schemas.microsoft.com/office/powerpoint/2010/main" val="685308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wipe(up)">
                                      <p:cBhvr>
                                        <p:cTn id="29" dur="500"/>
                                        <p:tgtEl>
                                          <p:spTgt spid="2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5" grpId="0"/>
      <p:bldP spid="26"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44142" y="1854829"/>
            <a:ext cx="9058280" cy="877200"/>
          </a:xfrm>
          <a:prstGeom prst="rect">
            <a:avLst/>
          </a:prstGeom>
        </p:spPr>
        <p:txBody>
          <a:bodyPr spcFirstLastPara="1" wrap="square" lIns="91425" tIns="91425" rIns="91425" bIns="91425" anchor="t" anchorCtr="0">
            <a:noAutofit/>
          </a:bodyPr>
          <a:lstStyle/>
          <a:p>
            <a:pPr lvl="0">
              <a:lnSpc>
                <a:spcPct val="150000"/>
              </a:lnSpc>
            </a:pPr>
            <a:r>
              <a:rPr lang="en-US" b="1">
                <a:latin typeface="+mn-lt"/>
              </a:rPr>
              <a:t>ĐỊNH LÍ THALÈS </a:t>
            </a:r>
            <a:br>
              <a:rPr lang="en-US" b="1">
                <a:latin typeface="+mn-lt"/>
              </a:rPr>
            </a:br>
            <a:r>
              <a:rPr lang="en-US" b="1">
                <a:latin typeface="+mn-lt"/>
              </a:rPr>
              <a:t>TRONG TAM GIÁC </a:t>
            </a:r>
          </a:p>
        </p:txBody>
      </p:sp>
      <p:sp>
        <p:nvSpPr>
          <p:cNvPr id="998" name="Google Shape;998;p41"/>
          <p:cNvSpPr txBox="1">
            <a:spLocks noGrp="1"/>
          </p:cNvSpPr>
          <p:nvPr>
            <p:ph type="title" idx="2"/>
          </p:nvPr>
        </p:nvSpPr>
        <p:spPr>
          <a:xfrm>
            <a:off x="3989971" y="728893"/>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II</a:t>
            </a:r>
            <a:endParaRPr sz="6000" b="1" dirty="0">
              <a:latin typeface="+mj-lt"/>
            </a:endParaRPr>
          </a:p>
        </p:txBody>
      </p:sp>
      <p:grpSp>
        <p:nvGrpSpPr>
          <p:cNvPr id="1016" name="Google Shape;1016;p41"/>
          <p:cNvGrpSpPr/>
          <p:nvPr/>
        </p:nvGrpSpPr>
        <p:grpSpPr>
          <a:xfrm rot="21074902">
            <a:off x="6901679" y="4153516"/>
            <a:ext cx="1731635" cy="608984"/>
            <a:chOff x="10418321" y="-3066640"/>
            <a:chExt cx="948997"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8" name="Google Shape;1018;p41"/>
            <p:cNvSpPr/>
            <p:nvPr/>
          </p:nvSpPr>
          <p:spPr>
            <a:xfrm>
              <a:off x="11009899"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16587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5643</TotalTime>
  <Words>1731</Words>
  <Application>Microsoft Office PowerPoint</Application>
  <PresentationFormat>On-screen Show (16:9)</PresentationFormat>
  <Paragraphs>234</Paragraphs>
  <Slides>46</Slides>
  <Notes>46</Notes>
  <HiddenSlides>0</HiddenSlides>
  <MMClips>21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46</vt:i4>
      </vt:variant>
    </vt:vector>
  </HeadingPairs>
  <TitlesOfParts>
    <vt:vector size="69" baseType="lpstr">
      <vt:lpstr>Maven Pro ExtraBold</vt:lpstr>
      <vt:lpstr>Times New Roman</vt:lpstr>
      <vt:lpstr>Manrope</vt:lpstr>
      <vt:lpstr>DM Sans SemiBold</vt:lpstr>
      <vt:lpstr>OpenSans</vt:lpstr>
      <vt:lpstr>Tahoma</vt:lpstr>
      <vt:lpstr>Open Sans</vt:lpstr>
      <vt:lpstr>Lato</vt:lpstr>
      <vt:lpstr>Playfair Display</vt:lpstr>
      <vt:lpstr>Red Hat Display</vt:lpstr>
      <vt:lpstr>等线 Light</vt:lpstr>
      <vt:lpstr>Calibri Light</vt:lpstr>
      <vt:lpstr>Calibri</vt:lpstr>
      <vt:lpstr>DM Sans</vt:lpstr>
      <vt:lpstr>Elsie</vt:lpstr>
      <vt:lpstr>Wingdings</vt:lpstr>
      <vt:lpstr>Dotum</vt:lpstr>
      <vt:lpstr>Arial</vt:lpstr>
      <vt:lpstr>Maven Pro</vt:lpstr>
      <vt:lpstr>Cambria Math</vt:lpstr>
      <vt:lpstr>Geometry: Congruence and Similarity - Mathematics - 10th Grade by Slidesgo</vt:lpstr>
      <vt:lpstr>1_Office 主题​​</vt:lpstr>
      <vt:lpstr>1_Office Theme</vt:lpstr>
      <vt:lpstr>CHÀO MỪNG CÁC EM  ĐẾN VỚI TIẾT HỌC!</vt:lpstr>
      <vt:lpstr>KHỞI ĐỘNG</vt:lpstr>
      <vt:lpstr>CHƯƠNG VIII.  TAM GIÁC ĐỒNG DẠNG.  HÌNH ĐỒNG DẠNG</vt:lpstr>
      <vt:lpstr>NỘI DUNG BÀI HỌC</vt:lpstr>
      <vt:lpstr>ĐOẠN THẲNG TỈ LỆ</vt:lpstr>
      <vt:lpstr>PowerPoint Presentation</vt:lpstr>
      <vt:lpstr>PowerPoint Presentation</vt:lpstr>
      <vt:lpstr>PowerPoint Presentation</vt:lpstr>
      <vt:lpstr>ĐỊNH LÍ THALÈS  TRONG TAM GIÁC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Hà Ngân</dc:creator>
  <cp:lastModifiedBy>Admin</cp:lastModifiedBy>
  <cp:revision>157</cp:revision>
  <dcterms:modified xsi:type="dcterms:W3CDTF">2023-11-28T02:27:38Z</dcterms:modified>
</cp:coreProperties>
</file>