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702" r:id="rId4"/>
    <p:sldMasterId id="2147483726" r:id="rId5"/>
  </p:sldMasterIdLst>
  <p:notesMasterIdLst>
    <p:notesMasterId r:id="rId47"/>
  </p:notesMasterIdLst>
  <p:sldIdLst>
    <p:sldId id="256" r:id="rId6"/>
    <p:sldId id="258" r:id="rId7"/>
    <p:sldId id="270" r:id="rId8"/>
    <p:sldId id="272" r:id="rId9"/>
    <p:sldId id="274" r:id="rId10"/>
    <p:sldId id="273" r:id="rId11"/>
    <p:sldId id="260" r:id="rId12"/>
    <p:sldId id="259" r:id="rId13"/>
    <p:sldId id="309" r:id="rId14"/>
    <p:sldId id="275" r:id="rId15"/>
    <p:sldId id="264" r:id="rId16"/>
    <p:sldId id="282" r:id="rId17"/>
    <p:sldId id="310" r:id="rId18"/>
    <p:sldId id="311" r:id="rId19"/>
    <p:sldId id="276" r:id="rId20"/>
    <p:sldId id="312" r:id="rId21"/>
    <p:sldId id="313" r:id="rId22"/>
    <p:sldId id="314" r:id="rId23"/>
    <p:sldId id="315" r:id="rId24"/>
    <p:sldId id="279" r:id="rId25"/>
    <p:sldId id="284" r:id="rId26"/>
    <p:sldId id="281" r:id="rId27"/>
    <p:sldId id="287" r:id="rId28"/>
    <p:sldId id="303" r:id="rId29"/>
    <p:sldId id="306" r:id="rId30"/>
    <p:sldId id="308" r:id="rId31"/>
    <p:sldId id="305" r:id="rId32"/>
    <p:sldId id="316" r:id="rId33"/>
    <p:sldId id="317" r:id="rId34"/>
    <p:sldId id="296" r:id="rId35"/>
    <p:sldId id="297" r:id="rId36"/>
    <p:sldId id="318" r:id="rId37"/>
    <p:sldId id="298" r:id="rId38"/>
    <p:sldId id="324" r:id="rId39"/>
    <p:sldId id="320" r:id="rId40"/>
    <p:sldId id="299" r:id="rId41"/>
    <p:sldId id="300" r:id="rId42"/>
    <p:sldId id="321" r:id="rId43"/>
    <p:sldId id="323" r:id="rId44"/>
    <p:sldId id="302" r:id="rId45"/>
    <p:sldId id="263" r:id="rId46"/>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Maven Pro" panose="020B0604020202020204" charset="0"/>
      <p:regular r:id="rId52"/>
      <p:bold r:id="rId53"/>
    </p:embeddedFont>
    <p:embeddedFont>
      <p:font typeface="Dotum" panose="020B0600000101010101" pitchFamily="34" charset="-127"/>
      <p:regular r:id="rId54"/>
    </p:embeddedFont>
    <p:embeddedFont>
      <p:font typeface="Cambria Math" panose="02040503050406030204" pitchFamily="18" charset="0"/>
      <p:regular r:id="rId55"/>
    </p:embeddedFont>
    <p:embeddedFont>
      <p:font typeface="Manrope" panose="020B0604020202020204" charset="0"/>
      <p:regular r:id="rId56"/>
      <p:bold r:id="rId57"/>
    </p:embeddedFont>
    <p:embeddedFont>
      <p:font typeface="DM Sans" panose="020B0604020202020204" charset="0"/>
      <p:regular r:id="rId58"/>
      <p:bold r:id="rId59"/>
      <p:italic r:id="rId60"/>
      <p:boldItalic r:id="rId61"/>
    </p:embeddedFont>
    <p:embeddedFont>
      <p:font typeface="DM Sans SemiBold" panose="020B0604020202020204" charset="0"/>
      <p:regular r:id="rId62"/>
      <p:bold r:id="rId63"/>
      <p:italic r:id="rId64"/>
      <p:boldItalic r:id="rId65"/>
    </p:embeddedFont>
    <p:embeddedFont>
      <p:font typeface="Maven Pro ExtraBold" panose="020B0604020202020204" charset="0"/>
      <p:bold r:id="rId66"/>
    </p:embeddedFont>
    <p:embeddedFont>
      <p:font typeface="Playfair Display" panose="020B0604020202020204" charset="0"/>
      <p:regular r:id="rId67"/>
      <p:bold r:id="rId68"/>
      <p:italic r:id="rId69"/>
      <p:boldItalic r:id="rId70"/>
    </p:embeddedFont>
    <p:embeddedFont>
      <p:font typeface="Lato" panose="020B060402020202020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6D92"/>
    <a:srgbClr val="023040"/>
    <a:srgbClr val="D1E3E7"/>
    <a:srgbClr val="BAD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2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7B0B9-1CB5-4922-B622-6848A03A3396}"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3F9B3-64EE-474C-876F-4AE4D4FCF282}" type="slidenum">
              <a:rPr lang="en-US" smtClean="0"/>
              <a:t>‹#›</a:t>
            </a:fld>
            <a:endParaRPr lang="en-US"/>
          </a:p>
        </p:txBody>
      </p:sp>
    </p:spTree>
    <p:extLst>
      <p:ext uri="{BB962C8B-B14F-4D97-AF65-F5344CB8AC3E}">
        <p14:creationId xmlns:p14="http://schemas.microsoft.com/office/powerpoint/2010/main" val="359475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a:t>
            </a:fld>
            <a:endParaRPr lang="en-US"/>
          </a:p>
        </p:txBody>
      </p:sp>
    </p:spTree>
    <p:extLst>
      <p:ext uri="{BB962C8B-B14F-4D97-AF65-F5344CB8AC3E}">
        <p14:creationId xmlns:p14="http://schemas.microsoft.com/office/powerpoint/2010/main" val="385644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860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859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06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4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936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546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573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028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99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43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068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807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574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534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30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11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11</a:t>
            </a:fld>
            <a:endParaRPr lang="en-US"/>
          </a:p>
        </p:txBody>
      </p:sp>
    </p:spTree>
    <p:extLst>
      <p:ext uri="{BB962C8B-B14F-4D97-AF65-F5344CB8AC3E}">
        <p14:creationId xmlns:p14="http://schemas.microsoft.com/office/powerpoint/2010/main" val="1004495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11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38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88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293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4671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96809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9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2196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2136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54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87300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4843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65609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11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0102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50153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585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1151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4506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24611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5393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64429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56519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41387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59467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9183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9004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3407002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2929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22822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069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15931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6081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455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99456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23733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3641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2220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2652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6591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3482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0425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25612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92027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105533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26182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083941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837035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583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73929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5092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44456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67933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644116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4685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592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9083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416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229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234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718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0244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45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1772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51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039218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6312714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2023/12/14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52752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12/14/2023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110765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48.sv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11" Type="http://schemas.microsoft.com/office/2007/relationships/hdphoto" Target="../media/hdphoto4.wdp"/><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3.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52.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62.png"/><Relationship Id="rId10" Type="http://schemas.openxmlformats.org/officeDocument/2006/relationships/image" Target="../media/image61.png"/><Relationship Id="rId4" Type="http://schemas.openxmlformats.org/officeDocument/2006/relationships/image" Target="../media/image13.png"/><Relationship Id="rId9"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10" Type="http://schemas.microsoft.com/office/2007/relationships/hdphoto" Target="../media/hdphoto9.wdp"/><Relationship Id="rId4" Type="http://schemas.openxmlformats.org/officeDocument/2006/relationships/image" Target="../media/image63.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72.png"/><Relationship Id="rId3" Type="http://schemas.openxmlformats.org/officeDocument/2006/relationships/image" Target="../media/image39.png"/><Relationship Id="rId12"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50.svg"/><Relationship Id="rId9" Type="http://schemas.openxmlformats.org/officeDocument/2006/relationships/image" Target="../media/image69.png"/><Relationship Id="rId1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6.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7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7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63.xml"/><Relationship Id="rId7" Type="http://schemas.openxmlformats.org/officeDocument/2006/relationships/image" Target="../media/image77.png"/><Relationship Id="rId12" Type="http://schemas.openxmlformats.org/officeDocument/2006/relationships/image" Target="../media/image7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4.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notesSlide" Target="../notesSlides/notesSlide15.xml"/><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63.xml"/><Relationship Id="rId7" Type="http://schemas.openxmlformats.org/officeDocument/2006/relationships/image" Target="../media/image82.png"/><Relationship Id="rId12" Type="http://schemas.openxmlformats.org/officeDocument/2006/relationships/image" Target="../media/image7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4.png"/><Relationship Id="rId11" Type="http://schemas.openxmlformats.org/officeDocument/2006/relationships/image" Target="../media/image86.png"/><Relationship Id="rId5" Type="http://schemas.openxmlformats.org/officeDocument/2006/relationships/image" Target="../media/image75.png"/><Relationship Id="rId10" Type="http://schemas.openxmlformats.org/officeDocument/2006/relationships/image" Target="../media/image85.png"/><Relationship Id="rId4" Type="http://schemas.openxmlformats.org/officeDocument/2006/relationships/notesSlide" Target="../notesSlides/notesSlide16.xml"/><Relationship Id="rId9"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7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13" Type="http://schemas.microsoft.com/office/2007/relationships/hdphoto" Target="../media/hdphoto11.wdp"/><Relationship Id="rId3" Type="http://schemas.openxmlformats.org/officeDocument/2006/relationships/image" Target="../media/image69.png"/><Relationship Id="rId12"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93.png"/><Relationship Id="rId10" Type="http://schemas.openxmlformats.org/officeDocument/2006/relationships/image" Target="../media/image50.svg"/><Relationship Id="rId14"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6.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13" Type="http://schemas.openxmlformats.org/officeDocument/2006/relationships/image" Target="../media/image99.png"/><Relationship Id="rId3" Type="http://schemas.openxmlformats.org/officeDocument/2006/relationships/image" Target="../media/image69.pn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97.png"/><Relationship Id="rId15" Type="http://schemas.microsoft.com/office/2007/relationships/hdphoto" Target="../media/hdphoto12.wdp"/><Relationship Id="rId10" Type="http://schemas.openxmlformats.org/officeDocument/2006/relationships/image" Target="../media/image50.svg"/><Relationship Id="rId1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1.png"/><Relationship Id="rId7"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12.wdp"/><Relationship Id="rId10" Type="http://schemas.openxmlformats.org/officeDocument/2006/relationships/image" Target="../media/image50.sv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105.png"/><Relationship Id="rId10" Type="http://schemas.microsoft.com/office/2007/relationships/hdphoto" Target="../media/hdphoto13.wdp"/><Relationship Id="rId4" Type="http://schemas.openxmlformats.org/officeDocument/2006/relationships/image" Target="../media/image13.png"/><Relationship Id="rId9"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106.png"/><Relationship Id="rId10" Type="http://schemas.microsoft.com/office/2007/relationships/hdphoto" Target="../media/hdphoto13.wdp"/><Relationship Id="rId4" Type="http://schemas.openxmlformats.org/officeDocument/2006/relationships/image" Target="../media/image13.png"/><Relationship Id="rId9"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21.sv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png"/><Relationship Id="rId1" Type="http://schemas.openxmlformats.org/officeDocument/2006/relationships/slideLayout" Target="../slideLayouts/slideLayout7.xml"/><Relationship Id="rId10" Type="http://schemas.openxmlformats.org/officeDocument/2006/relationships/image" Target="../media/image5.png"/><Relationship Id="rId9" Type="http://schemas.openxmlformats.org/officeDocument/2006/relationships/image" Target="../media/image28.sv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10" Type="http://schemas.openxmlformats.org/officeDocument/2006/relationships/image" Target="../media/image27.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10" Type="http://schemas.openxmlformats.org/officeDocument/2006/relationships/image" Target="../media/image27.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4" name="Group 4"/>
          <p:cNvGrpSpPr/>
          <p:nvPr/>
        </p:nvGrpSpPr>
        <p:grpSpPr>
          <a:xfrm>
            <a:off x="868702" y="874653"/>
            <a:ext cx="16550595" cy="5255613"/>
            <a:chOff x="0" y="0"/>
            <a:chExt cx="21173320" cy="3132056"/>
          </a:xfrm>
        </p:grpSpPr>
        <p:grpSp>
          <p:nvGrpSpPr>
            <p:cNvPr id="5" name="Group 5"/>
            <p:cNvGrpSpPr/>
            <p:nvPr/>
          </p:nvGrpSpPr>
          <p:grpSpPr>
            <a:xfrm>
              <a:off x="0" y="0"/>
              <a:ext cx="21173320" cy="3132056"/>
              <a:chOff x="0" y="0"/>
              <a:chExt cx="4559036" cy="674394"/>
            </a:xfrm>
          </p:grpSpPr>
          <p:sp>
            <p:nvSpPr>
              <p:cNvPr id="6" name="Freeform 6"/>
              <p:cNvSpPr/>
              <p:nvPr/>
            </p:nvSpPr>
            <p:spPr>
              <a:xfrm>
                <a:off x="48260" y="4826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000000"/>
              </a:solidFill>
            </p:spPr>
          </p:sp>
          <p:sp>
            <p:nvSpPr>
              <p:cNvPr id="7" name="Freeform 7"/>
              <p:cNvSpPr/>
              <p:nvPr/>
            </p:nvSpPr>
            <p:spPr>
              <a:xfrm>
                <a:off x="6350" y="635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2A6350"/>
              </a:solidFill>
            </p:spPr>
          </p:sp>
          <p:sp>
            <p:nvSpPr>
              <p:cNvPr id="8" name="Freeform 8"/>
              <p:cNvSpPr/>
              <p:nvPr/>
            </p:nvSpPr>
            <p:spPr>
              <a:xfrm>
                <a:off x="0" y="0"/>
                <a:ext cx="4523476" cy="638834"/>
              </a:xfrm>
              <a:custGeom>
                <a:avLst/>
                <a:gdLst/>
                <a:ahLst/>
                <a:cxnLst/>
                <a:rect l="l" t="t" r="r" b="b"/>
                <a:pathLst>
                  <a:path w="4523476" h="638834">
                    <a:moveTo>
                      <a:pt x="4523476" y="638834"/>
                    </a:moveTo>
                    <a:lnTo>
                      <a:pt x="0" y="638834"/>
                    </a:lnTo>
                    <a:lnTo>
                      <a:pt x="0" y="0"/>
                    </a:lnTo>
                    <a:lnTo>
                      <a:pt x="4523476" y="0"/>
                    </a:lnTo>
                    <a:lnTo>
                      <a:pt x="4523476" y="638834"/>
                    </a:lnTo>
                    <a:close/>
                    <a:moveTo>
                      <a:pt x="12700" y="626134"/>
                    </a:moveTo>
                    <a:lnTo>
                      <a:pt x="4510776" y="626134"/>
                    </a:lnTo>
                    <a:lnTo>
                      <a:pt x="4510776" y="12700"/>
                    </a:lnTo>
                    <a:lnTo>
                      <a:pt x="12700" y="12700"/>
                    </a:lnTo>
                    <a:lnTo>
                      <a:pt x="12700" y="626134"/>
                    </a:lnTo>
                    <a:close/>
                  </a:path>
                </a:pathLst>
              </a:custGeom>
              <a:solidFill>
                <a:srgbClr val="000000"/>
              </a:solidFill>
            </p:spPr>
          </p:sp>
        </p:grpSp>
        <p:sp>
          <p:nvSpPr>
            <p:cNvPr id="9" name="TextBox 9"/>
            <p:cNvSpPr txBox="1"/>
            <p:nvPr/>
          </p:nvSpPr>
          <p:spPr>
            <a:xfrm>
              <a:off x="1593662" y="431805"/>
              <a:ext cx="17985997" cy="2065056"/>
            </a:xfrm>
            <a:prstGeom prst="rect">
              <a:avLst/>
            </a:prstGeom>
          </p:spPr>
          <p:txBody>
            <a:bodyPr lIns="0" tIns="0" rIns="0" bIns="0" rtlCol="0" anchor="t">
              <a:spAutoFit/>
            </a:bodyPr>
            <a:lstStyle/>
            <a:p>
              <a:pPr algn="ctr">
                <a:lnSpc>
                  <a:spcPct val="150000"/>
                </a:lnSpc>
              </a:pPr>
              <a:r>
                <a:rPr lang="en-US" sz="8000" b="1">
                  <a:solidFill>
                    <a:srgbClr val="F1EEE1"/>
                  </a:solidFill>
                  <a:latin typeface="Arial" panose="020B0604020202020204" pitchFamily="34" charset="0"/>
                  <a:cs typeface="Arial" panose="020B0604020202020204" pitchFamily="34" charset="0"/>
                </a:rPr>
                <a:t>CHÀO MỪNG CÁC EM </a:t>
              </a:r>
              <a:br>
                <a:rPr lang="en-US" sz="8000" b="1">
                  <a:solidFill>
                    <a:srgbClr val="F1EEE1"/>
                  </a:solidFill>
                  <a:latin typeface="Arial" panose="020B0604020202020204" pitchFamily="34" charset="0"/>
                  <a:cs typeface="Arial" panose="020B0604020202020204" pitchFamily="34" charset="0"/>
                </a:rPr>
              </a:br>
              <a:r>
                <a:rPr lang="en-US" sz="8000" b="1">
                  <a:solidFill>
                    <a:srgbClr val="F1EEE1"/>
                  </a:solidFill>
                  <a:latin typeface="Arial" panose="020B0604020202020204" pitchFamily="34" charset="0"/>
                  <a:cs typeface="Arial" panose="020B0604020202020204" pitchFamily="34" charset="0"/>
                </a:rPr>
                <a:t>ĐẾN VỚI TIẾT HỌC!</a:t>
              </a:r>
            </a:p>
          </p:txBody>
        </p:sp>
      </p:grpSp>
      <p:pic>
        <p:nvPicPr>
          <p:cNvPr id="20" name="Picture 19"/>
          <p:cNvPicPr>
            <a:picLocks noChangeAspect="1"/>
          </p:cNvPicPr>
          <p:nvPr/>
        </p:nvPicPr>
        <p:blipFill>
          <a:blip r:embed="rId4"/>
          <a:stretch>
            <a:fillRect/>
          </a:stretch>
        </p:blipFill>
        <p:spPr>
          <a:xfrm>
            <a:off x="6366497" y="7004918"/>
            <a:ext cx="5425910" cy="2987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828800">
              <a:buClr>
                <a:srgbClr val="000000"/>
              </a:buClr>
            </a:pPr>
            <a:endParaRPr lang="en-US" sz="3700" kern="0">
              <a:solidFill>
                <a:srgbClr val="014040"/>
              </a:solidFill>
              <a:sym typeface="Arial"/>
            </a:endParaRPr>
          </a:p>
        </p:txBody>
      </p:sp>
      <p:sp>
        <p:nvSpPr>
          <p:cNvPr id="17" name="TextBox 16"/>
          <p:cNvSpPr txBox="1"/>
          <p:nvPr/>
        </p:nvSpPr>
        <p:spPr>
          <a:xfrm>
            <a:off x="1462707" y="286818"/>
            <a:ext cx="14859000" cy="946413"/>
          </a:xfrm>
          <a:prstGeom prst="rect">
            <a:avLst/>
          </a:prstGeom>
          <a:noFill/>
        </p:spPr>
        <p:txBody>
          <a:bodyPr wrap="square" rtlCol="0">
            <a:spAutoFit/>
          </a:bodyPr>
          <a:lstStyle/>
          <a:p>
            <a:pPr algn="ctr" defTabSz="1828800">
              <a:lnSpc>
                <a:spcPct val="150000"/>
              </a:lnSpc>
              <a:buClr>
                <a:srgbClr val="2D1549"/>
              </a:buClr>
              <a:buSzPts val="1100"/>
              <a:defRPr/>
            </a:pPr>
            <a:r>
              <a:rPr lang="en-US" sz="3700" b="1" kern="0">
                <a:solidFill>
                  <a:srgbClr val="FFFFFF"/>
                </a:solidFill>
                <a:highlight>
                  <a:srgbClr val="CE4D8E"/>
                </a:highlight>
                <a:cs typeface="Arial"/>
                <a:sym typeface="Arial"/>
              </a:rPr>
              <a:t>Ví dụ 1:</a:t>
            </a:r>
            <a:r>
              <a:rPr lang="en-US" sz="3700">
                <a:solidFill>
                  <a:sysClr val="windowText" lastClr="000000"/>
                </a:solidFill>
                <a:cs typeface="Arial" panose="020B0604020202020204" pitchFamily="34" charset="0"/>
                <a:sym typeface="Arial"/>
              </a:rPr>
              <a:t> </a:t>
            </a:r>
            <a:r>
              <a:rPr lang="en-US" sz="3700" smtClean="0">
                <a:solidFill>
                  <a:sysClr val="windowText" lastClr="000000"/>
                </a:solidFill>
                <a:cs typeface="Arial" panose="020B0604020202020204" pitchFamily="34" charset="0"/>
                <a:sym typeface="Arial"/>
              </a:rPr>
              <a:t>Quan sát Hình 58 và chỉ ra hai cặp tam giác đồng dạng:</a:t>
            </a:r>
            <a:endParaRPr lang="en-US" sz="3700">
              <a:solidFill>
                <a:sysClr val="windowText" lastClr="000000"/>
              </a:solidFill>
              <a:cs typeface="Arial" panose="020B0604020202020204" pitchFamily="34" charset="0"/>
              <a:sym typeface="Arial"/>
            </a:endParaRPr>
          </a:p>
        </p:txBody>
      </p:sp>
      <p:sp>
        <p:nvSpPr>
          <p:cNvPr id="20" name="Rectangle 19"/>
          <p:cNvSpPr/>
          <p:nvPr/>
        </p:nvSpPr>
        <p:spPr>
          <a:xfrm>
            <a:off x="1313793" y="4638844"/>
            <a:ext cx="1080745" cy="661720"/>
          </a:xfrm>
          <a:prstGeom prst="rect">
            <a:avLst/>
          </a:prstGeom>
        </p:spPr>
        <p:txBody>
          <a:bodyPr wrap="none">
            <a:spAutoFit/>
          </a:bodyPr>
          <a:lstStyle/>
          <a:p>
            <a:pPr algn="ctr" defTabSz="1828800">
              <a:defRPr/>
            </a:pPr>
            <a:r>
              <a:rPr lang="en-US" sz="3700" b="1" i="1" u="sng" dirty="0">
                <a:solidFill>
                  <a:srgbClr val="011C26">
                    <a:lumMod val="90000"/>
                    <a:lumOff val="10000"/>
                  </a:srgbClr>
                </a:solidFill>
                <a:cs typeface="Arial"/>
                <a:sym typeface="Arial"/>
              </a:rPr>
              <a:t>Giải</a:t>
            </a:r>
          </a:p>
        </p:txBody>
      </p:sp>
      <p:pic>
        <p:nvPicPr>
          <p:cNvPr id="12" name="Picture 11"/>
          <p:cNvPicPr>
            <a:picLocks noChangeAspect="1"/>
          </p:cNvPicPr>
          <p:nvPr/>
        </p:nvPicPr>
        <p:blipFill>
          <a:blip r:embed="rId4"/>
          <a:stretch>
            <a:fillRect/>
          </a:stretch>
        </p:blipFill>
        <p:spPr>
          <a:xfrm>
            <a:off x="17043499" y="8856706"/>
            <a:ext cx="1144238" cy="1353265"/>
          </a:xfrm>
          <a:prstGeom prst="rect">
            <a:avLst/>
          </a:prstGeom>
        </p:spPr>
      </p:pic>
      <p:pic>
        <p:nvPicPr>
          <p:cNvPr id="13" name="Picture 12"/>
          <p:cNvPicPr>
            <a:picLocks noChangeAspect="1"/>
          </p:cNvPicPr>
          <p:nvPr/>
        </p:nvPicPr>
        <p:blipFill>
          <a:blip r:embed="rId5"/>
          <a:stretch>
            <a:fillRect/>
          </a:stretch>
        </p:blipFill>
        <p:spPr>
          <a:xfrm rot="5682035">
            <a:off x="16814766" y="368062"/>
            <a:ext cx="1054699" cy="1201016"/>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3527856" y="1305551"/>
            <a:ext cx="11212235" cy="35882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13793" y="5600700"/>
                <a:ext cx="15386905" cy="967252"/>
              </a:xfrm>
              <a:prstGeom prst="rect">
                <a:avLst/>
              </a:prstGeom>
            </p:spPr>
            <p:txBody>
              <a:bodyPr wrap="none">
                <a:spAutoFit/>
              </a:bodyPr>
              <a:lstStyle/>
              <a:p>
                <a:r>
                  <a:rPr lang="en-US" sz="3700" smtClean="0">
                    <a:solidFill>
                      <a:sysClr val="windowText" lastClr="000000"/>
                    </a:solidFill>
                    <a:cs typeface="Arial" panose="020B0604020202020204" pitchFamily="34" charset="0"/>
                    <a:sym typeface="Arial"/>
                  </a:rPr>
                  <a:t>Xét hai tam giác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700" smtClean="0">
                    <a:solidFill>
                      <a:sysClr val="windowText" lastClr="000000"/>
                    </a:solidFill>
                    <a:cs typeface="Arial" panose="020B0604020202020204" pitchFamily="34" charset="0"/>
                    <a:sym typeface="Arial"/>
                  </a:rPr>
                  <a:t> và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𝑀𝑁𝑃</m:t>
                    </m:r>
                  </m:oMath>
                </a14:m>
                <a:r>
                  <a:rPr lang="en-US" sz="3700" smtClean="0">
                    <a:solidFill>
                      <a:sysClr val="windowText" lastClr="000000"/>
                    </a:solidFill>
                    <a:cs typeface="Arial" panose="020B0604020202020204" pitchFamily="34" charset="0"/>
                    <a:sym typeface="Arial"/>
                  </a:rPr>
                  <a:t>, ta có: </a:t>
                </a:r>
                <a14:m>
                  <m:oMath xmlns:m="http://schemas.openxmlformats.org/officeDocument/2006/math">
                    <m:f>
                      <m:f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𝐴𝐵</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𝑀𝑁</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5</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2,5</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=2, </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𝐵𝐶</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𝑁𝑃</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4</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2</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=2, </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𝐶𝐴</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𝑃𝑀</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6</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3</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=2</m:t>
                    </m:r>
                  </m:oMath>
                </a14:m>
                <a:r>
                  <a:rPr lang="en-US" sz="3700" smtClean="0">
                    <a:solidFill>
                      <a:sysClr val="windowText" lastClr="000000"/>
                    </a:solidFill>
                    <a:cs typeface="Arial" panose="020B0604020202020204" pitchFamily="34" charset="0"/>
                    <a:sym typeface="Arial"/>
                  </a:rPr>
                  <a:t> </a:t>
                </a:r>
                <a:endParaRPr lang="en-US" sz="3700"/>
              </a:p>
            </p:txBody>
          </p:sp>
        </mc:Choice>
        <mc:Fallback xmlns="">
          <p:sp>
            <p:nvSpPr>
              <p:cNvPr id="3" name="Rectangle 2"/>
              <p:cNvSpPr>
                <a:spLocks noRot="1" noChangeAspect="1" noMove="1" noResize="1" noEditPoints="1" noAdjustHandles="1" noChangeArrowheads="1" noChangeShapeType="1" noTextEdit="1"/>
              </p:cNvSpPr>
              <p:nvPr/>
            </p:nvSpPr>
            <p:spPr>
              <a:xfrm>
                <a:off x="1313793" y="5600700"/>
                <a:ext cx="15386905" cy="967252"/>
              </a:xfrm>
              <a:prstGeom prst="rect">
                <a:avLst/>
              </a:prstGeom>
              <a:blipFill>
                <a:blip r:embed="rId8"/>
                <a:stretch>
                  <a:fillRect l="-1268" b="-5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89730" y="6631056"/>
                <a:ext cx="5153919" cy="912109"/>
              </a:xfrm>
              <a:prstGeom prst="rect">
                <a:avLst/>
              </a:prstGeom>
            </p:spPr>
            <p:txBody>
              <a:bodyPr wrap="square">
                <a:spAutoFit/>
              </a:bodyPr>
              <a:lstStyle/>
              <a:p>
                <a:r>
                  <a:rPr lang="en-US" sz="3700" smtClean="0">
                    <a:solidFill>
                      <a:sysClr val="windowText" lastClr="000000"/>
                    </a:solidFill>
                    <a:cs typeface="Arial" panose="020B0604020202020204" pitchFamily="34" charset="0"/>
                    <a:sym typeface="Arial"/>
                  </a:rPr>
                  <a:t>Suy ra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𝐴𝐵</m:t>
                        </m:r>
                      </m:num>
                      <m:den>
                        <m:r>
                          <a:rPr lang="en-US" sz="3700" i="1">
                            <a:solidFill>
                              <a:sysClr val="windowText" lastClr="000000"/>
                            </a:solidFill>
                            <a:latin typeface="Cambria Math" panose="02040503050406030204" pitchFamily="18" charset="0"/>
                            <a:cs typeface="Arial" panose="020B0604020202020204" pitchFamily="34" charset="0"/>
                            <a:sym typeface="Arial"/>
                          </a:rPr>
                          <m:t>𝑀𝑁</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𝐵𝐶</m:t>
                        </m:r>
                      </m:num>
                      <m:den>
                        <m:r>
                          <a:rPr lang="en-US" sz="3700" i="1">
                            <a:solidFill>
                              <a:sysClr val="windowText" lastClr="000000"/>
                            </a:solidFill>
                            <a:latin typeface="Cambria Math" panose="02040503050406030204" pitchFamily="18" charset="0"/>
                            <a:cs typeface="Arial" panose="020B0604020202020204" pitchFamily="34" charset="0"/>
                            <a:sym typeface="Arial"/>
                          </a:rPr>
                          <m:t>𝑁𝑃</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𝐶𝐴</m:t>
                        </m:r>
                      </m:num>
                      <m:den>
                        <m:r>
                          <a:rPr lang="en-US" sz="3700" i="1">
                            <a:solidFill>
                              <a:sysClr val="windowText" lastClr="000000"/>
                            </a:solidFill>
                            <a:latin typeface="Cambria Math" panose="02040503050406030204" pitchFamily="18" charset="0"/>
                            <a:cs typeface="Arial" panose="020B0604020202020204" pitchFamily="34" charset="0"/>
                            <a:sym typeface="Arial"/>
                          </a:rPr>
                          <m:t>𝑃𝑀</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oMath>
                </a14:m>
                <a:endParaRPr lang="en-US" sz="3700"/>
              </a:p>
            </p:txBody>
          </p:sp>
        </mc:Choice>
        <mc:Fallback xmlns="">
          <p:sp>
            <p:nvSpPr>
              <p:cNvPr id="4" name="Rectangle 3"/>
              <p:cNvSpPr>
                <a:spLocks noRot="1" noChangeAspect="1" noMove="1" noResize="1" noEditPoints="1" noAdjustHandles="1" noChangeArrowheads="1" noChangeShapeType="1" noTextEdit="1"/>
              </p:cNvSpPr>
              <p:nvPr/>
            </p:nvSpPr>
            <p:spPr>
              <a:xfrm>
                <a:off x="1289730" y="6631056"/>
                <a:ext cx="5153919" cy="912109"/>
              </a:xfrm>
              <a:prstGeom prst="rect">
                <a:avLst/>
              </a:prstGeom>
              <a:blipFill>
                <a:blip r:embed="rId9"/>
                <a:stretch>
                  <a:fillRect l="-3787" b="-10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986450" y="6819572"/>
                <a:ext cx="5153919" cy="661720"/>
              </a:xfrm>
              <a:prstGeom prst="rect">
                <a:avLst/>
              </a:prstGeom>
            </p:spPr>
            <p:txBody>
              <a:bodyPr wrap="square">
                <a:spAutoFit/>
              </a:bodyPr>
              <a:lstStyle/>
              <a:p>
                <a:r>
                  <a:rPr lang="en-US" sz="3700" smtClean="0">
                    <a:solidFill>
                      <a:sysClr val="windowText" lastClr="000000"/>
                    </a:solidFill>
                    <a:cs typeface="Arial" panose="020B0604020202020204" pitchFamily="34" charset="0"/>
                    <a:sym typeface="Arial"/>
                  </a:rPr>
                  <a:t>Vậy </a:t>
                </a:r>
                <a14:m>
                  <m:oMath xmlns:m="http://schemas.openxmlformats.org/officeDocument/2006/math">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ᔕ ∆</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𝑀𝑁𝑃</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a:p>
            </p:txBody>
          </p:sp>
        </mc:Choice>
        <mc:Fallback xmlns="">
          <p:sp>
            <p:nvSpPr>
              <p:cNvPr id="18" name="Rectangle 17"/>
              <p:cNvSpPr>
                <a:spLocks noRot="1" noChangeAspect="1" noMove="1" noResize="1" noEditPoints="1" noAdjustHandles="1" noChangeArrowheads="1" noChangeShapeType="1" noTextEdit="1"/>
              </p:cNvSpPr>
              <p:nvPr/>
            </p:nvSpPr>
            <p:spPr>
              <a:xfrm>
                <a:off x="5986450" y="6819572"/>
                <a:ext cx="5153919" cy="661720"/>
              </a:xfrm>
              <a:prstGeom prst="rect">
                <a:avLst/>
              </a:prstGeom>
              <a:blipFill>
                <a:blip r:embed="rId10"/>
                <a:stretch>
                  <a:fillRect l="-3669"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313793" y="7976822"/>
                <a:ext cx="14897796" cy="976678"/>
              </a:xfrm>
              <a:prstGeom prst="rect">
                <a:avLst/>
              </a:prstGeom>
            </p:spPr>
            <p:txBody>
              <a:bodyPr wrap="none">
                <a:spAutoFit/>
              </a:bodyPr>
              <a:lstStyle/>
              <a:p>
                <a:pPr lvl="0"/>
                <a:r>
                  <a:rPr lang="en-US" sz="3700" smtClean="0">
                    <a:solidFill>
                      <a:srgbClr val="000000"/>
                    </a:solidFill>
                    <a:cs typeface="Arial" panose="020B0604020202020204" pitchFamily="34" charset="0"/>
                    <a:sym typeface="Arial"/>
                  </a:rPr>
                  <a:t>Xét hai tam giác </a:t>
                </a:r>
                <a14:m>
                  <m:oMath xmlns:m="http://schemas.openxmlformats.org/officeDocument/2006/math">
                    <m:r>
                      <a:rPr lang="en-US" sz="3700" b="0" i="1" smtClean="0">
                        <a:solidFill>
                          <a:srgbClr val="000000"/>
                        </a:solidFill>
                        <a:latin typeface="Cambria Math" panose="02040503050406030204" pitchFamily="18" charset="0"/>
                        <a:cs typeface="Arial" panose="020B0604020202020204" pitchFamily="34" charset="0"/>
                        <a:sym typeface="Arial"/>
                      </a:rPr>
                      <m:t>𝐷𝐸𝐹</m:t>
                    </m:r>
                  </m:oMath>
                </a14:m>
                <a:r>
                  <a:rPr lang="en-US" sz="3700">
                    <a:solidFill>
                      <a:srgbClr val="000000"/>
                    </a:solidFill>
                    <a:cs typeface="Arial" panose="020B0604020202020204" pitchFamily="34" charset="0"/>
                    <a:sym typeface="Arial"/>
                  </a:rPr>
                  <a:t> và </a:t>
                </a:r>
                <a14:m>
                  <m:oMath xmlns:m="http://schemas.openxmlformats.org/officeDocument/2006/math">
                    <m:r>
                      <a:rPr lang="en-US" sz="3700" b="0" i="1" smtClean="0">
                        <a:solidFill>
                          <a:srgbClr val="000000"/>
                        </a:solidFill>
                        <a:latin typeface="Cambria Math" panose="02040503050406030204" pitchFamily="18" charset="0"/>
                        <a:cs typeface="Arial" panose="020B0604020202020204" pitchFamily="34" charset="0"/>
                        <a:sym typeface="Arial"/>
                      </a:rPr>
                      <m:t>𝑆𝑄𝑅</m:t>
                    </m:r>
                  </m:oMath>
                </a14:m>
                <a:r>
                  <a:rPr lang="en-US" sz="3700" smtClean="0">
                    <a:solidFill>
                      <a:srgbClr val="000000"/>
                    </a:solidFill>
                    <a:cs typeface="Arial" panose="020B0604020202020204" pitchFamily="34" charset="0"/>
                  </a:rPr>
                  <a:t>, ta có: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𝐷𝐸</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𝑆𝑄</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2,2</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4,4</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1</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2</m:t>
                        </m:r>
                      </m:den>
                    </m:f>
                    <m:r>
                      <a:rPr lang="en-US" sz="3700" i="1">
                        <a:solidFill>
                          <a:sysClr val="windowText" lastClr="000000"/>
                        </a:solidFill>
                        <a:latin typeface="Cambria Math" panose="02040503050406030204" pitchFamily="18" charset="0"/>
                        <a:cs typeface="Arial" panose="020B0604020202020204" pitchFamily="34" charset="0"/>
                        <a:sym typeface="Arial"/>
                      </a:rPr>
                      <m:t>, </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𝐸𝐹</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𝑄𝑅</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2</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4</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1</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2</m:t>
                        </m:r>
                      </m:den>
                    </m:f>
                    <m:r>
                      <a:rPr lang="en-US" sz="3700" i="1">
                        <a:solidFill>
                          <a:sysClr val="windowText" lastClr="000000"/>
                        </a:solidFill>
                        <a:latin typeface="Cambria Math" panose="02040503050406030204" pitchFamily="18" charset="0"/>
                        <a:cs typeface="Arial" panose="020B0604020202020204" pitchFamily="34" charset="0"/>
                        <a:sym typeface="Arial"/>
                      </a:rPr>
                      <m:t>, </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𝐹𝐷</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𝑅𝑆</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3</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6</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1</m:t>
                        </m:r>
                      </m:num>
                      <m:den>
                        <m:r>
                          <a:rPr lang="en-US" sz="3700" i="1">
                            <a:solidFill>
                              <a:sysClr val="windowText" lastClr="000000"/>
                            </a:solidFill>
                            <a:latin typeface="Cambria Math" panose="02040503050406030204" pitchFamily="18" charset="0"/>
                            <a:cs typeface="Arial" panose="020B0604020202020204" pitchFamily="34" charset="0"/>
                            <a:sym typeface="Arial"/>
                          </a:rPr>
                          <m:t>2</m:t>
                        </m:r>
                      </m:den>
                    </m:f>
                  </m:oMath>
                </a14:m>
                <a:endParaRPr lang="en-US" sz="3700">
                  <a:solidFill>
                    <a:srgbClr val="000000"/>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3793" y="7976822"/>
                <a:ext cx="14897796" cy="976678"/>
              </a:xfrm>
              <a:prstGeom prst="rect">
                <a:avLst/>
              </a:prstGeom>
              <a:blipFill>
                <a:blip r:embed="rId11"/>
                <a:stretch>
                  <a:fillRect l="-1310"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313793" y="9046379"/>
                <a:ext cx="5153919" cy="973921"/>
              </a:xfrm>
              <a:prstGeom prst="rect">
                <a:avLst/>
              </a:prstGeom>
            </p:spPr>
            <p:txBody>
              <a:bodyPr wrap="square">
                <a:spAutoFit/>
              </a:bodyPr>
              <a:lstStyle/>
              <a:p>
                <a:pPr lvl="0"/>
                <a:r>
                  <a:rPr lang="en-US" sz="3700" smtClean="0">
                    <a:solidFill>
                      <a:sysClr val="windowText" lastClr="000000"/>
                    </a:solidFill>
                    <a:cs typeface="Arial" panose="020B0604020202020204" pitchFamily="34" charset="0"/>
                    <a:sym typeface="Arial"/>
                  </a:rPr>
                  <a:t>Suy ra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𝐷𝐸</m:t>
                        </m:r>
                      </m:num>
                      <m:den>
                        <m:r>
                          <a:rPr lang="en-US" sz="3700" i="1">
                            <a:solidFill>
                              <a:sysClr val="windowText" lastClr="000000"/>
                            </a:solidFill>
                            <a:latin typeface="Cambria Math" panose="02040503050406030204" pitchFamily="18" charset="0"/>
                            <a:cs typeface="Arial" panose="020B0604020202020204" pitchFamily="34" charset="0"/>
                            <a:sym typeface="Arial"/>
                          </a:rPr>
                          <m:t>𝑆𝑄</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𝐸𝐹</m:t>
                        </m:r>
                      </m:num>
                      <m:den>
                        <m:r>
                          <a:rPr lang="en-US" sz="3700" i="1">
                            <a:solidFill>
                              <a:sysClr val="windowText" lastClr="000000"/>
                            </a:solidFill>
                            <a:latin typeface="Cambria Math" panose="02040503050406030204" pitchFamily="18" charset="0"/>
                            <a:cs typeface="Arial" panose="020B0604020202020204" pitchFamily="34" charset="0"/>
                            <a:sym typeface="Arial"/>
                          </a:rPr>
                          <m:t>𝑄𝑅</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𝐹𝐷</m:t>
                        </m:r>
                      </m:num>
                      <m:den>
                        <m:r>
                          <a:rPr lang="en-US" sz="3700" i="1">
                            <a:solidFill>
                              <a:sysClr val="windowText" lastClr="000000"/>
                            </a:solidFill>
                            <a:latin typeface="Cambria Math" panose="02040503050406030204" pitchFamily="18" charset="0"/>
                            <a:cs typeface="Arial" panose="020B0604020202020204" pitchFamily="34" charset="0"/>
                            <a:sym typeface="Arial"/>
                          </a:rPr>
                          <m:t>𝑅𝑆</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oMath>
                </a14:m>
                <a:endParaRPr lang="en-US" sz="3700">
                  <a:solidFill>
                    <a:srgbClr val="000000"/>
                  </a:solidFill>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313793" y="9046379"/>
                <a:ext cx="5153919" cy="973921"/>
              </a:xfrm>
              <a:prstGeom prst="rect">
                <a:avLst/>
              </a:prstGeom>
              <a:blipFill>
                <a:blip r:embed="rId12"/>
                <a:stretch>
                  <a:fillRect l="-3787"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986449" y="9190280"/>
                <a:ext cx="5153919" cy="661720"/>
              </a:xfrm>
              <a:prstGeom prst="rect">
                <a:avLst/>
              </a:prstGeom>
            </p:spPr>
            <p:txBody>
              <a:bodyPr wrap="square">
                <a:spAutoFit/>
              </a:bodyPr>
              <a:lstStyle/>
              <a:p>
                <a:r>
                  <a:rPr lang="en-US" sz="3700" smtClean="0">
                    <a:solidFill>
                      <a:sysClr val="windowText" lastClr="000000"/>
                    </a:solidFill>
                    <a:cs typeface="Arial" panose="020B0604020202020204" pitchFamily="34" charset="0"/>
                    <a:sym typeface="Arial"/>
                  </a:rPr>
                  <a:t>Vậy </a:t>
                </a:r>
                <a14:m>
                  <m:oMath xmlns:m="http://schemas.openxmlformats.org/officeDocument/2006/math">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srgbClr val="000000"/>
                        </a:solidFill>
                        <a:latin typeface="Cambria Math" panose="02040503050406030204" pitchFamily="18" charset="0"/>
                        <a:cs typeface="Arial" panose="020B0604020202020204" pitchFamily="34" charset="0"/>
                        <a:sym typeface="Arial"/>
                      </a:rPr>
                      <m:t>𝐷𝐸𝐹</m:t>
                    </m:r>
                    <m:r>
                      <a:rPr lang="iu-Cans-CA" sz="3700" i="1" kern="0">
                        <a:solidFill>
                          <a:prstClr val="black"/>
                        </a:solidFill>
                        <a:latin typeface="Cambria Math" panose="02040503050406030204" pitchFamily="18" charset="0"/>
                        <a:cs typeface="Arial"/>
                        <a:sym typeface="Arial"/>
                      </a:rPr>
                      <m:t>ᔕ</m:t>
                    </m:r>
                    <m:r>
                      <a:rPr lang="en-US" sz="3700" i="1" kern="0">
                        <a:solidFill>
                          <a:prstClr val="black"/>
                        </a:solidFill>
                        <a:latin typeface="Cambria Math" panose="02040503050406030204" pitchFamily="18" charset="0"/>
                        <a:cs typeface="Arial"/>
                        <a:sym typeface="Arial"/>
                      </a:rPr>
                      <m:t> </m:t>
                    </m:r>
                    <m:r>
                      <a:rPr lang="da-DK"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700" i="1">
                        <a:solidFill>
                          <a:srgbClr val="000000"/>
                        </a:solidFill>
                        <a:latin typeface="Cambria Math" panose="02040503050406030204" pitchFamily="18" charset="0"/>
                        <a:cs typeface="Arial" panose="020B0604020202020204" pitchFamily="34" charset="0"/>
                        <a:sym typeface="Arial"/>
                      </a:rPr>
                      <m:t>𝑆𝑄𝑅</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700"/>
              </a:p>
            </p:txBody>
          </p:sp>
        </mc:Choice>
        <mc:Fallback xmlns="">
          <p:sp>
            <p:nvSpPr>
              <p:cNvPr id="22" name="Rectangle 21"/>
              <p:cNvSpPr>
                <a:spLocks noRot="1" noChangeAspect="1" noMove="1" noResize="1" noEditPoints="1" noAdjustHandles="1" noChangeArrowheads="1" noChangeShapeType="1" noTextEdit="1"/>
              </p:cNvSpPr>
              <p:nvPr/>
            </p:nvSpPr>
            <p:spPr>
              <a:xfrm>
                <a:off x="5986449" y="9190280"/>
                <a:ext cx="5153919" cy="661720"/>
              </a:xfrm>
              <a:prstGeom prst="rect">
                <a:avLst/>
              </a:prstGeom>
              <a:blipFill>
                <a:blip r:embed="rId13"/>
                <a:stretch>
                  <a:fillRect l="-3669" t="-14815" b="-35185"/>
                </a:stretch>
              </a:blipFill>
            </p:spPr>
            <p:txBody>
              <a:bodyPr/>
              <a:lstStyle/>
              <a:p>
                <a:r>
                  <a:rPr lang="en-US">
                    <a:noFill/>
                  </a:rPr>
                  <a:t> </a:t>
                </a:r>
              </a:p>
            </p:txBody>
          </p:sp>
        </mc:Fallback>
      </mc:AlternateContent>
    </p:spTree>
    <p:extLst>
      <p:ext uri="{BB962C8B-B14F-4D97-AF65-F5344CB8AC3E}">
        <p14:creationId xmlns:p14="http://schemas.microsoft.com/office/powerpoint/2010/main" val="39417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down)">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8"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140526" y="8233074"/>
            <a:ext cx="1828800" cy="1772358"/>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9" name="TextBox 18"/>
          <p:cNvSpPr txBox="1"/>
          <p:nvPr/>
        </p:nvSpPr>
        <p:spPr>
          <a:xfrm>
            <a:off x="994684" y="1046472"/>
            <a:ext cx="3493152"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a:t>
            </a:r>
            <a:r>
              <a:rPr lang="en-US" sz="4300" b="1" smtClean="0">
                <a:solidFill>
                  <a:srgbClr val="070185"/>
                </a:solidFill>
                <a:latin typeface="Arial"/>
                <a:cs typeface="Arial" panose="020B0604020202020204" pitchFamily="34" charset="0"/>
                <a:sym typeface="Arial"/>
              </a:rPr>
              <a:t>tập 1</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4639184" y="642515"/>
                <a:ext cx="12633671" cy="1892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vi-VN" sz="3700" kern="0">
                    <a:solidFill>
                      <a:srgbClr val="000000"/>
                    </a:solidFill>
                    <a:latin typeface="Arial"/>
                    <a:cs typeface="Arial"/>
                    <a:sym typeface="Arial"/>
                  </a:rPr>
                  <a:t>Cho tam giác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𝐴𝐵𝐶</m:t>
                    </m:r>
                  </m:oMath>
                </a14:m>
                <a:r>
                  <a:rPr lang="vi-VN" sz="3700" kern="0">
                    <a:solidFill>
                      <a:srgbClr val="000000"/>
                    </a:solidFill>
                    <a:latin typeface="Arial"/>
                    <a:cs typeface="Arial"/>
                    <a:sym typeface="Arial"/>
                  </a:rPr>
                  <a:t> có trọng tâm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𝐺</m:t>
                    </m:r>
                  </m:oMath>
                </a14:m>
                <a:r>
                  <a:rPr lang="vi-VN" sz="3700" kern="0">
                    <a:solidFill>
                      <a:srgbClr val="000000"/>
                    </a:solidFill>
                    <a:latin typeface="Arial"/>
                    <a:cs typeface="Arial"/>
                    <a:sym typeface="Arial"/>
                  </a:rPr>
                  <a:t>. Gọi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𝐵</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𝐶</m:t>
                    </m:r>
                    <m:r>
                      <a:rPr lang="vi-VN" sz="3700" i="1" kern="0" smtClean="0">
                        <a:solidFill>
                          <a:srgbClr val="000000"/>
                        </a:solidFill>
                        <a:latin typeface="Cambria Math" panose="02040503050406030204" pitchFamily="18" charset="0"/>
                        <a:cs typeface="Arial"/>
                        <a:sym typeface="Arial"/>
                      </a:rPr>
                      <m:t>’ </m:t>
                    </m:r>
                  </m:oMath>
                </a14:m>
                <a:r>
                  <a:rPr lang="vi-VN" sz="3700" kern="0">
                    <a:solidFill>
                      <a:srgbClr val="000000"/>
                    </a:solidFill>
                    <a:latin typeface="Arial"/>
                    <a:cs typeface="Arial"/>
                    <a:sym typeface="Arial"/>
                  </a:rPr>
                  <a:t>lần lượt là trung điểm của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𝐴𝐺</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𝐵𝐺</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𝐶𝐺</m:t>
                    </m:r>
                  </m:oMath>
                </a14:m>
                <a:r>
                  <a:rPr lang="vi-VN" sz="3700" kern="0">
                    <a:solidFill>
                      <a:srgbClr val="000000"/>
                    </a:solidFill>
                    <a:latin typeface="Arial"/>
                    <a:cs typeface="Arial"/>
                    <a:sym typeface="Arial"/>
                  </a:rPr>
                  <a:t>. Chứng minh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𝐵</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𝐶</m:t>
                    </m:r>
                    <m:r>
                      <a:rPr lang="vi-VN" sz="3700" i="1" kern="0" smtClean="0">
                        <a:solidFill>
                          <a:srgbClr val="000000"/>
                        </a:solidFill>
                        <a:latin typeface="Cambria Math" panose="02040503050406030204" pitchFamily="18" charset="0"/>
                        <a:cs typeface="Arial"/>
                        <a:sym typeface="Arial"/>
                      </a:rPr>
                      <m:t>’ ᔕ ∆</m:t>
                    </m:r>
                    <m:r>
                      <a:rPr lang="vi-VN" sz="3700" i="1" kern="0">
                        <a:solidFill>
                          <a:srgbClr val="000000"/>
                        </a:solidFill>
                        <a:latin typeface="Cambria Math" panose="02040503050406030204" pitchFamily="18" charset="0"/>
                        <a:cs typeface="Arial"/>
                        <a:sym typeface="Arial"/>
                      </a:rPr>
                      <m:t>𝐴𝐵𝐶</m:t>
                    </m:r>
                  </m:oMath>
                </a14:m>
                <a:r>
                  <a:rPr lang="vi-VN" sz="3700" kern="0">
                    <a:solidFill>
                      <a:srgbClr val="000000"/>
                    </a:solidFill>
                    <a:latin typeface="Arial"/>
                    <a:cs typeface="Arial"/>
                    <a:sym typeface="Arial"/>
                  </a:rPr>
                  <a:t>.</a:t>
                </a:r>
                <a:endParaRPr lang="en-US" altLang="en-US" sz="3700" kern="0" dirty="0">
                  <a:solidFill>
                    <a:srgbClr val="000000"/>
                  </a:solidFill>
                  <a:latin typeface="Arial"/>
                  <a:cs typeface="Arial"/>
                  <a:sym typeface="Arial"/>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4639184" y="642515"/>
                <a:ext cx="12633671" cy="1892826"/>
              </a:xfrm>
              <a:prstGeom prst="rect">
                <a:avLst/>
              </a:prstGeom>
              <a:blipFill>
                <a:blip r:embed="rId8"/>
                <a:stretch>
                  <a:fillRect l="-772" r="-820" b="-38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5" name="Rectangle 24"/>
          <p:cNvSpPr/>
          <p:nvPr/>
        </p:nvSpPr>
        <p:spPr>
          <a:xfrm>
            <a:off x="1275348" y="2713792"/>
            <a:ext cx="1103186" cy="677108"/>
          </a:xfrm>
          <a:prstGeom prst="rect">
            <a:avLst/>
          </a:prstGeom>
        </p:spPr>
        <p:txBody>
          <a:bodyPr wrap="none">
            <a:spAutoFit/>
          </a:bodyPr>
          <a:lstStyle/>
          <a:p>
            <a:pPr algn="ctr" defTabSz="1828800">
              <a:defRPr/>
            </a:pPr>
            <a:r>
              <a:rPr lang="en-US" sz="3700" b="1" i="1" u="sng" dirty="0">
                <a:solidFill>
                  <a:srgbClr val="C00000"/>
                </a:solidFill>
                <a:latin typeface="Arial" panose="020B0604020202020204" pitchFamily="34" charset="0"/>
                <a:cs typeface="Arial"/>
                <a:sym typeface="Arial"/>
              </a:rPr>
              <a:t>Giải</a:t>
            </a:r>
            <a:endParaRPr lang="en-US" sz="37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6899427" y="3410558"/>
                <a:ext cx="10245573" cy="5695342"/>
              </a:xfrm>
              <a:prstGeom prst="rect">
                <a:avLst/>
              </a:prstGeom>
            </p:spPr>
            <p:txBody>
              <a:bodyPr wrap="square">
                <a:spAutoFit/>
              </a:bodyPr>
              <a:lstStyle/>
              <a:p>
                <a:pPr algn="just">
                  <a:lnSpc>
                    <a:spcPct val="150000"/>
                  </a:lnSpc>
                </a:pPr>
                <a:r>
                  <a:rPr lang="da-DK" sz="3700" smtClean="0">
                    <a:latin typeface="Arial" panose="020B0604020202020204" pitchFamily="34" charset="0"/>
                    <a:ea typeface="Dotum" panose="020B0600000101010101" pitchFamily="34" charset="-127"/>
                    <a:cs typeface="Arial" panose="020B0604020202020204" pitchFamily="34" charset="0"/>
                  </a:rPr>
                  <a:t>Do </a:t>
                </a:r>
                <a14:m>
                  <m:oMath xmlns:m="http://schemas.openxmlformats.org/officeDocument/2006/math">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da-DK" sz="3700" i="1">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da-DK" sz="3700" i="1">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oMath>
                </a14:m>
                <a:r>
                  <a:rPr lang="da-DK" sz="3700">
                    <a:effectLst/>
                    <a:latin typeface="Arial" panose="020B0604020202020204" pitchFamily="34" charset="0"/>
                    <a:ea typeface="Dotum" panose="020B0600000101010101" pitchFamily="34" charset="-127"/>
                    <a:cs typeface="Arial" panose="020B0604020202020204" pitchFamily="34" charset="0"/>
                  </a:rPr>
                  <a:t> lần lượt là trung điểm các cạnh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𝐴𝐺</m:t>
                    </m:r>
                    <m:r>
                      <a:rPr lang="da-DK" sz="3700" i="1">
                        <a:effectLst/>
                        <a:latin typeface="Cambria Math" panose="02040503050406030204" pitchFamily="18" charset="0"/>
                        <a:ea typeface="Dotum" panose="020B0600000101010101" pitchFamily="34" charset="-127"/>
                        <a:cs typeface="Times New Roman" panose="02020603050405020304" pitchFamily="18" charset="0"/>
                      </a:rPr>
                      <m:t>, </m:t>
                    </m:r>
                    <m:r>
                      <a:rPr lang="da-DK" sz="3700" i="1">
                        <a:effectLst/>
                        <a:latin typeface="Cambria Math" panose="02040503050406030204" pitchFamily="18" charset="0"/>
                        <a:ea typeface="Dotum" panose="020B0600000101010101" pitchFamily="34" charset="-127"/>
                        <a:cs typeface="Times New Roman" panose="02020603050405020304" pitchFamily="18" charset="0"/>
                      </a:rPr>
                      <m:t>𝐵𝐺</m:t>
                    </m:r>
                    <m:r>
                      <a:rPr lang="da-DK" sz="3700" i="1">
                        <a:effectLst/>
                        <a:latin typeface="Cambria Math" panose="02040503050406030204" pitchFamily="18" charset="0"/>
                        <a:ea typeface="Dotum" panose="020B0600000101010101" pitchFamily="34" charset="-127"/>
                        <a:cs typeface="Times New Roman" panose="02020603050405020304" pitchFamily="18" charset="0"/>
                      </a:rPr>
                      <m:t>, </m:t>
                    </m:r>
                    <m:r>
                      <a:rPr lang="da-DK" sz="3700" i="1">
                        <a:effectLst/>
                        <a:latin typeface="Cambria Math" panose="02040503050406030204" pitchFamily="18" charset="0"/>
                        <a:ea typeface="Dotum" panose="020B0600000101010101" pitchFamily="34" charset="-127"/>
                        <a:cs typeface="Times New Roman" panose="02020603050405020304" pitchFamily="18" charset="0"/>
                      </a:rPr>
                      <m:t>𝐶𝐺</m:t>
                    </m:r>
                  </m:oMath>
                </a14:m>
                <a:r>
                  <a:rPr lang="da-DK" sz="3700">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3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oMath>
                </a14:m>
                <a:r>
                  <a:rPr lang="da-DK" sz="3700">
                    <a:effectLst/>
                    <a:latin typeface="Arial" panose="020B0604020202020204" pitchFamily="34" charset="0"/>
                    <a:ea typeface="Dotum" panose="020B0600000101010101" pitchFamily="34" charset="-127"/>
                    <a:cs typeface="Arial" panose="020B0604020202020204" pitchFamily="34" charset="0"/>
                  </a:rPr>
                  <a:t> lần lượt là đường trung bình của các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m:t>
                    </m:r>
                    <m:r>
                      <a:rPr lang="da-DK" sz="3700" i="1">
                        <a:effectLst/>
                        <a:latin typeface="Cambria Math" panose="02040503050406030204" pitchFamily="18" charset="0"/>
                        <a:ea typeface="Dotum" panose="020B0600000101010101" pitchFamily="34" charset="-127"/>
                        <a:cs typeface="Times New Roman" panose="02020603050405020304" pitchFamily="18" charset="0"/>
                      </a:rPr>
                      <m:t>𝐴𝐺𝐵</m:t>
                    </m:r>
                    <m:r>
                      <a:rPr lang="da-DK" sz="3700" i="1">
                        <a:effectLst/>
                        <a:latin typeface="Cambria Math" panose="02040503050406030204" pitchFamily="18" charset="0"/>
                        <a:ea typeface="Dotum" panose="020B0600000101010101" pitchFamily="34" charset="-127"/>
                        <a:cs typeface="Times New Roman" panose="02020603050405020304" pitchFamily="18" charset="0"/>
                      </a:rPr>
                      <m:t>;∆</m:t>
                    </m:r>
                    <m:r>
                      <a:rPr lang="da-DK" sz="3700" i="1">
                        <a:effectLst/>
                        <a:latin typeface="Cambria Math" panose="02040503050406030204" pitchFamily="18" charset="0"/>
                        <a:ea typeface="Dotum" panose="020B0600000101010101" pitchFamily="34" charset="-127"/>
                        <a:cs typeface="Times New Roman" panose="02020603050405020304" pitchFamily="18" charset="0"/>
                      </a:rPr>
                      <m:t>𝐵𝐺𝐶</m:t>
                    </m:r>
                    <m:r>
                      <a:rPr lang="da-DK" sz="3700" i="1">
                        <a:effectLst/>
                        <a:latin typeface="Cambria Math" panose="02040503050406030204" pitchFamily="18" charset="0"/>
                        <a:ea typeface="Dotum" panose="020B0600000101010101" pitchFamily="34" charset="-127"/>
                        <a:cs typeface="Times New Roman" panose="02020603050405020304" pitchFamily="18" charset="0"/>
                      </a:rPr>
                      <m:t>;∆</m:t>
                    </m:r>
                    <m:r>
                      <a:rPr lang="da-DK" sz="3700" i="1">
                        <a:effectLst/>
                        <a:latin typeface="Cambria Math" panose="02040503050406030204" pitchFamily="18" charset="0"/>
                        <a:ea typeface="Dotum" panose="020B0600000101010101" pitchFamily="34" charset="-127"/>
                        <a:cs typeface="Times New Roman" panose="02020603050405020304" pitchFamily="18" charset="0"/>
                      </a:rPr>
                      <m:t>𝐶𝐺𝐴</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a:effectLst/>
                    <a:latin typeface="Arial" panose="020B0604020202020204" pitchFamily="34" charset="0"/>
                    <a:ea typeface="Dotum" panose="020B0600000101010101" pitchFamily="34" charset="-127"/>
                    <a:cs typeface="Arial" panose="020B0604020202020204" pitchFamily="34" charset="0"/>
                  </a:rPr>
                  <a:t>Theo tính chất đường trung bình của tam giác, suy ra: </a:t>
                </a:r>
                <a:r>
                  <a:rPr lang="da-DK" sz="37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da-DK" sz="3700" i="1">
                                <a:latin typeface="Cambria Math" panose="02040503050406030204" pitchFamily="18" charset="0"/>
                                <a:ea typeface="Dotum" panose="020B0600000101010101" pitchFamily="34" charset="-127"/>
                                <a:cs typeface="Times New Roman" panose="02020603050405020304" pitchFamily="18" charset="0"/>
                              </a:rPr>
                            </m:ctrlPr>
                          </m:sSupPr>
                          <m:e>
                            <m:r>
                              <a:rPr lang="en-US" sz="3700" i="1">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da-DK" sz="3700" i="1">
                                <a:latin typeface="Cambria Math" panose="02040503050406030204" pitchFamily="18" charset="0"/>
                                <a:ea typeface="Dotum" panose="020B0600000101010101" pitchFamily="34" charset="-127"/>
                                <a:cs typeface="Times New Roman" panose="02020603050405020304" pitchFamily="18" charset="0"/>
                              </a:rPr>
                            </m:ctrlPr>
                          </m:sSupPr>
                          <m:e>
                            <m:r>
                              <a:rPr lang="en-US" sz="3700" i="1">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da-DK" sz="3700" i="1">
                                <a:latin typeface="Cambria Math" panose="02040503050406030204" pitchFamily="18" charset="0"/>
                                <a:ea typeface="Dotum" panose="020B0600000101010101" pitchFamily="34" charset="-127"/>
                                <a:cs typeface="Times New Roman" panose="02020603050405020304" pitchFamily="18" charset="0"/>
                              </a:rPr>
                            </m:ctrlPr>
                          </m:sSupPr>
                          <m:e>
                            <m:r>
                              <a:rPr lang="en-US" sz="3700" i="1">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da-DK" sz="3700" i="1">
                                <a:latin typeface="Cambria Math" panose="02040503050406030204" pitchFamily="18" charset="0"/>
                                <a:ea typeface="Dotum" panose="020B0600000101010101" pitchFamily="34" charset="-127"/>
                                <a:cs typeface="Times New Roman" panose="02020603050405020304" pitchFamily="18" charset="0"/>
                              </a:rPr>
                            </m:ctrlPr>
                          </m:sSupPr>
                          <m:e>
                            <m:r>
                              <a:rPr lang="en-US" sz="3700" b="0" i="1" smtClean="0">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𝐴𝐶</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da-DK" sz="3700" i="1">
                                <a:latin typeface="Cambria Math" panose="02040503050406030204" pitchFamily="18" charset="0"/>
                                <a:ea typeface="Dotum" panose="020B0600000101010101" pitchFamily="34" charset="-127"/>
                                <a:cs typeface="Times New Roman" panose="02020603050405020304" pitchFamily="18" charset="0"/>
                              </a:rPr>
                            </m:ctrlPr>
                          </m:sSupPr>
                          <m:e>
                            <m:r>
                              <a:rPr lang="en-US" sz="3700" i="1">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da-DK" sz="3700" i="1">
                                <a:latin typeface="Cambria Math" panose="02040503050406030204" pitchFamily="18" charset="0"/>
                                <a:ea typeface="Dotum" panose="020B0600000101010101" pitchFamily="34" charset="-127"/>
                                <a:cs typeface="Times New Roman" panose="02020603050405020304" pitchFamily="18" charset="0"/>
                              </a:rPr>
                            </m:ctrlPr>
                          </m:sSupPr>
                          <m:e>
                            <m:r>
                              <a:rPr lang="en-US" sz="3700" i="1">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𝐵𝐶</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3700" smtClean="0">
                    <a:effectLst/>
                    <a:latin typeface="Arial" panose="020B0604020202020204" pitchFamily="34" charset="0"/>
                    <a:ea typeface="Arial" panose="020B060402020202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a:effectLst/>
                    <a:latin typeface="Arial" panose="020B0604020202020204" pitchFamily="34" charset="0"/>
                    <a:ea typeface="Dotum" panose="020B0600000101010101" pitchFamily="34" charset="-127"/>
                    <a:cs typeface="Arial" panose="020B0604020202020204" pitchFamily="34" charset="0"/>
                  </a:rPr>
                  <a:t>Vì vậy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𝛥</m:t>
                    </m:r>
                    <m:sSup>
                      <m:sSupPr>
                        <m:ctrlPr>
                          <a:rPr lang="da-DK"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da-DK"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da-DK" sz="3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3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37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iu-Cans-CA" sz="3700" i="1" kern="0">
                        <a:solidFill>
                          <a:srgbClr val="000000"/>
                        </a:solidFill>
                        <a:latin typeface="Cambria Math" panose="02040503050406030204" pitchFamily="18" charset="0"/>
                        <a:cs typeface="Arial"/>
                        <a:sym typeface="Arial"/>
                      </a:rPr>
                      <m:t>ᔕ</m:t>
                    </m:r>
                    <m:r>
                      <a:rPr lang="en-US" sz="3700" b="0" i="1" kern="0" smtClean="0">
                        <a:solidFill>
                          <a:srgbClr val="000000"/>
                        </a:solidFill>
                        <a:latin typeface="Cambria Math" panose="02040503050406030204" pitchFamily="18" charset="0"/>
                        <a:cs typeface="Arial"/>
                        <a:sym typeface="Arial"/>
                      </a:rPr>
                      <m:t> </m:t>
                    </m:r>
                    <m:r>
                      <a:rPr lang="en-US" sz="3700" i="1">
                        <a:effectLst/>
                        <a:latin typeface="Cambria Math" panose="02040503050406030204" pitchFamily="18" charset="0"/>
                        <a:ea typeface="Dotum" panose="020B0600000101010101" pitchFamily="34" charset="-127"/>
                        <a:cs typeface="Times New Roman" panose="02020603050405020304" pitchFamily="18" charset="0"/>
                      </a:rPr>
                      <m:t>𝛥</m:t>
                    </m:r>
                    <m:r>
                      <a:rPr lang="en-US" sz="37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da-DK" sz="3700">
                    <a:effectLst/>
                    <a:latin typeface="Arial" panose="020B0604020202020204" pitchFamily="34" charset="0"/>
                    <a:ea typeface="Dotum" panose="020B0600000101010101" pitchFamily="34" charset="-127"/>
                    <a:cs typeface="Arial" panose="020B0604020202020204" pitchFamily="34" charset="0"/>
                  </a:rPr>
                  <a:t> (c.c.c).</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6899427" y="3410558"/>
                <a:ext cx="10245573" cy="5695342"/>
              </a:xfrm>
              <a:prstGeom prst="rect">
                <a:avLst/>
              </a:prstGeom>
              <a:blipFill>
                <a:blip r:embed="rId9"/>
                <a:stretch>
                  <a:fillRect l="-1904" r="-1844" b="-1283"/>
                </a:stretch>
              </a:blipFill>
            </p:spPr>
            <p:txBody>
              <a:bodyPr/>
              <a:lstStyle/>
              <a:p>
                <a:r>
                  <a:rPr lang="en-US">
                    <a:noFill/>
                  </a:rPr>
                  <a:t> </a:t>
                </a:r>
              </a:p>
            </p:txBody>
          </p:sp>
        </mc:Fallback>
      </mc:AlternateContent>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Lst>
          </a:blip>
          <a:stretch>
            <a:fillRect/>
          </a:stretch>
        </p:blipFill>
        <p:spPr>
          <a:xfrm>
            <a:off x="1014737" y="3848100"/>
            <a:ext cx="5611903" cy="4043158"/>
          </a:xfrm>
          <a:prstGeom prst="rect">
            <a:avLst/>
          </a:prstGeom>
        </p:spPr>
      </p:pic>
      <p:pic>
        <p:nvPicPr>
          <p:cNvPr id="21" name="Picture 20"/>
          <p:cNvPicPr>
            <a:picLocks noChangeAspect="1"/>
          </p:cNvPicPr>
          <p:nvPr/>
        </p:nvPicPr>
        <p:blipFill>
          <a:blip r:embed="rId12"/>
          <a:stretch>
            <a:fillRect/>
          </a:stretch>
        </p:blipFill>
        <p:spPr>
          <a:xfrm rot="1530827">
            <a:off x="489446" y="9165654"/>
            <a:ext cx="1863590" cy="3727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wipe(up)">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wipe(left)">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7" name="Picture 16"/>
          <p:cNvPicPr>
            <a:picLocks noChangeAspect="1"/>
          </p:cNvPicPr>
          <p:nvPr/>
        </p:nvPicPr>
        <p:blipFill>
          <a:blip r:embed="rId4"/>
          <a:stretch>
            <a:fillRect/>
          </a:stretch>
        </p:blipFill>
        <p:spPr>
          <a:xfrm rot="20554226">
            <a:off x="-238312" y="3733673"/>
            <a:ext cx="1211677" cy="139905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914400" y="444313"/>
                <a:ext cx="16383000" cy="2654573"/>
              </a:xfrm>
              <a:prstGeom prst="rect">
                <a:avLst/>
              </a:prstGeom>
              <a:noFill/>
            </p:spPr>
            <p:txBody>
              <a:bodyPr wrap="square" rtlCol="0">
                <a:spAutoFit/>
              </a:bodyPr>
              <a:lstStyle/>
              <a:p>
                <a:pPr algn="just" defTabSz="1828800">
                  <a:lnSpc>
                    <a:spcPct val="150000"/>
                  </a:lnSpc>
                  <a:buClr>
                    <a:srgbClr val="2D1549"/>
                  </a:buClr>
                  <a:buSzPts val="1100"/>
                  <a:defRPr/>
                </a:pPr>
                <a:r>
                  <a:rPr lang="en-US" sz="3700" b="1" kern="0" smtClean="0">
                    <a:solidFill>
                      <a:srgbClr val="FFFFFF"/>
                    </a:solidFill>
                    <a:highlight>
                      <a:srgbClr val="CE4D8E"/>
                    </a:highlight>
                    <a:cs typeface="Arial"/>
                    <a:sym typeface="Arial"/>
                  </a:rPr>
                  <a:t>Ví dụ 2:</a:t>
                </a:r>
                <a:r>
                  <a:rPr lang="en-US" sz="3700" smtClean="0">
                    <a:solidFill>
                      <a:sysClr val="windowText" lastClr="000000"/>
                    </a:solidFill>
                    <a:cs typeface="Arial" panose="020B0604020202020204" pitchFamily="34" charset="0"/>
                    <a:sym typeface="Arial"/>
                  </a:rPr>
                  <a:t> </a:t>
                </a:r>
                <a:r>
                  <a:rPr lang="vi-VN" sz="3700">
                    <a:solidFill>
                      <a:sysClr val="windowText" lastClr="000000"/>
                    </a:solidFill>
                    <a:cs typeface="Arial" panose="020B0604020202020204" pitchFamily="34" charset="0"/>
                    <a:sym typeface="Arial"/>
                  </a:rPr>
                  <a:t>Cho tam giác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vi-VN" sz="3700">
                    <a:solidFill>
                      <a:sysClr val="windowText" lastClr="000000"/>
                    </a:solidFill>
                    <a:cs typeface="Arial" panose="020B0604020202020204" pitchFamily="34" charset="0"/>
                    <a:sym typeface="Arial"/>
                  </a:rPr>
                  <a:t> có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𝑀</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𝑁</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𝑃</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700" smtClean="0">
                    <a:solidFill>
                      <a:sysClr val="windowText" lastClr="000000"/>
                    </a:solidFill>
                    <a:cs typeface="Arial" panose="020B0604020202020204" pitchFamily="34" charset="0"/>
                    <a:sym typeface="Arial"/>
                  </a:rPr>
                  <a:t>lần </a:t>
                </a:r>
                <a:r>
                  <a:rPr lang="vi-VN" sz="3700">
                    <a:solidFill>
                      <a:sysClr val="windowText" lastClr="000000"/>
                    </a:solidFill>
                    <a:cs typeface="Arial" panose="020B0604020202020204" pitchFamily="34" charset="0"/>
                    <a:sym typeface="Arial"/>
                  </a:rPr>
                  <a:t>lượt là trung điểm của các đoạn thẳng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𝐵𝐶</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𝐶𝐴</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𝐴𝐵</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700">
                    <a:solidFill>
                      <a:sysClr val="windowText" lastClr="000000"/>
                    </a:solidFill>
                    <a:cs typeface="Arial" panose="020B0604020202020204" pitchFamily="34" charset="0"/>
                    <a:sym typeface="Arial"/>
                  </a:rPr>
                  <a:t>và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𝐼</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𝐻</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𝐾</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700">
                    <a:solidFill>
                      <a:sysClr val="windowText" lastClr="000000"/>
                    </a:solidFill>
                    <a:cs typeface="Arial" panose="020B0604020202020204" pitchFamily="34" charset="0"/>
                    <a:sym typeface="Arial"/>
                  </a:rPr>
                  <a:t>lần lượt là trung điểm của các đoạn thẳng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𝑁𝑃</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𝑃𝑀</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𝑀𝑁</m:t>
                    </m:r>
                  </m:oMath>
                </a14:m>
                <a:r>
                  <a:rPr lang="vi-VN" sz="3700">
                    <a:solidFill>
                      <a:sysClr val="windowText" lastClr="000000"/>
                    </a:solidFill>
                    <a:cs typeface="Arial" panose="020B0604020202020204" pitchFamily="34" charset="0"/>
                    <a:sym typeface="Arial"/>
                  </a:rPr>
                  <a:t>. Chứng minh </a:t>
                </a:r>
                <a14:m>
                  <m:oMath xmlns:m="http://schemas.openxmlformats.org/officeDocument/2006/math">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𝐼𝐻𝐾</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iu-Cans-CA" sz="3700" i="1" kern="0">
                        <a:solidFill>
                          <a:srgbClr val="000000"/>
                        </a:solidFill>
                        <a:latin typeface="Cambria Math" panose="02040503050406030204" pitchFamily="18" charset="0"/>
                        <a:cs typeface="Arial"/>
                        <a:sym typeface="Arial"/>
                      </a:rPr>
                      <m:t>ᔕ</m:t>
                    </m:r>
                    <m:r>
                      <a:rPr lang="en-US" sz="3700" i="1" kern="0">
                        <a:solidFill>
                          <a:srgbClr val="000000"/>
                        </a:solidFill>
                        <a:latin typeface="Cambria Math" panose="02040503050406030204" pitchFamily="18" charset="0"/>
                        <a:cs typeface="Arial"/>
                        <a:sym typeface="Arial"/>
                      </a:rPr>
                      <m:t> </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oMath>
                </a14:m>
                <a:r>
                  <a:rPr lang="vi-VN" sz="3700">
                    <a:solidFill>
                      <a:sysClr val="windowText" lastClr="000000"/>
                    </a:solidFill>
                    <a:cs typeface="Arial" panose="020B0604020202020204" pitchFamily="34" charset="0"/>
                    <a:sym typeface="Arial"/>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914400" y="444313"/>
                <a:ext cx="16383000" cy="2654573"/>
              </a:xfrm>
              <a:prstGeom prst="rect">
                <a:avLst/>
              </a:prstGeom>
              <a:blipFill>
                <a:blip r:embed="rId5"/>
                <a:stretch>
                  <a:fillRect l="-1153" r="-1116" b="-4138"/>
                </a:stretch>
              </a:blipFill>
            </p:spPr>
            <p:txBody>
              <a:bodyPr/>
              <a:lstStyle/>
              <a:p>
                <a:r>
                  <a:rPr lang="en-US">
                    <a:noFill/>
                  </a:rPr>
                  <a:t> </a:t>
                </a:r>
              </a:p>
            </p:txBody>
          </p:sp>
        </mc:Fallback>
      </mc:AlternateContent>
      <p:sp>
        <p:nvSpPr>
          <p:cNvPr id="15" name="Rectangle 14"/>
          <p:cNvSpPr/>
          <p:nvPr/>
        </p:nvSpPr>
        <p:spPr>
          <a:xfrm>
            <a:off x="1868614" y="3247192"/>
            <a:ext cx="1103186" cy="677108"/>
          </a:xfrm>
          <a:prstGeom prst="rect">
            <a:avLst/>
          </a:prstGeom>
        </p:spPr>
        <p:txBody>
          <a:bodyPr wrap="none">
            <a:spAutoFit/>
          </a:bodyPr>
          <a:lstStyle/>
          <a:p>
            <a:pPr algn="ctr" defTabSz="1828800">
              <a:defRPr/>
            </a:pPr>
            <a:r>
              <a:rPr lang="en-US" sz="3700" b="1" i="1" u="sng" dirty="0">
                <a:solidFill>
                  <a:srgbClr val="C00000"/>
                </a:solidFill>
                <a:latin typeface="Arial" panose="020B0604020202020204" pitchFamily="34" charset="0"/>
                <a:cs typeface="Arial"/>
                <a:sym typeface="Arial"/>
              </a:rPr>
              <a:t>Giải</a:t>
            </a:r>
            <a:endParaRPr lang="en-US" sz="3700" b="1" i="1" u="sng" dirty="0">
              <a:solidFill>
                <a:srgbClr val="C00000"/>
              </a:solidFill>
              <a:latin typeface="Calibri"/>
              <a:cs typeface="Arial"/>
              <a:sym typeface="Arial"/>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815685" y="4195024"/>
            <a:ext cx="4632440" cy="5050404"/>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953238" y="3924300"/>
                <a:ext cx="11344162" cy="5920723"/>
              </a:xfrm>
              <a:prstGeom prst="rect">
                <a:avLst/>
              </a:prstGeom>
            </p:spPr>
            <p:txBody>
              <a:bodyPr wrap="square">
                <a:spAutoFit/>
              </a:bodyPr>
              <a:lstStyle/>
              <a:p>
                <a:pPr algn="just">
                  <a:lnSpc>
                    <a:spcPct val="150000"/>
                  </a:lnSpc>
                </a:pPr>
                <a:r>
                  <a:rPr lang="vi-VN" sz="3700" smtClean="0">
                    <a:solidFill>
                      <a:srgbClr val="000000"/>
                    </a:solidFill>
                  </a:rPr>
                  <a:t>Vì </a:t>
                </a:r>
                <a14:m>
                  <m:oMath xmlns:m="http://schemas.openxmlformats.org/officeDocument/2006/math">
                    <m:r>
                      <a:rPr lang="vi-VN" sz="3700" i="1" smtClean="0">
                        <a:solidFill>
                          <a:srgbClr val="000000"/>
                        </a:solidFill>
                        <a:latin typeface="Cambria Math" panose="02040503050406030204" pitchFamily="18" charset="0"/>
                      </a:rPr>
                      <m:t>𝑀</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𝑁</m:t>
                    </m:r>
                  </m:oMath>
                </a14:m>
                <a:r>
                  <a:rPr lang="vi-VN" sz="3700">
                    <a:solidFill>
                      <a:srgbClr val="000000"/>
                    </a:solidFill>
                  </a:rPr>
                  <a:t> lần lượt là trung điểm của các cạnh </a:t>
                </a:r>
                <a14:m>
                  <m:oMath xmlns:m="http://schemas.openxmlformats.org/officeDocument/2006/math">
                    <m:r>
                      <a:rPr lang="vi-VN" sz="3700" i="1" smtClean="0">
                        <a:solidFill>
                          <a:srgbClr val="000000"/>
                        </a:solidFill>
                        <a:latin typeface="Cambria Math" panose="02040503050406030204" pitchFamily="18" charset="0"/>
                      </a:rPr>
                      <m:t>𝐵𝐶</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𝐶𝐴</m:t>
                    </m:r>
                  </m:oMath>
                </a14:m>
                <a:r>
                  <a:rPr lang="en-US" sz="3700" smtClean="0">
                    <a:solidFill>
                      <a:srgbClr val="000000"/>
                    </a:solidFill>
                  </a:rPr>
                  <a:t> </a:t>
                </a:r>
                <a:r>
                  <a:rPr lang="vi-VN" sz="3700">
                    <a:solidFill>
                      <a:srgbClr val="000000"/>
                    </a:solidFill>
                  </a:rPr>
                  <a:t>nên </a:t>
                </a:r>
                <a14:m>
                  <m:oMath xmlns:m="http://schemas.openxmlformats.org/officeDocument/2006/math">
                    <m:r>
                      <a:rPr lang="vi-VN" sz="3700" i="1" smtClean="0">
                        <a:solidFill>
                          <a:srgbClr val="000000"/>
                        </a:solidFill>
                        <a:latin typeface="Cambria Math" panose="02040503050406030204" pitchFamily="18" charset="0"/>
                      </a:rPr>
                      <m:t>𝑀𝑁</m:t>
                    </m:r>
                  </m:oMath>
                </a14:m>
                <a:r>
                  <a:rPr lang="vi-VN" sz="3700">
                    <a:solidFill>
                      <a:srgbClr val="000000"/>
                    </a:solidFill>
                  </a:rPr>
                  <a:t> là đường trung bình của tam giác </a:t>
                </a:r>
                <a14:m>
                  <m:oMath xmlns:m="http://schemas.openxmlformats.org/officeDocument/2006/math">
                    <m:r>
                      <a:rPr lang="vi-VN" sz="3700" i="1" smtClean="0">
                        <a:solidFill>
                          <a:srgbClr val="000000"/>
                        </a:solidFill>
                        <a:latin typeface="Cambria Math" panose="02040503050406030204" pitchFamily="18" charset="0"/>
                      </a:rPr>
                      <m:t>𝐴𝐵𝐶</m:t>
                    </m:r>
                  </m:oMath>
                </a14:m>
                <a:r>
                  <a:rPr lang="vi-VN" sz="3700">
                    <a:solidFill>
                      <a:srgbClr val="000000"/>
                    </a:solidFill>
                  </a:rPr>
                  <a:t>. </a:t>
                </a:r>
                <a:endParaRPr lang="en-US" sz="3700" smtClean="0">
                  <a:solidFill>
                    <a:srgbClr val="000000"/>
                  </a:solidFill>
                </a:endParaRPr>
              </a:p>
              <a:p>
                <a:pPr algn="just">
                  <a:lnSpc>
                    <a:spcPct val="150000"/>
                  </a:lnSpc>
                </a:pPr>
                <a:r>
                  <a:rPr lang="vi-VN" sz="3700" smtClean="0">
                    <a:solidFill>
                      <a:srgbClr val="000000"/>
                    </a:solidFill>
                  </a:rPr>
                  <a:t>Suy </a:t>
                </a:r>
                <a:r>
                  <a:rPr lang="vi-VN" sz="3700">
                    <a:solidFill>
                      <a:srgbClr val="000000"/>
                    </a:solidFill>
                  </a:rPr>
                  <a:t>ra </a:t>
                </a:r>
                <a14:m>
                  <m:oMath xmlns:m="http://schemas.openxmlformats.org/officeDocument/2006/math">
                    <m:r>
                      <a:rPr lang="vi-VN" sz="3700" i="1" smtClean="0">
                        <a:solidFill>
                          <a:srgbClr val="000000"/>
                        </a:solidFill>
                        <a:latin typeface="Cambria Math" panose="02040503050406030204" pitchFamily="18" charset="0"/>
                      </a:rPr>
                      <m:t>𝑀𝑁</m:t>
                    </m:r>
                    <m:r>
                      <a:rPr lang="vi-VN" sz="3700" i="1" smtClean="0">
                        <a:solidFill>
                          <a:srgbClr val="000000"/>
                        </a:solidFill>
                        <a:latin typeface="Cambria Math" panose="02040503050406030204" pitchFamily="18" charset="0"/>
                      </a:rPr>
                      <m:t>=</m:t>
                    </m:r>
                    <m:f>
                      <m:fPr>
                        <m:ctrlPr>
                          <a:rPr lang="vi-VN" sz="370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2</m:t>
                        </m:r>
                      </m:den>
                    </m:f>
                    <m:r>
                      <a:rPr lang="vi-VN" sz="3700" i="1" smtClean="0">
                        <a:solidFill>
                          <a:srgbClr val="000000"/>
                        </a:solidFill>
                        <a:latin typeface="Cambria Math" panose="02040503050406030204" pitchFamily="18" charset="0"/>
                      </a:rPr>
                      <m:t>𝐴𝐵</m:t>
                    </m:r>
                    <m:r>
                      <a:rPr lang="vi-VN" sz="3700" i="1" smtClean="0">
                        <a:solidFill>
                          <a:srgbClr val="000000"/>
                        </a:solidFill>
                        <a:latin typeface="Cambria Math" panose="02040503050406030204" pitchFamily="18" charset="0"/>
                      </a:rPr>
                      <m:t> (1).</m:t>
                    </m:r>
                  </m:oMath>
                </a14:m>
                <a:endParaRPr lang="vi-VN" sz="3700">
                  <a:solidFill>
                    <a:srgbClr val="000000"/>
                  </a:solidFill>
                </a:endParaRPr>
              </a:p>
              <a:p>
                <a:pPr algn="just">
                  <a:lnSpc>
                    <a:spcPct val="150000"/>
                  </a:lnSpc>
                </a:pPr>
                <a:r>
                  <a:rPr lang="vi-VN" sz="3700" smtClean="0">
                    <a:solidFill>
                      <a:srgbClr val="000000"/>
                    </a:solidFill>
                  </a:rPr>
                  <a:t>Vì </a:t>
                </a:r>
                <a14:m>
                  <m:oMath xmlns:m="http://schemas.openxmlformats.org/officeDocument/2006/math">
                    <m:r>
                      <a:rPr lang="vi-VN" sz="3700" i="1" smtClean="0">
                        <a:solidFill>
                          <a:srgbClr val="000000"/>
                        </a:solidFill>
                        <a:latin typeface="Cambria Math" panose="02040503050406030204" pitchFamily="18" charset="0"/>
                      </a:rPr>
                      <m:t>𝐼</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𝐻</m:t>
                    </m:r>
                    <m:r>
                      <a:rPr lang="vi-VN" sz="3700" i="1" smtClean="0">
                        <a:solidFill>
                          <a:srgbClr val="000000"/>
                        </a:solidFill>
                        <a:latin typeface="Cambria Math" panose="02040503050406030204" pitchFamily="18" charset="0"/>
                      </a:rPr>
                      <m:t> </m:t>
                    </m:r>
                  </m:oMath>
                </a14:m>
                <a:r>
                  <a:rPr lang="vi-VN" sz="3700">
                    <a:solidFill>
                      <a:srgbClr val="000000"/>
                    </a:solidFill>
                  </a:rPr>
                  <a:t>lần lượt là trung điểm của các cạnh </a:t>
                </a:r>
                <a14:m>
                  <m:oMath xmlns:m="http://schemas.openxmlformats.org/officeDocument/2006/math">
                    <m:r>
                      <a:rPr lang="vi-VN" sz="3700" i="1" smtClean="0">
                        <a:solidFill>
                          <a:srgbClr val="000000"/>
                        </a:solidFill>
                        <a:latin typeface="Cambria Math" panose="02040503050406030204" pitchFamily="18" charset="0"/>
                      </a:rPr>
                      <m:t>𝑁𝑃</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𝑃𝑀</m:t>
                    </m:r>
                  </m:oMath>
                </a14:m>
                <a:r>
                  <a:rPr lang="en-US" sz="3700" smtClean="0">
                    <a:solidFill>
                      <a:srgbClr val="000000"/>
                    </a:solidFill>
                  </a:rPr>
                  <a:t> </a:t>
                </a:r>
                <a:r>
                  <a:rPr lang="vi-VN" sz="3700">
                    <a:solidFill>
                      <a:srgbClr val="000000"/>
                    </a:solidFill>
                  </a:rPr>
                  <a:t>nên </a:t>
                </a:r>
                <a14:m>
                  <m:oMath xmlns:m="http://schemas.openxmlformats.org/officeDocument/2006/math">
                    <m:r>
                      <a:rPr lang="vi-VN" sz="3700" i="1" smtClean="0">
                        <a:solidFill>
                          <a:srgbClr val="000000"/>
                        </a:solidFill>
                        <a:latin typeface="Cambria Math" panose="02040503050406030204" pitchFamily="18" charset="0"/>
                      </a:rPr>
                      <m:t>𝐼𝐻</m:t>
                    </m:r>
                  </m:oMath>
                </a14:m>
                <a:r>
                  <a:rPr lang="vi-VN" sz="3700">
                    <a:solidFill>
                      <a:srgbClr val="000000"/>
                    </a:solidFill>
                  </a:rPr>
                  <a:t> là đường trung bình của tam giác </a:t>
                </a:r>
                <a14:m>
                  <m:oMath xmlns:m="http://schemas.openxmlformats.org/officeDocument/2006/math">
                    <m:r>
                      <a:rPr lang="vi-VN" sz="3700" i="1" smtClean="0">
                        <a:solidFill>
                          <a:srgbClr val="000000"/>
                        </a:solidFill>
                        <a:latin typeface="Cambria Math" panose="02040503050406030204" pitchFamily="18" charset="0"/>
                      </a:rPr>
                      <m:t>𝑀𝑁𝑃</m:t>
                    </m:r>
                    <m:r>
                      <a:rPr lang="vi-VN" sz="3700" i="1" smtClean="0">
                        <a:solidFill>
                          <a:srgbClr val="000000"/>
                        </a:solidFill>
                        <a:latin typeface="Cambria Math" panose="02040503050406030204" pitchFamily="18" charset="0"/>
                      </a:rPr>
                      <m:t>.</m:t>
                    </m:r>
                  </m:oMath>
                </a14:m>
                <a:endParaRPr lang="vi-VN" sz="3700">
                  <a:solidFill>
                    <a:srgbClr val="000000"/>
                  </a:solidFill>
                </a:endParaRPr>
              </a:p>
              <a:p>
                <a:pPr lvl="0" algn="just">
                  <a:lnSpc>
                    <a:spcPct val="150000"/>
                  </a:lnSpc>
                </a:pPr>
                <a:r>
                  <a:rPr lang="vi-VN" sz="3700" smtClean="0">
                    <a:solidFill>
                      <a:srgbClr val="000000"/>
                    </a:solidFill>
                  </a:rPr>
                  <a:t>Suy </a:t>
                </a:r>
                <a:r>
                  <a:rPr lang="vi-VN" sz="3700">
                    <a:solidFill>
                      <a:srgbClr val="000000"/>
                    </a:solidFill>
                  </a:rPr>
                  <a:t>ra </a:t>
                </a:r>
                <a14:m>
                  <m:oMath xmlns:m="http://schemas.openxmlformats.org/officeDocument/2006/math">
                    <m:r>
                      <a:rPr lang="en-US" sz="3700" b="0" i="1" smtClean="0">
                        <a:solidFill>
                          <a:srgbClr val="000000"/>
                        </a:solidFill>
                        <a:latin typeface="Cambria Math" panose="02040503050406030204" pitchFamily="18" charset="0"/>
                      </a:rPr>
                      <m:t>𝐼𝐻</m:t>
                    </m:r>
                    <m:r>
                      <a:rPr lang="vi-VN" sz="3700" i="1">
                        <a:solidFill>
                          <a:srgbClr val="000000"/>
                        </a:solidFill>
                        <a:latin typeface="Cambria Math" panose="02040503050406030204" pitchFamily="18" charset="0"/>
                      </a:rPr>
                      <m:t>=</m:t>
                    </m:r>
                    <m:f>
                      <m:fPr>
                        <m:ctrlPr>
                          <a:rPr lang="vi-VN" sz="3700" i="1">
                            <a:solidFill>
                              <a:srgbClr val="000000"/>
                            </a:solidFill>
                            <a:latin typeface="Cambria Math" panose="02040503050406030204" pitchFamily="18" charset="0"/>
                          </a:rPr>
                        </m:ctrlPr>
                      </m:fPr>
                      <m:num>
                        <m:r>
                          <a:rPr lang="en-US" sz="3700" i="1">
                            <a:solidFill>
                              <a:srgbClr val="000000"/>
                            </a:solidFill>
                            <a:latin typeface="Cambria Math" panose="02040503050406030204" pitchFamily="18" charset="0"/>
                          </a:rPr>
                          <m:t>1</m:t>
                        </m:r>
                      </m:num>
                      <m:den>
                        <m:r>
                          <a:rPr lang="en-US" sz="3700" i="1">
                            <a:solidFill>
                              <a:srgbClr val="000000"/>
                            </a:solidFill>
                            <a:latin typeface="Cambria Math" panose="02040503050406030204" pitchFamily="18" charset="0"/>
                          </a:rPr>
                          <m:t>2</m:t>
                        </m:r>
                      </m:den>
                    </m:f>
                    <m:r>
                      <a:rPr lang="en-US" sz="3700" b="0" i="1" smtClean="0">
                        <a:solidFill>
                          <a:srgbClr val="000000"/>
                        </a:solidFill>
                        <a:latin typeface="Cambria Math" panose="02040503050406030204" pitchFamily="18" charset="0"/>
                      </a:rPr>
                      <m:t>𝑀𝑁</m:t>
                    </m:r>
                    <m:r>
                      <a:rPr lang="vi-VN" sz="3700" i="1">
                        <a:solidFill>
                          <a:srgbClr val="000000"/>
                        </a:solidFill>
                        <a:latin typeface="Cambria Math" panose="02040503050406030204" pitchFamily="18" charset="0"/>
                      </a:rPr>
                      <m:t> (</m:t>
                    </m:r>
                    <m:r>
                      <a:rPr lang="en-US" sz="3700" b="0" i="1" smtClean="0">
                        <a:solidFill>
                          <a:srgbClr val="000000"/>
                        </a:solidFill>
                        <a:latin typeface="Cambria Math" panose="02040503050406030204" pitchFamily="18" charset="0"/>
                      </a:rPr>
                      <m:t>2</m:t>
                    </m:r>
                    <m:r>
                      <a:rPr lang="vi-VN" sz="3700" i="1">
                        <a:solidFill>
                          <a:srgbClr val="000000"/>
                        </a:solidFill>
                        <a:latin typeface="Cambria Math" panose="02040503050406030204" pitchFamily="18" charset="0"/>
                      </a:rPr>
                      <m:t>).</m:t>
                    </m:r>
                  </m:oMath>
                </a14:m>
                <a:endParaRPr lang="vi-VN" sz="3700">
                  <a:solidFill>
                    <a:srgbClr val="0000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5953238" y="3924300"/>
                <a:ext cx="11344162" cy="5920723"/>
              </a:xfrm>
              <a:prstGeom prst="rect">
                <a:avLst/>
              </a:prstGeom>
              <a:blipFill>
                <a:blip r:embed="rId8"/>
                <a:stretch>
                  <a:fillRect l="-1720"/>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6787081" y="9022659"/>
            <a:ext cx="1155526" cy="1155526"/>
          </a:xfrm>
          <a:prstGeom prst="rect">
            <a:avLst/>
          </a:prstGeom>
        </p:spPr>
      </p:pic>
    </p:spTree>
    <p:extLst>
      <p:ext uri="{BB962C8B-B14F-4D97-AF65-F5344CB8AC3E}">
        <p14:creationId xmlns:p14="http://schemas.microsoft.com/office/powerpoint/2010/main" val="28959560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left)">
                                      <p:cBhvr>
                                        <p:cTn id="3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7" name="Picture 16"/>
          <p:cNvPicPr>
            <a:picLocks noChangeAspect="1"/>
          </p:cNvPicPr>
          <p:nvPr/>
        </p:nvPicPr>
        <p:blipFill>
          <a:blip r:embed="rId4"/>
          <a:stretch>
            <a:fillRect/>
          </a:stretch>
        </p:blipFill>
        <p:spPr>
          <a:xfrm rot="20554226">
            <a:off x="-238312" y="3733673"/>
            <a:ext cx="1211677" cy="139905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914400" y="444313"/>
                <a:ext cx="16383000" cy="2654573"/>
              </a:xfrm>
              <a:prstGeom prst="rect">
                <a:avLst/>
              </a:prstGeom>
              <a:noFill/>
            </p:spPr>
            <p:txBody>
              <a:bodyPr wrap="square" rtlCol="0">
                <a:spAutoFit/>
              </a:bodyPr>
              <a:lstStyle/>
              <a:p>
                <a:pPr algn="just" defTabSz="1828800">
                  <a:lnSpc>
                    <a:spcPct val="150000"/>
                  </a:lnSpc>
                  <a:buClr>
                    <a:srgbClr val="2D1549"/>
                  </a:buClr>
                  <a:buSzPts val="1100"/>
                  <a:defRPr/>
                </a:pPr>
                <a:r>
                  <a:rPr lang="en-US" sz="3700" b="1" kern="0" smtClean="0">
                    <a:solidFill>
                      <a:srgbClr val="FFFFFF"/>
                    </a:solidFill>
                    <a:highlight>
                      <a:srgbClr val="CE4D8E"/>
                    </a:highlight>
                    <a:cs typeface="Arial"/>
                    <a:sym typeface="Arial"/>
                  </a:rPr>
                  <a:t>Ví dụ 2:</a:t>
                </a:r>
                <a:r>
                  <a:rPr lang="en-US" sz="3700" smtClean="0">
                    <a:solidFill>
                      <a:sysClr val="windowText" lastClr="000000"/>
                    </a:solidFill>
                    <a:cs typeface="Arial" panose="020B0604020202020204" pitchFamily="34" charset="0"/>
                    <a:sym typeface="Arial"/>
                  </a:rPr>
                  <a:t> </a:t>
                </a:r>
                <a:r>
                  <a:rPr lang="vi-VN" sz="3700">
                    <a:solidFill>
                      <a:sysClr val="windowText" lastClr="000000"/>
                    </a:solidFill>
                    <a:cs typeface="Arial" panose="020B0604020202020204" pitchFamily="34" charset="0"/>
                    <a:sym typeface="Arial"/>
                  </a:rPr>
                  <a:t>Cho tam giác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vi-VN" sz="3700">
                    <a:solidFill>
                      <a:sysClr val="windowText" lastClr="000000"/>
                    </a:solidFill>
                    <a:cs typeface="Arial" panose="020B0604020202020204" pitchFamily="34" charset="0"/>
                    <a:sym typeface="Arial"/>
                  </a:rPr>
                  <a:t> có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𝑀</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𝑁</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𝑃</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700" smtClean="0">
                    <a:solidFill>
                      <a:sysClr val="windowText" lastClr="000000"/>
                    </a:solidFill>
                    <a:cs typeface="Arial" panose="020B0604020202020204" pitchFamily="34" charset="0"/>
                    <a:sym typeface="Arial"/>
                  </a:rPr>
                  <a:t>lần </a:t>
                </a:r>
                <a:r>
                  <a:rPr lang="vi-VN" sz="3700">
                    <a:solidFill>
                      <a:sysClr val="windowText" lastClr="000000"/>
                    </a:solidFill>
                    <a:cs typeface="Arial" panose="020B0604020202020204" pitchFamily="34" charset="0"/>
                    <a:sym typeface="Arial"/>
                  </a:rPr>
                  <a:t>lượt là trung điểm của các đoạn thẳng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𝐵𝐶</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𝐶𝐴</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𝐴𝐵</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700">
                    <a:solidFill>
                      <a:sysClr val="windowText" lastClr="000000"/>
                    </a:solidFill>
                    <a:cs typeface="Arial" panose="020B0604020202020204" pitchFamily="34" charset="0"/>
                    <a:sym typeface="Arial"/>
                  </a:rPr>
                  <a:t>và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𝐼</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𝐻</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𝐾</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700">
                    <a:solidFill>
                      <a:sysClr val="windowText" lastClr="000000"/>
                    </a:solidFill>
                    <a:cs typeface="Arial" panose="020B0604020202020204" pitchFamily="34" charset="0"/>
                    <a:sym typeface="Arial"/>
                  </a:rPr>
                  <a:t>lần lượt là trung điểm của các đoạn thẳng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𝑁𝑃</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𝑃𝑀</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𝑀𝑁</m:t>
                    </m:r>
                  </m:oMath>
                </a14:m>
                <a:r>
                  <a:rPr lang="vi-VN" sz="3700">
                    <a:solidFill>
                      <a:sysClr val="windowText" lastClr="000000"/>
                    </a:solidFill>
                    <a:cs typeface="Arial" panose="020B0604020202020204" pitchFamily="34" charset="0"/>
                    <a:sym typeface="Arial"/>
                  </a:rPr>
                  <a:t>. Chứng minh </a:t>
                </a:r>
                <a14:m>
                  <m:oMath xmlns:m="http://schemas.openxmlformats.org/officeDocument/2006/math">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𝐼𝐻𝐾</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iu-Cans-CA" sz="3700" i="1" kern="0">
                        <a:solidFill>
                          <a:srgbClr val="000000"/>
                        </a:solidFill>
                        <a:latin typeface="Cambria Math" panose="02040503050406030204" pitchFamily="18" charset="0"/>
                        <a:cs typeface="Arial"/>
                        <a:sym typeface="Arial"/>
                      </a:rPr>
                      <m:t>ᔕ</m:t>
                    </m:r>
                    <m:r>
                      <a:rPr lang="en-US" sz="3700" i="1" kern="0">
                        <a:solidFill>
                          <a:srgbClr val="000000"/>
                        </a:solidFill>
                        <a:latin typeface="Cambria Math" panose="02040503050406030204" pitchFamily="18" charset="0"/>
                        <a:cs typeface="Arial"/>
                        <a:sym typeface="Arial"/>
                      </a:rPr>
                      <m:t> </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oMath>
                </a14:m>
                <a:r>
                  <a:rPr lang="vi-VN" sz="3700">
                    <a:solidFill>
                      <a:sysClr val="windowText" lastClr="000000"/>
                    </a:solidFill>
                    <a:cs typeface="Arial" panose="020B0604020202020204" pitchFamily="34" charset="0"/>
                    <a:sym typeface="Arial"/>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914400" y="444313"/>
                <a:ext cx="16383000" cy="2654573"/>
              </a:xfrm>
              <a:prstGeom prst="rect">
                <a:avLst/>
              </a:prstGeom>
              <a:blipFill>
                <a:blip r:embed="rId5"/>
                <a:stretch>
                  <a:fillRect l="-1153" r="-1116" b="-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649529" y="3922295"/>
                <a:ext cx="10000849" cy="4803238"/>
              </a:xfrm>
              <a:prstGeom prst="rect">
                <a:avLst/>
              </a:prstGeom>
            </p:spPr>
            <p:txBody>
              <a:bodyPr wrap="square">
                <a:spAutoFit/>
              </a:bodyPr>
              <a:lstStyle/>
              <a:p>
                <a:pPr algn="just">
                  <a:lnSpc>
                    <a:spcPct val="150000"/>
                  </a:lnSpc>
                  <a:spcBef>
                    <a:spcPts val="300"/>
                  </a:spcBef>
                  <a:spcAft>
                    <a:spcPts val="300"/>
                  </a:spcAft>
                </a:pPr>
                <a:r>
                  <a:rPr lang="vi-VN" sz="3700" smtClean="0">
                    <a:solidFill>
                      <a:srgbClr val="000000"/>
                    </a:solidFill>
                  </a:rPr>
                  <a:t>Từ </a:t>
                </a:r>
                <a:r>
                  <a:rPr lang="vi-VN" sz="3700">
                    <a:solidFill>
                      <a:srgbClr val="000000"/>
                    </a:solidFill>
                  </a:rPr>
                  <a:t>hai đẳng thức (1) và (2), ta có</a:t>
                </a:r>
                <a:r>
                  <a:rPr lang="en-US" sz="3700">
                    <a:solidFill>
                      <a:srgbClr val="000000"/>
                    </a:solidFill>
                  </a:rPr>
                  <a:t> </a:t>
                </a:r>
                <a14:m>
                  <m:oMath xmlns:m="http://schemas.openxmlformats.org/officeDocument/2006/math">
                    <m:r>
                      <a:rPr lang="en-US" sz="3700" i="1">
                        <a:solidFill>
                          <a:srgbClr val="000000"/>
                        </a:solidFill>
                        <a:latin typeface="Cambria Math" panose="02040503050406030204" pitchFamily="18" charset="0"/>
                      </a:rPr>
                      <m:t>𝐼𝐻</m:t>
                    </m:r>
                    <m:r>
                      <a:rPr lang="vi-VN" sz="3700" i="1">
                        <a:solidFill>
                          <a:srgbClr val="000000"/>
                        </a:solidFill>
                        <a:latin typeface="Cambria Math" panose="02040503050406030204" pitchFamily="18" charset="0"/>
                      </a:rPr>
                      <m:t>=</m:t>
                    </m:r>
                    <m:f>
                      <m:fPr>
                        <m:ctrlPr>
                          <a:rPr lang="vi-VN" sz="3700" i="1">
                            <a:solidFill>
                              <a:srgbClr val="000000"/>
                            </a:solidFill>
                            <a:latin typeface="Cambria Math" panose="02040503050406030204" pitchFamily="18" charset="0"/>
                          </a:rPr>
                        </m:ctrlPr>
                      </m:fPr>
                      <m:num>
                        <m:r>
                          <a:rPr lang="en-US" sz="3700" i="1">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4</m:t>
                        </m:r>
                      </m:den>
                    </m:f>
                    <m:r>
                      <a:rPr lang="en-US" sz="3700" b="0" i="1" smtClean="0">
                        <a:solidFill>
                          <a:srgbClr val="000000"/>
                        </a:solidFill>
                        <a:latin typeface="Cambria Math" panose="02040503050406030204" pitchFamily="18" charset="0"/>
                      </a:rPr>
                      <m:t>𝐴𝐵</m:t>
                    </m:r>
                    <m:r>
                      <a:rPr lang="en-US" sz="3700" b="0" i="1" smtClean="0">
                        <a:solidFill>
                          <a:srgbClr val="000000"/>
                        </a:solidFill>
                        <a:latin typeface="Cambria Math" panose="02040503050406030204" pitchFamily="18" charset="0"/>
                      </a:rPr>
                      <m:t> </m:t>
                    </m:r>
                  </m:oMath>
                </a14:m>
                <a:endParaRPr lang="en-US" sz="3700" smtClean="0">
                  <a:solidFill>
                    <a:srgbClr val="000000"/>
                  </a:solidFill>
                </a:endParaRPr>
              </a:p>
              <a:p>
                <a:pPr algn="just">
                  <a:lnSpc>
                    <a:spcPct val="150000"/>
                  </a:lnSpc>
                  <a:spcBef>
                    <a:spcPts val="300"/>
                  </a:spcBef>
                  <a:spcAft>
                    <a:spcPts val="300"/>
                  </a:spcAft>
                </a:pPr>
                <a:r>
                  <a:rPr lang="vi-VN" sz="3700" smtClean="0">
                    <a:solidFill>
                      <a:srgbClr val="000000"/>
                    </a:solidFill>
                  </a:rPr>
                  <a:t>Chứng </a:t>
                </a:r>
                <a:r>
                  <a:rPr lang="vi-VN" sz="3700">
                    <a:solidFill>
                      <a:srgbClr val="000000"/>
                    </a:solidFill>
                  </a:rPr>
                  <a:t>minh tương tự, ta cũng có </a:t>
                </a:r>
                <a:endParaRPr lang="en-US" sz="3700" smtClean="0">
                  <a:solidFill>
                    <a:srgbClr val="000000"/>
                  </a:solidFill>
                </a:endParaRPr>
              </a:p>
              <a:p>
                <a:pPr algn="ctr">
                  <a:lnSpc>
                    <a:spcPct val="150000"/>
                  </a:lnSpc>
                  <a:spcBef>
                    <a:spcPts val="300"/>
                  </a:spcBef>
                  <a:spcAft>
                    <a:spcPts val="300"/>
                  </a:spcAft>
                </a:pPr>
                <a14:m>
                  <m:oMath xmlns:m="http://schemas.openxmlformats.org/officeDocument/2006/math">
                    <m:r>
                      <a:rPr lang="en-US" sz="3700" i="1">
                        <a:solidFill>
                          <a:srgbClr val="000000"/>
                        </a:solidFill>
                        <a:latin typeface="Cambria Math" panose="02040503050406030204" pitchFamily="18" charset="0"/>
                      </a:rPr>
                      <m:t>𝐻</m:t>
                    </m:r>
                    <m:r>
                      <a:rPr lang="en-US" sz="3700" b="0" i="1" smtClean="0">
                        <a:solidFill>
                          <a:srgbClr val="000000"/>
                        </a:solidFill>
                        <a:latin typeface="Cambria Math" panose="02040503050406030204" pitchFamily="18" charset="0"/>
                      </a:rPr>
                      <m:t>𝐾</m:t>
                    </m:r>
                    <m:r>
                      <a:rPr lang="vi-VN" sz="3700" i="1">
                        <a:solidFill>
                          <a:srgbClr val="000000"/>
                        </a:solidFill>
                        <a:latin typeface="Cambria Math" panose="02040503050406030204" pitchFamily="18" charset="0"/>
                      </a:rPr>
                      <m:t>=</m:t>
                    </m:r>
                    <m:f>
                      <m:fPr>
                        <m:ctrlPr>
                          <a:rPr lang="vi-VN" sz="3700" i="1">
                            <a:solidFill>
                              <a:srgbClr val="000000"/>
                            </a:solidFill>
                            <a:latin typeface="Cambria Math" panose="02040503050406030204" pitchFamily="18" charset="0"/>
                          </a:rPr>
                        </m:ctrlPr>
                      </m:fPr>
                      <m:num>
                        <m:r>
                          <a:rPr lang="en-US" sz="3700" i="1">
                            <a:solidFill>
                              <a:srgbClr val="000000"/>
                            </a:solidFill>
                            <a:latin typeface="Cambria Math" panose="02040503050406030204" pitchFamily="18" charset="0"/>
                          </a:rPr>
                          <m:t>1</m:t>
                        </m:r>
                      </m:num>
                      <m:den>
                        <m:r>
                          <a:rPr lang="en-US" sz="3700" i="1">
                            <a:solidFill>
                              <a:srgbClr val="000000"/>
                            </a:solidFill>
                            <a:latin typeface="Cambria Math" panose="02040503050406030204" pitchFamily="18" charset="0"/>
                          </a:rPr>
                          <m:t>4</m:t>
                        </m:r>
                      </m:den>
                    </m:f>
                    <m:r>
                      <a:rPr lang="en-US" sz="3700" i="1">
                        <a:solidFill>
                          <a:srgbClr val="000000"/>
                        </a:solidFill>
                        <a:latin typeface="Cambria Math" panose="02040503050406030204" pitchFamily="18" charset="0"/>
                      </a:rPr>
                      <m:t>𝐵</m:t>
                    </m:r>
                    <m:r>
                      <a:rPr lang="en-US" sz="3700" b="0" i="1" smtClean="0">
                        <a:solidFill>
                          <a:srgbClr val="000000"/>
                        </a:solidFill>
                        <a:latin typeface="Cambria Math" panose="02040503050406030204" pitchFamily="18" charset="0"/>
                      </a:rPr>
                      <m:t>𝐶</m:t>
                    </m:r>
                    <m:r>
                      <a:rPr lang="en-US" sz="3700" i="1">
                        <a:solidFill>
                          <a:srgbClr val="000000"/>
                        </a:solidFill>
                        <a:latin typeface="Cambria Math" panose="02040503050406030204" pitchFamily="18" charset="0"/>
                      </a:rPr>
                      <m:t> </m:t>
                    </m:r>
                    <m:r>
                      <a:rPr lang="en-US" sz="3700" b="0" i="1" smtClean="0">
                        <a:solidFill>
                          <a:srgbClr val="000000"/>
                        </a:solidFill>
                        <a:latin typeface="Cambria Math" panose="02040503050406030204" pitchFamily="18" charset="0"/>
                      </a:rPr>
                      <m:t>, </m:t>
                    </m:r>
                    <m:r>
                      <a:rPr lang="en-US" sz="3700" b="0" i="1" smtClean="0">
                        <a:solidFill>
                          <a:srgbClr val="000000"/>
                        </a:solidFill>
                        <a:latin typeface="Cambria Math" panose="02040503050406030204" pitchFamily="18" charset="0"/>
                      </a:rPr>
                      <m:t>𝐾𝐼</m:t>
                    </m:r>
                    <m:r>
                      <a:rPr lang="en-US" sz="3700" b="0" i="1" smtClean="0">
                        <a:solidFill>
                          <a:srgbClr val="000000"/>
                        </a:solidFill>
                        <a:latin typeface="Cambria Math" panose="02040503050406030204" pitchFamily="18" charset="0"/>
                      </a:rPr>
                      <m:t>=</m:t>
                    </m:r>
                    <m:f>
                      <m:fPr>
                        <m:ctrlPr>
                          <a:rPr lang="vi-VN" sz="3700" i="1">
                            <a:solidFill>
                              <a:srgbClr val="000000"/>
                            </a:solidFill>
                            <a:latin typeface="Cambria Math" panose="02040503050406030204" pitchFamily="18" charset="0"/>
                          </a:rPr>
                        </m:ctrlPr>
                      </m:fPr>
                      <m:num>
                        <m:r>
                          <a:rPr lang="en-US" sz="3700" i="1">
                            <a:solidFill>
                              <a:srgbClr val="000000"/>
                            </a:solidFill>
                            <a:latin typeface="Cambria Math" panose="02040503050406030204" pitchFamily="18" charset="0"/>
                          </a:rPr>
                          <m:t>1</m:t>
                        </m:r>
                      </m:num>
                      <m:den>
                        <m:r>
                          <a:rPr lang="en-US" sz="3700" i="1">
                            <a:solidFill>
                              <a:srgbClr val="000000"/>
                            </a:solidFill>
                            <a:latin typeface="Cambria Math" panose="02040503050406030204" pitchFamily="18" charset="0"/>
                          </a:rPr>
                          <m:t>4</m:t>
                        </m:r>
                      </m:den>
                    </m:f>
                    <m:r>
                      <a:rPr lang="en-US" sz="3700" b="0" i="1" smtClean="0">
                        <a:solidFill>
                          <a:srgbClr val="000000"/>
                        </a:solidFill>
                        <a:latin typeface="Cambria Math" panose="02040503050406030204" pitchFamily="18" charset="0"/>
                      </a:rPr>
                      <m:t>𝐶𝐴</m:t>
                    </m:r>
                  </m:oMath>
                </a14:m>
                <a:r>
                  <a:rPr lang="en-US" sz="3700" smtClean="0">
                    <a:solidFill>
                      <a:srgbClr val="000000"/>
                    </a:solidFill>
                  </a:rPr>
                  <a:t> </a:t>
                </a:r>
              </a:p>
              <a:p>
                <a:pPr>
                  <a:lnSpc>
                    <a:spcPct val="150000"/>
                  </a:lnSpc>
                  <a:spcBef>
                    <a:spcPts val="300"/>
                  </a:spcBef>
                  <a:spcAft>
                    <a:spcPts val="300"/>
                  </a:spcAft>
                </a:pPr>
                <a:r>
                  <a:rPr lang="en-US" sz="3700" smtClean="0">
                    <a:solidFill>
                      <a:srgbClr val="000000"/>
                    </a:solidFill>
                  </a:rPr>
                  <a:t>Vì </a:t>
                </a:r>
                <a14:m>
                  <m:oMath xmlns:m="http://schemas.openxmlformats.org/officeDocument/2006/math">
                    <m:f>
                      <m:fPr>
                        <m:ctrlPr>
                          <a:rPr lang="en-US" sz="370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𝐼𝐻</m:t>
                        </m:r>
                      </m:num>
                      <m:den>
                        <m:r>
                          <a:rPr lang="en-US" sz="3700" b="0" i="1" smtClean="0">
                            <a:solidFill>
                              <a:srgbClr val="000000"/>
                            </a:solidFill>
                            <a:latin typeface="Cambria Math" panose="02040503050406030204" pitchFamily="18" charset="0"/>
                          </a:rPr>
                          <m:t>𝐴𝐵</m:t>
                        </m:r>
                      </m:den>
                    </m:f>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𝐻𝐾</m:t>
                        </m:r>
                      </m:num>
                      <m:den>
                        <m:r>
                          <a:rPr lang="en-US" sz="3700" b="0" i="1" smtClean="0">
                            <a:solidFill>
                              <a:srgbClr val="000000"/>
                            </a:solidFill>
                            <a:latin typeface="Cambria Math" panose="02040503050406030204" pitchFamily="18" charset="0"/>
                          </a:rPr>
                          <m:t>𝐵𝐶</m:t>
                        </m:r>
                      </m:den>
                    </m:f>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𝐾𝐼</m:t>
                        </m:r>
                      </m:num>
                      <m:den>
                        <m:r>
                          <a:rPr lang="en-US" sz="3700" b="0" i="1" smtClean="0">
                            <a:solidFill>
                              <a:srgbClr val="000000"/>
                            </a:solidFill>
                            <a:latin typeface="Cambria Math" panose="02040503050406030204" pitchFamily="18" charset="0"/>
                          </a:rPr>
                          <m:t>𝐶𝐴</m:t>
                        </m:r>
                      </m:den>
                    </m:f>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4</m:t>
                        </m:r>
                      </m:den>
                    </m:f>
                  </m:oMath>
                </a14:m>
                <a:r>
                  <a:rPr lang="en-US" sz="3700" smtClean="0">
                    <a:solidFill>
                      <a:srgbClr val="000000"/>
                    </a:solidFill>
                  </a:rPr>
                  <a:t> nên </a:t>
                </a:r>
                <a14:m>
                  <m:oMath xmlns:m="http://schemas.openxmlformats.org/officeDocument/2006/math">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𝐼𝐻𝐾</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ᔕ </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𝛥</m:t>
                    </m:r>
                    <m:r>
                      <a:rPr lang="en-US"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700" b="0" i="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endParaRPr lang="vi-VN" sz="3700">
                  <a:solidFill>
                    <a:sysClr val="windowText" lastClr="000000"/>
                  </a:solidFill>
                  <a:cs typeface="Arial" panose="020B0604020202020204" pitchFamily="34"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6649529" y="3922295"/>
                <a:ext cx="10000849" cy="4803238"/>
              </a:xfrm>
              <a:prstGeom prst="rect">
                <a:avLst/>
              </a:prstGeom>
              <a:blipFill>
                <a:blip r:embed="rId6"/>
                <a:stretch>
                  <a:fillRect l="-1951"/>
                </a:stretch>
              </a:blipFill>
            </p:spPr>
            <p:txBody>
              <a:bodyPr/>
              <a:lstStyle/>
              <a:p>
                <a:r>
                  <a:rPr lang="en-US">
                    <a:noFill/>
                  </a:rPr>
                  <a:t> </a:t>
                </a:r>
              </a:p>
            </p:txBody>
          </p:sp>
        </mc:Fallback>
      </mc:AlternateContent>
      <p:sp>
        <p:nvSpPr>
          <p:cNvPr id="16" name="Rectangle 15"/>
          <p:cNvSpPr/>
          <p:nvPr/>
        </p:nvSpPr>
        <p:spPr>
          <a:xfrm>
            <a:off x="1868614" y="3247192"/>
            <a:ext cx="1103186" cy="677108"/>
          </a:xfrm>
          <a:prstGeom prst="rect">
            <a:avLst/>
          </a:prstGeom>
        </p:spPr>
        <p:txBody>
          <a:bodyPr wrap="none">
            <a:spAutoFit/>
          </a:bodyPr>
          <a:lstStyle/>
          <a:p>
            <a:pPr algn="ctr" defTabSz="1828800">
              <a:defRPr/>
            </a:pPr>
            <a:r>
              <a:rPr lang="en-US" sz="3700" b="1" i="1" u="sng" dirty="0">
                <a:solidFill>
                  <a:srgbClr val="C00000"/>
                </a:solidFill>
                <a:latin typeface="Arial" panose="020B0604020202020204" pitchFamily="34" charset="0"/>
                <a:cs typeface="Arial"/>
                <a:sym typeface="Arial"/>
              </a:rPr>
              <a:t>Giải</a:t>
            </a:r>
            <a:endParaRPr lang="en-US" sz="3700" b="1" i="1" u="sng" dirty="0">
              <a:solidFill>
                <a:srgbClr val="C00000"/>
              </a:solidFill>
              <a:latin typeface="Calibri"/>
              <a:cs typeface="Arial"/>
              <a:sym typeface="Arial"/>
            </a:endParaRPr>
          </a:p>
        </p:txBody>
      </p:sp>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815685" y="4195024"/>
            <a:ext cx="4632440" cy="5050404"/>
          </a:xfrm>
          <a:prstGeom prst="rect">
            <a:avLst/>
          </a:prstGeom>
        </p:spPr>
      </p:pic>
      <p:pic>
        <p:nvPicPr>
          <p:cNvPr id="19" name="Picture 18"/>
          <p:cNvPicPr>
            <a:picLocks noChangeAspect="1"/>
          </p:cNvPicPr>
          <p:nvPr/>
        </p:nvPicPr>
        <p:blipFill>
          <a:blip r:embed="rId9"/>
          <a:stretch>
            <a:fillRect/>
          </a:stretch>
        </p:blipFill>
        <p:spPr>
          <a:xfrm>
            <a:off x="16787081" y="9022659"/>
            <a:ext cx="1155526" cy="1155526"/>
          </a:xfrm>
          <a:prstGeom prst="rect">
            <a:avLst/>
          </a:prstGeom>
        </p:spPr>
      </p:pic>
    </p:spTree>
    <p:extLst>
      <p:ext uri="{BB962C8B-B14F-4D97-AF65-F5344CB8AC3E}">
        <p14:creationId xmlns:p14="http://schemas.microsoft.com/office/powerpoint/2010/main" val="109927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left)">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59789" y="723900"/>
            <a:ext cx="18307421" cy="6026044"/>
            <a:chOff x="1034119" y="951497"/>
            <a:chExt cx="15776408" cy="6126411"/>
          </a:xfrm>
        </p:grpSpPr>
        <p:grpSp>
          <p:nvGrpSpPr>
            <p:cNvPr id="11" name="Group 11"/>
            <p:cNvGrpSpPr/>
            <p:nvPr/>
          </p:nvGrpSpPr>
          <p:grpSpPr>
            <a:xfrm>
              <a:off x="2093981" y="951497"/>
              <a:ext cx="13953132" cy="6126411"/>
              <a:chOff x="0" y="0"/>
              <a:chExt cx="3433038" cy="737449"/>
            </a:xfrm>
          </p:grpSpPr>
          <p:sp>
            <p:nvSpPr>
              <p:cNvPr id="12" name="Freeform 12"/>
              <p:cNvSpPr/>
              <p:nvPr/>
            </p:nvSpPr>
            <p:spPr>
              <a:xfrm>
                <a:off x="31611" y="37301"/>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034119" y="1264332"/>
              <a:ext cx="15776408" cy="4995297"/>
            </a:xfrm>
            <a:prstGeom prst="rect">
              <a:avLst/>
            </a:prstGeom>
          </p:spPr>
          <p:txBody>
            <a:bodyPr wrap="square" lIns="0" tIns="0" rIns="0" bIns="0" rtlCol="0" anchor="t">
              <a:spAutoFit/>
            </a:bodyPr>
            <a:lstStyle/>
            <a:p>
              <a:pPr lvl="0" algn="ctr">
                <a:lnSpc>
                  <a:spcPct val="150000"/>
                </a:lnSpc>
              </a:pPr>
              <a:r>
                <a:rPr kumimoji="0" lang="en-US" sz="7400" b="1" i="0" u="none" strike="noStrike" kern="1200" cap="none" spc="0" normalizeH="0" baseline="0" noProof="0" smtClean="0">
                  <a:ln>
                    <a:noFill/>
                  </a:ln>
                  <a:solidFill>
                    <a:srgbClr val="F1EEE1"/>
                  </a:solidFill>
                  <a:effectLst/>
                  <a:uLnTx/>
                  <a:uFillTx/>
                  <a:latin typeface="Arial" panose="020B0604020202020204" pitchFamily="34" charset="0"/>
                  <a:cs typeface="Arial" panose="020B0604020202020204" pitchFamily="34" charset="0"/>
                </a:rPr>
                <a:t>II. </a:t>
              </a:r>
              <a:r>
                <a:rPr lang="vi-VN" sz="7400" b="1">
                  <a:solidFill>
                    <a:srgbClr val="F1EEE1"/>
                  </a:solidFill>
                  <a:cs typeface="Arial" panose="020B0604020202020204" pitchFamily="34" charset="0"/>
                </a:rPr>
                <a:t>Áp dụng trường hợp </a:t>
              </a:r>
              <a:endParaRPr lang="en-US" sz="7400" b="1" smtClean="0">
                <a:solidFill>
                  <a:srgbClr val="F1EEE1"/>
                </a:solidFill>
                <a:cs typeface="Arial" panose="020B0604020202020204" pitchFamily="34" charset="0"/>
              </a:endParaRPr>
            </a:p>
            <a:p>
              <a:pPr lvl="0" algn="ctr">
                <a:lnSpc>
                  <a:spcPct val="150000"/>
                </a:lnSpc>
              </a:pPr>
              <a:r>
                <a:rPr lang="vi-VN" sz="7400" b="1" smtClean="0">
                  <a:solidFill>
                    <a:srgbClr val="F1EEE1"/>
                  </a:solidFill>
                  <a:cs typeface="Arial" panose="020B0604020202020204" pitchFamily="34" charset="0"/>
                </a:rPr>
                <a:t>đồng </a:t>
              </a:r>
              <a:r>
                <a:rPr lang="vi-VN" sz="7400" b="1">
                  <a:solidFill>
                    <a:srgbClr val="F1EEE1"/>
                  </a:solidFill>
                  <a:cs typeface="Arial" panose="020B0604020202020204" pitchFamily="34" charset="0"/>
                </a:rPr>
                <a:t>dạng thứ nhất của tam giác </a:t>
              </a:r>
              <a:endParaRPr lang="en-US" sz="7400" b="1" smtClean="0">
                <a:solidFill>
                  <a:srgbClr val="F1EEE1"/>
                </a:solidFill>
                <a:cs typeface="Arial" panose="020B0604020202020204" pitchFamily="34" charset="0"/>
              </a:endParaRPr>
            </a:p>
            <a:p>
              <a:pPr lvl="0" algn="ctr">
                <a:lnSpc>
                  <a:spcPct val="150000"/>
                </a:lnSpc>
              </a:pPr>
              <a:r>
                <a:rPr lang="vi-VN" sz="7400" b="1" smtClean="0">
                  <a:solidFill>
                    <a:srgbClr val="F1EEE1"/>
                  </a:solidFill>
                  <a:cs typeface="Arial" panose="020B0604020202020204" pitchFamily="34" charset="0"/>
                </a:rPr>
                <a:t>vào </a:t>
              </a:r>
              <a:r>
                <a:rPr lang="vi-VN" sz="7400" b="1">
                  <a:solidFill>
                    <a:srgbClr val="F1EEE1"/>
                  </a:solidFill>
                  <a:cs typeface="Arial" panose="020B0604020202020204" pitchFamily="34" charset="0"/>
                </a:rPr>
                <a:t>tam giác vuông</a:t>
              </a:r>
              <a:endParaRPr kumimoji="0" lang="vi-VN" sz="74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369121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0" name="Picture 9"/>
          <p:cNvPicPr>
            <a:picLocks noChangeAspect="1"/>
          </p:cNvPicPr>
          <p:nvPr/>
        </p:nvPicPr>
        <p:blipFill>
          <a:blip r:embed="rId4"/>
          <a:stretch>
            <a:fillRect/>
          </a:stretch>
        </p:blipFill>
        <p:spPr>
          <a:xfrm rot="16200000">
            <a:off x="16505340" y="8484258"/>
            <a:ext cx="2255894" cy="451178"/>
          </a:xfrm>
          <a:prstGeom prst="rect">
            <a:avLst/>
          </a:prstGeom>
        </p:spPr>
      </p:pic>
      <p:grpSp>
        <p:nvGrpSpPr>
          <p:cNvPr id="7" name="Group 6"/>
          <p:cNvGrpSpPr/>
          <p:nvPr/>
        </p:nvGrpSpPr>
        <p:grpSpPr>
          <a:xfrm>
            <a:off x="760997" y="142374"/>
            <a:ext cx="16766005" cy="5276973"/>
            <a:chOff x="608597" y="415278"/>
            <a:chExt cx="16766005" cy="5276973"/>
          </a:xfrm>
        </p:grpSpPr>
        <mc:AlternateContent xmlns:mc="http://schemas.openxmlformats.org/markup-compatibility/2006" xmlns:a14="http://schemas.microsoft.com/office/drawing/2010/main">
          <mc:Choice Requires="a14">
            <p:sp>
              <p:nvSpPr>
                <p:cNvPr id="13" name="Rectangle 12"/>
                <p:cNvSpPr/>
                <p:nvPr/>
              </p:nvSpPr>
              <p:spPr>
                <a:xfrm>
                  <a:off x="608597" y="415278"/>
                  <a:ext cx="16766005" cy="1651671"/>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600" b="1" kern="0" smtClean="0">
                      <a:solidFill>
                        <a:srgbClr val="C00000"/>
                      </a:solidFill>
                      <a:latin typeface="Arial"/>
                      <a:ea typeface="Dotum" panose="020B0600000101010101" pitchFamily="34" charset="-127"/>
                      <a:cs typeface="Times New Roman" panose="02020603050405020304" pitchFamily="18" charset="0"/>
                      <a:sym typeface="Arial"/>
                    </a:rPr>
                    <a:t>HĐ2</a:t>
                  </a:r>
                  <a:r>
                    <a:rPr lang="en-US" sz="3600" kern="0" smtClean="0">
                      <a:solidFill>
                        <a:srgbClr val="C00000"/>
                      </a:solidFill>
                      <a:latin typeface="Arial"/>
                      <a:ea typeface="Dotum" panose="020B0600000101010101" pitchFamily="34" charset="-127"/>
                      <a:cs typeface="Times New Roman" panose="02020603050405020304" pitchFamily="18" charset="0"/>
                      <a:sym typeface="Arial"/>
                    </a:rPr>
                    <a:t>:</a:t>
                  </a:r>
                  <a:r>
                    <a:rPr lang="en-US" sz="3600" kern="0" smtClea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vi-VN" sz="3600" kern="0">
                      <a:solidFill>
                        <a:srgbClr val="000000"/>
                      </a:solidFill>
                      <a:cs typeface="Arial"/>
                      <a:sym typeface="Arial"/>
                    </a:rPr>
                    <a:t>Cho hai tam giác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𝐴𝐵𝐶</m:t>
                      </m:r>
                    </m:oMath>
                  </a14:m>
                  <a:r>
                    <a:rPr lang="vi-VN" sz="3600" kern="0">
                      <a:solidFill>
                        <a:srgbClr val="000000"/>
                      </a:solidFill>
                      <a:cs typeface="Arial"/>
                      <a:sym typeface="Arial"/>
                    </a:rPr>
                    <a:t> và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m:t>
                      </m:r>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𝐵</m:t>
                      </m:r>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𝐶</m:t>
                      </m:r>
                      <m:r>
                        <a:rPr lang="vi-VN" sz="3600" i="1" kern="0" smtClean="0">
                          <a:solidFill>
                            <a:srgbClr val="000000"/>
                          </a:solidFill>
                          <a:latin typeface="Cambria Math" panose="02040503050406030204" pitchFamily="18" charset="0"/>
                          <a:cs typeface="Arial"/>
                          <a:sym typeface="Arial"/>
                        </a:rPr>
                        <m:t>’</m:t>
                      </m:r>
                    </m:oMath>
                  </a14:m>
                  <a:r>
                    <a:rPr lang="vi-VN" sz="3600" kern="0">
                      <a:solidFill>
                        <a:srgbClr val="000000"/>
                      </a:solidFill>
                      <a:cs typeface="Arial"/>
                      <a:sym typeface="Arial"/>
                    </a:rPr>
                    <a:t> lần lượt vuông tại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m:t>
                      </m:r>
                    </m:oMath>
                  </a14:m>
                  <a:r>
                    <a:rPr lang="vi-VN" sz="3600" kern="0">
                      <a:solidFill>
                        <a:srgbClr val="000000"/>
                      </a:solidFill>
                      <a:cs typeface="Arial"/>
                      <a:sym typeface="Arial"/>
                    </a:rPr>
                    <a:t> và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(Hình 60) sao cho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𝐴𝐵</m:t>
                      </m:r>
                      <m:r>
                        <a:rPr lang="vi-VN" sz="3600" i="1" kern="0" smtClean="0">
                          <a:solidFill>
                            <a:srgbClr val="000000"/>
                          </a:solidFill>
                          <a:latin typeface="Cambria Math" panose="02040503050406030204" pitchFamily="18" charset="0"/>
                          <a:cs typeface="Arial"/>
                          <a:sym typeface="Arial"/>
                        </a:rPr>
                        <m:t>=3, </m:t>
                      </m:r>
                      <m:r>
                        <a:rPr lang="vi-VN" sz="3600" i="1" kern="0" smtClean="0">
                          <a:solidFill>
                            <a:srgbClr val="000000"/>
                          </a:solidFill>
                          <a:latin typeface="Cambria Math" panose="02040503050406030204" pitchFamily="18" charset="0"/>
                          <a:cs typeface="Arial"/>
                          <a:sym typeface="Arial"/>
                        </a:rPr>
                        <m:t>𝐵𝐶</m:t>
                      </m:r>
                      <m:r>
                        <a:rPr lang="vi-VN" sz="3600" i="1" kern="0" smtClean="0">
                          <a:solidFill>
                            <a:srgbClr val="000000"/>
                          </a:solidFill>
                          <a:latin typeface="Cambria Math" panose="02040503050406030204" pitchFamily="18" charset="0"/>
                          <a:cs typeface="Arial"/>
                          <a:sym typeface="Arial"/>
                        </a:rPr>
                        <m:t>=5, </m:t>
                      </m:r>
                      <m:r>
                        <a:rPr lang="vi-VN" sz="3600" i="1" kern="0" smtClean="0">
                          <a:solidFill>
                            <a:srgbClr val="000000"/>
                          </a:solidFill>
                          <a:latin typeface="Cambria Math" panose="02040503050406030204" pitchFamily="18" charset="0"/>
                          <a:cs typeface="Arial"/>
                          <a:sym typeface="Arial"/>
                        </a:rPr>
                        <m:t>𝐴</m:t>
                      </m:r>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𝐵</m:t>
                      </m:r>
                      <m:r>
                        <a:rPr lang="vi-VN" sz="3600" i="1" kern="0" smtClean="0">
                          <a:solidFill>
                            <a:srgbClr val="000000"/>
                          </a:solidFill>
                          <a:latin typeface="Cambria Math" panose="02040503050406030204" pitchFamily="18" charset="0"/>
                          <a:cs typeface="Arial"/>
                          <a:sym typeface="Arial"/>
                        </a:rPr>
                        <m:t>’=6, </m:t>
                      </m:r>
                      <m:r>
                        <a:rPr lang="vi-VN" sz="3600" i="1" kern="0" smtClean="0">
                          <a:solidFill>
                            <a:srgbClr val="000000"/>
                          </a:solidFill>
                          <a:latin typeface="Cambria Math" panose="02040503050406030204" pitchFamily="18" charset="0"/>
                          <a:cs typeface="Arial"/>
                          <a:sym typeface="Arial"/>
                        </a:rPr>
                        <m:t>𝐵</m:t>
                      </m:r>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𝐶</m:t>
                      </m:r>
                      <m:r>
                        <a:rPr lang="vi-VN" sz="3600" i="1" kern="0" smtClean="0">
                          <a:solidFill>
                            <a:srgbClr val="000000"/>
                          </a:solidFill>
                          <a:latin typeface="Cambria Math" panose="02040503050406030204" pitchFamily="18" charset="0"/>
                          <a:cs typeface="Arial"/>
                          <a:sym typeface="Arial"/>
                        </a:rPr>
                        <m:t>’=10.</m:t>
                      </m:r>
                    </m:oMath>
                  </a14:m>
                  <a:endParaRPr lang="en-US" sz="3600" kern="0">
                    <a:solidFill>
                      <a:srgbClr val="000000"/>
                    </a:solidFill>
                    <a:cs typeface="Arial"/>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608597" y="415278"/>
                  <a:ext cx="16766005" cy="1651671"/>
                </a:xfrm>
                <a:prstGeom prst="rect">
                  <a:avLst/>
                </a:prstGeom>
                <a:blipFill>
                  <a:blip r:embed="rId5"/>
                  <a:stretch>
                    <a:fillRect l="-982" r="-1091"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08597" y="2139804"/>
                  <a:ext cx="11125200" cy="3552447"/>
                </a:xfrm>
                <a:prstGeom prst="rect">
                  <a:avLst/>
                </a:prstGeom>
              </p:spPr>
              <p:txBody>
                <a:bodyPr wrap="square">
                  <a:spAutoFit/>
                </a:bodyPr>
                <a:lstStyle/>
                <a:p>
                  <a:pPr algn="just">
                    <a:lnSpc>
                      <a:spcPct val="140000"/>
                    </a:lnSpc>
                  </a:pPr>
                  <a:r>
                    <a:rPr lang="en-US" sz="3600" smtClean="0">
                      <a:solidFill>
                        <a:srgbClr val="000000"/>
                      </a:solidFill>
                    </a:rPr>
                    <a:t>a) Tính </a:t>
                  </a:r>
                  <a14:m>
                    <m:oMath xmlns:m="http://schemas.openxmlformats.org/officeDocument/2006/math">
                      <m:r>
                        <a:rPr lang="en-US" sz="3600" i="1" smtClean="0">
                          <a:solidFill>
                            <a:srgbClr val="000000"/>
                          </a:solidFill>
                          <a:latin typeface="Cambria Math" panose="02040503050406030204" pitchFamily="18" charset="0"/>
                        </a:rPr>
                        <m:t>𝐶𝐴</m:t>
                      </m:r>
                    </m:oMath>
                  </a14:m>
                  <a:r>
                    <a:rPr lang="en-US" sz="3600">
                      <a:solidFill>
                        <a:srgbClr val="000000"/>
                      </a:solidFill>
                    </a:rPr>
                    <a:t> và </a:t>
                  </a:r>
                  <a14:m>
                    <m:oMath xmlns:m="http://schemas.openxmlformats.org/officeDocument/2006/math">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oMath>
                  </a14:m>
                  <a:r>
                    <a:rPr lang="en-US" sz="3600">
                      <a:solidFill>
                        <a:srgbClr val="000000"/>
                      </a:solidFill>
                    </a:rPr>
                    <a:t>.</a:t>
                  </a:r>
                </a:p>
                <a:p>
                  <a:pPr algn="just">
                    <a:lnSpc>
                      <a:spcPct val="140000"/>
                    </a:lnSpc>
                  </a:pPr>
                  <a:r>
                    <a:rPr lang="en-US" sz="3600">
                      <a:solidFill>
                        <a:srgbClr val="000000"/>
                      </a:solidFill>
                    </a:rPr>
                    <a:t>b) So </a:t>
                  </a:r>
                  <a:r>
                    <a:rPr lang="en-US" sz="3600" smtClean="0">
                      <a:solidFill>
                        <a:srgbClr val="000000"/>
                      </a:solidFill>
                    </a:rPr>
                    <a:t>sánh các tỉ số </a:t>
                  </a:r>
                  <a14:m>
                    <m:oMath xmlns:m="http://schemas.openxmlformats.org/officeDocument/2006/math">
                      <m:f>
                        <m:fPr>
                          <m:ctrlPr>
                            <a:rPr lang="en-US" sz="36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vi-VN" sz="3600" i="1" kern="0">
                              <a:solidFill>
                                <a:srgbClr val="000000"/>
                              </a:solidFill>
                              <a:latin typeface="Cambria Math" panose="02040503050406030204" pitchFamily="18" charset="0"/>
                              <a:cs typeface="Arial"/>
                              <a:sym typeface="Arial"/>
                            </a:rPr>
                            <m:t>𝐴</m:t>
                          </m:r>
                          <m:r>
                            <a:rPr lang="vi-VN" sz="3600" i="1" ker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𝐵</m:t>
                          </m:r>
                          <m:r>
                            <a:rPr lang="vi-VN" sz="3600" i="1" kern="0">
                              <a:solidFill>
                                <a:srgbClr val="000000"/>
                              </a:solidFill>
                              <a:latin typeface="Cambria Math" panose="02040503050406030204" pitchFamily="18" charset="0"/>
                              <a:cs typeface="Arial"/>
                              <a:sym typeface="Arial"/>
                            </a:rPr>
                            <m:t>’ </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3600" i="1" kern="0">
                              <a:solidFill>
                                <a:srgbClr val="000000"/>
                              </a:solidFill>
                              <a:latin typeface="Cambria Math" panose="02040503050406030204" pitchFamily="18" charset="0"/>
                              <a:cs typeface="Arial"/>
                              <a:sym typeface="Arial"/>
                            </a:rPr>
                            <m:t>𝐵</m:t>
                          </m:r>
                          <m:r>
                            <a:rPr lang="vi-VN" sz="3600" i="1" ker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𝐶</m:t>
                          </m:r>
                          <m:r>
                            <a:rPr lang="vi-VN" sz="3600" i="1" kern="0">
                              <a:solidFill>
                                <a:srgbClr val="000000"/>
                              </a:solidFill>
                              <a:latin typeface="Cambria Math" panose="02040503050406030204" pitchFamily="18" charset="0"/>
                              <a:cs typeface="Arial"/>
                              <a:sym typeface="Arial"/>
                            </a:rPr>
                            <m:t>’</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36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3600" i="1" kern="0">
                              <a:solidFill>
                                <a:srgbClr val="000000"/>
                              </a:solidFill>
                              <a:latin typeface="Cambria Math" panose="02040503050406030204" pitchFamily="18" charset="0"/>
                              <a:cs typeface="Arial"/>
                              <a:sym typeface="Arial"/>
                            </a:rPr>
                            <m:t>𝐴</m:t>
                          </m:r>
                          <m:r>
                            <a:rPr lang="vi-VN" sz="3600" i="1" kern="0">
                              <a:solidFill>
                                <a:srgbClr val="000000"/>
                              </a:solidFill>
                              <a:latin typeface="Cambria Math" panose="02040503050406030204" pitchFamily="18" charset="0"/>
                              <a:cs typeface="Arial"/>
                              <a:sym typeface="Arial"/>
                            </a:rPr>
                            <m:t>’</m:t>
                          </m:r>
                          <m:r>
                            <a:rPr lang="vi-VN" sz="3600" i="1" kern="0">
                              <a:solidFill>
                                <a:srgbClr val="000000"/>
                              </a:solidFill>
                              <a:latin typeface="Cambria Math" panose="02040503050406030204" pitchFamily="18" charset="0"/>
                              <a:cs typeface="Arial"/>
                              <a:sym typeface="Arial"/>
                            </a:rPr>
                            <m:t>𝐶</m:t>
                          </m:r>
                          <m:r>
                            <a:rPr lang="vi-VN" sz="3600" i="1" kern="0">
                              <a:solidFill>
                                <a:srgbClr val="000000"/>
                              </a:solidFill>
                              <a:latin typeface="Cambria Math" panose="02040503050406030204" pitchFamily="18" charset="0"/>
                              <a:cs typeface="Arial"/>
                              <a:sym typeface="Arial"/>
                            </a:rPr>
                            <m:t>’</m:t>
                          </m:r>
                        </m:num>
                        <m:den>
                          <m:r>
                            <a:rPr lang="en-US" sz="36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𝐴𝐶</m:t>
                          </m:r>
                        </m:den>
                      </m:f>
                    </m:oMath>
                  </a14:m>
                  <a:endParaRPr lang="en-US" sz="3600">
                    <a:solidFill>
                      <a:srgbClr val="000000"/>
                    </a:solidFill>
                  </a:endParaRPr>
                </a:p>
                <a:p>
                  <a:pPr algn="just">
                    <a:lnSpc>
                      <a:spcPct val="140000"/>
                    </a:lnSpc>
                  </a:pPr>
                  <a:r>
                    <a:rPr lang="en-US" sz="3600">
                      <a:solidFill>
                        <a:srgbClr val="000000"/>
                      </a:solidFill>
                    </a:rPr>
                    <a:t>c) Hai tam giác </a:t>
                  </a:r>
                  <a14:m>
                    <m:oMath xmlns:m="http://schemas.openxmlformats.org/officeDocument/2006/math">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m:t>
                      </m:r>
                    </m:oMath>
                  </a14:m>
                  <a:r>
                    <a:rPr lang="en-US" sz="3600">
                      <a:solidFill>
                        <a:srgbClr val="000000"/>
                      </a:solidFill>
                    </a:rPr>
                    <a:t> và </a:t>
                  </a:r>
                  <a14:m>
                    <m:oMath xmlns:m="http://schemas.openxmlformats.org/officeDocument/2006/math">
                      <m:r>
                        <a:rPr lang="en-US" sz="3600" i="1" smtClean="0">
                          <a:solidFill>
                            <a:srgbClr val="000000"/>
                          </a:solidFill>
                          <a:latin typeface="Cambria Math" panose="02040503050406030204" pitchFamily="18" charset="0"/>
                        </a:rPr>
                        <m:t>𝐴𝐵𝐶</m:t>
                      </m:r>
                    </m:oMath>
                  </a14:m>
                  <a:r>
                    <a:rPr lang="en-US" sz="3600">
                      <a:solidFill>
                        <a:srgbClr val="000000"/>
                      </a:solidFill>
                    </a:rPr>
                    <a:t> có đồng dạng với nhau hay không?</a:t>
                  </a:r>
                  <a:endParaRPr lang="en-US" sz="3600" b="0" i="0">
                    <a:solidFill>
                      <a:srgbClr val="000000"/>
                    </a:solidFill>
                    <a:effectLst/>
                  </a:endParaRPr>
                </a:p>
              </p:txBody>
            </p:sp>
          </mc:Choice>
          <mc:Fallback xmlns="">
            <p:sp>
              <p:nvSpPr>
                <p:cNvPr id="4" name="Rectangle 3"/>
                <p:cNvSpPr>
                  <a:spLocks noRot="1" noChangeAspect="1" noMove="1" noResize="1" noEditPoints="1" noAdjustHandles="1" noChangeArrowheads="1" noChangeShapeType="1" noTextEdit="1"/>
                </p:cNvSpPr>
                <p:nvPr/>
              </p:nvSpPr>
              <p:spPr>
                <a:xfrm>
                  <a:off x="608597" y="2139804"/>
                  <a:ext cx="11125200" cy="3552447"/>
                </a:xfrm>
                <a:prstGeom prst="rect">
                  <a:avLst/>
                </a:prstGeom>
                <a:blipFill>
                  <a:blip r:embed="rId6"/>
                  <a:stretch>
                    <a:fillRect l="-1699" r="-1644" b="-3087"/>
                  </a:stretch>
                </a:blipFill>
              </p:spPr>
              <p:txBody>
                <a:bodyPr/>
                <a:lstStyle/>
                <a:p>
                  <a:r>
                    <a:rPr lang="en-US">
                      <a:noFill/>
                    </a:rPr>
                    <a:t> </a:t>
                  </a:r>
                </a:p>
              </p:txBody>
            </p:sp>
          </mc:Fallback>
        </mc:AlternateContent>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2161920" y="1104900"/>
            <a:ext cx="5258802" cy="4645808"/>
          </a:xfrm>
          <a:prstGeom prst="rect">
            <a:avLst/>
          </a:prstGeom>
        </p:spPr>
      </p:pic>
      <p:sp>
        <p:nvSpPr>
          <p:cNvPr id="17" name="Rectangle 16"/>
          <p:cNvSpPr/>
          <p:nvPr/>
        </p:nvSpPr>
        <p:spPr>
          <a:xfrm>
            <a:off x="5486400" y="5487769"/>
            <a:ext cx="1056700" cy="646331"/>
          </a:xfrm>
          <a:prstGeom prst="rect">
            <a:avLst/>
          </a:prstGeom>
        </p:spPr>
        <p:txBody>
          <a:bodyPr wrap="none">
            <a:spAutoFit/>
          </a:bodyPr>
          <a:lstStyle/>
          <a:p>
            <a:pPr algn="ctr" defTabSz="1828800">
              <a:defRPr/>
            </a:pPr>
            <a:r>
              <a:rPr lang="en-US" sz="3600" b="1" i="1" u="sng" dirty="0">
                <a:solidFill>
                  <a:srgbClr val="046D92"/>
                </a:solidFill>
                <a:latin typeface="Arial" panose="020B0604020202020204" pitchFamily="34" charset="0"/>
                <a:cs typeface="Arial"/>
                <a:sym typeface="Arial"/>
              </a:rPr>
              <a:t>Giải</a:t>
            </a:r>
            <a:endParaRPr lang="en-US" sz="3600" b="1" i="1" u="sng" dirty="0">
              <a:solidFill>
                <a:srgbClr val="046D92"/>
              </a:solidFill>
              <a:latin typeface="Calibri"/>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760996" y="6286500"/>
                <a:ext cx="15698203" cy="3822328"/>
              </a:xfrm>
              <a:prstGeom prst="rect">
                <a:avLst/>
              </a:prstGeom>
            </p:spPr>
            <p:txBody>
              <a:bodyPr wrap="square">
                <a:spAutoFit/>
              </a:bodyPr>
              <a:lstStyle/>
              <a:p>
                <a:pPr algn="just">
                  <a:lnSpc>
                    <a:spcPct val="150000"/>
                  </a:lnSpc>
                </a:pPr>
                <a:r>
                  <a:rPr lang="en-US" sz="3600" smtClean="0">
                    <a:solidFill>
                      <a:srgbClr val="000000"/>
                    </a:solidFill>
                  </a:rPr>
                  <a:t>a) Xét </a:t>
                </a:r>
                <a14:m>
                  <m:oMath xmlns:m="http://schemas.openxmlformats.org/officeDocument/2006/math">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𝐴𝐵𝐶</m:t>
                    </m:r>
                  </m:oMath>
                </a14:m>
                <a:r>
                  <a:rPr lang="en-US" sz="3600">
                    <a:solidFill>
                      <a:srgbClr val="000000"/>
                    </a:solidFill>
                  </a:rPr>
                  <a:t> vuông tại </a:t>
                </a:r>
                <a14:m>
                  <m:oMath xmlns:m="http://schemas.openxmlformats.org/officeDocument/2006/math">
                    <m:r>
                      <a:rPr lang="en-US" sz="3600" i="1" smtClean="0">
                        <a:solidFill>
                          <a:srgbClr val="000000"/>
                        </a:solidFill>
                        <a:latin typeface="Cambria Math" panose="02040503050406030204" pitchFamily="18" charset="0"/>
                      </a:rPr>
                      <m:t>𝐴</m:t>
                    </m:r>
                  </m:oMath>
                </a14:m>
                <a:r>
                  <a:rPr lang="en-US" sz="3600">
                    <a:solidFill>
                      <a:srgbClr val="000000"/>
                    </a:solidFill>
                  </a:rPr>
                  <a:t>, theo định lí Pythagore ta có:</a:t>
                </a:r>
                <a:r>
                  <a:rPr lang="en-US" sz="3600" smtClean="0">
                    <a:solidFill>
                      <a:srgbClr val="000000"/>
                    </a:solidFill>
                  </a:rPr>
                  <a:t> </a:t>
                </a:r>
                <a14:m>
                  <m:oMath xmlns:m="http://schemas.openxmlformats.org/officeDocument/2006/math">
                    <m:r>
                      <a:rPr lang="en-US" sz="3600" i="1" smtClean="0">
                        <a:solidFill>
                          <a:srgbClr val="000000"/>
                        </a:solidFill>
                        <a:latin typeface="Cambria Math" panose="02040503050406030204" pitchFamily="18" charset="0"/>
                      </a:rPr>
                      <m:t>𝐵𝐶</m:t>
                    </m:r>
                    <m:r>
                      <a:rPr lang="en-US" sz="3600" i="1" baseline="30000">
                        <a:solidFill>
                          <a:srgbClr val="000000"/>
                        </a:solidFill>
                        <a:latin typeface="Cambria Math" panose="02040503050406030204" pitchFamily="18" charset="0"/>
                      </a:rPr>
                      <m:t>2</m:t>
                    </m:r>
                    <m:r>
                      <a:rPr lang="en-US" sz="3600" i="1">
                        <a:solidFill>
                          <a:srgbClr val="000000"/>
                        </a:solidFill>
                        <a:latin typeface="Cambria Math" panose="02040503050406030204" pitchFamily="18" charset="0"/>
                      </a:rPr>
                      <m:t> = </m:t>
                    </m:r>
                    <m:r>
                      <a:rPr lang="en-US" sz="3600" i="1">
                        <a:solidFill>
                          <a:srgbClr val="000000"/>
                        </a:solidFill>
                        <a:latin typeface="Cambria Math" panose="02040503050406030204" pitchFamily="18" charset="0"/>
                      </a:rPr>
                      <m:t>𝐴𝐵</m:t>
                    </m:r>
                    <m:r>
                      <a:rPr lang="en-US" sz="3600" i="1" baseline="30000">
                        <a:solidFill>
                          <a:srgbClr val="000000"/>
                        </a:solidFill>
                        <a:latin typeface="Cambria Math" panose="02040503050406030204" pitchFamily="18" charset="0"/>
                      </a:rPr>
                      <m:t>2</m:t>
                    </m:r>
                    <m:r>
                      <a:rPr lang="en-US" sz="3600" i="1">
                        <a:solidFill>
                          <a:srgbClr val="000000"/>
                        </a:solidFill>
                        <a:latin typeface="Cambria Math" panose="02040503050406030204" pitchFamily="18" charset="0"/>
                      </a:rPr>
                      <m:t> + </m:t>
                    </m:r>
                    <m:r>
                      <a:rPr lang="en-US" sz="3600" i="1">
                        <a:solidFill>
                          <a:srgbClr val="000000"/>
                        </a:solidFill>
                        <a:latin typeface="Cambria Math" panose="02040503050406030204" pitchFamily="18" charset="0"/>
                      </a:rPr>
                      <m:t>𝐴𝐶</m:t>
                    </m:r>
                    <m:r>
                      <a:rPr lang="en-US" sz="3600" i="1" baseline="30000">
                        <a:solidFill>
                          <a:srgbClr val="000000"/>
                        </a:solidFill>
                        <a:latin typeface="Cambria Math" panose="02040503050406030204" pitchFamily="18" charset="0"/>
                      </a:rPr>
                      <m:t>2</m:t>
                    </m:r>
                  </m:oMath>
                </a14:m>
                <a:endParaRPr lang="en-US" sz="3600">
                  <a:solidFill>
                    <a:srgbClr val="000000"/>
                  </a:solidFill>
                </a:endParaRPr>
              </a:p>
              <a:p>
                <a:pPr algn="just">
                  <a:lnSpc>
                    <a:spcPct val="150000"/>
                  </a:lnSpc>
                </a:pPr>
                <a:r>
                  <a:rPr lang="en-US" sz="3600">
                    <a:solidFill>
                      <a:srgbClr val="000000"/>
                    </a:solidFill>
                  </a:rPr>
                  <a:t>Suy ra </a:t>
                </a:r>
                <a14:m>
                  <m:oMath xmlns:m="http://schemas.openxmlformats.org/officeDocument/2006/math">
                    <m:r>
                      <a:rPr lang="en-US" sz="3600" i="1" smtClean="0">
                        <a:solidFill>
                          <a:srgbClr val="000000"/>
                        </a:solidFill>
                        <a:latin typeface="Cambria Math" panose="02040503050406030204" pitchFamily="18" charset="0"/>
                      </a:rPr>
                      <m:t>𝐴𝐶</m:t>
                    </m:r>
                    <m:r>
                      <a:rPr lang="en-US" sz="3600" i="1" baseline="30000">
                        <a:solidFill>
                          <a:srgbClr val="000000"/>
                        </a:solidFill>
                        <a:latin typeface="Cambria Math" panose="02040503050406030204" pitchFamily="18" charset="0"/>
                      </a:rPr>
                      <m:t>2</m:t>
                    </m:r>
                    <m:r>
                      <a:rPr lang="en-US" sz="3600" i="1">
                        <a:solidFill>
                          <a:srgbClr val="000000"/>
                        </a:solidFill>
                        <a:latin typeface="Cambria Math" panose="02040503050406030204" pitchFamily="18" charset="0"/>
                      </a:rPr>
                      <m:t> =</m:t>
                    </m:r>
                    <m:r>
                      <a:rPr lang="en-US" sz="3600" i="1">
                        <a:solidFill>
                          <a:srgbClr val="000000"/>
                        </a:solidFill>
                        <a:latin typeface="Cambria Math" panose="02040503050406030204" pitchFamily="18" charset="0"/>
                      </a:rPr>
                      <m:t>𝐵𝐶</m:t>
                    </m:r>
                    <m:r>
                      <a:rPr lang="en-US" sz="3600" i="1" baseline="30000">
                        <a:solidFill>
                          <a:srgbClr val="000000"/>
                        </a:solidFill>
                        <a:latin typeface="Cambria Math" panose="02040503050406030204" pitchFamily="18" charset="0"/>
                      </a:rPr>
                      <m:t>2</m:t>
                    </m:r>
                    <m:r>
                      <a:rPr lang="en-US" sz="3600" i="1">
                        <a:solidFill>
                          <a:srgbClr val="000000"/>
                        </a:solidFill>
                        <a:latin typeface="Cambria Math" panose="02040503050406030204" pitchFamily="18" charset="0"/>
                      </a:rPr>
                      <m:t> – </m:t>
                    </m:r>
                    <m:r>
                      <a:rPr lang="en-US" sz="3600" i="1">
                        <a:solidFill>
                          <a:srgbClr val="000000"/>
                        </a:solidFill>
                        <a:latin typeface="Cambria Math" panose="02040503050406030204" pitchFamily="18" charset="0"/>
                      </a:rPr>
                      <m:t>𝐴𝐵</m:t>
                    </m:r>
                    <m:r>
                      <a:rPr lang="en-US" sz="3600" i="1" baseline="30000">
                        <a:solidFill>
                          <a:srgbClr val="000000"/>
                        </a:solidFill>
                        <a:latin typeface="Cambria Math" panose="02040503050406030204" pitchFamily="18" charset="0"/>
                      </a:rPr>
                      <m:t>2</m:t>
                    </m:r>
                    <m:r>
                      <a:rPr lang="en-US" sz="3600" i="1">
                        <a:solidFill>
                          <a:srgbClr val="000000"/>
                        </a:solidFill>
                        <a:latin typeface="Cambria Math" panose="02040503050406030204" pitchFamily="18" charset="0"/>
                      </a:rPr>
                      <m:t> = 25 </m:t>
                    </m:r>
                    <m:r>
                      <a:rPr lang="en-US" sz="3600" b="0" i="1" smtClean="0">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9 =16</m:t>
                    </m:r>
                  </m:oMath>
                </a14:m>
                <a:r>
                  <a:rPr lang="en-US" sz="3600" smtClean="0">
                    <a:solidFill>
                      <a:srgbClr val="000000"/>
                    </a:solidFill>
                  </a:rPr>
                  <a:t>. Do </a:t>
                </a:r>
                <a:r>
                  <a:rPr lang="en-US" sz="3600">
                    <a:solidFill>
                      <a:srgbClr val="000000"/>
                    </a:solidFill>
                  </a:rPr>
                  <a:t>đó </a:t>
                </a:r>
                <a14:m>
                  <m:oMath xmlns:m="http://schemas.openxmlformats.org/officeDocument/2006/math">
                    <m:r>
                      <a:rPr lang="en-US" sz="3600" i="1" smtClean="0">
                        <a:solidFill>
                          <a:srgbClr val="000000"/>
                        </a:solidFill>
                        <a:latin typeface="Cambria Math" panose="02040503050406030204" pitchFamily="18" charset="0"/>
                      </a:rPr>
                      <m:t>𝐴𝐶</m:t>
                    </m:r>
                    <m:r>
                      <a:rPr lang="en-US" sz="3600" i="1" smtClean="0">
                        <a:solidFill>
                          <a:srgbClr val="000000"/>
                        </a:solidFill>
                        <a:latin typeface="Cambria Math" panose="02040503050406030204" pitchFamily="18" charset="0"/>
                      </a:rPr>
                      <m:t> = 4</m:t>
                    </m:r>
                  </m:oMath>
                </a14:m>
                <a:r>
                  <a:rPr lang="en-US" sz="3600">
                    <a:solidFill>
                      <a:srgbClr val="000000"/>
                    </a:solidFill>
                  </a:rPr>
                  <a:t>.</a:t>
                </a:r>
              </a:p>
              <a:p>
                <a:pPr algn="just">
                  <a:lnSpc>
                    <a:spcPct val="150000"/>
                  </a:lnSpc>
                </a:pPr>
                <a:r>
                  <a:rPr lang="en-US" sz="3600">
                    <a:solidFill>
                      <a:srgbClr val="000000"/>
                    </a:solidFill>
                  </a:rPr>
                  <a:t>Xét ∆A’B’C’ vuông tại A’, theo định lí Pythagore ta </a:t>
                </a:r>
                <a:r>
                  <a:rPr lang="en-US" sz="3600" smtClean="0">
                    <a:solidFill>
                      <a:srgbClr val="000000"/>
                    </a:solidFill>
                  </a:rPr>
                  <a:t>có: </a:t>
                </a:r>
                <a14:m>
                  <m:oMath xmlns:m="http://schemas.openxmlformats.org/officeDocument/2006/math">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’2 = </m:t>
                    </m:r>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’2  + </m:t>
                    </m:r>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’2</m:t>
                    </m:r>
                  </m:oMath>
                </a14:m>
                <a:endParaRPr lang="en-US" sz="3600">
                  <a:solidFill>
                    <a:srgbClr val="000000"/>
                  </a:solidFill>
                </a:endParaRPr>
              </a:p>
              <a:p>
                <a:pPr algn="just">
                  <a:lnSpc>
                    <a:spcPct val="150000"/>
                  </a:lnSpc>
                </a:pPr>
                <a:r>
                  <a:rPr lang="en-US" sz="3600">
                    <a:solidFill>
                      <a:srgbClr val="000000"/>
                    </a:solidFill>
                  </a:rPr>
                  <a:t>Suy ra </a:t>
                </a:r>
                <a14:m>
                  <m:oMath xmlns:m="http://schemas.openxmlformats.org/officeDocument/2006/math">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’2 =</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’2 – </m:t>
                    </m:r>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’2 = 100 −36 = 64</m:t>
                    </m:r>
                    <m:r>
                      <a:rPr lang="en-US" sz="3600" b="0" i="0" smtClean="0">
                        <a:solidFill>
                          <a:srgbClr val="000000"/>
                        </a:solidFill>
                        <a:latin typeface="Cambria Math" panose="02040503050406030204" pitchFamily="18" charset="0"/>
                      </a:rPr>
                      <m:t>.</m:t>
                    </m:r>
                  </m:oMath>
                </a14:m>
                <a:r>
                  <a:rPr lang="en-US" sz="3600" smtClean="0">
                    <a:solidFill>
                      <a:srgbClr val="000000"/>
                    </a:solidFill>
                  </a:rPr>
                  <a:t> </a:t>
                </a:r>
                <a:r>
                  <a:rPr lang="en-US" sz="3600">
                    <a:solidFill>
                      <a:srgbClr val="000000"/>
                    </a:solidFill>
                  </a:rPr>
                  <a:t>Do đó </a:t>
                </a:r>
                <a14:m>
                  <m:oMath xmlns:m="http://schemas.openxmlformats.org/officeDocument/2006/math">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 = 8</m:t>
                    </m:r>
                  </m:oMath>
                </a14:m>
                <a:r>
                  <a:rPr lang="en-US" sz="3600">
                    <a:solidFill>
                      <a:srgbClr val="000000"/>
                    </a:solidFill>
                  </a:rPr>
                  <a:t>.</a:t>
                </a:r>
                <a:endParaRPr lang="en-US" sz="3600" b="0" i="0">
                  <a:solidFill>
                    <a:srgbClr val="000000"/>
                  </a:solidFill>
                  <a:effectLst/>
                </a:endParaRPr>
              </a:p>
            </p:txBody>
          </p:sp>
        </mc:Choice>
        <mc:Fallback xmlns="">
          <p:sp>
            <p:nvSpPr>
              <p:cNvPr id="14" name="Rectangle 13"/>
              <p:cNvSpPr>
                <a:spLocks noRot="1" noChangeAspect="1" noMove="1" noResize="1" noEditPoints="1" noAdjustHandles="1" noChangeArrowheads="1" noChangeShapeType="1" noTextEdit="1"/>
              </p:cNvSpPr>
              <p:nvPr/>
            </p:nvSpPr>
            <p:spPr>
              <a:xfrm>
                <a:off x="760996" y="6286500"/>
                <a:ext cx="15698203" cy="3822328"/>
              </a:xfrm>
              <a:prstGeom prst="rect">
                <a:avLst/>
              </a:prstGeom>
              <a:blipFill>
                <a:blip r:embed="rId9"/>
                <a:stretch>
                  <a:fillRect l="-1204" b="-1754"/>
                </a:stretch>
              </a:blipFill>
            </p:spPr>
            <p:txBody>
              <a:bodyPr/>
              <a:lstStyle/>
              <a:p>
                <a:r>
                  <a:rPr lang="en-US">
                    <a:noFill/>
                  </a:rPr>
                  <a:t> </a:t>
                </a:r>
              </a:p>
            </p:txBody>
          </p:sp>
        </mc:Fallback>
      </mc:AlternateContent>
    </p:spTree>
    <p:extLst>
      <p:ext uri="{BB962C8B-B14F-4D97-AF65-F5344CB8AC3E}">
        <p14:creationId xmlns:p14="http://schemas.microsoft.com/office/powerpoint/2010/main" val="31436249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wipe(down)">
                                      <p:cBhvr>
                                        <p:cTn id="29" dur="500"/>
                                        <p:tgtEl>
                                          <p:spTgt spid="1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wipe(left)">
                                      <p:cBhvr>
                                        <p:cTn id="34" dur="500"/>
                                        <p:tgtEl>
                                          <p:spTgt spid="1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9"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0" name="Picture 9"/>
          <p:cNvPicPr>
            <a:picLocks noChangeAspect="1"/>
          </p:cNvPicPr>
          <p:nvPr/>
        </p:nvPicPr>
        <p:blipFill>
          <a:blip r:embed="rId4"/>
          <a:stretch>
            <a:fillRect/>
          </a:stretch>
        </p:blipFill>
        <p:spPr>
          <a:xfrm>
            <a:off x="952494" y="9264322"/>
            <a:ext cx="2255894" cy="451178"/>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800094" y="1779305"/>
            <a:ext cx="6210306" cy="5486400"/>
          </a:xfrm>
          <a:prstGeom prst="rect">
            <a:avLst/>
          </a:prstGeom>
        </p:spPr>
      </p:pic>
      <p:sp>
        <p:nvSpPr>
          <p:cNvPr id="17" name="Rectangle 16"/>
          <p:cNvSpPr/>
          <p:nvPr/>
        </p:nvSpPr>
        <p:spPr>
          <a:xfrm>
            <a:off x="1011719" y="634288"/>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46D9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046D9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7620000" y="1638300"/>
                <a:ext cx="10305054" cy="8132098"/>
              </a:xfrm>
              <a:prstGeom prst="rect">
                <a:avLst/>
              </a:prstGeom>
            </p:spPr>
            <p:txBody>
              <a:bodyPr wrap="square">
                <a:spAutoFit/>
              </a:bodyPr>
              <a:lstStyle/>
              <a:p>
                <a:pPr lvl="0">
                  <a:lnSpc>
                    <a:spcPct val="150000"/>
                  </a:lnSpc>
                </a:pPr>
                <a:r>
                  <a:rPr lang="en-US" sz="3600" smtClean="0">
                    <a:solidFill>
                      <a:srgbClr val="000000"/>
                    </a:solidFill>
                    <a:latin typeface="Arial" panose="020B0604020202020204" pitchFamily="34" charset="0"/>
                    <a:cs typeface="Arial" panose="020B0604020202020204" pitchFamily="34" charset="0"/>
                  </a:rPr>
                  <a:t>b) Ta có: </a:t>
                </a:r>
              </a:p>
              <a:p>
                <a:pPr lvl="0">
                  <a:lnSpc>
                    <a:spcPct val="150000"/>
                  </a:lnSpc>
                </a:pPr>
                <a14:m>
                  <m:oMathPara xmlns:m="http://schemas.openxmlformats.org/officeDocument/2006/math">
                    <m:oMathParaPr>
                      <m:jc m:val="centerGroup"/>
                    </m:oMathParaPr>
                    <m:oMath xmlns:m="http://schemas.openxmlformats.org/officeDocument/2006/math">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𝐴𝐵</m:t>
                          </m:r>
                        </m:den>
                      </m:f>
                      <m:r>
                        <a:rPr lang="en-US" sz="3600" i="1">
                          <a:solidFill>
                            <a:sysClr val="windowText" lastClr="000000"/>
                          </a:solidFill>
                          <a:latin typeface="Cambria Math" panose="02040503050406030204" pitchFamily="18" charset="0"/>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6</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3</m:t>
                          </m:r>
                        </m:den>
                      </m:f>
                      <m:r>
                        <a:rPr lang="en-US" sz="3600" i="1">
                          <a:solidFill>
                            <a:sysClr val="windowText" lastClr="000000"/>
                          </a:solidFill>
                          <a:latin typeface="Cambria Math" panose="02040503050406030204" pitchFamily="18" charset="0"/>
                          <a:cs typeface="Arial" panose="020B0604020202020204" pitchFamily="34" charset="0"/>
                          <a:sym typeface="Arial"/>
                        </a:rPr>
                        <m:t>=2, </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𝐵𝐶</m:t>
                          </m:r>
                        </m:den>
                      </m:f>
                      <m:r>
                        <a:rPr lang="en-US" sz="3600" i="1">
                          <a:solidFill>
                            <a:sysClr val="windowText" lastClr="000000"/>
                          </a:solidFill>
                          <a:latin typeface="Cambria Math" panose="02040503050406030204" pitchFamily="18" charset="0"/>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10</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5</m:t>
                          </m:r>
                        </m:den>
                      </m:f>
                      <m:r>
                        <a:rPr lang="en-US" sz="3600" i="1">
                          <a:solidFill>
                            <a:sysClr val="windowText" lastClr="000000"/>
                          </a:solidFill>
                          <a:latin typeface="Cambria Math" panose="02040503050406030204" pitchFamily="18" charset="0"/>
                          <a:cs typeface="Arial" panose="020B0604020202020204" pitchFamily="34" charset="0"/>
                          <a:sym typeface="Arial"/>
                        </a:rPr>
                        <m:t>=2, </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𝐶𝐴</m:t>
                          </m:r>
                        </m:den>
                      </m:f>
                      <m:r>
                        <a:rPr lang="en-US" sz="3600" i="1">
                          <a:solidFill>
                            <a:sysClr val="windowText" lastClr="000000"/>
                          </a:solidFill>
                          <a:latin typeface="Cambria Math" panose="02040503050406030204" pitchFamily="18" charset="0"/>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8</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4</m:t>
                          </m:r>
                        </m:den>
                      </m:f>
                      <m:r>
                        <a:rPr lang="en-US" sz="3600" i="1">
                          <a:solidFill>
                            <a:sysClr val="windowText" lastClr="000000"/>
                          </a:solidFill>
                          <a:latin typeface="Cambria Math" panose="02040503050406030204" pitchFamily="18" charset="0"/>
                          <a:cs typeface="Arial" panose="020B0604020202020204" pitchFamily="34" charset="0"/>
                          <a:sym typeface="Arial"/>
                        </a:rPr>
                        <m:t>=2</m:t>
                      </m:r>
                    </m:oMath>
                  </m:oMathPara>
                </a14:m>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Do </a:t>
                </a:r>
                <a:r>
                  <a:rPr lang="en-US" sz="3600" smtClean="0">
                    <a:solidFill>
                      <a:srgbClr val="000000"/>
                    </a:solidFill>
                    <a:latin typeface="Arial" panose="020B0604020202020204" pitchFamily="34" charset="0"/>
                    <a:cs typeface="Arial" panose="020B0604020202020204" pitchFamily="34" charset="0"/>
                  </a:rPr>
                  <a:t>đó</a:t>
                </a:r>
                <a:r>
                  <a:rPr lang="en-US" sz="3600">
                    <a:solidFill>
                      <a:srgbClr val="000000"/>
                    </a:solidFill>
                    <a:latin typeface="Arial" panose="020B0604020202020204" pitchFamily="34" charset="0"/>
                    <a:cs typeface="Arial" panose="020B0604020202020204" pitchFamily="34" charset="0"/>
                  </a:rPr>
                  <a:t>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m:t>
                          </m:r>
                        </m:num>
                        <m:den>
                          <m:r>
                            <a:rPr lang="en-US" sz="3600" i="1">
                              <a:solidFill>
                                <a:sysClr val="windowText" lastClr="000000"/>
                              </a:solidFill>
                              <a:latin typeface="Cambria Math" panose="02040503050406030204" pitchFamily="18" charset="0"/>
                              <a:cs typeface="Arial" panose="020B0604020202020204" pitchFamily="34" charset="0"/>
                              <a:sym typeface="Arial"/>
                            </a:rPr>
                            <m:t>𝐴𝐵</m:t>
                          </m:r>
                        </m:den>
                      </m:f>
                      <m:r>
                        <a:rPr lang="en-US" sz="3600" i="1">
                          <a:solidFill>
                            <a:sysClr val="windowText" lastClr="000000"/>
                          </a:solidFill>
                          <a:latin typeface="Cambria Math" panose="02040503050406030204" pitchFamily="18" charset="0"/>
                          <a:cs typeface="Arial" panose="020B0604020202020204" pitchFamily="34" charset="0"/>
                          <a:sym typeface="Arial"/>
                        </a:rPr>
                        <m:t>= </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m:t>
                          </m:r>
                        </m:num>
                        <m:den>
                          <m:r>
                            <a:rPr lang="en-US" sz="3600" i="1">
                              <a:solidFill>
                                <a:sysClr val="windowText" lastClr="000000"/>
                              </a:solidFill>
                              <a:latin typeface="Cambria Math" panose="02040503050406030204" pitchFamily="18" charset="0"/>
                              <a:cs typeface="Arial" panose="020B0604020202020204" pitchFamily="34" charset="0"/>
                              <a:sym typeface="Arial"/>
                            </a:rPr>
                            <m:t>𝐵𝐶</m:t>
                          </m:r>
                        </m:den>
                      </m:f>
                      <m:r>
                        <a:rPr lang="en-US" sz="3600" i="1">
                          <a:solidFill>
                            <a:sysClr val="windowText" lastClr="000000"/>
                          </a:solidFill>
                          <a:latin typeface="Cambria Math" panose="02040503050406030204" pitchFamily="18" charset="0"/>
                          <a:cs typeface="Arial" panose="020B0604020202020204" pitchFamily="34" charset="0"/>
                          <a:sym typeface="Arial"/>
                        </a:rPr>
                        <m:t>= </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num>
                        <m:den>
                          <m:r>
                            <a:rPr lang="en-US" sz="3600" i="1">
                              <a:solidFill>
                                <a:sysClr val="windowText" lastClr="000000"/>
                              </a:solidFill>
                              <a:latin typeface="Cambria Math" panose="02040503050406030204" pitchFamily="18" charset="0"/>
                              <a:cs typeface="Arial" panose="020B0604020202020204" pitchFamily="34" charset="0"/>
                              <a:sym typeface="Arial"/>
                            </a:rPr>
                            <m:t>𝐶𝐴</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=2</m:t>
                      </m:r>
                    </m:oMath>
                  </m:oMathPara>
                </a14:m>
                <a:endParaRPr lang="en-US" sz="3600" smtClean="0">
                  <a:solidFill>
                    <a:sysClr val="windowText" lastClr="000000"/>
                  </a:solidFill>
                  <a:latin typeface="Arial" panose="020B0604020202020204" pitchFamily="34" charset="0"/>
                  <a:cs typeface="Arial" panose="020B0604020202020204" pitchFamily="34" charset="0"/>
                  <a:sym typeface="Arial"/>
                </a:endParaRPr>
              </a:p>
              <a:p>
                <a:pPr algn="just">
                  <a:lnSpc>
                    <a:spcPct val="150000"/>
                  </a:lnSpc>
                </a:pPr>
                <a:r>
                  <a:rPr lang="en-US" sz="3600" smtClean="0">
                    <a:solidFill>
                      <a:srgbClr val="000000"/>
                    </a:solidFill>
                    <a:latin typeface="Arial" panose="020B0604020202020204" pitchFamily="34" charset="0"/>
                    <a:cs typeface="Arial" panose="020B0604020202020204" pitchFamily="34" charset="0"/>
                  </a:rPr>
                  <a:t>c) Xét </a:t>
                </a:r>
                <a14:m>
                  <m:oMath xmlns:m="http://schemas.openxmlformats.org/officeDocument/2006/math">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𝐴𝐵𝐶</m:t>
                    </m:r>
                    <m:r>
                      <a:rPr lang="en-US" sz="3600" i="1" smtClean="0">
                        <a:solidFill>
                          <a:srgbClr val="000000"/>
                        </a:solidFill>
                        <a:latin typeface="Cambria Math" panose="02040503050406030204" pitchFamily="18" charset="0"/>
                      </a:rPr>
                      <m:t> </m:t>
                    </m:r>
                  </m:oMath>
                </a14:m>
                <a:r>
                  <a:rPr lang="en-US" sz="3600">
                    <a:solidFill>
                      <a:srgbClr val="000000"/>
                    </a:solidFill>
                    <a:latin typeface="Arial" panose="020B0604020202020204" pitchFamily="34" charset="0"/>
                    <a:cs typeface="Arial" panose="020B0604020202020204" pitchFamily="34" charset="0"/>
                  </a:rPr>
                  <a:t>và </a:t>
                </a:r>
                <a14:m>
                  <m:oMath xmlns:m="http://schemas.openxmlformats.org/officeDocument/2006/math">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 </m:t>
                    </m:r>
                  </m:oMath>
                </a14:m>
                <a:r>
                  <a:rPr lang="en-US" sz="3600">
                    <a:solidFill>
                      <a:srgbClr val="000000"/>
                    </a:solidFill>
                    <a:latin typeface="Arial" panose="020B0604020202020204" pitchFamily="34" charset="0"/>
                    <a:cs typeface="Arial" panose="020B0604020202020204" pitchFamily="34" charset="0"/>
                  </a:rPr>
                  <a:t>có</a:t>
                </a:r>
                <a:r>
                  <a:rPr lang="en-US" sz="3600" smtClean="0">
                    <a:solidFill>
                      <a:srgbClr val="000000"/>
                    </a:solidFill>
                    <a:latin typeface="Arial" panose="020B0604020202020204" pitchFamily="34" charset="0"/>
                    <a:cs typeface="Arial" panose="020B0604020202020204" pitchFamily="34" charset="0"/>
                  </a:rPr>
                  <a:t>:</a:t>
                </a:r>
              </a:p>
              <a:p>
                <a:pPr algn="just">
                  <a:lnSpc>
                    <a:spcPct val="150000"/>
                  </a:lnSpc>
                </a:pPr>
                <a14:m>
                  <m:oMathPara xmlns:m="http://schemas.openxmlformats.org/officeDocument/2006/math">
                    <m:oMathParaPr>
                      <m:jc m:val="centerGroup"/>
                    </m:oMathParaPr>
                    <m:oMath xmlns:m="http://schemas.openxmlformats.org/officeDocument/2006/math">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m:t>
                          </m:r>
                        </m:num>
                        <m:den>
                          <m:r>
                            <a:rPr lang="en-US" sz="3600" i="1">
                              <a:solidFill>
                                <a:sysClr val="windowText" lastClr="000000"/>
                              </a:solidFill>
                              <a:latin typeface="Cambria Math" panose="02040503050406030204" pitchFamily="18" charset="0"/>
                              <a:cs typeface="Arial" panose="020B0604020202020204" pitchFamily="34" charset="0"/>
                              <a:sym typeface="Arial"/>
                            </a:rPr>
                            <m:t>𝐴𝐵</m:t>
                          </m:r>
                        </m:den>
                      </m:f>
                      <m:r>
                        <a:rPr lang="en-US" sz="3600" i="1">
                          <a:solidFill>
                            <a:sysClr val="windowText" lastClr="000000"/>
                          </a:solidFill>
                          <a:latin typeface="Cambria Math" panose="02040503050406030204" pitchFamily="18" charset="0"/>
                          <a:cs typeface="Arial" panose="020B0604020202020204" pitchFamily="34" charset="0"/>
                          <a:sym typeface="Arial"/>
                        </a:rPr>
                        <m:t>= </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𝐵</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m:t>
                          </m:r>
                        </m:num>
                        <m:den>
                          <m:r>
                            <a:rPr lang="en-US" sz="3600" i="1">
                              <a:solidFill>
                                <a:sysClr val="windowText" lastClr="000000"/>
                              </a:solidFill>
                              <a:latin typeface="Cambria Math" panose="02040503050406030204" pitchFamily="18" charset="0"/>
                              <a:cs typeface="Arial" panose="020B0604020202020204" pitchFamily="34" charset="0"/>
                              <a:sym typeface="Arial"/>
                            </a:rPr>
                            <m:t>𝐵𝐶</m:t>
                          </m:r>
                        </m:den>
                      </m:f>
                      <m:r>
                        <a:rPr lang="en-US" sz="3600" i="1">
                          <a:solidFill>
                            <a:sysClr val="windowText" lastClr="000000"/>
                          </a:solidFill>
                          <a:latin typeface="Cambria Math" panose="02040503050406030204" pitchFamily="18" charset="0"/>
                          <a:cs typeface="Arial" panose="020B0604020202020204" pitchFamily="34" charset="0"/>
                          <a:sym typeface="Arial"/>
                        </a:rPr>
                        <m:t>= </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rgbClr val="000000"/>
                              </a:solidFill>
                              <a:latin typeface="Cambria Math" panose="02040503050406030204" pitchFamily="18" charset="0"/>
                            </a:rPr>
                            <m:t>𝐶</m:t>
                          </m:r>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𝐴</m:t>
                          </m:r>
                          <m:r>
                            <a:rPr lang="en-US" sz="3600" i="1">
                              <a:solidFill>
                                <a:srgbClr val="000000"/>
                              </a:solidFill>
                              <a:latin typeface="Cambria Math" panose="02040503050406030204" pitchFamily="18" charset="0"/>
                            </a:rPr>
                            <m:t>’</m:t>
                          </m:r>
                        </m:num>
                        <m:den>
                          <m:r>
                            <a:rPr lang="en-US" sz="3600" i="1">
                              <a:solidFill>
                                <a:sysClr val="windowText" lastClr="000000"/>
                              </a:solidFill>
                              <a:latin typeface="Cambria Math" panose="02040503050406030204" pitchFamily="18" charset="0"/>
                              <a:cs typeface="Arial" panose="020B0604020202020204" pitchFamily="34" charset="0"/>
                              <a:sym typeface="Arial"/>
                            </a:rPr>
                            <m:t>𝐶𝐴</m:t>
                          </m:r>
                        </m:den>
                      </m:f>
                    </m:oMath>
                  </m:oMathPara>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Suy ra </a:t>
                </a:r>
                <a14:m>
                  <m:oMath xmlns:m="http://schemas.openxmlformats.org/officeDocument/2006/math">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 ᔕ ∆</m:t>
                    </m:r>
                    <m:r>
                      <a:rPr lang="en-US" sz="3600" i="1">
                        <a:solidFill>
                          <a:srgbClr val="000000"/>
                        </a:solidFill>
                        <a:latin typeface="Cambria Math" panose="02040503050406030204" pitchFamily="18" charset="0"/>
                      </a:rPr>
                      <m:t>𝐴𝐵𝐶</m:t>
                    </m:r>
                    <m:r>
                      <a:rPr lang="en-US" sz="3600" i="1">
                        <a:solidFill>
                          <a:srgbClr val="000000"/>
                        </a:solidFill>
                        <a:latin typeface="Cambria Math" panose="02040503050406030204" pitchFamily="18" charset="0"/>
                      </a:rPr>
                      <m:t> </m:t>
                    </m:r>
                  </m:oMath>
                </a14:m>
                <a:r>
                  <a:rPr lang="en-US" sz="3600">
                    <a:solidFill>
                      <a:srgbClr val="000000"/>
                    </a:solidFill>
                    <a:latin typeface="Arial" panose="020B0604020202020204" pitchFamily="34" charset="0"/>
                    <a:cs typeface="Arial" panose="020B0604020202020204" pitchFamily="34" charset="0"/>
                  </a:rPr>
                  <a:t>(c.c.c).</a:t>
                </a:r>
                <a:endParaRPr lang="en-US" sz="3600" b="0" i="0">
                  <a:solidFill>
                    <a:srgbClr val="000000"/>
                  </a:solidFill>
                  <a:effectLst/>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620000" y="1638300"/>
                <a:ext cx="10305054" cy="8132098"/>
              </a:xfrm>
              <a:prstGeom prst="rect">
                <a:avLst/>
              </a:prstGeom>
              <a:blipFill>
                <a:blip r:embed="rId7"/>
                <a:stretch>
                  <a:fillRect l="-1775" b="-825"/>
                </a:stretch>
              </a:blipFill>
            </p:spPr>
            <p:txBody>
              <a:bodyPr/>
              <a:lstStyle/>
              <a:p>
                <a:r>
                  <a:rPr lang="en-US">
                    <a:noFill/>
                  </a:rPr>
                  <a:t> </a:t>
                </a:r>
              </a:p>
            </p:txBody>
          </p:sp>
        </mc:Fallback>
      </mc:AlternateContent>
    </p:spTree>
    <p:extLst>
      <p:ext uri="{BB962C8B-B14F-4D97-AF65-F5344CB8AC3E}">
        <p14:creationId xmlns:p14="http://schemas.microsoft.com/office/powerpoint/2010/main" val="12173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up)">
                                      <p:cBhvr>
                                        <p:cTn id="15" dur="500"/>
                                        <p:tgtEl>
                                          <p:spTgt spid="14">
                                            <p:txEl>
                                              <p:pRg st="0" end="0"/>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wipe(up)">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wipe(left)">
                                      <p:cBhvr>
                                        <p:cTn id="23" dur="500"/>
                                        <p:tgtEl>
                                          <p:spTgt spid="14">
                                            <p:txEl>
                                              <p:pRg st="2" end="2"/>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wipe(left)">
                                      <p:cBhvr>
                                        <p:cTn id="26" dur="500"/>
                                        <p:tgtEl>
                                          <p:spTgt spid="1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31" dur="500"/>
                                        <p:tgtEl>
                                          <p:spTgt spid="14">
                                            <p:txEl>
                                              <p:pRg st="4" end="4"/>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xEl>
                                              <p:pRg st="5" end="5"/>
                                            </p:txEl>
                                          </p:spTgt>
                                        </p:tgtEl>
                                        <p:attrNameLst>
                                          <p:attrName>style.visibility</p:attrName>
                                        </p:attrNameLst>
                                      </p:cBhvr>
                                      <p:to>
                                        <p:strVal val="visible"/>
                                      </p:to>
                                    </p:set>
                                    <p:animEffect transition="in" filter="randombar(horizontal)">
                                      <p:cBhvr>
                                        <p:cTn id="34" dur="500"/>
                                        <p:tgtEl>
                                          <p:spTgt spid="1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xEl>
                                              <p:pRg st="6" end="6"/>
                                            </p:txEl>
                                          </p:spTgt>
                                        </p:tgtEl>
                                        <p:attrNameLst>
                                          <p:attrName>style.visibility</p:attrName>
                                        </p:attrNameLst>
                                      </p:cBhvr>
                                      <p:to>
                                        <p:strVal val="visible"/>
                                      </p:to>
                                    </p:set>
                                    <p:animEffect transition="in" filter="wipe(down)">
                                      <p:cBhvr>
                                        <p:cTn id="39"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42900"/>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18288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7000" b="1" i="0" u="none" strike="noStrike" kern="0" cap="none" spc="0" normalizeH="0" baseline="0" noProof="0">
                <a:ln>
                  <a:noFill/>
                </a:ln>
                <a:solidFill>
                  <a:srgbClr val="FFFF00"/>
                </a:solidFill>
                <a:effectLst/>
                <a:uLnTx/>
                <a:uFillTx/>
                <a:latin typeface="Arial" panose="020B0604020202020204" pitchFamily="34" charset="0"/>
                <a:cs typeface="Maven Pro ExtraBold"/>
                <a:sym typeface="Maven Pro ExtraBold"/>
              </a:rPr>
              <a:t>Định lí</a:t>
            </a:r>
            <a:endParaRPr kumimoji="0" lang="vi-VN" sz="7000" b="1" i="0" u="none" strike="noStrike" kern="0" cap="none" spc="0" normalizeH="0" baseline="0" noProof="0" dirty="0">
              <a:ln>
                <a:noFill/>
              </a:ln>
              <a:solidFill>
                <a:srgbClr val="FFFF00"/>
              </a:solidFill>
              <a:effectLst/>
              <a:uLnTx/>
              <a:uFillTx/>
              <a:latin typeface="Arial" panose="020B0604020202020204" pitchFamily="34" charset="0"/>
              <a:cs typeface="Maven Pro ExtraBold"/>
              <a:sym typeface="Maven Pro ExtraBold"/>
            </a:endParaRPr>
          </a:p>
        </p:txBody>
      </p:sp>
      <p:sp>
        <p:nvSpPr>
          <p:cNvPr id="31" name="Rectangle 30"/>
          <p:cNvSpPr/>
          <p:nvPr/>
        </p:nvSpPr>
        <p:spPr>
          <a:xfrm>
            <a:off x="1309917" y="2024078"/>
            <a:ext cx="15652124" cy="2896499"/>
          </a:xfrm>
          <a:prstGeom prst="rect">
            <a:avLst/>
          </a:prstGeom>
          <a:solidFill>
            <a:srgbClr val="BFDBF7"/>
          </a:solidFill>
          <a:ln w="25400" cap="flat" cmpd="sng" algn="ctr">
            <a:solidFill>
              <a:srgbClr val="FFFFFF"/>
            </a:solidFill>
            <a:prstDash val="solid"/>
          </a:ln>
          <a:effectLst/>
        </p:spPr>
        <p:txBody>
          <a:bodyPr wrap="square">
            <a:spAutoFit/>
          </a:bodyPr>
          <a:lstStyle/>
          <a:p>
            <a:pPr lvl="0" algn="just">
              <a:lnSpc>
                <a:spcPct val="150000"/>
              </a:lnSpc>
              <a:spcBef>
                <a:spcPts val="300"/>
              </a:spcBef>
              <a:spcAft>
                <a:spcPts val="300"/>
              </a:spcAft>
            </a:pPr>
            <a:r>
              <a:rPr lang="vi-VN" sz="4200">
                <a:solidFill>
                  <a:prstClr val="black"/>
                </a:solidFill>
                <a:ea typeface="Arial" panose="020B0604020202020204" pitchFamily="34" charset="0"/>
                <a:cs typeface="Times New Roman" panose="02020603050405020304" pitchFamily="18" charset="0"/>
              </a:rPr>
              <a:t>Nếu cạnh huyền và một cạnh góc vuông của tam giác này tỉ lệ với cạnh huyền và một cạnh góc vuông của tam giác vuông kia thì hai tam giác vuông đó đồng dạng.</a:t>
            </a:r>
            <a:endParaRPr kumimoji="0" lang="en-US" sz="42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p:pic>
        <p:nvPicPr>
          <p:cNvPr id="35" name="Picture 34"/>
          <p:cNvPicPr>
            <a:picLocks noChangeAspect="1"/>
          </p:cNvPicPr>
          <p:nvPr/>
        </p:nvPicPr>
        <p:blipFill>
          <a:blip r:embed="rId3"/>
          <a:stretch>
            <a:fillRect/>
          </a:stretch>
        </p:blipFill>
        <p:spPr>
          <a:xfrm rot="329459" flipH="1">
            <a:off x="379230" y="9050649"/>
            <a:ext cx="1370775" cy="894651"/>
          </a:xfrm>
          <a:prstGeom prst="rect">
            <a:avLst/>
          </a:prstGeom>
        </p:spPr>
      </p:pic>
      <p:pic>
        <p:nvPicPr>
          <p:cNvPr id="36" name="Picture 35"/>
          <p:cNvPicPr>
            <a:picLocks noChangeAspect="1"/>
          </p:cNvPicPr>
          <p:nvPr/>
        </p:nvPicPr>
        <p:blipFill>
          <a:blip r:embed="rId4"/>
          <a:stretch>
            <a:fillRect/>
          </a:stretch>
        </p:blipFill>
        <p:spPr>
          <a:xfrm rot="16200000">
            <a:off x="15772464" y="210314"/>
            <a:ext cx="573741" cy="1821455"/>
          </a:xfrm>
          <a:prstGeom prst="rect">
            <a:avLst/>
          </a:prstGeom>
        </p:spPr>
      </p:pic>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1689657903"/>
                  </p:ext>
                </p:extLst>
              </p:nvPr>
            </p:nvGraphicFramePr>
            <p:xfrm>
              <a:off x="2097151" y="5608517"/>
              <a:ext cx="8514702" cy="4042678"/>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867014">
                    <a:tc>
                      <a:txBody>
                        <a:bodyPr/>
                        <a:lstStyle/>
                        <a:p>
                          <a:pPr algn="ctr">
                            <a:lnSpc>
                              <a:spcPct val="150000"/>
                            </a:lnSpc>
                            <a:spcBef>
                              <a:spcPts val="300"/>
                            </a:spcBef>
                            <a:spcAft>
                              <a:spcPts val="300"/>
                            </a:spcAft>
                          </a:pPr>
                          <a:r>
                            <a:rPr lang="da-DK" sz="4000">
                              <a:solidFill>
                                <a:schemeClr val="bg1"/>
                              </a:solidFill>
                              <a:effectLst/>
                              <a:latin typeface="Arial" panose="020B0604020202020204" pitchFamily="34" charset="0"/>
                              <a:ea typeface="Dotum" panose="020B0600000101010101" pitchFamily="34" charset="-127"/>
                              <a:cs typeface="Arial" panose="020B0604020202020204" pitchFamily="34" charset="0"/>
                            </a:rPr>
                            <a:t>GT</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 xmlns:m="http://schemas.openxmlformats.org/officeDocument/2006/math">
                              <m:r>
                                <a:rPr lang="en-US" sz="40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90</m:t>
                                  </m:r>
                                </m:e>
                                <m: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4000">
                              <a:solidFill>
                                <a:schemeClr val="bg1"/>
                              </a:solidFill>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490746"/>
                      </a:ext>
                    </a:extLst>
                  </a:tr>
                  <a:tr h="1175664">
                    <a:tc>
                      <a:txBody>
                        <a:bodyPr/>
                        <a:lstStyle/>
                        <a:p>
                          <a:pPr algn="ctr">
                            <a:lnSpc>
                              <a:spcPct val="150000"/>
                            </a:lnSpc>
                            <a:spcBef>
                              <a:spcPts val="300"/>
                            </a:spcBef>
                            <a:spcAft>
                              <a:spcPts val="300"/>
                            </a:spcAft>
                          </a:pPr>
                          <a:r>
                            <a:rPr lang="da-DK" sz="4000">
                              <a:solidFill>
                                <a:schemeClr val="bg1"/>
                              </a:solidFill>
                              <a:effectLst/>
                              <a:latin typeface="Arial" panose="020B0604020202020204" pitchFamily="34" charset="0"/>
                              <a:ea typeface="Dotum" panose="020B0600000101010101" pitchFamily="34" charset="-127"/>
                              <a:cs typeface="Arial" panose="020B0604020202020204" pitchFamily="34" charset="0"/>
                            </a:rPr>
                            <a:t>KL</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 xmlns:m="http://schemas.openxmlformats.org/officeDocument/2006/math">
                              <m:r>
                                <a:rPr lang="da-DK" sz="40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40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r>
                                <a:rPr lang="iu-Cans-CA" sz="4000" i="1" kern="0" smtClean="0">
                                  <a:solidFill>
                                    <a:schemeClr val="bg1"/>
                                  </a:solidFill>
                                  <a:latin typeface="Cambria Math" panose="02040503050406030204" pitchFamily="18" charset="0"/>
                                  <a:cs typeface="Arial"/>
                                  <a:sym typeface="Arial"/>
                                </a:rPr>
                                <m:t>ᔕ</m:t>
                              </m:r>
                              <m:r>
                                <a:rPr lang="en-US" sz="4000" b="0" i="1" kern="0" smtClean="0">
                                  <a:solidFill>
                                    <a:srgbClr val="000000"/>
                                  </a:solidFill>
                                  <a:latin typeface="Cambria Math" panose="02040503050406030204" pitchFamily="18" charset="0"/>
                                  <a:cs typeface="Arial"/>
                                  <a:sym typeface="Arial"/>
                                </a:rPr>
                                <m:t> </m:t>
                              </m:r>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da-DK"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da-DK"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40087952"/>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1689657903"/>
                  </p:ext>
                </p:extLst>
              </p:nvPr>
            </p:nvGraphicFramePr>
            <p:xfrm>
              <a:off x="2097151" y="5608517"/>
              <a:ext cx="8514702" cy="4042678"/>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867014">
                    <a:tc>
                      <a:txBody>
                        <a:bodyPr/>
                        <a:lstStyle/>
                        <a:p>
                          <a:pPr algn="ctr">
                            <a:lnSpc>
                              <a:spcPct val="150000"/>
                            </a:lnSpc>
                            <a:spcBef>
                              <a:spcPts val="300"/>
                            </a:spcBef>
                            <a:spcAft>
                              <a:spcPts val="300"/>
                            </a:spcAft>
                          </a:pPr>
                          <a:r>
                            <a:rPr lang="da-DK" sz="4000">
                              <a:solidFill>
                                <a:schemeClr val="bg1"/>
                              </a:solidFill>
                              <a:effectLst/>
                              <a:latin typeface="Arial" panose="020B0604020202020204" pitchFamily="34" charset="0"/>
                              <a:ea typeface="Dotum" panose="020B0600000101010101" pitchFamily="34" charset="-127"/>
                              <a:cs typeface="Arial" panose="020B0604020202020204" pitchFamily="34" charset="0"/>
                            </a:rPr>
                            <a:t>GT</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5"/>
                          <a:stretch>
                            <a:fillRect l="-17395" r="-84" b="-45223"/>
                          </a:stretch>
                        </a:blipFill>
                      </a:tcPr>
                    </a:tc>
                    <a:extLst>
                      <a:ext uri="{0D108BD9-81ED-4DB2-BD59-A6C34878D82A}">
                        <a16:rowId xmlns:a16="http://schemas.microsoft.com/office/drawing/2014/main" val="2999490746"/>
                      </a:ext>
                    </a:extLst>
                  </a:tr>
                  <a:tr h="1175664">
                    <a:tc>
                      <a:txBody>
                        <a:bodyPr/>
                        <a:lstStyle/>
                        <a:p>
                          <a:pPr algn="ctr">
                            <a:lnSpc>
                              <a:spcPct val="150000"/>
                            </a:lnSpc>
                            <a:spcBef>
                              <a:spcPts val="300"/>
                            </a:spcBef>
                            <a:spcAft>
                              <a:spcPts val="300"/>
                            </a:spcAft>
                          </a:pPr>
                          <a:r>
                            <a:rPr lang="da-DK" sz="4000">
                              <a:solidFill>
                                <a:schemeClr val="bg1"/>
                              </a:solidFill>
                              <a:effectLst/>
                              <a:latin typeface="Arial" panose="020B0604020202020204" pitchFamily="34" charset="0"/>
                              <a:ea typeface="Dotum" panose="020B0600000101010101" pitchFamily="34" charset="-127"/>
                              <a:cs typeface="Arial" panose="020B0604020202020204" pitchFamily="34" charset="0"/>
                            </a:rPr>
                            <a:t>KL</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blipFill>
                          <a:blip r:embed="rId5"/>
                          <a:stretch>
                            <a:fillRect l="-17395" t="-244041" r="-84" b="-10363"/>
                          </a:stretch>
                        </a:blipFill>
                      </a:tcPr>
                    </a:tc>
                    <a:extLst>
                      <a:ext uri="{0D108BD9-81ED-4DB2-BD59-A6C34878D82A}">
                        <a16:rowId xmlns:a16="http://schemas.microsoft.com/office/drawing/2014/main" val="2040087952"/>
                      </a:ext>
                    </a:extLst>
                  </a:tr>
                </a:tbl>
              </a:graphicData>
            </a:graphic>
          </p:graphicFrame>
        </mc:Fallback>
      </mc:AlternateContent>
      <p:pic>
        <p:nvPicPr>
          <p:cNvPr id="8" name="Picture 7"/>
          <p:cNvPicPr>
            <a:picLocks noChangeAspect="1"/>
          </p:cNvPicPr>
          <p:nvPr/>
        </p:nvPicPr>
        <p:blipFill>
          <a:blip r:embed="rId6"/>
          <a:stretch>
            <a:fillRect/>
          </a:stretch>
        </p:blipFill>
        <p:spPr>
          <a:xfrm>
            <a:off x="11523517" y="5482431"/>
            <a:ext cx="4535817" cy="4359018"/>
          </a:xfrm>
          <a:prstGeom prst="rect">
            <a:avLst/>
          </a:prstGeom>
        </p:spPr>
      </p:pic>
    </p:spTree>
    <p:extLst>
      <p:ext uri="{BB962C8B-B14F-4D97-AF65-F5344CB8AC3E}">
        <p14:creationId xmlns:p14="http://schemas.microsoft.com/office/powerpoint/2010/main" val="178865839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184484" y="190499"/>
            <a:ext cx="17907000" cy="9865373"/>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2" name="Rectangle 31"/>
          <p:cNvSpPr/>
          <p:nvPr/>
        </p:nvSpPr>
        <p:spPr>
          <a:xfrm>
            <a:off x="688147" y="647700"/>
            <a:ext cx="32399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Chứng </a:t>
            </a:r>
            <a:r>
              <a:rPr kumimoji="0" lang="en-US"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minh:</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4" name="Picture 33"/>
          <p:cNvPicPr>
            <a:picLocks noChangeAspect="1"/>
          </p:cNvPicPr>
          <p:nvPr/>
        </p:nvPicPr>
        <p:blipFill>
          <a:blip r:embed="rId3"/>
          <a:stretch>
            <a:fillRect/>
          </a:stretch>
        </p:blipFill>
        <p:spPr>
          <a:xfrm flipH="1">
            <a:off x="17661" y="8640896"/>
            <a:ext cx="2290481" cy="1329957"/>
          </a:xfrm>
          <a:prstGeom prst="rect">
            <a:avLst/>
          </a:prstGeom>
        </p:spPr>
      </p:pic>
      <p:pic>
        <p:nvPicPr>
          <p:cNvPr id="35" name="Picture 34"/>
          <p:cNvPicPr>
            <a:picLocks noChangeAspect="1"/>
          </p:cNvPicPr>
          <p:nvPr/>
        </p:nvPicPr>
        <p:blipFill>
          <a:blip r:embed="rId4"/>
          <a:stretch>
            <a:fillRect/>
          </a:stretch>
        </p:blipFill>
        <p:spPr>
          <a:xfrm rot="16805205">
            <a:off x="16017253" y="73145"/>
            <a:ext cx="1403733" cy="18262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734159" y="1286037"/>
                <a:ext cx="10468448" cy="8433719"/>
              </a:xfrm>
              <a:prstGeom prst="rect">
                <a:avLst/>
              </a:prstGeom>
            </p:spPr>
            <p:txBody>
              <a:bodyPr wrap="square">
                <a:spAutoFit/>
              </a:bodyPr>
              <a:lstStyle/>
              <a:p>
                <a:pPr marL="571500" marR="0" lvl="0" indent="-571500" algn="just" defTabSz="914400" rtl="0" eaLnBrk="1" fontAlgn="auto" latinLnBrk="0" hangingPunct="1">
                  <a:lnSpc>
                    <a:spcPct val="150000"/>
                  </a:lnSpc>
                  <a:spcBef>
                    <a:spcPts val="200"/>
                  </a:spcBef>
                  <a:spcAft>
                    <a:spcPts val="200"/>
                  </a:spcAft>
                  <a:buClrTx/>
                  <a:buSzTx/>
                  <a:buFont typeface="Arial" panose="020B0604020202020204" pitchFamily="34" charset="0"/>
                  <a:buChar char="•"/>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Trường hợp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200"/>
                  </a:spcBef>
                  <a:spcAft>
                    <a:spcPts val="20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Khi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đó: </a:t>
                </a:r>
                <a14:m>
                  <m:oMath xmlns:m="http://schemas.openxmlformats.org/officeDocument/2006/math">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200"/>
                  </a:spcBef>
                  <a:spcAft>
                    <a:spcPts val="2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m:t>
                        </m:r>
                      </m:e>
                      <m: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up>
                    </m:sSup>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𝐴𝐵𝐶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Vì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𝐵</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p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𝐶</m:t>
                        </m:r>
                      </m:e>
                      <m:sup>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up>
                    </m:s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r>
                      <a:rPr kumimoji="0" lang="iu-Cans-CA" sz="36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ᔕ</m:t>
                    </m:r>
                    <m:r>
                      <a:rPr kumimoji="0" lang="en-US" sz="3600" b="0" i="1" u="none" strike="noStrike" kern="0" cap="none" spc="0" normalizeH="0" baseline="0" noProof="0">
                        <a:ln>
                          <a:noFill/>
                        </a:ln>
                        <a:solidFill>
                          <a:prstClr val="black"/>
                        </a:solidFill>
                        <a:effectLst/>
                        <a:uLnTx/>
                        <a:uFillTx/>
                        <a:latin typeface="Cambria Math" panose="02040503050406030204" pitchFamily="18" charset="0"/>
                        <a:ea typeface="+mn-ea"/>
                        <a:cs typeface="Arial"/>
                        <a:sym typeface="Arial"/>
                      </a:rPr>
                      <m:t> </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𝐴𝐵𝐶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200"/>
                  </a:spcBef>
                  <a:spcAft>
                    <a:spcPts val="200"/>
                  </a:spcAft>
                  <a:buClrTx/>
                  <a:buSzTx/>
                  <a:buFont typeface="Arial" panose="020B0604020202020204" pitchFamily="34" charset="0"/>
                  <a:buChar char="•"/>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Trường </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hợp </a:t>
                </a:r>
                <a:r>
                  <a:rPr kumimoji="0" lang="en-US"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𝐴𝐵</m:t>
                        </m:r>
                      </m:den>
                    </m:f>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200"/>
                  </a:spcBef>
                  <a:spcAft>
                    <a:spcPts val="2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Trên tia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lấy điểm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thoả</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mãn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lvl="0" algn="just">
                  <a:lnSpc>
                    <a:spcPct val="150000"/>
                  </a:lnSpc>
                  <a:spcBef>
                    <a:spcPts val="200"/>
                  </a:spcBef>
                  <a:spcAft>
                    <a:spcPts val="200"/>
                  </a:spcAft>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Qua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kẻ</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đường thẳng song song với </a:t>
                </a:r>
                <a14:m>
                  <m:oMath xmlns:m="http://schemas.openxmlformats.org/officeDocument/2006/math">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𝐵</m:t>
                        </m:r>
                      </m:e>
                      <m:sup>
                        <m:r>
                          <a:rPr lang="en-US" sz="3600" i="1">
                            <a:solidFill>
                              <a:prstClr val="black"/>
                            </a:solidFill>
                            <a:latin typeface="Cambria Math" panose="02040503050406030204" pitchFamily="18" charset="0"/>
                            <a:cs typeface="Arial" panose="020B0604020202020204" pitchFamily="34" charset="0"/>
                          </a:rPr>
                          <m:t>′</m:t>
                        </m:r>
                      </m:sup>
                    </m:sSup>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𝐶</m:t>
                        </m:r>
                      </m:e>
                      <m:sup>
                        <m:r>
                          <a:rPr lang="en-US" sz="3600" i="1">
                            <a:solidFill>
                              <a:prstClr val="black"/>
                            </a:solidFill>
                            <a:latin typeface="Cambria Math" panose="02040503050406030204" pitchFamily="18" charset="0"/>
                            <a:cs typeface="Arial" panose="020B0604020202020204" pitchFamily="34" charset="0"/>
                          </a:rPr>
                          <m:t>′</m:t>
                        </m:r>
                      </m:sup>
                    </m:sSup>
                    <m:r>
                      <a:rPr lang="en-US" sz="3600" b="0" i="0" smtClean="0">
                        <a:solidFill>
                          <a:prstClr val="black"/>
                        </a:solidFill>
                        <a:latin typeface="Cambria Math" panose="02040503050406030204" pitchFamily="18" charset="0"/>
                        <a:cs typeface="Arial" panose="020B0604020202020204" pitchFamily="34" charset="0"/>
                      </a:rPr>
                      <m:t>,</m:t>
                    </m:r>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cắt</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đường thẳng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tại</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𝑁</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a:t>
                </a:r>
                <a:r>
                  <a:rPr lang="en-US" sz="3600" smtClean="0">
                    <a:solidFill>
                      <a:prstClr val="black"/>
                    </a:solidFill>
                    <a:latin typeface="Arial" panose="020B0604020202020204" pitchFamily="34" charset="0"/>
                    <a:cs typeface="Arial" panose="020B0604020202020204" pitchFamily="34" charset="0"/>
                  </a:rPr>
                  <a:t>61</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lvl="0" algn="just">
                  <a:lnSpc>
                    <a:spcPct val="150000"/>
                  </a:lnSpc>
                  <a:spcBef>
                    <a:spcPts val="200"/>
                  </a:spcBef>
                  <a:spcAft>
                    <a:spcPts val="200"/>
                  </a:spcAft>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m:t>
                        </m:r>
                      </m:num>
                      <m:den>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𝐴</m:t>
                            </m:r>
                          </m:e>
                          <m:sup>
                            <m:r>
                              <a:rPr lang="en-US" sz="3600" i="1">
                                <a:solidFill>
                                  <a:prstClr val="black"/>
                                </a:solidFill>
                                <a:latin typeface="Cambria Math" panose="02040503050406030204" pitchFamily="18" charset="0"/>
                              </a:rPr>
                              <m:t>′</m:t>
                            </m:r>
                          </m:sup>
                        </m:sSup>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𝐵</m:t>
                            </m:r>
                          </m:e>
                          <m:sup>
                            <m:r>
                              <a:rPr lang="en-US" sz="3600" i="1">
                                <a:solidFill>
                                  <a:prstClr val="black"/>
                                </a:solidFill>
                                <a:latin typeface="Cambria Math" panose="02040503050406030204" pitchFamily="18" charset="0"/>
                              </a:rPr>
                              <m:t>′</m:t>
                            </m:r>
                          </m:sup>
                        </m:sSup>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𝑀𝑁</m:t>
                        </m:r>
                      </m:num>
                      <m:den>
                        <m:sSup>
                          <m:sSupPr>
                            <m:ctrlPr>
                              <a:rPr lang="en-US" sz="3600" i="1">
                                <a:solidFill>
                                  <a:prstClr val="black"/>
                                </a:solidFill>
                                <a:latin typeface="Cambria Math" panose="02040503050406030204" pitchFamily="18" charset="0"/>
                                <a:cs typeface="Arial" panose="020B0604020202020204" pitchFamily="34" charset="0"/>
                              </a:rPr>
                            </m:ctrlPr>
                          </m:sSupPr>
                          <m:e>
                            <m:r>
                              <a:rPr lang="en-US" sz="3600" i="1">
                                <a:solidFill>
                                  <a:prstClr val="black"/>
                                </a:solidFill>
                                <a:latin typeface="Cambria Math" panose="02040503050406030204" pitchFamily="18" charset="0"/>
                                <a:cs typeface="Arial" panose="020B0604020202020204" pitchFamily="34" charset="0"/>
                              </a:rPr>
                              <m:t>𝐵</m:t>
                            </m:r>
                          </m:e>
                          <m:sup>
                            <m:r>
                              <a:rPr lang="en-US" sz="3600" i="1">
                                <a:solidFill>
                                  <a:prstClr val="black"/>
                                </a:solidFill>
                                <a:latin typeface="Cambria Math" panose="02040503050406030204" pitchFamily="18" charset="0"/>
                                <a:cs typeface="Arial" panose="020B0604020202020204" pitchFamily="34" charset="0"/>
                              </a:rPr>
                              <m:t>′</m:t>
                            </m:r>
                          </m:sup>
                        </m:sSup>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𝐶</m:t>
                            </m:r>
                          </m:e>
                          <m:sup>
                            <m:r>
                              <a:rPr lang="en-US" sz="3600" i="1">
                                <a:solidFill>
                                  <a:prstClr val="black"/>
                                </a:solidFill>
                                <a:latin typeface="Cambria Math" panose="02040503050406030204" pitchFamily="18" charset="0"/>
                              </a:rPr>
                              <m:t>′</m:t>
                            </m:r>
                          </m:sup>
                        </m:sSup>
                      </m:den>
                    </m:f>
                  </m:oMath>
                </a14:m>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tức</a:t>
                </a:r>
                <a:r>
                  <a:rPr kumimoji="0" lang="en-US" sz="36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𝑀𝑁</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𝐵𝐶</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734159" y="1286037"/>
                <a:ext cx="10468448" cy="8433719"/>
              </a:xfrm>
              <a:prstGeom prst="rect">
                <a:avLst/>
              </a:prstGeom>
              <a:blipFill>
                <a:blip r:embed="rId5"/>
                <a:stretch>
                  <a:fillRect l="-1805" r="-1747"/>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51993" y="1866177"/>
            <a:ext cx="5257800" cy="5454557"/>
          </a:xfrm>
          <a:prstGeom prst="rect">
            <a:avLst/>
          </a:prstGeom>
        </p:spPr>
      </p:pic>
    </p:spTree>
    <p:extLst>
      <p:ext uri="{BB962C8B-B14F-4D97-AF65-F5344CB8AC3E}">
        <p14:creationId xmlns:p14="http://schemas.microsoft.com/office/powerpoint/2010/main" val="35303390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anim calcmode="lin" valueType="num">
                                      <p:cBhvr>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anim calcmode="lin" valueType="num">
                                      <p:cBhvr>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anim calcmode="lin" valueType="num">
                                      <p:cBhvr>
                                        <p:cTn id="2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anim calcmode="lin" valueType="num">
                                      <p:cBhvr>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anim calcmode="lin" valueType="num">
                                      <p:cBhvr>
                                        <p:cTn id="4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4">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500"/>
                                        <p:tgtEl>
                                          <p:spTgt spid="4">
                                            <p:txEl>
                                              <p:pRg st="5" end="5"/>
                                            </p:txEl>
                                          </p:spTgt>
                                        </p:tgtEl>
                                      </p:cBhvr>
                                    </p:animEffect>
                                    <p:anim calcmode="lin" valueType="num">
                                      <p:cBhvr>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500"/>
                                        <p:tgtEl>
                                          <p:spTgt spid="4">
                                            <p:txEl>
                                              <p:pRg st="6" end="6"/>
                                            </p:txEl>
                                          </p:spTgt>
                                        </p:tgtEl>
                                      </p:cBhvr>
                                    </p:animEffect>
                                    <p:anim calcmode="lin" valueType="num">
                                      <p:cBhvr>
                                        <p:cTn id="5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184484" y="190499"/>
            <a:ext cx="17907000" cy="9865373"/>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2" name="Rectangle 31"/>
          <p:cNvSpPr/>
          <p:nvPr/>
        </p:nvSpPr>
        <p:spPr>
          <a:xfrm>
            <a:off x="688147" y="647700"/>
            <a:ext cx="32399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Chứng </a:t>
            </a:r>
            <a:r>
              <a:rPr kumimoji="0" lang="en-US"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minh:</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4" name="Picture 33"/>
          <p:cNvPicPr>
            <a:picLocks noChangeAspect="1"/>
          </p:cNvPicPr>
          <p:nvPr/>
        </p:nvPicPr>
        <p:blipFill>
          <a:blip r:embed="rId3"/>
          <a:stretch>
            <a:fillRect/>
          </a:stretch>
        </p:blipFill>
        <p:spPr>
          <a:xfrm flipH="1">
            <a:off x="17661" y="8640896"/>
            <a:ext cx="2290481" cy="1329957"/>
          </a:xfrm>
          <a:prstGeom prst="rect">
            <a:avLst/>
          </a:prstGeom>
        </p:spPr>
      </p:pic>
      <p:pic>
        <p:nvPicPr>
          <p:cNvPr id="35" name="Picture 34"/>
          <p:cNvPicPr>
            <a:picLocks noChangeAspect="1"/>
          </p:cNvPicPr>
          <p:nvPr/>
        </p:nvPicPr>
        <p:blipFill>
          <a:blip r:embed="rId4"/>
          <a:stretch>
            <a:fillRect/>
          </a:stretch>
        </p:blipFill>
        <p:spPr>
          <a:xfrm rot="16805205">
            <a:off x="16017253" y="73145"/>
            <a:ext cx="1403733" cy="18262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391400" y="1866177"/>
                <a:ext cx="9728565" cy="6034601"/>
              </a:xfrm>
              <a:prstGeom prst="rect">
                <a:avLst/>
              </a:prstGeom>
            </p:spPr>
            <p:txBody>
              <a:bodyPr wrap="square">
                <a:spAutoFit/>
              </a:bodyPr>
              <a:lstStyle/>
              <a:p>
                <a:pPr marL="0" marR="0" lvl="0" indent="0" algn="l" defTabSz="914400" rtl="0" eaLnBrk="1" fontAlgn="auto" latinLnBrk="0" hangingPunct="1">
                  <a:lnSpc>
                    <a:spcPct val="150000"/>
                  </a:lnSpc>
                  <a:spcBef>
                    <a:spcPts val="800"/>
                  </a:spcBef>
                  <a:spcAft>
                    <a:spcPts val="800"/>
                  </a:spcAft>
                  <a:buClrTx/>
                  <a:buSzTx/>
                  <a:buFontTx/>
                  <a:buNone/>
                  <a:tabLst/>
                  <a:defRPr/>
                </a:pPr>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Xét</a:t>
                </a:r>
                <a:r>
                  <a:rPr kumimoji="0" lang="en-US" sz="37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hai tam giác vuông </a:t>
                </a:r>
                <a14:m>
                  <m:oMath xmlns:m="http://schemas.openxmlformats.org/officeDocument/2006/math">
                    <m:r>
                      <a:rPr kumimoji="0" lang="en-US" sz="37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𝐴𝐵𝐶</m:t>
                    </m:r>
                  </m:oMath>
                </a14:m>
                <a:r>
                  <a:rPr kumimoji="0" lang="en-US" sz="37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và </a:t>
                </a:r>
                <a14:m>
                  <m:oMath xmlns:m="http://schemas.openxmlformats.org/officeDocument/2006/math">
                    <m:r>
                      <a:rPr kumimoji="0" lang="en-US" sz="37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𝐴</m:t>
                    </m:r>
                    <m:r>
                      <a:rPr kumimoji="0" lang="en-US" sz="37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sz="37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𝑀𝑁</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ta có</a:t>
                </a:r>
              </a:p>
              <a:p>
                <a:pPr lvl="0" algn="ctr">
                  <a:lnSpc>
                    <a:spcPct val="150000"/>
                  </a:lnSpc>
                  <a:spcBef>
                    <a:spcPts val="800"/>
                  </a:spcBef>
                  <a:spcAft>
                    <a:spcPts val="800"/>
                  </a:spcAft>
                </a:pPr>
                <a14:m>
                  <m:oMath xmlns:m="http://schemas.openxmlformats.org/officeDocument/2006/math">
                    <m:sSup>
                      <m:sSupPr>
                        <m:ctrlPr>
                          <a:rPr lang="en-US" sz="3700" i="1">
                            <a:solidFill>
                              <a:prstClr val="black"/>
                            </a:solidFill>
                            <a:latin typeface="Cambria Math" panose="02040503050406030204" pitchFamily="18" charset="0"/>
                            <a:cs typeface="Arial" panose="020B0604020202020204" pitchFamily="34" charset="0"/>
                          </a:rPr>
                        </m:ctrlPr>
                      </m:sSupPr>
                      <m:e>
                        <m:r>
                          <a:rPr lang="en-US" sz="3700" i="1">
                            <a:solidFill>
                              <a:prstClr val="black"/>
                            </a:solidFill>
                            <a:latin typeface="Cambria Math" panose="02040503050406030204" pitchFamily="18" charset="0"/>
                            <a:cs typeface="Arial" panose="020B0604020202020204" pitchFamily="34" charset="0"/>
                          </a:rPr>
                          <m:t>𝐴</m:t>
                        </m:r>
                      </m:e>
                      <m:sup>
                        <m:r>
                          <a:rPr lang="en-US" sz="3700" i="1">
                            <a:solidFill>
                              <a:prstClr val="black"/>
                            </a:solidFill>
                            <a:latin typeface="Cambria Math" panose="02040503050406030204" pitchFamily="18" charset="0"/>
                            <a:cs typeface="Arial" panose="020B0604020202020204" pitchFamily="34" charset="0"/>
                          </a:rPr>
                          <m:t>′</m:t>
                        </m:r>
                      </m:sup>
                    </m:sSup>
                    <m:r>
                      <a:rPr lang="en-US" sz="3700" i="1">
                        <a:solidFill>
                          <a:prstClr val="black"/>
                        </a:solidFill>
                        <a:latin typeface="Cambria Math" panose="02040503050406030204" pitchFamily="18" charset="0"/>
                        <a:cs typeface="Arial" panose="020B0604020202020204" pitchFamily="34" charset="0"/>
                      </a:rPr>
                      <m:t>𝑀</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𝐴𝐵</m:t>
                    </m:r>
                    <m:r>
                      <a:rPr lang="en-US" sz="3700" b="0" i="1" smtClean="0">
                        <a:solidFill>
                          <a:prstClr val="black"/>
                        </a:solidFill>
                        <a:latin typeface="Cambria Math" panose="02040503050406030204" pitchFamily="18" charset="0"/>
                        <a:cs typeface="Arial" panose="020B0604020202020204" pitchFamily="34" charset="0"/>
                      </a:rPr>
                      <m:t>, </m:t>
                    </m:r>
                    <m:r>
                      <a:rPr lang="en-US" sz="3700" i="1">
                        <a:solidFill>
                          <a:prstClr val="black"/>
                        </a:solidFill>
                        <a:latin typeface="Cambria Math" panose="02040503050406030204" pitchFamily="18" charset="0"/>
                        <a:cs typeface="Arial" panose="020B0604020202020204" pitchFamily="34" charset="0"/>
                      </a:rPr>
                      <m:t>𝑀𝑁</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𝐵𝐶</m:t>
                    </m:r>
                  </m:oMath>
                </a14:m>
                <a:r>
                  <a:rPr kumimoji="0" lang="en-US" sz="37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nên </a:t>
                </a:r>
                <a:r>
                  <a:rPr lang="en-US" sz="3700" smtClean="0">
                    <a:solidFill>
                      <a:prstClr val="black"/>
                    </a:solidFill>
                    <a:cs typeface="Arial" panose="020B0604020202020204" pitchFamily="34" charset="0"/>
                  </a:rPr>
                  <a:t> </a:t>
                </a:r>
                <a14:m>
                  <m:oMath xmlns:m="http://schemas.openxmlformats.org/officeDocument/2006/math">
                    <m:r>
                      <a:rPr lang="en-US" sz="37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𝑀𝑁</m:t>
                    </m:r>
                    <m:r>
                      <a:rPr lang="en-US" sz="3700" b="0" i="0" smtClean="0">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𝐴𝐵𝐶</m:t>
                    </m:r>
                  </m:oMath>
                </a14:m>
                <a:endParaRPr kumimoji="0" lang="en-US" sz="37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a:p>
                <a:pPr>
                  <a:lnSpc>
                    <a:spcPct val="150000"/>
                  </a:lnSpc>
                  <a:spcBef>
                    <a:spcPts val="800"/>
                  </a:spcBef>
                  <a:spcAft>
                    <a:spcPts val="800"/>
                  </a:spcAft>
                </a:pPr>
                <a:r>
                  <a:rPr lang="en-US" sz="3700" smtClean="0">
                    <a:solidFill>
                      <a:prstClr val="black"/>
                    </a:solidFill>
                    <a:latin typeface="Arial" panose="020B0604020202020204" pitchFamily="34" charset="0"/>
                    <a:cs typeface="Arial" panose="020B0604020202020204" pitchFamily="34" charset="0"/>
                  </a:rPr>
                  <a:t>Suy ra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𝑀𝑁</m:t>
                    </m:r>
                    <m:r>
                      <a:rPr lang="en-US" sz="3700" b="0" i="1" smtClean="0">
                        <a:solidFill>
                          <a:prstClr val="black"/>
                        </a:solidFill>
                        <a:latin typeface="Cambria Math" panose="02040503050406030204" pitchFamily="18" charset="0"/>
                        <a:cs typeface="Arial" panose="020B0604020202020204" pitchFamily="34" charset="0"/>
                      </a:rPr>
                      <m:t> </m:t>
                    </m:r>
                    <m:r>
                      <a:rPr lang="iu-Cans-CA" sz="3700" i="1" kern="0">
                        <a:solidFill>
                          <a:prstClr val="black"/>
                        </a:solidFill>
                        <a:latin typeface="Cambria Math" panose="02040503050406030204" pitchFamily="18" charset="0"/>
                        <a:cs typeface="Arial"/>
                        <a:sym typeface="Arial"/>
                      </a:rPr>
                      <m:t>ᔕ</m:t>
                    </m:r>
                    <m:r>
                      <a:rPr lang="en-US" sz="3700" b="0" i="1" kern="0" smtClean="0">
                        <a:solidFill>
                          <a:prstClr val="black"/>
                        </a:solidFill>
                        <a:latin typeface="Cambria Math" panose="02040503050406030204" pitchFamily="18" charset="0"/>
                        <a:cs typeface="Arial"/>
                        <a:sym typeface="Arial"/>
                      </a:rPr>
                      <m:t> </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𝐴𝐵𝐶</m:t>
                    </m:r>
                    <m:r>
                      <a:rPr lang="en-US" sz="3700" b="0" i="1" smtClean="0">
                        <a:solidFill>
                          <a:prstClr val="black"/>
                        </a:solidFill>
                        <a:latin typeface="Cambria Math" panose="02040503050406030204" pitchFamily="18" charset="0"/>
                        <a:cs typeface="Arial" panose="020B0604020202020204" pitchFamily="34" charset="0"/>
                      </a:rPr>
                      <m:t>.</m:t>
                    </m:r>
                  </m:oMath>
                </a14:m>
                <a:endParaRPr lang="en-US" sz="3700" b="0" smtClean="0">
                  <a:solidFill>
                    <a:prstClr val="black"/>
                  </a:solidFill>
                  <a:latin typeface="Arial" panose="020B0604020202020204" pitchFamily="34" charset="0"/>
                  <a:cs typeface="Arial" panose="020B0604020202020204" pitchFamily="34" charset="0"/>
                </a:endParaRPr>
              </a:p>
              <a:p>
                <a:pPr>
                  <a:lnSpc>
                    <a:spcPct val="150000"/>
                  </a:lnSpc>
                  <a:spcBef>
                    <a:spcPts val="800"/>
                  </a:spcBef>
                  <a:spcAft>
                    <a:spcPts val="800"/>
                  </a:spcAft>
                </a:pPr>
                <a:r>
                  <a:rPr lang="en-US" sz="3700" smtClean="0">
                    <a:solidFill>
                      <a:prstClr val="black"/>
                    </a:solidFill>
                    <a:latin typeface="Arial" panose="020B0604020202020204" pitchFamily="34" charset="0"/>
                    <a:cs typeface="Arial" panose="020B0604020202020204" pitchFamily="34" charset="0"/>
                  </a:rPr>
                  <a:t>Vì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𝑀𝑁</m:t>
                    </m:r>
                    <m:r>
                      <a:rPr lang="en-US" sz="3700" i="1" smtClean="0">
                        <a:solidFill>
                          <a:prstClr val="black"/>
                        </a:solidFill>
                        <a:latin typeface="Cambria Math" panose="02040503050406030204" pitchFamily="18" charset="0"/>
                        <a:cs typeface="Arial" panose="020B0604020202020204" pitchFamily="34" charset="0"/>
                      </a:rPr>
                      <m:t>//</m:t>
                    </m:r>
                    <m:r>
                      <a:rPr lang="en-US" sz="3700" i="1" smtClean="0">
                        <a:solidFill>
                          <a:prstClr val="black"/>
                        </a:solidFill>
                        <a:latin typeface="Cambria Math" panose="02040503050406030204" pitchFamily="18" charset="0"/>
                        <a:cs typeface="Arial" panose="020B0604020202020204" pitchFamily="34" charset="0"/>
                      </a:rPr>
                      <m:t>𝐵</m:t>
                    </m:r>
                    <m:r>
                      <a:rPr lang="en-US" sz="3700" i="1" smtClean="0">
                        <a:solidFill>
                          <a:prstClr val="black"/>
                        </a:solidFill>
                        <a:latin typeface="Cambria Math" panose="02040503050406030204" pitchFamily="18" charset="0"/>
                        <a:cs typeface="Arial" panose="020B0604020202020204" pitchFamily="34" charset="0"/>
                      </a:rPr>
                      <m:t>’</m:t>
                    </m:r>
                    <m:r>
                      <a:rPr lang="en-US" sz="3700" i="1" smtClean="0">
                        <a:solidFill>
                          <a:prstClr val="black"/>
                        </a:solidFill>
                        <a:latin typeface="Cambria Math" panose="02040503050406030204" pitchFamily="18" charset="0"/>
                        <a:cs typeface="Arial" panose="020B0604020202020204" pitchFamily="34" charset="0"/>
                      </a:rPr>
                      <m:t>𝐶</m:t>
                    </m:r>
                    <m:r>
                      <a:rPr lang="en-US" sz="3700" i="1" smtClean="0">
                        <a:solidFill>
                          <a:prstClr val="black"/>
                        </a:solidFill>
                        <a:latin typeface="Cambria Math" panose="02040503050406030204" pitchFamily="18" charset="0"/>
                        <a:cs typeface="Arial" panose="020B0604020202020204" pitchFamily="34" charset="0"/>
                      </a:rPr>
                      <m:t>’</m:t>
                    </m:r>
                  </m:oMath>
                </a14:m>
                <a:r>
                  <a:rPr lang="en-US" sz="3700" smtClean="0">
                    <a:solidFill>
                      <a:prstClr val="black"/>
                    </a:solidFill>
                    <a:latin typeface="Arial" panose="020B0604020202020204" pitchFamily="34" charset="0"/>
                    <a:cs typeface="Arial" panose="020B0604020202020204" pitchFamily="34" charset="0"/>
                  </a:rPr>
                  <a:t> nên theo định lí trang 72 ta có </a:t>
                </a:r>
              </a:p>
              <a:p>
                <a:pPr>
                  <a:lnSpc>
                    <a:spcPct val="150000"/>
                  </a:lnSpc>
                  <a:spcBef>
                    <a:spcPts val="800"/>
                  </a:spcBef>
                  <a:spcAft>
                    <a:spcPts val="800"/>
                  </a:spcAft>
                </a:pPr>
                <a14:m>
                  <m:oMathPara xmlns:m="http://schemas.openxmlformats.org/officeDocument/2006/math">
                    <m:oMathParaPr>
                      <m:jc m:val="centerGroup"/>
                    </m:oMathParaPr>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𝑀𝑁</m:t>
                      </m:r>
                      <m:r>
                        <a:rPr lang="en-US" sz="3700" i="1">
                          <a:solidFill>
                            <a:prstClr val="black"/>
                          </a:solidFill>
                          <a:latin typeface="Cambria Math" panose="02040503050406030204" pitchFamily="18" charset="0"/>
                          <a:cs typeface="Arial" panose="020B0604020202020204" pitchFamily="34" charset="0"/>
                        </a:rPr>
                        <m:t> ᔕ ∆</m:t>
                      </m:r>
                      <m:r>
                        <a:rPr lang="en-US" sz="3700" i="1">
                          <a:solidFill>
                            <a:prstClr val="black"/>
                          </a:solidFill>
                          <a:latin typeface="Cambria Math" panose="02040503050406030204" pitchFamily="18" charset="0"/>
                          <a:cs typeface="Arial" panose="020B0604020202020204" pitchFamily="34" charset="0"/>
                        </a:rPr>
                        <m:t>𝐴</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𝐵</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𝐶</m:t>
                      </m:r>
                      <m:r>
                        <a:rPr lang="en-US" sz="3700" i="1">
                          <a:solidFill>
                            <a:prstClr val="black"/>
                          </a:solidFill>
                          <a:latin typeface="Cambria Math" panose="02040503050406030204" pitchFamily="18" charset="0"/>
                          <a:cs typeface="Arial" panose="020B0604020202020204" pitchFamily="34" charset="0"/>
                        </a:rPr>
                        <m:t>’.</m:t>
                      </m:r>
                    </m:oMath>
                  </m:oMathPara>
                </a14:m>
                <a:endParaRPr lang="en-US" sz="3700" b="0" smtClean="0">
                  <a:solidFill>
                    <a:prstClr val="black"/>
                  </a:solidFill>
                  <a:latin typeface="Arial" panose="020B0604020202020204" pitchFamily="34" charset="0"/>
                  <a:cs typeface="Arial" panose="020B0604020202020204" pitchFamily="34" charset="0"/>
                </a:endParaRPr>
              </a:p>
              <a:p>
                <a:pPr>
                  <a:lnSpc>
                    <a:spcPct val="150000"/>
                  </a:lnSpc>
                  <a:spcBef>
                    <a:spcPts val="800"/>
                  </a:spcBef>
                  <a:spcAft>
                    <a:spcPts val="800"/>
                  </a:spcAft>
                </a:pPr>
                <a:r>
                  <a:rPr lang="en-US" sz="3700" smtClean="0">
                    <a:solidFill>
                      <a:prstClr val="black"/>
                    </a:solidFill>
                    <a:latin typeface="Arial" panose="020B0604020202020204" pitchFamily="34" charset="0"/>
                    <a:cs typeface="Arial" panose="020B0604020202020204" pitchFamily="34" charset="0"/>
                  </a:rPr>
                  <a:t>Vậy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𝐵</m:t>
                    </m:r>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𝐶</m:t>
                    </m:r>
                    <m:r>
                      <a:rPr lang="en-US" sz="3700" i="1">
                        <a:solidFill>
                          <a:prstClr val="black"/>
                        </a:solidFill>
                        <a:latin typeface="Cambria Math" panose="02040503050406030204" pitchFamily="18" charset="0"/>
                        <a:cs typeface="Arial" panose="020B0604020202020204" pitchFamily="34" charset="0"/>
                      </a:rPr>
                      <m:t>’ ᔕ ∆</m:t>
                    </m:r>
                    <m:r>
                      <a:rPr lang="en-US" sz="3700" i="1">
                        <a:solidFill>
                          <a:prstClr val="black"/>
                        </a:solidFill>
                        <a:latin typeface="Cambria Math" panose="02040503050406030204" pitchFamily="18" charset="0"/>
                        <a:cs typeface="Arial" panose="020B0604020202020204" pitchFamily="34" charset="0"/>
                      </a:rPr>
                      <m:t>𝐴𝐵𝐶</m:t>
                    </m:r>
                    <m:r>
                      <a:rPr lang="en-US" sz="3700" i="1">
                        <a:solidFill>
                          <a:prstClr val="black"/>
                        </a:solidFill>
                        <a:latin typeface="Cambria Math" panose="02040503050406030204" pitchFamily="18" charset="0"/>
                        <a:cs typeface="Arial" panose="020B0604020202020204" pitchFamily="34" charset="0"/>
                      </a:rPr>
                      <m:t>.</m:t>
                    </m:r>
                  </m:oMath>
                </a14:m>
                <a:endParaRPr lang="en-US" sz="37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391400" y="1866177"/>
                <a:ext cx="9728565" cy="6034601"/>
              </a:xfrm>
              <a:prstGeom prst="rect">
                <a:avLst/>
              </a:prstGeom>
              <a:blipFill>
                <a:blip r:embed="rId5"/>
                <a:stretch>
                  <a:fillRect l="-2006" b="-2929"/>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51993" y="1866177"/>
            <a:ext cx="5257800" cy="5454557"/>
          </a:xfrm>
          <a:prstGeom prst="rect">
            <a:avLst/>
          </a:prstGeom>
        </p:spPr>
      </p:pic>
    </p:spTree>
    <p:extLst>
      <p:ext uri="{BB962C8B-B14F-4D97-AF65-F5344CB8AC3E}">
        <p14:creationId xmlns:p14="http://schemas.microsoft.com/office/powerpoint/2010/main" val="225402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endParaRPr lang="en-US"/>
          </a:p>
        </p:txBody>
      </p:sp>
      <p:sp>
        <p:nvSpPr>
          <p:cNvPr id="16" name="Google Shape;911;p39"/>
          <p:cNvSpPr txBox="1">
            <a:spLocks/>
          </p:cNvSpPr>
          <p:nvPr/>
        </p:nvSpPr>
        <p:spPr>
          <a:xfrm>
            <a:off x="1426500" y="439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762000" y="1866900"/>
                <a:ext cx="10820400" cy="6232475"/>
              </a:xfrm>
              <a:prstGeom prst="rect">
                <a:avLst/>
              </a:prstGeom>
            </p:spPr>
            <p:txBody>
              <a:bodyPr wrap="square">
                <a:spAutoFit/>
              </a:bodyPr>
              <a:lstStyle/>
              <a:p>
                <a:pPr algn="just" defTabSz="1828800">
                  <a:lnSpc>
                    <a:spcPct val="150000"/>
                  </a:lnSpc>
                  <a:buClr>
                    <a:srgbClr val="000000"/>
                  </a:buClr>
                </a:pPr>
                <a:r>
                  <a:rPr lang="vi-VN" sz="3800" kern="100">
                    <a:solidFill>
                      <a:srgbClr val="000000"/>
                    </a:solidFill>
                    <a:ea typeface="Calibri" panose="020F0502020204030204" pitchFamily="34" charset="0"/>
                    <a:cs typeface="Times New Roman" panose="02020603050405020304" pitchFamily="18" charset="0"/>
                    <a:sym typeface="Arial"/>
                  </a:rPr>
                  <a:t>Mảnh đất trồng hoa của nhà bạn Hằng có dạng hình tam giác với độ dài các cạnh là </a:t>
                </a:r>
                <a14:m>
                  <m:oMath xmlns:m="http://schemas.openxmlformats.org/officeDocument/2006/math">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𝑚</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,3</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𝑚</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,4</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𝑚</m:t>
                    </m:r>
                  </m:oMath>
                </a14:m>
                <a:r>
                  <a:rPr lang="vi-VN" sz="3800" kern="100">
                    <a:solidFill>
                      <a:srgbClr val="000000"/>
                    </a:solidFill>
                    <a:ea typeface="Calibri" panose="020F0502020204030204" pitchFamily="34" charset="0"/>
                    <a:cs typeface="Times New Roman" panose="02020603050405020304" pitchFamily="18" charset="0"/>
                    <a:sym typeface="Arial"/>
                  </a:rPr>
                  <a:t>. Bạn Hằng vẽ tam giác </a:t>
                </a:r>
                <a14:m>
                  <m:oMath xmlns:m="http://schemas.openxmlformats.org/officeDocument/2006/math">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𝐴𝐵𝐶</m:t>
                    </m:r>
                  </m:oMath>
                </a14:m>
                <a:r>
                  <a:rPr lang="vi-VN" sz="3800" kern="100">
                    <a:solidFill>
                      <a:srgbClr val="000000"/>
                    </a:solidFill>
                    <a:ea typeface="Calibri" panose="020F0502020204030204" pitchFamily="34" charset="0"/>
                    <a:cs typeface="Times New Roman" panose="02020603050405020304" pitchFamily="18" charset="0"/>
                    <a:sym typeface="Arial"/>
                  </a:rPr>
                  <a:t> có độ dài các cạnh là </a:t>
                </a:r>
                <a14:m>
                  <m:oMath xmlns:m="http://schemas.openxmlformats.org/officeDocument/2006/math">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1</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𝑐𝑚</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;1,5</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𝑐𝑚</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𝑐𝑚</m:t>
                    </m:r>
                  </m:oMath>
                </a14:m>
                <a:r>
                  <a:rPr lang="vi-VN" sz="3800" kern="100">
                    <a:solidFill>
                      <a:srgbClr val="000000"/>
                    </a:solidFill>
                    <a:ea typeface="Calibri" panose="020F0502020204030204" pitchFamily="34" charset="0"/>
                    <a:cs typeface="Times New Roman" panose="02020603050405020304" pitchFamily="18" charset="0"/>
                    <a:sym typeface="Arial"/>
                  </a:rPr>
                  <a:t> để mô tả hình ảnh mảnh vườn đó (Hình 56a). Bạn Khôi nói rằng tam giác </a:t>
                </a:r>
                <a14:m>
                  <m:oMath xmlns:m="http://schemas.openxmlformats.org/officeDocument/2006/math">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𝐴𝐵𝐶</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lang="vi-VN" sz="3800" kern="100">
                    <a:solidFill>
                      <a:srgbClr val="000000"/>
                    </a:solidFill>
                    <a:ea typeface="Calibri" panose="020F0502020204030204" pitchFamily="34" charset="0"/>
                    <a:cs typeface="Times New Roman" panose="02020603050405020304" pitchFamily="18" charset="0"/>
                    <a:sym typeface="Arial"/>
                  </a:rPr>
                  <a:t>nhỏ quá và vẽ tam giác </a:t>
                </a:r>
                <a14:m>
                  <m:oMath xmlns:m="http://schemas.openxmlformats.org/officeDocument/2006/math">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𝐵</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𝐶</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oMath>
                </a14:m>
                <a:r>
                  <a:rPr lang="vi-VN" sz="3800" kern="100">
                    <a:solidFill>
                      <a:srgbClr val="000000"/>
                    </a:solidFill>
                    <a:ea typeface="Calibri" panose="020F0502020204030204" pitchFamily="34" charset="0"/>
                    <a:cs typeface="Times New Roman" panose="02020603050405020304" pitchFamily="18" charset="0"/>
                    <a:sym typeface="Arial"/>
                  </a:rPr>
                  <a:t> có độ dài các cạnh là </a:t>
                </a:r>
                <a14:m>
                  <m:oMath xmlns:m="http://schemas.openxmlformats.org/officeDocument/2006/math">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2 </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𝑐𝑚</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,3 </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𝑐𝑚</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,4 </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𝑐𝑚</m:t>
                    </m:r>
                    <m:r>
                      <a:rPr lang="vi-VN"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lang="vi-VN" sz="3800" kern="100">
                    <a:solidFill>
                      <a:srgbClr val="000000"/>
                    </a:solidFill>
                    <a:ea typeface="Calibri" panose="020F0502020204030204" pitchFamily="34" charset="0"/>
                    <a:cs typeface="Times New Roman" panose="02020603050405020304" pitchFamily="18" charset="0"/>
                    <a:sym typeface="Arial"/>
                  </a:rPr>
                  <a:t>(Hình 56b</a:t>
                </a:r>
                <a:r>
                  <a:rPr lang="vi-VN" sz="3800" kern="100" smtClean="0">
                    <a:solidFill>
                      <a:srgbClr val="000000"/>
                    </a:solidFill>
                    <a:ea typeface="Calibri" panose="020F0502020204030204" pitchFamily="34" charset="0"/>
                    <a:cs typeface="Times New Roman" panose="02020603050405020304" pitchFamily="18" charset="0"/>
                    <a:sym typeface="Arial"/>
                  </a:rPr>
                  <a:t>).</a:t>
                </a:r>
                <a:endParaRPr lang="en-US" sz="3800" kern="100" smtClean="0">
                  <a:solidFill>
                    <a:srgbClr val="000000"/>
                  </a:solidFill>
                  <a:ea typeface="Calibri" panose="020F0502020204030204" pitchFamily="34" charset="0"/>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762000" y="1866900"/>
                <a:ext cx="10820400" cy="6232475"/>
              </a:xfrm>
              <a:prstGeom prst="rect">
                <a:avLst/>
              </a:prstGeom>
              <a:blipFill>
                <a:blip r:embed="rId3"/>
                <a:stretch>
                  <a:fillRect l="-1859" r="-1859" b="-1271"/>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692938" y="913925"/>
            <a:ext cx="880949" cy="64623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1921089" y="2181445"/>
            <a:ext cx="5452511" cy="6587572"/>
          </a:xfrm>
          <a:prstGeom prst="rect">
            <a:avLst/>
          </a:prstGeom>
        </p:spPr>
      </p:pic>
      <p:pic>
        <p:nvPicPr>
          <p:cNvPr id="4" name="Picture 3"/>
          <p:cNvPicPr>
            <a:picLocks noChangeAspect="1"/>
          </p:cNvPicPr>
          <p:nvPr/>
        </p:nvPicPr>
        <p:blipFill>
          <a:blip r:embed="rId7"/>
          <a:stretch>
            <a:fillRect/>
          </a:stretch>
        </p:blipFill>
        <p:spPr>
          <a:xfrm>
            <a:off x="17530657" y="913925"/>
            <a:ext cx="445287" cy="1377809"/>
          </a:xfrm>
          <a:prstGeom prst="rect">
            <a:avLst/>
          </a:prstGeom>
        </p:spPr>
      </p:pic>
      <p:grpSp>
        <p:nvGrpSpPr>
          <p:cNvPr id="7" name="Group 6"/>
          <p:cNvGrpSpPr/>
          <p:nvPr/>
        </p:nvGrpSpPr>
        <p:grpSpPr>
          <a:xfrm>
            <a:off x="1170248" y="8021241"/>
            <a:ext cx="10428194" cy="1846659"/>
            <a:chOff x="1170248" y="8097441"/>
            <a:chExt cx="10428194" cy="1846659"/>
          </a:xfrm>
        </p:grpSpPr>
        <mc:AlternateContent xmlns:mc="http://schemas.openxmlformats.org/markup-compatibility/2006" xmlns:a14="http://schemas.microsoft.com/office/drawing/2010/main">
          <mc:Choice Requires="a14">
            <p:sp>
              <p:nvSpPr>
                <p:cNvPr id="5" name="Rectangle 4"/>
                <p:cNvSpPr/>
                <p:nvPr/>
              </p:nvSpPr>
              <p:spPr>
                <a:xfrm>
                  <a:off x="2454442" y="8097441"/>
                  <a:ext cx="9144000" cy="1846659"/>
                </a:xfrm>
                <a:prstGeom prst="rect">
                  <a:avLst/>
                </a:prstGeom>
              </p:spPr>
              <p:txBody>
                <a:bodyPr>
                  <a:spAutoFit/>
                </a:bodyPr>
                <a:lstStyle/>
                <a:p>
                  <a:pPr lvl="0" algn="just" defTabSz="1828800">
                    <a:lnSpc>
                      <a:spcPct val="150000"/>
                    </a:lnSpc>
                    <a:buClr>
                      <a:srgbClr val="000000"/>
                    </a:buClr>
                  </a:pPr>
                  <a:r>
                    <a:rPr lang="en-US" sz="3800" kern="100">
                      <a:solidFill>
                        <a:srgbClr val="000000"/>
                      </a:solidFill>
                      <a:latin typeface="Arial"/>
                      <a:ea typeface="Calibri" panose="020F0502020204030204" pitchFamily="34" charset="0"/>
                      <a:cs typeface="Times New Roman" panose="02020603050405020304" pitchFamily="18" charset="0"/>
                      <a:sym typeface="Arial"/>
                    </a:rPr>
                    <a:t>Hai tam giác </a:t>
                  </a:r>
                  <a14:m>
                    <m:oMath xmlns:m="http://schemas.openxmlformats.org/officeDocument/2006/math">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m:t>
                      </m:r>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𝐵</m:t>
                      </m:r>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𝐶</m:t>
                      </m:r>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m:t>
                      </m:r>
                    </m:oMath>
                  </a14:m>
                  <a:r>
                    <a:rPr lang="en-US" sz="3800" kern="100">
                      <a:solidFill>
                        <a:srgbClr val="000000"/>
                      </a:solidFill>
                      <a:latin typeface="Arial"/>
                      <a:ea typeface="Calibri" panose="020F0502020204030204" pitchFamily="34" charset="0"/>
                      <a:cs typeface="Times New Roman" panose="02020603050405020304" pitchFamily="18" charset="0"/>
                      <a:sym typeface="Arial"/>
                    </a:rPr>
                    <a:t> và </a:t>
                  </a:r>
                  <a14:m>
                    <m:oMath xmlns:m="http://schemas.openxmlformats.org/officeDocument/2006/math">
                      <m: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sym typeface="Arial"/>
                        </a:rPr>
                        <m:t>𝐴𝐵𝐶</m:t>
                      </m:r>
                    </m:oMath>
                  </a14:m>
                  <a:r>
                    <a:rPr lang="en-US" sz="3800" kern="100">
                      <a:solidFill>
                        <a:srgbClr val="000000"/>
                      </a:solidFill>
                      <a:latin typeface="Arial"/>
                      <a:ea typeface="Calibri" panose="020F0502020204030204" pitchFamily="34" charset="0"/>
                      <a:cs typeface="Times New Roman" panose="02020603050405020304" pitchFamily="18" charset="0"/>
                      <a:sym typeface="Arial"/>
                    </a:rPr>
                    <a:t> có đồng dạng với nhau hay không?</a:t>
                  </a:r>
                  <a:endParaRPr lang="en-US" sz="3800" kern="100" dirty="0">
                    <a:solidFill>
                      <a:srgbClr val="000000"/>
                    </a:solidFill>
                    <a:latin typeface="Arial"/>
                    <a:ea typeface="Calibri" panose="020F050202020403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2454442" y="8097441"/>
                  <a:ext cx="9144000" cy="1846659"/>
                </a:xfrm>
                <a:prstGeom prst="rect">
                  <a:avLst/>
                </a:prstGeom>
                <a:blipFill>
                  <a:blip r:embed="rId8"/>
                  <a:stretch>
                    <a:fillRect l="-2200" r="-2200" b="-6271"/>
                  </a:stretch>
                </a:blipFill>
              </p:spPr>
              <p:txBody>
                <a:bodyPr/>
                <a:lstStyle/>
                <a:p>
                  <a:r>
                    <a:rPr lang="en-US">
                      <a:noFill/>
                    </a:rPr>
                    <a:t> </a:t>
                  </a:r>
                </a:p>
              </p:txBody>
            </p:sp>
          </mc:Fallback>
        </mc:AlternateContent>
        <p:pic>
          <p:nvPicPr>
            <p:cNvPr id="6" name="Picture 5"/>
            <p:cNvPicPr>
              <a:picLocks noChangeAspect="1"/>
            </p:cNvPicPr>
            <p:nvPr/>
          </p:nvPicPr>
          <p:blipFill>
            <a:blip r:embed="rId9"/>
            <a:stretch>
              <a:fillRect/>
            </a:stretch>
          </p:blipFill>
          <p:spPr>
            <a:xfrm>
              <a:off x="1170248" y="8449180"/>
              <a:ext cx="1143179" cy="114317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435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281919" y="253086"/>
            <a:ext cx="1265231" cy="907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30" name="Picture 29"/>
          <p:cNvPicPr>
            <a:picLocks noChangeAspect="1"/>
          </p:cNvPicPr>
          <p:nvPr/>
        </p:nvPicPr>
        <p:blipFill>
          <a:blip r:embed="rId7"/>
          <a:stretch>
            <a:fillRect/>
          </a:stretch>
        </p:blipFill>
        <p:spPr>
          <a:xfrm rot="9165680">
            <a:off x="15955725" y="6214436"/>
            <a:ext cx="2789582" cy="3220958"/>
          </a:xfrm>
          <a:prstGeom prst="rect">
            <a:avLst/>
          </a:prstGeom>
        </p:spPr>
      </p:pic>
      <p:sp>
        <p:nvSpPr>
          <p:cNvPr id="16" name="TextBox 15"/>
          <p:cNvSpPr txBox="1"/>
          <p:nvPr/>
        </p:nvSpPr>
        <p:spPr>
          <a:xfrm>
            <a:off x="1694313" y="583532"/>
            <a:ext cx="14859000" cy="946413"/>
          </a:xfrm>
          <a:prstGeom prst="rect">
            <a:avLst/>
          </a:prstGeom>
          <a:noFill/>
        </p:spPr>
        <p:txBody>
          <a:bodyPr wrap="square" rtlCol="0">
            <a:spAutoFit/>
          </a:bodyPr>
          <a:lstStyle/>
          <a:p>
            <a:pPr algn="ctr" defTabSz="1828800">
              <a:lnSpc>
                <a:spcPct val="150000"/>
              </a:lnSpc>
              <a:buClr>
                <a:srgbClr val="2D1549"/>
              </a:buClr>
              <a:buSzPts val="1100"/>
              <a:defRPr/>
            </a:pPr>
            <a:r>
              <a:rPr lang="en-US" sz="3700" b="1" kern="0">
                <a:solidFill>
                  <a:srgbClr val="FFFFFF"/>
                </a:solidFill>
                <a:highlight>
                  <a:srgbClr val="CE4D8E"/>
                </a:highlight>
                <a:cs typeface="Arial"/>
                <a:sym typeface="Arial"/>
              </a:rPr>
              <a:t>Ví dụ </a:t>
            </a:r>
            <a:r>
              <a:rPr lang="en-US" sz="3700" b="1" kern="0" smtClean="0">
                <a:solidFill>
                  <a:srgbClr val="FFFFFF"/>
                </a:solidFill>
                <a:highlight>
                  <a:srgbClr val="CE4D8E"/>
                </a:highlight>
                <a:cs typeface="Arial"/>
                <a:sym typeface="Arial"/>
              </a:rPr>
              <a:t>3:</a:t>
            </a:r>
            <a:r>
              <a:rPr lang="en-US" sz="3700" smtClean="0">
                <a:solidFill>
                  <a:sysClr val="windowText" lastClr="000000"/>
                </a:solidFill>
                <a:cs typeface="Arial" panose="020B0604020202020204" pitchFamily="34" charset="0"/>
                <a:sym typeface="Arial"/>
              </a:rPr>
              <a:t> Quan sát Hình 62 và chỉ ra hai cặp tam giác đồng dạng:</a:t>
            </a:r>
            <a:endParaRPr lang="en-US" sz="3700">
              <a:solidFill>
                <a:sysClr val="windowText" lastClr="000000"/>
              </a:solidFill>
              <a:cs typeface="Arial" panose="020B0604020202020204" pitchFamily="34" charset="0"/>
              <a:sym typeface="Arial"/>
            </a:endParaRPr>
          </a:p>
        </p:txBody>
      </p:sp>
      <p:sp>
        <p:nvSpPr>
          <p:cNvPr id="17" name="Rectangle 16"/>
          <p:cNvSpPr/>
          <p:nvPr/>
        </p:nvSpPr>
        <p:spPr>
          <a:xfrm>
            <a:off x="1345877" y="4745831"/>
            <a:ext cx="1080745" cy="661720"/>
          </a:xfrm>
          <a:prstGeom prst="rect">
            <a:avLst/>
          </a:prstGeom>
        </p:spPr>
        <p:txBody>
          <a:bodyPr wrap="none">
            <a:spAutoFit/>
          </a:bodyPr>
          <a:lstStyle/>
          <a:p>
            <a:pPr algn="ctr" defTabSz="1828800">
              <a:defRPr/>
            </a:pPr>
            <a:r>
              <a:rPr lang="en-US" sz="3700" b="1" i="1" u="sng" dirty="0">
                <a:solidFill>
                  <a:srgbClr val="011C26">
                    <a:lumMod val="90000"/>
                    <a:lumOff val="10000"/>
                  </a:srgbClr>
                </a:solidFill>
                <a:cs typeface="Arial"/>
                <a:sym typeface="Arial"/>
              </a:rPr>
              <a:t>Giải</a:t>
            </a:r>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40000"/>
                    </a14:imgEffect>
                  </a14:imgLayer>
                </a14:imgProps>
              </a:ext>
            </a:extLst>
          </a:blip>
          <a:stretch>
            <a:fillRect/>
          </a:stretch>
        </p:blipFill>
        <p:spPr>
          <a:xfrm>
            <a:off x="2998914" y="1878932"/>
            <a:ext cx="12039757" cy="271785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16493" y="5474826"/>
                <a:ext cx="15614640" cy="2119106"/>
              </a:xfrm>
              <a:prstGeom prst="rect">
                <a:avLst/>
              </a:prstGeom>
            </p:spPr>
            <p:txBody>
              <a:bodyPr wrap="square">
                <a:spAutoFit/>
              </a:bodyPr>
              <a:lstStyle/>
              <a:p>
                <a:pPr lvl="0">
                  <a:lnSpc>
                    <a:spcPct val="150000"/>
                  </a:lnSpc>
                  <a:defRPr/>
                </a:pPr>
                <a:r>
                  <a:rPr lang="en-US" sz="3700" smtClean="0">
                    <a:solidFill>
                      <a:prstClr val="black"/>
                    </a:solidFill>
                    <a:latin typeface="Arial" panose="020B0604020202020204" pitchFamily="34" charset="0"/>
                    <a:cs typeface="Arial" panose="020B0604020202020204" pitchFamily="34" charset="0"/>
                  </a:rPr>
                  <a:t>Xét hai tam giác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𝐴𝐵𝐶</m:t>
                    </m:r>
                  </m:oMath>
                </a14:m>
                <a:r>
                  <a:rPr lang="en-US" sz="3700">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3700" b="0" i="1" smtClean="0">
                        <a:solidFill>
                          <a:prstClr val="black"/>
                        </a:solidFill>
                        <a:latin typeface="Cambria Math" panose="02040503050406030204" pitchFamily="18" charset="0"/>
                        <a:cs typeface="Arial" panose="020B0604020202020204" pitchFamily="34" charset="0"/>
                      </a:rPr>
                      <m:t>𝐼𝐾𝐻</m:t>
                    </m:r>
                  </m:oMath>
                </a14:m>
                <a:r>
                  <a:rPr lang="en-US" sz="3700">
                    <a:solidFill>
                      <a:prstClr val="black"/>
                    </a:solidFill>
                    <a:latin typeface="Arial" panose="020B0604020202020204" pitchFamily="34" charset="0"/>
                    <a:cs typeface="Arial" panose="020B0604020202020204" pitchFamily="34" charset="0"/>
                  </a:rPr>
                  <a:t>, ta </a:t>
                </a:r>
                <a:r>
                  <a:rPr lang="en-US" sz="3700" smtClean="0">
                    <a:solidFill>
                      <a:prstClr val="black"/>
                    </a:solidFill>
                    <a:latin typeface="Arial" panose="020B0604020202020204" pitchFamily="34" charset="0"/>
                    <a:cs typeface="Arial" panose="020B0604020202020204" pitchFamily="34" charset="0"/>
                  </a:rPr>
                  <a:t>có </a:t>
                </a:r>
                <a14:m>
                  <m:oMath xmlns:m="http://schemas.openxmlformats.org/officeDocument/2006/math">
                    <m:acc>
                      <m:accPr>
                        <m:chr m:val="̂"/>
                        <m:ctrlPr>
                          <a:rPr lang="en-US" sz="3700" i="1" smtClean="0">
                            <a:solidFill>
                              <a:prstClr val="black"/>
                            </a:solidFill>
                            <a:latin typeface="Cambria Math" panose="02040503050406030204" pitchFamily="18" charset="0"/>
                            <a:cs typeface="Arial" panose="020B0604020202020204" pitchFamily="34" charset="0"/>
                          </a:rPr>
                        </m:ctrlPr>
                      </m:accPr>
                      <m:e>
                        <m:r>
                          <a:rPr lang="en-US" sz="3700" b="0" i="1" smtClean="0">
                            <a:solidFill>
                              <a:prstClr val="black"/>
                            </a:solidFill>
                            <a:latin typeface="Cambria Math" panose="02040503050406030204" pitchFamily="18" charset="0"/>
                            <a:cs typeface="Arial" panose="020B0604020202020204" pitchFamily="34" charset="0"/>
                          </a:rPr>
                          <m:t>𝐴</m:t>
                        </m:r>
                      </m:e>
                    </m:acc>
                    <m:r>
                      <a:rPr lang="en-US" sz="3700" b="0" i="1" smtClean="0">
                        <a:solidFill>
                          <a:prstClr val="black"/>
                        </a:solidFill>
                        <a:latin typeface="Cambria Math" panose="02040503050406030204" pitchFamily="18" charset="0"/>
                        <a:cs typeface="Arial" panose="020B0604020202020204" pitchFamily="34" charset="0"/>
                      </a:rPr>
                      <m:t>=</m:t>
                    </m:r>
                    <m:acc>
                      <m:accPr>
                        <m:chr m:val="̂"/>
                        <m:ctrlPr>
                          <a:rPr lang="en-US" sz="3700" b="0" i="1" smtClean="0">
                            <a:solidFill>
                              <a:prstClr val="black"/>
                            </a:solidFill>
                            <a:latin typeface="Cambria Math" panose="02040503050406030204" pitchFamily="18" charset="0"/>
                            <a:cs typeface="Arial" panose="020B0604020202020204" pitchFamily="34" charset="0"/>
                          </a:rPr>
                        </m:ctrlPr>
                      </m:accPr>
                      <m:e>
                        <m:r>
                          <a:rPr lang="en-US" sz="3700" b="0" i="1" smtClean="0">
                            <a:solidFill>
                              <a:prstClr val="black"/>
                            </a:solidFill>
                            <a:latin typeface="Cambria Math" panose="02040503050406030204" pitchFamily="18" charset="0"/>
                            <a:cs typeface="Arial" panose="020B0604020202020204" pitchFamily="34" charset="0"/>
                          </a:rPr>
                          <m:t>𝐼</m:t>
                        </m:r>
                      </m:e>
                    </m:acc>
                    <m:r>
                      <a:rPr lang="en-US" sz="3700" b="0" i="1" smtClean="0">
                        <a:solidFill>
                          <a:prstClr val="black"/>
                        </a:solidFill>
                        <a:latin typeface="Cambria Math" panose="02040503050406030204" pitchFamily="18" charset="0"/>
                        <a:cs typeface="Arial" panose="020B0604020202020204" pitchFamily="34" charset="0"/>
                      </a:rPr>
                      <m:t>=90</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700" smtClean="0">
                    <a:solidFill>
                      <a:prstClr val="black"/>
                    </a:solidFill>
                    <a:latin typeface="Arial" panose="020B0604020202020204" pitchFamily="34" charset="0"/>
                    <a:cs typeface="Arial" panose="020B0604020202020204" pitchFamily="34" charset="0"/>
                  </a:rPr>
                  <a:t> và </a:t>
                </a:r>
                <a14:m>
                  <m:oMath xmlns:m="http://schemas.openxmlformats.org/officeDocument/2006/math">
                    <m:f>
                      <m:fPr>
                        <m:ctrlPr>
                          <a:rPr lang="en-US" sz="370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𝐴𝐵</m:t>
                        </m:r>
                      </m:num>
                      <m:den>
                        <m:r>
                          <a:rPr lang="en-US" sz="3700" b="0" i="1" smtClean="0">
                            <a:solidFill>
                              <a:prstClr val="black"/>
                            </a:solidFill>
                            <a:latin typeface="Cambria Math" panose="02040503050406030204" pitchFamily="18" charset="0"/>
                            <a:cs typeface="Arial" panose="020B0604020202020204" pitchFamily="34" charset="0"/>
                          </a:rPr>
                          <m:t>𝐼𝐾</m:t>
                        </m:r>
                      </m:den>
                    </m:f>
                    <m:r>
                      <a:rPr lang="en-US" sz="3700" b="0" i="1" smtClean="0">
                        <a:solidFill>
                          <a:prstClr val="black"/>
                        </a:solidFill>
                        <a:latin typeface="Cambria Math" panose="02040503050406030204" pitchFamily="18" charset="0"/>
                        <a:cs typeface="Arial" panose="020B0604020202020204" pitchFamily="34" charset="0"/>
                      </a:rPr>
                      <m:t>=</m:t>
                    </m:r>
                    <m:f>
                      <m:fPr>
                        <m:ctrlPr>
                          <a:rPr lang="en-US" sz="3700" b="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𝐵𝐶</m:t>
                        </m:r>
                      </m:num>
                      <m:den>
                        <m:r>
                          <a:rPr lang="en-US" sz="3700" b="0" i="1" smtClean="0">
                            <a:solidFill>
                              <a:prstClr val="black"/>
                            </a:solidFill>
                            <a:latin typeface="Cambria Math" panose="02040503050406030204" pitchFamily="18" charset="0"/>
                            <a:cs typeface="Arial" panose="020B0604020202020204" pitchFamily="34" charset="0"/>
                          </a:rPr>
                          <m:t>𝐾𝐻</m:t>
                        </m:r>
                      </m:den>
                    </m:f>
                    <m:r>
                      <a:rPr lang="en-US" sz="3700" b="0" i="1" smtClean="0">
                        <a:solidFill>
                          <a:prstClr val="black"/>
                        </a:solidFill>
                        <a:latin typeface="Cambria Math" panose="02040503050406030204" pitchFamily="18" charset="0"/>
                        <a:cs typeface="Arial" panose="020B0604020202020204" pitchFamily="34" charset="0"/>
                      </a:rPr>
                      <m:t> </m:t>
                    </m:r>
                    <m:r>
                      <a:rPr lang="en-US" sz="3700" b="0" i="0" smtClean="0">
                        <a:solidFill>
                          <a:prstClr val="black"/>
                        </a:solidFill>
                        <a:latin typeface="Cambria Math" panose="02040503050406030204" pitchFamily="18" charset="0"/>
                        <a:cs typeface="Arial" panose="020B0604020202020204" pitchFamily="34" charset="0"/>
                      </a:rPr>
                      <m:t> </m:t>
                    </m:r>
                    <m:d>
                      <m:dPr>
                        <m:ctrlPr>
                          <a:rPr lang="en-US" sz="3700" b="0" i="1" smtClean="0">
                            <a:solidFill>
                              <a:prstClr val="black"/>
                            </a:solidFill>
                            <a:latin typeface="Cambria Math" panose="02040503050406030204" pitchFamily="18" charset="0"/>
                            <a:cs typeface="Arial" panose="020B0604020202020204" pitchFamily="34" charset="0"/>
                          </a:rPr>
                        </m:ctrlPr>
                      </m:dPr>
                      <m:e>
                        <m:r>
                          <m:rPr>
                            <m:nor/>
                          </m:rPr>
                          <a:rPr lang="en-US" sz="3700">
                            <a:solidFill>
                              <a:prstClr val="black"/>
                            </a:solidFill>
                            <a:latin typeface="Arial" panose="020B0604020202020204" pitchFamily="34" charset="0"/>
                            <a:cs typeface="Arial" panose="020B0604020202020204" pitchFamily="34" charset="0"/>
                          </a:rPr>
                          <m:t>v</m:t>
                        </m:r>
                        <m:r>
                          <m:rPr>
                            <m:nor/>
                          </m:rPr>
                          <a:rPr lang="en-US" sz="3700">
                            <a:solidFill>
                              <a:prstClr val="black"/>
                            </a:solidFill>
                            <a:latin typeface="Arial" panose="020B0604020202020204" pitchFamily="34" charset="0"/>
                            <a:cs typeface="Arial" panose="020B0604020202020204" pitchFamily="34" charset="0"/>
                          </a:rPr>
                          <m:t>ì </m:t>
                        </m:r>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2</m:t>
                            </m:r>
                          </m:num>
                          <m:den>
                            <m:r>
                              <a:rPr lang="en-US" sz="3700" i="1">
                                <a:solidFill>
                                  <a:prstClr val="black"/>
                                </a:solidFill>
                                <a:latin typeface="Cambria Math" panose="02040503050406030204" pitchFamily="18" charset="0"/>
                                <a:cs typeface="Arial" panose="020B0604020202020204" pitchFamily="34" charset="0"/>
                              </a:rPr>
                              <m:t>4</m:t>
                            </m:r>
                          </m:den>
                        </m:f>
                        <m:r>
                          <a:rPr lang="en-US" sz="3700" i="1">
                            <a:solidFill>
                              <a:prstClr val="black"/>
                            </a:solidFill>
                            <a:latin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3</m:t>
                            </m:r>
                          </m:num>
                          <m:den>
                            <m:r>
                              <a:rPr lang="en-US" sz="3700" i="1">
                                <a:solidFill>
                                  <a:prstClr val="black"/>
                                </a:solidFill>
                                <a:latin typeface="Cambria Math" panose="02040503050406030204" pitchFamily="18" charset="0"/>
                                <a:cs typeface="Arial" panose="020B0604020202020204" pitchFamily="34" charset="0"/>
                              </a:rPr>
                              <m:t>6</m:t>
                            </m:r>
                          </m:den>
                        </m:f>
                      </m:e>
                    </m:d>
                    <m:r>
                      <a:rPr lang="en-US" sz="3700" b="0" i="0" smtClean="0">
                        <a:solidFill>
                          <a:prstClr val="black"/>
                        </a:solidFill>
                        <a:latin typeface="Cambria Math" panose="02040503050406030204" pitchFamily="18" charset="0"/>
                        <a:cs typeface="Arial" panose="020B0604020202020204" pitchFamily="34" charset="0"/>
                      </a:rPr>
                      <m:t>.</m:t>
                    </m:r>
                  </m:oMath>
                </a14:m>
                <a:endParaRPr lang="en-US" sz="3700" smtClean="0">
                  <a:solidFill>
                    <a:prstClr val="black"/>
                  </a:solidFill>
                  <a:latin typeface="Arial" panose="020B0604020202020204" pitchFamily="34" charset="0"/>
                  <a:cs typeface="Arial" panose="020B0604020202020204" pitchFamily="34" charset="0"/>
                </a:endParaRPr>
              </a:p>
              <a:p>
                <a:pPr lvl="0">
                  <a:lnSpc>
                    <a:spcPct val="150000"/>
                  </a:lnSpc>
                  <a:defRPr/>
                </a:pPr>
                <a:r>
                  <a:rPr lang="en-US" sz="3700" smtClean="0">
                    <a:solidFill>
                      <a:prstClr val="black"/>
                    </a:solidFill>
                    <a:latin typeface="Arial" panose="020B0604020202020204" pitchFamily="34" charset="0"/>
                    <a:cs typeface="Arial" panose="020B0604020202020204" pitchFamily="34" charset="0"/>
                  </a:rPr>
                  <a:t>Suy ra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𝐴𝐵𝐶</m:t>
                    </m:r>
                    <m:r>
                      <a:rPr lang="en-US" sz="3700" i="1">
                        <a:solidFill>
                          <a:prstClr val="black"/>
                        </a:solidFill>
                        <a:latin typeface="Cambria Math" panose="02040503050406030204" pitchFamily="18" charset="0"/>
                        <a:cs typeface="Arial" panose="020B0604020202020204" pitchFamily="34" charset="0"/>
                      </a:rPr>
                      <m:t> ᔕ ∆</m:t>
                    </m:r>
                    <m:r>
                      <a:rPr lang="en-US" sz="3700" b="0" i="1" smtClean="0">
                        <a:solidFill>
                          <a:prstClr val="black"/>
                        </a:solidFill>
                        <a:latin typeface="Cambria Math" panose="02040503050406030204" pitchFamily="18" charset="0"/>
                        <a:cs typeface="Arial" panose="020B0604020202020204" pitchFamily="34" charset="0"/>
                      </a:rPr>
                      <m:t>𝐼𝐾𝐻</m:t>
                    </m:r>
                    <m:r>
                      <a:rPr lang="en-US" sz="3700" b="0" i="1" smtClean="0">
                        <a:solidFill>
                          <a:prstClr val="black"/>
                        </a:solidFill>
                        <a:latin typeface="Cambria Math" panose="02040503050406030204" pitchFamily="18" charset="0"/>
                        <a:cs typeface="Arial" panose="020B0604020202020204" pitchFamily="34" charset="0"/>
                      </a:rPr>
                      <m:t>.</m:t>
                    </m:r>
                  </m:oMath>
                </a14:m>
                <a:endParaRPr lang="en-US" sz="37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16493" y="5474826"/>
                <a:ext cx="15614640" cy="2119106"/>
              </a:xfrm>
              <a:prstGeom prst="rect">
                <a:avLst/>
              </a:prstGeom>
              <a:blipFill>
                <a:blip r:embed="rId10"/>
                <a:stretch>
                  <a:fillRect l="-1250" b="-100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313793" y="7532226"/>
                <a:ext cx="15614640" cy="2150012"/>
              </a:xfrm>
              <a:prstGeom prst="rect">
                <a:avLst/>
              </a:prstGeom>
            </p:spPr>
            <p:txBody>
              <a:bodyPr wrap="square">
                <a:spAutoFit/>
              </a:bodyPr>
              <a:lstStyle/>
              <a:p>
                <a:pPr lvl="0">
                  <a:lnSpc>
                    <a:spcPct val="150000"/>
                  </a:lnSpc>
                  <a:defRPr/>
                </a:pPr>
                <a:r>
                  <a:rPr lang="en-US" sz="3700" smtClean="0">
                    <a:solidFill>
                      <a:prstClr val="black"/>
                    </a:solidFill>
                    <a:latin typeface="Arial" panose="020B0604020202020204" pitchFamily="34" charset="0"/>
                    <a:cs typeface="Arial" panose="020B0604020202020204" pitchFamily="34" charset="0"/>
                  </a:rPr>
                  <a:t>Xét hai tam giác </a:t>
                </a:r>
                <a14:m>
                  <m:oMath xmlns:m="http://schemas.openxmlformats.org/officeDocument/2006/math">
                    <m:r>
                      <a:rPr lang="en-US" sz="3700" b="0" i="1" smtClean="0">
                        <a:solidFill>
                          <a:prstClr val="black"/>
                        </a:solidFill>
                        <a:latin typeface="Cambria Math" panose="02040503050406030204" pitchFamily="18" charset="0"/>
                        <a:cs typeface="Arial" panose="020B0604020202020204" pitchFamily="34" charset="0"/>
                      </a:rPr>
                      <m:t>𝐷𝐸𝐹</m:t>
                    </m:r>
                  </m:oMath>
                </a14:m>
                <a:r>
                  <a:rPr lang="en-US" sz="3700">
                    <a:solidFill>
                      <a:prstClr val="black"/>
                    </a:solidFill>
                    <a:latin typeface="Arial" panose="020B0604020202020204" pitchFamily="34" charset="0"/>
                    <a:cs typeface="Arial" panose="020B0604020202020204" pitchFamily="34" charset="0"/>
                  </a:rPr>
                  <a:t> và </a:t>
                </a:r>
                <a14:m>
                  <m:oMath xmlns:m="http://schemas.openxmlformats.org/officeDocument/2006/math">
                    <m:r>
                      <a:rPr lang="en-US" sz="3700" b="0" i="1" smtClean="0">
                        <a:solidFill>
                          <a:prstClr val="black"/>
                        </a:solidFill>
                        <a:latin typeface="Cambria Math" panose="02040503050406030204" pitchFamily="18" charset="0"/>
                        <a:cs typeface="Arial" panose="020B0604020202020204" pitchFamily="34" charset="0"/>
                      </a:rPr>
                      <m:t>𝑀𝑃𝑁</m:t>
                    </m:r>
                  </m:oMath>
                </a14:m>
                <a:r>
                  <a:rPr lang="en-US" sz="3700">
                    <a:solidFill>
                      <a:prstClr val="black"/>
                    </a:solidFill>
                    <a:latin typeface="Arial" panose="020B0604020202020204" pitchFamily="34" charset="0"/>
                    <a:cs typeface="Arial" panose="020B0604020202020204" pitchFamily="34" charset="0"/>
                  </a:rPr>
                  <a:t>, ta </a:t>
                </a:r>
                <a:r>
                  <a:rPr lang="en-US" sz="3700" smtClean="0">
                    <a:solidFill>
                      <a:prstClr val="black"/>
                    </a:solidFill>
                    <a:latin typeface="Arial" panose="020B0604020202020204" pitchFamily="34" charset="0"/>
                    <a:cs typeface="Arial" panose="020B0604020202020204" pitchFamily="34" charset="0"/>
                  </a:rPr>
                  <a:t>có </a:t>
                </a:r>
                <a14:m>
                  <m:oMath xmlns:m="http://schemas.openxmlformats.org/officeDocument/2006/math">
                    <m:acc>
                      <m:accPr>
                        <m:chr m:val="̂"/>
                        <m:ctrlPr>
                          <a:rPr lang="en-US" sz="3700" i="1" smtClean="0">
                            <a:solidFill>
                              <a:prstClr val="black"/>
                            </a:solidFill>
                            <a:latin typeface="Cambria Math" panose="02040503050406030204" pitchFamily="18" charset="0"/>
                            <a:cs typeface="Arial" panose="020B0604020202020204" pitchFamily="34" charset="0"/>
                          </a:rPr>
                        </m:ctrlPr>
                      </m:accPr>
                      <m:e>
                        <m:r>
                          <a:rPr lang="en-US" sz="3700" b="0" i="1" smtClean="0">
                            <a:solidFill>
                              <a:prstClr val="black"/>
                            </a:solidFill>
                            <a:latin typeface="Cambria Math" panose="02040503050406030204" pitchFamily="18" charset="0"/>
                            <a:cs typeface="Arial" panose="020B0604020202020204" pitchFamily="34" charset="0"/>
                          </a:rPr>
                          <m:t>𝐷</m:t>
                        </m:r>
                      </m:e>
                    </m:acc>
                    <m:r>
                      <a:rPr lang="en-US" sz="3700" b="0" i="1" smtClean="0">
                        <a:solidFill>
                          <a:prstClr val="black"/>
                        </a:solidFill>
                        <a:latin typeface="Cambria Math" panose="02040503050406030204" pitchFamily="18" charset="0"/>
                        <a:cs typeface="Arial" panose="020B0604020202020204" pitchFamily="34" charset="0"/>
                      </a:rPr>
                      <m:t>=</m:t>
                    </m:r>
                    <m:acc>
                      <m:accPr>
                        <m:chr m:val="̂"/>
                        <m:ctrlPr>
                          <a:rPr lang="en-US" sz="3700" b="0" i="1" smtClean="0">
                            <a:solidFill>
                              <a:prstClr val="black"/>
                            </a:solidFill>
                            <a:latin typeface="Cambria Math" panose="02040503050406030204" pitchFamily="18" charset="0"/>
                            <a:cs typeface="Arial" panose="020B0604020202020204" pitchFamily="34" charset="0"/>
                          </a:rPr>
                        </m:ctrlPr>
                      </m:accPr>
                      <m:e>
                        <m:r>
                          <a:rPr lang="en-US" sz="3700" b="0" i="1" smtClean="0">
                            <a:solidFill>
                              <a:prstClr val="black"/>
                            </a:solidFill>
                            <a:latin typeface="Cambria Math" panose="02040503050406030204" pitchFamily="18" charset="0"/>
                            <a:cs typeface="Arial" panose="020B0604020202020204" pitchFamily="34" charset="0"/>
                          </a:rPr>
                          <m:t>𝑀</m:t>
                        </m:r>
                      </m:e>
                    </m:acc>
                    <m:r>
                      <a:rPr lang="en-US" sz="3700" b="0" i="1" smtClean="0">
                        <a:solidFill>
                          <a:prstClr val="black"/>
                        </a:solidFill>
                        <a:latin typeface="Cambria Math" panose="02040503050406030204" pitchFamily="18" charset="0"/>
                        <a:cs typeface="Arial" panose="020B0604020202020204" pitchFamily="34" charset="0"/>
                      </a:rPr>
                      <m:t>=90</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700" smtClean="0">
                    <a:solidFill>
                      <a:prstClr val="black"/>
                    </a:solidFill>
                    <a:latin typeface="Arial" panose="020B0604020202020204" pitchFamily="34" charset="0"/>
                    <a:cs typeface="Arial" panose="020B0604020202020204" pitchFamily="34" charset="0"/>
                  </a:rPr>
                  <a:t> và </a:t>
                </a:r>
                <a14:m>
                  <m:oMath xmlns:m="http://schemas.openxmlformats.org/officeDocument/2006/math">
                    <m:f>
                      <m:fPr>
                        <m:ctrlPr>
                          <a:rPr lang="en-US" sz="370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𝐷𝐸</m:t>
                        </m:r>
                      </m:num>
                      <m:den>
                        <m:r>
                          <a:rPr lang="en-US" sz="3700" b="0" i="1" smtClean="0">
                            <a:solidFill>
                              <a:prstClr val="black"/>
                            </a:solidFill>
                            <a:latin typeface="Cambria Math" panose="02040503050406030204" pitchFamily="18" charset="0"/>
                            <a:cs typeface="Arial" panose="020B0604020202020204" pitchFamily="34" charset="0"/>
                          </a:rPr>
                          <m:t>𝑀𝑃</m:t>
                        </m:r>
                      </m:den>
                    </m:f>
                    <m:r>
                      <a:rPr lang="en-US" sz="3700" b="0" i="1" smtClean="0">
                        <a:solidFill>
                          <a:prstClr val="black"/>
                        </a:solidFill>
                        <a:latin typeface="Cambria Math" panose="02040503050406030204" pitchFamily="18" charset="0"/>
                        <a:cs typeface="Arial" panose="020B0604020202020204" pitchFamily="34" charset="0"/>
                      </a:rPr>
                      <m:t>=</m:t>
                    </m:r>
                    <m:f>
                      <m:fPr>
                        <m:ctrlPr>
                          <a:rPr lang="en-US" sz="3700" b="0" i="1" smtClean="0">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𝐸𝐹</m:t>
                        </m:r>
                      </m:num>
                      <m:den>
                        <m:r>
                          <a:rPr lang="en-US" sz="3700" i="1">
                            <a:solidFill>
                              <a:prstClr val="black"/>
                            </a:solidFill>
                            <a:latin typeface="Cambria Math" panose="02040503050406030204" pitchFamily="18" charset="0"/>
                            <a:cs typeface="Arial" panose="020B0604020202020204" pitchFamily="34" charset="0"/>
                          </a:rPr>
                          <m:t>𝑃𝑁</m:t>
                        </m:r>
                      </m:den>
                    </m:f>
                    <m:r>
                      <a:rPr lang="en-US" sz="3700" b="0" i="1" smtClean="0">
                        <a:solidFill>
                          <a:prstClr val="black"/>
                        </a:solidFill>
                        <a:latin typeface="Cambria Math" panose="02040503050406030204" pitchFamily="18" charset="0"/>
                        <a:cs typeface="Arial" panose="020B0604020202020204" pitchFamily="34" charset="0"/>
                      </a:rPr>
                      <m:t> </m:t>
                    </m:r>
                    <m:r>
                      <a:rPr lang="en-US" sz="3700" b="0" i="0" smtClean="0">
                        <a:solidFill>
                          <a:prstClr val="black"/>
                        </a:solidFill>
                        <a:latin typeface="Cambria Math" panose="02040503050406030204" pitchFamily="18" charset="0"/>
                        <a:cs typeface="Arial" panose="020B0604020202020204" pitchFamily="34" charset="0"/>
                      </a:rPr>
                      <m:t> </m:t>
                    </m:r>
                    <m:d>
                      <m:dPr>
                        <m:ctrlPr>
                          <a:rPr lang="en-US" sz="3700" b="0" i="1" smtClean="0">
                            <a:solidFill>
                              <a:prstClr val="black"/>
                            </a:solidFill>
                            <a:latin typeface="Cambria Math" panose="02040503050406030204" pitchFamily="18" charset="0"/>
                            <a:cs typeface="Arial" panose="020B0604020202020204" pitchFamily="34" charset="0"/>
                          </a:rPr>
                        </m:ctrlPr>
                      </m:dPr>
                      <m:e>
                        <m:r>
                          <m:rPr>
                            <m:nor/>
                          </m:rPr>
                          <a:rPr lang="en-US" sz="3700">
                            <a:solidFill>
                              <a:prstClr val="black"/>
                            </a:solidFill>
                            <a:latin typeface="Arial" panose="020B0604020202020204" pitchFamily="34" charset="0"/>
                            <a:cs typeface="Arial" panose="020B0604020202020204" pitchFamily="34" charset="0"/>
                          </a:rPr>
                          <m:t>v</m:t>
                        </m:r>
                        <m:r>
                          <m:rPr>
                            <m:nor/>
                          </m:rPr>
                          <a:rPr lang="en-US" sz="3700">
                            <a:solidFill>
                              <a:prstClr val="black"/>
                            </a:solidFill>
                            <a:latin typeface="Arial" panose="020B0604020202020204" pitchFamily="34" charset="0"/>
                            <a:cs typeface="Arial" panose="020B0604020202020204" pitchFamily="34" charset="0"/>
                          </a:rPr>
                          <m:t>ì </m:t>
                        </m:r>
                        <m:f>
                          <m:fPr>
                            <m:ctrlPr>
                              <a:rPr lang="en-US" sz="3700" i="1">
                                <a:solidFill>
                                  <a:prstClr val="black"/>
                                </a:solidFill>
                                <a:latin typeface="Cambria Math" panose="02040503050406030204" pitchFamily="18" charset="0"/>
                                <a:cs typeface="Arial" panose="020B0604020202020204" pitchFamily="34" charset="0"/>
                              </a:rPr>
                            </m:ctrlPr>
                          </m:fPr>
                          <m:num>
                            <m:r>
                              <a:rPr lang="en-US" sz="3700" i="1">
                                <a:solidFill>
                                  <a:prstClr val="black"/>
                                </a:solidFill>
                                <a:latin typeface="Cambria Math" panose="02040503050406030204" pitchFamily="18" charset="0"/>
                                <a:cs typeface="Arial" panose="020B0604020202020204" pitchFamily="34" charset="0"/>
                              </a:rPr>
                              <m:t>2</m:t>
                            </m:r>
                          </m:num>
                          <m:den>
                            <m:r>
                              <a:rPr lang="en-US" sz="3700" i="1">
                                <a:solidFill>
                                  <a:prstClr val="black"/>
                                </a:solidFill>
                                <a:latin typeface="Cambria Math" panose="02040503050406030204" pitchFamily="18" charset="0"/>
                                <a:cs typeface="Arial" panose="020B0604020202020204" pitchFamily="34" charset="0"/>
                              </a:rPr>
                              <m:t>4</m:t>
                            </m:r>
                          </m:den>
                        </m:f>
                        <m:r>
                          <a:rPr lang="en-US" sz="3700" i="1">
                            <a:solidFill>
                              <a:prstClr val="black"/>
                            </a:solidFill>
                            <a:latin typeface="Cambria Math" panose="02040503050406030204" pitchFamily="18" charset="0"/>
                            <a:cs typeface="Arial" panose="020B0604020202020204" pitchFamily="34" charset="0"/>
                          </a:rPr>
                          <m:t>=</m:t>
                        </m:r>
                        <m:f>
                          <m:fPr>
                            <m:ctrlPr>
                              <a:rPr lang="en-US" sz="3700" i="1">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4</m:t>
                            </m:r>
                          </m:num>
                          <m:den>
                            <m:r>
                              <a:rPr lang="en-US" sz="3700" b="0" i="1" smtClean="0">
                                <a:solidFill>
                                  <a:prstClr val="black"/>
                                </a:solidFill>
                                <a:latin typeface="Cambria Math" panose="02040503050406030204" pitchFamily="18" charset="0"/>
                                <a:cs typeface="Arial" panose="020B0604020202020204" pitchFamily="34" charset="0"/>
                              </a:rPr>
                              <m:t>8</m:t>
                            </m:r>
                          </m:den>
                        </m:f>
                      </m:e>
                    </m:d>
                    <m:r>
                      <a:rPr lang="en-US" sz="3700" b="0" i="0" smtClean="0">
                        <a:solidFill>
                          <a:prstClr val="black"/>
                        </a:solidFill>
                        <a:latin typeface="Cambria Math" panose="02040503050406030204" pitchFamily="18" charset="0"/>
                        <a:cs typeface="Arial" panose="020B0604020202020204" pitchFamily="34" charset="0"/>
                      </a:rPr>
                      <m:t>.</m:t>
                    </m:r>
                  </m:oMath>
                </a14:m>
                <a:endParaRPr lang="en-US" sz="3700" smtClean="0">
                  <a:solidFill>
                    <a:prstClr val="black"/>
                  </a:solidFill>
                  <a:latin typeface="Arial" panose="020B0604020202020204" pitchFamily="34" charset="0"/>
                  <a:cs typeface="Arial" panose="020B0604020202020204" pitchFamily="34" charset="0"/>
                </a:endParaRPr>
              </a:p>
              <a:p>
                <a:pPr>
                  <a:lnSpc>
                    <a:spcPct val="150000"/>
                  </a:lnSpc>
                  <a:defRPr/>
                </a:pPr>
                <a:r>
                  <a:rPr lang="en-US" sz="3700">
                    <a:solidFill>
                      <a:prstClr val="black"/>
                    </a:solidFill>
                    <a:latin typeface="Arial" panose="020B0604020202020204" pitchFamily="34" charset="0"/>
                    <a:cs typeface="Arial" panose="020B0604020202020204" pitchFamily="34" charset="0"/>
                  </a:rPr>
                  <a:t>Suy ra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cs typeface="Arial" panose="020B0604020202020204" pitchFamily="34" charset="0"/>
                      </a:rPr>
                      <m:t>𝐷𝐸𝐹</m:t>
                    </m:r>
                    <m:r>
                      <a:rPr lang="en-US" sz="3700" b="0" i="1" smtClean="0">
                        <a:solidFill>
                          <a:prstClr val="black"/>
                        </a:solidFill>
                        <a:latin typeface="Cambria Math" panose="02040503050406030204" pitchFamily="18" charset="0"/>
                        <a:cs typeface="Arial" panose="020B0604020202020204" pitchFamily="34" charset="0"/>
                      </a:rPr>
                      <m:t> </m:t>
                    </m:r>
                    <m:r>
                      <a:rPr lang="en-US" sz="3700" i="1">
                        <a:solidFill>
                          <a:prstClr val="black"/>
                        </a:solidFill>
                        <a:latin typeface="Cambria Math" panose="02040503050406030204" pitchFamily="18" charset="0"/>
                        <a:cs typeface="Arial" panose="020B0604020202020204" pitchFamily="34" charset="0"/>
                      </a:rPr>
                      <m:t>ᔕ ∆</m:t>
                    </m:r>
                    <m:r>
                      <a:rPr lang="en-US" sz="3700" i="1">
                        <a:solidFill>
                          <a:prstClr val="black"/>
                        </a:solidFill>
                        <a:latin typeface="Cambria Math" panose="02040503050406030204" pitchFamily="18" charset="0"/>
                        <a:cs typeface="Arial" panose="020B0604020202020204" pitchFamily="34" charset="0"/>
                      </a:rPr>
                      <m:t>𝑀𝑃𝑁</m:t>
                    </m:r>
                    <m:r>
                      <a:rPr lang="en-US" sz="3700" i="1">
                        <a:solidFill>
                          <a:prstClr val="black"/>
                        </a:solidFill>
                        <a:latin typeface="Cambria Math" panose="02040503050406030204" pitchFamily="18" charset="0"/>
                        <a:cs typeface="Arial" panose="020B0604020202020204" pitchFamily="34" charset="0"/>
                      </a:rPr>
                      <m:t>.</m:t>
                    </m:r>
                  </m:oMath>
                </a14:m>
                <a:endParaRPr lang="en-US" sz="3700">
                  <a:solidFill>
                    <a:prstClr val="black"/>
                  </a:solidFill>
                  <a:latin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13793" y="7532226"/>
                <a:ext cx="15614640" cy="2150012"/>
              </a:xfrm>
              <a:prstGeom prst="rect">
                <a:avLst/>
              </a:prstGeom>
              <a:blipFill>
                <a:blip r:embed="rId11"/>
                <a:stretch>
                  <a:fillRect l="-1250" b="-8807"/>
                </a:stretch>
              </a:blipFill>
            </p:spPr>
            <p:txBody>
              <a:bodyPr/>
              <a:lstStyle/>
              <a:p>
                <a:r>
                  <a:rPr lang="en-US">
                    <a:noFill/>
                  </a:rPr>
                  <a:t> </a:t>
                </a:r>
              </a:p>
            </p:txBody>
          </p:sp>
        </mc:Fallback>
      </mc:AlternateContent>
    </p:spTree>
    <p:extLst>
      <p:ext uri="{BB962C8B-B14F-4D97-AF65-F5344CB8AC3E}">
        <p14:creationId xmlns:p14="http://schemas.microsoft.com/office/powerpoint/2010/main" val="73511651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fade">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wipe(down)">
                                      <p:cBhvr>
                                        <p:cTn id="3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1143000" y="489131"/>
                <a:ext cx="11626611" cy="2683170"/>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700" b="1" i="0" u="none" strike="noStrike" kern="0" cap="none" spc="0" normalizeH="0" baseline="0" noProof="0" smtClean="0">
                    <a:ln>
                      <a:noFill/>
                    </a:ln>
                    <a:solidFill>
                      <a:srgbClr val="FFFFFF"/>
                    </a:solidFill>
                    <a:effectLst/>
                    <a:highlight>
                      <a:srgbClr val="CE4D8E"/>
                    </a:highlight>
                    <a:uLnTx/>
                    <a:uFillTx/>
                    <a:cs typeface="Arial"/>
                    <a:sym typeface="Arial"/>
                  </a:rPr>
                  <a:t>Ví dụ 4:</a:t>
                </a:r>
                <a:r>
                  <a:rPr lang="en-US" sz="3700" smtClean="0">
                    <a:solidFill>
                      <a:sysClr val="windowText" lastClr="000000"/>
                    </a:solidFill>
                    <a:cs typeface="Arial" panose="020B0604020202020204" pitchFamily="34" charset="0"/>
                    <a:sym typeface="Arial"/>
                  </a:rPr>
                  <a:t> Cho tứ giác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𝐴𝐵𝐶𝐷</m:t>
                    </m:r>
                  </m:oMath>
                </a14:m>
                <a:r>
                  <a:rPr lang="en-US" sz="3700" smtClean="0">
                    <a:solidFill>
                      <a:sysClr val="windowText" lastClr="000000"/>
                    </a:solidFill>
                    <a:cs typeface="Arial" panose="020B0604020202020204" pitchFamily="34" charset="0"/>
                    <a:sym typeface="Arial"/>
                  </a:rPr>
                  <a:t> có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𝐴𝐵</m:t>
                    </m:r>
                    <m:r>
                      <a:rPr lang="en-US" sz="3700" i="1" smtClean="0">
                        <a:solidFill>
                          <a:sysClr val="windowText" lastClr="000000"/>
                        </a:solidFill>
                        <a:latin typeface="Cambria Math" panose="02040503050406030204" pitchFamily="18" charset="0"/>
                        <a:cs typeface="Arial" panose="020B0604020202020204" pitchFamily="34" charset="0"/>
                        <a:sym typeface="Arial"/>
                      </a:rPr>
                      <m:t>=9, </m:t>
                    </m:r>
                    <m:r>
                      <a:rPr lang="en-US" sz="3700" i="1" smtClean="0">
                        <a:solidFill>
                          <a:sysClr val="windowText" lastClr="000000"/>
                        </a:solidFill>
                        <a:latin typeface="Cambria Math" panose="02040503050406030204" pitchFamily="18" charset="0"/>
                        <a:cs typeface="Arial" panose="020B0604020202020204" pitchFamily="34" charset="0"/>
                        <a:sym typeface="Arial"/>
                      </a:rPr>
                      <m:t>𝐴𝐶</m:t>
                    </m:r>
                    <m:r>
                      <a:rPr lang="en-US" sz="3700" i="1" smtClean="0">
                        <a:solidFill>
                          <a:sysClr val="windowText" lastClr="000000"/>
                        </a:solidFill>
                        <a:latin typeface="Cambria Math" panose="02040503050406030204" pitchFamily="18" charset="0"/>
                        <a:cs typeface="Arial" panose="020B0604020202020204" pitchFamily="34" charset="0"/>
                        <a:sym typeface="Arial"/>
                      </a:rPr>
                      <m:t>=6, </m:t>
                    </m:r>
                    <m:r>
                      <a:rPr lang="en-US" sz="3700" i="1" smtClean="0">
                        <a:solidFill>
                          <a:sysClr val="windowText" lastClr="000000"/>
                        </a:solidFill>
                        <a:latin typeface="Cambria Math" panose="02040503050406030204" pitchFamily="18" charset="0"/>
                        <a:cs typeface="Arial" panose="020B0604020202020204" pitchFamily="34" charset="0"/>
                        <a:sym typeface="Arial"/>
                      </a:rPr>
                      <m:t>𝐴𝐷</m:t>
                    </m:r>
                    <m:r>
                      <a:rPr lang="en-US" sz="3700" i="1" smtClean="0">
                        <a:solidFill>
                          <a:sysClr val="windowText" lastClr="000000"/>
                        </a:solidFill>
                        <a:latin typeface="Cambria Math" panose="02040503050406030204" pitchFamily="18" charset="0"/>
                        <a:cs typeface="Arial" panose="020B0604020202020204" pitchFamily="34" charset="0"/>
                        <a:sym typeface="Arial"/>
                      </a:rPr>
                      <m:t>=4, </m:t>
                    </m:r>
                  </m:oMath>
                </a14:m>
                <a:endParaRPr lang="en-US" sz="3700" b="0" i="1" smtClean="0">
                  <a:solidFill>
                    <a:sysClr val="windowText" lastClr="000000"/>
                  </a:solidFill>
                  <a:latin typeface="Cambria Math" panose="02040503050406030204" pitchFamily="18" charset="0"/>
                  <a:cs typeface="Arial" panose="020B0604020202020204" pitchFamily="34" charset="0"/>
                  <a:sym typeface="Arial"/>
                </a:endParaRPr>
              </a:p>
              <a:p>
                <a:pPr lvl="0" algn="just" defTabSz="1828800">
                  <a:lnSpc>
                    <a:spcPct val="150000"/>
                  </a:lnSpc>
                  <a:buClr>
                    <a:srgbClr val="2D1549"/>
                  </a:buClr>
                  <a:buSzPts val="1100"/>
                  <a:defRPr/>
                </a:pPr>
                <a14:m>
                  <m:oMath xmlns:m="http://schemas.openxmlformats.org/officeDocument/2006/math">
                    <m:acc>
                      <m:accPr>
                        <m:chr m:val="̂"/>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accPr>
                      <m:e>
                        <m:r>
                          <a:rPr lang="en-US" sz="3700" b="0" i="1" smtClean="0">
                            <a:solidFill>
                              <a:sysClr val="windowText" lastClr="000000"/>
                            </a:solidFill>
                            <a:latin typeface="Cambria Math" panose="02040503050406030204" pitchFamily="18" charset="0"/>
                            <a:cs typeface="Arial" panose="020B0604020202020204" pitchFamily="34" charset="0"/>
                            <a:sym typeface="Arial"/>
                          </a:rPr>
                          <m:t>𝐴𝐷𝐶</m:t>
                        </m:r>
                      </m:e>
                    </m:acc>
                    <m:r>
                      <a:rPr lang="en-US" sz="3700" b="0" i="1" smtClean="0">
                        <a:solidFill>
                          <a:sysClr val="windowText" lastClr="000000"/>
                        </a:solidFill>
                        <a:latin typeface="Cambria Math" panose="02040503050406030204" pitchFamily="18" charset="0"/>
                        <a:cs typeface="Arial" panose="020B0604020202020204" pitchFamily="34" charset="0"/>
                        <a:sym typeface="Arial"/>
                      </a:rPr>
                      <m:t>=</m:t>
                    </m:r>
                    <m:acc>
                      <m:accPr>
                        <m:chr m:val="̂"/>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accPr>
                      <m:e>
                        <m:r>
                          <a:rPr lang="en-US" sz="3700" b="0" i="1" smtClean="0">
                            <a:solidFill>
                              <a:sysClr val="windowText" lastClr="000000"/>
                            </a:solidFill>
                            <a:latin typeface="Cambria Math" panose="02040503050406030204" pitchFamily="18" charset="0"/>
                            <a:cs typeface="Arial" panose="020B0604020202020204" pitchFamily="34" charset="0"/>
                            <a:sym typeface="Arial"/>
                          </a:rPr>
                          <m:t>𝐴𝐶𝐵</m:t>
                        </m:r>
                      </m:e>
                    </m:acc>
                    <m:r>
                      <a:rPr lang="en-US" sz="3700" b="0" i="1" smtClean="0">
                        <a:solidFill>
                          <a:sysClr val="windowText" lastClr="000000"/>
                        </a:solidFill>
                        <a:latin typeface="Cambria Math" panose="02040503050406030204" pitchFamily="18" charset="0"/>
                        <a:cs typeface="Arial" panose="020B0604020202020204" pitchFamily="34" charset="0"/>
                        <a:sym typeface="Arial"/>
                      </a:rPr>
                      <m:t>=90</m:t>
                    </m:r>
                    <m:r>
                      <a:rPr lang="en-US" sz="37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3700" smtClean="0">
                    <a:solidFill>
                      <a:sysClr val="windowText" lastClr="000000"/>
                    </a:solidFill>
                    <a:cs typeface="Arial" panose="020B0604020202020204" pitchFamily="34" charset="0"/>
                    <a:sym typeface="Arial"/>
                  </a:rPr>
                  <a:t> (Hình 63). Chứng minh tia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𝐴𝐶</m:t>
                    </m:r>
                  </m:oMath>
                </a14:m>
                <a:r>
                  <a:rPr lang="en-US" sz="3700" smtClean="0">
                    <a:solidFill>
                      <a:sysClr val="windowText" lastClr="000000"/>
                    </a:solidFill>
                    <a:cs typeface="Arial" panose="020B0604020202020204" pitchFamily="34" charset="0"/>
                    <a:sym typeface="Arial"/>
                  </a:rPr>
                  <a:t> là tia phân giác của góc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𝐵𝐴𝐷</m:t>
                    </m:r>
                  </m:oMath>
                </a14:m>
                <a:r>
                  <a:rPr lang="en-US" sz="3700" smtClean="0">
                    <a:solidFill>
                      <a:sysClr val="windowText" lastClr="000000"/>
                    </a:solidFill>
                    <a:cs typeface="Arial" panose="020B0604020202020204" pitchFamily="34" charset="0"/>
                    <a:sym typeface="Arial"/>
                  </a:rPr>
                  <a:t>. </a:t>
                </a:r>
                <a:endParaRPr lang="en-US" sz="3700">
                  <a:solidFill>
                    <a:sysClr val="windowText" lastClr="000000"/>
                  </a:solidFill>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143000" y="489131"/>
                <a:ext cx="11626611" cy="2683170"/>
              </a:xfrm>
              <a:prstGeom prst="rect">
                <a:avLst/>
              </a:prstGeom>
              <a:blipFill>
                <a:blip r:embed="rId4"/>
                <a:stretch>
                  <a:fillRect l="-1678" r="-1626" b="-3864"/>
                </a:stretch>
              </a:blipFill>
            </p:spPr>
            <p:txBody>
              <a:bodyPr/>
              <a:lstStyle/>
              <a:p>
                <a:r>
                  <a:rPr lang="en-US">
                    <a:noFill/>
                  </a:rPr>
                  <a:t> </a:t>
                </a:r>
              </a:p>
            </p:txBody>
          </p:sp>
        </mc:Fallback>
      </mc:AlternateContent>
      <p:sp>
        <p:nvSpPr>
          <p:cNvPr id="20" name="Rectangle 19"/>
          <p:cNvSpPr/>
          <p:nvPr/>
        </p:nvSpPr>
        <p:spPr>
          <a:xfrm>
            <a:off x="5750077" y="3473618"/>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1143001" y="4381500"/>
                <a:ext cx="11429999" cy="1311065"/>
              </a:xfrm>
              <a:prstGeom prst="rect">
                <a:avLst/>
              </a:prstGeom>
            </p:spPr>
            <p:txBody>
              <a:bodyPr wrap="square">
                <a:spAutoFit/>
              </a:bodyPr>
              <a:lstStyle/>
              <a:p>
                <a:pPr lvl="0">
                  <a:lnSpc>
                    <a:spcPct val="150000"/>
                  </a:lnSpc>
                </a:pPr>
                <a:r>
                  <a:rPr lang="en-US" sz="3700" smtClean="0">
                    <a:solidFill>
                      <a:sysClr val="windowText" lastClr="000000"/>
                    </a:solidFill>
                    <a:latin typeface="Arial" panose="020B0604020202020204" pitchFamily="34" charset="0"/>
                    <a:cs typeface="Arial" panose="020B0604020202020204" pitchFamily="34" charset="0"/>
                    <a:sym typeface="Arial"/>
                  </a:rPr>
                  <a:t>Vì  </a:t>
                </a:r>
                <a14:m>
                  <m:oMath xmlns:m="http://schemas.openxmlformats.org/officeDocument/2006/math">
                    <m:f>
                      <m:f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𝐴𝐶</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𝐴𝐵</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6</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9</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2</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3</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 </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𝐴𝐷</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𝐴𝐶</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4</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6</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2</m:t>
                        </m:r>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3</m:t>
                        </m:r>
                      </m:den>
                    </m:f>
                  </m:oMath>
                </a14:m>
                <a:r>
                  <a:rPr lang="en-US" sz="3700" smtClean="0">
                    <a:solidFill>
                      <a:sysClr val="windowText" lastClr="000000"/>
                    </a:solidFill>
                    <a:latin typeface="Arial" panose="020B0604020202020204" pitchFamily="34" charset="0"/>
                    <a:cs typeface="Arial" panose="020B0604020202020204" pitchFamily="34" charset="0"/>
                    <a:sym typeface="Arial"/>
                  </a:rPr>
                  <a:t>  nên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𝐴𝐶</m:t>
                        </m:r>
                      </m:num>
                      <m:den>
                        <m:r>
                          <a:rPr lang="en-US" sz="3700" i="1">
                            <a:solidFill>
                              <a:sysClr val="windowText" lastClr="000000"/>
                            </a:solidFill>
                            <a:latin typeface="Cambria Math" panose="02040503050406030204" pitchFamily="18" charset="0"/>
                            <a:cs typeface="Arial" panose="020B0604020202020204" pitchFamily="34" charset="0"/>
                            <a:sym typeface="Arial"/>
                          </a:rPr>
                          <m:t>𝐴𝐵</m:t>
                        </m:r>
                      </m:den>
                    </m:f>
                    <m:r>
                      <a:rPr lang="en-US" sz="3700" b="0" i="1" smtClean="0">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𝐴𝐷</m:t>
                        </m:r>
                      </m:num>
                      <m:den>
                        <m:r>
                          <a:rPr lang="en-US" sz="3700" i="1">
                            <a:solidFill>
                              <a:sysClr val="windowText" lastClr="000000"/>
                            </a:solidFill>
                            <a:latin typeface="Cambria Math" panose="02040503050406030204" pitchFamily="18" charset="0"/>
                            <a:cs typeface="Arial" panose="020B0604020202020204" pitchFamily="34" charset="0"/>
                            <a:sym typeface="Arial"/>
                          </a:rPr>
                          <m:t>𝐴𝐶</m:t>
                        </m:r>
                      </m:den>
                    </m:f>
                  </m:oMath>
                </a14:m>
                <a:r>
                  <a:rPr lang="en-US" sz="3700" smtClean="0">
                    <a:solidFill>
                      <a:sysClr val="windowText" lastClr="000000"/>
                    </a:solidFill>
                    <a:latin typeface="Arial" panose="020B0604020202020204" pitchFamily="34" charset="0"/>
                    <a:cs typeface="Arial" panose="020B0604020202020204" pitchFamily="34" charset="0"/>
                    <a:sym typeface="Arial"/>
                  </a:rPr>
                  <a:t> </a:t>
                </a:r>
                <a:endParaRPr lang="en-US" sz="37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1143001" y="4381500"/>
                <a:ext cx="11429999" cy="1311065"/>
              </a:xfrm>
              <a:prstGeom prst="rect">
                <a:avLst/>
              </a:prstGeom>
              <a:blipFill>
                <a:blip r:embed="rId5"/>
                <a:stretch>
                  <a:fillRect l="-17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143001" y="5848663"/>
                <a:ext cx="11584406" cy="3930500"/>
              </a:xfrm>
              <a:prstGeom prst="rect">
                <a:avLst/>
              </a:prstGeom>
            </p:spPr>
            <p:txBody>
              <a:bodyPr wrap="square">
                <a:spAutoFit/>
              </a:bodyPr>
              <a:lstStyle/>
              <a:p>
                <a:pPr lvl="0" algn="just" defTabSz="1828800">
                  <a:lnSpc>
                    <a:spcPct val="150000"/>
                  </a:lnSpc>
                  <a:buClr>
                    <a:srgbClr val="2D1549"/>
                  </a:buClr>
                  <a:buSzPts val="1100"/>
                  <a:defRPr/>
                </a:pPr>
                <a:r>
                  <a:rPr lang="en-US" sz="3700" smtClean="0">
                    <a:solidFill>
                      <a:sysClr val="windowText" lastClr="000000"/>
                    </a:solidFill>
                    <a:latin typeface="Arial" panose="020B0604020202020204" pitchFamily="34" charset="0"/>
                    <a:cs typeface="Arial" panose="020B0604020202020204" pitchFamily="34" charset="0"/>
                    <a:sym typeface="Arial"/>
                  </a:rPr>
                  <a:t>Xét hai tam </a:t>
                </a:r>
                <a:r>
                  <a:rPr lang="en-US" sz="3700">
                    <a:solidFill>
                      <a:sysClr val="windowText" lastClr="000000"/>
                    </a:solidFill>
                    <a:latin typeface="Arial" panose="020B0604020202020204" pitchFamily="34" charset="0"/>
                    <a:cs typeface="Arial" panose="020B0604020202020204" pitchFamily="34" charset="0"/>
                    <a:sym typeface="Arial"/>
                  </a:rPr>
                  <a:t>giác </a:t>
                </a:r>
                <a14:m>
                  <m:oMath xmlns:m="http://schemas.openxmlformats.org/officeDocument/2006/math">
                    <m:r>
                      <a:rPr lang="en-US" sz="3700" i="1">
                        <a:solidFill>
                          <a:sysClr val="windowText" lastClr="000000"/>
                        </a:solidFill>
                        <a:latin typeface="Cambria Math" panose="02040503050406030204" pitchFamily="18" charset="0"/>
                        <a:cs typeface="Arial" panose="020B0604020202020204" pitchFamily="34" charset="0"/>
                        <a:sym typeface="Arial"/>
                      </a:rPr>
                      <m:t>𝐴</m:t>
                    </m:r>
                    <m:r>
                      <a:rPr lang="en-US" sz="3700" b="0" i="1" smtClean="0">
                        <a:solidFill>
                          <a:sysClr val="windowText" lastClr="000000"/>
                        </a:solidFill>
                        <a:latin typeface="Cambria Math" panose="02040503050406030204" pitchFamily="18" charset="0"/>
                        <a:cs typeface="Arial" panose="020B0604020202020204" pitchFamily="34" charset="0"/>
                        <a:sym typeface="Arial"/>
                      </a:rPr>
                      <m:t>𝐷</m:t>
                    </m:r>
                    <m:r>
                      <a:rPr lang="en-US" sz="3700" i="1">
                        <a:solidFill>
                          <a:sysClr val="windowText" lastClr="000000"/>
                        </a:solidFill>
                        <a:latin typeface="Cambria Math" panose="02040503050406030204" pitchFamily="18" charset="0"/>
                        <a:cs typeface="Arial" panose="020B0604020202020204" pitchFamily="34" charset="0"/>
                        <a:sym typeface="Arial"/>
                      </a:rPr>
                      <m:t>𝐶</m:t>
                    </m:r>
                  </m:oMath>
                </a14:m>
                <a:r>
                  <a:rPr lang="en-US" sz="3700">
                    <a:solidFill>
                      <a:sysClr val="windowText" lastClr="000000"/>
                    </a:solidFill>
                    <a:latin typeface="Arial" panose="020B0604020202020204" pitchFamily="34" charset="0"/>
                    <a:cs typeface="Arial" panose="020B0604020202020204" pitchFamily="34" charset="0"/>
                    <a:sym typeface="Arial"/>
                  </a:rPr>
                  <a:t> </a:t>
                </a:r>
                <a:r>
                  <a:rPr lang="en-US" sz="3700" smtClean="0">
                    <a:solidFill>
                      <a:sysClr val="windowText" lastClr="000000"/>
                    </a:solidFill>
                    <a:latin typeface="Arial" panose="020B0604020202020204" pitchFamily="34" charset="0"/>
                    <a:cs typeface="Arial" panose="020B0604020202020204" pitchFamily="34" charset="0"/>
                    <a:sym typeface="Arial"/>
                  </a:rPr>
                  <a:t>và </a:t>
                </a:r>
                <a14:m>
                  <m:oMath xmlns:m="http://schemas.openxmlformats.org/officeDocument/2006/math">
                    <m:r>
                      <a:rPr lang="en-US" sz="3700" i="1">
                        <a:solidFill>
                          <a:sysClr val="windowText" lastClr="000000"/>
                        </a:solidFill>
                        <a:latin typeface="Cambria Math" panose="02040503050406030204" pitchFamily="18" charset="0"/>
                        <a:cs typeface="Arial" panose="020B0604020202020204" pitchFamily="34" charset="0"/>
                        <a:sym typeface="Arial"/>
                      </a:rPr>
                      <m:t>𝐴𝐶</m:t>
                    </m:r>
                    <m:r>
                      <a:rPr lang="en-US" sz="3700" b="0" i="1" smtClean="0">
                        <a:solidFill>
                          <a:sysClr val="windowText" lastClr="000000"/>
                        </a:solidFill>
                        <a:latin typeface="Cambria Math" panose="02040503050406030204" pitchFamily="18" charset="0"/>
                        <a:cs typeface="Arial" panose="020B0604020202020204" pitchFamily="34" charset="0"/>
                        <a:sym typeface="Arial"/>
                      </a:rPr>
                      <m:t>𝐵</m:t>
                    </m:r>
                  </m:oMath>
                </a14:m>
                <a:r>
                  <a:rPr lang="en-US" sz="3700" smtClean="0">
                    <a:solidFill>
                      <a:sysClr val="windowText" lastClr="000000"/>
                    </a:solidFill>
                    <a:latin typeface="Arial" panose="020B0604020202020204" pitchFamily="34" charset="0"/>
                    <a:cs typeface="Arial" panose="020B0604020202020204" pitchFamily="34" charset="0"/>
                    <a:sym typeface="Arial"/>
                  </a:rPr>
                  <a:t> có </a:t>
                </a:r>
                <a14:m>
                  <m:oMath xmlns:m="http://schemas.openxmlformats.org/officeDocument/2006/math">
                    <m:acc>
                      <m:accPr>
                        <m:chr m:val="̂"/>
                        <m:ctrlPr>
                          <a:rPr lang="en-US" sz="3700" i="1">
                            <a:solidFill>
                              <a:sysClr val="windowText" lastClr="000000"/>
                            </a:solidFill>
                            <a:latin typeface="Cambria Math" panose="02040503050406030204" pitchFamily="18" charset="0"/>
                            <a:cs typeface="Arial" panose="020B0604020202020204" pitchFamily="34" charset="0"/>
                            <a:sym typeface="Arial"/>
                          </a:rPr>
                        </m:ctrlPr>
                      </m:accPr>
                      <m:e>
                        <m:r>
                          <a:rPr lang="en-US" sz="3700" i="1">
                            <a:solidFill>
                              <a:sysClr val="windowText" lastClr="000000"/>
                            </a:solidFill>
                            <a:latin typeface="Cambria Math" panose="02040503050406030204" pitchFamily="18" charset="0"/>
                            <a:cs typeface="Arial" panose="020B0604020202020204" pitchFamily="34" charset="0"/>
                            <a:sym typeface="Arial"/>
                          </a:rPr>
                          <m:t>𝐴𝐷𝐶</m:t>
                        </m:r>
                      </m:e>
                    </m:acc>
                    <m:r>
                      <a:rPr lang="en-US" sz="3700" i="1">
                        <a:solidFill>
                          <a:sysClr val="windowText" lastClr="000000"/>
                        </a:solidFill>
                        <a:latin typeface="Cambria Math" panose="02040503050406030204" pitchFamily="18" charset="0"/>
                        <a:cs typeface="Arial" panose="020B0604020202020204" pitchFamily="34" charset="0"/>
                        <a:sym typeface="Arial"/>
                      </a:rPr>
                      <m:t>=</m:t>
                    </m:r>
                    <m:acc>
                      <m:accPr>
                        <m:chr m:val="̂"/>
                        <m:ctrlPr>
                          <a:rPr lang="en-US" sz="3700" i="1">
                            <a:solidFill>
                              <a:sysClr val="windowText" lastClr="000000"/>
                            </a:solidFill>
                            <a:latin typeface="Cambria Math" panose="02040503050406030204" pitchFamily="18" charset="0"/>
                            <a:cs typeface="Arial" panose="020B0604020202020204" pitchFamily="34" charset="0"/>
                            <a:sym typeface="Arial"/>
                          </a:rPr>
                        </m:ctrlPr>
                      </m:accPr>
                      <m:e>
                        <m:r>
                          <a:rPr lang="en-US" sz="3700" i="1">
                            <a:solidFill>
                              <a:sysClr val="windowText" lastClr="000000"/>
                            </a:solidFill>
                            <a:latin typeface="Cambria Math" panose="02040503050406030204" pitchFamily="18" charset="0"/>
                            <a:cs typeface="Arial" panose="020B0604020202020204" pitchFamily="34" charset="0"/>
                            <a:sym typeface="Arial"/>
                          </a:rPr>
                          <m:t>𝐴𝐶𝐵</m:t>
                        </m:r>
                      </m:e>
                    </m:acc>
                    <m:r>
                      <a:rPr lang="en-US" sz="3700" i="1">
                        <a:solidFill>
                          <a:sysClr val="windowText" lastClr="000000"/>
                        </a:solidFill>
                        <a:latin typeface="Cambria Math" panose="02040503050406030204" pitchFamily="18" charset="0"/>
                        <a:cs typeface="Arial" panose="020B0604020202020204" pitchFamily="34" charset="0"/>
                        <a:sym typeface="Arial"/>
                      </a:rPr>
                      <m:t>=90</m:t>
                    </m:r>
                    <m:r>
                      <a:rPr lang="en-US" sz="3700" i="1">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3700" smtClean="0">
                    <a:solidFill>
                      <a:sysClr val="windowText" lastClr="000000"/>
                    </a:solidFill>
                    <a:cs typeface="Arial" panose="020B0604020202020204" pitchFamily="34" charset="0"/>
                    <a:sym typeface="Arial"/>
                  </a:rPr>
                  <a:t> và </a:t>
                </a:r>
                <a:r>
                  <a:rPr lang="en-US" sz="3700" smtClean="0">
                    <a:solidFill>
                      <a:sysClr val="windowText" lastClr="000000"/>
                    </a:solidFill>
                    <a:latin typeface="Arial" panose="020B0604020202020204" pitchFamily="34" charset="0"/>
                    <a:cs typeface="Arial" panose="020B0604020202020204" pitchFamily="34" charset="0"/>
                    <a:sym typeface="Arial"/>
                  </a:rPr>
                  <a:t> </a:t>
                </a:r>
                <a14:m>
                  <m:oMath xmlns:m="http://schemas.openxmlformats.org/officeDocument/2006/math">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𝐴𝐶</m:t>
                        </m:r>
                      </m:num>
                      <m:den>
                        <m:r>
                          <a:rPr lang="en-US" sz="3700" i="1">
                            <a:solidFill>
                              <a:sysClr val="windowText" lastClr="000000"/>
                            </a:solidFill>
                            <a:latin typeface="Cambria Math" panose="02040503050406030204" pitchFamily="18" charset="0"/>
                            <a:cs typeface="Arial" panose="020B0604020202020204" pitchFamily="34" charset="0"/>
                            <a:sym typeface="Arial"/>
                          </a:rPr>
                          <m:t>𝐴𝐵</m:t>
                        </m:r>
                      </m:den>
                    </m:f>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r>
                          <a:rPr lang="en-US" sz="3700" i="1">
                            <a:solidFill>
                              <a:sysClr val="windowText" lastClr="000000"/>
                            </a:solidFill>
                            <a:latin typeface="Cambria Math" panose="02040503050406030204" pitchFamily="18" charset="0"/>
                            <a:cs typeface="Arial" panose="020B0604020202020204" pitchFamily="34" charset="0"/>
                            <a:sym typeface="Arial"/>
                          </a:rPr>
                          <m:t>𝐴𝐷</m:t>
                        </m:r>
                      </m:num>
                      <m:den>
                        <m:r>
                          <a:rPr lang="en-US" sz="3700" i="1">
                            <a:solidFill>
                              <a:sysClr val="windowText" lastClr="000000"/>
                            </a:solidFill>
                            <a:latin typeface="Cambria Math" panose="02040503050406030204" pitchFamily="18" charset="0"/>
                            <a:cs typeface="Arial" panose="020B0604020202020204" pitchFamily="34" charset="0"/>
                            <a:sym typeface="Arial"/>
                          </a:rPr>
                          <m:t>𝐴𝐶</m:t>
                        </m:r>
                      </m:den>
                    </m:f>
                  </m:oMath>
                </a14:m>
                <a:r>
                  <a:rPr lang="en-US" sz="3700" smtClean="0">
                    <a:solidFill>
                      <a:sysClr val="windowText" lastClr="000000"/>
                    </a:solidFill>
                    <a:latin typeface="Arial" panose="020B0604020202020204" pitchFamily="34" charset="0"/>
                    <a:cs typeface="Arial" panose="020B0604020202020204" pitchFamily="34" charset="0"/>
                    <a:sym typeface="Arial"/>
                  </a:rPr>
                  <a:t> nên </a:t>
                </a:r>
                <a14:m>
                  <m:oMath xmlns:m="http://schemas.openxmlformats.org/officeDocument/2006/math">
                    <m:r>
                      <a:rPr lang="en-US" sz="3700" i="1">
                        <a:solidFill>
                          <a:prstClr val="black"/>
                        </a:solidFill>
                        <a:latin typeface="Cambria Math" panose="02040503050406030204" pitchFamily="18" charset="0"/>
                        <a:cs typeface="Arial" panose="020B0604020202020204" pitchFamily="34" charset="0"/>
                      </a:rPr>
                      <m:t>∆</m:t>
                    </m:r>
                    <m:r>
                      <a:rPr lang="en-US" sz="3700" i="1">
                        <a:solidFill>
                          <a:sysClr val="windowText" lastClr="000000"/>
                        </a:solidFill>
                        <a:latin typeface="Cambria Math" panose="02040503050406030204" pitchFamily="18" charset="0"/>
                        <a:cs typeface="Arial" panose="020B0604020202020204" pitchFamily="34" charset="0"/>
                        <a:sym typeface="Arial"/>
                      </a:rPr>
                      <m:t>𝐴𝐷𝐶</m:t>
                    </m:r>
                    <m:r>
                      <a:rPr lang="en-US" sz="3700" b="0" i="1" smtClean="0">
                        <a:solidFill>
                          <a:sysClr val="windowText" lastClr="000000"/>
                        </a:solidFill>
                        <a:latin typeface="Cambria Math" panose="02040503050406030204" pitchFamily="18" charset="0"/>
                        <a:cs typeface="Arial" panose="020B0604020202020204" pitchFamily="34" charset="0"/>
                        <a:sym typeface="Arial"/>
                      </a:rPr>
                      <m:t> </m:t>
                    </m:r>
                    <m:r>
                      <a:rPr lang="en-US" sz="3700" i="1">
                        <a:solidFill>
                          <a:prstClr val="black"/>
                        </a:solidFill>
                        <a:latin typeface="Cambria Math" panose="02040503050406030204" pitchFamily="18" charset="0"/>
                        <a:cs typeface="Arial" panose="020B0604020202020204" pitchFamily="34" charset="0"/>
                      </a:rPr>
                      <m:t>ᔕ ∆</m:t>
                    </m:r>
                    <m:r>
                      <a:rPr lang="en-US" sz="3700" i="1">
                        <a:solidFill>
                          <a:sysClr val="windowText" lastClr="000000"/>
                        </a:solidFill>
                        <a:latin typeface="Cambria Math" panose="02040503050406030204" pitchFamily="18" charset="0"/>
                        <a:cs typeface="Arial" panose="020B0604020202020204" pitchFamily="34" charset="0"/>
                        <a:sym typeface="Arial"/>
                      </a:rPr>
                      <m:t>𝐴𝐶𝐵</m:t>
                    </m:r>
                    <m:r>
                      <a:rPr lang="en-US" sz="3700" b="0" i="0" smtClean="0">
                        <a:solidFill>
                          <a:sysClr val="windowText" lastClr="000000"/>
                        </a:solidFill>
                        <a:latin typeface="Cambria Math" panose="02040503050406030204" pitchFamily="18" charset="0"/>
                        <a:cs typeface="Arial" panose="020B0604020202020204" pitchFamily="34" charset="0"/>
                        <a:sym typeface="Arial"/>
                      </a:rPr>
                      <m:t>.</m:t>
                    </m:r>
                  </m:oMath>
                </a14:m>
                <a:endParaRPr lang="en-US" sz="3700" b="0" smtClean="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2D1549"/>
                  </a:buClr>
                  <a:buSzPts val="1100"/>
                  <a:defRPr/>
                </a:pPr>
                <a:r>
                  <a:rPr lang="en-US" sz="3700" smtClean="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acc>
                      <m:accPr>
                        <m:chr m:val="̂"/>
                        <m:ctrlPr>
                          <a:rPr lang="en-US" sz="3700" i="1">
                            <a:solidFill>
                              <a:sysClr val="windowText" lastClr="000000"/>
                            </a:solidFill>
                            <a:latin typeface="Cambria Math" panose="02040503050406030204" pitchFamily="18" charset="0"/>
                            <a:cs typeface="Arial" panose="020B0604020202020204" pitchFamily="34" charset="0"/>
                            <a:sym typeface="Arial"/>
                          </a:rPr>
                        </m:ctrlPr>
                      </m:accPr>
                      <m:e>
                        <m:r>
                          <a:rPr lang="en-US" sz="3700" b="0" i="1" smtClean="0">
                            <a:solidFill>
                              <a:sysClr val="windowText" lastClr="000000"/>
                            </a:solidFill>
                            <a:latin typeface="Cambria Math" panose="02040503050406030204" pitchFamily="18" charset="0"/>
                            <a:cs typeface="Arial" panose="020B0604020202020204" pitchFamily="34" charset="0"/>
                            <a:sym typeface="Arial"/>
                          </a:rPr>
                          <m:t>𝐶</m:t>
                        </m:r>
                        <m:r>
                          <a:rPr lang="en-US" sz="3700" i="1">
                            <a:solidFill>
                              <a:sysClr val="windowText" lastClr="000000"/>
                            </a:solidFill>
                            <a:latin typeface="Cambria Math" panose="02040503050406030204" pitchFamily="18" charset="0"/>
                            <a:cs typeface="Arial" panose="020B0604020202020204" pitchFamily="34" charset="0"/>
                            <a:sym typeface="Arial"/>
                          </a:rPr>
                          <m:t>𝐴𝐷</m:t>
                        </m:r>
                      </m:e>
                    </m:acc>
                    <m:r>
                      <a:rPr lang="en-US" sz="3700" i="1">
                        <a:solidFill>
                          <a:sysClr val="windowText" lastClr="000000"/>
                        </a:solidFill>
                        <a:latin typeface="Cambria Math" panose="02040503050406030204" pitchFamily="18" charset="0"/>
                        <a:cs typeface="Arial" panose="020B0604020202020204" pitchFamily="34" charset="0"/>
                        <a:sym typeface="Arial"/>
                      </a:rPr>
                      <m:t>=</m:t>
                    </m:r>
                    <m:acc>
                      <m:accPr>
                        <m:chr m:val="̂"/>
                        <m:ctrlPr>
                          <a:rPr lang="en-US" sz="3700" i="1">
                            <a:solidFill>
                              <a:sysClr val="windowText" lastClr="000000"/>
                            </a:solidFill>
                            <a:latin typeface="Cambria Math" panose="02040503050406030204" pitchFamily="18" charset="0"/>
                            <a:cs typeface="Arial" panose="020B0604020202020204" pitchFamily="34" charset="0"/>
                            <a:sym typeface="Arial"/>
                          </a:rPr>
                        </m:ctrlPr>
                      </m:accPr>
                      <m:e>
                        <m:r>
                          <a:rPr lang="en-US" sz="3700" b="0" i="1" smtClean="0">
                            <a:solidFill>
                              <a:sysClr val="windowText" lastClr="000000"/>
                            </a:solidFill>
                            <a:latin typeface="Cambria Math" panose="02040503050406030204" pitchFamily="18" charset="0"/>
                            <a:cs typeface="Arial" panose="020B0604020202020204" pitchFamily="34" charset="0"/>
                            <a:sym typeface="Arial"/>
                          </a:rPr>
                          <m:t>𝐵</m:t>
                        </m:r>
                        <m:r>
                          <a:rPr lang="en-US" sz="3700" i="1">
                            <a:solidFill>
                              <a:sysClr val="windowText" lastClr="000000"/>
                            </a:solidFill>
                            <a:latin typeface="Cambria Math" panose="02040503050406030204" pitchFamily="18" charset="0"/>
                            <a:cs typeface="Arial" panose="020B0604020202020204" pitchFamily="34" charset="0"/>
                            <a:sym typeface="Arial"/>
                          </a:rPr>
                          <m:t>𝐴𝐶</m:t>
                        </m:r>
                      </m:e>
                    </m:acc>
                  </m:oMath>
                </a14:m>
                <a:endParaRPr lang="en-US" sz="3700" smtClean="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2D1549"/>
                  </a:buClr>
                  <a:buSzPts val="1100"/>
                  <a:defRPr/>
                </a:pPr>
                <a:r>
                  <a:rPr lang="en-US" sz="3700" smtClean="0">
                    <a:solidFill>
                      <a:sysClr val="windowText" lastClr="000000"/>
                    </a:solidFill>
                    <a:cs typeface="Arial" panose="020B0604020202020204" pitchFamily="34" charset="0"/>
                    <a:sym typeface="Arial"/>
                  </a:rPr>
                  <a:t>Vậy </a:t>
                </a:r>
                <a14:m>
                  <m:oMath xmlns:m="http://schemas.openxmlformats.org/officeDocument/2006/math">
                    <m:r>
                      <a:rPr lang="en-US" sz="3700" i="1">
                        <a:solidFill>
                          <a:sysClr val="windowText" lastClr="000000"/>
                        </a:solidFill>
                        <a:latin typeface="Cambria Math" panose="02040503050406030204" pitchFamily="18" charset="0"/>
                        <a:cs typeface="Arial" panose="020B0604020202020204" pitchFamily="34" charset="0"/>
                        <a:sym typeface="Arial"/>
                      </a:rPr>
                      <m:t>𝐴𝐶</m:t>
                    </m:r>
                  </m:oMath>
                </a14:m>
                <a:r>
                  <a:rPr lang="en-US" sz="3700">
                    <a:solidFill>
                      <a:sysClr val="windowText" lastClr="000000"/>
                    </a:solidFill>
                    <a:cs typeface="Arial" panose="020B0604020202020204" pitchFamily="34" charset="0"/>
                    <a:sym typeface="Arial"/>
                  </a:rPr>
                  <a:t> là tia phân giác của góc </a:t>
                </a:r>
                <a14:m>
                  <m:oMath xmlns:m="http://schemas.openxmlformats.org/officeDocument/2006/math">
                    <m:r>
                      <a:rPr lang="en-US" sz="3700" i="1">
                        <a:solidFill>
                          <a:sysClr val="windowText" lastClr="000000"/>
                        </a:solidFill>
                        <a:latin typeface="Cambria Math" panose="02040503050406030204" pitchFamily="18" charset="0"/>
                        <a:cs typeface="Arial" panose="020B0604020202020204" pitchFamily="34" charset="0"/>
                        <a:sym typeface="Arial"/>
                      </a:rPr>
                      <m:t>𝐵𝐴𝐷</m:t>
                    </m:r>
                  </m:oMath>
                </a14:m>
                <a:r>
                  <a:rPr lang="en-US" sz="3700">
                    <a:solidFill>
                      <a:sysClr val="windowText" lastClr="000000"/>
                    </a:solidFill>
                    <a:cs typeface="Arial" panose="020B0604020202020204" pitchFamily="34" charset="0"/>
                    <a:sym typeface="Arial"/>
                  </a:rPr>
                  <a:t>. </a:t>
                </a:r>
              </a:p>
            </p:txBody>
          </p:sp>
        </mc:Choice>
        <mc:Fallback xmlns="">
          <p:sp>
            <p:nvSpPr>
              <p:cNvPr id="4" name="Rectangle 3"/>
              <p:cNvSpPr>
                <a:spLocks noRot="1" noChangeAspect="1" noMove="1" noResize="1" noEditPoints="1" noAdjustHandles="1" noChangeArrowheads="1" noChangeShapeType="1" noTextEdit="1"/>
              </p:cNvSpPr>
              <p:nvPr/>
            </p:nvSpPr>
            <p:spPr>
              <a:xfrm>
                <a:off x="1143001" y="5848663"/>
                <a:ext cx="11584406" cy="3930500"/>
              </a:xfrm>
              <a:prstGeom prst="rect">
                <a:avLst/>
              </a:prstGeom>
              <a:blipFill>
                <a:blip r:embed="rId6"/>
                <a:stretch>
                  <a:fillRect l="-1684" r="-1632" b="-2326"/>
                </a:stretch>
              </a:blipFill>
            </p:spPr>
            <p:txBody>
              <a:bodyPr/>
              <a:lstStyle/>
              <a:p>
                <a:r>
                  <a:rPr lang="en-US">
                    <a:noFill/>
                  </a:rPr>
                  <a:t> </a:t>
                </a:r>
              </a:p>
            </p:txBody>
          </p:sp>
        </mc:Fallback>
      </mc:AlternateContent>
      <p:pic>
        <p:nvPicPr>
          <p:cNvPr id="18" name="Picture 17"/>
          <p:cNvPicPr>
            <a:picLocks noChangeAspect="1"/>
          </p:cNvPicPr>
          <p:nvPr/>
        </p:nvPicPr>
        <p:blipFill>
          <a:blip r:embed="rId7"/>
          <a:stretch>
            <a:fillRect/>
          </a:stretch>
        </p:blipFill>
        <p:spPr>
          <a:xfrm>
            <a:off x="16125884" y="8648701"/>
            <a:ext cx="1741134" cy="1369774"/>
          </a:xfrm>
          <a:prstGeom prst="rect">
            <a:avLst/>
          </a:prstGeom>
        </p:spPr>
      </p:pic>
      <p:pic>
        <p:nvPicPr>
          <p:cNvPr id="5" name="Picture 4"/>
          <p:cNvPicPr>
            <a:picLocks noChangeAspect="1"/>
          </p:cNvPicPr>
          <p:nvPr/>
        </p:nvPicPr>
        <p:blipFill>
          <a:blip r:embed="rId8"/>
          <a:stretch>
            <a:fillRect/>
          </a:stretch>
        </p:blipFill>
        <p:spPr>
          <a:xfrm>
            <a:off x="-36217" y="3412935"/>
            <a:ext cx="1219497" cy="73169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3226714" y="353895"/>
            <a:ext cx="4708457" cy="6500800"/>
          </a:xfrm>
          <a:prstGeom prst="rect">
            <a:avLst/>
          </a:prstGeom>
        </p:spPr>
      </p:pic>
    </p:spTree>
    <p:extLst>
      <p:ext uri="{BB962C8B-B14F-4D97-AF65-F5344CB8AC3E}">
        <p14:creationId xmlns:p14="http://schemas.microsoft.com/office/powerpoint/2010/main" val="28135627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355602" y="266699"/>
            <a:ext cx="17475198" cy="9770233"/>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4" name="Freeform 15"/>
          <p:cNvSpPr/>
          <p:nvPr/>
        </p:nvSpPr>
        <p:spPr>
          <a:xfrm>
            <a:off x="23041" y="7965150"/>
            <a:ext cx="2056638" cy="2071783"/>
          </a:xfrm>
          <a:custGeom>
            <a:avLst/>
            <a:gdLst/>
            <a:ahLst/>
            <a:cxnLst/>
            <a:rect l="l" t="t" r="r" b="b"/>
            <a:pathLst>
              <a:path w="2488186" h="2488186">
                <a:moveTo>
                  <a:pt x="0" y="0"/>
                </a:moveTo>
                <a:lnTo>
                  <a:pt x="2488185" y="0"/>
                </a:lnTo>
                <a:lnTo>
                  <a:pt x="2488185" y="2488186"/>
                </a:lnTo>
                <a:lnTo>
                  <a:pt x="0" y="2488186"/>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35" name="Freeform 16"/>
          <p:cNvSpPr/>
          <p:nvPr/>
        </p:nvSpPr>
        <p:spPr>
          <a:xfrm rot="1305788">
            <a:off x="16757320" y="7269207"/>
            <a:ext cx="897771" cy="2956731"/>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TextBox 11"/>
          <p:cNvSpPr txBox="1"/>
          <p:nvPr/>
        </p:nvSpPr>
        <p:spPr>
          <a:xfrm>
            <a:off x="1227549" y="495300"/>
            <a:ext cx="3493152"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a:t>
            </a:r>
            <a:r>
              <a:rPr lang="en-US" sz="4300" b="1" smtClean="0">
                <a:solidFill>
                  <a:srgbClr val="070185"/>
                </a:solidFill>
                <a:latin typeface="Arial"/>
                <a:cs typeface="Arial" panose="020B0604020202020204" pitchFamily="34" charset="0"/>
                <a:sym typeface="Arial"/>
              </a:rPr>
              <a:t>tập 2</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4893265" y="511342"/>
                <a:ext cx="11875000" cy="95346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vi-VN" sz="3700" kern="0">
                    <a:solidFill>
                      <a:srgbClr val="000000"/>
                    </a:solidFill>
                    <a:latin typeface="Arial"/>
                    <a:cs typeface="Arial"/>
                    <a:sym typeface="Arial"/>
                  </a:rPr>
                  <a:t>Cho Hình 64, chứng minh tam giác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𝐶𝐷𝑀</m:t>
                    </m:r>
                  </m:oMath>
                </a14:m>
                <a:r>
                  <a:rPr lang="vi-VN" sz="3700" kern="0">
                    <a:solidFill>
                      <a:srgbClr val="000000"/>
                    </a:solidFill>
                    <a:latin typeface="Arial"/>
                    <a:cs typeface="Arial"/>
                    <a:sym typeface="Arial"/>
                  </a:rPr>
                  <a:t> vuông tại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𝑀</m:t>
                    </m:r>
                  </m:oMath>
                </a14:m>
                <a:r>
                  <a:rPr lang="vi-VN" sz="3700" kern="0">
                    <a:solidFill>
                      <a:srgbClr val="000000"/>
                    </a:solidFill>
                    <a:latin typeface="Arial"/>
                    <a:cs typeface="Arial"/>
                    <a:sym typeface="Arial"/>
                  </a:rPr>
                  <a:t>.</a:t>
                </a:r>
                <a:endParaRPr lang="en-US" altLang="en-US" sz="3700" kern="0" dirty="0">
                  <a:solidFill>
                    <a:srgbClr val="000000"/>
                  </a:solidFill>
                  <a:latin typeface="Arial"/>
                  <a:cs typeface="Arial"/>
                  <a:sym typeface="Arial"/>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4893265" y="511342"/>
                <a:ext cx="11875000" cy="953466"/>
              </a:xfrm>
              <a:prstGeom prst="rect">
                <a:avLst/>
              </a:prstGeom>
              <a:blipFill>
                <a:blip r:embed="rId11"/>
                <a:stretch>
                  <a:fillRect l="-873" b="-128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Rectangle 13"/>
          <p:cNvSpPr/>
          <p:nvPr/>
        </p:nvSpPr>
        <p:spPr>
          <a:xfrm>
            <a:off x="11209194" y="1634049"/>
            <a:ext cx="1103186" cy="677108"/>
          </a:xfrm>
          <a:prstGeom prst="rect">
            <a:avLst/>
          </a:prstGeom>
        </p:spPr>
        <p:txBody>
          <a:bodyPr wrap="none">
            <a:spAutoFit/>
          </a:bodyPr>
          <a:lstStyle/>
          <a:p>
            <a:pPr algn="ctr" defTabSz="1828800">
              <a:defRPr/>
            </a:pPr>
            <a:r>
              <a:rPr lang="en-US" sz="3700" b="1" i="1" u="sng" dirty="0">
                <a:solidFill>
                  <a:srgbClr val="C00000"/>
                </a:solidFill>
                <a:latin typeface="Arial" panose="020B0604020202020204" pitchFamily="34" charset="0"/>
                <a:cs typeface="Arial"/>
                <a:sym typeface="Arial"/>
              </a:rPr>
              <a:t>Giải</a:t>
            </a:r>
            <a:endParaRPr lang="en-US" sz="37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6248400" y="2324100"/>
                <a:ext cx="11024775" cy="7386574"/>
              </a:xfrm>
              <a:prstGeom prst="rect">
                <a:avLst/>
              </a:prstGeom>
            </p:spPr>
            <p:txBody>
              <a:bodyPr wrap="square">
                <a:spAutoFit/>
              </a:bodyPr>
              <a:lstStyle/>
              <a:p>
                <a:pPr algn="just">
                  <a:lnSpc>
                    <a:spcPct val="150000"/>
                  </a:lnSpc>
                </a:pPr>
                <a:r>
                  <a:rPr lang="en-US" sz="3700" smtClean="0">
                    <a:latin typeface="Arial" panose="020B0604020202020204" pitchFamily="34" charset="0"/>
                    <a:ea typeface="Arial" panose="020B0604020202020204" pitchFamily="34" charset="0"/>
                    <a:cs typeface="Arial" panose="020B0604020202020204" pitchFamily="34" charset="0"/>
                  </a:rPr>
                  <a:t>Xét hai tam giác vuông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𝐵𝐶𝑀</m:t>
                    </m:r>
                    <m:r>
                      <a:rPr lang="en-US" sz="3700" i="1">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v</m:t>
                    </m:r>
                    <m:r>
                      <a:rPr lang="en-US" sz="3700" i="0">
                        <a:effectLst/>
                        <a:latin typeface="Cambria Math" panose="02040503050406030204" pitchFamily="18" charset="0"/>
                        <a:ea typeface="Arial" panose="020B0604020202020204" pitchFamily="34" charset="0"/>
                        <a:cs typeface="Times New Roman" panose="02020603050405020304" pitchFamily="18" charset="0"/>
                      </a:rPr>
                      <m:t>à </m:t>
                    </m:r>
                    <m:r>
                      <a:rPr lang="en-US" sz="3700" i="1">
                        <a:effectLst/>
                        <a:latin typeface="Cambria Math" panose="02040503050406030204" pitchFamily="18" charset="0"/>
                        <a:ea typeface="Arial" panose="020B0604020202020204" pitchFamily="34" charset="0"/>
                        <a:cs typeface="Times New Roman" panose="02020603050405020304" pitchFamily="18" charset="0"/>
                      </a:rPr>
                      <m:t>𝐴𝑀𝐷</m:t>
                    </m:r>
                  </m:oMath>
                </a14:m>
                <a:r>
                  <a:rPr lang="en-US" sz="3700">
                    <a:effectLst/>
                    <a:latin typeface="Arial" panose="020B0604020202020204" pitchFamily="34" charset="0"/>
                    <a:ea typeface="Arial" panose="020B0604020202020204" pitchFamily="34" charset="0"/>
                    <a:cs typeface="Arial" panose="020B0604020202020204" pitchFamily="34" charset="0"/>
                  </a:rPr>
                  <a:t>, ta có</a:t>
                </a:r>
                <a:r>
                  <a:rPr lang="en-US" sz="3700" smtClean="0">
                    <a:effectLst/>
                    <a:latin typeface="Arial" panose="020B0604020202020204" pitchFamily="34" charset="0"/>
                    <a:ea typeface="Arial" panose="020B0604020202020204" pitchFamily="34" charset="0"/>
                    <a:cs typeface="Arial" panose="020B0604020202020204" pitchFamily="34" charset="0"/>
                  </a:rPr>
                  <a:t>: </a:t>
                </a:r>
              </a:p>
              <a:p>
                <a:pPr algn="ctr">
                  <a:lnSpc>
                    <a:spcPct val="150000"/>
                  </a:lnSpc>
                </a:pP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𝑀𝐵</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𝐴𝐷</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𝑀𝐶</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𝐷𝑀</m:t>
                        </m:r>
                      </m:den>
                    </m:f>
                  </m:oMath>
                </a14:m>
                <a:r>
                  <a:rPr lang="en-US" sz="3700">
                    <a:effectLst/>
                    <a:latin typeface="Arial" panose="020B0604020202020204" pitchFamily="34" charset="0"/>
                    <a:ea typeface="Dotum" panose="020B0600000101010101" pitchFamily="34" charset="-127"/>
                    <a:cs typeface="Arial" panose="020B0604020202020204" pitchFamily="34" charset="0"/>
                  </a:rPr>
                  <a:t> </a:t>
                </a:r>
                <a:r>
                  <a:rPr lang="en-US" sz="3700" smtClean="0">
                    <a:effectLst/>
                    <a:latin typeface="Arial" panose="020B0604020202020204" pitchFamily="34" charset="0"/>
                    <a:ea typeface="Dotum" panose="020B0600000101010101" pitchFamily="34" charset="-127"/>
                    <a:cs typeface="Arial" panose="020B0604020202020204" pitchFamily="34" charset="0"/>
                  </a:rPr>
                  <a:t> vì  </a:t>
                </a:r>
                <a14:m>
                  <m:oMath xmlns:m="http://schemas.openxmlformats.org/officeDocument/2006/math">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4,5</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3</m:t>
                            </m:r>
                          </m:den>
                        </m:f>
                      </m:e>
                    </m:d>
                  </m:oMath>
                </a14:m>
                <a:r>
                  <a:rPr lang="en-US"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𝛥</m:t>
                    </m:r>
                    <m:r>
                      <a:rPr lang="en-US" sz="3700" i="1">
                        <a:effectLst/>
                        <a:latin typeface="Cambria Math" panose="02040503050406030204" pitchFamily="18" charset="0"/>
                        <a:ea typeface="Arial" panose="020B0604020202020204" pitchFamily="34" charset="0"/>
                        <a:cs typeface="Times New Roman" panose="02020603050405020304" pitchFamily="18" charset="0"/>
                      </a:rPr>
                      <m:t>𝐵𝐶𝑀</m:t>
                    </m:r>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3700" i="1">
                        <a:solidFill>
                          <a:prstClr val="black"/>
                        </a:solidFill>
                        <a:latin typeface="Cambria Math" panose="02040503050406030204" pitchFamily="18" charset="0"/>
                        <a:cs typeface="Arial" panose="020B0604020202020204" pitchFamily="34" charset="0"/>
                      </a:rPr>
                      <m:t>ᔕ</m:t>
                    </m:r>
                    <m:r>
                      <a:rPr lang="en-US" sz="3700" b="0" i="1" smtClean="0">
                        <a:solidFill>
                          <a:prstClr val="black"/>
                        </a:solidFill>
                        <a:latin typeface="Cambria Math" panose="02040503050406030204" pitchFamily="18" charset="0"/>
                        <a:cs typeface="Arial" panose="020B0604020202020204" pitchFamily="34" charset="0"/>
                      </a:rPr>
                      <m:t> </m:t>
                    </m:r>
                    <m:r>
                      <a:rPr lang="en-US" sz="3700" i="1">
                        <a:effectLst/>
                        <a:latin typeface="Cambria Math" panose="02040503050406030204" pitchFamily="18" charset="0"/>
                        <a:ea typeface="Arial" panose="020B0604020202020204" pitchFamily="34" charset="0"/>
                        <a:cs typeface="Times New Roman" panose="02020603050405020304" pitchFamily="18" charset="0"/>
                      </a:rPr>
                      <m:t>𝛥</m:t>
                    </m:r>
                    <m:r>
                      <a:rPr lang="en-US" sz="3700" i="1">
                        <a:effectLst/>
                        <a:latin typeface="Cambria Math" panose="02040503050406030204" pitchFamily="18" charset="0"/>
                        <a:ea typeface="Arial" panose="020B0604020202020204" pitchFamily="34" charset="0"/>
                        <a:cs typeface="Times New Roman" panose="02020603050405020304" pitchFamily="18" charset="0"/>
                      </a:rPr>
                      <m:t>𝐴𝑀𝐷</m:t>
                    </m:r>
                  </m:oMath>
                </a14:m>
                <a:r>
                  <a:rPr lang="en-US" sz="3700">
                    <a:effectLst/>
                    <a:latin typeface="Arial" panose="020B0604020202020204" pitchFamily="34" charset="0"/>
                    <a:ea typeface="Arial" panose="020B0604020202020204" pitchFamily="34" charset="0"/>
                    <a:cs typeface="Arial" panose="020B0604020202020204" pitchFamily="34" charset="0"/>
                  </a:rPr>
                  <a:t> (</a:t>
                </a:r>
                <a:r>
                  <a:rPr lang="en-US" sz="3700" smtClean="0">
                    <a:effectLst/>
                    <a:latin typeface="Arial" panose="020B0604020202020204" pitchFamily="34" charset="0"/>
                    <a:ea typeface="Arial" panose="020B0604020202020204" pitchFamily="34" charset="0"/>
                    <a:cs typeface="Arial" panose="020B0604020202020204" pitchFamily="34" charset="0"/>
                  </a:rPr>
                  <a:t>ch-cgv) </a:t>
                </a:r>
                <a14:m>
                  <m:oMath xmlns:m="http://schemas.openxmlformats.org/officeDocument/2006/math">
                    <m:r>
                      <a:rPr lang="en-US" sz="37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𝐵𝑀𝐶</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𝐴𝐷𝑀</m:t>
                        </m:r>
                      </m:e>
                    </m:acc>
                  </m:oMath>
                </a14:m>
                <a:r>
                  <a:rPr lang="en-US" sz="3700">
                    <a:effectLst/>
                    <a:latin typeface="Arial" panose="020B0604020202020204" pitchFamily="34" charset="0"/>
                    <a:ea typeface="Arial" panose="020B0604020202020204" pitchFamily="34" charset="0"/>
                    <a:cs typeface="Arial" panose="020B0604020202020204" pitchFamily="34" charset="0"/>
                  </a:rPr>
                  <a:t> (</a:t>
                </a:r>
                <a:r>
                  <a:rPr lang="en-US" sz="3700" smtClean="0">
                    <a:effectLst/>
                    <a:latin typeface="Arial" panose="020B0604020202020204" pitchFamily="34" charset="0"/>
                    <a:ea typeface="Arial" panose="020B0604020202020204" pitchFamily="34" charset="0"/>
                    <a:cs typeface="Arial" panose="020B0604020202020204" pitchFamily="34" charset="0"/>
                  </a:rPr>
                  <a:t>1)</a:t>
                </a: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Mà </a:t>
                </a:r>
                <a14:m>
                  <m:oMath xmlns:m="http://schemas.openxmlformats.org/officeDocument/2006/math">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𝐴𝐷𝑀</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𝐴𝑀𝐷</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=90°</m:t>
                    </m:r>
                  </m:oMath>
                </a14:m>
                <a:r>
                  <a:rPr lang="en-US" sz="3700">
                    <a:effectLst/>
                    <a:latin typeface="Arial" panose="020B0604020202020204" pitchFamily="34" charset="0"/>
                    <a:ea typeface="Arial" panose="020B0604020202020204" pitchFamily="34" charset="0"/>
                    <a:cs typeface="Arial" panose="020B0604020202020204" pitchFamily="34" charset="0"/>
                  </a:rPr>
                  <a:t> (2)</a:t>
                </a: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Từ (1) và (2) suy ra </a:t>
                </a:r>
                <a14:m>
                  <m:oMath xmlns:m="http://schemas.openxmlformats.org/officeDocument/2006/math">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𝐴𝑀𝐷</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𝐵𝑀𝐶</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=90°</m:t>
                    </m:r>
                  </m:oMath>
                </a14:m>
                <a:r>
                  <a:rPr lang="en-US" sz="3700">
                    <a:effectLst/>
                    <a:latin typeface="Arial" panose="020B0604020202020204" pitchFamily="34" charset="0"/>
                    <a:ea typeface="Arial" panose="020B0604020202020204" pitchFamily="34" charset="0"/>
                    <a:cs typeface="Arial" panose="020B0604020202020204" pitchFamily="34" charset="0"/>
                  </a:rPr>
                  <a:t> (3)</a:t>
                </a: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Mà </a:t>
                </a:r>
                <a14:m>
                  <m:oMath xmlns:m="http://schemas.openxmlformats.org/officeDocument/2006/math">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𝐴𝑀𝐷</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𝐷𝑀𝐶</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𝐵𝑀𝐶</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=180°</m:t>
                    </m:r>
                  </m:oMath>
                </a14:m>
                <a:r>
                  <a:rPr lang="en-US" sz="3700">
                    <a:effectLst/>
                    <a:latin typeface="Arial" panose="020B0604020202020204" pitchFamily="34" charset="0"/>
                    <a:ea typeface="Arial" panose="020B0604020202020204" pitchFamily="34" charset="0"/>
                    <a:cs typeface="Arial" panose="020B0604020202020204" pitchFamily="34" charset="0"/>
                  </a:rPr>
                  <a:t> (4)</a:t>
                </a: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Từ (3) và (4) suy ra </a:t>
                </a:r>
                <a14:m>
                  <m:oMath xmlns:m="http://schemas.openxmlformats.org/officeDocument/2006/math">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700" i="1">
                            <a:effectLst/>
                            <a:latin typeface="Cambria Math" panose="02040503050406030204" pitchFamily="18" charset="0"/>
                            <a:ea typeface="Arial" panose="020B0604020202020204" pitchFamily="34" charset="0"/>
                            <a:cs typeface="Times New Roman" panose="02020603050405020304" pitchFamily="18" charset="0"/>
                          </a:rPr>
                          <m:t>𝐷𝑀𝐶</m:t>
                        </m:r>
                      </m:e>
                    </m:acc>
                    <m:r>
                      <a:rPr lang="en-US" sz="3700" i="1">
                        <a:effectLst/>
                        <a:latin typeface="Cambria Math" panose="02040503050406030204" pitchFamily="18" charset="0"/>
                        <a:ea typeface="Arial" panose="020B0604020202020204" pitchFamily="34" charset="0"/>
                        <a:cs typeface="Times New Roman" panose="02020603050405020304" pitchFamily="18" charset="0"/>
                      </a:rPr>
                      <m:t>=90°</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𝛥</m:t>
                    </m:r>
                    <m:r>
                      <a:rPr lang="en-US" sz="3700" i="1">
                        <a:effectLst/>
                        <a:latin typeface="Cambria Math" panose="02040503050406030204" pitchFamily="18" charset="0"/>
                        <a:ea typeface="Arial" panose="020B0604020202020204" pitchFamily="34" charset="0"/>
                        <a:cs typeface="Times New Roman" panose="02020603050405020304" pitchFamily="18" charset="0"/>
                      </a:rPr>
                      <m:t>𝐶𝐷𝑀</m:t>
                    </m:r>
                  </m:oMath>
                </a14:m>
                <a:r>
                  <a:rPr lang="en-US" sz="3700">
                    <a:effectLst/>
                    <a:latin typeface="Arial" panose="020B0604020202020204" pitchFamily="34" charset="0"/>
                    <a:ea typeface="Dotum" panose="020B0600000101010101" pitchFamily="34" charset="-127"/>
                    <a:cs typeface="Arial" panose="020B0604020202020204" pitchFamily="34" charset="0"/>
                  </a:rPr>
                  <a:t> </a:t>
                </a:r>
                <a:r>
                  <a:rPr lang="en-US" sz="3700">
                    <a:effectLst/>
                    <a:latin typeface="Arial" panose="020B0604020202020204" pitchFamily="34" charset="0"/>
                    <a:ea typeface="Arial" panose="020B0604020202020204" pitchFamily="34" charset="0"/>
                    <a:cs typeface="Arial" panose="020B0604020202020204" pitchFamily="34" charset="0"/>
                  </a:rPr>
                  <a:t>vuông tại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3700">
                    <a:effectLst/>
                    <a:latin typeface="Arial" panose="020B0604020202020204" pitchFamily="34" charset="0"/>
                    <a:ea typeface="Arial" panose="020B0604020202020204" pitchFamily="34" charset="0"/>
                    <a:cs typeface="Arial" panose="020B0604020202020204" pitchFamily="34" charset="0"/>
                  </a:rPr>
                  <a:t> (đpcm)</a:t>
                </a:r>
              </a:p>
            </p:txBody>
          </p:sp>
        </mc:Choice>
        <mc:Fallback xmlns="">
          <p:sp>
            <p:nvSpPr>
              <p:cNvPr id="3" name="Rectangle 2"/>
              <p:cNvSpPr>
                <a:spLocks noRot="1" noChangeAspect="1" noMove="1" noResize="1" noEditPoints="1" noAdjustHandles="1" noChangeArrowheads="1" noChangeShapeType="1" noTextEdit="1"/>
              </p:cNvSpPr>
              <p:nvPr/>
            </p:nvSpPr>
            <p:spPr>
              <a:xfrm>
                <a:off x="6248400" y="2324100"/>
                <a:ext cx="11024775" cy="7386574"/>
              </a:xfrm>
              <a:prstGeom prst="rect">
                <a:avLst/>
              </a:prstGeom>
              <a:blipFill>
                <a:blip r:embed="rId12"/>
                <a:stretch>
                  <a:fillRect l="-1714" r="-940" b="-2145"/>
                </a:stretch>
              </a:blipFill>
            </p:spPr>
            <p:txBody>
              <a:bodyPr/>
              <a:lstStyle/>
              <a:p>
                <a:r>
                  <a:rPr lang="en-US">
                    <a:noFill/>
                  </a:rPr>
                  <a:t> </a:t>
                </a:r>
              </a:p>
            </p:txBody>
          </p:sp>
        </mc:Fallback>
      </mc:AlternateContent>
      <p:pic>
        <p:nvPicPr>
          <p:cNvPr id="6" name="Picture 5"/>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926861" y="2691208"/>
            <a:ext cx="4788139" cy="3976292"/>
          </a:xfrm>
          <a:prstGeom prst="rect">
            <a:avLst/>
          </a:prstGeom>
        </p:spPr>
      </p:pic>
    </p:spTree>
    <p:extLst>
      <p:ext uri="{BB962C8B-B14F-4D97-AF65-F5344CB8AC3E}">
        <p14:creationId xmlns:p14="http://schemas.microsoft.com/office/powerpoint/2010/main" val="309355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up)">
                                      <p:cBhvr>
                                        <p:cTn id="29" dur="500"/>
                                        <p:tgtEl>
                                          <p:spTgt spid="3">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up)">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down)">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left)">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5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57" dur="5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wipe(down)">
                                      <p:cBhvr>
                                        <p:cTn id="6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218076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63647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08005" y="5676900"/>
            <a:ext cx="11056079" cy="1740220"/>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8000" b="1" i="0" u="none" strike="noStrike" kern="120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TRÒ CHƠI BÓNG ĐÁ</a:t>
            </a:r>
            <a:endParaRPr kumimoji="0" lang="en-US" sz="8000" b="0" i="0" u="none" strike="noStrike" kern="1200" cap="none" spc="0" normalizeH="0" baseline="0" noProof="0">
              <a:ln>
                <a:noFill/>
              </a:ln>
              <a:solidFill>
                <a:srgbClr val="FFFF00"/>
              </a:solidFill>
              <a:effectLst/>
              <a:uLnTx/>
              <a:uFillTx/>
              <a:latin typeface="Calibri"/>
              <a:ea typeface="Arial" panose="020B0604020202020204" pitchFamily="34" charset="0"/>
              <a:cs typeface="Times New Roman" panose="02020603050405020304" pitchFamily="18" charset="0"/>
            </a:endParaRPr>
          </a:p>
        </p:txBody>
      </p:sp>
      <p:pic>
        <p:nvPicPr>
          <p:cNvPr id="8" name="Thủ Mô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705100"/>
            <a:ext cx="3032091" cy="2747118"/>
          </a:xfrm>
          <a:prstGeom prst="rect">
            <a:avLst/>
          </a:prstGeom>
        </p:spPr>
      </p:pic>
      <p:pic>
        <p:nvPicPr>
          <p:cNvPr id="9" name="Quả Bó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000" y="8039100"/>
            <a:ext cx="1758463" cy="1524000"/>
          </a:xfrm>
          <a:prstGeom prst="rect">
            <a:avLst/>
          </a:prstGeom>
        </p:spPr>
      </p:pic>
    </p:spTree>
    <p:extLst>
      <p:ext uri="{BB962C8B-B14F-4D97-AF65-F5344CB8AC3E}">
        <p14:creationId xmlns:p14="http://schemas.microsoft.com/office/powerpoint/2010/main" val="317005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6827E-7 L 0.19167 -2.6827E-7 " pathEditMode="relative" rAng="0" ptsTypes="AA">
                                      <p:cBhvr>
                                        <p:cTn id="12" dur="1000" fill="hold"/>
                                        <p:tgtEl>
                                          <p:spTgt spid="8"/>
                                        </p:tgtEl>
                                        <p:attrNameLst>
                                          <p:attrName>ppt_x</p:attrName>
                                          <p:attrName>ppt_y</p:attrName>
                                        </p:attrNameLst>
                                      </p:cBhvr>
                                      <p:rCtr x="9583" y="0"/>
                                    </p:animMotion>
                                  </p:childTnLst>
                                </p:cTn>
                              </p:par>
                              <p:par>
                                <p:cTn id="13" presetID="63" presetClass="path" presetSubtype="0" accel="50000" decel="50000" fill="hold" nodeType="withEffect">
                                  <p:stCondLst>
                                    <p:cond delay="0"/>
                                  </p:stCondLst>
                                  <p:childTnLst>
                                    <p:animMotion origin="layout" path="M -3.33333E-6 1.25809E-6 L 0.18334 -0.00023 " pathEditMode="relative" rAng="0" ptsTypes="AA">
                                      <p:cBhvr>
                                        <p:cTn id="14" dur="1000" fill="hold"/>
                                        <p:tgtEl>
                                          <p:spTgt spid="8"/>
                                        </p:tgtEl>
                                        <p:attrNameLst>
                                          <p:attrName>ppt_x</p:attrName>
                                          <p:attrName>ppt_y</p:attrName>
                                        </p:attrNameLst>
                                      </p:cBhvr>
                                      <p:rCtr x="9167" y="-23"/>
                                    </p:animMotion>
                                  </p:childTnLst>
                                </p:cTn>
                              </p:par>
                              <p:par>
                                <p:cTn id="15" presetID="35" presetClass="path" presetSubtype="0" accel="50000" decel="50000" fill="hold" nodeType="withEffect">
                                  <p:stCondLst>
                                    <p:cond delay="0"/>
                                  </p:stCondLst>
                                  <p:childTnLst>
                                    <p:animMotion origin="layout" path="M -3.33333E-6 1.25809E-6 L 0.18334 -0.00023 " pathEditMode="relative" rAng="0" ptsTypes="AA">
                                      <p:cBhvr>
                                        <p:cTn id="16" dur="1000" fill="hold"/>
                                        <p:tgtEl>
                                          <p:spTgt spid="8"/>
                                        </p:tgtEl>
                                        <p:attrNameLst>
                                          <p:attrName>ppt_x</p:attrName>
                                          <p:attrName>ppt_y</p:attrName>
                                        </p:attrNameLst>
                                      </p:cBhvr>
                                      <p:rCtr x="9167" y="-23"/>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3.33333E-6 1.25809E-6 L 0.175 -0.00023 " pathEditMode="relative" rAng="0" ptsTypes="AA">
                                      <p:cBhvr>
                                        <p:cTn id="20" dur="1000" spd="-100000" fill="hold"/>
                                        <p:tgtEl>
                                          <p:spTgt spid="8"/>
                                        </p:tgtEl>
                                        <p:attrNameLst>
                                          <p:attrName>ppt_x</p:attrName>
                                          <p:attrName>ppt_y</p:attrName>
                                        </p:attrNameLst>
                                      </p:cBhvr>
                                      <p:rCtr x="875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p:sp>
        <p:nvSpPr>
          <p:cNvPr id="8" name="Câu TL A"/>
          <p:cNvSpPr/>
          <p:nvPr/>
        </p:nvSpPr>
        <p:spPr>
          <a:xfrm>
            <a:off x="2362201"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3600">
                <a:solidFill>
                  <a:prstClr val="white"/>
                </a:solidFill>
                <a:ea typeface="Arial" panose="020B0604020202020204" pitchFamily="34" charset="0"/>
              </a:rPr>
              <a:t>A. 4cm, 5cm, 6cm và 12cm, 15cm, 18cm</a:t>
            </a:r>
            <a:endParaRPr kumimoji="0" lang="en-US" sz="36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9" name="Câu TL C"/>
          <p:cNvSpPr/>
          <p:nvPr/>
        </p:nvSpPr>
        <p:spPr>
          <a:xfrm>
            <a:off x="2362200" y="8348508"/>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3600">
                <a:solidFill>
                  <a:prstClr val="white"/>
                </a:solidFill>
                <a:ea typeface="Arial" panose="020B0604020202020204" pitchFamily="34" charset="0"/>
              </a:rPr>
              <a:t>C. 1,5cm, 2cm, 2cm và 1cm, 1cm, 1cm</a:t>
            </a:r>
            <a:endParaRPr kumimoji="0" lang="en-US" sz="36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10" name="Câu TL B"/>
          <p:cNvSpPr/>
          <p:nvPr/>
        </p:nvSpPr>
        <p:spPr>
          <a:xfrm>
            <a:off x="10916653"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defRPr/>
            </a:pPr>
            <a:r>
              <a:rPr lang="vi-VN" sz="3600">
                <a:solidFill>
                  <a:prstClr val="white"/>
                </a:solidFill>
                <a:ea typeface="Times New Roman" panose="02020603050405020304" pitchFamily="18" charset="0"/>
                <a:cs typeface="Times New Roman" panose="02020603050405020304" pitchFamily="18" charset="0"/>
              </a:rPr>
              <a:t>B. 3cm, 4cm, 6cm và 9cm, 12cm, 18cm</a:t>
            </a:r>
            <a:endParaRPr kumimoji="0" lang="en-US" sz="36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p:sp>
        <p:nvSpPr>
          <p:cNvPr id="11" name="Câu TL D"/>
          <p:cNvSpPr/>
          <p:nvPr/>
        </p:nvSpPr>
        <p:spPr>
          <a:xfrm>
            <a:off x="10896600" y="8348508"/>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defRPr/>
            </a:pPr>
            <a:r>
              <a:rPr lang="vi-VN" sz="3600">
                <a:solidFill>
                  <a:prstClr val="white"/>
                </a:solidFill>
                <a:ea typeface="Times New Roman" panose="02020603050405020304" pitchFamily="18" charset="0"/>
                <a:cs typeface="Times New Roman" panose="02020603050405020304" pitchFamily="18" charset="0"/>
              </a:rPr>
              <a:t>D. 14cm, 15cm, 16cm và 7cm, 7,5cm, 8cm</a:t>
            </a:r>
            <a:endParaRPr kumimoji="0" lang="en-US" sz="36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p:sp>
        <p:nvSpPr>
          <p:cNvPr id="12" name="Sai"/>
          <p:cNvSpPr/>
          <p:nvPr/>
        </p:nvSpPr>
        <p:spPr>
          <a:xfrm>
            <a:off x="7543801" y="516726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2" y="514350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p:pic>
        <p:nvPicPr>
          <p:cNvPr id="16"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7"/>
          <a:stretch>
            <a:fillRect/>
          </a:stretch>
        </p:blipFill>
        <p:spPr>
          <a:xfrm>
            <a:off x="13743786" y="2541064"/>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17" name="Rounded Rectangle 16"/>
          <p:cNvSpPr/>
          <p:nvPr/>
        </p:nvSpPr>
        <p:spPr>
          <a:xfrm>
            <a:off x="1006642" y="58949"/>
            <a:ext cx="16205481" cy="2021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lvl="0" algn="just">
              <a:lnSpc>
                <a:spcPct val="150000"/>
              </a:lnSpc>
              <a:defRPr/>
            </a:pPr>
            <a:r>
              <a:rPr lang="vi-VN" sz="4200" b="1">
                <a:solidFill>
                  <a:prstClr val="white"/>
                </a:solidFill>
                <a:ea typeface="Times New Roman" panose="02020603050405020304" pitchFamily="18" charset="0"/>
                <a:cs typeface="Arial" panose="020B0604020202020204" pitchFamily="34" charset="0"/>
              </a:rPr>
              <a:t>Câu 1. </a:t>
            </a:r>
            <a:r>
              <a:rPr lang="vi-VN" sz="4200">
                <a:solidFill>
                  <a:prstClr val="white"/>
                </a:solidFill>
                <a:ea typeface="Times New Roman" panose="02020603050405020304" pitchFamily="18" charset="0"/>
                <a:cs typeface="Arial" panose="020B0604020202020204" pitchFamily="34" charset="0"/>
              </a:rPr>
              <a:t>Hai tam giác nào không đồng dạng khi biết độ dài các cạnh của hai tam giác lần lượt là:</a:t>
            </a:r>
            <a:endParaRPr kumimoji="0" lang="en-US" sz="420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5254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6"/>
                </p:tgtEl>
              </p:cMediaNode>
            </p:video>
          </p:childTnLst>
        </p:cTn>
      </p:par>
    </p:tnLst>
    <p:bldLst>
      <p:bldP spid="12" grpId="0" animBg="1"/>
      <p:bldP spid="12" grpId="1" animBg="1"/>
      <p:bldP spid="12" grpId="2" animBg="1"/>
      <p:bldP spid="12" grpId="3"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p:sp>
        <p:nvSpPr>
          <p:cNvPr id="8" name="Câu TL A"/>
          <p:cNvSpPr/>
          <p:nvPr/>
        </p:nvSpPr>
        <p:spPr>
          <a:xfrm>
            <a:off x="2085474" y="6682740"/>
            <a:ext cx="5676900"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pt-BR" sz="3800">
                <a:solidFill>
                  <a:prstClr val="white"/>
                </a:solidFill>
                <a:latin typeface="Arial" panose="020B0604020202020204" pitchFamily="34" charset="0"/>
                <a:ea typeface="Arial" panose="020B0604020202020204" pitchFamily="34" charset="0"/>
                <a:cs typeface="Arial" panose="020B0604020202020204" pitchFamily="34" charset="0"/>
              </a:rPr>
              <a:t>A. 2cm, 3cm, 4cm và 10cm, 15cm, </a:t>
            </a:r>
            <a:r>
              <a:rPr lang="pt-BR" sz="3800" smtClean="0">
                <a:solidFill>
                  <a:prstClr val="white"/>
                </a:solidFill>
                <a:latin typeface="Arial" panose="020B0604020202020204" pitchFamily="34" charset="0"/>
                <a:ea typeface="Arial" panose="020B0604020202020204" pitchFamily="34" charset="0"/>
                <a:cs typeface="Arial" panose="020B0604020202020204" pitchFamily="34" charset="0"/>
              </a:rPr>
              <a:t>20cm</a:t>
            </a:r>
            <a:endParaRPr kumimoji="0" lang="en-US" sz="3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Câu TL C"/>
          <p:cNvSpPr/>
          <p:nvPr/>
        </p:nvSpPr>
        <p:spPr>
          <a:xfrm>
            <a:off x="2085474" y="8473440"/>
            <a:ext cx="5676900"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3800">
                <a:solidFill>
                  <a:prstClr val="white"/>
                </a:solidFill>
                <a:latin typeface="Arial" panose="020B0604020202020204" pitchFamily="34" charset="0"/>
                <a:ea typeface="Arial" panose="020B0604020202020204" pitchFamily="34" charset="0"/>
                <a:cs typeface="Arial" panose="020B0604020202020204" pitchFamily="34" charset="0"/>
              </a:rPr>
              <a:t>C. 2cm, 2cm, 2cm và 1cm, 1cm, 1cm</a:t>
            </a:r>
            <a:endParaRPr kumimoji="0" lang="en-US" sz="3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Câu TL B"/>
          <p:cNvSpPr/>
          <p:nvPr/>
        </p:nvSpPr>
        <p:spPr>
          <a:xfrm>
            <a:off x="10581774" y="6682740"/>
            <a:ext cx="5676900"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3800">
                <a:solidFill>
                  <a:prstClr val="white"/>
                </a:solidFill>
                <a:latin typeface="Arial" panose="020B0604020202020204" pitchFamily="34" charset="0"/>
                <a:ea typeface="Arial" panose="020B0604020202020204" pitchFamily="34" charset="0"/>
                <a:cs typeface="Arial" panose="020B0604020202020204" pitchFamily="34" charset="0"/>
              </a:rPr>
              <a:t>B. 3cm, 4cm, 6cm và 9cm, 12cm, 16cm</a:t>
            </a:r>
            <a:endParaRPr kumimoji="0" lang="en-US" sz="3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Câu TL D"/>
          <p:cNvSpPr/>
          <p:nvPr/>
        </p:nvSpPr>
        <p:spPr>
          <a:xfrm>
            <a:off x="10581774" y="8473440"/>
            <a:ext cx="5676900"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300"/>
              </a:spcBef>
              <a:spcAft>
                <a:spcPts val="300"/>
              </a:spcAft>
              <a:defRPr/>
            </a:pPr>
            <a:r>
              <a:rPr lang="vi-VN" sz="3800">
                <a:solidFill>
                  <a:prstClr val="white"/>
                </a:solidFill>
                <a:latin typeface="Arial" panose="020B0604020202020204" pitchFamily="34" charset="0"/>
                <a:ea typeface="Times New Roman" panose="02020603050405020304" pitchFamily="18" charset="0"/>
                <a:cs typeface="Arial" panose="020B0604020202020204" pitchFamily="34" charset="0"/>
              </a:rPr>
              <a:t>D. 14cm, 15cm, 16cm và 7cm, 7,5cm, 8cm</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2" name="Sai"/>
          <p:cNvSpPr/>
          <p:nvPr/>
        </p:nvSpPr>
        <p:spPr>
          <a:xfrm>
            <a:off x="7543801" y="516726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2" y="514350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p:sp>
        <p:nvSpPr>
          <p:cNvPr id="17" name="Rounded Rectangle 16"/>
          <p:cNvSpPr/>
          <p:nvPr/>
        </p:nvSpPr>
        <p:spPr>
          <a:xfrm>
            <a:off x="641663" y="77176"/>
            <a:ext cx="16976558" cy="1910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lvl="0" algn="just">
              <a:lnSpc>
                <a:spcPct val="150000"/>
              </a:lnSpc>
              <a:spcBef>
                <a:spcPts val="300"/>
              </a:spcBef>
              <a:spcAft>
                <a:spcPts val="300"/>
              </a:spcAft>
              <a:defRPr/>
            </a:pPr>
            <a:r>
              <a:rPr lang="vi-VN" sz="4200" b="1">
                <a:solidFill>
                  <a:prstClr val="white"/>
                </a:solidFill>
                <a:ea typeface="Times New Roman" panose="02020603050405020304" pitchFamily="18" charset="0"/>
                <a:cs typeface="Arial" panose="020B0604020202020204" pitchFamily="34" charset="0"/>
              </a:rPr>
              <a:t>Câu 2. </a:t>
            </a:r>
            <a:r>
              <a:rPr lang="vi-VN" sz="4200">
                <a:solidFill>
                  <a:prstClr val="white"/>
                </a:solidFill>
                <a:ea typeface="Times New Roman" panose="02020603050405020304" pitchFamily="18" charset="0"/>
                <a:cs typeface="Arial" panose="020B0604020202020204" pitchFamily="34" charset="0"/>
              </a:rPr>
              <a:t>Hai tam giác nào không đồng dạng khi biết độ dài các cạnh của hai tam giác lần lượt là:</a:t>
            </a:r>
            <a:endParaRPr kumimoji="0" lang="en-US" sz="420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7"/>
          <a:stretch>
            <a:fillRect/>
          </a:stretch>
        </p:blipFill>
        <p:spPr>
          <a:xfrm>
            <a:off x="13743786" y="2541064"/>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03195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2362200" y="6629400"/>
                <a:ext cx="53800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fr-FR" sz="4000" smtClean="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𝑅𝑆𝐾</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𝑃𝑄𝑀</m:t>
                    </m:r>
                  </m:oMath>
                </a14:m>
                <a:r>
                  <a:rPr lang="fr-FR"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2362200" y="6629400"/>
                <a:ext cx="5380055" cy="139446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2362200" y="8397240"/>
                <a:ext cx="53800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fr-FR" sz="4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𝑅𝑆𝐾</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𝑀𝑃𝑄</m:t>
                    </m:r>
                  </m:oMath>
                </a14:m>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2362200" y="8397240"/>
                <a:ext cx="5380055" cy="139446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10469545" y="6629400"/>
                <a:ext cx="53800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r>
                      <a:rPr lang="en-US" sz="40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𝑄𝑃𝑀</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10469545" y="6629400"/>
                <a:ext cx="5380055" cy="139446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10469545" y="8397240"/>
                <a:ext cx="53800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defRPr/>
                </a:pPr>
                <a:r>
                  <a:rPr lang="fr-FR" sz="4000" smtClean="0">
                    <a:solidFill>
                      <a:schemeClr val="bg1"/>
                    </a:solidFill>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𝑅𝑆𝐾</m:t>
                    </m:r>
                    <m:r>
                      <a:rPr lang="en-US" sz="4000" b="0" i="1"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fr-FR"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𝑄𝑀𝑃</m:t>
                    </m:r>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10469545" y="8397240"/>
                <a:ext cx="5380055" cy="139446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543802" y="5147418"/>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1" y="5147418"/>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624672" y="114300"/>
                <a:ext cx="17004636" cy="1965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algn="just">
                  <a:lnSpc>
                    <a:spcPct val="150000"/>
                  </a:lnSpc>
                </a:pPr>
                <a:r>
                  <a:rPr lang="fr-FR" sz="4200" b="1">
                    <a:latin typeface="Arial" panose="020B0604020202020204" pitchFamily="34" charset="0"/>
                    <a:ea typeface="Times New Roman" panose="02020603050405020304" pitchFamily="18" charset="0"/>
                    <a:cs typeface="Arial" panose="020B0604020202020204" pitchFamily="34" charset="0"/>
                  </a:rPr>
                  <a:t>Câu 3.</a:t>
                </a:r>
                <a:r>
                  <a:rPr lang="fr-FR" sz="4200">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42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4200">
                    <a:effectLst/>
                    <a:latin typeface="Arial" panose="020B0604020202020204" pitchFamily="34" charset="0"/>
                    <a:ea typeface="Times New Roman" panose="02020603050405020304" pitchFamily="18" charset="0"/>
                    <a:cs typeface="Arial" panose="020B0604020202020204" pitchFamily="34" charset="0"/>
                  </a:rPr>
                  <a:t> có : </a:t>
                </a:r>
                <a14:m>
                  <m:oMath xmlns:m="http://schemas.openxmlformats.org/officeDocument/2006/math">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4200">
                    <a:effectLst/>
                    <a:latin typeface="Arial" panose="020B0604020202020204" pitchFamily="34" charset="0"/>
                    <a:ea typeface="Times New Roman" panose="02020603050405020304" pitchFamily="18" charset="0"/>
                    <a:cs typeface="Arial" panose="020B0604020202020204" pitchFamily="34" charset="0"/>
                  </a:rPr>
                  <a:t>. Khi đó ta </a:t>
                </a:r>
                <a:r>
                  <a:rPr lang="fr-FR" sz="4200" smtClean="0">
                    <a:effectLst/>
                    <a:latin typeface="Arial" panose="020B0604020202020204" pitchFamily="34" charset="0"/>
                    <a:ea typeface="Times New Roman" panose="02020603050405020304" pitchFamily="18" charset="0"/>
                    <a:cs typeface="Arial" panose="020B0604020202020204" pitchFamily="34" charset="0"/>
                  </a:rPr>
                  <a:t>có</a:t>
                </a:r>
                <a:r>
                  <a:rPr lang="fr-FR" sz="4200" smtClean="0">
                    <a:latin typeface="Arial" panose="020B0604020202020204" pitchFamily="34" charset="0"/>
                    <a:ea typeface="Times New Roman" panose="02020603050405020304" pitchFamily="18" charset="0"/>
                    <a:cs typeface="Arial" panose="020B0604020202020204" pitchFamily="34" charset="0"/>
                  </a:rPr>
                  <a:t>: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624672" y="114300"/>
                <a:ext cx="17004636" cy="1965960"/>
              </a:xfrm>
              <a:prstGeom prst="roundRect">
                <a:avLst/>
              </a:prstGeom>
              <a:blipFill>
                <a:blip r:embed="rId11"/>
                <a:stretch>
                  <a:fillRect l="-465" r="-215"/>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13743786" y="2541064"/>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63526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withEffect">
                                  <p:stCondLst>
                                    <p:cond delay="0"/>
                                  </p:stCondLst>
                                  <p:childTnLst>
                                    <p:animMotion origin="layout" path="M -3.33333E-6 1.25809E-6 L 0.18334 -0.00023 " pathEditMode="relative" rAng="0" ptsTypes="AA">
                                      <p:cBhvr>
                                        <p:cTn id="43" dur="1000" fill="hold"/>
                                        <p:tgtEl>
                                          <p:spTgt spid="7"/>
                                        </p:tgtEl>
                                        <p:attrNameLst>
                                          <p:attrName>ppt_x</p:attrName>
                                          <p:attrName>ppt_y</p:attrName>
                                        </p:attrNameLst>
                                      </p:cBhvr>
                                      <p:rCtr x="9167" y="-23"/>
                                    </p:animMotion>
                                  </p:childTnLst>
                                </p:cTn>
                              </p:par>
                              <p:par>
                                <p:cTn id="44" presetID="35" presetClass="path" presetSubtype="0" accel="50000" decel="50000" fill="hold" nodeType="withEffect">
                                  <p:stCondLst>
                                    <p:cond delay="0"/>
                                  </p:stCondLst>
                                  <p:childTnLst>
                                    <p:animMotion origin="layout" path="M -3.33333E-6 8.88067E-7 L 0.16667 -0.25532 " pathEditMode="relative" rAng="0" ptsTypes="AA">
                                      <p:cBhvr>
                                        <p:cTn id="45" dur="1000" fill="hold"/>
                                        <p:tgtEl>
                                          <p:spTgt spid="6"/>
                                        </p:tgtEl>
                                        <p:attrNameLst>
                                          <p:attrName>ppt_x</p:attrName>
                                          <p:attrName>ppt_y</p:attrName>
                                        </p:attrNameLst>
                                      </p:cBhvr>
                                      <p:rCtr x="8333" y="-12766"/>
                                    </p:animMotion>
                                  </p:childTnLst>
                                </p:cTn>
                              </p:par>
                            </p:childTnLst>
                          </p:cTn>
                        </p:par>
                        <p:par>
                          <p:cTn id="46" fill="hold">
                            <p:stCondLst>
                              <p:cond delay="1000"/>
                            </p:stCondLst>
                            <p:childTnLst>
                              <p:par>
                                <p:cTn id="47" presetID="10" presetClass="entr" presetSubtype="0" fill="hold" grpId="2"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3.33333E-6 8.88067E-7 L 0.11667 -0.47734 " pathEditMode="relative" rAng="0" ptsTypes="AA">
                                      <p:cBhvr>
                                        <p:cTn id="54" dur="1000" fill="hold"/>
                                        <p:tgtEl>
                                          <p:spTgt spid="6"/>
                                        </p:tgtEl>
                                        <p:attrNameLst>
                                          <p:attrName>ppt_x</p:attrName>
                                          <p:attrName>ppt_y</p:attrName>
                                        </p:attrNameLst>
                                      </p:cBhvr>
                                      <p:rCtr x="5833" y="-23867"/>
                                    </p:animMotion>
                                  </p:childTnLst>
                                </p:cTn>
                              </p:par>
                              <p:par>
                                <p:cTn id="55" presetID="35" presetClass="path" presetSubtype="0" accel="50000" decel="50000" fill="hold" nodeType="withEffect">
                                  <p:stCondLst>
                                    <p:cond delay="0"/>
                                  </p:stCondLst>
                                  <p:childTnLst>
                                    <p:animMotion origin="layout" path="M 0 0 L -0.25 0 E" pathEditMode="relative" ptsTypes="">
                                      <p:cBhvr>
                                        <p:cTn id="56" dur="1000" fill="hold"/>
                                        <p:tgtEl>
                                          <p:spTgt spid="7"/>
                                        </p:tgtEl>
                                        <p:attrNameLst>
                                          <p:attrName>ppt_x</p:attrName>
                                          <p:attrName>ppt_y</p:attrName>
                                        </p:attrNameLst>
                                      </p:cBhvr>
                                    </p:animMotion>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nodeType="withEffect">
                                  <p:stCondLst>
                                    <p:cond delay="0"/>
                                  </p:stCondLst>
                                  <p:childTnLst>
                                    <p:animMotion origin="layout" path="M -3.33333E-6 8.88067E-7 L 0.15834 -0.24422 " pathEditMode="relative" rAng="0" ptsTypes="AA">
                                      <p:cBhvr>
                                        <p:cTn id="65" dur="1000" spd="-100000" fill="hold"/>
                                        <p:tgtEl>
                                          <p:spTgt spid="6"/>
                                        </p:tgtEl>
                                        <p:attrNameLst>
                                          <p:attrName>ppt_x</p:attrName>
                                          <p:attrName>ppt_y</p:attrName>
                                        </p:attrNameLst>
                                      </p:cBhvr>
                                      <p:rCtr x="7917" y="-12211"/>
                                    </p:animMotion>
                                  </p:childTnLst>
                                </p:cTn>
                              </p:par>
                              <p:par>
                                <p:cTn id="66" presetID="42" presetClass="path" presetSubtype="0" accel="50000" decel="50000" fill="hold" nodeType="withEffect">
                                  <p:stCondLst>
                                    <p:cond delay="0"/>
                                  </p:stCondLst>
                                  <p:childTnLst>
                                    <p:animMotion origin="layout" path="M -3.33333E-6 1.25809E-6 L 0.175 -0.00023 " pathEditMode="relative" rAng="0" ptsTypes="AA">
                                      <p:cBhvr>
                                        <p:cTn id="67" dur="1000" spd="-100000" fill="hold"/>
                                        <p:tgtEl>
                                          <p:spTgt spid="7"/>
                                        </p:tgtEl>
                                        <p:attrNameLst>
                                          <p:attrName>ppt_x</p:attrName>
                                          <p:attrName>ppt_y</p:attrName>
                                        </p:attrNameLst>
                                      </p:cBhvr>
                                      <p:rCtr x="8750" y="-23"/>
                                    </p:animMotion>
                                  </p:childTnLst>
                                </p:cTn>
                              </p:par>
                              <p:par>
                                <p:cTn id="68" presetID="10" presetClass="exit" presetSubtype="0" fill="hold" grpId="3"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mc:AlternateContent xmlns:mc="http://schemas.openxmlformats.org/markup-compatibility/2006" xmlns:a14="http://schemas.microsoft.com/office/drawing/2010/main">
        <mc:Choice Requires="a14">
          <p:sp>
            <p:nvSpPr>
              <p:cNvPr id="8" name="Câu TL A"/>
              <p:cNvSpPr/>
              <p:nvPr/>
            </p:nvSpPr>
            <p:spPr>
              <a:xfrm>
                <a:off x="2362201"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fr-FR" sz="4000" smtClean="0">
                    <a:latin typeface="Times New Roman" panose="02020603050405020304" pitchFamily="18" charset="0"/>
                    <a:ea typeface="Arial" panose="020B0604020202020204" pitchFamily="34" charset="0"/>
                  </a:rPr>
                  <a:t>A. </a:t>
                </a:r>
                <a14:m>
                  <m:oMath xmlns:m="http://schemas.openxmlformats.org/officeDocument/2006/math">
                    <m:r>
                      <a:rPr lang="fr-FR" sz="4000" i="1">
                        <a:effectLst/>
                        <a:latin typeface="Cambria Math" panose="02040503050406030204" pitchFamily="18" charset="0"/>
                        <a:ea typeface="Arial" panose="020B0604020202020204" pitchFamily="34" charset="0"/>
                        <a:cs typeface="Times New Roman" panose="02020603050405020304" pitchFamily="18" charset="0"/>
                      </a:rPr>
                      <m:t>∆</m:t>
                    </m:r>
                    <m:r>
                      <a:rPr lang="fr-FR" sz="4000" i="1">
                        <a:effectLst/>
                        <a:latin typeface="Cambria Math" panose="02040503050406030204" pitchFamily="18" charset="0"/>
                        <a:ea typeface="Arial" panose="020B0604020202020204" pitchFamily="34" charset="0"/>
                        <a:cs typeface="Times New Roman" panose="02020603050405020304" pitchFamily="18" charset="0"/>
                      </a:rPr>
                      <m:t>𝑅𝑆𝐾</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effectLst/>
                        <a:latin typeface="Cambria Math" panose="02040503050406030204" pitchFamily="18" charset="0"/>
                        <a:ea typeface="Arial" panose="020B0604020202020204" pitchFamily="34" charset="0"/>
                        <a:cs typeface="Times New Roman" panose="02020603050405020304" pitchFamily="18" charset="0"/>
                      </a:rPr>
                      <m:t>∆</m:t>
                    </m:r>
                    <m:r>
                      <a:rPr lang="fr-FR" sz="4000" i="1">
                        <a:effectLst/>
                        <a:latin typeface="Cambria Math" panose="02040503050406030204" pitchFamily="18" charset="0"/>
                        <a:ea typeface="Arial" panose="020B0604020202020204" pitchFamily="34" charset="0"/>
                        <a:cs typeface="Times New Roman" panose="02020603050405020304" pitchFamily="18" charset="0"/>
                      </a:rPr>
                      <m:t>𝑃𝑄𝑀</m:t>
                    </m:r>
                  </m:oMath>
                </a14:m>
                <a:endParaRPr kumimoji="0" lang="en-US" sz="40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mc:Choice>
        <mc:Fallback xmlns="">
          <p:sp>
            <p:nvSpPr>
              <p:cNvPr id="8" name="Câu TL A"/>
              <p:cNvSpPr>
                <a:spLocks noRot="1" noChangeAspect="1" noMove="1" noResize="1" noEditPoints="1" noAdjustHandles="1" noChangeArrowheads="1" noChangeShapeType="1" noTextEdit="1"/>
              </p:cNvSpPr>
              <p:nvPr/>
            </p:nvSpPr>
            <p:spPr>
              <a:xfrm>
                <a:off x="2362201" y="6438900"/>
                <a:ext cx="5151455" cy="158496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âu TL C"/>
              <p:cNvSpPr/>
              <p:nvPr/>
            </p:nvSpPr>
            <p:spPr>
              <a:xfrm>
                <a:off x="2362200" y="8348508"/>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fr-FR" sz="4000" smtClean="0">
                    <a:latin typeface="Times New Roman" panose="02020603050405020304" pitchFamily="18" charset="0"/>
                    <a:ea typeface="Arial" panose="020B0604020202020204" pitchFamily="34" charset="0"/>
                  </a:rPr>
                  <a:t>C. </a:t>
                </a:r>
                <a14:m>
                  <m:oMath xmlns:m="http://schemas.openxmlformats.org/officeDocument/2006/math">
                    <m:r>
                      <a:rPr lang="fr-FR" sz="4000" i="1">
                        <a:effectLst/>
                        <a:latin typeface="Cambria Math" panose="02040503050406030204" pitchFamily="18" charset="0"/>
                        <a:ea typeface="Arial" panose="020B0604020202020204" pitchFamily="34" charset="0"/>
                        <a:cs typeface="Times New Roman" panose="02020603050405020304" pitchFamily="18" charset="0"/>
                      </a:rPr>
                      <m:t>∆</m:t>
                    </m:r>
                    <m:r>
                      <a:rPr lang="fr-FR" sz="4000" i="1">
                        <a:effectLst/>
                        <a:latin typeface="Cambria Math" panose="02040503050406030204" pitchFamily="18" charset="0"/>
                        <a:ea typeface="Arial" panose="020B0604020202020204" pitchFamily="34" charset="0"/>
                        <a:cs typeface="Times New Roman" panose="02020603050405020304" pitchFamily="18" charset="0"/>
                      </a:rPr>
                      <m:t>𝑅𝑆𝐾</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effectLst/>
                        <a:latin typeface="Cambria Math" panose="02040503050406030204" pitchFamily="18" charset="0"/>
                        <a:ea typeface="Arial" panose="020B0604020202020204" pitchFamily="34" charset="0"/>
                        <a:cs typeface="Times New Roman" panose="02020603050405020304" pitchFamily="18" charset="0"/>
                      </a:rPr>
                      <m:t>∆</m:t>
                    </m:r>
                    <m:r>
                      <a:rPr lang="fr-FR" sz="4000" i="1">
                        <a:effectLst/>
                        <a:latin typeface="Cambria Math" panose="02040503050406030204" pitchFamily="18" charset="0"/>
                        <a:ea typeface="Arial" panose="020B0604020202020204" pitchFamily="34" charset="0"/>
                        <a:cs typeface="Times New Roman" panose="02020603050405020304" pitchFamily="18" charset="0"/>
                      </a:rPr>
                      <m:t>𝑃𝑀𝑄</m:t>
                    </m:r>
                  </m:oMath>
                </a14:m>
                <a:endParaRPr kumimoji="0" lang="en-US" sz="40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mc:Choice>
        <mc:Fallback xmlns="">
          <p:sp>
            <p:nvSpPr>
              <p:cNvPr id="9" name="Câu TL C"/>
              <p:cNvSpPr>
                <a:spLocks noRot="1" noChangeAspect="1" noMove="1" noResize="1" noEditPoints="1" noAdjustHandles="1" noChangeArrowheads="1" noChangeShapeType="1" noTextEdit="1"/>
              </p:cNvSpPr>
              <p:nvPr/>
            </p:nvSpPr>
            <p:spPr>
              <a:xfrm>
                <a:off x="2362200" y="8348508"/>
                <a:ext cx="5151455" cy="158496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âu TL B"/>
              <p:cNvSpPr/>
              <p:nvPr/>
            </p:nvSpPr>
            <p:spPr>
              <a:xfrm>
                <a:off x="10916653"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4000" smtClean="0">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𝑅𝑆𝐾</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𝑄𝑃𝑀</m:t>
                    </m:r>
                  </m:oMath>
                </a14:m>
                <a:endParaRPr lang="en-US" sz="4000">
                  <a:effectLst/>
                  <a:latin typeface="Times New Roman" panose="02020603050405020304" pitchFamily="18" charset="0"/>
                  <a:ea typeface="Times New Roman" panose="02020603050405020304" pitchFamily="18" charset="0"/>
                </a:endParaRPr>
              </a:p>
            </p:txBody>
          </p:sp>
        </mc:Choice>
        <mc:Fallback xmlns="">
          <p:sp>
            <p:nvSpPr>
              <p:cNvPr id="10" name="Câu TL B"/>
              <p:cNvSpPr>
                <a:spLocks noRot="1" noChangeAspect="1" noMove="1" noResize="1" noEditPoints="1" noAdjustHandles="1" noChangeArrowheads="1" noChangeShapeType="1" noTextEdit="1"/>
              </p:cNvSpPr>
              <p:nvPr/>
            </p:nvSpPr>
            <p:spPr>
              <a:xfrm>
                <a:off x="10916653" y="6438900"/>
                <a:ext cx="5151455" cy="158496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âu TL D"/>
              <p:cNvSpPr/>
              <p:nvPr/>
            </p:nvSpPr>
            <p:spPr>
              <a:xfrm>
                <a:off x="10896600" y="8348508"/>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r>
                  <a:rPr lang="fr-FR" sz="4000" smtClean="0">
                    <a:latin typeface="Times New Roman" panose="02020603050405020304" pitchFamily="18" charset="0"/>
                    <a:ea typeface="Times New Roman" panose="02020603050405020304" pitchFamily="18" charset="0"/>
                    <a:cs typeface="Times New Roman" panose="02020603050405020304" pitchFamily="18" charset="0"/>
                  </a:rPr>
                  <a:t>D.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𝑅𝑆𝐾</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latin typeface="Cambria Math" panose="02040503050406030204" pitchFamily="18" charset="0"/>
                        <a:cs typeface="Arial" panose="020B0604020202020204" pitchFamily="34" charset="0"/>
                      </a:rPr>
                      <m:t>ᔕ</m:t>
                    </m:r>
                    <m:r>
                      <a:rPr lang="en-US" sz="4000" b="0" i="1" smtClean="0">
                        <a:solidFill>
                          <a:schemeClr val="bg1"/>
                        </a:solidFill>
                        <a:latin typeface="Cambria Math" panose="02040503050406030204" pitchFamily="18" charset="0"/>
                        <a:cs typeface="Arial" panose="020B0604020202020204" pitchFamily="34" charset="0"/>
                      </a:rPr>
                      <m:t> </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𝑄𝑀𝑃</m:t>
                    </m:r>
                  </m:oMath>
                </a14:m>
                <a:endParaRPr lang="en-US" sz="4000">
                  <a:effectLst/>
                  <a:latin typeface="Times New Roman" panose="02020603050405020304" pitchFamily="18" charset="0"/>
                  <a:ea typeface="Times New Roman" panose="02020603050405020304" pitchFamily="18" charset="0"/>
                </a:endParaRPr>
              </a:p>
            </p:txBody>
          </p:sp>
        </mc:Choice>
        <mc:Fallback xmlns="">
          <p:sp>
            <p:nvSpPr>
              <p:cNvPr id="11" name="Câu TL D"/>
              <p:cNvSpPr>
                <a:spLocks noRot="1" noChangeAspect="1" noMove="1" noResize="1" noEditPoints="1" noAdjustHandles="1" noChangeArrowheads="1" noChangeShapeType="1" noTextEdit="1"/>
              </p:cNvSpPr>
              <p:nvPr/>
            </p:nvSpPr>
            <p:spPr>
              <a:xfrm>
                <a:off x="10896600" y="8348508"/>
                <a:ext cx="5151455" cy="158496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543801" y="516726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2" y="514350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mc:AlternateContent xmlns:mc="http://schemas.openxmlformats.org/markup-compatibility/2006" xmlns:a14="http://schemas.microsoft.com/office/drawing/2010/main">
        <mc:Choice Requires="a14">
          <p:sp>
            <p:nvSpPr>
              <p:cNvPr id="17" name="Rounded Rectangle 16"/>
              <p:cNvSpPr/>
              <p:nvPr/>
            </p:nvSpPr>
            <p:spPr>
              <a:xfrm>
                <a:off x="746995" y="98162"/>
                <a:ext cx="16824158" cy="2021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algn="ctr">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4.</a:t>
                </a:r>
                <a:r>
                  <a:rPr lang="fr-FR" sz="4200">
                    <a:effectLst/>
                    <a:latin typeface="Arial" panose="020B0604020202020204" pitchFamily="34" charset="0"/>
                    <a:ea typeface="Times New Roman" panose="02020603050405020304" pitchFamily="18" charset="0"/>
                    <a:cs typeface="Arial" panose="020B0604020202020204" pitchFamily="34" charset="0"/>
                  </a:rPr>
                  <a:t> Cho 2 tam giác </a:t>
                </a:r>
                <a14:m>
                  <m:oMath xmlns:m="http://schemas.openxmlformats.org/officeDocument/2006/math">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en-US" sz="4200">
                    <a:effectLst/>
                    <a:latin typeface="Arial" panose="020B0604020202020204" pitchFamily="34" charset="0"/>
                    <a:ea typeface="Times New Roman" panose="02020603050405020304" pitchFamily="18" charset="0"/>
                    <a:cs typeface="Arial" panose="020B0604020202020204" pitchFamily="34" charset="0"/>
                  </a:rPr>
                  <a:t> </a:t>
                </a:r>
                <a:r>
                  <a:rPr lang="fr-FR" sz="4200">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42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𝑀𝑃</m:t>
                        </m:r>
                      </m:den>
                    </m:f>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𝐾𝑆</m:t>
                        </m:r>
                      </m:num>
                      <m:den>
                        <m:r>
                          <a:rPr lang="en-US" sz="4200" i="1">
                            <a:effectLst/>
                            <a:latin typeface="Cambria Math" panose="02040503050406030204" pitchFamily="18" charset="0"/>
                            <a:ea typeface="Times New Roman" panose="02020603050405020304" pitchFamily="18" charset="0"/>
                            <a:cs typeface="Times New Roman" panose="02020603050405020304" pitchFamily="18" charset="0"/>
                          </a:rPr>
                          <m:t>𝑀𝑄</m:t>
                        </m:r>
                      </m:den>
                    </m:f>
                  </m:oMath>
                </a14:m>
                <a:r>
                  <a:rPr lang="fr-FR" sz="4200">
                    <a:effectLst/>
                    <a:latin typeface="Arial" panose="020B0604020202020204" pitchFamily="34" charset="0"/>
                    <a:ea typeface="Times New Roman" panose="02020603050405020304" pitchFamily="18" charset="0"/>
                    <a:cs typeface="Arial" panose="020B0604020202020204" pitchFamily="34" charset="0"/>
                  </a:rPr>
                  <a:t>, khi đó ta có:</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746995" y="98162"/>
                <a:ext cx="16824158" cy="2021311"/>
              </a:xfrm>
              <a:prstGeom prst="roundRect">
                <a:avLst/>
              </a:prstGeom>
              <a:blipFill>
                <a:blip r:embed="rId11"/>
                <a:stretch>
                  <a:fillRect/>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13743786" y="2541064"/>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40443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p:sp>
        <p:nvSpPr>
          <p:cNvPr id="8" name="Câu TL A"/>
          <p:cNvSpPr/>
          <p:nvPr/>
        </p:nvSpPr>
        <p:spPr>
          <a:xfrm>
            <a:off x="1173145" y="6647447"/>
            <a:ext cx="66754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pl-PL" sz="3800">
                <a:solidFill>
                  <a:prstClr val="white"/>
                </a:solidFill>
                <a:latin typeface="Arial" panose="020B0604020202020204" pitchFamily="34" charset="0"/>
                <a:ea typeface="Arial" panose="020B0604020202020204" pitchFamily="34" charset="0"/>
                <a:cs typeface="Arial" panose="020B0604020202020204" pitchFamily="34" charset="0"/>
              </a:rPr>
              <a:t>A. NP = 12cm, AC = 2,5cm </a:t>
            </a:r>
            <a:endParaRPr kumimoji="0" lang="en-US" sz="3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Câu TL C"/>
          <p:cNvSpPr/>
          <p:nvPr/>
        </p:nvSpPr>
        <p:spPr>
          <a:xfrm>
            <a:off x="1173145" y="8415287"/>
            <a:ext cx="66754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pl-PL" sz="3800">
                <a:solidFill>
                  <a:prstClr val="white"/>
                </a:solidFill>
                <a:latin typeface="Arial" panose="020B0604020202020204" pitchFamily="34" charset="0"/>
                <a:ea typeface="Arial" panose="020B0604020202020204" pitchFamily="34" charset="0"/>
                <a:cs typeface="Arial" panose="020B0604020202020204" pitchFamily="34" charset="0"/>
              </a:rPr>
              <a:t>C. NP = 5cm, AC = 10cm</a:t>
            </a:r>
            <a:endParaRPr kumimoji="0" lang="en-US" sz="3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Câu TL B"/>
          <p:cNvSpPr/>
          <p:nvPr/>
        </p:nvSpPr>
        <p:spPr>
          <a:xfrm>
            <a:off x="10406058" y="6629400"/>
            <a:ext cx="66754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pPr>
            <a:r>
              <a:rPr lang="pl-PL" sz="3800">
                <a:solidFill>
                  <a:prstClr val="white"/>
                </a:solidFill>
                <a:latin typeface="Arial" panose="020B0604020202020204" pitchFamily="34" charset="0"/>
                <a:ea typeface="Times New Roman" panose="02020603050405020304" pitchFamily="18" charset="0"/>
                <a:cs typeface="Arial" panose="020B0604020202020204" pitchFamily="34" charset="0"/>
              </a:rPr>
              <a:t>B. NP = 2,5cm, AC = 12cm</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1" name="Câu TL D"/>
          <p:cNvSpPr/>
          <p:nvPr/>
        </p:nvSpPr>
        <p:spPr>
          <a:xfrm>
            <a:off x="10406058" y="8397240"/>
            <a:ext cx="6675455" cy="13944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defRPr/>
            </a:pPr>
            <a:r>
              <a:rPr lang="pl-PL" sz="3800">
                <a:solidFill>
                  <a:prstClr val="white"/>
                </a:solidFill>
                <a:latin typeface="Arial" panose="020B0604020202020204" pitchFamily="34" charset="0"/>
                <a:ea typeface="Arial" panose="020B0604020202020204" pitchFamily="34" charset="0"/>
                <a:cs typeface="Arial" panose="020B0604020202020204" pitchFamily="34" charset="0"/>
              </a:rPr>
              <a:t>D. NP = 10cm, AC = 5cm</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2" name="Sai"/>
          <p:cNvSpPr/>
          <p:nvPr/>
        </p:nvSpPr>
        <p:spPr>
          <a:xfrm>
            <a:off x="7543802" y="5147418"/>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1" y="5147418"/>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ĐÚNG</a:t>
            </a:r>
          </a:p>
        </p:txBody>
      </p:sp>
      <p:sp>
        <p:nvSpPr>
          <p:cNvPr id="17" name="Rounded Rectangle 16"/>
          <p:cNvSpPr/>
          <p:nvPr/>
        </p:nvSpPr>
        <p:spPr>
          <a:xfrm>
            <a:off x="624672" y="114300"/>
            <a:ext cx="17004636" cy="20533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algn="just">
              <a:lnSpc>
                <a:spcPct val="150000"/>
              </a:lnSpc>
              <a:spcBef>
                <a:spcPts val="300"/>
              </a:spcBef>
              <a:spcAft>
                <a:spcPts val="300"/>
              </a:spcAft>
            </a:pPr>
            <a:r>
              <a:rPr lang="fr-FR" sz="4200" b="1">
                <a:latin typeface="Arial" panose="020B0604020202020204" pitchFamily="34" charset="0"/>
                <a:ea typeface="Times New Roman" panose="02020603050405020304" pitchFamily="18" charset="0"/>
                <a:cs typeface="Arial" panose="020B0604020202020204" pitchFamily="34" charset="0"/>
              </a:rPr>
              <a:t>Câu 5.</a:t>
            </a:r>
            <a:r>
              <a:rPr lang="fr-FR" sz="4200">
                <a:latin typeface="Arial" panose="020B0604020202020204" pitchFamily="34" charset="0"/>
                <a:ea typeface="Times New Roman" panose="02020603050405020304" pitchFamily="18" charset="0"/>
                <a:cs typeface="Arial" panose="020B0604020202020204" pitchFamily="34" charset="0"/>
              </a:rPr>
              <a:t> Cho </a:t>
            </a:r>
            <a:r>
              <a:rPr lang="en-US" sz="4200">
                <a:latin typeface="Arial" panose="020B0604020202020204" pitchFamily="34" charset="0"/>
                <a:ea typeface="Times New Roman" panose="02020603050405020304" pitchFamily="18" charset="0"/>
                <a:cs typeface="Arial" panose="020B0604020202020204" pitchFamily="34" charset="0"/>
              </a:rPr>
              <a:t>Δ</a:t>
            </a:r>
            <a:r>
              <a:rPr lang="fr-FR" sz="4200">
                <a:latin typeface="Arial" panose="020B0604020202020204" pitchFamily="34" charset="0"/>
                <a:ea typeface="Times New Roman" panose="02020603050405020304" pitchFamily="18" charset="0"/>
                <a:cs typeface="Arial" panose="020B0604020202020204" pitchFamily="34" charset="0"/>
              </a:rPr>
              <a:t>ABC đồng dạng với </a:t>
            </a:r>
            <a:r>
              <a:rPr lang="en-US" sz="4200">
                <a:latin typeface="Arial" panose="020B0604020202020204" pitchFamily="34" charset="0"/>
                <a:ea typeface="Times New Roman" panose="02020603050405020304" pitchFamily="18" charset="0"/>
                <a:cs typeface="Arial" panose="020B0604020202020204" pitchFamily="34" charset="0"/>
              </a:rPr>
              <a:t>Δ</a:t>
            </a:r>
            <a:r>
              <a:rPr lang="fr-FR" sz="4200">
                <a:latin typeface="Arial" panose="020B0604020202020204" pitchFamily="34" charset="0"/>
                <a:ea typeface="Times New Roman" panose="02020603050405020304" pitchFamily="18" charset="0"/>
                <a:cs typeface="Arial" panose="020B0604020202020204" pitchFamily="34" charset="0"/>
              </a:rPr>
              <a:t>MNP. </a:t>
            </a:r>
            <a:r>
              <a:rPr lang="en-US" sz="4200">
                <a:latin typeface="Arial" panose="020B0604020202020204" pitchFamily="34" charset="0"/>
                <a:ea typeface="Times New Roman" panose="02020603050405020304" pitchFamily="18" charset="0"/>
                <a:cs typeface="Arial" panose="020B0604020202020204" pitchFamily="34" charset="0"/>
              </a:rPr>
              <a:t>Biết AB = 5cm, BC = 6cm, MN = 10cm, MP = 5cm. Hãy chọn câu đúng:</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7"/>
          <a:stretch>
            <a:fillRect/>
          </a:stretch>
        </p:blipFill>
        <p:spPr>
          <a:xfrm>
            <a:off x="13743786" y="2541064"/>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186083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35" presetClass="path" presetSubtype="0" accel="50000" decel="50000" fill="hold" nodeType="withEffect">
                                  <p:stCondLst>
                                    <p:cond delay="0"/>
                                  </p:stCondLst>
                                  <p:childTnLst>
                                    <p:animMotion origin="layout" path="M -3.33333E-6 1.25809E-6 L 0.18334 -0.00023 " pathEditMode="relative" rAng="0" ptsTypes="AA">
                                      <p:cBhvr>
                                        <p:cTn id="43" dur="1000" fill="hold"/>
                                        <p:tgtEl>
                                          <p:spTgt spid="7"/>
                                        </p:tgtEl>
                                        <p:attrNameLst>
                                          <p:attrName>ppt_x</p:attrName>
                                          <p:attrName>ppt_y</p:attrName>
                                        </p:attrNameLst>
                                      </p:cBhvr>
                                      <p:rCtr x="9167" y="-23"/>
                                    </p:animMotion>
                                  </p:childTnLst>
                                </p:cTn>
                              </p:par>
                              <p:par>
                                <p:cTn id="44" presetID="35" presetClass="path" presetSubtype="0" accel="50000" decel="50000" fill="hold" nodeType="withEffect">
                                  <p:stCondLst>
                                    <p:cond delay="0"/>
                                  </p:stCondLst>
                                  <p:childTnLst>
                                    <p:animMotion origin="layout" path="M -3.33333E-6 8.88067E-7 L 0.16667 -0.25532 " pathEditMode="relative" rAng="0" ptsTypes="AA">
                                      <p:cBhvr>
                                        <p:cTn id="45" dur="1000" fill="hold"/>
                                        <p:tgtEl>
                                          <p:spTgt spid="6"/>
                                        </p:tgtEl>
                                        <p:attrNameLst>
                                          <p:attrName>ppt_x</p:attrName>
                                          <p:attrName>ppt_y</p:attrName>
                                        </p:attrNameLst>
                                      </p:cBhvr>
                                      <p:rCtr x="8333" y="-12766"/>
                                    </p:animMotion>
                                  </p:childTnLst>
                                </p:cTn>
                              </p:par>
                            </p:childTnLst>
                          </p:cTn>
                        </p:par>
                        <p:par>
                          <p:cTn id="46" fill="hold">
                            <p:stCondLst>
                              <p:cond delay="1000"/>
                            </p:stCondLst>
                            <p:childTnLst>
                              <p:par>
                                <p:cTn id="47" presetID="10" presetClass="entr" presetSubtype="0" fill="hold" grpId="2"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3.33333E-6 8.88067E-7 L 0.11667 -0.47734 " pathEditMode="relative" rAng="0" ptsTypes="AA">
                                      <p:cBhvr>
                                        <p:cTn id="54" dur="1000" fill="hold"/>
                                        <p:tgtEl>
                                          <p:spTgt spid="6"/>
                                        </p:tgtEl>
                                        <p:attrNameLst>
                                          <p:attrName>ppt_x</p:attrName>
                                          <p:attrName>ppt_y</p:attrName>
                                        </p:attrNameLst>
                                      </p:cBhvr>
                                      <p:rCtr x="5833" y="-23867"/>
                                    </p:animMotion>
                                  </p:childTnLst>
                                </p:cTn>
                              </p:par>
                              <p:par>
                                <p:cTn id="55" presetID="35" presetClass="path" presetSubtype="0" accel="50000" decel="50000" fill="hold" nodeType="withEffect">
                                  <p:stCondLst>
                                    <p:cond delay="0"/>
                                  </p:stCondLst>
                                  <p:childTnLst>
                                    <p:animMotion origin="layout" path="M 0 0 L -0.25 0 E" pathEditMode="relative" ptsTypes="">
                                      <p:cBhvr>
                                        <p:cTn id="56" dur="1000" fill="hold"/>
                                        <p:tgtEl>
                                          <p:spTgt spid="7"/>
                                        </p:tgtEl>
                                        <p:attrNameLst>
                                          <p:attrName>ppt_x</p:attrName>
                                          <p:attrName>ppt_y</p:attrName>
                                        </p:attrNameLst>
                                      </p:cBhvr>
                                    </p:animMotion>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42" presetClass="path" presetSubtype="0" accel="50000" decel="50000" fill="hold" nodeType="withEffect">
                                  <p:stCondLst>
                                    <p:cond delay="0"/>
                                  </p:stCondLst>
                                  <p:childTnLst>
                                    <p:animMotion origin="layout" path="M -3.33333E-6 8.88067E-7 L 0.15834 -0.24422 " pathEditMode="relative" rAng="0" ptsTypes="AA">
                                      <p:cBhvr>
                                        <p:cTn id="65" dur="1000" spd="-100000" fill="hold"/>
                                        <p:tgtEl>
                                          <p:spTgt spid="6"/>
                                        </p:tgtEl>
                                        <p:attrNameLst>
                                          <p:attrName>ppt_x</p:attrName>
                                          <p:attrName>ppt_y</p:attrName>
                                        </p:attrNameLst>
                                      </p:cBhvr>
                                      <p:rCtr x="7917" y="-12211"/>
                                    </p:animMotion>
                                  </p:childTnLst>
                                </p:cTn>
                              </p:par>
                              <p:par>
                                <p:cTn id="66" presetID="42" presetClass="path" presetSubtype="0" accel="50000" decel="50000" fill="hold" nodeType="withEffect">
                                  <p:stCondLst>
                                    <p:cond delay="0"/>
                                  </p:stCondLst>
                                  <p:childTnLst>
                                    <p:animMotion origin="layout" path="M -3.33333E-6 1.25809E-6 L 0.175 -0.00023 " pathEditMode="relative" rAng="0" ptsTypes="AA">
                                      <p:cBhvr>
                                        <p:cTn id="67" dur="1000" spd="-100000" fill="hold"/>
                                        <p:tgtEl>
                                          <p:spTgt spid="7"/>
                                        </p:tgtEl>
                                        <p:attrNameLst>
                                          <p:attrName>ppt_x</p:attrName>
                                          <p:attrName>ppt_y</p:attrName>
                                        </p:attrNameLst>
                                      </p:cBhvr>
                                      <p:rCtr x="8750" y="-23"/>
                                    </p:animMotion>
                                  </p:childTnLst>
                                </p:cTn>
                              </p:par>
                              <p:par>
                                <p:cTn id="68" presetID="10" presetClass="exit" presetSubtype="0" fill="hold" grpId="3"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4" name="Group 4"/>
          <p:cNvGrpSpPr/>
          <p:nvPr/>
        </p:nvGrpSpPr>
        <p:grpSpPr>
          <a:xfrm>
            <a:off x="284748" y="920416"/>
            <a:ext cx="17678400" cy="8001000"/>
            <a:chOff x="0" y="0"/>
            <a:chExt cx="3422869" cy="1325277"/>
          </a:xfrm>
        </p:grpSpPr>
        <p:sp>
          <p:nvSpPr>
            <p:cNvPr id="5" name="Freeform 5"/>
            <p:cNvSpPr/>
            <p:nvPr/>
          </p:nvSpPr>
          <p:spPr>
            <a:xfrm>
              <a:off x="48260" y="48260"/>
              <a:ext cx="3374609" cy="1277017"/>
            </a:xfrm>
            <a:custGeom>
              <a:avLst/>
              <a:gdLst/>
              <a:ahLst/>
              <a:cxnLst/>
              <a:rect l="l" t="t" r="r" b="b"/>
              <a:pathLst>
                <a:path w="3374609" h="1277017">
                  <a:moveTo>
                    <a:pt x="0" y="0"/>
                  </a:moveTo>
                  <a:lnTo>
                    <a:pt x="3374609" y="0"/>
                  </a:lnTo>
                  <a:lnTo>
                    <a:pt x="3374609" y="1277017"/>
                  </a:lnTo>
                  <a:lnTo>
                    <a:pt x="0" y="1277017"/>
                  </a:lnTo>
                  <a:close/>
                </a:path>
              </a:pathLst>
            </a:custGeom>
            <a:solidFill>
              <a:srgbClr val="000000"/>
            </a:solidFill>
          </p:spPr>
        </p:sp>
        <p:sp>
          <p:nvSpPr>
            <p:cNvPr id="6" name="Freeform 6"/>
            <p:cNvSpPr/>
            <p:nvPr/>
          </p:nvSpPr>
          <p:spPr>
            <a:xfrm>
              <a:off x="6350" y="6350"/>
              <a:ext cx="3374610" cy="1277017"/>
            </a:xfrm>
            <a:custGeom>
              <a:avLst/>
              <a:gdLst/>
              <a:ahLst/>
              <a:cxnLst/>
              <a:rect l="l" t="t" r="r" b="b"/>
              <a:pathLst>
                <a:path w="3374610" h="1277017">
                  <a:moveTo>
                    <a:pt x="0" y="0"/>
                  </a:moveTo>
                  <a:lnTo>
                    <a:pt x="3374610" y="0"/>
                  </a:lnTo>
                  <a:lnTo>
                    <a:pt x="3374610" y="1277017"/>
                  </a:lnTo>
                  <a:lnTo>
                    <a:pt x="0" y="1277017"/>
                  </a:lnTo>
                  <a:close/>
                </a:path>
              </a:pathLst>
            </a:custGeom>
            <a:solidFill>
              <a:srgbClr val="F2BE4B"/>
            </a:solidFill>
          </p:spPr>
        </p:sp>
        <p:sp>
          <p:nvSpPr>
            <p:cNvPr id="7" name="Freeform 7"/>
            <p:cNvSpPr/>
            <p:nvPr/>
          </p:nvSpPr>
          <p:spPr>
            <a:xfrm>
              <a:off x="0" y="0"/>
              <a:ext cx="3387310" cy="1289717"/>
            </a:xfrm>
            <a:custGeom>
              <a:avLst/>
              <a:gdLst/>
              <a:ahLst/>
              <a:cxnLst/>
              <a:rect l="l" t="t" r="r" b="b"/>
              <a:pathLst>
                <a:path w="3387310" h="1289717">
                  <a:moveTo>
                    <a:pt x="3387310" y="1289717"/>
                  </a:moveTo>
                  <a:lnTo>
                    <a:pt x="0" y="1289717"/>
                  </a:lnTo>
                  <a:lnTo>
                    <a:pt x="0" y="0"/>
                  </a:lnTo>
                  <a:lnTo>
                    <a:pt x="3387310" y="0"/>
                  </a:lnTo>
                  <a:lnTo>
                    <a:pt x="3387310" y="1289717"/>
                  </a:lnTo>
                  <a:close/>
                  <a:moveTo>
                    <a:pt x="12700" y="1277017"/>
                  </a:moveTo>
                  <a:lnTo>
                    <a:pt x="3374610" y="1277017"/>
                  </a:lnTo>
                  <a:lnTo>
                    <a:pt x="3374610" y="12700"/>
                  </a:lnTo>
                  <a:lnTo>
                    <a:pt x="12700" y="12700"/>
                  </a:lnTo>
                  <a:lnTo>
                    <a:pt x="12700" y="1277017"/>
                  </a:lnTo>
                  <a:close/>
                </a:path>
              </a:pathLst>
            </a:custGeom>
            <a:solidFill>
              <a:srgbClr val="000000"/>
            </a:solidFill>
          </p:spPr>
        </p:sp>
      </p:grpSp>
      <p:sp>
        <p:nvSpPr>
          <p:cNvPr id="20" name="Google Shape;934;p40"/>
          <p:cNvSpPr txBox="1">
            <a:spLocks/>
          </p:cNvSpPr>
          <p:nvPr/>
        </p:nvSpPr>
        <p:spPr>
          <a:xfrm>
            <a:off x="-224686" y="1079463"/>
            <a:ext cx="18496644"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200" b="1">
                <a:latin typeface="+mn-lt"/>
              </a:rPr>
              <a:t>CHƯƠNG VIII. </a:t>
            </a:r>
            <a:r>
              <a:rPr lang="vi-VN" sz="7200" b="1" smtClean="0">
                <a:latin typeface="+mn-lt"/>
              </a:rPr>
              <a:t>TAM </a:t>
            </a:r>
            <a:r>
              <a:rPr lang="vi-VN" sz="7200" b="1">
                <a:latin typeface="+mn-lt"/>
              </a:rPr>
              <a:t>GIÁC ĐỒNG DẠNG. </a:t>
            </a:r>
          </a:p>
          <a:p>
            <a:pPr>
              <a:lnSpc>
                <a:spcPct val="150000"/>
              </a:lnSpc>
            </a:pPr>
            <a:r>
              <a:rPr lang="vi-VN" sz="7200" b="1">
                <a:latin typeface="+mn-lt"/>
              </a:rPr>
              <a:t>HÌNH ĐỒNG DẠNG</a:t>
            </a:r>
          </a:p>
        </p:txBody>
      </p:sp>
      <p:sp>
        <p:nvSpPr>
          <p:cNvPr id="21" name="Rectangle 20"/>
          <p:cNvSpPr/>
          <p:nvPr/>
        </p:nvSpPr>
        <p:spPr>
          <a:xfrm>
            <a:off x="1221620" y="4516630"/>
            <a:ext cx="15621000" cy="3211007"/>
          </a:xfrm>
          <a:prstGeom prst="rect">
            <a:avLst/>
          </a:prstGeom>
        </p:spPr>
        <p:txBody>
          <a:bodyPr wrap="square">
            <a:spAutoFit/>
          </a:bodyPr>
          <a:lstStyle/>
          <a:p>
            <a:pPr algn="ctr">
              <a:lnSpc>
                <a:spcPct val="150000"/>
              </a:lnSpc>
              <a:buClrTx/>
            </a:pPr>
            <a:r>
              <a:rPr lang="vi-VN" sz="7200" b="1">
                <a:solidFill>
                  <a:schemeClr val="bg1"/>
                </a:solidFill>
                <a:ea typeface="Maven Pro"/>
                <a:cs typeface="Maven Pro"/>
                <a:sym typeface="Maven Pro"/>
              </a:rPr>
              <a:t>BÀI 6. TRƯỜNG HỢP ĐỒNG DẠNG THỨ NHẤT CỦA TAM GIÁC </a:t>
            </a:r>
            <a:endParaRPr lang="vi-VN" sz="7200" dirty="0">
              <a:solidFill>
                <a:schemeClr val="bg1"/>
              </a:solidFill>
              <a:ea typeface="Maven Pro"/>
              <a:cs typeface="Maven Pro"/>
              <a:sym typeface="Maven Pro"/>
            </a:endParaRPr>
          </a:p>
        </p:txBody>
      </p:sp>
      <p:pic>
        <p:nvPicPr>
          <p:cNvPr id="23" name="Picture 22"/>
          <p:cNvPicPr>
            <a:picLocks noChangeAspect="1"/>
          </p:cNvPicPr>
          <p:nvPr/>
        </p:nvPicPr>
        <p:blipFill>
          <a:blip r:embed="rId3"/>
          <a:stretch>
            <a:fillRect/>
          </a:stretch>
        </p:blipFill>
        <p:spPr>
          <a:xfrm>
            <a:off x="15139359" y="7529493"/>
            <a:ext cx="2252841" cy="2107681"/>
          </a:xfrm>
          <a:prstGeom prst="rect">
            <a:avLst/>
          </a:prstGeom>
        </p:spPr>
      </p:pic>
      <p:pic>
        <p:nvPicPr>
          <p:cNvPr id="3" name="Picture 2"/>
          <p:cNvPicPr>
            <a:picLocks noChangeAspect="1"/>
          </p:cNvPicPr>
          <p:nvPr/>
        </p:nvPicPr>
        <p:blipFill>
          <a:blip r:embed="rId4"/>
          <a:stretch>
            <a:fillRect/>
          </a:stretch>
        </p:blipFill>
        <p:spPr>
          <a:xfrm rot="10800000">
            <a:off x="562075" y="7820286"/>
            <a:ext cx="3456732" cy="3462828"/>
          </a:xfrm>
          <a:prstGeom prst="rect">
            <a:avLst/>
          </a:prstGeom>
        </p:spPr>
      </p:pic>
    </p:spTree>
    <p:extLst>
      <p:ext uri="{BB962C8B-B14F-4D97-AF65-F5344CB8AC3E}">
        <p14:creationId xmlns:p14="http://schemas.microsoft.com/office/powerpoint/2010/main" val="1095138475"/>
      </p:ext>
    </p:extLst>
  </p:cSld>
  <p:clrMapOvr>
    <a:masterClrMapping/>
  </p:clrMapOvr>
  <mc:AlternateContent xmlns:mc="http://schemas.openxmlformats.org/markup-compatibility/2006" xmlns:p14="http://schemas.microsoft.com/office/powerpoint/2010/main">
    <mc:Choice Requires="p14">
      <p:transition spd="med" p14:dur="700">
        <p14:warp/>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533400" y="419100"/>
            <a:ext cx="17221200" cy="94488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1" name="Google Shape;3331;p61"/>
          <p:cNvSpPr txBox="1"/>
          <p:nvPr/>
        </p:nvSpPr>
        <p:spPr>
          <a:xfrm flipH="1">
            <a:off x="1405319" y="964245"/>
            <a:ext cx="5195208"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tr.78)</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1"/>
          <p:cNvSpPr/>
          <p:nvPr/>
        </p:nvSpPr>
        <p:spPr>
          <a:xfrm>
            <a:off x="1405319" y="2201495"/>
            <a:ext cx="13958208" cy="1015663"/>
          </a:xfrm>
          <a:prstGeom prst="rect">
            <a:avLst/>
          </a:prstGeom>
        </p:spPr>
        <p:txBody>
          <a:bodyPr wrap="square">
            <a:spAutoFit/>
          </a:bodyPr>
          <a:lstStyle/>
          <a:p>
            <a:pPr algn="just" defTabSz="1828800">
              <a:lnSpc>
                <a:spcPct val="150000"/>
              </a:lnSpc>
              <a:defRPr/>
            </a:pPr>
            <a:r>
              <a:rPr lang="vi-VN" sz="4000" kern="0">
                <a:solidFill>
                  <a:sysClr val="windowText" lastClr="000000"/>
                </a:solidFill>
                <a:latin typeface="Arial"/>
                <a:cs typeface="Arial"/>
                <a:sym typeface="Arial"/>
              </a:rPr>
              <a:t>Quan sát Hình 65 và chỉ ra những cặp tam giác đồng dạng:</a:t>
            </a:r>
          </a:p>
        </p:txBody>
      </p:sp>
      <p:sp>
        <p:nvSpPr>
          <p:cNvPr id="16" name="Rectangle 15"/>
          <p:cNvSpPr/>
          <p:nvPr/>
        </p:nvSpPr>
        <p:spPr>
          <a:xfrm>
            <a:off x="8566758" y="7373631"/>
            <a:ext cx="1154483" cy="707886"/>
          </a:xfrm>
          <a:prstGeom prst="rect">
            <a:avLst/>
          </a:prstGeom>
        </p:spPr>
        <p:txBody>
          <a:bodyPr wrap="none">
            <a:spAutoFit/>
          </a:bodyPr>
          <a:lstStyle/>
          <a:p>
            <a:pPr algn="ctr" defTabSz="1828800">
              <a:defRPr/>
            </a:pPr>
            <a:r>
              <a:rPr lang="en-US" sz="4000" b="1" i="1" u="sng" dirty="0">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p:pic>
        <p:nvPicPr>
          <p:cNvPr id="21" name="Picture 20"/>
          <p:cNvPicPr>
            <a:picLocks noChangeAspect="1"/>
          </p:cNvPicPr>
          <p:nvPr/>
        </p:nvPicPr>
        <p:blipFill>
          <a:blip r:embed="rId4"/>
          <a:stretch>
            <a:fillRect/>
          </a:stretch>
        </p:blipFill>
        <p:spPr>
          <a:xfrm>
            <a:off x="15933022" y="608241"/>
            <a:ext cx="1702635" cy="2253486"/>
          </a:xfrm>
          <a:prstGeom prst="rect">
            <a:avLst/>
          </a:prstGeom>
        </p:spPr>
      </p:pic>
      <p:pic>
        <p:nvPicPr>
          <p:cNvPr id="4" name="Picture 3"/>
          <p:cNvPicPr>
            <a:picLocks noChangeAspect="1"/>
          </p:cNvPicPr>
          <p:nvPr/>
        </p:nvPicPr>
        <p:blipFill>
          <a:blip r:embed="rId5"/>
          <a:stretch>
            <a:fillRect/>
          </a:stretch>
        </p:blipFill>
        <p:spPr>
          <a:xfrm>
            <a:off x="3074668" y="3314700"/>
            <a:ext cx="12122616" cy="359996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602790" y="8375274"/>
                <a:ext cx="7646067" cy="901593"/>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fr-FR" sz="4000" i="1" smtClean="0">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i="1" smtClean="0">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𝐴𝐵𝐶</m:t>
                    </m:r>
                    <m:r>
                      <a:rPr lang="en-US" sz="4000" b="0" i="1" smtClean="0">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schemeClr val="bg1">
                            <a:lumMod val="10000"/>
                          </a:schemeClr>
                        </a:solidFill>
                        <a:latin typeface="Cambria Math" panose="02040503050406030204" pitchFamily="18" charset="0"/>
                        <a:cs typeface="Arial" panose="020B0604020202020204" pitchFamily="34" charset="0"/>
                      </a:rPr>
                      <m:t>ᔕ</m:t>
                    </m:r>
                    <m:r>
                      <a:rPr lang="en-US" sz="4000" b="0" i="1" smtClean="0">
                        <a:solidFill>
                          <a:schemeClr val="bg1">
                            <a:lumMod val="10000"/>
                          </a:schemeClr>
                        </a:solidFill>
                        <a:latin typeface="Cambria Math" panose="02040503050406030204" pitchFamily="18" charset="0"/>
                        <a:cs typeface="Arial" panose="020B0604020202020204" pitchFamily="34" charset="0"/>
                      </a:rPr>
                      <m:t> </m:t>
                    </m:r>
                    <m:r>
                      <a:rPr lang="fr-FR" sz="40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𝐼𝐾𝐻</m:t>
                    </m:r>
                    <m:r>
                      <a:rPr lang="fr-FR" sz="40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 ;  ∆</m:t>
                    </m:r>
                    <m:r>
                      <a:rPr lang="fr-FR" sz="40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𝐷𝐸𝐺</m:t>
                    </m:r>
                    <m:r>
                      <a:rPr lang="en-US" sz="4000" b="0" i="1"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schemeClr val="bg1">
                            <a:lumMod val="10000"/>
                          </a:schemeClr>
                        </a:solidFill>
                        <a:latin typeface="Cambria Math" panose="02040503050406030204" pitchFamily="18" charset="0"/>
                        <a:cs typeface="Arial" panose="020B0604020202020204" pitchFamily="34" charset="0"/>
                      </a:rPr>
                      <m:t>ᔕ</m:t>
                    </m:r>
                    <m:r>
                      <a:rPr lang="en-US" sz="4000" b="0" i="1" smtClean="0">
                        <a:solidFill>
                          <a:schemeClr val="bg1">
                            <a:lumMod val="10000"/>
                          </a:schemeClr>
                        </a:solidFill>
                        <a:latin typeface="Cambria Math" panose="02040503050406030204" pitchFamily="18" charset="0"/>
                        <a:cs typeface="Arial" panose="020B0604020202020204" pitchFamily="34" charset="0"/>
                      </a:rPr>
                      <m:t> </m:t>
                    </m:r>
                    <m:r>
                      <a:rPr lang="fr-FR" sz="40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fr-FR" sz="40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bg1">
                      <a:lumMod val="10000"/>
                    </a:schemeClr>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602790" y="8375274"/>
                <a:ext cx="7646067" cy="901593"/>
              </a:xfrm>
              <a:prstGeom prst="rect">
                <a:avLst/>
              </a:prstGeom>
              <a:blipFill>
                <a:blip r:embed="rId6"/>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7"/>
          <a:stretch>
            <a:fillRect/>
          </a:stretch>
        </p:blipFill>
        <p:spPr>
          <a:xfrm flipH="1">
            <a:off x="990600" y="7789531"/>
            <a:ext cx="1732687" cy="2011948"/>
          </a:xfrm>
          <a:prstGeom prst="rect">
            <a:avLst/>
          </a:prstGeom>
        </p:spPr>
      </p:pic>
    </p:spTree>
    <p:extLst>
      <p:ext uri="{BB962C8B-B14F-4D97-AF65-F5344CB8AC3E}">
        <p14:creationId xmlns:p14="http://schemas.microsoft.com/office/powerpoint/2010/main" val="20717134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495300" y="457200"/>
            <a:ext cx="17297400" cy="93726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3" name="Google Shape;3331;p61"/>
          <p:cNvSpPr txBox="1"/>
          <p:nvPr/>
        </p:nvSpPr>
        <p:spPr>
          <a:xfrm flipH="1">
            <a:off x="990600" y="940694"/>
            <a:ext cx="5077343"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2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tr.78)</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990600" y="2031332"/>
                <a:ext cx="16031243" cy="2723823"/>
              </a:xfrm>
              <a:prstGeom prst="rect">
                <a:avLst/>
              </a:prstGeom>
            </p:spPr>
            <p:txBody>
              <a:bodyPr wrap="square">
                <a:spAutoFit/>
              </a:bodyPr>
              <a:lstStyle/>
              <a:p>
                <a:pPr algn="just" defTabSz="1828800">
                  <a:lnSpc>
                    <a:spcPct val="150000"/>
                  </a:lnSpc>
                  <a:defRPr/>
                </a:pPr>
                <a:r>
                  <a:rPr lang="vi-VN" sz="3800" kern="0" smtClean="0">
                    <a:solidFill>
                      <a:sysClr val="windowText" lastClr="000000"/>
                    </a:solidFill>
                    <a:latin typeface="Arial"/>
                    <a:cs typeface="Arial"/>
                    <a:sym typeface="Arial"/>
                  </a:rPr>
                  <a:t>Cho hai tam giác </a:t>
                </a:r>
                <a14:m>
                  <m:oMath xmlns:m="http://schemas.openxmlformats.org/officeDocument/2006/math">
                    <m:r>
                      <a:rPr lang="vi-VN" sz="3800" i="1" kern="0" smtClean="0">
                        <a:solidFill>
                          <a:sysClr val="windowText" lastClr="000000"/>
                        </a:solidFill>
                        <a:latin typeface="Cambria Math" panose="02040503050406030204" pitchFamily="18" charset="0"/>
                        <a:cs typeface="Arial"/>
                        <a:sym typeface="Arial"/>
                      </a:rPr>
                      <m:t>𝐴𝐵𝐶</m:t>
                    </m:r>
                  </m:oMath>
                </a14:m>
                <a:r>
                  <a:rPr lang="vi-VN" sz="3800" kern="0">
                    <a:solidFill>
                      <a:sysClr val="windowText" lastClr="000000"/>
                    </a:solidFill>
                    <a:latin typeface="Arial"/>
                    <a:cs typeface="Arial"/>
                    <a:sym typeface="Arial"/>
                  </a:rPr>
                  <a:t> và </a:t>
                </a:r>
                <a14:m>
                  <m:oMath xmlns:m="http://schemas.openxmlformats.org/officeDocument/2006/math">
                    <m:r>
                      <a:rPr lang="vi-VN" sz="3800" i="1" kern="0" smtClean="0">
                        <a:solidFill>
                          <a:sysClr val="windowText" lastClr="000000"/>
                        </a:solidFill>
                        <a:latin typeface="Cambria Math" panose="02040503050406030204" pitchFamily="18" charset="0"/>
                        <a:cs typeface="Arial"/>
                        <a:sym typeface="Arial"/>
                      </a:rPr>
                      <m:t>𝑀𝑁𝑃</m:t>
                    </m:r>
                  </m:oMath>
                </a14:m>
                <a:r>
                  <a:rPr lang="vi-VN" sz="3800" kern="0">
                    <a:solidFill>
                      <a:sysClr val="windowText" lastClr="000000"/>
                    </a:solidFill>
                    <a:latin typeface="Arial"/>
                    <a:cs typeface="Arial"/>
                    <a:sym typeface="Arial"/>
                  </a:rPr>
                  <a:t> có </a:t>
                </a:r>
                <a14:m>
                  <m:oMath xmlns:m="http://schemas.openxmlformats.org/officeDocument/2006/math">
                    <m:r>
                      <a:rPr lang="vi-VN" sz="3800" i="1" kern="0" smtClean="0">
                        <a:solidFill>
                          <a:sysClr val="windowText" lastClr="000000"/>
                        </a:solidFill>
                        <a:latin typeface="Cambria Math" panose="02040503050406030204" pitchFamily="18" charset="0"/>
                        <a:cs typeface="Arial"/>
                        <a:sym typeface="Arial"/>
                      </a:rPr>
                      <m:t>𝐴𝐵</m:t>
                    </m:r>
                    <m:r>
                      <a:rPr lang="vi-VN" sz="3800" i="1" kern="0" smtClean="0">
                        <a:solidFill>
                          <a:sysClr val="windowText" lastClr="000000"/>
                        </a:solidFill>
                        <a:latin typeface="Cambria Math" panose="02040503050406030204" pitchFamily="18" charset="0"/>
                        <a:cs typeface="Arial"/>
                        <a:sym typeface="Arial"/>
                      </a:rPr>
                      <m:t>=2; </m:t>
                    </m:r>
                    <m:r>
                      <a:rPr lang="vi-VN" sz="3800" i="1" kern="0" smtClean="0">
                        <a:solidFill>
                          <a:sysClr val="windowText" lastClr="000000"/>
                        </a:solidFill>
                        <a:latin typeface="Cambria Math" panose="02040503050406030204" pitchFamily="18" charset="0"/>
                        <a:cs typeface="Arial"/>
                        <a:sym typeface="Arial"/>
                      </a:rPr>
                      <m:t>𝐵𝐶</m:t>
                    </m:r>
                    <m:r>
                      <a:rPr lang="vi-VN" sz="3800" i="1" kern="0" smtClean="0">
                        <a:solidFill>
                          <a:sysClr val="windowText" lastClr="000000"/>
                        </a:solidFill>
                        <a:latin typeface="Cambria Math" panose="02040503050406030204" pitchFamily="18" charset="0"/>
                        <a:cs typeface="Arial"/>
                        <a:sym typeface="Arial"/>
                      </a:rPr>
                      <m:t>=5; </m:t>
                    </m:r>
                    <m:r>
                      <a:rPr lang="vi-VN" sz="3800" i="1" kern="0" smtClean="0">
                        <a:solidFill>
                          <a:sysClr val="windowText" lastClr="000000"/>
                        </a:solidFill>
                        <a:latin typeface="Cambria Math" panose="02040503050406030204" pitchFamily="18" charset="0"/>
                        <a:cs typeface="Arial"/>
                        <a:sym typeface="Arial"/>
                      </a:rPr>
                      <m:t>𝐶𝐴</m:t>
                    </m:r>
                    <m:r>
                      <a:rPr lang="vi-VN" sz="3800" i="1" kern="0" smtClean="0">
                        <a:solidFill>
                          <a:sysClr val="windowText" lastClr="000000"/>
                        </a:solidFill>
                        <a:latin typeface="Cambria Math" panose="02040503050406030204" pitchFamily="18" charset="0"/>
                        <a:cs typeface="Arial"/>
                        <a:sym typeface="Arial"/>
                      </a:rPr>
                      <m:t>=6; </m:t>
                    </m:r>
                    <m:r>
                      <a:rPr lang="vi-VN" sz="3800" i="1" kern="0" smtClean="0">
                        <a:solidFill>
                          <a:sysClr val="windowText" lastClr="000000"/>
                        </a:solidFill>
                        <a:latin typeface="Cambria Math" panose="02040503050406030204" pitchFamily="18" charset="0"/>
                        <a:cs typeface="Arial"/>
                        <a:sym typeface="Arial"/>
                      </a:rPr>
                      <m:t>𝑀𝑁</m:t>
                    </m:r>
                    <m:r>
                      <a:rPr lang="vi-VN" sz="3800" i="1" kern="0" smtClean="0">
                        <a:solidFill>
                          <a:sysClr val="windowText" lastClr="000000"/>
                        </a:solidFill>
                        <a:latin typeface="Cambria Math" panose="02040503050406030204" pitchFamily="18" charset="0"/>
                        <a:cs typeface="Arial"/>
                        <a:sym typeface="Arial"/>
                      </a:rPr>
                      <m:t>=4; </m:t>
                    </m:r>
                    <m:r>
                      <a:rPr lang="vi-VN" sz="3800" i="1" kern="0" smtClean="0">
                        <a:solidFill>
                          <a:sysClr val="windowText" lastClr="000000"/>
                        </a:solidFill>
                        <a:latin typeface="Cambria Math" panose="02040503050406030204" pitchFamily="18" charset="0"/>
                        <a:cs typeface="Arial"/>
                        <a:sym typeface="Arial"/>
                      </a:rPr>
                      <m:t>𝑁𝑃</m:t>
                    </m:r>
                    <m:r>
                      <a:rPr lang="vi-VN" sz="3800" i="1" kern="0" smtClean="0">
                        <a:solidFill>
                          <a:sysClr val="windowText" lastClr="000000"/>
                        </a:solidFill>
                        <a:latin typeface="Cambria Math" panose="02040503050406030204" pitchFamily="18" charset="0"/>
                        <a:cs typeface="Arial"/>
                        <a:sym typeface="Arial"/>
                      </a:rPr>
                      <m:t>=10; </m:t>
                    </m:r>
                    <m:r>
                      <a:rPr lang="vi-VN" sz="3800" i="1" kern="0" smtClean="0">
                        <a:solidFill>
                          <a:sysClr val="windowText" lastClr="000000"/>
                        </a:solidFill>
                        <a:latin typeface="Cambria Math" panose="02040503050406030204" pitchFamily="18" charset="0"/>
                        <a:cs typeface="Arial"/>
                        <a:sym typeface="Arial"/>
                      </a:rPr>
                      <m:t>𝑃𝑀</m:t>
                    </m:r>
                    <m:r>
                      <a:rPr lang="vi-VN" sz="3800" i="1" kern="0" smtClean="0">
                        <a:solidFill>
                          <a:sysClr val="windowText" lastClr="000000"/>
                        </a:solidFill>
                        <a:latin typeface="Cambria Math" panose="02040503050406030204" pitchFamily="18" charset="0"/>
                        <a:cs typeface="Arial"/>
                        <a:sym typeface="Arial"/>
                      </a:rPr>
                      <m:t>=12</m:t>
                    </m:r>
                  </m:oMath>
                </a14:m>
                <a:r>
                  <a:rPr lang="vi-VN" sz="3800" kern="0">
                    <a:solidFill>
                      <a:sysClr val="windowText" lastClr="000000"/>
                    </a:solidFill>
                    <a:latin typeface="Arial"/>
                    <a:cs typeface="Arial"/>
                    <a:sym typeface="Arial"/>
                  </a:rPr>
                  <a:t>. Hãy viết các cặp góc tương ứng bằng nhau của hai tam giác trên và giải thích kết quả.</a:t>
                </a:r>
              </a:p>
            </p:txBody>
          </p:sp>
        </mc:Choice>
        <mc:Fallback xmlns="">
          <p:sp>
            <p:nvSpPr>
              <p:cNvPr id="21" name="Rectangle 20"/>
              <p:cNvSpPr>
                <a:spLocks noRot="1" noChangeAspect="1" noMove="1" noResize="1" noEditPoints="1" noAdjustHandles="1" noChangeArrowheads="1" noChangeShapeType="1" noTextEdit="1"/>
              </p:cNvSpPr>
              <p:nvPr/>
            </p:nvSpPr>
            <p:spPr>
              <a:xfrm>
                <a:off x="990600" y="2031332"/>
                <a:ext cx="16031243" cy="2723823"/>
              </a:xfrm>
              <a:prstGeom prst="rect">
                <a:avLst/>
              </a:prstGeom>
              <a:blipFill>
                <a:blip r:embed="rId4"/>
                <a:stretch>
                  <a:fillRect l="-1255" r="-1255" b="-4251"/>
                </a:stretch>
              </a:blipFill>
            </p:spPr>
            <p:txBody>
              <a:bodyPr/>
              <a:lstStyle/>
              <a:p>
                <a:r>
                  <a:rPr lang="en-US">
                    <a:noFill/>
                  </a:rPr>
                  <a:t> </a:t>
                </a:r>
              </a:p>
            </p:txBody>
          </p:sp>
        </mc:Fallback>
      </mc:AlternateContent>
      <p:sp>
        <p:nvSpPr>
          <p:cNvPr id="22" name="Rectangle 21"/>
          <p:cNvSpPr/>
          <p:nvPr/>
        </p:nvSpPr>
        <p:spPr>
          <a:xfrm>
            <a:off x="8508743" y="4978618"/>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p:pic>
        <p:nvPicPr>
          <p:cNvPr id="5" name="Picture 4"/>
          <p:cNvPicPr>
            <a:picLocks noChangeAspect="1"/>
          </p:cNvPicPr>
          <p:nvPr/>
        </p:nvPicPr>
        <p:blipFill>
          <a:blip r:embed="rId5"/>
          <a:stretch>
            <a:fillRect/>
          </a:stretch>
        </p:blipFill>
        <p:spPr>
          <a:xfrm>
            <a:off x="15391675" y="7607296"/>
            <a:ext cx="1961480" cy="186095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66799" y="5683354"/>
                <a:ext cx="15955043" cy="3749424"/>
              </a:xfrm>
              <a:prstGeom prst="rect">
                <a:avLst/>
              </a:prstGeom>
            </p:spPr>
            <p:txBody>
              <a:bodyPr wrap="square">
                <a:spAutoFit/>
              </a:bodyPr>
              <a:lstStyle/>
              <a:p>
                <a:pPr algn="just">
                  <a:lnSpc>
                    <a:spcPct val="150000"/>
                  </a:lnSpc>
                  <a:spcBef>
                    <a:spcPts val="600"/>
                  </a:spcBef>
                  <a:spcAft>
                    <a:spcPts val="600"/>
                  </a:spcAft>
                </a:pPr>
                <a:r>
                  <a:rPr lang="fr-FR" sz="3800" smtClean="0">
                    <a:latin typeface="Arial" panose="020B0604020202020204" pitchFamily="34" charset="0"/>
                    <a:ea typeface="Calibri" panose="020F0502020204030204" pitchFamily="34" charset="0"/>
                    <a:cs typeface="Arial" panose="020B0604020202020204" pitchFamily="34" charset="0"/>
                  </a:rPr>
                  <a:t>Ta có: </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𝑀𝑁</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𝑁𝑃</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𝐶𝐴</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𝑃𝑀</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a:solidFill>
                            <a:schemeClr val="bg1">
                              <a:lumMod val="10000"/>
                            </a:schemeClr>
                          </a:solidFill>
                          <a:latin typeface="Cambria Math" panose="02040503050406030204" pitchFamily="18" charset="0"/>
                          <a:cs typeface="Arial" panose="020B0604020202020204" pitchFamily="34" charset="0"/>
                        </a:rPr>
                        <m:t>ᔕ</m:t>
                      </m:r>
                      <m:r>
                        <a:rPr lang="en-US" sz="3800" b="0" i="1" smtClean="0">
                          <a:solidFill>
                            <a:schemeClr val="bg1">
                              <a:lumMod val="10000"/>
                            </a:schemeClr>
                          </a:solidFill>
                          <a:latin typeface="Cambria Math" panose="02040503050406030204" pitchFamily="18" charset="0"/>
                          <a:cs typeface="Arial" panose="020B0604020202020204" pitchFamily="34"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𝑀𝑁𝑃</m:t>
                      </m:r>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𝑐</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𝑐</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𝑐</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Do đó : </a:t>
                </a:r>
                <a14:m>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𝑀</m:t>
                        </m:r>
                      </m:e>
                    </m:ac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ac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𝑁</m:t>
                        </m:r>
                      </m:e>
                    </m:ac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acc>
                    <m:r>
                      <a:rPr lang="fr-FR" sz="3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𝑃</m:t>
                        </m:r>
                      </m:e>
                    </m:acc>
                  </m:oMath>
                </a14:m>
                <a:r>
                  <a:rPr lang="en-US" sz="3800" smtClean="0">
                    <a:effectLst/>
                    <a:latin typeface="Arial" panose="020B0604020202020204" pitchFamily="34" charset="0"/>
                    <a:ea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(các cặp góc tương ứng).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6799" y="5683354"/>
                <a:ext cx="15955043" cy="3749424"/>
              </a:xfrm>
              <a:prstGeom prst="rect">
                <a:avLst/>
              </a:prstGeom>
              <a:blipFill>
                <a:blip r:embed="rId6"/>
                <a:stretch>
                  <a:fillRect l="-1261" b="-2602"/>
                </a:stretch>
              </a:blipFill>
            </p:spPr>
            <p:txBody>
              <a:bodyPr/>
              <a:lstStyle/>
              <a:p>
                <a:r>
                  <a:rPr lang="en-US">
                    <a:noFill/>
                  </a:rPr>
                  <a:t> </a:t>
                </a:r>
              </a:p>
            </p:txBody>
          </p:sp>
        </mc:Fallback>
      </mc:AlternateContent>
    </p:spTree>
    <p:extLst>
      <p:ext uri="{BB962C8B-B14F-4D97-AF65-F5344CB8AC3E}">
        <p14:creationId xmlns:p14="http://schemas.microsoft.com/office/powerpoint/2010/main" val="154381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228600" y="190500"/>
            <a:ext cx="17830800" cy="98298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3" name="Freeform 16"/>
          <p:cNvSpPr/>
          <p:nvPr/>
        </p:nvSpPr>
        <p:spPr>
          <a:xfrm rot="5400000">
            <a:off x="16035738" y="-94965"/>
            <a:ext cx="644428" cy="2044349"/>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17" name="Google Shape;3331;p61"/>
          <p:cNvSpPr txBox="1"/>
          <p:nvPr/>
        </p:nvSpPr>
        <p:spPr>
          <a:xfrm flipH="1">
            <a:off x="632139" y="506715"/>
            <a:ext cx="4844243"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9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9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4 (</a:t>
            </a:r>
            <a:r>
              <a:rPr lang="fr-FR" sz="39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9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9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tr.78)</a:t>
            </a:r>
            <a:endParaRPr lang="en-US" sz="39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33400" y="1580109"/>
                <a:ext cx="16992600" cy="2263889"/>
              </a:xfrm>
              <a:prstGeom prst="rect">
                <a:avLst/>
              </a:prstGeom>
            </p:spPr>
            <p:txBody>
              <a:bodyPr wrap="square">
                <a:spAutoFit/>
              </a:bodyPr>
              <a:lstStyle/>
              <a:p>
                <a:pPr algn="just">
                  <a:lnSpc>
                    <a:spcPct val="150000"/>
                  </a:lnSpc>
                  <a:spcBef>
                    <a:spcPts val="300"/>
                  </a:spcBef>
                  <a:spcAft>
                    <a:spcPts val="300"/>
                  </a:spcAft>
                </a:pPr>
                <a:r>
                  <a:rPr lang="vi-VN" sz="3700" smtClean="0">
                    <a:solidFill>
                      <a:srgbClr val="000000"/>
                    </a:solidFill>
                  </a:rPr>
                  <a:t>Cho tam giác </a:t>
                </a:r>
                <a14:m>
                  <m:oMath xmlns:m="http://schemas.openxmlformats.org/officeDocument/2006/math">
                    <m:r>
                      <a:rPr lang="vi-VN" sz="3700" i="1" smtClean="0">
                        <a:solidFill>
                          <a:srgbClr val="000000"/>
                        </a:solidFill>
                        <a:latin typeface="Cambria Math" panose="02040503050406030204" pitchFamily="18" charset="0"/>
                      </a:rPr>
                      <m:t>𝐴𝐵𝐶</m:t>
                    </m:r>
                  </m:oMath>
                </a14:m>
                <a:r>
                  <a:rPr lang="vi-VN" sz="3700">
                    <a:solidFill>
                      <a:srgbClr val="000000"/>
                    </a:solidFill>
                  </a:rPr>
                  <a:t> và điểm </a:t>
                </a:r>
                <a14:m>
                  <m:oMath xmlns:m="http://schemas.openxmlformats.org/officeDocument/2006/math">
                    <m:r>
                      <a:rPr lang="vi-VN" sz="3700" i="1" smtClean="0">
                        <a:solidFill>
                          <a:srgbClr val="000000"/>
                        </a:solidFill>
                        <a:latin typeface="Cambria Math" panose="02040503050406030204" pitchFamily="18" charset="0"/>
                      </a:rPr>
                      <m:t>𝑂</m:t>
                    </m:r>
                  </m:oMath>
                </a14:m>
                <a:r>
                  <a:rPr lang="vi-VN" sz="3700">
                    <a:solidFill>
                      <a:srgbClr val="000000"/>
                    </a:solidFill>
                  </a:rPr>
                  <a:t> nằm trong tam giác. Các điểm </a:t>
                </a:r>
                <a14:m>
                  <m:oMath xmlns:m="http://schemas.openxmlformats.org/officeDocument/2006/math">
                    <m:r>
                      <a:rPr lang="vi-VN" sz="3700" i="1" smtClean="0">
                        <a:solidFill>
                          <a:srgbClr val="000000"/>
                        </a:solidFill>
                        <a:latin typeface="Cambria Math" panose="02040503050406030204" pitchFamily="18" charset="0"/>
                      </a:rPr>
                      <m:t>𝑀</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𝑁</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𝑃</m:t>
                    </m:r>
                  </m:oMath>
                </a14:m>
                <a:r>
                  <a:rPr lang="vi-VN" sz="3700">
                    <a:solidFill>
                      <a:srgbClr val="000000"/>
                    </a:solidFill>
                  </a:rPr>
                  <a:t> lần </a:t>
                </a:r>
                <a:r>
                  <a:rPr lang="vi-VN" sz="3700" smtClean="0">
                    <a:solidFill>
                      <a:srgbClr val="000000"/>
                    </a:solidFill>
                  </a:rPr>
                  <a:t>lượt</a:t>
                </a:r>
                <a:r>
                  <a:rPr lang="en-US" sz="3700" smtClean="0">
                    <a:solidFill>
                      <a:srgbClr val="000000"/>
                    </a:solidFill>
                  </a:rPr>
                  <a:t> </a:t>
                </a:r>
                <a:r>
                  <a:rPr lang="vi-VN" sz="3700" smtClean="0">
                    <a:solidFill>
                      <a:srgbClr val="000000"/>
                    </a:solidFill>
                  </a:rPr>
                  <a:t>thuộc </a:t>
                </a:r>
                <a:r>
                  <a:rPr lang="vi-VN" sz="3700">
                    <a:solidFill>
                      <a:srgbClr val="000000"/>
                    </a:solidFill>
                  </a:rPr>
                  <a:t>tia </a:t>
                </a:r>
                <a14:m>
                  <m:oMath xmlns:m="http://schemas.openxmlformats.org/officeDocument/2006/math">
                    <m:r>
                      <a:rPr lang="vi-VN" sz="3700" i="1" smtClean="0">
                        <a:solidFill>
                          <a:srgbClr val="000000"/>
                        </a:solidFill>
                        <a:latin typeface="Cambria Math" panose="02040503050406030204" pitchFamily="18" charset="0"/>
                      </a:rPr>
                      <m:t>𝑂𝐴</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𝑂𝐵</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𝑂𝐶</m:t>
                    </m:r>
                    <m:r>
                      <a:rPr lang="vi-VN" sz="3700" i="1" smtClean="0">
                        <a:solidFill>
                          <a:srgbClr val="000000"/>
                        </a:solidFill>
                        <a:latin typeface="Cambria Math" panose="02040503050406030204" pitchFamily="18" charset="0"/>
                      </a:rPr>
                      <m:t> </m:t>
                    </m:r>
                  </m:oMath>
                </a14:m>
                <a:r>
                  <a:rPr lang="vi-VN" sz="3700">
                    <a:solidFill>
                      <a:srgbClr val="000000"/>
                    </a:solidFill>
                  </a:rPr>
                  <a:t>sao cho </a:t>
                </a:r>
                <a:r>
                  <a:rPr lang="en-US" sz="3700" smtClean="0">
                    <a:solidFill>
                      <a:srgbClr val="000000"/>
                    </a:solidFill>
                  </a:rPr>
                  <a:t> </a:t>
                </a:r>
                <a14:m>
                  <m:oMath xmlns:m="http://schemas.openxmlformats.org/officeDocument/2006/math">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𝑂𝐴</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𝑂𝑀</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𝑂𝐵</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𝑂𝑁</m:t>
                        </m:r>
                      </m:den>
                    </m:f>
                    <m:r>
                      <a:rPr lang="fr-FR" sz="4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latin typeface="Cambria Math" panose="02040503050406030204" pitchFamily="18" charset="0"/>
                            <a:ea typeface="Times New Roman" panose="02020603050405020304" pitchFamily="18" charset="0"/>
                            <a:cs typeface="Times New Roman" panose="02020603050405020304" pitchFamily="18" charset="0"/>
                          </a:rPr>
                          <m:t>𝑂</m:t>
                        </m:r>
                        <m:r>
                          <a:rPr lang="en-US" sz="4000" b="0" i="1" smtClean="0">
                            <a:latin typeface="Cambria Math" panose="02040503050406030204" pitchFamily="18" charset="0"/>
                            <a:ea typeface="Times New Roman" panose="02020603050405020304" pitchFamily="18" charset="0"/>
                            <a:cs typeface="Times New Roman" panose="02020603050405020304" pitchFamily="18" charset="0"/>
                          </a:rPr>
                          <m:t>𝐶</m:t>
                        </m:r>
                      </m:num>
                      <m:den>
                        <m:r>
                          <a:rPr lang="fr-FR" sz="4000" i="1">
                            <a:latin typeface="Cambria Math" panose="02040503050406030204" pitchFamily="18" charset="0"/>
                            <a:ea typeface="Times New Roman" panose="02020603050405020304" pitchFamily="18" charset="0"/>
                            <a:cs typeface="Times New Roman" panose="02020603050405020304" pitchFamily="18" charset="0"/>
                          </a:rPr>
                          <m:t>𝑂</m:t>
                        </m:r>
                        <m:r>
                          <a:rPr lang="en-US" sz="4000" b="0" i="1" smtClean="0">
                            <a:latin typeface="Cambria Math" panose="02040503050406030204" pitchFamily="18" charset="0"/>
                            <a:ea typeface="Times New Roman" panose="02020603050405020304" pitchFamily="18" charset="0"/>
                            <a:cs typeface="Times New Roman" panose="02020603050405020304" pitchFamily="18" charset="0"/>
                          </a:rPr>
                          <m:t>𝑃</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700" smtClean="0">
                    <a:solidFill>
                      <a:srgbClr val="000000"/>
                    </a:solidFill>
                  </a:rPr>
                  <a:t> </a:t>
                </a:r>
                <a:r>
                  <a:rPr lang="vi-VN" sz="3700" smtClean="0">
                    <a:solidFill>
                      <a:srgbClr val="000000"/>
                    </a:solidFill>
                  </a:rPr>
                  <a:t>Chứng </a:t>
                </a:r>
                <a:r>
                  <a:rPr lang="vi-VN" sz="3700">
                    <a:solidFill>
                      <a:srgbClr val="000000"/>
                    </a:solidFill>
                  </a:rPr>
                  <a:t>minh </a:t>
                </a:r>
                <a14:m>
                  <m:oMath xmlns:m="http://schemas.openxmlformats.org/officeDocument/2006/math">
                    <m:r>
                      <a:rPr lang="vi-VN" sz="3700" i="1" smtClean="0">
                        <a:solidFill>
                          <a:srgbClr val="000000"/>
                        </a:solidFill>
                        <a:latin typeface="Cambria Math" panose="02040503050406030204" pitchFamily="18" charset="0"/>
                      </a:rPr>
                      <m:t>∆</m:t>
                    </m:r>
                    <m:r>
                      <a:rPr lang="vi-VN" sz="3700" i="1" smtClean="0">
                        <a:solidFill>
                          <a:srgbClr val="000000"/>
                        </a:solidFill>
                        <a:latin typeface="Cambria Math" panose="02040503050406030204" pitchFamily="18" charset="0"/>
                      </a:rPr>
                      <m:t>𝐴𝐵𝐶</m:t>
                    </m:r>
                    <m:r>
                      <a:rPr lang="vi-VN" sz="3700" i="1" smtClean="0">
                        <a:solidFill>
                          <a:srgbClr val="000000"/>
                        </a:solidFill>
                        <a:latin typeface="Cambria Math" panose="02040503050406030204" pitchFamily="18" charset="0"/>
                      </a:rPr>
                      <m:t> ᔕ ∆</m:t>
                    </m:r>
                    <m:r>
                      <a:rPr lang="vi-VN" sz="3700" i="1">
                        <a:solidFill>
                          <a:srgbClr val="000000"/>
                        </a:solidFill>
                        <a:latin typeface="Cambria Math" panose="02040503050406030204" pitchFamily="18" charset="0"/>
                      </a:rPr>
                      <m:t>𝑀𝑁𝑃</m:t>
                    </m:r>
                  </m:oMath>
                </a14:m>
                <a:r>
                  <a:rPr lang="vi-VN" sz="3700">
                    <a:solidFill>
                      <a:srgbClr val="000000"/>
                    </a:solidFill>
                  </a:rPr>
                  <a:t>.</a:t>
                </a:r>
                <a:endParaRPr lang="en-US" sz="3700"/>
              </a:p>
            </p:txBody>
          </p:sp>
        </mc:Choice>
        <mc:Fallback xmlns="">
          <p:sp>
            <p:nvSpPr>
              <p:cNvPr id="5" name="Rectangle 4"/>
              <p:cNvSpPr>
                <a:spLocks noRot="1" noChangeAspect="1" noMove="1" noResize="1" noEditPoints="1" noAdjustHandles="1" noChangeArrowheads="1" noChangeShapeType="1" noTextEdit="1"/>
              </p:cNvSpPr>
              <p:nvPr/>
            </p:nvSpPr>
            <p:spPr>
              <a:xfrm>
                <a:off x="533400" y="1580109"/>
                <a:ext cx="16992600" cy="2263889"/>
              </a:xfrm>
              <a:prstGeom prst="rect">
                <a:avLst/>
              </a:prstGeom>
              <a:blipFill>
                <a:blip r:embed="rId11"/>
                <a:stretch>
                  <a:fillRect l="-1148" r="-1112"/>
                </a:stretch>
              </a:blipFill>
            </p:spPr>
            <p:txBody>
              <a:bodyPr/>
              <a:lstStyle/>
              <a:p>
                <a:r>
                  <a:rPr lang="en-US">
                    <a:noFill/>
                  </a:rPr>
                  <a:t> </a:t>
                </a:r>
              </a:p>
            </p:txBody>
          </p:sp>
        </mc:Fallback>
      </mc:AlternateContent>
      <p:sp>
        <p:nvSpPr>
          <p:cNvPr id="18" name="Rectangle 17"/>
          <p:cNvSpPr/>
          <p:nvPr/>
        </p:nvSpPr>
        <p:spPr>
          <a:xfrm>
            <a:off x="1951073" y="3981811"/>
            <a:ext cx="1103187" cy="677108"/>
          </a:xfrm>
          <a:prstGeom prst="rect">
            <a:avLst/>
          </a:prstGeom>
        </p:spPr>
        <p:txBody>
          <a:bodyPr wrap="none">
            <a:spAutoFit/>
          </a:bodyPr>
          <a:lstStyle/>
          <a:p>
            <a:pPr algn="ctr" defTabSz="1828800">
              <a:defRPr/>
            </a:pPr>
            <a:r>
              <a:rPr lang="en-US" sz="3700" b="1" i="1" u="sng" dirty="0">
                <a:solidFill>
                  <a:srgbClr val="C00000"/>
                </a:solidFill>
                <a:latin typeface="Arial" panose="020B0604020202020204" pitchFamily="34" charset="0"/>
                <a:cs typeface="Arial"/>
                <a:sym typeface="Arial"/>
              </a:rPr>
              <a:t>Giải</a:t>
            </a:r>
            <a:endParaRPr lang="en-US" sz="3700" b="1" i="1" u="sng" dirty="0">
              <a:solidFill>
                <a:srgbClr val="C00000"/>
              </a:solidFill>
              <a:latin typeface="Calibri"/>
              <a:cs typeface="Arial"/>
              <a:sym typeface="Arial"/>
            </a:endParaRPr>
          </a:p>
        </p:txBody>
      </p:sp>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contrast="-40000"/>
                    </a14:imgEffect>
                  </a14:imgLayer>
                </a14:imgProps>
              </a:ext>
            </a:extLst>
          </a:blip>
          <a:stretch>
            <a:fillRect/>
          </a:stretch>
        </p:blipFill>
        <p:spPr>
          <a:xfrm>
            <a:off x="632139" y="5214657"/>
            <a:ext cx="6656571" cy="435846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8236127" y="3903052"/>
                <a:ext cx="9823273" cy="5812745"/>
              </a:xfrm>
              <a:prstGeom prst="rect">
                <a:avLst/>
              </a:prstGeom>
            </p:spPr>
            <p:txBody>
              <a:bodyPr wrap="square">
                <a:spAutoFit/>
              </a:bodyPr>
              <a:lstStyle/>
              <a:p>
                <a:pPr algn="just">
                  <a:lnSpc>
                    <a:spcPct val="150000"/>
                  </a:lnSpc>
                </a:pPr>
                <a14:m>
                  <m:oMath xmlns:m="http://schemas.openxmlformats.org/officeDocument/2006/math">
                    <m:r>
                      <a:rPr lang="fr-FR" sz="3700" i="1" smtClean="0">
                        <a:latin typeface="Cambria Math" panose="02040503050406030204" pitchFamily="18" charset="0"/>
                        <a:ea typeface="Times New Roman" panose="02020603050405020304" pitchFamily="18" charset="0"/>
                        <a:cs typeface="Times New Roman" panose="02020603050405020304" pitchFamily="18" charset="0"/>
                      </a:rPr>
                      <m:t>∆</m:t>
                    </m:r>
                    <m:r>
                      <a:rPr lang="fr-FR" sz="3700" i="1" smtClean="0">
                        <a:latin typeface="Cambria Math" panose="02040503050406030204" pitchFamily="18" charset="0"/>
                        <a:ea typeface="Times New Roman" panose="02020603050405020304" pitchFamily="18" charset="0"/>
                        <a:cs typeface="Times New Roman" panose="02020603050405020304" pitchFamily="18" charset="0"/>
                      </a:rPr>
                      <m:t>𝑂𝑀𝑁</m:t>
                    </m:r>
                  </m:oMath>
                </a14:m>
                <a:r>
                  <a:rPr lang="fr-FR" sz="3700">
                    <a:effectLst/>
                    <a:latin typeface="Arial" panose="020B0604020202020204" pitchFamily="34" charset="0"/>
                    <a:ea typeface="Times New Roman" panose="02020603050405020304" pitchFamily="18" charset="0"/>
                    <a:cs typeface="Arial" panose="020B0604020202020204" pitchFamily="34" charset="0"/>
                  </a:rPr>
                  <a:t> </a:t>
                </a:r>
                <a:r>
                  <a:rPr lang="fr-FR" sz="3700" smtClean="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𝑂𝐴</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𝑂𝑀</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𝑂𝐵</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𝑂𝑁</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700" b="0" i="1"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70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𝑀𝑁</m:t>
                    </m:r>
                  </m:oMath>
                </a14:m>
                <a:r>
                  <a:rPr lang="fr-FR" sz="3700">
                    <a:effectLst/>
                    <a:latin typeface="Arial" panose="020B0604020202020204" pitchFamily="34" charset="0"/>
                    <a:ea typeface="Times New Roman" panose="02020603050405020304" pitchFamily="18" charset="0"/>
                    <a:cs typeface="Arial" panose="020B0604020202020204" pitchFamily="34" charset="0"/>
                  </a:rPr>
                  <a:t> </a:t>
                </a:r>
                <a:r>
                  <a:rPr lang="fr-FR" sz="3700" smtClean="0">
                    <a:latin typeface="Arial" panose="020B0604020202020204" pitchFamily="34" charset="0"/>
                    <a:ea typeface="Times New Roman" panose="02020603050405020304" pitchFamily="18" charset="0"/>
                    <a:cs typeface="Arial" panose="020B0604020202020204" pitchFamily="34" charset="0"/>
                  </a:rPr>
                  <a:t>(</a:t>
                </a:r>
                <a:r>
                  <a:rPr lang="fr-FR" sz="3700">
                    <a:latin typeface="Arial" panose="020B0604020202020204" pitchFamily="34" charset="0"/>
                    <a:ea typeface="Times New Roman" panose="02020603050405020304" pitchFamily="18" charset="0"/>
                    <a:cs typeface="Arial" panose="020B0604020202020204" pitchFamily="34" charset="0"/>
                  </a:rPr>
                  <a:t>định lí Thalès đảo</a:t>
                </a:r>
                <a:r>
                  <a:rPr lang="fr-FR" sz="3700" smtClean="0">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𝐴𝐵</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𝑀𝑁</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700">
                    <a:effectLst/>
                    <a:latin typeface="Arial" panose="020B0604020202020204" pitchFamily="34" charset="0"/>
                    <a:ea typeface="Times New Roman" panose="02020603050405020304" pitchFamily="18" charset="0"/>
                    <a:cs typeface="Arial" panose="020B0604020202020204" pitchFamily="34" charset="0"/>
                  </a:rPr>
                  <a:t>Chứng minh tương tự ta </a:t>
                </a:r>
                <a:r>
                  <a:rPr lang="fr-FR" sz="3700" smtClean="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𝐵𝐶</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𝑁𝑃</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7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𝐶𝐴</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700">
                    <a:effectLst/>
                    <a:latin typeface="Arial" panose="020B0604020202020204" pitchFamily="34" charset="0"/>
                    <a:ea typeface="Times New Roman" panose="02020603050405020304" pitchFamily="18" charset="0"/>
                    <a:cs typeface="Arial" panose="020B0604020202020204" pitchFamily="34" charset="0"/>
                  </a:rPr>
                  <a:t>Do </a:t>
                </a:r>
                <a:r>
                  <a:rPr lang="fr-FR" sz="3700" smtClean="0">
                    <a:effectLst/>
                    <a:latin typeface="Arial" panose="020B0604020202020204" pitchFamily="34" charset="0"/>
                    <a:ea typeface="Times New Roman" panose="02020603050405020304" pitchFamily="18" charset="0"/>
                    <a:cs typeface="Arial" panose="020B0604020202020204" pitchFamily="34" charset="0"/>
                  </a:rPr>
                  <a:t>đó: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𝐴𝐵</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𝑀𝑁</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𝐵𝐶</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𝑁𝑃</m:t>
                        </m:r>
                      </m:den>
                    </m:f>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𝐶𝐴</m:t>
                        </m:r>
                      </m:num>
                      <m:den>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𝑃𝑀</m:t>
                        </m:r>
                      </m:den>
                    </m:f>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7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𝐴𝐵𝐶</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ᔕ</m:t>
                    </m:r>
                  </m:oMath>
                </a14:m>
                <a:r>
                  <a:rPr lang="fr-FR" sz="37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3700">
                    <a:effectLst/>
                    <a:latin typeface="Arial" panose="020B0604020202020204" pitchFamily="34" charset="0"/>
                    <a:ea typeface="Times New Roman" panose="02020603050405020304" pitchFamily="18" charset="0"/>
                    <a:cs typeface="Arial" panose="020B0604020202020204" pitchFamily="34" charset="0"/>
                  </a:rPr>
                  <a:t> (c.c.c</a:t>
                </a:r>
                <a:r>
                  <a:rPr lang="fr-FR" sz="370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236127" y="3903052"/>
                <a:ext cx="9823273" cy="5812745"/>
              </a:xfrm>
              <a:prstGeom prst="rect">
                <a:avLst/>
              </a:prstGeom>
              <a:blipFill>
                <a:blip r:embed="rId14"/>
                <a:stretch>
                  <a:fillRect l="-1923" b="-1258"/>
                </a:stretch>
              </a:blipFill>
            </p:spPr>
            <p:txBody>
              <a:bodyPr/>
              <a:lstStyle/>
              <a:p>
                <a:r>
                  <a:rPr lang="en-US">
                    <a:noFill/>
                  </a:rPr>
                  <a:t> </a:t>
                </a:r>
              </a:p>
            </p:txBody>
          </p:sp>
        </mc:Fallback>
      </mc:AlternateContent>
    </p:spTree>
    <p:extLst>
      <p:ext uri="{BB962C8B-B14F-4D97-AF65-F5344CB8AC3E}">
        <p14:creationId xmlns:p14="http://schemas.microsoft.com/office/powerpoint/2010/main" val="31665993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down)">
                                      <p:cBhvr>
                                        <p:cTn id="34" dur="500"/>
                                        <p:tgtEl>
                                          <p:spTgt spid="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fade">
                                      <p:cBhvr>
                                        <p:cTn id="44" dur="500"/>
                                        <p:tgtEl>
                                          <p:spTgt spid="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barn(inVertical)">
                                      <p:cBhvr>
                                        <p:cTn id="4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14245" y="1279827"/>
              <a:ext cx="12773787" cy="411372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34833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022564" y="1028700"/>
            <a:ext cx="16421100" cy="8349934"/>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22" name="Freeform 11"/>
          <p:cNvSpPr/>
          <p:nvPr/>
        </p:nvSpPr>
        <p:spPr>
          <a:xfrm>
            <a:off x="15475924" y="1714788"/>
            <a:ext cx="1324839" cy="1041186"/>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23" name="Picture 22"/>
          <p:cNvPicPr>
            <a:picLocks noChangeAspect="1"/>
          </p:cNvPicPr>
          <p:nvPr/>
        </p:nvPicPr>
        <p:blipFill>
          <a:blip r:embed="rId7"/>
          <a:stretch>
            <a:fillRect/>
          </a:stretch>
        </p:blipFill>
        <p:spPr>
          <a:xfrm rot="11815361">
            <a:off x="16004249" y="7662333"/>
            <a:ext cx="1424366" cy="1644628"/>
          </a:xfrm>
          <a:prstGeom prst="rect">
            <a:avLst/>
          </a:prstGeom>
        </p:spPr>
      </p:pic>
      <p:sp>
        <p:nvSpPr>
          <p:cNvPr id="24" name="Google Shape;3331;p61"/>
          <p:cNvSpPr txBox="1"/>
          <p:nvPr/>
        </p:nvSpPr>
        <p:spPr>
          <a:xfrm flipH="1">
            <a:off x="1552057" y="1612974"/>
            <a:ext cx="5077343" cy="114300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3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tr.78)</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5" name="Rectangle 24"/>
          <p:cNvSpPr/>
          <p:nvPr/>
        </p:nvSpPr>
        <p:spPr>
          <a:xfrm>
            <a:off x="1447800" y="3086100"/>
            <a:ext cx="15330324" cy="5632311"/>
          </a:xfrm>
          <a:prstGeom prst="rect">
            <a:avLst/>
          </a:prstGeom>
        </p:spPr>
        <p:txBody>
          <a:bodyPr wrap="square">
            <a:spAutoFit/>
          </a:bodyPr>
          <a:lstStyle/>
          <a:p>
            <a:pPr algn="just" defTabSz="1828800">
              <a:lnSpc>
                <a:spcPct val="150000"/>
              </a:lnSpc>
              <a:defRPr/>
            </a:pPr>
            <a:r>
              <a:rPr lang="vi-VN" sz="4000" kern="0">
                <a:solidFill>
                  <a:sysClr val="windowText" lastClr="000000"/>
                </a:solidFill>
                <a:latin typeface="Arial"/>
                <a:cs typeface="Arial"/>
                <a:sym typeface="Arial"/>
              </a:rPr>
              <a:t>Bác Hùng vẽ bản đồ trong đó dùng ba đỉnh A, B, C của tam giác ABC lần lượt mô tả ba vị trí M, N, P trong thực tiễn. Bác Duy cũng vẽ một bản đồ trong đó dùng ba đỉnh A’, B’, C’ của tam giác A’B’C’ lần lượt mô tả ba vị trí M, N, P đó. Tỉ lệ bản đồ mà bác Hùng và bác Duy vẽ lần lượt là 1 : 1 000 000 và 1 : 1 500 000. Chứng minh </a:t>
            </a:r>
            <a:r>
              <a:rPr lang="vi-VN" sz="4000" kern="0" smtClean="0">
                <a:solidFill>
                  <a:sysClr val="windowText" lastClr="000000"/>
                </a:solidFill>
                <a:latin typeface="Arial"/>
                <a:cs typeface="Arial"/>
                <a:sym typeface="Arial"/>
              </a:rPr>
              <a:t>∆A’B’C</a:t>
            </a:r>
            <a:r>
              <a:rPr lang="vi-VN" sz="4000" kern="0">
                <a:solidFill>
                  <a:sysClr val="windowText" lastClr="000000"/>
                </a:solidFill>
                <a:latin typeface="Arial"/>
                <a:cs typeface="Arial"/>
                <a:sym typeface="Arial"/>
              </a:rPr>
              <a:t>’ </a:t>
            </a:r>
            <a:r>
              <a:rPr lang="iu-Cans-CA" sz="4000" kern="0" smtClean="0">
                <a:solidFill>
                  <a:sysClr val="windowText" lastClr="000000"/>
                </a:solidFill>
                <a:latin typeface="Arial"/>
                <a:cs typeface="Arial"/>
                <a:sym typeface="Arial"/>
              </a:rPr>
              <a:t>ᔕ ∆</a:t>
            </a:r>
            <a:r>
              <a:rPr lang="vi-VN" sz="4000" kern="0" smtClean="0">
                <a:solidFill>
                  <a:sysClr val="windowText" lastClr="000000"/>
                </a:solidFill>
                <a:latin typeface="Arial"/>
                <a:cs typeface="Arial"/>
                <a:sym typeface="Arial"/>
              </a:rPr>
              <a:t>ABC </a:t>
            </a:r>
            <a:r>
              <a:rPr lang="vi-VN" sz="4000" kern="0">
                <a:solidFill>
                  <a:sysClr val="windowText" lastClr="000000"/>
                </a:solidFill>
                <a:latin typeface="Arial"/>
                <a:cs typeface="Arial"/>
                <a:sym typeface="Arial"/>
              </a:rPr>
              <a:t>và tính tỉ số đồng dạng.</a:t>
            </a:r>
          </a:p>
        </p:txBody>
      </p:sp>
    </p:spTree>
    <p:extLst>
      <p:ext uri="{BB962C8B-B14F-4D97-AF65-F5344CB8AC3E}">
        <p14:creationId xmlns:p14="http://schemas.microsoft.com/office/powerpoint/2010/main" val="11859169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81000" y="342900"/>
            <a:ext cx="17449800" cy="9677400"/>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15851347" y="804137"/>
            <a:ext cx="1211875" cy="889074"/>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6" name="Picture 5"/>
          <p:cNvPicPr>
            <a:picLocks noChangeAspect="1"/>
          </p:cNvPicPr>
          <p:nvPr/>
        </p:nvPicPr>
        <p:blipFill>
          <a:blip r:embed="rId7"/>
          <a:stretch>
            <a:fillRect/>
          </a:stretch>
        </p:blipFill>
        <p:spPr>
          <a:xfrm rot="11046235">
            <a:off x="15953370" y="8072889"/>
            <a:ext cx="1424366" cy="1644628"/>
          </a:xfrm>
          <a:prstGeom prst="rect">
            <a:avLst/>
          </a:prstGeom>
        </p:spPr>
      </p:pic>
      <p:sp>
        <p:nvSpPr>
          <p:cNvPr id="13" name="Rectangle 12"/>
          <p:cNvSpPr/>
          <p:nvPr/>
        </p:nvSpPr>
        <p:spPr>
          <a:xfrm>
            <a:off x="8438158" y="782957"/>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208447" y="1554203"/>
                <a:ext cx="16110164" cy="8146526"/>
              </a:xfrm>
              <a:prstGeom prst="rect">
                <a:avLst/>
              </a:prstGeom>
            </p:spPr>
            <p:txBody>
              <a:bodyPr wrap="square">
                <a:spAutoFit/>
              </a:bodyPr>
              <a:lstStyle/>
              <a:p>
                <a:pPr algn="just">
                  <a:lnSpc>
                    <a:spcPct val="130000"/>
                  </a:lnSpc>
                </a:pPr>
                <a:r>
                  <a:rPr lang="fr-FR" sz="3700" smtClean="0">
                    <a:solidFill>
                      <a:schemeClr val="bg1">
                        <a:lumMod val="10000"/>
                      </a:schemeClr>
                    </a:solidFill>
                    <a:ea typeface="Calibri" panose="020F0502020204030204" pitchFamily="34" charset="0"/>
                    <a:cs typeface="Times New Roman" panose="02020603050405020304" pitchFamily="18" charset="0"/>
                  </a:rPr>
                  <a:t>Vì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700" b="0" i="1"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 </m:t>
                    </m:r>
                    <m:r>
                      <m:rPr>
                        <m:nor/>
                      </m:rPr>
                      <a:rPr lang="iu-Cans-CA" sz="3700" kern="0">
                        <a:solidFill>
                          <a:sysClr val="windowText" lastClr="000000"/>
                        </a:solidFill>
                        <a:latin typeface="Arial"/>
                        <a:cs typeface="Arial"/>
                        <a:sym typeface="Arial"/>
                      </a:rPr>
                      <m:t>ᔕ</m:t>
                    </m:r>
                    <m:r>
                      <a:rPr lang="en-US" sz="3700" b="0" i="1" kern="0" smtClean="0">
                        <a:solidFill>
                          <a:sysClr val="windowText" lastClr="000000"/>
                        </a:solidFill>
                        <a:latin typeface="Cambria Math" panose="02040503050406030204" pitchFamily="18" charset="0"/>
                        <a:cs typeface="Arial"/>
                        <a:sym typeface="Arial"/>
                      </a:rPr>
                      <m:t> </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𝑀𝑁𝑃</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700">
                    <a:solidFill>
                      <a:schemeClr val="bg1">
                        <a:lumMod val="1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m:rPr>
                        <m:nor/>
                      </m:rPr>
                      <a:rPr lang="iu-Cans-CA" sz="3700" kern="0">
                        <a:solidFill>
                          <a:sysClr val="windowText" lastClr="000000"/>
                        </a:solidFill>
                        <a:latin typeface="Arial"/>
                        <a:cs typeface="Arial"/>
                        <a:sym typeface="Arial"/>
                      </a:rPr>
                      <m:t>ᔕ</m:t>
                    </m:r>
                    <m:r>
                      <a:rPr lang="en-US" sz="3700" b="0" i="1" kern="0" smtClean="0">
                        <a:solidFill>
                          <a:sysClr val="windowText" lastClr="000000"/>
                        </a:solidFill>
                        <a:latin typeface="Cambria Math" panose="02040503050406030204" pitchFamily="18" charset="0"/>
                        <a:cs typeface="Arial"/>
                        <a:sym typeface="Arial"/>
                      </a:rPr>
                      <m:t> </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𝑀𝑁𝑃</m:t>
                    </m:r>
                    <m:r>
                      <a:rPr lang="en-US" sz="3700" b="0" i="0"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m:rPr>
                        <m:nor/>
                      </m:rPr>
                      <a:rPr lang="iu-Cans-CA" sz="3700" kern="0">
                        <a:solidFill>
                          <a:sysClr val="windowText" lastClr="000000"/>
                        </a:solidFill>
                        <a:latin typeface="Arial"/>
                        <a:cs typeface="Arial"/>
                        <a:sym typeface="Arial"/>
                      </a:rPr>
                      <m:t>ᔕ</m:t>
                    </m:r>
                    <m:r>
                      <a:rPr lang="en-US" sz="3700" b="0" i="1" kern="0" smtClean="0">
                        <a:solidFill>
                          <a:sysClr val="windowText" lastClr="000000"/>
                        </a:solidFill>
                        <a:latin typeface="Cambria Math" panose="02040503050406030204" pitchFamily="18" charset="0"/>
                        <a:cs typeface="Arial"/>
                        <a:sym typeface="Arial"/>
                      </a:rPr>
                      <m:t> </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endParaRPr lang="en-US" sz="3700">
                  <a:solidFill>
                    <a:schemeClr val="bg1">
                      <a:lumMod val="10000"/>
                    </a:schemeClr>
                  </a:solidFill>
                  <a:effectLst/>
                  <a:ea typeface="Arial" panose="020B0604020202020204" pitchFamily="34" charset="0"/>
                  <a:cs typeface="Times New Roman" panose="02020603050405020304" pitchFamily="18" charset="0"/>
                </a:endParaRPr>
              </a:p>
              <a:p>
                <a:pPr algn="just">
                  <a:lnSpc>
                    <a:spcPct val="130000"/>
                  </a:lnSpc>
                </a:pPr>
                <a:r>
                  <a:rPr lang="fr-FR" sz="3700" smtClean="0">
                    <a:solidFill>
                      <a:schemeClr val="bg1">
                        <a:lumMod val="10000"/>
                      </a:schemeClr>
                    </a:solidFill>
                    <a:effectLst/>
                    <a:ea typeface="Calibri" panose="020F0502020204030204" pitchFamily="34" charset="0"/>
                    <a:cs typeface="Times New Roman" panose="02020603050405020304" pitchFamily="18" charset="0"/>
                  </a:rPr>
                  <a:t>Ta có: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r>
                      <m:rPr>
                        <m:nor/>
                      </m:rPr>
                      <a:rPr lang="en-US" sz="3700" b="0" i="0" smtClean="0">
                        <a:solidFill>
                          <a:schemeClr val="bg1">
                            <a:lumMod val="10000"/>
                          </a:schemeClr>
                        </a:solidFill>
                        <a:effectLst/>
                        <a:ea typeface="Calibri" panose="020F0502020204030204" pitchFamily="34" charset="0"/>
                        <a:cs typeface="Times New Roman" panose="02020603050405020304" pitchFamily="18" charset="0"/>
                      </a:rPr>
                      <m:t> </m:t>
                    </m:r>
                    <m:r>
                      <m:rPr>
                        <m:nor/>
                      </m:rPr>
                      <a:rPr lang="iu-Cans-CA" sz="3700" kern="0">
                        <a:solidFill>
                          <a:sysClr val="windowText" lastClr="000000"/>
                        </a:solidFill>
                        <a:latin typeface="Arial"/>
                        <a:cs typeface="Arial"/>
                        <a:sym typeface="Arial"/>
                      </a:rPr>
                      <m:t>ᔕ</m:t>
                    </m:r>
                    <m:r>
                      <m:rPr>
                        <m:nor/>
                      </m:rPr>
                      <a:rPr lang="en-US" sz="3700" b="0" i="0" kern="0" smtClean="0">
                        <a:solidFill>
                          <a:sysClr val="windowText" lastClr="000000"/>
                        </a:solidFill>
                        <a:latin typeface="Arial"/>
                        <a:cs typeface="Arial"/>
                        <a:sym typeface="Arial"/>
                      </a:rPr>
                      <m:t> </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fr-FR" sz="3700">
                    <a:solidFill>
                      <a:schemeClr val="bg1">
                        <a:lumMod val="10000"/>
                      </a:schemeClr>
                    </a:solidFill>
                    <a:effectLst/>
                    <a:ea typeface="Calibri" panose="020F0502020204030204" pitchFamily="34" charset="0"/>
                    <a:cs typeface="Times New Roman" panose="02020603050405020304" pitchFamily="18" charset="0"/>
                  </a:rPr>
                  <a:t> theo tỉ số </a:t>
                </a:r>
                <a14:m>
                  <m:oMath xmlns:m="http://schemas.openxmlformats.org/officeDocument/2006/math">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1000000</m:t>
                        </m:r>
                      </m:den>
                    </m:f>
                  </m:oMath>
                </a14:m>
                <a:r>
                  <a:rPr lang="fr-FR" sz="3700">
                    <a:solidFill>
                      <a:schemeClr val="bg1">
                        <a:lumMod val="10000"/>
                      </a:schemeClr>
                    </a:solidFill>
                    <a:effectLst/>
                    <a:ea typeface="Calibri" panose="020F0502020204030204" pitchFamily="34" charset="0"/>
                    <a:cs typeface="Times New Roman" panose="02020603050405020304" pitchFamily="18" charset="0"/>
                  </a:rPr>
                  <a:t> nên </a:t>
                </a:r>
                <a14:m>
                  <m:oMath xmlns:m="http://schemas.openxmlformats.org/officeDocument/2006/math">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𝑁𝑃</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𝐶𝐴</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𝑃𝑀</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1000000</m:t>
                        </m:r>
                      </m:den>
                    </m:f>
                  </m:oMath>
                </a14:m>
                <a:endParaRPr lang="en-US" sz="3700">
                  <a:solidFill>
                    <a:schemeClr val="bg1">
                      <a:lumMod val="10000"/>
                    </a:schemeClr>
                  </a:solidFill>
                  <a:effectLst/>
                  <a:ea typeface="Arial" panose="020B0604020202020204" pitchFamily="34" charset="0"/>
                  <a:cs typeface="Times New Roman" panose="02020603050405020304" pitchFamily="18" charset="0"/>
                </a:endParaRPr>
              </a:p>
              <a:p>
                <a:pPr algn="just">
                  <a:lnSpc>
                    <a:spcPct val="130000"/>
                  </a:lnSpc>
                </a:pPr>
                <a:r>
                  <a:rPr lang="fr-FR" sz="3700">
                    <a:solidFill>
                      <a:schemeClr val="bg1">
                        <a:lumMod val="10000"/>
                      </a:schemeClr>
                    </a:solidFill>
                    <a:effectLst/>
                    <a:ea typeface="Calibri" panose="020F0502020204030204" pitchFamily="34" charset="0"/>
                    <a:cs typeface="Times New Roman" panose="02020603050405020304" pitchFamily="18" charset="0"/>
                  </a:rPr>
                  <a:t>Hay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=1 000 000. </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=1 000 000.</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𝑃𝑀</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=1 000 000.</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𝐶𝐴</m:t>
                    </m:r>
                  </m:oMath>
                </a14:m>
                <a:r>
                  <a:rPr lang="fr-FR" sz="3700">
                    <a:solidFill>
                      <a:schemeClr val="bg1">
                        <a:lumMod val="10000"/>
                      </a:schemeClr>
                    </a:solidFill>
                    <a:effectLst/>
                    <a:ea typeface="Calibri" panose="020F0502020204030204" pitchFamily="34" charset="0"/>
                    <a:cs typeface="Times New Roman" panose="02020603050405020304" pitchFamily="18" charset="0"/>
                  </a:rPr>
                  <a:t> (1)</a:t>
                </a:r>
                <a:endParaRPr lang="en-US" sz="3700">
                  <a:solidFill>
                    <a:schemeClr val="bg1">
                      <a:lumMod val="10000"/>
                    </a:schemeClr>
                  </a:solidFill>
                  <a:effectLst/>
                  <a:ea typeface="Arial" panose="020B0604020202020204" pitchFamily="34" charset="0"/>
                  <a:cs typeface="Times New Roman" panose="02020603050405020304" pitchFamily="18" charset="0"/>
                </a:endParaRPr>
              </a:p>
              <a:p>
                <a:pPr algn="just">
                  <a:lnSpc>
                    <a:spcPct val="130000"/>
                  </a:lnSpc>
                </a:pPr>
                <a:r>
                  <a:rPr lang="fr-FR" sz="3700" smtClean="0">
                    <a:solidFill>
                      <a:schemeClr val="bg1">
                        <a:lumMod val="10000"/>
                      </a:schemeClr>
                    </a:solidFill>
                    <a:effectLst/>
                    <a:ea typeface="Calibri" panose="020F0502020204030204" pitchFamily="34" charset="0"/>
                    <a:cs typeface="Times New Roman" panose="02020603050405020304" pitchFamily="18" charset="0"/>
                  </a:rPr>
                  <a:t>Ta có: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m:rPr>
                        <m:nor/>
                      </m:rPr>
                      <a:rPr lang="iu-Cans-CA" sz="3700" kern="0">
                        <a:solidFill>
                          <a:sysClr val="windowText" lastClr="000000"/>
                        </a:solidFill>
                        <a:latin typeface="Arial"/>
                        <a:cs typeface="Arial"/>
                        <a:sym typeface="Arial"/>
                      </a:rPr>
                      <m:t>ᔕ</m:t>
                    </m:r>
                    <m:r>
                      <a:rPr lang="en-US" sz="3700" b="0" i="1" kern="0" smtClean="0">
                        <a:solidFill>
                          <a:sysClr val="windowText" lastClr="000000"/>
                        </a:solidFill>
                        <a:latin typeface="Cambria Math" panose="02040503050406030204" pitchFamily="18" charset="0"/>
                        <a:cs typeface="Arial"/>
                        <a:sym typeface="Arial"/>
                      </a:rPr>
                      <m:t> </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fr-FR" sz="3700">
                    <a:solidFill>
                      <a:schemeClr val="bg1">
                        <a:lumMod val="10000"/>
                      </a:schemeClr>
                    </a:solidFill>
                    <a:effectLst/>
                    <a:ea typeface="Calibri" panose="020F0502020204030204" pitchFamily="34" charset="0"/>
                    <a:cs typeface="Times New Roman" panose="02020603050405020304" pitchFamily="18" charset="0"/>
                  </a:rPr>
                  <a:t> theo tỉ số </a:t>
                </a:r>
                <a14:m>
                  <m:oMath xmlns:m="http://schemas.openxmlformats.org/officeDocument/2006/math">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1500000</m:t>
                        </m:r>
                      </m:den>
                    </m:f>
                  </m:oMath>
                </a14:m>
                <a:r>
                  <a:rPr lang="fr-FR" sz="3700">
                    <a:solidFill>
                      <a:schemeClr val="bg1">
                        <a:lumMod val="10000"/>
                      </a:schemeClr>
                    </a:solidFill>
                    <a:effectLst/>
                    <a:ea typeface="Calibri" panose="020F0502020204030204" pitchFamily="34" charset="0"/>
                    <a:cs typeface="Times New Roman" panose="02020603050405020304" pitchFamily="18" charset="0"/>
                  </a:rPr>
                  <a:t> </a:t>
                </a:r>
                <a:r>
                  <a:rPr lang="fr-FR" sz="3700" smtClean="0">
                    <a:solidFill>
                      <a:schemeClr val="bg1">
                        <a:lumMod val="10000"/>
                      </a:schemeClr>
                    </a:solidFill>
                    <a:effectLst/>
                    <a:ea typeface="Calibri" panose="020F0502020204030204" pitchFamily="34" charset="0"/>
                    <a:cs typeface="Times New Roman" panose="02020603050405020304" pitchFamily="18" charset="0"/>
                  </a:rPr>
                  <a:t>nên </a:t>
                </a:r>
                <a14:m>
                  <m:oMath xmlns:m="http://schemas.openxmlformats.org/officeDocument/2006/math">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𝑁𝑃</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𝑃𝑀</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1500000</m:t>
                        </m:r>
                      </m:den>
                    </m:f>
                  </m:oMath>
                </a14:m>
                <a:endParaRPr lang="en-US" sz="3700">
                  <a:solidFill>
                    <a:schemeClr val="bg1">
                      <a:lumMod val="10000"/>
                    </a:schemeClr>
                  </a:solidFill>
                  <a:effectLst/>
                  <a:ea typeface="Arial" panose="020B0604020202020204" pitchFamily="34" charset="0"/>
                  <a:cs typeface="Times New Roman" panose="02020603050405020304" pitchFamily="18" charset="0"/>
                </a:endParaRPr>
              </a:p>
              <a:p>
                <a:pPr algn="just">
                  <a:lnSpc>
                    <a:spcPct val="130000"/>
                  </a:lnSpc>
                </a:pPr>
                <a:r>
                  <a:rPr lang="fr-FR" sz="3700" smtClean="0">
                    <a:solidFill>
                      <a:schemeClr val="bg1">
                        <a:lumMod val="10000"/>
                      </a:schemeClr>
                    </a:solidFill>
                    <a:effectLst/>
                    <a:ea typeface="Calibri" panose="020F0502020204030204" pitchFamily="34" charset="0"/>
                    <a:cs typeface="Times New Roman" panose="02020603050405020304" pitchFamily="18" charset="0"/>
                  </a:rPr>
                  <a:t>Hay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=1 500 000.</m:t>
                    </m:r>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=1 500 000.</m:t>
                    </m:r>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𝑃𝑀</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=1 500 000.</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700">
                    <a:solidFill>
                      <a:schemeClr val="bg1">
                        <a:lumMod val="10000"/>
                      </a:schemeClr>
                    </a:solidFill>
                    <a:effectLst/>
                    <a:ea typeface="Calibri" panose="020F0502020204030204" pitchFamily="34" charset="0"/>
                    <a:cs typeface="Times New Roman" panose="02020603050405020304" pitchFamily="18" charset="0"/>
                  </a:rPr>
                  <a:t> (2)</a:t>
                </a:r>
                <a:endParaRPr lang="en-US" sz="3700">
                  <a:solidFill>
                    <a:schemeClr val="bg1">
                      <a:lumMod val="10000"/>
                    </a:schemeClr>
                  </a:solidFill>
                  <a:effectLst/>
                  <a:ea typeface="Arial" panose="020B0604020202020204" pitchFamily="34" charset="0"/>
                  <a:cs typeface="Times New Roman" panose="02020603050405020304" pitchFamily="18" charset="0"/>
                </a:endParaRPr>
              </a:p>
              <a:p>
                <a:pPr algn="just">
                  <a:lnSpc>
                    <a:spcPct val="130000"/>
                  </a:lnSpc>
                </a:pPr>
                <a:r>
                  <a:rPr lang="fr-FR" sz="3700">
                    <a:solidFill>
                      <a:schemeClr val="bg1">
                        <a:lumMod val="10000"/>
                      </a:schemeClr>
                    </a:solidFill>
                    <a:effectLst/>
                    <a:ea typeface="Calibri" panose="020F0502020204030204" pitchFamily="34" charset="0"/>
                    <a:cs typeface="Times New Roman" panose="02020603050405020304" pitchFamily="18" charset="0"/>
                  </a:rPr>
                  <a:t>Từ (1)(2) ta </a:t>
                </a:r>
                <a:r>
                  <a:rPr lang="fr-FR" sz="3700" smtClean="0">
                    <a:solidFill>
                      <a:schemeClr val="bg1">
                        <a:lumMod val="10000"/>
                      </a:schemeClr>
                    </a:solidFill>
                    <a:effectLst/>
                    <a:ea typeface="Calibri" panose="020F0502020204030204" pitchFamily="34" charset="0"/>
                    <a:cs typeface="Times New Roman" panose="02020603050405020304" pitchFamily="18" charset="0"/>
                  </a:rPr>
                  <a:t>có: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1 000 000.</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=1 500 000.</m:t>
                    </m:r>
                    <m:sSup>
                      <m:sSupPr>
                        <m:ctrlP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b="0" i="0"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700">
                  <a:solidFill>
                    <a:schemeClr val="bg1">
                      <a:lumMod val="10000"/>
                    </a:schemeClr>
                  </a:solidFill>
                  <a:effectLst/>
                  <a:ea typeface="Arial" panose="020B0604020202020204" pitchFamily="34" charset="0"/>
                  <a:cs typeface="Times New Roman" panose="02020603050405020304" pitchFamily="18" charset="0"/>
                </a:endParaRPr>
              </a:p>
              <a:p>
                <a:pPr algn="just">
                  <a:lnSpc>
                    <a:spcPct val="130000"/>
                  </a:lnSpc>
                </a:pPr>
                <a:r>
                  <a:rPr lang="fr-FR" sz="3700">
                    <a:solidFill>
                      <a:schemeClr val="bg1">
                        <a:lumMod val="10000"/>
                      </a:schemeClr>
                    </a:solidFill>
                    <a:effectLst/>
                    <a:ea typeface="Calibri" panose="020F0502020204030204" pitchFamily="34" charset="0"/>
                    <a:cs typeface="Times New Roman" panose="02020603050405020304" pitchFamily="18" charset="0"/>
                  </a:rPr>
                  <a:t>Tương tự tính được : </a:t>
                </a:r>
                <a14:m>
                  <m:oMath xmlns:m="http://schemas.openxmlformats.org/officeDocument/2006/math">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𝐵𝐶</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3700">
                    <a:solidFill>
                      <a:schemeClr val="bg1">
                        <a:lumMod val="10000"/>
                      </a:schemeClr>
                    </a:solidFill>
                    <a:effectLst/>
                    <a:ea typeface="Calibri" panose="020F0502020204030204" pitchFamily="34" charset="0"/>
                    <a:cs typeface="Times New Roman" panose="02020603050405020304" pitchFamily="18" charset="0"/>
                  </a:rPr>
                  <a:t> và </a:t>
                </a:r>
                <a14:m>
                  <m:oMath xmlns:m="http://schemas.openxmlformats.org/officeDocument/2006/math">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𝐶𝐴</m:t>
                        </m:r>
                      </m:den>
                    </m:f>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700">
                  <a:solidFill>
                    <a:schemeClr val="bg1">
                      <a:lumMod val="10000"/>
                    </a:schemeClr>
                  </a:solidFill>
                  <a:effectLst/>
                  <a:ea typeface="Arial" panose="020B0604020202020204" pitchFamily="34" charset="0"/>
                  <a:cs typeface="Times New Roman" panose="02020603050405020304" pitchFamily="18" charset="0"/>
                </a:endParaRPr>
              </a:p>
              <a:p>
                <a:pPr algn="just">
                  <a:lnSpc>
                    <a:spcPct val="130000"/>
                  </a:lnSpc>
                </a:pPr>
                <a:r>
                  <a:rPr lang="fr-FR" sz="3700">
                    <a:solidFill>
                      <a:schemeClr val="bg1">
                        <a:lumMod val="10000"/>
                      </a:schemeClr>
                    </a:solidFill>
                    <a:effectLst/>
                    <a:ea typeface="Calibri" panose="020F0502020204030204" pitchFamily="34" charset="0"/>
                    <a:cs typeface="Times New Roman" panose="02020603050405020304" pitchFamily="18" charset="0"/>
                  </a:rPr>
                  <a:t>Vậy </a:t>
                </a:r>
                <a14:m>
                  <m:oMath xmlns:m="http://schemas.openxmlformats.org/officeDocument/2006/math">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m:rPr>
                        <m:nor/>
                      </m:rPr>
                      <a:rPr lang="iu-Cans-CA" sz="3700" kern="0">
                        <a:solidFill>
                          <a:sysClr val="windowText" lastClr="000000"/>
                        </a:solidFill>
                        <a:latin typeface="Arial"/>
                        <a:cs typeface="Arial"/>
                        <a:sym typeface="Arial"/>
                      </a:rPr>
                      <m:t>ᔕ</m:t>
                    </m:r>
                    <m:r>
                      <a:rPr lang="en-US" sz="3700" b="0" i="1" kern="0" smtClean="0">
                        <a:solidFill>
                          <a:sysClr val="windowText" lastClr="000000"/>
                        </a:solidFill>
                        <a:latin typeface="Cambria Math" panose="02040503050406030204" pitchFamily="18" charset="0"/>
                        <a:cs typeface="Arial"/>
                        <a:sym typeface="Arial"/>
                      </a:rPr>
                      <m:t> </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3700">
                    <a:solidFill>
                      <a:schemeClr val="bg1">
                        <a:lumMod val="10000"/>
                      </a:schemeClr>
                    </a:solidFill>
                    <a:effectLst/>
                    <a:ea typeface="Calibri" panose="020F0502020204030204" pitchFamily="34" charset="0"/>
                    <a:cs typeface="Times New Roman" panose="02020603050405020304" pitchFamily="18" charset="0"/>
                  </a:rPr>
                  <a:t> với tỉ số </a:t>
                </a:r>
                <a14:m>
                  <m:oMath xmlns:m="http://schemas.openxmlformats.org/officeDocument/2006/math">
                    <m:f>
                      <m:fPr>
                        <m:ctrlPr>
                          <a:rPr lang="en-US"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7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700" b="0" i="0"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a:solidFill>
                    <a:schemeClr val="bg1">
                      <a:lumMod val="10000"/>
                    </a:schemeClr>
                  </a:solidFill>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08447" y="1554203"/>
                <a:ext cx="16110164" cy="8146526"/>
              </a:xfrm>
              <a:prstGeom prst="rect">
                <a:avLst/>
              </a:prstGeom>
              <a:blipFill>
                <a:blip r:embed="rId8"/>
                <a:stretch>
                  <a:fillRect l="-1173" b="-299"/>
                </a:stretch>
              </a:blipFill>
            </p:spPr>
            <p:txBody>
              <a:bodyPr/>
              <a:lstStyle/>
              <a:p>
                <a:r>
                  <a:rPr lang="en-US">
                    <a:noFill/>
                  </a:rPr>
                  <a:t> </a:t>
                </a:r>
              </a:p>
            </p:txBody>
          </p:sp>
        </mc:Fallback>
      </mc:AlternateContent>
    </p:spTree>
    <p:extLst>
      <p:ext uri="{BB962C8B-B14F-4D97-AF65-F5344CB8AC3E}">
        <p14:creationId xmlns:p14="http://schemas.microsoft.com/office/powerpoint/2010/main" val="323516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up)">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barn(inVertical)">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16837201">
            <a:off x="16188919" y="87645"/>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asvg="http://schemas.microsoft.com/office/drawing/2016/SVG/main" xmlns="" r:embed="rId10"/>
                </a:ext>
              </a:extLst>
            </a:blip>
            <a:stretch>
              <a:fillRect/>
            </a:stretch>
          </a:blipFill>
        </p:spPr>
      </p:sp>
      <p:sp>
        <p:nvSpPr>
          <p:cNvPr id="12" name="Google Shape;3331;p61"/>
          <p:cNvSpPr txBox="1"/>
          <p:nvPr/>
        </p:nvSpPr>
        <p:spPr>
          <a:xfrm flipH="1">
            <a:off x="985949" y="952500"/>
            <a:ext cx="5186251"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5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tr.78)</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990600" y="2171700"/>
                <a:ext cx="16199331" cy="2771015"/>
              </a:xfrm>
              <a:prstGeom prst="rect">
                <a:avLst/>
              </a:prstGeom>
            </p:spPr>
            <p:txBody>
              <a:bodyPr wrap="square">
                <a:spAutoFit/>
              </a:bodyPr>
              <a:lstStyle/>
              <a:p>
                <a:pPr algn="just" defTabSz="1828800">
                  <a:lnSpc>
                    <a:spcPct val="150000"/>
                  </a:lnSpc>
                  <a:defRPr/>
                </a:pPr>
                <a:r>
                  <a:rPr lang="vi-VN" sz="4000" kern="0" smtClean="0">
                    <a:solidFill>
                      <a:sysClr val="windowText" lastClr="000000"/>
                    </a:solidFill>
                    <a:latin typeface="Arial"/>
                    <a:cs typeface="Arial"/>
                    <a:sym typeface="Arial"/>
                  </a:rPr>
                  <a:t>Bạn Hoa vẽ trên giấy một tam giác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𝐴𝐵𝐶</m:t>
                    </m:r>
                  </m:oMath>
                </a14:m>
                <a:r>
                  <a:rPr lang="vi-VN" sz="4000" kern="0">
                    <a:solidFill>
                      <a:sysClr val="windowText" lastClr="000000"/>
                    </a:solidFill>
                    <a:latin typeface="Arial"/>
                    <a:cs typeface="Arial"/>
                    <a:sym typeface="Arial"/>
                  </a:rPr>
                  <a:t> và đoạn thẳng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𝑀𝑁</m:t>
                    </m:r>
                  </m:oMath>
                </a14:m>
                <a:r>
                  <a:rPr lang="vi-VN" sz="4000" kern="0">
                    <a:solidFill>
                      <a:sysClr val="windowText" lastClr="000000"/>
                    </a:solidFill>
                    <a:latin typeface="Arial"/>
                    <a:cs typeface="Arial"/>
                    <a:sym typeface="Arial"/>
                  </a:rPr>
                  <a:t> với các kích thước như Hình 66. Bạn Hoa đố bạn Thanh vẽ điểm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𝑃</m:t>
                    </m:r>
                  </m:oMath>
                </a14:m>
                <a:r>
                  <a:rPr lang="vi-VN" sz="4000" kern="0">
                    <a:solidFill>
                      <a:sysClr val="windowText" lastClr="000000"/>
                    </a:solidFill>
                    <a:latin typeface="Arial"/>
                    <a:cs typeface="Arial"/>
                    <a:sym typeface="Arial"/>
                  </a:rPr>
                  <a:t> thỏa </a:t>
                </a:r>
                <a:r>
                  <a:rPr lang="vi-VN" sz="4000" kern="0" smtClean="0">
                    <a:solidFill>
                      <a:sysClr val="windowText" lastClr="000000"/>
                    </a:solidFill>
                    <a:latin typeface="Arial"/>
                    <a:cs typeface="Arial"/>
                    <a:sym typeface="Arial"/>
                  </a:rPr>
                  <a:t>mãn</a:t>
                </a:r>
                <a:r>
                  <a:rPr lang="en-US" sz="4000" kern="0" smtClean="0">
                    <a:solidFill>
                      <a:sysClr val="windowText" lastClr="000000"/>
                    </a:solidFill>
                    <a:latin typeface="Arial"/>
                    <a:cs typeface="Arial"/>
                    <a:sym typeface="Arial"/>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Times New Roman" panose="02020603050405020304" pitchFamily="18" charset="0"/>
                          </a:rPr>
                        </m:ctrlPr>
                      </m:acc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𝑃𝑀𝑁</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𝐴𝐶𝐵</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𝑃𝑁𝑀</m:t>
                        </m:r>
                      </m:e>
                    </m:acc>
                    <m:r>
                      <a:rPr lang="fr-FR" sz="40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𝐵𝐴𝐶</m:t>
                        </m:r>
                      </m:e>
                    </m:acc>
                  </m:oMath>
                </a14:m>
                <a:r>
                  <a:rPr lang="vi-VN" sz="4000" kern="0">
                    <a:solidFill>
                      <a:sysClr val="windowText" lastClr="000000"/>
                    </a:solidFill>
                    <a:latin typeface="Arial"/>
                    <a:cs typeface="Arial"/>
                    <a:sym typeface="Arial"/>
                  </a:rPr>
                  <a:t> mà không sử dụng thước đo </a:t>
                </a:r>
                <a:r>
                  <a:rPr lang="vi-VN" sz="4000" kern="0" smtClean="0">
                    <a:solidFill>
                      <a:sysClr val="windowText" lastClr="000000"/>
                    </a:solidFill>
                    <a:latin typeface="Arial"/>
                    <a:cs typeface="Arial"/>
                    <a:sym typeface="Arial"/>
                  </a:rPr>
                  <a:t>góc</a:t>
                </a:r>
                <a:r>
                  <a:rPr lang="en-US" sz="4000" kern="0" smtClean="0">
                    <a:solidFill>
                      <a:sysClr val="windowText" lastClr="000000"/>
                    </a:solidFill>
                    <a:latin typeface="Arial"/>
                    <a:cs typeface="Arial"/>
                    <a:sym typeface="Arial"/>
                  </a:rPr>
                  <a:t>.</a:t>
                </a:r>
                <a:endParaRPr lang="vi-VN" sz="4000" kern="0">
                  <a:solidFill>
                    <a:sysClr val="windowText" lastClr="000000"/>
                  </a:solidFill>
                  <a:latin typeface="Arial"/>
                  <a:cs typeface="Arial"/>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990600" y="2171700"/>
                <a:ext cx="16199331" cy="2771015"/>
              </a:xfrm>
              <a:prstGeom prst="rect">
                <a:avLst/>
              </a:prstGeom>
              <a:blipFill>
                <a:blip r:embed="rId11"/>
                <a:stretch>
                  <a:fillRect l="-1355" r="-1317" b="-8352"/>
                </a:stretch>
              </a:blipFill>
            </p:spPr>
            <p:txBody>
              <a:bodyPr/>
              <a:lstStyle/>
              <a:p>
                <a:r>
                  <a:rPr lang="en-US">
                    <a:noFill/>
                  </a:rPr>
                  <a:t> </a:t>
                </a:r>
              </a:p>
            </p:txBody>
          </p:sp>
        </mc:Fallback>
      </mc:AlternateContent>
      <p:pic>
        <p:nvPicPr>
          <p:cNvPr id="5" name="Picture 4"/>
          <p:cNvPicPr>
            <a:picLocks noChangeAspect="1"/>
          </p:cNvPicPr>
          <p:nvPr/>
        </p:nvPicPr>
        <p:blipFill>
          <a:blip r:embed="rId12"/>
          <a:stretch>
            <a:fillRect/>
          </a:stretch>
        </p:blipFill>
        <p:spPr>
          <a:xfrm rot="3696364">
            <a:off x="1403299" y="8577782"/>
            <a:ext cx="1005927" cy="156680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77928" y="4996857"/>
                <a:ext cx="8035998" cy="3785652"/>
              </a:xfrm>
              <a:prstGeom prst="rect">
                <a:avLst/>
              </a:prstGeom>
            </p:spPr>
            <p:txBody>
              <a:bodyPr wrap="square">
                <a:spAutoFit/>
              </a:bodyPr>
              <a:lstStyle/>
              <a:p>
                <a:pPr lvl="0" algn="just" defTabSz="1828800">
                  <a:lnSpc>
                    <a:spcPct val="150000"/>
                  </a:lnSpc>
                  <a:defRPr/>
                </a:pPr>
                <a:r>
                  <a:rPr lang="vi-VN" sz="4000" kern="0" smtClean="0">
                    <a:solidFill>
                      <a:sysClr val="windowText" lastClr="000000"/>
                    </a:solidFill>
                    <a:latin typeface="Arial"/>
                    <a:cs typeface="Arial"/>
                    <a:sym typeface="Arial"/>
                  </a:rPr>
                  <a:t>Em </a:t>
                </a:r>
                <a:r>
                  <a:rPr lang="vi-VN" sz="4000" kern="0">
                    <a:solidFill>
                      <a:sysClr val="windowText" lastClr="000000"/>
                    </a:solidFill>
                    <a:latin typeface="Arial"/>
                    <a:cs typeface="Arial"/>
                    <a:sym typeface="Arial"/>
                  </a:rPr>
                  <a:t>hãy giúp bạn Thanh sử dụng thước thẳng (có chia khoảng milimét) và compa để vẽ điểm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𝑃</m:t>
                    </m:r>
                  </m:oMath>
                </a14:m>
                <a:r>
                  <a:rPr lang="vi-VN" sz="4000" kern="0">
                    <a:solidFill>
                      <a:sysClr val="windowText" lastClr="000000"/>
                    </a:solidFill>
                    <a:latin typeface="Arial"/>
                    <a:cs typeface="Arial"/>
                    <a:sym typeface="Arial"/>
                  </a:rPr>
                  <a:t> và giải thích kết quả tìm được.</a:t>
                </a:r>
              </a:p>
            </p:txBody>
          </p:sp>
        </mc:Choice>
        <mc:Fallback xmlns="">
          <p:sp>
            <p:nvSpPr>
              <p:cNvPr id="6" name="Rectangle 5"/>
              <p:cNvSpPr>
                <a:spLocks noRot="1" noChangeAspect="1" noMove="1" noResize="1" noEditPoints="1" noAdjustHandles="1" noChangeArrowheads="1" noChangeShapeType="1" noTextEdit="1"/>
              </p:cNvSpPr>
              <p:nvPr/>
            </p:nvSpPr>
            <p:spPr>
              <a:xfrm>
                <a:off x="977928" y="4996857"/>
                <a:ext cx="8035998" cy="3785652"/>
              </a:xfrm>
              <a:prstGeom prst="rect">
                <a:avLst/>
              </a:prstGeom>
              <a:blipFill>
                <a:blip r:embed="rId13"/>
                <a:stretch>
                  <a:fillRect l="-2654" r="-2654" b="-3060"/>
                </a:stretch>
              </a:blipFill>
            </p:spPr>
            <p:txBody>
              <a:bodyPr/>
              <a:lstStyle/>
              <a:p>
                <a:r>
                  <a:rPr lang="en-US">
                    <a:noFill/>
                  </a:rPr>
                  <a:t> </a:t>
                </a:r>
              </a:p>
            </p:txBody>
          </p:sp>
        </mc:Fallback>
      </mc:AlternateContent>
      <p:pic>
        <p:nvPicPr>
          <p:cNvPr id="7" name="Picture 6"/>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contrast="-40000"/>
                    </a14:imgEffect>
                  </a14:imgLayer>
                </a14:imgProps>
              </a:ext>
            </a:extLst>
          </a:blip>
          <a:stretch>
            <a:fillRect/>
          </a:stretch>
        </p:blipFill>
        <p:spPr>
          <a:xfrm>
            <a:off x="9533960" y="4970789"/>
            <a:ext cx="7689953" cy="4142597"/>
          </a:xfrm>
          <a:prstGeom prst="rect">
            <a:avLst/>
          </a:prstGeom>
        </p:spPr>
      </p:pic>
    </p:spTree>
    <p:extLst>
      <p:ext uri="{BB962C8B-B14F-4D97-AF65-F5344CB8AC3E}">
        <p14:creationId xmlns:p14="http://schemas.microsoft.com/office/powerpoint/2010/main" val="2068373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4" name="Rectangle 13"/>
          <p:cNvSpPr/>
          <p:nvPr/>
        </p:nvSpPr>
        <p:spPr>
          <a:xfrm>
            <a:off x="990600" y="952012"/>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933146" y="7757053"/>
                <a:ext cx="16304937" cy="18466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0"/>
                  </a:spcBef>
                  <a:spcAft>
                    <a:spcPts val="0"/>
                  </a:spcAft>
                </a:pPr>
                <a:r>
                  <a:rPr lang="fr-FR" sz="3800" smtClean="0">
                    <a:effectLst/>
                    <a:ea typeface="Calibri" panose="020F0502020204030204" pitchFamily="34" charset="0"/>
                    <a:cs typeface="Arial" panose="020B0604020202020204" pitchFamily="34" charset="0"/>
                  </a:rPr>
                  <a:t>Dùng </a:t>
                </a:r>
                <a:r>
                  <a:rPr lang="fr-FR" sz="3800">
                    <a:effectLst/>
                    <a:ea typeface="Calibri" panose="020F0502020204030204" pitchFamily="34" charset="0"/>
                    <a:cs typeface="Arial" panose="020B0604020202020204" pitchFamily="34" charset="0"/>
                  </a:rPr>
                  <a:t>thước kẻ vẽ hai đoạn thẳng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𝑁𝑃</m:t>
                    </m:r>
                    <m:r>
                      <a:rPr lang="fr-FR" sz="3800" i="1">
                        <a:effectLst/>
                        <a:latin typeface="Cambria Math" panose="02040503050406030204" pitchFamily="18" charset="0"/>
                        <a:ea typeface="Calibri" panose="020F0502020204030204" pitchFamily="34" charset="0"/>
                        <a:cs typeface="Times New Roman" panose="02020603050405020304" pitchFamily="18" charset="0"/>
                      </a:rPr>
                      <m:t>=12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𝑐𝑚</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𝑃𝑀</m:t>
                    </m:r>
                    <m:r>
                      <a:rPr lang="fr-FR" sz="3800" i="1">
                        <a:effectLst/>
                        <a:latin typeface="Cambria Math" panose="02040503050406030204" pitchFamily="18" charset="0"/>
                        <a:ea typeface="Calibri" panose="020F0502020204030204" pitchFamily="34" charset="0"/>
                        <a:cs typeface="Times New Roman" panose="02020603050405020304" pitchFamily="18" charset="0"/>
                      </a:rPr>
                      <m:t>=9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fr-FR" sz="3800">
                    <a:effectLst/>
                    <a:ea typeface="Calibri" panose="020F0502020204030204" pitchFamily="34" charset="0"/>
                    <a:cs typeface="Arial" panose="020B0604020202020204" pitchFamily="34" charset="0"/>
                  </a:rPr>
                  <a:t> ta được điểm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𝑃</m:t>
                    </m:r>
                  </m:oMath>
                </a14:m>
                <a:r>
                  <a:rPr lang="fr-FR" sz="3800">
                    <a:effectLst/>
                    <a:ea typeface="Calibri" panose="020F0502020204030204" pitchFamily="34" charset="0"/>
                    <a:cs typeface="Arial" panose="020B0604020202020204" pitchFamily="34" charset="0"/>
                  </a:rPr>
                  <a:t> thỏa mãn đề bài.</a:t>
                </a:r>
                <a:endParaRPr lang="en-US" sz="3800">
                  <a:effectLst/>
                  <a:ea typeface="Arial" panose="020B0604020202020204" pitchFamily="34" charset="0"/>
                  <a:cs typeface="Arial" panose="020B0604020202020204" pitchFamily="34" charset="0"/>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933146" y="7757053"/>
                <a:ext cx="16304937" cy="1846659"/>
              </a:xfrm>
              <a:prstGeom prst="rect">
                <a:avLst/>
              </a:prstGeom>
              <a:blipFill>
                <a:blip r:embed="rId3"/>
                <a:stretch>
                  <a:fillRect l="-1234" b="-69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1062983" y="1948643"/>
            <a:ext cx="7187452" cy="378169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802823" y="1181100"/>
                <a:ext cx="8431249" cy="7433830"/>
              </a:xfrm>
              <a:prstGeom prst="rect">
                <a:avLst/>
              </a:prstGeom>
            </p:spPr>
            <p:txBody>
              <a:bodyPr wrap="square">
                <a:spAutoFit/>
              </a:bodyPr>
              <a:lstStyle/>
              <a:p>
                <a:pPr lvl="0" algn="just">
                  <a:lnSpc>
                    <a:spcPct val="150000"/>
                  </a:lnSpc>
                </a:pPr>
                <a: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𝑃𝑀𝑁</m:t>
                        </m:r>
                      </m:e>
                    </m:acc>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𝐴𝐶𝐵</m:t>
                        </m:r>
                      </m:e>
                    </m:acc>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𝑃𝑁𝑀</m:t>
                        </m:r>
                      </m:e>
                    </m:acc>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𝐵𝐴𝐶</m:t>
                        </m:r>
                      </m:e>
                    </m:acc>
                  </m:oMath>
                </a14:m>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a:t>thì</a:t>
                </a:r>
              </a:p>
              <a:p>
                <a:pPr lvl="0" algn="ctr">
                  <a:lnSpc>
                    <a:spcPct val="150000"/>
                  </a:lnSpc>
                </a:pPr>
                <a: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𝑀𝑃𝑁</m:t>
                        </m:r>
                      </m:e>
                    </m:acc>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𝐶𝐵𝐴</m:t>
                        </m:r>
                      </m:e>
                    </m:acc>
                  </m:oMath>
                </a14:m>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Ta </a:t>
                </a:r>
                <a: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𝐴𝐵𝐶</m:t>
                    </m:r>
                    <m:r>
                      <m:rPr>
                        <m:nor/>
                      </m:rPr>
                      <a:rPr lang="en-US" sz="3700" b="0" i="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iu-Cans-CA" sz="3700" kern="0">
                        <a:solidFill>
                          <a:sysClr val="windowText" lastClr="000000"/>
                        </a:solidFill>
                        <a:latin typeface="Arial"/>
                        <a:cs typeface="Arial" panose="020B0604020202020204" pitchFamily="34" charset="0"/>
                        <a:sym typeface="Arial"/>
                      </a:rPr>
                      <m:t>ᔕ</m:t>
                    </m:r>
                    <m:r>
                      <a:rPr lang="en-US" sz="3700" b="0" i="1" kern="0" smtClean="0">
                        <a:solidFill>
                          <a:sysClr val="windowText" lastClr="000000"/>
                        </a:solidFill>
                        <a:latin typeface="Cambria Math" panose="02040503050406030204" pitchFamily="18" charset="0"/>
                        <a:cs typeface="Arial"/>
                        <a:sym typeface="Arial"/>
                      </a:rPr>
                      <m:t> </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𝑁𝑃𝑀</m:t>
                    </m:r>
                  </m:oMath>
                </a14:m>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Do </a:t>
                </a:r>
                <a: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a:t>đó: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𝑁𝑃</m:t>
                        </m:r>
                      </m:den>
                    </m:f>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𝑃𝑀</m:t>
                        </m:r>
                      </m:den>
                    </m:f>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𝐶𝐴</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𝑀𝑁</m:t>
                        </m:r>
                      </m:den>
                    </m:f>
                  </m:oMath>
                </a14:m>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3700" smtClean="0">
                    <a:solidFill>
                      <a:prstClr val="black"/>
                    </a:solidFill>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𝑁𝑃</m:t>
                        </m:r>
                      </m:den>
                    </m:f>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𝑃𝑀</m:t>
                        </m:r>
                      </m:den>
                    </m:f>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den>
                    </m:f>
                  </m:oMath>
                </a14:m>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Ta có :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𝑁𝑃</m:t>
                        </m:r>
                      </m:den>
                    </m:f>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den>
                    </m:f>
                  </m:oMath>
                </a14:m>
                <a:r>
                  <a:rPr lang="fr-FR" sz="37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𝑁𝑃</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 </m:t>
                    </m:r>
                    <m:r>
                      <a:rPr lang="fr-FR"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7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𝑃𝑀</m:t>
                        </m:r>
                      </m:den>
                    </m:f>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den>
                    </m:f>
                  </m:oMath>
                </a14:m>
                <a:r>
                  <a:rPr lang="fr-FR" sz="3800">
                    <a:solidFill>
                      <a:prstClr val="black"/>
                    </a:solidFill>
                    <a:ea typeface="Calibri" panose="020F0502020204030204" pitchFamily="34" charset="0"/>
                    <a:cs typeface="Arial" panose="020B0604020202020204" pitchFamily="34" charset="0"/>
                  </a:rPr>
                  <a:t> nên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𝑃𝑀</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800">
                  <a:solidFill>
                    <a:prstClr val="black"/>
                  </a:solidFill>
                  <a:ea typeface="Arial" panose="020B0604020202020204" pitchFamily="34" charset="0"/>
                  <a:cs typeface="Arial" panose="020B0604020202020204" pitchFamily="34" charset="0"/>
                </a:endParaRPr>
              </a:p>
              <a:p>
                <a:pPr lvl="0" algn="just">
                  <a:lnSpc>
                    <a:spcPct val="150000"/>
                  </a:lnSpc>
                </a:pP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802823" y="1181100"/>
                <a:ext cx="8431249" cy="7433830"/>
              </a:xfrm>
              <a:prstGeom prst="rect">
                <a:avLst/>
              </a:prstGeom>
              <a:blipFill>
                <a:blip r:embed="rId6"/>
                <a:stretch>
                  <a:fillRect l="-2242"/>
                </a:stretch>
              </a:blipFill>
            </p:spPr>
            <p:txBody>
              <a:bodyPr/>
              <a:lstStyle/>
              <a:p>
                <a:r>
                  <a:rPr lang="en-US">
                    <a:noFill/>
                  </a:rPr>
                  <a:t> </a:t>
                </a:r>
              </a:p>
            </p:txBody>
          </p:sp>
        </mc:Fallback>
      </mc:AlternateContent>
      <p:pic>
        <p:nvPicPr>
          <p:cNvPr id="23" name="Picture 22"/>
          <p:cNvPicPr>
            <a:picLocks noChangeAspect="1"/>
          </p:cNvPicPr>
          <p:nvPr/>
        </p:nvPicPr>
        <p:blipFill>
          <a:blip r:embed="rId7"/>
          <a:stretch>
            <a:fillRect/>
          </a:stretch>
        </p:blipFill>
        <p:spPr>
          <a:xfrm rot="18687805">
            <a:off x="686605" y="5673740"/>
            <a:ext cx="1005927" cy="1566808"/>
          </a:xfrm>
          <a:prstGeom prst="rect">
            <a:avLst/>
          </a:prstGeom>
        </p:spPr>
      </p:pic>
      <p:sp>
        <p:nvSpPr>
          <p:cNvPr id="24" name="Freeform 16"/>
          <p:cNvSpPr/>
          <p:nvPr/>
        </p:nvSpPr>
        <p:spPr>
          <a:xfrm rot="16200000">
            <a:off x="16774300" y="8856850"/>
            <a:ext cx="418757" cy="1500944"/>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8">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9835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435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281919" y="253086"/>
            <a:ext cx="1265231" cy="907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30" name="Picture 29"/>
          <p:cNvPicPr>
            <a:picLocks noChangeAspect="1"/>
          </p:cNvPicPr>
          <p:nvPr/>
        </p:nvPicPr>
        <p:blipFill>
          <a:blip r:embed="rId7"/>
          <a:stretch>
            <a:fillRect/>
          </a:stretch>
        </p:blipFill>
        <p:spPr>
          <a:xfrm rot="9165680">
            <a:off x="15955725" y="6214436"/>
            <a:ext cx="2789582" cy="3220958"/>
          </a:xfrm>
          <a:prstGeom prst="rect">
            <a:avLst/>
          </a:prstGeom>
        </p:spPr>
      </p:pic>
      <p:sp>
        <p:nvSpPr>
          <p:cNvPr id="18" name="Google Shape;3331;p61"/>
          <p:cNvSpPr txBox="1"/>
          <p:nvPr/>
        </p:nvSpPr>
        <p:spPr>
          <a:xfrm flipH="1">
            <a:off x="6421073" y="616765"/>
            <a:ext cx="5186251"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6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tr.78)</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3105281" y="1865169"/>
                <a:ext cx="12037064" cy="2216184"/>
              </a:xfrm>
              <a:prstGeom prst="rect">
                <a:avLst/>
              </a:prstGeom>
            </p:spPr>
            <p:txBody>
              <a:bodyPr wrap="square">
                <a:spAutoFit/>
              </a:bodyPr>
              <a:lstStyle/>
              <a:p>
                <a:pPr algn="just" defTabSz="1828800">
                  <a:lnSpc>
                    <a:spcPct val="150000"/>
                  </a:lnSpc>
                  <a:defRPr/>
                </a:pPr>
                <a:r>
                  <a:rPr lang="vi-VN" sz="3800" kern="0" smtClean="0">
                    <a:solidFill>
                      <a:schemeClr val="bg1">
                        <a:lumMod val="10000"/>
                      </a:schemeClr>
                    </a:solidFill>
                    <a:latin typeface="Arial"/>
                    <a:cs typeface="Arial"/>
                    <a:sym typeface="Arial"/>
                  </a:rPr>
                  <a:t>Cho hình bình </a:t>
                </a:r>
                <a:r>
                  <a:rPr lang="vi-VN" sz="3800" kern="0">
                    <a:solidFill>
                      <a:schemeClr val="bg1">
                        <a:lumMod val="10000"/>
                      </a:schemeClr>
                    </a:solidFill>
                    <a:latin typeface="Arial"/>
                    <a:cs typeface="Arial"/>
                    <a:sym typeface="Arial"/>
                  </a:rPr>
                  <a:t>hành </a:t>
                </a:r>
                <a14:m>
                  <m:oMath xmlns:m="http://schemas.openxmlformats.org/officeDocument/2006/math">
                    <m:r>
                      <a:rPr lang="vi-VN" sz="3800" i="1" kern="0" smtClean="0">
                        <a:solidFill>
                          <a:schemeClr val="bg1">
                            <a:lumMod val="10000"/>
                          </a:schemeClr>
                        </a:solidFill>
                        <a:latin typeface="Cambria Math" panose="02040503050406030204" pitchFamily="18" charset="0"/>
                        <a:cs typeface="Arial"/>
                        <a:sym typeface="Arial"/>
                      </a:rPr>
                      <m:t>𝐴𝐵𝐶𝐷</m:t>
                    </m:r>
                  </m:oMath>
                </a14:m>
                <a:r>
                  <a:rPr lang="vi-VN" sz="3800" kern="0" smtClean="0">
                    <a:solidFill>
                      <a:schemeClr val="bg1">
                        <a:lumMod val="10000"/>
                      </a:schemeClr>
                    </a:solidFill>
                    <a:latin typeface="Arial"/>
                    <a:cs typeface="Arial"/>
                    <a:sym typeface="Arial"/>
                  </a:rPr>
                  <a:t> và </a:t>
                </a:r>
                <a14:m>
                  <m:oMath xmlns:m="http://schemas.openxmlformats.org/officeDocument/2006/math">
                    <m:r>
                      <a:rPr lang="vi-VN" sz="3800" i="1" kern="0" smtClean="0">
                        <a:solidFill>
                          <a:schemeClr val="bg1">
                            <a:lumMod val="10000"/>
                          </a:schemeClr>
                        </a:solidFill>
                        <a:latin typeface="Cambria Math" panose="02040503050406030204" pitchFamily="18" charset="0"/>
                        <a:cs typeface="Arial"/>
                        <a:sym typeface="Arial"/>
                      </a:rPr>
                      <m:t>𝐵𝑀𝑁𝑃</m:t>
                    </m:r>
                  </m:oMath>
                </a14:m>
                <a:r>
                  <a:rPr lang="vi-VN" sz="3800" kern="0">
                    <a:solidFill>
                      <a:schemeClr val="bg1">
                        <a:lumMod val="10000"/>
                      </a:schemeClr>
                    </a:solidFill>
                    <a:latin typeface="Arial"/>
                    <a:cs typeface="Arial"/>
                    <a:sym typeface="Arial"/>
                  </a:rPr>
                  <a:t> như ở Hình 67. </a:t>
                </a:r>
                <a:endParaRPr lang="en-US" sz="3800" kern="0" smtClean="0">
                  <a:solidFill>
                    <a:schemeClr val="bg1">
                      <a:lumMod val="10000"/>
                    </a:schemeClr>
                  </a:solidFill>
                  <a:latin typeface="Arial"/>
                  <a:cs typeface="Arial"/>
                  <a:sym typeface="Arial"/>
                </a:endParaRPr>
              </a:p>
              <a:p>
                <a:pPr algn="just" defTabSz="1828800">
                  <a:lnSpc>
                    <a:spcPct val="150000"/>
                  </a:lnSpc>
                  <a:defRPr/>
                </a:pPr>
                <a:r>
                  <a:rPr lang="vi-VN" sz="3800" kern="0" smtClean="0">
                    <a:solidFill>
                      <a:schemeClr val="bg1">
                        <a:lumMod val="10000"/>
                      </a:schemeClr>
                    </a:solidFill>
                    <a:latin typeface="Arial"/>
                    <a:cs typeface="Arial"/>
                    <a:sym typeface="Arial"/>
                  </a:rPr>
                  <a:t>Chứng minh:</a:t>
                </a:r>
                <a:r>
                  <a:rPr lang="en-US" sz="3800" kern="0" smtClean="0">
                    <a:solidFill>
                      <a:schemeClr val="bg1">
                        <a:lumMod val="10000"/>
                      </a:schemeClr>
                    </a:solidFill>
                    <a:latin typeface="Arial"/>
                    <a:cs typeface="Arial"/>
                    <a:sym typeface="Arial"/>
                  </a:rPr>
                  <a:t>   </a:t>
                </a:r>
                <a:r>
                  <a:rPr lang="vi-VN" sz="3800" kern="0" smtClean="0">
                    <a:solidFill>
                      <a:schemeClr val="bg1">
                        <a:lumMod val="10000"/>
                      </a:schemeClr>
                    </a:solidFill>
                    <a:latin typeface="Arial"/>
                    <a:cs typeface="Arial"/>
                    <a:sym typeface="Arial"/>
                  </a:rPr>
                  <a:t>a)</a:t>
                </a:r>
                <a:r>
                  <a:rPr lang="en-US" sz="3800" kern="0" smtClean="0">
                    <a:solidFill>
                      <a:schemeClr val="bg1">
                        <a:lumMod val="10000"/>
                      </a:schemeClr>
                    </a:solidFill>
                    <a:latin typeface="Arial"/>
                    <a:cs typeface="Arial"/>
                    <a:sym typeface="Arial"/>
                  </a:rPr>
                  <a:t> </a:t>
                </a:r>
                <a14:m>
                  <m:oMath xmlns:m="http://schemas.openxmlformats.org/officeDocument/2006/math">
                    <m:f>
                      <m:fPr>
                        <m:ctrlPr>
                          <a:rPr lang="en-US" sz="3800"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𝐵𝑀</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𝐵𝐴</m:t>
                        </m:r>
                      </m:den>
                    </m:f>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3800" b="0" i="1"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𝑃</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3800" b="0" i="1"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den>
                    </m:f>
                  </m:oMath>
                </a14:m>
                <a:r>
                  <a:rPr lang="en-US" sz="3800" kern="0" smtClean="0">
                    <a:solidFill>
                      <a:schemeClr val="bg1">
                        <a:lumMod val="10000"/>
                      </a:schemeClr>
                    </a:solidFill>
                    <a:latin typeface="Arial"/>
                    <a:cs typeface="Arial"/>
                    <a:sym typeface="Arial"/>
                  </a:rPr>
                  <a:t>	             </a:t>
                </a:r>
                <a:r>
                  <a:rPr lang="vi-VN" sz="3800" kern="0" smtClean="0">
                    <a:solidFill>
                      <a:schemeClr val="bg1">
                        <a:lumMod val="10000"/>
                      </a:schemeClr>
                    </a:solidFill>
                    <a:latin typeface="Arial"/>
                    <a:cs typeface="Arial"/>
                    <a:sym typeface="Arial"/>
                  </a:rPr>
                  <a:t>b</a:t>
                </a:r>
                <a:r>
                  <a:rPr lang="vi-VN" sz="3800" kern="0">
                    <a:solidFill>
                      <a:schemeClr val="bg1">
                        <a:lumMod val="10000"/>
                      </a:schemeClr>
                    </a:solidFill>
                    <a:latin typeface="Arial"/>
                    <a:cs typeface="Arial"/>
                    <a:sym typeface="Arial"/>
                  </a:rPr>
                  <a:t>) </a:t>
                </a:r>
                <a14:m>
                  <m:oMath xmlns:m="http://schemas.openxmlformats.org/officeDocument/2006/math">
                    <m:r>
                      <a:rPr lang="vi-VN" sz="3800" i="1" kern="0" smtClean="0">
                        <a:solidFill>
                          <a:schemeClr val="bg1">
                            <a:lumMod val="10000"/>
                          </a:schemeClr>
                        </a:solidFill>
                        <a:latin typeface="Cambria Math" panose="02040503050406030204" pitchFamily="18" charset="0"/>
                        <a:cs typeface="Arial"/>
                        <a:sym typeface="Arial"/>
                      </a:rPr>
                      <m:t>∆</m:t>
                    </m:r>
                    <m:r>
                      <a:rPr lang="vi-VN" sz="3800" i="1" kern="0" smtClean="0">
                        <a:solidFill>
                          <a:schemeClr val="bg1">
                            <a:lumMod val="10000"/>
                          </a:schemeClr>
                        </a:solidFill>
                        <a:latin typeface="Cambria Math" panose="02040503050406030204" pitchFamily="18" charset="0"/>
                        <a:cs typeface="Arial"/>
                        <a:sym typeface="Arial"/>
                      </a:rPr>
                      <m:t>𝑀𝑁𝑃</m:t>
                    </m:r>
                    <m:r>
                      <a:rPr lang="vi-VN" sz="3800" i="1" kern="0" smtClean="0">
                        <a:solidFill>
                          <a:schemeClr val="bg1">
                            <a:lumMod val="10000"/>
                          </a:schemeClr>
                        </a:solidFill>
                        <a:latin typeface="Cambria Math" panose="02040503050406030204" pitchFamily="18" charset="0"/>
                        <a:cs typeface="Arial"/>
                        <a:sym typeface="Arial"/>
                      </a:rPr>
                      <m:t> ᔕ ∆</m:t>
                    </m:r>
                    <m:r>
                      <a:rPr lang="vi-VN" sz="3800" i="1" kern="0">
                        <a:solidFill>
                          <a:schemeClr val="bg1">
                            <a:lumMod val="10000"/>
                          </a:schemeClr>
                        </a:solidFill>
                        <a:latin typeface="Cambria Math" panose="02040503050406030204" pitchFamily="18" charset="0"/>
                        <a:cs typeface="Arial"/>
                        <a:sym typeface="Arial"/>
                      </a:rPr>
                      <m:t>𝐶𝐵𝐴</m:t>
                    </m:r>
                  </m:oMath>
                </a14:m>
                <a:r>
                  <a:rPr lang="vi-VN" sz="3800" kern="0">
                    <a:solidFill>
                      <a:schemeClr val="bg1">
                        <a:lumMod val="10000"/>
                      </a:schemeClr>
                    </a:solidFill>
                    <a:latin typeface="Arial"/>
                    <a:cs typeface="Arial"/>
                    <a:sym typeface="Arial"/>
                  </a:rPr>
                  <a:t>.</a:t>
                </a:r>
              </a:p>
            </p:txBody>
          </p:sp>
        </mc:Choice>
        <mc:Fallback xmlns="">
          <p:sp>
            <p:nvSpPr>
              <p:cNvPr id="20" name="Rectangle 19"/>
              <p:cNvSpPr>
                <a:spLocks noRot="1" noChangeAspect="1" noMove="1" noResize="1" noEditPoints="1" noAdjustHandles="1" noChangeArrowheads="1" noChangeShapeType="1" noTextEdit="1"/>
              </p:cNvSpPr>
              <p:nvPr/>
            </p:nvSpPr>
            <p:spPr>
              <a:xfrm>
                <a:off x="3105281" y="1865169"/>
                <a:ext cx="12037064" cy="2216184"/>
              </a:xfrm>
              <a:prstGeom prst="rect">
                <a:avLst/>
              </a:prstGeom>
              <a:blipFill>
                <a:blip r:embed="rId8"/>
                <a:stretch>
                  <a:fillRect l="-1671"/>
                </a:stretch>
              </a:blipFill>
            </p:spPr>
            <p:txBody>
              <a:bodyPr/>
              <a:lstStyle/>
              <a:p>
                <a:r>
                  <a:rPr lang="en-US">
                    <a:noFill/>
                  </a:rPr>
                  <a:t> </a:t>
                </a:r>
              </a:p>
            </p:txBody>
          </p:sp>
        </mc:Fallback>
      </mc:AlternateContent>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1096508" y="5616742"/>
            <a:ext cx="5522775" cy="3781044"/>
          </a:xfrm>
          <a:prstGeom prst="rect">
            <a:avLst/>
          </a:prstGeom>
        </p:spPr>
      </p:pic>
      <p:sp>
        <p:nvSpPr>
          <p:cNvPr id="21" name="Rectangle 20"/>
          <p:cNvSpPr/>
          <p:nvPr/>
        </p:nvSpPr>
        <p:spPr>
          <a:xfrm>
            <a:off x="8462604" y="4422918"/>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228067" y="5366084"/>
                <a:ext cx="9144000" cy="4068871"/>
              </a:xfrm>
              <a:prstGeom prst="rect">
                <a:avLst/>
              </a:prstGeom>
            </p:spPr>
            <p:txBody>
              <a:bodyPr>
                <a:spAutoFit/>
              </a:bodyPr>
              <a:lstStyle/>
              <a:p>
                <a:pPr algn="just">
                  <a:lnSpc>
                    <a:spcPct val="150000"/>
                  </a:lnSpc>
                  <a:spcBef>
                    <a:spcPts val="300"/>
                  </a:spcBef>
                  <a:spcAft>
                    <a:spcPts val="300"/>
                  </a:spcAft>
                </a:pPr>
                <a:r>
                  <a:rPr lang="fr-FR" sz="3800" smtClean="0">
                    <a:solidFill>
                      <a:schemeClr val="bg1">
                        <a:lumMod val="10000"/>
                      </a:schemeClr>
                    </a:solidFill>
                    <a:ea typeface="Calibri" panose="020F0502020204030204" pitchFamily="34" charset="0"/>
                    <a:cs typeface="Times New Roman" panose="02020603050405020304" pitchFamily="18" charset="0"/>
                  </a:rPr>
                  <a:t>a) </a:t>
                </a:r>
                <a14:m>
                  <m:oMath xmlns:m="http://schemas.openxmlformats.org/officeDocument/2006/math">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𝐴𝐵𝐷</m:t>
                    </m:r>
                  </m:oMath>
                </a14:m>
                <a:r>
                  <a:rPr lang="fr-FR" sz="3800">
                    <a:solidFill>
                      <a:schemeClr val="bg1">
                        <a:lumMod val="10000"/>
                      </a:schemeClr>
                    </a:solidFill>
                    <a:effectLst/>
                    <a:ea typeface="Calibri" panose="020F0502020204030204" pitchFamily="34" charset="0"/>
                    <a:cs typeface="Times New Roman" panose="02020603050405020304" pitchFamily="18" charset="0"/>
                  </a:rPr>
                  <a:t> có </a:t>
                </a:r>
                <a14:m>
                  <m:oMath xmlns:m="http://schemas.openxmlformats.org/officeDocument/2006/math">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fr-FR" sz="3800">
                    <a:solidFill>
                      <a:schemeClr val="bg1">
                        <a:lumMod val="10000"/>
                      </a:schemeClr>
                    </a:solidFill>
                    <a:effectLst/>
                    <a:ea typeface="Calibri" panose="020F0502020204030204" pitchFamily="34" charset="0"/>
                    <a:cs typeface="Times New Roman" panose="02020603050405020304" pitchFamily="18" charset="0"/>
                  </a:rPr>
                  <a:t> // </a:t>
                </a:r>
                <a14:m>
                  <m:oMath xmlns:m="http://schemas.openxmlformats.org/officeDocument/2006/math">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fr-FR" sz="3800">
                    <a:solidFill>
                      <a:schemeClr val="bg1">
                        <a:lumMod val="10000"/>
                      </a:schemeClr>
                    </a:solidFill>
                    <a:effectLst/>
                    <a:ea typeface="Calibri" panose="020F0502020204030204" pitchFamily="34" charset="0"/>
                    <a:cs typeface="Times New Roman" panose="02020603050405020304" pitchFamily="18" charset="0"/>
                  </a:rPr>
                  <a:t> nên </a:t>
                </a:r>
                <a14:m>
                  <m:oMath xmlns:m="http://schemas.openxmlformats.org/officeDocument/2006/math">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𝐵𝑀</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𝐵𝐴</m:t>
                        </m:r>
                      </m:den>
                    </m:f>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𝐵𝑁</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𝐵𝐷</m:t>
                        </m:r>
                      </m:den>
                    </m:f>
                  </m:oMath>
                </a14:m>
                <a:r>
                  <a:rPr lang="fr-FR" sz="3800" smtClean="0">
                    <a:solidFill>
                      <a:schemeClr val="bg1">
                        <a:lumMod val="10000"/>
                      </a:schemeClr>
                    </a:solidFill>
                    <a:effectLst/>
                    <a:ea typeface="Calibri" panose="020F0502020204030204" pitchFamily="34" charset="0"/>
                    <a:cs typeface="Times New Roman" panose="02020603050405020304" pitchFamily="18" charset="0"/>
                  </a:rPr>
                  <a:t> (1)</a:t>
                </a:r>
                <a:endParaRPr lang="en-US" sz="3800">
                  <a:solidFill>
                    <a:schemeClr val="bg1">
                      <a:lumMod val="10000"/>
                    </a:schemeClr>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800" smtClean="0">
                    <a:solidFill>
                      <a:schemeClr val="bg1">
                        <a:lumMod val="10000"/>
                      </a:schemeClr>
                    </a:solidFill>
                    <a:effectLst/>
                    <a:ea typeface="Calibri" panose="020F0502020204030204" pitchFamily="34" charset="0"/>
                    <a:cs typeface="Times New Roman" panose="02020603050405020304" pitchFamily="18" charset="0"/>
                  </a:rPr>
                  <a:t>    </a:t>
                </a:r>
                <a14:m>
                  <m:oMath xmlns:m="http://schemas.openxmlformats.org/officeDocument/2006/math">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𝐵𝐶𝐷</m:t>
                    </m:r>
                  </m:oMath>
                </a14:m>
                <a:r>
                  <a:rPr lang="fr-FR" sz="3800">
                    <a:solidFill>
                      <a:schemeClr val="bg1">
                        <a:lumMod val="10000"/>
                      </a:schemeClr>
                    </a:solidFill>
                    <a:effectLst/>
                    <a:ea typeface="Calibri" panose="020F0502020204030204" pitchFamily="34" charset="0"/>
                    <a:cs typeface="Times New Roman" panose="02020603050405020304" pitchFamily="18" charset="0"/>
                  </a:rPr>
                  <a:t> có </a:t>
                </a:r>
                <a14:m>
                  <m:oMath xmlns:m="http://schemas.openxmlformats.org/officeDocument/2006/math">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𝑁𝑃</m:t>
                    </m:r>
                  </m:oMath>
                </a14:m>
                <a:r>
                  <a:rPr lang="fr-FR" sz="3800">
                    <a:solidFill>
                      <a:schemeClr val="bg1">
                        <a:lumMod val="10000"/>
                      </a:schemeClr>
                    </a:solidFill>
                    <a:effectLst/>
                    <a:ea typeface="Calibri" panose="020F0502020204030204" pitchFamily="34" charset="0"/>
                    <a:cs typeface="Times New Roman" panose="02020603050405020304" pitchFamily="18" charset="0"/>
                  </a:rPr>
                  <a:t> // </a:t>
                </a:r>
                <a14:m>
                  <m:oMath xmlns:m="http://schemas.openxmlformats.org/officeDocument/2006/math">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fr-FR" sz="3800">
                    <a:solidFill>
                      <a:schemeClr val="bg1">
                        <a:lumMod val="10000"/>
                      </a:schemeClr>
                    </a:solidFill>
                    <a:effectLst/>
                    <a:ea typeface="Calibri" panose="020F0502020204030204" pitchFamily="34" charset="0"/>
                    <a:cs typeface="Times New Roman" panose="02020603050405020304" pitchFamily="18" charset="0"/>
                  </a:rPr>
                  <a:t> nên </a:t>
                </a:r>
                <a14:m>
                  <m:oMath xmlns:m="http://schemas.openxmlformats.org/officeDocument/2006/math">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𝐵𝑁</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𝐵𝐷</m:t>
                        </m:r>
                      </m:den>
                    </m:f>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𝐵𝑃</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fr-FR" sz="3800">
                    <a:solidFill>
                      <a:schemeClr val="bg1">
                        <a:lumMod val="10000"/>
                      </a:schemeClr>
                    </a:solidFill>
                    <a:effectLst/>
                    <a:ea typeface="Calibri" panose="020F0502020204030204" pitchFamily="34" charset="0"/>
                    <a:cs typeface="Times New Roman" panose="02020603050405020304" pitchFamily="18" charset="0"/>
                  </a:rPr>
                  <a:t> (2)</a:t>
                </a:r>
                <a:endParaRPr lang="en-US" sz="3800">
                  <a:solidFill>
                    <a:schemeClr val="bg1">
                      <a:lumMod val="10000"/>
                    </a:schemeClr>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3800" smtClean="0">
                    <a:solidFill>
                      <a:schemeClr val="bg1">
                        <a:lumMod val="10000"/>
                      </a:schemeClr>
                    </a:solidFill>
                    <a:effectLst/>
                    <a:ea typeface="Calibri" panose="020F0502020204030204" pitchFamily="34" charset="0"/>
                    <a:cs typeface="Times New Roman" panose="02020603050405020304" pitchFamily="18" charset="0"/>
                  </a:rPr>
                  <a:t>Từ (1)(2) suy ra : </a:t>
                </a:r>
                <a14:m>
                  <m:oMath xmlns:m="http://schemas.openxmlformats.org/officeDocument/2006/math">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𝐵𝑀</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𝐵𝐴</m:t>
                        </m:r>
                      </m:den>
                    </m:f>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𝐵𝑃</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endParaRPr lang="en-US" sz="3800">
                  <a:solidFill>
                    <a:schemeClr val="bg1">
                      <a:lumMod val="10000"/>
                    </a:schemeClr>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28067" y="5366084"/>
                <a:ext cx="9144000" cy="4068871"/>
              </a:xfrm>
              <a:prstGeom prst="rect">
                <a:avLst/>
              </a:prstGeom>
              <a:blipFill>
                <a:blip r:embed="rId11"/>
                <a:stretch>
                  <a:fillRect l="-2200"/>
                </a:stretch>
              </a:blipFill>
            </p:spPr>
            <p:txBody>
              <a:bodyPr/>
              <a:lstStyle/>
              <a:p>
                <a:r>
                  <a:rPr lang="en-US">
                    <a:noFill/>
                  </a:rPr>
                  <a:t> </a:t>
                </a:r>
              </a:p>
            </p:txBody>
          </p:sp>
        </mc:Fallback>
      </mc:AlternateContent>
    </p:spTree>
    <p:extLst>
      <p:ext uri="{BB962C8B-B14F-4D97-AF65-F5344CB8AC3E}">
        <p14:creationId xmlns:p14="http://schemas.microsoft.com/office/powerpoint/2010/main" val="36925766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left)">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wipe(up)">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barn(inVertical)">
                                      <p:cBhvr>
                                        <p:cTn id="3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 name="Freeform 2"/>
          <p:cNvSpPr/>
          <p:nvPr/>
        </p:nvSpPr>
        <p:spPr>
          <a:xfrm>
            <a:off x="-20187" y="-435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281919" y="253086"/>
            <a:ext cx="1265231" cy="907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30" name="Picture 29"/>
          <p:cNvPicPr>
            <a:picLocks noChangeAspect="1"/>
          </p:cNvPicPr>
          <p:nvPr/>
        </p:nvPicPr>
        <p:blipFill>
          <a:blip r:embed="rId7"/>
          <a:stretch>
            <a:fillRect/>
          </a:stretch>
        </p:blipFill>
        <p:spPr>
          <a:xfrm rot="9165680">
            <a:off x="15955725" y="6214436"/>
            <a:ext cx="2789582" cy="3220958"/>
          </a:xfrm>
          <a:prstGeom prst="rect">
            <a:avLst/>
          </a:prstGeom>
        </p:spPr>
      </p:pic>
      <p:sp>
        <p:nvSpPr>
          <p:cNvPr id="18" name="Google Shape;3331;p61"/>
          <p:cNvSpPr txBox="1"/>
          <p:nvPr/>
        </p:nvSpPr>
        <p:spPr>
          <a:xfrm flipH="1">
            <a:off x="6421073" y="616765"/>
            <a:ext cx="5186251"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6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tr.78)</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3105281" y="1865169"/>
                <a:ext cx="12037064" cy="2216184"/>
              </a:xfrm>
              <a:prstGeom prst="rect">
                <a:avLst/>
              </a:prstGeom>
            </p:spPr>
            <p:txBody>
              <a:bodyPr wrap="square">
                <a:spAutoFit/>
              </a:bodyPr>
              <a:lstStyle/>
              <a:p>
                <a:pPr algn="just" defTabSz="1828800">
                  <a:lnSpc>
                    <a:spcPct val="150000"/>
                  </a:lnSpc>
                  <a:defRPr/>
                </a:pPr>
                <a:r>
                  <a:rPr lang="vi-VN" sz="3800" kern="0" smtClean="0">
                    <a:solidFill>
                      <a:schemeClr val="bg1">
                        <a:lumMod val="10000"/>
                      </a:schemeClr>
                    </a:solidFill>
                    <a:latin typeface="Arial"/>
                    <a:cs typeface="Arial"/>
                    <a:sym typeface="Arial"/>
                  </a:rPr>
                  <a:t>Cho hình bình </a:t>
                </a:r>
                <a:r>
                  <a:rPr lang="vi-VN" sz="3800" kern="0">
                    <a:solidFill>
                      <a:schemeClr val="bg1">
                        <a:lumMod val="10000"/>
                      </a:schemeClr>
                    </a:solidFill>
                    <a:latin typeface="Arial"/>
                    <a:cs typeface="Arial"/>
                    <a:sym typeface="Arial"/>
                  </a:rPr>
                  <a:t>hành </a:t>
                </a:r>
                <a14:m>
                  <m:oMath xmlns:m="http://schemas.openxmlformats.org/officeDocument/2006/math">
                    <m:r>
                      <a:rPr lang="vi-VN" sz="3800" i="1" kern="0" smtClean="0">
                        <a:solidFill>
                          <a:schemeClr val="bg1">
                            <a:lumMod val="10000"/>
                          </a:schemeClr>
                        </a:solidFill>
                        <a:latin typeface="Cambria Math" panose="02040503050406030204" pitchFamily="18" charset="0"/>
                        <a:cs typeface="Arial"/>
                        <a:sym typeface="Arial"/>
                      </a:rPr>
                      <m:t>𝐴𝐵𝐶𝐷</m:t>
                    </m:r>
                  </m:oMath>
                </a14:m>
                <a:r>
                  <a:rPr lang="vi-VN" sz="3800" kern="0" smtClean="0">
                    <a:solidFill>
                      <a:schemeClr val="bg1">
                        <a:lumMod val="10000"/>
                      </a:schemeClr>
                    </a:solidFill>
                    <a:latin typeface="Arial"/>
                    <a:cs typeface="Arial"/>
                    <a:sym typeface="Arial"/>
                  </a:rPr>
                  <a:t> và </a:t>
                </a:r>
                <a14:m>
                  <m:oMath xmlns:m="http://schemas.openxmlformats.org/officeDocument/2006/math">
                    <m:r>
                      <a:rPr lang="vi-VN" sz="3800" i="1" kern="0" smtClean="0">
                        <a:solidFill>
                          <a:schemeClr val="bg1">
                            <a:lumMod val="10000"/>
                          </a:schemeClr>
                        </a:solidFill>
                        <a:latin typeface="Cambria Math" panose="02040503050406030204" pitchFamily="18" charset="0"/>
                        <a:cs typeface="Arial"/>
                        <a:sym typeface="Arial"/>
                      </a:rPr>
                      <m:t>𝐵𝑀𝑁𝑃</m:t>
                    </m:r>
                  </m:oMath>
                </a14:m>
                <a:r>
                  <a:rPr lang="vi-VN" sz="3800" kern="0">
                    <a:solidFill>
                      <a:schemeClr val="bg1">
                        <a:lumMod val="10000"/>
                      </a:schemeClr>
                    </a:solidFill>
                    <a:latin typeface="Arial"/>
                    <a:cs typeface="Arial"/>
                    <a:sym typeface="Arial"/>
                  </a:rPr>
                  <a:t> như ở Hình 67. </a:t>
                </a:r>
                <a:endParaRPr lang="en-US" sz="3800" kern="0" smtClean="0">
                  <a:solidFill>
                    <a:schemeClr val="bg1">
                      <a:lumMod val="10000"/>
                    </a:schemeClr>
                  </a:solidFill>
                  <a:latin typeface="Arial"/>
                  <a:cs typeface="Arial"/>
                  <a:sym typeface="Arial"/>
                </a:endParaRPr>
              </a:p>
              <a:p>
                <a:pPr algn="just" defTabSz="1828800">
                  <a:lnSpc>
                    <a:spcPct val="150000"/>
                  </a:lnSpc>
                  <a:defRPr/>
                </a:pPr>
                <a:r>
                  <a:rPr lang="vi-VN" sz="3800" kern="0" smtClean="0">
                    <a:solidFill>
                      <a:schemeClr val="bg1">
                        <a:lumMod val="10000"/>
                      </a:schemeClr>
                    </a:solidFill>
                    <a:latin typeface="Arial"/>
                    <a:cs typeface="Arial"/>
                    <a:sym typeface="Arial"/>
                  </a:rPr>
                  <a:t>Chứng minh:</a:t>
                </a:r>
                <a:r>
                  <a:rPr lang="en-US" sz="3800" kern="0" smtClean="0">
                    <a:solidFill>
                      <a:schemeClr val="bg1">
                        <a:lumMod val="10000"/>
                      </a:schemeClr>
                    </a:solidFill>
                    <a:latin typeface="Arial"/>
                    <a:cs typeface="Arial"/>
                    <a:sym typeface="Arial"/>
                  </a:rPr>
                  <a:t>   </a:t>
                </a:r>
                <a:r>
                  <a:rPr lang="vi-VN" sz="3800" kern="0" smtClean="0">
                    <a:solidFill>
                      <a:schemeClr val="bg1">
                        <a:lumMod val="10000"/>
                      </a:schemeClr>
                    </a:solidFill>
                    <a:latin typeface="Arial"/>
                    <a:cs typeface="Arial"/>
                    <a:sym typeface="Arial"/>
                  </a:rPr>
                  <a:t>a)</a:t>
                </a:r>
                <a:r>
                  <a:rPr lang="en-US" sz="3800" kern="0" smtClean="0">
                    <a:solidFill>
                      <a:schemeClr val="bg1">
                        <a:lumMod val="10000"/>
                      </a:schemeClr>
                    </a:solidFill>
                    <a:latin typeface="Arial"/>
                    <a:cs typeface="Arial"/>
                    <a:sym typeface="Arial"/>
                  </a:rPr>
                  <a:t> </a:t>
                </a:r>
                <a14:m>
                  <m:oMath xmlns:m="http://schemas.openxmlformats.org/officeDocument/2006/math">
                    <m:f>
                      <m:fPr>
                        <m:ctrlPr>
                          <a:rPr lang="en-US" sz="3800" i="1">
                            <a:solidFill>
                              <a:schemeClr val="bg1">
                                <a:lumMod val="10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𝐵𝑀</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𝐵𝐴</m:t>
                        </m:r>
                      </m:den>
                    </m:f>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3800" b="0" i="1"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𝑃</m:t>
                        </m:r>
                      </m:num>
                      <m:den>
                        <m:r>
                          <a:rPr lang="fr-FR" sz="3800" i="1">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r>
                          <a:rPr lang="en-US" sz="3800" b="0" i="1" smtClean="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den>
                    </m:f>
                  </m:oMath>
                </a14:m>
                <a:r>
                  <a:rPr lang="en-US" sz="3800" kern="0" smtClean="0">
                    <a:solidFill>
                      <a:schemeClr val="bg1">
                        <a:lumMod val="10000"/>
                      </a:schemeClr>
                    </a:solidFill>
                    <a:latin typeface="Arial"/>
                    <a:cs typeface="Arial"/>
                    <a:sym typeface="Arial"/>
                  </a:rPr>
                  <a:t>	             </a:t>
                </a:r>
                <a:r>
                  <a:rPr lang="vi-VN" sz="3800" kern="0" smtClean="0">
                    <a:solidFill>
                      <a:schemeClr val="bg1">
                        <a:lumMod val="10000"/>
                      </a:schemeClr>
                    </a:solidFill>
                    <a:latin typeface="Arial"/>
                    <a:cs typeface="Arial"/>
                    <a:sym typeface="Arial"/>
                  </a:rPr>
                  <a:t>b</a:t>
                </a:r>
                <a:r>
                  <a:rPr lang="vi-VN" sz="3800" kern="0">
                    <a:solidFill>
                      <a:schemeClr val="bg1">
                        <a:lumMod val="10000"/>
                      </a:schemeClr>
                    </a:solidFill>
                    <a:latin typeface="Arial"/>
                    <a:cs typeface="Arial"/>
                    <a:sym typeface="Arial"/>
                  </a:rPr>
                  <a:t>) </a:t>
                </a:r>
                <a14:m>
                  <m:oMath xmlns:m="http://schemas.openxmlformats.org/officeDocument/2006/math">
                    <m:r>
                      <a:rPr lang="vi-VN" sz="3800" i="1" kern="0" smtClean="0">
                        <a:solidFill>
                          <a:schemeClr val="bg1">
                            <a:lumMod val="10000"/>
                          </a:schemeClr>
                        </a:solidFill>
                        <a:latin typeface="Cambria Math" panose="02040503050406030204" pitchFamily="18" charset="0"/>
                        <a:cs typeface="Arial"/>
                        <a:sym typeface="Arial"/>
                      </a:rPr>
                      <m:t>∆</m:t>
                    </m:r>
                    <m:r>
                      <a:rPr lang="vi-VN" sz="3800" i="1" kern="0" smtClean="0">
                        <a:solidFill>
                          <a:schemeClr val="bg1">
                            <a:lumMod val="10000"/>
                          </a:schemeClr>
                        </a:solidFill>
                        <a:latin typeface="Cambria Math" panose="02040503050406030204" pitchFamily="18" charset="0"/>
                        <a:cs typeface="Arial"/>
                        <a:sym typeface="Arial"/>
                      </a:rPr>
                      <m:t>𝑀𝑁𝑃</m:t>
                    </m:r>
                    <m:r>
                      <a:rPr lang="vi-VN" sz="3800" i="1" kern="0" smtClean="0">
                        <a:solidFill>
                          <a:schemeClr val="bg1">
                            <a:lumMod val="10000"/>
                          </a:schemeClr>
                        </a:solidFill>
                        <a:latin typeface="Cambria Math" panose="02040503050406030204" pitchFamily="18" charset="0"/>
                        <a:cs typeface="Arial"/>
                        <a:sym typeface="Arial"/>
                      </a:rPr>
                      <m:t> ᔕ ∆</m:t>
                    </m:r>
                    <m:r>
                      <a:rPr lang="vi-VN" sz="3800" i="1" kern="0">
                        <a:solidFill>
                          <a:schemeClr val="bg1">
                            <a:lumMod val="10000"/>
                          </a:schemeClr>
                        </a:solidFill>
                        <a:latin typeface="Cambria Math" panose="02040503050406030204" pitchFamily="18" charset="0"/>
                        <a:cs typeface="Arial"/>
                        <a:sym typeface="Arial"/>
                      </a:rPr>
                      <m:t>𝐶𝐵𝐴</m:t>
                    </m:r>
                  </m:oMath>
                </a14:m>
                <a:r>
                  <a:rPr lang="vi-VN" sz="3800" kern="0">
                    <a:solidFill>
                      <a:schemeClr val="bg1">
                        <a:lumMod val="10000"/>
                      </a:schemeClr>
                    </a:solidFill>
                    <a:latin typeface="Arial"/>
                    <a:cs typeface="Arial"/>
                    <a:sym typeface="Arial"/>
                  </a:rPr>
                  <a:t>.</a:t>
                </a:r>
              </a:p>
            </p:txBody>
          </p:sp>
        </mc:Choice>
        <mc:Fallback xmlns="">
          <p:sp>
            <p:nvSpPr>
              <p:cNvPr id="20" name="Rectangle 19"/>
              <p:cNvSpPr>
                <a:spLocks noRot="1" noChangeAspect="1" noMove="1" noResize="1" noEditPoints="1" noAdjustHandles="1" noChangeArrowheads="1" noChangeShapeType="1" noTextEdit="1"/>
              </p:cNvSpPr>
              <p:nvPr/>
            </p:nvSpPr>
            <p:spPr>
              <a:xfrm>
                <a:off x="3105281" y="1865169"/>
                <a:ext cx="12037064" cy="2216184"/>
              </a:xfrm>
              <a:prstGeom prst="rect">
                <a:avLst/>
              </a:prstGeom>
              <a:blipFill>
                <a:blip r:embed="rId8"/>
                <a:stretch>
                  <a:fillRect l="-1671"/>
                </a:stretch>
              </a:blipFill>
            </p:spPr>
            <p:txBody>
              <a:bodyPr/>
              <a:lstStyle/>
              <a:p>
                <a:r>
                  <a:rPr lang="en-US">
                    <a:noFill/>
                  </a:rPr>
                  <a:t> </a:t>
                </a:r>
              </a:p>
            </p:txBody>
          </p:sp>
        </mc:Fallback>
      </mc:AlternateContent>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11096508" y="5616742"/>
            <a:ext cx="5522775" cy="3781044"/>
          </a:xfrm>
          <a:prstGeom prst="rect">
            <a:avLst/>
          </a:prstGeom>
        </p:spPr>
      </p:pic>
      <p:sp>
        <p:nvSpPr>
          <p:cNvPr id="21" name="Rectangle 20"/>
          <p:cNvSpPr/>
          <p:nvPr/>
        </p:nvSpPr>
        <p:spPr>
          <a:xfrm>
            <a:off x="8462604" y="4422918"/>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95791" y="5471670"/>
                <a:ext cx="10811533" cy="4195572"/>
              </a:xfrm>
              <a:prstGeom prst="rect">
                <a:avLst/>
              </a:prstGeom>
            </p:spPr>
            <p:txBody>
              <a:bodyPr wrap="square">
                <a:spAutoFit/>
              </a:bodyPr>
              <a:lstStyle/>
              <a:p>
                <a:pPr lvl="0" algn="just">
                  <a:lnSpc>
                    <a:spcPct val="150000"/>
                  </a:lnSpc>
                  <a:spcBef>
                    <a:spcPts val="300"/>
                  </a:spcBef>
                  <a:spcAft>
                    <a:spcPts val="300"/>
                  </a:spcAft>
                  <a:defRPr/>
                </a:pPr>
                <a:r>
                  <a:rPr lang="fr-FR" sz="3800" smtClean="0">
                    <a:solidFill>
                      <a:srgbClr val="F7F7F7">
                        <a:lumMod val="10000"/>
                      </a:srgbClr>
                    </a:solidFill>
                    <a:ea typeface="Calibri" panose="020F0502020204030204" pitchFamily="34" charset="0"/>
                    <a:cs typeface="Times New Roman" panose="02020603050405020304" pitchFamily="18" charset="0"/>
                  </a:rPr>
                  <a:t>b) Từ câu a) suy ra </a:t>
                </a:r>
                <a14:m>
                  <m:oMath xmlns:m="http://schemas.openxmlformats.org/officeDocument/2006/math">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𝑀𝑃</m:t>
                    </m:r>
                  </m:oMath>
                </a14:m>
                <a:r>
                  <a:rPr lang="fr-FR" sz="3800">
                    <a:solidFill>
                      <a:srgbClr val="F7F7F7">
                        <a:lumMod val="10000"/>
                      </a:srgbClr>
                    </a:solidFill>
                    <a:ea typeface="Calibri" panose="020F0502020204030204" pitchFamily="34" charset="0"/>
                    <a:cs typeface="Times New Roman" panose="02020603050405020304" pitchFamily="18" charset="0"/>
                  </a:rPr>
                  <a:t> // </a:t>
                </a:r>
                <a14:m>
                  <m:oMath xmlns:m="http://schemas.openxmlformats.org/officeDocument/2006/math">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𝐴𝐶</m:t>
                    </m:r>
                  </m:oMath>
                </a14:m>
                <a:r>
                  <a:rPr lang="fr-FR" sz="3800">
                    <a:solidFill>
                      <a:srgbClr val="F7F7F7">
                        <a:lumMod val="10000"/>
                      </a:srgbClr>
                    </a:solidFill>
                    <a:ea typeface="Calibri" panose="020F0502020204030204" pitchFamily="34" charset="0"/>
                    <a:cs typeface="Times New Roman" panose="02020603050405020304" pitchFamily="18" charset="0"/>
                  </a:rPr>
                  <a:t> (định lí Thales)</a:t>
                </a:r>
                <a:endParaRPr lang="en-US" sz="3800">
                  <a:solidFill>
                    <a:srgbClr val="F7F7F7">
                      <a:lumMod val="10000"/>
                    </a:srgbClr>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fr-FR" sz="3800">
                    <a:solidFill>
                      <a:srgbClr val="F7F7F7">
                        <a:lumMod val="10000"/>
                      </a:srgbClr>
                    </a:solidFill>
                    <a:ea typeface="Calibri" panose="020F0502020204030204" pitchFamily="34" charset="0"/>
                    <a:cs typeface="Times New Roman" panose="02020603050405020304" pitchFamily="18" charset="0"/>
                  </a:rPr>
                  <a:t>Do </a:t>
                </a:r>
                <a:r>
                  <a:rPr lang="fr-FR" sz="3800" smtClean="0">
                    <a:solidFill>
                      <a:srgbClr val="F7F7F7">
                        <a:lumMod val="10000"/>
                      </a:srgbClr>
                    </a:solidFill>
                    <a:ea typeface="Calibri" panose="020F0502020204030204" pitchFamily="34" charset="0"/>
                    <a:cs typeface="Times New Roman" panose="02020603050405020304" pitchFamily="18" charset="0"/>
                  </a:rPr>
                  <a:t>đó: </a:t>
                </a:r>
                <a14:m>
                  <m:oMath xmlns:m="http://schemas.openxmlformats.org/officeDocument/2006/math">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𝑃𝐵𝑀</m:t>
                    </m:r>
                    <m:r>
                      <m:rPr>
                        <m:nor/>
                      </m:rPr>
                      <a:rPr lang="iu-Cans-CA" sz="4000" kern="0">
                        <a:solidFill>
                          <a:sysClr val="windowText" lastClr="000000"/>
                        </a:solidFill>
                        <a:latin typeface="Arial"/>
                        <a:cs typeface="Arial" panose="020B0604020202020204" pitchFamily="34" charset="0"/>
                        <a:sym typeface="Arial"/>
                      </a:rPr>
                      <m:t>ᔕ</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𝐶𝐵𝐴</m:t>
                    </m:r>
                  </m:oMath>
                </a14:m>
                <a:r>
                  <a:rPr lang="fr-FR" sz="3800">
                    <a:solidFill>
                      <a:srgbClr val="F7F7F7">
                        <a:lumMod val="10000"/>
                      </a:srgbClr>
                    </a:solidFill>
                    <a:ea typeface="Calibri" panose="020F0502020204030204" pitchFamily="34" charset="0"/>
                    <a:cs typeface="Times New Roman" panose="02020603050405020304" pitchFamily="18" charset="0"/>
                  </a:rPr>
                  <a:t> (3)</a:t>
                </a:r>
                <a:endParaRPr lang="en-US" sz="3800">
                  <a:solidFill>
                    <a:srgbClr val="F7F7F7">
                      <a:lumMod val="10000"/>
                    </a:srgbClr>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fr-FR" sz="3800">
                    <a:solidFill>
                      <a:srgbClr val="F7F7F7">
                        <a:lumMod val="10000"/>
                      </a:srgbClr>
                    </a:solidFill>
                    <a:ea typeface="Calibri" panose="020F0502020204030204" pitchFamily="34" charset="0"/>
                    <a:cs typeface="Times New Roman" panose="02020603050405020304" pitchFamily="18" charset="0"/>
                  </a:rPr>
                  <a:t>Ta </a:t>
                </a:r>
                <a:r>
                  <a:rPr lang="fr-FR" sz="3800" smtClean="0">
                    <a:solidFill>
                      <a:srgbClr val="F7F7F7">
                        <a:lumMod val="10000"/>
                      </a:srgbClr>
                    </a:solidFill>
                    <a:ea typeface="Calibri" panose="020F0502020204030204" pitchFamily="34" charset="0"/>
                    <a:cs typeface="Times New Roman" panose="02020603050405020304" pitchFamily="18" charset="0"/>
                  </a:rPr>
                  <a:t>có: </a:t>
                </a:r>
                <a14:m>
                  <m:oMath xmlns:m="http://schemas.openxmlformats.org/officeDocument/2006/math">
                    <m:f>
                      <m:fPr>
                        <m:ctrlPr>
                          <a:rPr lang="en-US"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𝑃𝐵</m:t>
                        </m:r>
                      </m:num>
                      <m:den>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𝑀𝑁</m:t>
                        </m:r>
                      </m:den>
                    </m:f>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𝐵𝑀</m:t>
                        </m:r>
                      </m:num>
                      <m:den>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𝑁𝑃</m:t>
                        </m:r>
                      </m:den>
                    </m:f>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𝑀𝑃</m:t>
                        </m:r>
                      </m:num>
                      <m:den>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𝑃𝑀</m:t>
                        </m:r>
                      </m:den>
                    </m:f>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=1</m:t>
                    </m:r>
                    <m:r>
                      <a:rPr lang="en-US" sz="3800" b="0" i="0" smtClean="0">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𝑃𝐵𝑀</m:t>
                    </m:r>
                    <m:r>
                      <m:rPr>
                        <m:nor/>
                      </m:rPr>
                      <a:rPr lang="iu-Cans-CA" sz="4000" kern="0">
                        <a:solidFill>
                          <a:sysClr val="windowText" lastClr="000000"/>
                        </a:solidFill>
                        <a:latin typeface="Arial"/>
                        <a:cs typeface="Arial" panose="020B0604020202020204" pitchFamily="34" charset="0"/>
                        <a:sym typeface="Arial"/>
                      </a:rPr>
                      <m:t>ᔕ</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𝑀𝑁𝑃</m:t>
                    </m:r>
                  </m:oMath>
                </a14:m>
                <a:r>
                  <a:rPr lang="fr-FR" sz="3800">
                    <a:solidFill>
                      <a:srgbClr val="F7F7F7">
                        <a:lumMod val="10000"/>
                      </a:srgbClr>
                    </a:solidFill>
                    <a:ea typeface="Calibri" panose="020F0502020204030204" pitchFamily="34" charset="0"/>
                    <a:cs typeface="Times New Roman" panose="02020603050405020304" pitchFamily="18" charset="0"/>
                  </a:rPr>
                  <a:t> (4)</a:t>
                </a:r>
                <a:endParaRPr lang="en-US" sz="3800">
                  <a:solidFill>
                    <a:srgbClr val="F7F7F7">
                      <a:lumMod val="10000"/>
                    </a:srgbClr>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fr-FR" sz="3800">
                    <a:solidFill>
                      <a:srgbClr val="F7F7F7">
                        <a:lumMod val="10000"/>
                      </a:srgbClr>
                    </a:solidFill>
                    <a:ea typeface="Calibri" panose="020F0502020204030204" pitchFamily="34" charset="0"/>
                    <a:cs typeface="Times New Roman" panose="02020603050405020304" pitchFamily="18" charset="0"/>
                  </a:rPr>
                  <a:t>Từ (3)(4) suy </a:t>
                </a:r>
                <a:r>
                  <a:rPr lang="fr-FR" sz="3800" smtClean="0">
                    <a:solidFill>
                      <a:srgbClr val="F7F7F7">
                        <a:lumMod val="10000"/>
                      </a:srgbClr>
                    </a:solidFill>
                    <a:ea typeface="Calibri" panose="020F0502020204030204" pitchFamily="34" charset="0"/>
                    <a:cs typeface="Times New Roman" panose="02020603050405020304" pitchFamily="18" charset="0"/>
                  </a:rPr>
                  <a:t>ra: </a:t>
                </a:r>
                <a14:m>
                  <m:oMath xmlns:m="http://schemas.openxmlformats.org/officeDocument/2006/math">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𝑀𝑁𝑃</m:t>
                    </m:r>
                    <m:r>
                      <m:rPr>
                        <m:nor/>
                      </m:rPr>
                      <a:rPr lang="iu-Cans-CA" sz="4000" kern="0">
                        <a:solidFill>
                          <a:sysClr val="windowText" lastClr="000000"/>
                        </a:solidFill>
                        <a:latin typeface="Arial"/>
                        <a:cs typeface="Arial" panose="020B0604020202020204" pitchFamily="34" charset="0"/>
                        <a:sym typeface="Arial"/>
                      </a:rPr>
                      <m:t>ᔕ</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srgbClr val="F7F7F7">
                            <a:lumMod val="10000"/>
                          </a:srgbClr>
                        </a:solidFill>
                        <a:latin typeface="Cambria Math" panose="02040503050406030204" pitchFamily="18" charset="0"/>
                        <a:ea typeface="Calibri" panose="020F0502020204030204" pitchFamily="34" charset="0"/>
                        <a:cs typeface="Times New Roman" panose="02020603050405020304" pitchFamily="18" charset="0"/>
                      </a:rPr>
                      <m:t>𝐶𝐵𝐴</m:t>
                    </m:r>
                  </m:oMath>
                </a14:m>
                <a:r>
                  <a:rPr lang="en-US" sz="3800" smtClean="0">
                    <a:solidFill>
                      <a:srgbClr val="F7F7F7">
                        <a:lumMod val="10000"/>
                      </a:srgbClr>
                    </a:solidFill>
                    <a:ea typeface="Arial" panose="020B0604020202020204" pitchFamily="34" charset="0"/>
                    <a:cs typeface="Times New Roman" panose="02020603050405020304" pitchFamily="18" charset="0"/>
                  </a:rPr>
                  <a:t>.</a:t>
                </a:r>
                <a:endParaRPr lang="en-US" sz="3800">
                  <a:solidFill>
                    <a:srgbClr val="F7F7F7">
                      <a:lumMod val="10000"/>
                    </a:srgbClr>
                  </a:solidFill>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95791" y="5471670"/>
                <a:ext cx="10811533" cy="4195572"/>
              </a:xfrm>
              <a:prstGeom prst="rect">
                <a:avLst/>
              </a:prstGeom>
              <a:blipFill>
                <a:blip r:embed="rId11"/>
                <a:stretch>
                  <a:fillRect l="-1861" b="-2326"/>
                </a:stretch>
              </a:blipFill>
            </p:spPr>
            <p:txBody>
              <a:bodyPr/>
              <a:lstStyle/>
              <a:p>
                <a:r>
                  <a:rPr lang="en-US">
                    <a:noFill/>
                  </a:rPr>
                  <a:t> </a:t>
                </a:r>
              </a:p>
            </p:txBody>
          </p:sp>
        </mc:Fallback>
      </mc:AlternateContent>
    </p:spTree>
    <p:extLst>
      <p:ext uri="{BB962C8B-B14F-4D97-AF65-F5344CB8AC3E}">
        <p14:creationId xmlns:p14="http://schemas.microsoft.com/office/powerpoint/2010/main" val="197491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022564" y="1028700"/>
            <a:ext cx="16421100" cy="8349934"/>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911" name="Google Shape;911;p39"/>
          <p:cNvSpPr txBox="1">
            <a:spLocks noGrp="1"/>
          </p:cNvSpPr>
          <p:nvPr>
            <p:ph type="title"/>
          </p:nvPr>
        </p:nvSpPr>
        <p:spPr>
          <a:xfrm>
            <a:off x="1441884" y="1457964"/>
            <a:ext cx="15435000" cy="1046400"/>
          </a:xfrm>
          <a:prstGeom prst="rect">
            <a:avLst/>
          </a:prstGeom>
        </p:spPr>
        <p:txBody>
          <a:bodyPr spcFirstLastPara="1" wrap="square" lIns="182850" tIns="182850" rIns="182850" bIns="182850" anchor="t" anchorCtr="0">
            <a:noAutofit/>
          </a:bodyPr>
          <a:lstStyle/>
          <a:p>
            <a:pPr lvl="0"/>
            <a:r>
              <a:rPr lang="en-US" sz="6800" b="1" dirty="0">
                <a:solidFill>
                  <a:srgbClr val="C00000"/>
                </a:solidFill>
                <a:latin typeface="+mj-lt"/>
              </a:rPr>
              <a:t>NỘI DUNG BÀI HỌC</a:t>
            </a:r>
          </a:p>
        </p:txBody>
      </p:sp>
      <p:sp>
        <p:nvSpPr>
          <p:cNvPr id="914" name="Google Shape;914;p39"/>
          <p:cNvSpPr txBox="1">
            <a:spLocks noGrp="1"/>
          </p:cNvSpPr>
          <p:nvPr>
            <p:ph type="title" idx="3"/>
          </p:nvPr>
        </p:nvSpPr>
        <p:spPr>
          <a:xfrm>
            <a:off x="3505200" y="3816832"/>
            <a:ext cx="1453442" cy="1203944"/>
          </a:xfrm>
          <a:prstGeom prst="rect">
            <a:avLst/>
          </a:prstGeom>
        </p:spPr>
        <p:txBody>
          <a:bodyPr spcFirstLastPara="1" wrap="square" lIns="182850" tIns="182850" rIns="182850" bIns="182850" anchor="ctr" anchorCtr="0">
            <a:noAutofit/>
          </a:bodyPr>
          <a:lstStyle/>
          <a:p>
            <a:r>
              <a:rPr lang="en" sz="6000" b="1" smtClean="0">
                <a:latin typeface="+mj-lt"/>
              </a:rPr>
              <a:t>I</a:t>
            </a:r>
            <a:endParaRPr sz="6000" b="1" dirty="0">
              <a:latin typeface="+mj-lt"/>
            </a:endParaRPr>
          </a:p>
        </p:txBody>
      </p:sp>
      <p:sp>
        <p:nvSpPr>
          <p:cNvPr id="13" name="Rectangle 12"/>
          <p:cNvSpPr/>
          <p:nvPr/>
        </p:nvSpPr>
        <p:spPr>
          <a:xfrm>
            <a:off x="5288424" y="3292029"/>
            <a:ext cx="9580393" cy="1911549"/>
          </a:xfrm>
          <a:prstGeom prst="rect">
            <a:avLst/>
          </a:prstGeom>
        </p:spPr>
        <p:txBody>
          <a:bodyPr wrap="square">
            <a:spAutoFit/>
          </a:bodyPr>
          <a:lstStyle/>
          <a:p>
            <a:pPr algn="just" defTabSz="1828800">
              <a:lnSpc>
                <a:spcPct val="150000"/>
              </a:lnSpc>
              <a:buClr>
                <a:srgbClr val="014040"/>
              </a:buClr>
              <a:buSzPts val="4600"/>
            </a:pPr>
            <a:r>
              <a:rPr lang="vi-VN" sz="4200" kern="0">
                <a:solidFill>
                  <a:srgbClr val="014040"/>
                </a:solidFill>
                <a:cs typeface="Arial"/>
                <a:sym typeface="DM Sans SemiBold"/>
              </a:rPr>
              <a:t>Trường hợp đồng dạng thứ </a:t>
            </a:r>
            <a:r>
              <a:rPr lang="vi-VN" sz="4200" kern="0" smtClean="0">
                <a:solidFill>
                  <a:srgbClr val="014040"/>
                </a:solidFill>
                <a:cs typeface="Arial"/>
                <a:sym typeface="DM Sans SemiBold"/>
              </a:rPr>
              <a:t>nhất</a:t>
            </a:r>
            <a:r>
              <a:rPr lang="en-US" sz="4200" kern="0" smtClean="0">
                <a:solidFill>
                  <a:srgbClr val="014040"/>
                </a:solidFill>
                <a:cs typeface="Arial"/>
                <a:sym typeface="DM Sans SemiBold"/>
              </a:rPr>
              <a:t>:  </a:t>
            </a:r>
            <a:r>
              <a:rPr lang="en-US" sz="4200" kern="0" smtClean="0">
                <a:solidFill>
                  <a:srgbClr val="014040"/>
                </a:solidFill>
                <a:latin typeface="Arial"/>
                <a:cs typeface="Arial"/>
                <a:sym typeface="DM Sans SemiBold"/>
              </a:rPr>
              <a:t>Cạnh – cạnh </a:t>
            </a:r>
            <a:r>
              <a:rPr lang="en-US" sz="4200" kern="0">
                <a:solidFill>
                  <a:srgbClr val="014040"/>
                </a:solidFill>
                <a:cs typeface="Arial"/>
                <a:sym typeface="DM Sans SemiBold"/>
              </a:rPr>
              <a:t>–</a:t>
            </a:r>
            <a:r>
              <a:rPr lang="en-US" sz="4200" kern="0" smtClean="0">
                <a:solidFill>
                  <a:srgbClr val="014040"/>
                </a:solidFill>
                <a:latin typeface="Arial"/>
                <a:cs typeface="Arial"/>
                <a:sym typeface="DM Sans SemiBold"/>
              </a:rPr>
              <a:t> cạnh</a:t>
            </a:r>
            <a:endParaRPr lang="en" sz="4200" kern="0" dirty="0">
              <a:solidFill>
                <a:srgbClr val="014040"/>
              </a:solidFill>
              <a:latin typeface="Arial"/>
              <a:cs typeface="Arial"/>
              <a:sym typeface="DM Sans SemiBold"/>
            </a:endParaRPr>
          </a:p>
        </p:txBody>
      </p:sp>
      <p:sp>
        <p:nvSpPr>
          <p:cNvPr id="20" name="Rectangle 19"/>
          <p:cNvSpPr/>
          <p:nvPr/>
        </p:nvSpPr>
        <p:spPr>
          <a:xfrm>
            <a:off x="5288425" y="5822751"/>
            <a:ext cx="9580393" cy="1911549"/>
          </a:xfrm>
          <a:prstGeom prst="rect">
            <a:avLst/>
          </a:prstGeom>
        </p:spPr>
        <p:txBody>
          <a:bodyPr wrap="square">
            <a:spAutoFit/>
          </a:bodyPr>
          <a:lstStyle/>
          <a:p>
            <a:pPr algn="just" defTabSz="1828800">
              <a:lnSpc>
                <a:spcPct val="150000"/>
              </a:lnSpc>
              <a:buClr>
                <a:srgbClr val="014040"/>
              </a:buClr>
              <a:buSzPts val="4600"/>
            </a:pPr>
            <a:r>
              <a:rPr lang="vi-VN" sz="4200" kern="0">
                <a:solidFill>
                  <a:srgbClr val="014040"/>
                </a:solidFill>
                <a:latin typeface="Arial"/>
                <a:cs typeface="Arial"/>
                <a:sym typeface="DM Sans SemiBold"/>
              </a:rPr>
              <a:t>Áp dụng trường hợp đồng dạng thứ nhất của tam giác vào tam giác </a:t>
            </a:r>
            <a:r>
              <a:rPr lang="vi-VN" sz="4200" kern="0" smtClean="0">
                <a:solidFill>
                  <a:srgbClr val="014040"/>
                </a:solidFill>
                <a:latin typeface="Arial"/>
                <a:cs typeface="Arial"/>
                <a:sym typeface="DM Sans SemiBold"/>
              </a:rPr>
              <a:t>vuông</a:t>
            </a:r>
            <a:endParaRPr lang="en" sz="4200" kern="0" dirty="0">
              <a:solidFill>
                <a:srgbClr val="014040"/>
              </a:solidFill>
              <a:latin typeface="Arial"/>
              <a:cs typeface="Arial"/>
              <a:sym typeface="DM Sans SemiBold"/>
            </a:endParaRPr>
          </a:p>
        </p:txBody>
      </p:sp>
      <p:sp>
        <p:nvSpPr>
          <p:cNvPr id="21" name="Google Shape;914;p39"/>
          <p:cNvSpPr txBox="1">
            <a:spLocks noGrp="1"/>
          </p:cNvSpPr>
          <p:nvPr>
            <p:ph type="title" idx="3"/>
          </p:nvPr>
        </p:nvSpPr>
        <p:spPr>
          <a:xfrm>
            <a:off x="3505200" y="6348679"/>
            <a:ext cx="1453442" cy="1203944"/>
          </a:xfrm>
          <a:prstGeom prst="rect">
            <a:avLst/>
          </a:prstGeom>
        </p:spPr>
        <p:txBody>
          <a:bodyPr spcFirstLastPara="1" wrap="square" lIns="182850" tIns="182850" rIns="182850" bIns="182850" anchor="ctr" anchorCtr="0">
            <a:noAutofit/>
          </a:bodyPr>
          <a:lstStyle/>
          <a:p>
            <a:r>
              <a:rPr lang="en" sz="6000" b="1" smtClean="0">
                <a:latin typeface="+mj-lt"/>
              </a:rPr>
              <a:t>II</a:t>
            </a:r>
            <a:endParaRPr sz="6000" b="1" dirty="0">
              <a:latin typeface="+mj-lt"/>
            </a:endParaRPr>
          </a:p>
        </p:txBody>
      </p:sp>
      <p:sp>
        <p:nvSpPr>
          <p:cNvPr id="15" name="Freeform 11"/>
          <p:cNvSpPr/>
          <p:nvPr/>
        </p:nvSpPr>
        <p:spPr>
          <a:xfrm>
            <a:off x="1319237" y="8578977"/>
            <a:ext cx="1763452" cy="1288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6" name="Freeform 21"/>
          <p:cNvSpPr/>
          <p:nvPr/>
        </p:nvSpPr>
        <p:spPr>
          <a:xfrm>
            <a:off x="15732711" y="7656629"/>
            <a:ext cx="2007626" cy="1909069"/>
          </a:xfrm>
          <a:custGeom>
            <a:avLst/>
            <a:gdLst/>
            <a:ahLst/>
            <a:cxnLst/>
            <a:rect l="l" t="t" r="r" b="b"/>
            <a:pathLst>
              <a:path w="2007626" h="1909069">
                <a:moveTo>
                  <a:pt x="0" y="0"/>
                </a:moveTo>
                <a:lnTo>
                  <a:pt x="2007625" y="0"/>
                </a:lnTo>
                <a:lnTo>
                  <a:pt x="2007625" y="1909069"/>
                </a:lnTo>
                <a:lnTo>
                  <a:pt x="0" y="1909069"/>
                </a:lnTo>
                <a:lnTo>
                  <a:pt x="0" y="0"/>
                </a:lnTo>
                <a:close/>
              </a:path>
            </a:pathLst>
          </a:custGeom>
          <a:blipFill>
            <a:blip r:embed="rId7">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6320649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20"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911;p39"/>
          <p:cNvSpPr txBox="1">
            <a:spLocks/>
          </p:cNvSpPr>
          <p:nvPr/>
        </p:nvSpPr>
        <p:spPr>
          <a:xfrm>
            <a:off x="1426500" y="972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vi-VN" sz="6600" b="1">
                <a:solidFill>
                  <a:srgbClr val="C00000"/>
                </a:solidFill>
                <a:latin typeface="Arial" panose="020B0604020202020204" pitchFamily="34" charset="0"/>
                <a:cs typeface="Arial" panose="020B0604020202020204" pitchFamily="34" charset="0"/>
              </a:rPr>
              <a:t>HƯỚNG DẪN VỀ NHÀ</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10"/>
          <a:stretch>
            <a:fillRect/>
          </a:stretch>
        </p:blipFill>
        <p:spPr>
          <a:xfrm>
            <a:off x="15925800" y="8797480"/>
            <a:ext cx="1505229" cy="1104181"/>
          </a:xfrm>
          <a:prstGeom prst="rect">
            <a:avLst/>
          </a:prstGeom>
        </p:spPr>
      </p:pic>
      <p:sp>
        <p:nvSpPr>
          <p:cNvPr id="32" name="Rectangle 31"/>
          <p:cNvSpPr/>
          <p:nvPr/>
        </p:nvSpPr>
        <p:spPr>
          <a:xfrm>
            <a:off x="1981200" y="2857500"/>
            <a:ext cx="7677422" cy="962251"/>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300" kern="0" dirty="0" err="1">
                <a:solidFill>
                  <a:srgbClr val="000000"/>
                </a:solidFill>
                <a:latin typeface="Arial"/>
                <a:cs typeface="Arial"/>
                <a:sym typeface="Arial"/>
              </a:rPr>
              <a:t>Ôn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tập</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kiến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thức</a:t>
            </a:r>
            <a:r>
              <a:rPr lang="en-US" sz="4300" kern="0" dirty="0">
                <a:solidFill>
                  <a:srgbClr val="000000"/>
                </a:solidFill>
                <a:latin typeface="Arial"/>
                <a:cs typeface="Arial"/>
                <a:sym typeface="Arial"/>
              </a:rPr>
              <a:t> </a:t>
            </a:r>
            <a:r>
              <a:rPr lang="en-US" sz="4300" kern="0" err="1">
                <a:solidFill>
                  <a:srgbClr val="000000"/>
                </a:solidFill>
                <a:latin typeface="Arial"/>
                <a:cs typeface="Arial"/>
                <a:sym typeface="Arial"/>
              </a:rPr>
              <a:t>đã</a:t>
            </a:r>
            <a:r>
              <a:rPr lang="en-US" sz="4300" kern="0">
                <a:solidFill>
                  <a:srgbClr val="000000"/>
                </a:solidFill>
                <a:latin typeface="Arial"/>
                <a:cs typeface="Arial"/>
                <a:sym typeface="Arial"/>
              </a:rPr>
              <a:t> </a:t>
            </a:r>
            <a:r>
              <a:rPr lang="en-US" sz="4300" kern="0" smtClean="0">
                <a:solidFill>
                  <a:srgbClr val="000000"/>
                </a:solidFill>
                <a:latin typeface="Arial"/>
                <a:cs typeface="Arial"/>
                <a:sym typeface="Arial"/>
              </a:rPr>
              <a:t>học</a:t>
            </a:r>
            <a:endParaRPr lang="en-US" sz="4300" kern="0" dirty="0">
              <a:solidFill>
                <a:srgbClr val="000000"/>
              </a:solidFill>
              <a:latin typeface="Arial"/>
              <a:cs typeface="Arial"/>
              <a:sym typeface="Arial"/>
            </a:endParaRPr>
          </a:p>
        </p:txBody>
      </p:sp>
      <p:sp>
        <p:nvSpPr>
          <p:cNvPr id="33" name="Rectangle 32"/>
          <p:cNvSpPr/>
          <p:nvPr/>
        </p:nvSpPr>
        <p:spPr>
          <a:xfrm>
            <a:off x="2000641" y="4610100"/>
            <a:ext cx="8277130" cy="962251"/>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3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a:t>
            </a:r>
            <a:r>
              <a:rPr lang="vi-VN" sz="43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300" b="1" i="1" kern="0" dirty="0">
              <a:solidFill>
                <a:srgbClr val="000000"/>
              </a:solidFill>
              <a:latin typeface="Arial"/>
              <a:ea typeface="DengXian"/>
              <a:cs typeface="Times New Roman" panose="02020603050405020304" pitchFamily="18" charset="0"/>
              <a:sym typeface="Arial"/>
            </a:endParaRPr>
          </a:p>
        </p:txBody>
      </p:sp>
      <p:sp>
        <p:nvSpPr>
          <p:cNvPr id="34" name="Rectangle 33"/>
          <p:cNvSpPr/>
          <p:nvPr/>
        </p:nvSpPr>
        <p:spPr>
          <a:xfrm>
            <a:off x="1981200" y="6334649"/>
            <a:ext cx="14346900" cy="2077492"/>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a:t>
            </a:r>
            <a:r>
              <a:rPr lang="en-US" sz="43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ài </a:t>
            </a:r>
            <a:r>
              <a:rPr lang="en-US" sz="43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7</a:t>
            </a:r>
            <a:r>
              <a:rPr lang="en-US" sz="43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4300" b="1" i="1">
                <a:solidFill>
                  <a:prstClr val="black"/>
                </a:solidFill>
                <a:ea typeface="Times New Roman" panose="02020603050405020304" pitchFamily="18" charset="0"/>
                <a:cs typeface="Arial" panose="020B0604020202020204" pitchFamily="34" charset="0"/>
                <a:sym typeface="Arial"/>
              </a:rPr>
              <a:t>Trường hợp đồng dạng thứ hai của tam giác</a:t>
            </a:r>
            <a:endParaRPr lang="en-US" sz="4300" b="1"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1604074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3" name="Freeform 3"/>
          <p:cNvSpPr/>
          <p:nvPr/>
        </p:nvSpPr>
        <p:spPr>
          <a:xfrm>
            <a:off x="13137952" y="4322944"/>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28700" y="1239348"/>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6"/>
          <p:cNvGrpSpPr/>
          <p:nvPr/>
        </p:nvGrpSpPr>
        <p:grpSpPr>
          <a:xfrm>
            <a:off x="2512617" y="1638300"/>
            <a:ext cx="13565583" cy="5513415"/>
            <a:chOff x="0" y="0"/>
            <a:chExt cx="5018317" cy="1360314"/>
          </a:xfrm>
        </p:grpSpPr>
        <p:sp>
          <p:nvSpPr>
            <p:cNvPr id="7" name="Freeform 7"/>
            <p:cNvSpPr/>
            <p:nvPr/>
          </p:nvSpPr>
          <p:spPr>
            <a:xfrm>
              <a:off x="48260" y="4826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000000"/>
            </a:solidFill>
          </p:spPr>
        </p:sp>
        <p:sp>
          <p:nvSpPr>
            <p:cNvPr id="8" name="Freeform 8"/>
            <p:cNvSpPr/>
            <p:nvPr/>
          </p:nvSpPr>
          <p:spPr>
            <a:xfrm>
              <a:off x="6350" y="635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FFC000"/>
            </a:solidFill>
          </p:spPr>
        </p:sp>
        <p:sp>
          <p:nvSpPr>
            <p:cNvPr id="9" name="Freeform 9"/>
            <p:cNvSpPr/>
            <p:nvPr/>
          </p:nvSpPr>
          <p:spPr>
            <a:xfrm>
              <a:off x="0" y="0"/>
              <a:ext cx="4982757" cy="1324754"/>
            </a:xfrm>
            <a:custGeom>
              <a:avLst/>
              <a:gdLst/>
              <a:ahLst/>
              <a:cxnLst/>
              <a:rect l="l" t="t" r="r" b="b"/>
              <a:pathLst>
                <a:path w="4982757" h="1324754">
                  <a:moveTo>
                    <a:pt x="4982757" y="1324754"/>
                  </a:moveTo>
                  <a:lnTo>
                    <a:pt x="0" y="1324754"/>
                  </a:lnTo>
                  <a:lnTo>
                    <a:pt x="0" y="0"/>
                  </a:lnTo>
                  <a:lnTo>
                    <a:pt x="4982757" y="0"/>
                  </a:lnTo>
                  <a:lnTo>
                    <a:pt x="4982757" y="1324754"/>
                  </a:lnTo>
                  <a:close/>
                  <a:moveTo>
                    <a:pt x="12700" y="1312054"/>
                  </a:moveTo>
                  <a:lnTo>
                    <a:pt x="4970057" y="1312054"/>
                  </a:lnTo>
                  <a:lnTo>
                    <a:pt x="4970057" y="12700"/>
                  </a:lnTo>
                  <a:lnTo>
                    <a:pt x="12700" y="12700"/>
                  </a:lnTo>
                  <a:lnTo>
                    <a:pt x="12700" y="1312054"/>
                  </a:lnTo>
                  <a:close/>
                </a:path>
              </a:pathLst>
            </a:custGeom>
            <a:solidFill>
              <a:srgbClr val="000000"/>
            </a:solidFill>
          </p:spPr>
        </p:sp>
      </p:grpSp>
      <p:sp>
        <p:nvSpPr>
          <p:cNvPr id="11" name="Google Shape;805;p37"/>
          <p:cNvSpPr txBox="1">
            <a:spLocks/>
          </p:cNvSpPr>
          <p:nvPr/>
        </p:nvSpPr>
        <p:spPr>
          <a:xfrm>
            <a:off x="2883029" y="2247900"/>
            <a:ext cx="12728631" cy="257090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defTabSz="1828800">
              <a:lnSpc>
                <a:spcPct val="150000"/>
              </a:lnSpc>
              <a:buClr>
                <a:srgbClr val="014040"/>
              </a:buClr>
            </a:pPr>
            <a:r>
              <a:rPr lang="vi-VN" sz="8000" b="1" kern="0">
                <a:solidFill>
                  <a:srgbClr val="014040"/>
                </a:solidFill>
                <a:latin typeface="Arial" panose="020B0604020202020204" pitchFamily="34" charset="0"/>
              </a:rPr>
              <a:t>CẢM ƠN </a:t>
            </a:r>
            <a:r>
              <a:rPr lang="en-US" sz="8000" b="1" kern="0">
                <a:solidFill>
                  <a:srgbClr val="014040"/>
                </a:solidFill>
                <a:latin typeface="Arial"/>
              </a:rPr>
              <a:t>CÁC EM</a:t>
            </a:r>
            <a:endParaRPr lang="vi-VN" sz="8000" b="1" kern="0">
              <a:solidFill>
                <a:srgbClr val="014040"/>
              </a:solidFill>
              <a:latin typeface="Arial" panose="020B0604020202020204" pitchFamily="34" charset="0"/>
            </a:endParaRPr>
          </a:p>
          <a:p>
            <a:pPr algn="ctr" defTabSz="1828800">
              <a:lnSpc>
                <a:spcPct val="150000"/>
              </a:lnSpc>
              <a:buClr>
                <a:srgbClr val="014040"/>
              </a:buClr>
            </a:pPr>
            <a:r>
              <a:rPr lang="vi-VN" sz="8000" b="1" kern="0">
                <a:solidFill>
                  <a:srgbClr val="014040"/>
                </a:solidFill>
                <a:latin typeface="Arial" panose="020B0604020202020204" pitchFamily="34" charset="0"/>
              </a:rPr>
              <a:t>ĐÃ </a:t>
            </a:r>
            <a:r>
              <a:rPr lang="en-US" sz="8000" b="1" kern="0">
                <a:solidFill>
                  <a:srgbClr val="014040"/>
                </a:solidFill>
                <a:latin typeface="Arial"/>
              </a:rPr>
              <a:t>THAM GIA TIẾT HỌC</a:t>
            </a:r>
            <a:r>
              <a:rPr lang="vi-VN" sz="8000" b="1" kern="0">
                <a:solidFill>
                  <a:srgbClr val="014040"/>
                </a:solidFill>
                <a:latin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866589" y="800100"/>
            <a:ext cx="16554821" cy="5638800"/>
            <a:chOff x="1089415" y="951497"/>
            <a:chExt cx="15776408"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089415" y="1846336"/>
              <a:ext cx="15776408" cy="3618114"/>
            </a:xfrm>
            <a:prstGeom prst="rect">
              <a:avLst/>
            </a:prstGeom>
          </p:spPr>
          <p:txBody>
            <a:bodyPr wrap="square" lIns="0" tIns="0" rIns="0" bIns="0" rtlCol="0" anchor="t">
              <a:spAutoFit/>
            </a:bodyPr>
            <a:lstStyle/>
            <a:p>
              <a:pPr lvl="0" algn="ctr">
                <a:lnSpc>
                  <a:spcPct val="150000"/>
                </a:lnSpc>
              </a:pPr>
              <a:r>
                <a:rPr lang="en-US" sz="7500" b="1" smtClean="0">
                  <a:solidFill>
                    <a:srgbClr val="F1EEE1"/>
                  </a:solidFill>
                  <a:latin typeface="Arial" panose="020B0604020202020204" pitchFamily="34" charset="0"/>
                  <a:cs typeface="Arial" panose="020B0604020202020204" pitchFamily="34" charset="0"/>
                </a:rPr>
                <a:t>I. </a:t>
              </a:r>
              <a:r>
                <a:rPr lang="vi-VN" sz="7500" b="1" smtClean="0">
                  <a:solidFill>
                    <a:srgbClr val="F1EEE1"/>
                  </a:solidFill>
                  <a:cs typeface="Arial" panose="020B0604020202020204" pitchFamily="34" charset="0"/>
                </a:rPr>
                <a:t>Trường </a:t>
              </a:r>
              <a:r>
                <a:rPr lang="vi-VN" sz="7500" b="1">
                  <a:solidFill>
                    <a:srgbClr val="F1EEE1"/>
                  </a:solidFill>
                  <a:cs typeface="Arial" panose="020B0604020202020204" pitchFamily="34" charset="0"/>
                </a:rPr>
                <a:t>hợp đồng dạng </a:t>
              </a:r>
              <a:endParaRPr lang="en-US" sz="7500" b="1" smtClean="0">
                <a:solidFill>
                  <a:srgbClr val="F1EEE1"/>
                </a:solidFill>
                <a:cs typeface="Arial" panose="020B0604020202020204" pitchFamily="34" charset="0"/>
              </a:endParaRPr>
            </a:p>
            <a:p>
              <a:pPr lvl="0" algn="ctr">
                <a:lnSpc>
                  <a:spcPct val="150000"/>
                </a:lnSpc>
              </a:pPr>
              <a:r>
                <a:rPr lang="vi-VN" sz="7500" b="1" smtClean="0">
                  <a:solidFill>
                    <a:srgbClr val="F1EEE1"/>
                  </a:solidFill>
                  <a:cs typeface="Arial" panose="020B0604020202020204" pitchFamily="34" charset="0"/>
                </a:rPr>
                <a:t>thứ </a:t>
              </a:r>
              <a:r>
                <a:rPr lang="vi-VN" sz="7500" b="1">
                  <a:solidFill>
                    <a:srgbClr val="F1EEE1"/>
                  </a:solidFill>
                  <a:cs typeface="Arial" panose="020B0604020202020204" pitchFamily="34" charset="0"/>
                </a:rPr>
                <a:t>nhất:  Cạnh – cạnh – cạnh</a:t>
              </a: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14768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364958" y="419100"/>
            <a:ext cx="17526000" cy="94488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rot="5400000">
            <a:off x="16652154" y="8751762"/>
            <a:ext cx="895666" cy="1698244"/>
          </a:xfrm>
          <a:prstGeom prst="rect">
            <a:avLst/>
          </a:prstGeom>
        </p:spPr>
      </p:pic>
      <p:pic>
        <p:nvPicPr>
          <p:cNvPr id="9" name="Picture 8"/>
          <p:cNvPicPr>
            <a:picLocks noChangeAspect="1"/>
          </p:cNvPicPr>
          <p:nvPr/>
        </p:nvPicPr>
        <p:blipFill>
          <a:blip r:embed="rId5"/>
          <a:stretch>
            <a:fillRect/>
          </a:stretch>
        </p:blipFill>
        <p:spPr>
          <a:xfrm flipH="1">
            <a:off x="762000" y="7353300"/>
            <a:ext cx="1607108" cy="2127054"/>
          </a:xfrm>
          <a:prstGeom prst="rect">
            <a:avLst/>
          </a:prstGeom>
        </p:spPr>
      </p:pic>
      <p:sp>
        <p:nvSpPr>
          <p:cNvPr id="11" name="Rectangle 10"/>
          <p:cNvSpPr/>
          <p:nvPr/>
        </p:nvSpPr>
        <p:spPr>
          <a:xfrm>
            <a:off x="868281" y="876300"/>
            <a:ext cx="11480799" cy="1015663"/>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40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4000" kern="0">
                <a:solidFill>
                  <a:srgbClr val="C00000"/>
                </a:solidFill>
                <a:latin typeface="Arial"/>
                <a:ea typeface="Dotum" panose="020B0600000101010101" pitchFamily="34" charset="-127"/>
                <a:cs typeface="Times New Roman" panose="02020603050405020304" pitchFamily="18" charset="0"/>
                <a:sym typeface="Arial"/>
              </a:rPr>
              <a:t>:</a:t>
            </a:r>
            <a:r>
              <a:rPr lang="en-US" sz="40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4000" kern="0">
                <a:solidFill>
                  <a:srgbClr val="000000"/>
                </a:solidFill>
                <a:cs typeface="Arial"/>
                <a:sym typeface="Arial"/>
              </a:rPr>
              <a:t>Quan sát </a:t>
            </a:r>
            <a:r>
              <a:rPr lang="en-US" sz="4000" kern="0" smtClean="0">
                <a:solidFill>
                  <a:srgbClr val="000000"/>
                </a:solidFill>
                <a:cs typeface="Arial"/>
                <a:sym typeface="Arial"/>
              </a:rPr>
              <a:t>Hình 56 và so sánh các tỉ số:</a:t>
            </a:r>
            <a:endParaRPr lang="en-US" sz="4000" kern="0">
              <a:solidFill>
                <a:srgbClr val="000000"/>
              </a:solidFil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541639" y="5711652"/>
                <a:ext cx="4161332" cy="3854838"/>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m:t>
                          </m:r>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den>
                      </m:f>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m:t>
                          </m:r>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𝐶</m:t>
                          </m:r>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3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d>
                        <m:d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dPr>
                        <m:e>
                          <m:r>
                            <m:rPr>
                              <m:sty m:val="p"/>
                            </m:rPr>
                            <a:rPr lang="en-US" sz="3800" i="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v</m:t>
                          </m:r>
                          <m:r>
                            <a:rPr lang="da-DK" sz="3800" i="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ì</m:t>
                          </m:r>
                          <m:r>
                            <a:rPr lang="en-US" sz="3800" b="0" i="0"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 </m:t>
                          </m:r>
                          <m:f>
                            <m:f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num>
                            <m:den>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1</m:t>
                              </m:r>
                            </m:den>
                          </m:f>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3</m:t>
                              </m:r>
                            </m:num>
                            <m:den>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1,5</m:t>
                              </m:r>
                            </m:den>
                          </m:f>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4</m:t>
                              </m:r>
                            </m:num>
                            <m:den>
                              <m:r>
                                <a:rPr lang="da-DK" sz="3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den>
                          </m:f>
                        </m:e>
                      </m:d>
                    </m:oMath>
                  </m:oMathPara>
                </a14:m>
                <a:endPar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41639" y="5711652"/>
                <a:ext cx="4161332" cy="385483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514388" y="2019300"/>
                <a:ext cx="4188583" cy="1806970"/>
              </a:xfrm>
              <a:prstGeom prst="rect">
                <a:avLst/>
              </a:prstGeom>
            </p:spPr>
            <p:txBody>
              <a:bodyPr wrap="none">
                <a:spAutoFit/>
              </a:bodyPr>
              <a:lstStyle/>
              <a:p>
                <a:pPr lvl="0" algn="just" defTabSz="1828800">
                  <a:lnSpc>
                    <a:spcPct val="150000"/>
                  </a:lnSpc>
                  <a:buClr>
                    <a:srgbClr val="C00000"/>
                  </a:buClr>
                  <a:defRPr/>
                </a:pPr>
                <a14:m>
                  <m:oMathPara xmlns:m="http://schemas.openxmlformats.org/officeDocument/2006/math">
                    <m:oMathParaPr>
                      <m:jc m:val="centerGroup"/>
                    </m:oMathParaPr>
                    <m:oMath xmlns:m="http://schemas.openxmlformats.org/officeDocument/2006/math">
                      <m:f>
                        <m:fPr>
                          <m:ctrlP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m:t>
                          </m:r>
                        </m:den>
                      </m:f>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𝐴𝐶</m:t>
                          </m:r>
                        </m:den>
                      </m:f>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r>
                            <a:rPr lang="da-DK"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num>
                        <m:den>
                          <m:r>
                            <a:rPr lang="en-US" sz="3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3800" kern="0">
                  <a:solidFill>
                    <a:srgbClr val="000000"/>
                  </a:solidFill>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514388" y="2019300"/>
                <a:ext cx="4188583" cy="1806970"/>
              </a:xfrm>
              <a:prstGeom prst="rect">
                <a:avLst/>
              </a:prstGeom>
              <a:blipFill>
                <a:blip r:embed="rId7"/>
                <a:stretch>
                  <a:fillRect/>
                </a:stretch>
              </a:blipFill>
            </p:spPr>
            <p:txBody>
              <a:bodyPr/>
              <a:lstStyle/>
              <a:p>
                <a:r>
                  <a:rPr lang="en-US">
                    <a:noFill/>
                  </a:rPr>
                  <a:t> </a:t>
                </a:r>
              </a:p>
            </p:txBody>
          </p:sp>
        </mc:Fallback>
      </mc:AlternateContent>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11430000" y="2313538"/>
            <a:ext cx="5452511" cy="6587572"/>
          </a:xfrm>
          <a:prstGeom prst="rect">
            <a:avLst/>
          </a:prstGeom>
        </p:spPr>
      </p:pic>
      <p:grpSp>
        <p:nvGrpSpPr>
          <p:cNvPr id="13" name="Group 12"/>
          <p:cNvGrpSpPr/>
          <p:nvPr/>
        </p:nvGrpSpPr>
        <p:grpSpPr>
          <a:xfrm>
            <a:off x="3179058" y="4740414"/>
            <a:ext cx="6001037" cy="707886"/>
            <a:chOff x="2413299" y="5394130"/>
            <a:chExt cx="6001037" cy="707886"/>
          </a:xfrm>
        </p:grpSpPr>
        <p:sp>
          <p:nvSpPr>
            <p:cNvPr id="5" name="Right Arrow 4"/>
            <p:cNvSpPr/>
            <p:nvPr/>
          </p:nvSpPr>
          <p:spPr>
            <a:xfrm>
              <a:off x="2413299" y="5480528"/>
              <a:ext cx="685800" cy="516567"/>
            </a:xfrm>
            <a:prstGeom prst="rightArrow">
              <a:avLst/>
            </a:prstGeom>
            <a:solidFill>
              <a:schemeClr val="accent3">
                <a:lumMod val="75000"/>
                <a:lumOff val="25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2" name="Rectangle 11"/>
            <p:cNvSpPr/>
            <p:nvPr/>
          </p:nvSpPr>
          <p:spPr>
            <a:xfrm>
              <a:off x="3237919" y="5394130"/>
              <a:ext cx="5176417" cy="707886"/>
            </a:xfrm>
            <a:prstGeom prst="rect">
              <a:avLst/>
            </a:prstGeom>
          </p:spPr>
          <p:txBody>
            <a:bodyPr wrap="none">
              <a:spAutoFit/>
            </a:bodyPr>
            <a:lstStyle/>
            <a:p>
              <a:r>
                <a:rPr lang="en-US" sz="4000" kern="0">
                  <a:solidFill>
                    <a:srgbClr val="000000"/>
                  </a:solidFill>
                  <a:cs typeface="Arial"/>
                  <a:sym typeface="Arial"/>
                </a:rPr>
                <a:t>Quan sát Hình </a:t>
              </a:r>
              <a:r>
                <a:rPr lang="en-US" sz="4000" kern="0" smtClean="0">
                  <a:solidFill>
                    <a:srgbClr val="000000"/>
                  </a:solidFill>
                  <a:cs typeface="Arial"/>
                  <a:sym typeface="Arial"/>
                </a:rPr>
                <a:t>ta thấy</a:t>
              </a:r>
              <a:endParaRPr lang="en-US"/>
            </a:p>
          </p:txBody>
        </p:sp>
      </p:grpSp>
    </p:spTree>
    <p:extLst>
      <p:ext uri="{BB962C8B-B14F-4D97-AF65-F5344CB8AC3E}">
        <p14:creationId xmlns:p14="http://schemas.microsoft.com/office/powerpoint/2010/main" val="70312376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left)">
                                      <p:cBhvr>
                                        <p:cTn id="28" dur="500"/>
                                        <p:tgtEl>
                                          <p:spTgt spid="2">
                                            <p:txEl>
                                              <p:pRg st="0" end="0"/>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left)">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42900"/>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defTabSz="1828800">
              <a:buClr>
                <a:srgbClr val="070185"/>
              </a:buClr>
              <a:defRPr/>
            </a:pPr>
            <a:r>
              <a:rPr lang="en-US" sz="7000" b="1" kern="0">
                <a:solidFill>
                  <a:srgbClr val="FFFF00"/>
                </a:solidFill>
                <a:latin typeface="Arial" panose="020B0604020202020204" pitchFamily="34" charset="0"/>
              </a:rPr>
              <a:t>Định lí</a:t>
            </a:r>
            <a:endParaRPr lang="vi-VN" sz="7000" b="1" kern="0" dirty="0">
              <a:solidFill>
                <a:srgbClr val="FFFF00"/>
              </a:solidFill>
              <a:latin typeface="Arial" panose="020B0604020202020204" pitchFamily="34" charset="0"/>
            </a:endParaRPr>
          </a:p>
        </p:txBody>
      </p:sp>
      <p:sp>
        <p:nvSpPr>
          <p:cNvPr id="31" name="Rectangle 30"/>
          <p:cNvSpPr/>
          <p:nvPr/>
        </p:nvSpPr>
        <p:spPr>
          <a:xfrm>
            <a:off x="1317938" y="2192030"/>
            <a:ext cx="15652124" cy="212365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a:ea typeface="Arial" panose="020B0604020202020204" pitchFamily="34" charset="0"/>
                <a:cs typeface="Times New Roman" panose="02020603050405020304" pitchFamily="18" charset="0"/>
              </a:rPr>
              <a:t>Nếu ba cạnh của tam giác này tỉ lệ với ba cạnh của tam giác kia thì hai tam giác đó đồng dạng với nhau.</a:t>
            </a:r>
            <a:endParaRPr lang="en-US" sz="4400">
              <a:effectLst/>
              <a:ea typeface="Arial" panose="020B0604020202020204" pitchFamily="34" charset="0"/>
              <a:cs typeface="Times New Roman" panose="02020603050405020304" pitchFamily="18" charset="0"/>
            </a:endParaRPr>
          </a:p>
        </p:txBody>
      </p:sp>
      <p:pic>
        <p:nvPicPr>
          <p:cNvPr id="35" name="Picture 34"/>
          <p:cNvPicPr>
            <a:picLocks noChangeAspect="1"/>
          </p:cNvPicPr>
          <p:nvPr/>
        </p:nvPicPr>
        <p:blipFill>
          <a:blip r:embed="rId3"/>
          <a:stretch>
            <a:fillRect/>
          </a:stretch>
        </p:blipFill>
        <p:spPr>
          <a:xfrm rot="329459" flipH="1">
            <a:off x="379230" y="9050649"/>
            <a:ext cx="1370775" cy="894651"/>
          </a:xfrm>
          <a:prstGeom prst="rect">
            <a:avLst/>
          </a:prstGeom>
        </p:spPr>
      </p:pic>
      <p:pic>
        <p:nvPicPr>
          <p:cNvPr id="36" name="Picture 35"/>
          <p:cNvPicPr>
            <a:picLocks noChangeAspect="1"/>
          </p:cNvPicPr>
          <p:nvPr/>
        </p:nvPicPr>
        <p:blipFill>
          <a:blip r:embed="rId4"/>
          <a:stretch>
            <a:fillRect/>
          </a:stretch>
        </p:blipFill>
        <p:spPr>
          <a:xfrm rot="16200000">
            <a:off x="15772464" y="210314"/>
            <a:ext cx="573741" cy="1821455"/>
          </a:xfrm>
          <a:prstGeom prst="rect">
            <a:avLst/>
          </a:prstGeom>
        </p:spPr>
      </p:pic>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78536758"/>
                  </p:ext>
                </p:extLst>
              </p:nvPr>
            </p:nvGraphicFramePr>
            <p:xfrm>
              <a:off x="2514600" y="5368022"/>
              <a:ext cx="8514702" cy="4042678"/>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867014">
                    <a:tc>
                      <a:txBody>
                        <a:bodyPr/>
                        <a:lstStyle/>
                        <a:p>
                          <a:pPr algn="ctr">
                            <a:lnSpc>
                              <a:spcPct val="150000"/>
                            </a:lnSpc>
                            <a:spcBef>
                              <a:spcPts val="300"/>
                            </a:spcBef>
                            <a:spcAft>
                              <a:spcPts val="300"/>
                            </a:spcAft>
                          </a:pPr>
                          <a:r>
                            <a:rPr lang="da-DK" sz="4100">
                              <a:solidFill>
                                <a:schemeClr val="bg1"/>
                              </a:solidFill>
                              <a:effectLst/>
                              <a:latin typeface="Arial" panose="020B0604020202020204" pitchFamily="34" charset="0"/>
                              <a:ea typeface="Dotum" panose="020B0600000101010101" pitchFamily="34" charset="-127"/>
                              <a:cs typeface="Arial" panose="020B0604020202020204" pitchFamily="34" charset="0"/>
                            </a:rPr>
                            <a:t>GT</a:t>
                          </a:r>
                          <a:endParaRPr lang="en-US" sz="41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da-DK" sz="41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da-DK" sz="41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𝐴𝐵𝐶</m:t>
                                </m:r>
                                <m:r>
                                  <a:rPr lang="da-DK" sz="41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41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endParaRPr>
                        </a:p>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m:t>
                                    </m:r>
                                  </m:den>
                                </m:f>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𝐴𝐶</m:t>
                                    </m:r>
                                  </m:den>
                                </m:f>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𝐵𝐶</m:t>
                                    </m:r>
                                  </m:den>
                                </m:f>
                              </m:oMath>
                            </m:oMathPara>
                          </a14:m>
                          <a:endParaRPr lang="en-US" sz="41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490746"/>
                      </a:ext>
                    </a:extLst>
                  </a:tr>
                  <a:tr h="1175664">
                    <a:tc>
                      <a:txBody>
                        <a:bodyPr/>
                        <a:lstStyle/>
                        <a:p>
                          <a:pPr algn="ctr">
                            <a:lnSpc>
                              <a:spcPct val="150000"/>
                            </a:lnSpc>
                            <a:spcBef>
                              <a:spcPts val="300"/>
                            </a:spcBef>
                            <a:spcAft>
                              <a:spcPts val="300"/>
                            </a:spcAft>
                          </a:pPr>
                          <a:r>
                            <a:rPr lang="da-DK" sz="4100">
                              <a:solidFill>
                                <a:schemeClr val="bg1"/>
                              </a:solidFill>
                              <a:effectLst/>
                              <a:latin typeface="Arial" panose="020B0604020202020204" pitchFamily="34" charset="0"/>
                              <a:ea typeface="Dotum" panose="020B0600000101010101" pitchFamily="34" charset="-127"/>
                              <a:cs typeface="Arial" panose="020B0604020202020204" pitchFamily="34" charset="0"/>
                            </a:rPr>
                            <a:t>KL</a:t>
                          </a:r>
                          <a:endParaRPr lang="en-US" sz="41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 xmlns:m="http://schemas.openxmlformats.org/officeDocument/2006/math">
                              <m:r>
                                <a:rPr lang="da-DK" sz="41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𝐵</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𝐶</m:t>
                                  </m:r>
                                </m:e>
                                <m:sup>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41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r>
                                <a:rPr lang="iu-Cans-CA" sz="4400" i="1" kern="0" smtClean="0">
                                  <a:solidFill>
                                    <a:schemeClr val="bg1"/>
                                  </a:solidFill>
                                  <a:latin typeface="Cambria Math" panose="02040503050406030204" pitchFamily="18" charset="0"/>
                                  <a:cs typeface="Arial"/>
                                  <a:sym typeface="Arial"/>
                                </a:rPr>
                                <m:t>ᔕ</m:t>
                              </m:r>
                              <m:r>
                                <a:rPr lang="en-US" sz="4400" b="0" i="1" kern="0" smtClean="0">
                                  <a:solidFill>
                                    <a:srgbClr val="000000"/>
                                  </a:solidFill>
                                  <a:latin typeface="Cambria Math" panose="02040503050406030204" pitchFamily="18" charset="0"/>
                                  <a:cs typeface="Arial"/>
                                  <a:sym typeface="Arial"/>
                                </a:rPr>
                                <m:t> </m:t>
                              </m:r>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da-DK" sz="41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da-DK" sz="41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1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40087952"/>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78536758"/>
                  </p:ext>
                </p:extLst>
              </p:nvPr>
            </p:nvGraphicFramePr>
            <p:xfrm>
              <a:off x="2514600" y="5368022"/>
              <a:ext cx="8514702" cy="4042678"/>
            </p:xfrm>
            <a:graphic>
              <a:graphicData uri="http://schemas.openxmlformats.org/drawingml/2006/table">
                <a:tbl>
                  <a:tblPr firstRow="1" firstCol="1" bandRow="1"/>
                  <a:tblGrid>
                    <a:gridCol w="1258799">
                      <a:extLst>
                        <a:ext uri="{9D8B030D-6E8A-4147-A177-3AD203B41FA5}">
                          <a16:colId xmlns:a16="http://schemas.microsoft.com/office/drawing/2014/main" val="418820096"/>
                        </a:ext>
                      </a:extLst>
                    </a:gridCol>
                    <a:gridCol w="7255903">
                      <a:extLst>
                        <a:ext uri="{9D8B030D-6E8A-4147-A177-3AD203B41FA5}">
                          <a16:colId xmlns:a16="http://schemas.microsoft.com/office/drawing/2014/main" val="3314505743"/>
                        </a:ext>
                      </a:extLst>
                    </a:gridCol>
                  </a:tblGrid>
                  <a:tr h="2867014">
                    <a:tc>
                      <a:txBody>
                        <a:bodyPr/>
                        <a:lstStyle/>
                        <a:p>
                          <a:pPr algn="ctr">
                            <a:lnSpc>
                              <a:spcPct val="150000"/>
                            </a:lnSpc>
                            <a:spcBef>
                              <a:spcPts val="300"/>
                            </a:spcBef>
                            <a:spcAft>
                              <a:spcPts val="300"/>
                            </a:spcAft>
                          </a:pPr>
                          <a:r>
                            <a:rPr lang="da-DK" sz="4100">
                              <a:solidFill>
                                <a:schemeClr val="bg1"/>
                              </a:solidFill>
                              <a:effectLst/>
                              <a:latin typeface="Arial" panose="020B0604020202020204" pitchFamily="34" charset="0"/>
                              <a:ea typeface="Dotum" panose="020B0600000101010101" pitchFamily="34" charset="-127"/>
                              <a:cs typeface="Arial" panose="020B0604020202020204" pitchFamily="34" charset="0"/>
                            </a:rPr>
                            <a:t>GT</a:t>
                          </a:r>
                          <a:endParaRPr lang="en-US" sz="41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5"/>
                          <a:stretch>
                            <a:fillRect l="-17380" r="-84" b="-45435"/>
                          </a:stretch>
                        </a:blipFill>
                      </a:tcPr>
                    </a:tc>
                    <a:extLst>
                      <a:ext uri="{0D108BD9-81ED-4DB2-BD59-A6C34878D82A}">
                        <a16:rowId xmlns:a16="http://schemas.microsoft.com/office/drawing/2014/main" val="2999490746"/>
                      </a:ext>
                    </a:extLst>
                  </a:tr>
                  <a:tr h="1175664">
                    <a:tc>
                      <a:txBody>
                        <a:bodyPr/>
                        <a:lstStyle/>
                        <a:p>
                          <a:pPr algn="ctr">
                            <a:lnSpc>
                              <a:spcPct val="150000"/>
                            </a:lnSpc>
                            <a:spcBef>
                              <a:spcPts val="300"/>
                            </a:spcBef>
                            <a:spcAft>
                              <a:spcPts val="300"/>
                            </a:spcAft>
                          </a:pPr>
                          <a:r>
                            <a:rPr lang="da-DK" sz="4100">
                              <a:solidFill>
                                <a:schemeClr val="bg1"/>
                              </a:solidFill>
                              <a:effectLst/>
                              <a:latin typeface="Arial" panose="020B0604020202020204" pitchFamily="34" charset="0"/>
                              <a:ea typeface="Dotum" panose="020B0600000101010101" pitchFamily="34" charset="-127"/>
                              <a:cs typeface="Arial" panose="020B0604020202020204" pitchFamily="34" charset="0"/>
                            </a:rPr>
                            <a:t>KL</a:t>
                          </a:r>
                          <a:endParaRPr lang="en-US" sz="4100">
                            <a:solidFill>
                              <a:schemeClr val="bg1"/>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blipFill>
                          <a:blip r:embed="rId5"/>
                          <a:stretch>
                            <a:fillRect l="-17380" t="-244041" r="-84" b="-10881"/>
                          </a:stretch>
                        </a:blipFill>
                      </a:tcPr>
                    </a:tc>
                    <a:extLst>
                      <a:ext uri="{0D108BD9-81ED-4DB2-BD59-A6C34878D82A}">
                        <a16:rowId xmlns:a16="http://schemas.microsoft.com/office/drawing/2014/main" val="2040087952"/>
                      </a:ext>
                    </a:extLst>
                  </a:tr>
                </a:tbl>
              </a:graphicData>
            </a:graphic>
          </p:graphicFrame>
        </mc:Fallback>
      </mc:AlternateContent>
      <p:pic>
        <p:nvPicPr>
          <p:cNvPr id="7" name="Picture 6"/>
          <p:cNvPicPr>
            <a:picLocks noChangeAspect="1"/>
          </p:cNvPicPr>
          <p:nvPr/>
        </p:nvPicPr>
        <p:blipFill>
          <a:blip r:embed="rId6"/>
          <a:stretch>
            <a:fillRect/>
          </a:stretch>
        </p:blipFill>
        <p:spPr>
          <a:xfrm>
            <a:off x="12344400" y="4829567"/>
            <a:ext cx="3200400" cy="49435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184484" y="190499"/>
            <a:ext cx="17907000" cy="9865373"/>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2" name="Rectangle 31"/>
          <p:cNvSpPr/>
          <p:nvPr/>
        </p:nvSpPr>
        <p:spPr>
          <a:xfrm>
            <a:off x="688147" y="647700"/>
            <a:ext cx="3239990" cy="677108"/>
          </a:xfrm>
          <a:prstGeom prst="rect">
            <a:avLst/>
          </a:prstGeom>
        </p:spPr>
        <p:txBody>
          <a:bodyPr wrap="none">
            <a:spAutoFit/>
          </a:bodyPr>
          <a:lstStyle/>
          <a:p>
            <a:pPr algn="ctr" defTabSz="1828800">
              <a:defRPr/>
            </a:pPr>
            <a:r>
              <a:rPr lang="en-US" sz="3800" b="1" i="1" u="sng">
                <a:solidFill>
                  <a:srgbClr val="C00000"/>
                </a:solidFill>
                <a:latin typeface="Arial" panose="020B0604020202020204" pitchFamily="34" charset="0"/>
                <a:cs typeface="Arial"/>
                <a:sym typeface="Arial"/>
              </a:rPr>
              <a:t>Chứng </a:t>
            </a:r>
            <a:r>
              <a:rPr lang="en-US" sz="3800" b="1" i="1" u="sng" smtClean="0">
                <a:solidFill>
                  <a:srgbClr val="C00000"/>
                </a:solidFill>
                <a:latin typeface="Arial" panose="020B0604020202020204" pitchFamily="34" charset="0"/>
                <a:cs typeface="Arial"/>
                <a:sym typeface="Arial"/>
              </a:rPr>
              <a:t>minh:</a:t>
            </a:r>
            <a:endParaRPr lang="en-US" sz="3800" b="1" i="1" u="sng" dirty="0">
              <a:solidFill>
                <a:srgbClr val="C00000"/>
              </a:solidFill>
              <a:latin typeface="Calibri"/>
              <a:cs typeface="Arial"/>
              <a:sym typeface="Arial"/>
            </a:endParaRPr>
          </a:p>
        </p:txBody>
      </p:sp>
      <p:pic>
        <p:nvPicPr>
          <p:cNvPr id="35" name="Picture 34"/>
          <p:cNvPicPr>
            <a:picLocks noChangeAspect="1"/>
          </p:cNvPicPr>
          <p:nvPr/>
        </p:nvPicPr>
        <p:blipFill>
          <a:blip r:embed="rId3"/>
          <a:stretch>
            <a:fillRect/>
          </a:stretch>
        </p:blipFill>
        <p:spPr>
          <a:xfrm rot="16805205">
            <a:off x="16017253" y="73145"/>
            <a:ext cx="1403733" cy="18262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56867" y="1302079"/>
                <a:ext cx="11919285" cy="8485015"/>
              </a:xfrm>
              <a:prstGeom prst="rect">
                <a:avLst/>
              </a:prstGeom>
            </p:spPr>
            <p:txBody>
              <a:bodyPr wrap="square">
                <a:spAutoFit/>
              </a:bodyPr>
              <a:lstStyle/>
              <a:p>
                <a:pPr marL="571500" indent="-571500">
                  <a:lnSpc>
                    <a:spcPct val="150000"/>
                  </a:lnSpc>
                  <a:spcBef>
                    <a:spcPts val="200"/>
                  </a:spcBef>
                  <a:spcAft>
                    <a:spcPts val="200"/>
                  </a:spcAft>
                  <a:buFont typeface="Arial" panose="020B0604020202020204" pitchFamily="34" charset="0"/>
                  <a:buChar char="•"/>
                </a:pPr>
                <a:r>
                  <a:rPr lang="vi-VN" sz="3600" b="1" smtClean="0">
                    <a:solidFill>
                      <a:schemeClr val="tx1"/>
                    </a:solidFill>
                    <a:latin typeface="Arial" panose="020B0604020202020204" pitchFamily="34" charset="0"/>
                    <a:cs typeface="Arial" panose="020B0604020202020204" pitchFamily="34" charset="0"/>
                  </a:rPr>
                  <a:t>Trường hợp </a:t>
                </a:r>
                <a:r>
                  <a:rPr lang="vi-VN" sz="3600" b="1">
                    <a:solidFill>
                      <a:schemeClr val="tx1"/>
                    </a:solidFill>
                    <a:latin typeface="Arial" panose="020B0604020202020204" pitchFamily="34" charset="0"/>
                    <a:cs typeface="Arial" panose="020B0604020202020204" pitchFamily="34" charset="0"/>
                  </a:rPr>
                  <a:t>1</a:t>
                </a:r>
                <a:r>
                  <a:rPr lang="vi-VN" sz="3600" b="1" smtClean="0">
                    <a:solidFill>
                      <a:schemeClr val="tx1"/>
                    </a:solidFill>
                    <a:latin typeface="Arial" panose="020B0604020202020204" pitchFamily="34" charset="0"/>
                    <a:cs typeface="Arial" panose="020B0604020202020204" pitchFamily="34" charset="0"/>
                  </a:rPr>
                  <a:t>:</a:t>
                </a:r>
                <a:r>
                  <a:rPr lang="en-US" sz="3600" b="1" smtClean="0">
                    <a:solidFill>
                      <a:schemeClr val="tx1"/>
                    </a:solidFill>
                    <a:latin typeface="Arial" panose="020B0604020202020204" pitchFamily="34" charset="0"/>
                    <a:cs typeface="Arial" panose="020B0604020202020204" pitchFamily="34" charset="0"/>
                  </a:rPr>
                  <a:t> </a:t>
                </a:r>
                <a14:m>
                  <m:oMath xmlns:m="http://schemas.openxmlformats.org/officeDocument/2006/math">
                    <m:f>
                      <m:fPr>
                        <m:ctrlPr>
                          <a:rPr lang="en-US" sz="3600" i="1" smtClean="0">
                            <a:solidFill>
                              <a:schemeClr val="tx1"/>
                            </a:solidFill>
                            <a:latin typeface="Cambria Math" panose="02040503050406030204" pitchFamily="18" charset="0"/>
                          </a:rPr>
                        </m:ctrlPr>
                      </m:fPr>
                      <m:num>
                        <m:sSup>
                          <m:sSupPr>
                            <m:ctrlPr>
                              <a:rPr lang="en-US" sz="3600" i="1" smtClean="0">
                                <a:solidFill>
                                  <a:schemeClr val="tx1"/>
                                </a:solidFill>
                                <a:latin typeface="Cambria Math" panose="02040503050406030204" pitchFamily="18" charset="0"/>
                              </a:rPr>
                            </m:ctrlPr>
                          </m:sSupPr>
                          <m:e>
                            <m:r>
                              <a:rPr lang="en-US" sz="3600" b="0" i="1" smtClean="0">
                                <a:solidFill>
                                  <a:schemeClr val="tx1"/>
                                </a:solidFill>
                                <a:latin typeface="Cambria Math" panose="02040503050406030204" pitchFamily="18" charset="0"/>
                              </a:rPr>
                              <m:t>𝐴</m:t>
                            </m:r>
                          </m:e>
                          <m:sup>
                            <m:r>
                              <a:rPr lang="en-US" sz="3600" b="0" i="1" smtClean="0">
                                <a:solidFill>
                                  <a:schemeClr val="tx1"/>
                                </a:solidFill>
                                <a:latin typeface="Cambria Math" panose="02040503050406030204" pitchFamily="18" charset="0"/>
                              </a:rPr>
                              <m:t>′</m:t>
                            </m:r>
                          </m:sup>
                        </m:sSup>
                        <m:sSup>
                          <m:sSupPr>
                            <m:ctrlPr>
                              <a:rPr lang="en-US" sz="3600" i="1">
                                <a:solidFill>
                                  <a:schemeClr val="tx1"/>
                                </a:solidFill>
                                <a:latin typeface="Cambria Math" panose="02040503050406030204" pitchFamily="18" charset="0"/>
                              </a:rPr>
                            </m:ctrlPr>
                          </m:sSupPr>
                          <m:e>
                            <m:r>
                              <a:rPr lang="en-US" sz="3600" b="0" i="1" smtClean="0">
                                <a:solidFill>
                                  <a:schemeClr val="tx1"/>
                                </a:solidFill>
                                <a:latin typeface="Cambria Math" panose="02040503050406030204" pitchFamily="18" charset="0"/>
                              </a:rPr>
                              <m:t>𝐵</m:t>
                            </m:r>
                          </m:e>
                          <m:sup>
                            <m:r>
                              <a:rPr lang="en-US" sz="3600" b="0" i="1">
                                <a:solidFill>
                                  <a:schemeClr val="tx1"/>
                                </a:solidFill>
                                <a:latin typeface="Cambria Math" panose="02040503050406030204" pitchFamily="18" charset="0"/>
                              </a:rPr>
                              <m:t>′</m:t>
                            </m:r>
                          </m:sup>
                        </m:sSup>
                      </m:num>
                      <m:den>
                        <m:r>
                          <a:rPr lang="en-US" sz="3600" b="0" i="1" smtClean="0">
                            <a:solidFill>
                              <a:schemeClr val="tx1"/>
                            </a:solidFill>
                            <a:latin typeface="Cambria Math" panose="02040503050406030204" pitchFamily="18" charset="0"/>
                          </a:rPr>
                          <m:t>𝐴𝐵</m:t>
                        </m:r>
                      </m:den>
                    </m:f>
                    <m:r>
                      <a:rPr lang="en-US" sz="3600" b="0" i="1" smtClean="0">
                        <a:solidFill>
                          <a:schemeClr val="tx1"/>
                        </a:solidFill>
                        <a:latin typeface="Cambria Math" panose="02040503050406030204" pitchFamily="18" charset="0"/>
                      </a:rPr>
                      <m:t>=1</m:t>
                    </m:r>
                  </m:oMath>
                </a14:m>
                <a:endParaRPr lang="vi-VN" sz="3600">
                  <a:solidFill>
                    <a:schemeClr val="tx1"/>
                  </a:solidFill>
                  <a:latin typeface="Arial" panose="020B0604020202020204" pitchFamily="34" charset="0"/>
                  <a:cs typeface="Arial" panose="020B0604020202020204" pitchFamily="34" charset="0"/>
                </a:endParaRPr>
              </a:p>
              <a:p>
                <a:pPr>
                  <a:lnSpc>
                    <a:spcPct val="150000"/>
                  </a:lnSpc>
                  <a:spcBef>
                    <a:spcPts val="200"/>
                  </a:spcBef>
                  <a:spcAft>
                    <a:spcPts val="200"/>
                  </a:spcAft>
                </a:pPr>
                <a:r>
                  <a:rPr lang="vi-VN" sz="3600" smtClean="0">
                    <a:solidFill>
                      <a:schemeClr val="tx1"/>
                    </a:solidFill>
                    <a:latin typeface="Arial" panose="020B0604020202020204" pitchFamily="34" charset="0"/>
                    <a:cs typeface="Arial" panose="020B0604020202020204" pitchFamily="34" charset="0"/>
                  </a:rPr>
                  <a:t>Khi </a:t>
                </a:r>
                <a:r>
                  <a:rPr lang="vi-VN" sz="3600">
                    <a:solidFill>
                      <a:schemeClr val="tx1"/>
                    </a:solidFill>
                    <a:latin typeface="Arial" panose="020B0604020202020204" pitchFamily="34" charset="0"/>
                    <a:cs typeface="Arial" panose="020B0604020202020204" pitchFamily="34" charset="0"/>
                  </a:rPr>
                  <a:t>đó: </a:t>
                </a:r>
                <a14:m>
                  <m:oMath xmlns:m="http://schemas.openxmlformats.org/officeDocument/2006/math">
                    <m:r>
                      <a:rPr lang="vi-VN" sz="3600" i="1" smtClean="0">
                        <a:solidFill>
                          <a:schemeClr val="tx1"/>
                        </a:solidFill>
                        <a:latin typeface="Cambria Math" panose="02040503050406030204" pitchFamily="18" charset="0"/>
                      </a:rPr>
                      <m:t>𝐴</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𝐵</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 </m:t>
                    </m:r>
                    <m:r>
                      <a:rPr lang="vi-VN" sz="3600" i="1" smtClean="0">
                        <a:solidFill>
                          <a:schemeClr val="tx1"/>
                        </a:solidFill>
                        <a:latin typeface="Cambria Math" panose="02040503050406030204" pitchFamily="18" charset="0"/>
                      </a:rPr>
                      <m:t>𝐴𝐵</m:t>
                    </m:r>
                    <m:r>
                      <a:rPr lang="vi-VN" sz="3600" i="1" smtClean="0">
                        <a:solidFill>
                          <a:schemeClr val="tx1"/>
                        </a:solidFill>
                        <a:latin typeface="Cambria Math" panose="02040503050406030204" pitchFamily="18" charset="0"/>
                      </a:rPr>
                      <m:t>,  </m:t>
                    </m:r>
                    <m:r>
                      <a:rPr lang="vi-VN" sz="3600" i="1" smtClean="0">
                        <a:solidFill>
                          <a:schemeClr val="tx1"/>
                        </a:solidFill>
                        <a:latin typeface="Cambria Math" panose="02040503050406030204" pitchFamily="18" charset="0"/>
                      </a:rPr>
                      <m:t>𝐵</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𝐶</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 = </m:t>
                    </m:r>
                    <m:r>
                      <a:rPr lang="vi-VN" sz="3600" i="1" smtClean="0">
                        <a:solidFill>
                          <a:schemeClr val="tx1"/>
                        </a:solidFill>
                        <a:latin typeface="Cambria Math" panose="02040503050406030204" pitchFamily="18" charset="0"/>
                      </a:rPr>
                      <m:t>𝐵𝐶</m:t>
                    </m:r>
                    <m:r>
                      <a:rPr lang="vi-VN" sz="3600" i="1" smtClean="0">
                        <a:solidFill>
                          <a:schemeClr val="tx1"/>
                        </a:solidFill>
                        <a:latin typeface="Cambria Math" panose="02040503050406030204" pitchFamily="18" charset="0"/>
                      </a:rPr>
                      <m:t>,  </m:t>
                    </m:r>
                    <m:r>
                      <a:rPr lang="vi-VN" sz="3600" i="1" smtClean="0">
                        <a:solidFill>
                          <a:schemeClr val="tx1"/>
                        </a:solidFill>
                        <a:latin typeface="Cambria Math" panose="02040503050406030204" pitchFamily="18" charset="0"/>
                      </a:rPr>
                      <m:t>𝐶</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𝐴</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 = </m:t>
                    </m:r>
                    <m:r>
                      <a:rPr lang="vi-VN" sz="3600" i="1" smtClean="0">
                        <a:solidFill>
                          <a:schemeClr val="tx1"/>
                        </a:solidFill>
                        <a:latin typeface="Cambria Math" panose="02040503050406030204" pitchFamily="18" charset="0"/>
                      </a:rPr>
                      <m:t>𝐶𝐴</m:t>
                    </m:r>
                    <m:r>
                      <a:rPr lang="vi-VN" sz="3600" i="1" smtClean="0">
                        <a:solidFill>
                          <a:schemeClr val="tx1"/>
                        </a:solidFill>
                        <a:latin typeface="Cambria Math" panose="02040503050406030204" pitchFamily="18" charset="0"/>
                      </a:rPr>
                      <m:t>.</m:t>
                    </m:r>
                  </m:oMath>
                </a14:m>
                <a:endParaRPr lang="vi-VN" sz="3600">
                  <a:solidFill>
                    <a:schemeClr val="tx1"/>
                  </a:solidFill>
                  <a:latin typeface="Arial" panose="020B0604020202020204" pitchFamily="34" charset="0"/>
                  <a:cs typeface="Arial" panose="020B0604020202020204" pitchFamily="34" charset="0"/>
                </a:endParaRPr>
              </a:p>
              <a:p>
                <a:pPr>
                  <a:lnSpc>
                    <a:spcPct val="150000"/>
                  </a:lnSpc>
                  <a:spcBef>
                    <a:spcPts val="200"/>
                  </a:spcBef>
                  <a:spcAft>
                    <a:spcPts val="200"/>
                  </a:spcAft>
                </a:pPr>
                <a:r>
                  <a:rPr lang="vi-VN" sz="3600">
                    <a:solidFill>
                      <a:schemeClr val="tx1"/>
                    </a:solidFill>
                    <a:latin typeface="Arial" panose="020B0604020202020204" pitchFamily="34" charset="0"/>
                    <a:cs typeface="Arial" panose="020B0604020202020204" pitchFamily="34" charset="0"/>
                  </a:rPr>
                  <a:t>Suy ra </a:t>
                </a:r>
                <a14:m>
                  <m:oMath xmlns:m="http://schemas.openxmlformats.org/officeDocument/2006/math">
                    <m:r>
                      <a:rPr lang="vi-VN" sz="3600" i="1" smtClean="0">
                        <a:solidFill>
                          <a:schemeClr val="tx1"/>
                        </a:solidFill>
                        <a:latin typeface="Cambria Math" panose="02040503050406030204" pitchFamily="18" charset="0"/>
                        <a:ea typeface="Cambria Math" panose="02040503050406030204" pitchFamily="18" charset="0"/>
                      </a:rPr>
                      <m:t>∆</m:t>
                    </m:r>
                    <m:r>
                      <a:rPr lang="en-US" sz="3600" b="0" i="1" smtClean="0">
                        <a:solidFill>
                          <a:schemeClr val="tx1"/>
                        </a:solidFill>
                        <a:latin typeface="Cambria Math" panose="02040503050406030204" pitchFamily="18" charset="0"/>
                      </a:rPr>
                      <m:t>𝐴</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𝐵</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𝐶</m:t>
                    </m:r>
                    <m:r>
                      <a:rPr lang="en-US" sz="3600" b="0" i="1" smtClean="0">
                        <a:solidFill>
                          <a:schemeClr val="tx1"/>
                        </a:solidFill>
                        <a:latin typeface="Cambria Math" panose="02040503050406030204" pitchFamily="18" charset="0"/>
                      </a:rPr>
                      <m:t>′</m:t>
                    </m:r>
                    <m:r>
                      <a:rPr lang="vi-VN" sz="3600" i="1" smtClean="0">
                        <a:solidFill>
                          <a:schemeClr val="tx1"/>
                        </a:solidFill>
                        <a:latin typeface="Cambria Math" panose="02040503050406030204" pitchFamily="18" charset="0"/>
                      </a:rPr>
                      <m:t>= </m:t>
                    </m:r>
                    <m:r>
                      <a:rPr lang="vi-VN" sz="3600" i="1" smtClean="0">
                        <a:solidFill>
                          <a:schemeClr val="tx1"/>
                        </a:solidFill>
                        <a:latin typeface="Cambria Math" panose="02040503050406030204" pitchFamily="18" charset="0"/>
                        <a:ea typeface="Cambria Math" panose="02040503050406030204" pitchFamily="18" charset="0"/>
                      </a:rPr>
                      <m:t>∆</m:t>
                    </m:r>
                    <m:r>
                      <a:rPr lang="vi-VN" sz="3600" i="1" smtClean="0">
                        <a:solidFill>
                          <a:schemeClr val="tx1"/>
                        </a:solidFill>
                        <a:latin typeface="Cambria Math" panose="02040503050406030204" pitchFamily="18" charset="0"/>
                      </a:rPr>
                      <m:t>𝐴𝐵𝐶</m:t>
                    </m:r>
                    <m:r>
                      <a:rPr lang="vi-VN" sz="3600" i="1" smtClean="0">
                        <a:solidFill>
                          <a:schemeClr val="tx1"/>
                        </a:solidFill>
                        <a:latin typeface="Cambria Math" panose="02040503050406030204" pitchFamily="18" charset="0"/>
                      </a:rPr>
                      <m:t> </m:t>
                    </m:r>
                  </m:oMath>
                </a14:m>
                <a:r>
                  <a:rPr lang="vi-VN" sz="3600">
                    <a:solidFill>
                      <a:schemeClr val="tx1"/>
                    </a:solidFill>
                    <a:latin typeface="Arial" panose="020B0604020202020204" pitchFamily="34" charset="0"/>
                    <a:cs typeface="Arial" panose="020B0604020202020204" pitchFamily="34" charset="0"/>
                  </a:rPr>
                  <a:t>(c.c.c). </a:t>
                </a:r>
                <a:r>
                  <a:rPr lang="en-US" sz="3600">
                    <a:latin typeface="Arial" panose="020B0604020202020204" pitchFamily="34" charset="0"/>
                    <a:cs typeface="Arial" panose="020B0604020202020204" pitchFamily="34" charset="0"/>
                  </a:rPr>
                  <a:t> </a:t>
                </a:r>
                <a:r>
                  <a:rPr lang="vi-VN" sz="3600" smtClean="0">
                    <a:solidFill>
                      <a:schemeClr val="tx1"/>
                    </a:solidFill>
                    <a:latin typeface="Arial" panose="020B0604020202020204" pitchFamily="34" charset="0"/>
                    <a:cs typeface="Arial" panose="020B0604020202020204" pitchFamily="34" charset="0"/>
                  </a:rPr>
                  <a:t>Vì </a:t>
                </a:r>
                <a:r>
                  <a:rPr lang="vi-VN" sz="3600">
                    <a:solidFill>
                      <a:schemeClr val="tx1"/>
                    </a:solidFill>
                    <a:latin typeface="Arial" panose="020B0604020202020204" pitchFamily="34" charset="0"/>
                    <a:cs typeface="Arial" panose="020B0604020202020204" pitchFamily="34" charset="0"/>
                  </a:rPr>
                  <a:t>vậy </a:t>
                </a:r>
                <a14:m>
                  <m:oMath xmlns:m="http://schemas.openxmlformats.org/officeDocument/2006/math">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𝐴</m:t>
                        </m:r>
                      </m:e>
                      <m:sup>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𝐵</m:t>
                        </m:r>
                      </m:e>
                      <m:sup>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ctrlPr>
                      </m:sSupPr>
                      <m:e>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𝐶</m:t>
                        </m:r>
                      </m:e>
                      <m:sup>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 </m:t>
                    </m:r>
                    <m:r>
                      <a:rPr lang="iu-Cans-CA" sz="3600" i="1" kern="0">
                        <a:solidFill>
                          <a:schemeClr val="tx1"/>
                        </a:solidFill>
                        <a:latin typeface="Cambria Math" panose="02040503050406030204" pitchFamily="18" charset="0"/>
                        <a:cs typeface="Arial"/>
                        <a:sym typeface="Arial"/>
                      </a:rPr>
                      <m:t>ᔕ</m:t>
                    </m:r>
                    <m:r>
                      <a:rPr lang="en-US" sz="3600" i="1" kern="0">
                        <a:solidFill>
                          <a:schemeClr val="tx1"/>
                        </a:solidFill>
                        <a:latin typeface="Cambria Math" panose="02040503050406030204" pitchFamily="18" charset="0"/>
                        <a:cs typeface="Arial"/>
                        <a:sym typeface="Arial"/>
                      </a:rPr>
                      <m:t> </m:t>
                    </m:r>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600" b="0" i="1" smtClean="0">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oMath>
                </a14:m>
                <a:r>
                  <a:rPr lang="da-DK" sz="3600">
                    <a:solidFill>
                      <a:schemeClr val="tx1"/>
                    </a:solidFill>
                    <a:latin typeface="Arial" panose="020B0604020202020204" pitchFamily="34" charset="0"/>
                    <a:ea typeface="Dotum" panose="020B0600000101010101" pitchFamily="34" charset="-127"/>
                    <a:cs typeface="Arial" panose="020B0604020202020204" pitchFamily="34" charset="0"/>
                  </a:rPr>
                  <a:t> </a:t>
                </a:r>
                <a:endParaRPr lang="en-US" sz="3600">
                  <a:solidFill>
                    <a:schemeClr val="tx1"/>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200"/>
                  </a:spcBef>
                  <a:spcAft>
                    <a:spcPts val="200"/>
                  </a:spcAft>
                  <a:buFont typeface="Arial" panose="020B0604020202020204" pitchFamily="34" charset="0"/>
                  <a:buChar char="•"/>
                </a:pPr>
                <a:r>
                  <a:rPr lang="vi-VN" sz="3600" b="1" smtClean="0">
                    <a:solidFill>
                      <a:prstClr val="black"/>
                    </a:solidFill>
                    <a:latin typeface="Arial" panose="020B0604020202020204" pitchFamily="34" charset="0"/>
                    <a:cs typeface="Arial" panose="020B0604020202020204" pitchFamily="34" charset="0"/>
                  </a:rPr>
                  <a:t>Trường </a:t>
                </a:r>
                <a:r>
                  <a:rPr lang="vi-VN" sz="3600" b="1">
                    <a:solidFill>
                      <a:prstClr val="black"/>
                    </a:solidFill>
                    <a:latin typeface="Arial" panose="020B0604020202020204" pitchFamily="34" charset="0"/>
                    <a:cs typeface="Arial" panose="020B0604020202020204" pitchFamily="34" charset="0"/>
                  </a:rPr>
                  <a:t>hợp </a:t>
                </a:r>
                <a:r>
                  <a:rPr lang="en-US" sz="3600" b="1" smtClean="0">
                    <a:solidFill>
                      <a:prstClr val="black"/>
                    </a:solidFill>
                    <a:latin typeface="Arial" panose="020B0604020202020204" pitchFamily="34" charset="0"/>
                    <a:cs typeface="Arial" panose="020B0604020202020204" pitchFamily="34" charset="0"/>
                  </a:rPr>
                  <a:t>2</a:t>
                </a:r>
                <a:r>
                  <a:rPr lang="vi-VN" sz="3600" b="1" smtClean="0">
                    <a:solidFill>
                      <a:prstClr val="black"/>
                    </a:solidFill>
                    <a:latin typeface="Arial" panose="020B0604020202020204" pitchFamily="34" charset="0"/>
                    <a:cs typeface="Arial" panose="020B0604020202020204" pitchFamily="34" charset="0"/>
                  </a:rPr>
                  <a:t>:</a:t>
                </a:r>
                <a:r>
                  <a:rPr lang="en-US" sz="3600" b="1" smtClean="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3600" i="1">
                            <a:solidFill>
                              <a:prstClr val="black"/>
                            </a:solidFill>
                            <a:latin typeface="Cambria Math" panose="02040503050406030204" pitchFamily="18" charset="0"/>
                          </a:rPr>
                        </m:ctrlPr>
                      </m:fPr>
                      <m:num>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𝐴</m:t>
                            </m:r>
                          </m:e>
                          <m:sup>
                            <m:r>
                              <a:rPr lang="en-US" sz="3600" i="1">
                                <a:solidFill>
                                  <a:prstClr val="black"/>
                                </a:solidFill>
                                <a:latin typeface="Cambria Math" panose="02040503050406030204" pitchFamily="18" charset="0"/>
                              </a:rPr>
                              <m:t>′</m:t>
                            </m:r>
                          </m:sup>
                        </m:sSup>
                        <m:sSup>
                          <m:sSupPr>
                            <m:ctrlPr>
                              <a:rPr lang="en-US" sz="3600" i="1">
                                <a:solidFill>
                                  <a:prstClr val="black"/>
                                </a:solidFill>
                                <a:latin typeface="Cambria Math" panose="02040503050406030204" pitchFamily="18" charset="0"/>
                              </a:rPr>
                            </m:ctrlPr>
                          </m:sSupPr>
                          <m:e>
                            <m:r>
                              <a:rPr lang="en-US" sz="3600" i="1">
                                <a:solidFill>
                                  <a:prstClr val="black"/>
                                </a:solidFill>
                                <a:latin typeface="Cambria Math" panose="02040503050406030204" pitchFamily="18" charset="0"/>
                              </a:rPr>
                              <m:t>𝐵</m:t>
                            </m:r>
                          </m:e>
                          <m:sup>
                            <m:r>
                              <a:rPr lang="en-US" sz="3600" i="1">
                                <a:solidFill>
                                  <a:prstClr val="black"/>
                                </a:solidFill>
                                <a:latin typeface="Cambria Math" panose="02040503050406030204" pitchFamily="18" charset="0"/>
                              </a:rPr>
                              <m:t>′</m:t>
                            </m:r>
                          </m:sup>
                        </m:sSup>
                      </m:num>
                      <m:den>
                        <m:r>
                          <a:rPr lang="en-US" sz="3600" i="1">
                            <a:solidFill>
                              <a:prstClr val="black"/>
                            </a:solidFill>
                            <a:latin typeface="Cambria Math" panose="02040503050406030204" pitchFamily="18" charset="0"/>
                          </a:rPr>
                          <m:t>𝐴𝐵</m:t>
                        </m:r>
                      </m:den>
                    </m:f>
                    <m:r>
                      <a:rPr lang="en-US" sz="3600" i="1" smtClean="0">
                        <a:solidFill>
                          <a:prstClr val="black"/>
                        </a:solidFill>
                        <a:latin typeface="Cambria Math" panose="02040503050406030204" pitchFamily="18" charset="0"/>
                        <a:ea typeface="Cambria Math" panose="02040503050406030204" pitchFamily="18" charset="0"/>
                      </a:rPr>
                      <m:t>≠</m:t>
                    </m:r>
                    <m:r>
                      <a:rPr lang="en-US" sz="3600" i="1">
                        <a:solidFill>
                          <a:prstClr val="black"/>
                        </a:solidFill>
                        <a:latin typeface="Cambria Math" panose="02040503050406030204" pitchFamily="18" charset="0"/>
                      </a:rPr>
                      <m:t>1</m:t>
                    </m:r>
                  </m:oMath>
                </a14:m>
                <a:endParaRPr lang="vi-VN" sz="3600">
                  <a:solidFill>
                    <a:prstClr val="black"/>
                  </a:solidFill>
                  <a:latin typeface="Arial" panose="020B0604020202020204" pitchFamily="34" charset="0"/>
                  <a:cs typeface="Arial" panose="020B0604020202020204" pitchFamily="34" charset="0"/>
                </a:endParaRPr>
              </a:p>
              <a:p>
                <a:pPr>
                  <a:lnSpc>
                    <a:spcPct val="150000"/>
                  </a:lnSpc>
                  <a:spcBef>
                    <a:spcPts val="200"/>
                  </a:spcBef>
                  <a:spcAft>
                    <a:spcPts val="200"/>
                  </a:spcAft>
                </a:pPr>
                <a:r>
                  <a:rPr lang="en-US" sz="3600">
                    <a:latin typeface="Arial" panose="020B0604020202020204" pitchFamily="34" charset="0"/>
                    <a:cs typeface="Arial" panose="020B0604020202020204" pitchFamily="34" charset="0"/>
                  </a:rPr>
                  <a:t>Trên tia </a:t>
                </a:r>
                <a14:m>
                  <m:oMath xmlns:m="http://schemas.openxmlformats.org/officeDocument/2006/math">
                    <m:r>
                      <a:rPr lang="en-US" sz="3600" i="1" smtClean="0">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m:t>
                    </m:r>
                    <m:r>
                      <a:rPr lang="en-US" sz="3600" i="1" smtClean="0">
                        <a:latin typeface="Cambria Math" panose="02040503050406030204" pitchFamily="18" charset="0"/>
                        <a:cs typeface="Arial" panose="020B0604020202020204" pitchFamily="34" charset="0"/>
                      </a:rPr>
                      <m:t>𝐵</m:t>
                    </m:r>
                    <m:r>
                      <a:rPr lang="en-US" sz="3600" b="0" i="1" smtClean="0">
                        <a:latin typeface="Cambria Math" panose="02040503050406030204" pitchFamily="18" charset="0"/>
                        <a:cs typeface="Arial" panose="020B0604020202020204" pitchFamily="34" charset="0"/>
                      </a:rPr>
                      <m:t>′</m:t>
                    </m:r>
                  </m:oMath>
                </a14:m>
                <a:r>
                  <a:rPr lang="en-US" sz="3600" smtClean="0">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lấy điểm </a:t>
                </a:r>
                <a14:m>
                  <m:oMath xmlns:m="http://schemas.openxmlformats.org/officeDocument/2006/math">
                    <m:r>
                      <a:rPr lang="en-US" sz="3600" i="1" smtClean="0">
                        <a:latin typeface="Cambria Math" panose="02040503050406030204" pitchFamily="18" charset="0"/>
                        <a:cs typeface="Arial" panose="020B0604020202020204" pitchFamily="34" charset="0"/>
                      </a:rPr>
                      <m:t>𝑀</m:t>
                    </m:r>
                  </m:oMath>
                </a14:m>
                <a:r>
                  <a:rPr lang="en-US" sz="3600">
                    <a:latin typeface="Arial" panose="020B0604020202020204" pitchFamily="34" charset="0"/>
                    <a:cs typeface="Arial" panose="020B0604020202020204" pitchFamily="34" charset="0"/>
                  </a:rPr>
                  <a:t> sao cho </a:t>
                </a:r>
                <a14:m>
                  <m:oMath xmlns:m="http://schemas.openxmlformats.org/officeDocument/2006/math">
                    <m:r>
                      <a:rPr lang="en-US" sz="3600" i="1" smtClean="0">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m:t>
                    </m:r>
                    <m:r>
                      <a:rPr lang="en-US" sz="3600" i="1" smtClean="0">
                        <a:latin typeface="Cambria Math" panose="02040503050406030204" pitchFamily="18" charset="0"/>
                        <a:cs typeface="Arial" panose="020B0604020202020204" pitchFamily="34" charset="0"/>
                      </a:rPr>
                      <m:t>𝑀</m:t>
                    </m:r>
                    <m:r>
                      <a:rPr lang="en-US" sz="3600" i="1" smtClean="0">
                        <a:latin typeface="Cambria Math" panose="02040503050406030204" pitchFamily="18" charset="0"/>
                        <a:cs typeface="Arial" panose="020B0604020202020204" pitchFamily="34" charset="0"/>
                      </a:rPr>
                      <m:t> = </m:t>
                    </m:r>
                    <m:r>
                      <a:rPr lang="en-US" sz="3600" i="1" smtClean="0">
                        <a:latin typeface="Cambria Math" panose="02040503050406030204" pitchFamily="18" charset="0"/>
                        <a:cs typeface="Arial" panose="020B0604020202020204" pitchFamily="34" charset="0"/>
                      </a:rPr>
                      <m:t>𝐴𝐵</m:t>
                    </m:r>
                  </m:oMath>
                </a14:m>
                <a:r>
                  <a:rPr lang="en-US" sz="3600">
                    <a:latin typeface="Arial" panose="020B0604020202020204" pitchFamily="34" charset="0"/>
                    <a:cs typeface="Arial" panose="020B0604020202020204" pitchFamily="34" charset="0"/>
                  </a:rPr>
                  <a:t>.</a:t>
                </a:r>
              </a:p>
              <a:p>
                <a:pPr>
                  <a:lnSpc>
                    <a:spcPct val="150000"/>
                  </a:lnSpc>
                  <a:spcBef>
                    <a:spcPts val="200"/>
                  </a:spcBef>
                  <a:spcAft>
                    <a:spcPts val="200"/>
                  </a:spcAft>
                </a:pPr>
                <a:r>
                  <a:rPr lang="en-US" sz="3600" smtClean="0">
                    <a:latin typeface="Arial" panose="020B0604020202020204" pitchFamily="34" charset="0"/>
                    <a:cs typeface="Arial" panose="020B0604020202020204" pitchFamily="34" charset="0"/>
                  </a:rPr>
                  <a:t>Trên </a:t>
                </a:r>
                <a:r>
                  <a:rPr lang="en-US" sz="3600">
                    <a:latin typeface="Arial" panose="020B0604020202020204" pitchFamily="34" charset="0"/>
                    <a:cs typeface="Arial" panose="020B0604020202020204" pitchFamily="34" charset="0"/>
                  </a:rPr>
                  <a:t>tia </a:t>
                </a:r>
                <a14:m>
                  <m:oMath xmlns:m="http://schemas.openxmlformats.org/officeDocument/2006/math">
                    <m:r>
                      <a:rPr lang="en-US" sz="3600" i="1" smtClean="0">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m:t>
                    </m:r>
                    <m:r>
                      <a:rPr lang="en-US" sz="3600" i="1" smtClean="0">
                        <a:latin typeface="Cambria Math" panose="02040503050406030204" pitchFamily="18" charset="0"/>
                        <a:cs typeface="Arial" panose="020B0604020202020204" pitchFamily="34" charset="0"/>
                      </a:rPr>
                      <m:t>𝐶</m:t>
                    </m:r>
                    <m:r>
                      <a:rPr lang="en-US" sz="3600" b="0" i="1" smtClean="0">
                        <a:latin typeface="Cambria Math" panose="02040503050406030204" pitchFamily="18" charset="0"/>
                        <a:cs typeface="Arial" panose="020B0604020202020204" pitchFamily="34" charset="0"/>
                      </a:rPr>
                      <m:t>′</m:t>
                    </m:r>
                  </m:oMath>
                </a14:m>
                <a:r>
                  <a:rPr lang="en-US" sz="3600">
                    <a:latin typeface="Arial" panose="020B0604020202020204" pitchFamily="34" charset="0"/>
                    <a:cs typeface="Arial" panose="020B0604020202020204" pitchFamily="34" charset="0"/>
                  </a:rPr>
                  <a:t> lấy điểm </a:t>
                </a:r>
                <a14:m>
                  <m:oMath xmlns:m="http://schemas.openxmlformats.org/officeDocument/2006/math">
                    <m:r>
                      <a:rPr lang="en-US" sz="3600" i="1" smtClean="0">
                        <a:latin typeface="Cambria Math" panose="02040503050406030204" pitchFamily="18" charset="0"/>
                        <a:cs typeface="Arial" panose="020B0604020202020204" pitchFamily="34" charset="0"/>
                      </a:rPr>
                      <m:t>𝑁</m:t>
                    </m:r>
                  </m:oMath>
                </a14:m>
                <a:r>
                  <a:rPr lang="en-US" sz="3600">
                    <a:latin typeface="Arial" panose="020B0604020202020204" pitchFamily="34" charset="0"/>
                    <a:cs typeface="Arial" panose="020B0604020202020204" pitchFamily="34" charset="0"/>
                  </a:rPr>
                  <a:t> sao cho </a:t>
                </a:r>
                <a14:m>
                  <m:oMath xmlns:m="http://schemas.openxmlformats.org/officeDocument/2006/math">
                    <m:r>
                      <a:rPr lang="en-US" sz="3600" i="1" smtClean="0">
                        <a:latin typeface="Cambria Math" panose="02040503050406030204" pitchFamily="18" charset="0"/>
                        <a:cs typeface="Arial" panose="020B0604020202020204" pitchFamily="34" charset="0"/>
                      </a:rPr>
                      <m:t>𝐴</m:t>
                    </m:r>
                    <m:r>
                      <a:rPr lang="en-US" sz="3600" b="0" i="1" smtClean="0">
                        <a:latin typeface="Cambria Math" panose="02040503050406030204" pitchFamily="18" charset="0"/>
                        <a:cs typeface="Arial" panose="020B0604020202020204" pitchFamily="34" charset="0"/>
                      </a:rPr>
                      <m:t>′</m:t>
                    </m:r>
                    <m:r>
                      <a:rPr lang="en-US" sz="3600" i="1" smtClean="0">
                        <a:latin typeface="Cambria Math" panose="02040503050406030204" pitchFamily="18" charset="0"/>
                        <a:cs typeface="Arial" panose="020B0604020202020204" pitchFamily="34" charset="0"/>
                      </a:rPr>
                      <m:t>𝑁</m:t>
                    </m:r>
                    <m:r>
                      <a:rPr lang="en-US" sz="3600" i="1" smtClean="0">
                        <a:latin typeface="Cambria Math" panose="02040503050406030204" pitchFamily="18" charset="0"/>
                        <a:cs typeface="Arial" panose="020B0604020202020204" pitchFamily="34" charset="0"/>
                      </a:rPr>
                      <m:t> = </m:t>
                    </m:r>
                    <m:r>
                      <a:rPr lang="en-US" sz="3600" i="1" smtClean="0">
                        <a:latin typeface="Cambria Math" panose="02040503050406030204" pitchFamily="18" charset="0"/>
                        <a:cs typeface="Arial" panose="020B0604020202020204" pitchFamily="34" charset="0"/>
                      </a:rPr>
                      <m:t>𝐴𝐶</m:t>
                    </m:r>
                  </m:oMath>
                </a14:m>
                <a:r>
                  <a:rPr lang="en-US" sz="3600">
                    <a:latin typeface="Arial" panose="020B0604020202020204" pitchFamily="34" charset="0"/>
                    <a:cs typeface="Arial" panose="020B0604020202020204" pitchFamily="34" charset="0"/>
                  </a:rPr>
                  <a:t> (Hình 57).</a:t>
                </a:r>
              </a:p>
              <a:p>
                <a:pPr>
                  <a:lnSpc>
                    <a:spcPct val="150000"/>
                  </a:lnSpc>
                  <a:spcBef>
                    <a:spcPts val="200"/>
                  </a:spcBef>
                  <a:spcAft>
                    <a:spcPts val="200"/>
                  </a:spcAft>
                </a:pPr>
                <a:r>
                  <a:rPr lang="en-US" sz="3600" smtClean="0">
                    <a:latin typeface="Arial" panose="020B0604020202020204" pitchFamily="34" charset="0"/>
                    <a:cs typeface="Arial" panose="020B0604020202020204" pitchFamily="34" charset="0"/>
                  </a:rPr>
                  <a:t>Vì </a:t>
                </a:r>
                <a14:m>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𝐴</m:t>
                            </m:r>
                          </m:e>
                          <m:sup>
                            <m:r>
                              <a:rPr lang="en-US" sz="3600" i="1">
                                <a:latin typeface="Cambria Math" panose="02040503050406030204" pitchFamily="18" charset="0"/>
                              </a:rPr>
                              <m:t>′</m:t>
                            </m:r>
                          </m:sup>
                        </m:sSup>
                        <m:sSup>
                          <m:sSupPr>
                            <m:ctrlPr>
                              <a:rPr lang="en-US" sz="3600" i="1">
                                <a:latin typeface="Cambria Math" panose="02040503050406030204" pitchFamily="18" charset="0"/>
                              </a:rPr>
                            </m:ctrlPr>
                          </m:sSupPr>
                          <m:e>
                            <m:r>
                              <a:rPr lang="en-US" sz="3600" i="1">
                                <a:latin typeface="Cambria Math" panose="02040503050406030204" pitchFamily="18" charset="0"/>
                              </a:rPr>
                              <m:t>𝐵</m:t>
                            </m:r>
                          </m:e>
                          <m:sup>
                            <m:r>
                              <a:rPr lang="en-US" sz="3600" i="1">
                                <a:latin typeface="Cambria Math" panose="02040503050406030204" pitchFamily="18" charset="0"/>
                              </a:rPr>
                              <m:t>′</m:t>
                            </m:r>
                          </m:sup>
                        </m:sSup>
                      </m:num>
                      <m:den>
                        <m:r>
                          <a:rPr lang="en-US" sz="3600" i="1">
                            <a:latin typeface="Cambria Math" panose="02040503050406030204" pitchFamily="18" charset="0"/>
                          </a:rPr>
                          <m:t>𝐴𝐵</m:t>
                        </m:r>
                      </m:den>
                    </m:f>
                    <m:r>
                      <a:rPr lang="en-US" sz="3600" i="1">
                        <a:latin typeface="Cambria Math" panose="02040503050406030204" pitchFamily="18" charset="0"/>
                      </a:rPr>
                      <m:t>=</m:t>
                    </m:r>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𝐴</m:t>
                            </m:r>
                          </m:e>
                          <m:sup>
                            <m:r>
                              <a:rPr lang="en-US" sz="3600" i="1">
                                <a:latin typeface="Cambria Math" panose="02040503050406030204" pitchFamily="18" charset="0"/>
                              </a:rPr>
                              <m:t>′</m:t>
                            </m:r>
                          </m:sup>
                        </m:sSup>
                        <m:sSup>
                          <m:sSupPr>
                            <m:ctrlPr>
                              <a:rPr lang="en-US" sz="3600" i="1">
                                <a:latin typeface="Cambria Math" panose="02040503050406030204" pitchFamily="18" charset="0"/>
                              </a:rPr>
                            </m:ctrlPr>
                          </m:sSupPr>
                          <m:e>
                            <m:r>
                              <a:rPr lang="en-US" sz="3600" b="0" i="1" smtClean="0">
                                <a:latin typeface="Cambria Math" panose="02040503050406030204" pitchFamily="18" charset="0"/>
                              </a:rPr>
                              <m:t>𝐶</m:t>
                            </m:r>
                          </m:e>
                          <m:sup>
                            <m:r>
                              <a:rPr lang="en-US" sz="3600" i="1">
                                <a:latin typeface="Cambria Math" panose="02040503050406030204" pitchFamily="18" charset="0"/>
                              </a:rPr>
                              <m:t>′</m:t>
                            </m:r>
                          </m:sup>
                        </m:sSup>
                      </m:num>
                      <m:den>
                        <m:r>
                          <a:rPr lang="en-US" sz="3600" i="1">
                            <a:latin typeface="Cambria Math" panose="02040503050406030204" pitchFamily="18" charset="0"/>
                          </a:rPr>
                          <m:t>𝐴</m:t>
                        </m:r>
                        <m:r>
                          <a:rPr lang="en-US" sz="3600" b="0" i="1" smtClean="0">
                            <a:latin typeface="Cambria Math" panose="02040503050406030204" pitchFamily="18" charset="0"/>
                          </a:rPr>
                          <m:t>𝐶</m:t>
                        </m:r>
                      </m:den>
                    </m:f>
                  </m:oMath>
                </a14:m>
                <a:r>
                  <a:rPr lang="en-US" sz="3600" smtClean="0">
                    <a:latin typeface="Arial" panose="020B0604020202020204" pitchFamily="34" charset="0"/>
                    <a:cs typeface="Arial" panose="020B0604020202020204" pitchFamily="34" charset="0"/>
                  </a:rPr>
                  <a:t> và </a:t>
                </a:r>
                <a14:m>
                  <m:oMath xmlns:m="http://schemas.openxmlformats.org/officeDocument/2006/math">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𝐴</m:t>
                        </m:r>
                      </m:e>
                      <m:sup>
                        <m:r>
                          <a:rPr lang="en-US" sz="3600" i="1">
                            <a:latin typeface="Cambria Math" panose="02040503050406030204" pitchFamily="18" charset="0"/>
                            <a:cs typeface="Arial" panose="020B0604020202020204" pitchFamily="34" charset="0"/>
                          </a:rPr>
                          <m:t>′</m:t>
                        </m:r>
                      </m:sup>
                    </m:sSup>
                    <m:r>
                      <a:rPr lang="en-US" sz="3600" i="1">
                        <a:latin typeface="Cambria Math" panose="02040503050406030204" pitchFamily="18" charset="0"/>
                        <a:cs typeface="Arial" panose="020B0604020202020204" pitchFamily="34" charset="0"/>
                      </a:rPr>
                      <m:t>𝑀</m:t>
                    </m:r>
                    <m:r>
                      <a:rPr lang="en-US" sz="3600" i="1">
                        <a:latin typeface="Cambria Math" panose="02040503050406030204" pitchFamily="18" charset="0"/>
                        <a:cs typeface="Arial" panose="020B0604020202020204" pitchFamily="34" charset="0"/>
                      </a:rPr>
                      <m:t> = </m:t>
                    </m:r>
                    <m:r>
                      <a:rPr lang="en-US" sz="3600" i="1">
                        <a:latin typeface="Cambria Math" panose="02040503050406030204" pitchFamily="18" charset="0"/>
                        <a:cs typeface="Arial" panose="020B0604020202020204" pitchFamily="34" charset="0"/>
                      </a:rPr>
                      <m:t>𝐴𝐵</m:t>
                    </m:r>
                    <m:r>
                      <a:rPr lang="en-US" sz="3600" b="0" i="1" smtClean="0">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𝑁</m:t>
                    </m:r>
                    <m:r>
                      <a:rPr lang="en-US" sz="3600" i="1">
                        <a:latin typeface="Cambria Math" panose="02040503050406030204" pitchFamily="18" charset="0"/>
                        <a:cs typeface="Arial" panose="020B0604020202020204" pitchFamily="34" charset="0"/>
                      </a:rPr>
                      <m:t> = </m:t>
                    </m:r>
                    <m:r>
                      <a:rPr lang="en-US" sz="3600" i="1">
                        <a:latin typeface="Cambria Math" panose="02040503050406030204" pitchFamily="18" charset="0"/>
                        <a:cs typeface="Arial" panose="020B0604020202020204" pitchFamily="34" charset="0"/>
                      </a:rPr>
                      <m:t>𝐴𝐶</m:t>
                    </m:r>
                  </m:oMath>
                </a14:m>
                <a:r>
                  <a:rPr lang="en-US" sz="3600" smtClean="0">
                    <a:latin typeface="Arial" panose="020B0604020202020204" pitchFamily="34" charset="0"/>
                    <a:cs typeface="Arial" panose="020B0604020202020204" pitchFamily="34" charset="0"/>
                  </a:rPr>
                  <a:t> nên </a:t>
                </a:r>
                <a14:m>
                  <m:oMath xmlns:m="http://schemas.openxmlformats.org/officeDocument/2006/math">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𝐴</m:t>
                            </m:r>
                          </m:e>
                          <m:sup>
                            <m:r>
                              <a:rPr lang="en-US" sz="3600" i="1">
                                <a:latin typeface="Cambria Math" panose="02040503050406030204" pitchFamily="18" charset="0"/>
                              </a:rPr>
                              <m:t>′</m:t>
                            </m:r>
                          </m:sup>
                        </m:sSup>
                        <m:sSup>
                          <m:sSupPr>
                            <m:ctrlPr>
                              <a:rPr lang="en-US" sz="3600" i="1">
                                <a:latin typeface="Cambria Math" panose="02040503050406030204" pitchFamily="18" charset="0"/>
                              </a:rPr>
                            </m:ctrlPr>
                          </m:sSupPr>
                          <m:e>
                            <m:r>
                              <a:rPr lang="en-US" sz="3600" i="1">
                                <a:latin typeface="Cambria Math" panose="02040503050406030204" pitchFamily="18" charset="0"/>
                              </a:rPr>
                              <m:t>𝐵</m:t>
                            </m:r>
                          </m:e>
                          <m:sup>
                            <m:r>
                              <a:rPr lang="en-US" sz="3600" i="1">
                                <a:latin typeface="Cambria Math" panose="02040503050406030204" pitchFamily="18" charset="0"/>
                              </a:rPr>
                              <m:t>′</m:t>
                            </m:r>
                          </m:sup>
                        </m:sSup>
                      </m:num>
                      <m:den>
                        <m:sSup>
                          <m:sSupPr>
                            <m:ctrlPr>
                              <a:rPr lang="en-US" sz="3600" b="0" i="1" smtClean="0">
                                <a:latin typeface="Cambria Math" panose="02040503050406030204" pitchFamily="18" charset="0"/>
                              </a:rPr>
                            </m:ctrlPr>
                          </m:sSupPr>
                          <m:e>
                            <m:r>
                              <a:rPr lang="en-US" sz="3600" i="1">
                                <a:latin typeface="Cambria Math" panose="02040503050406030204" pitchFamily="18" charset="0"/>
                              </a:rPr>
                              <m:t>𝐴</m:t>
                            </m:r>
                          </m:e>
                          <m:sup>
                            <m:r>
                              <a:rPr lang="en-US" sz="3600" b="0" i="1" smtClean="0">
                                <a:latin typeface="Cambria Math" panose="02040503050406030204" pitchFamily="18" charset="0"/>
                              </a:rPr>
                              <m:t>′</m:t>
                            </m:r>
                          </m:sup>
                        </m:sSup>
                        <m:r>
                          <a:rPr lang="en-US" sz="3600" b="0" i="1" smtClean="0">
                            <a:latin typeface="Cambria Math" panose="02040503050406030204" pitchFamily="18" charset="0"/>
                          </a:rPr>
                          <m:t>𝑀</m:t>
                        </m:r>
                      </m:den>
                    </m:f>
                    <m:r>
                      <a:rPr lang="en-US" sz="3600" i="1">
                        <a:latin typeface="Cambria Math" panose="02040503050406030204" pitchFamily="18" charset="0"/>
                      </a:rPr>
                      <m:t>=</m:t>
                    </m:r>
                    <m:f>
                      <m:fPr>
                        <m:ctrlPr>
                          <a:rPr lang="en-US" sz="3600" i="1">
                            <a:latin typeface="Cambria Math" panose="02040503050406030204" pitchFamily="18" charset="0"/>
                          </a:rPr>
                        </m:ctrlPr>
                      </m:fPr>
                      <m:num>
                        <m:sSup>
                          <m:sSupPr>
                            <m:ctrlPr>
                              <a:rPr lang="en-US" sz="3600" i="1">
                                <a:latin typeface="Cambria Math" panose="02040503050406030204" pitchFamily="18" charset="0"/>
                              </a:rPr>
                            </m:ctrlPr>
                          </m:sSupPr>
                          <m:e>
                            <m:r>
                              <a:rPr lang="en-US" sz="3600" i="1">
                                <a:latin typeface="Cambria Math" panose="02040503050406030204" pitchFamily="18" charset="0"/>
                              </a:rPr>
                              <m:t>𝐴</m:t>
                            </m:r>
                          </m:e>
                          <m:sup>
                            <m:r>
                              <a:rPr lang="en-US" sz="3600" i="1">
                                <a:latin typeface="Cambria Math" panose="02040503050406030204" pitchFamily="18" charset="0"/>
                              </a:rPr>
                              <m:t>′</m:t>
                            </m:r>
                          </m:sup>
                        </m:sSup>
                        <m:sSup>
                          <m:sSupPr>
                            <m:ctrlPr>
                              <a:rPr lang="en-US" sz="3600" i="1">
                                <a:latin typeface="Cambria Math" panose="02040503050406030204" pitchFamily="18" charset="0"/>
                              </a:rPr>
                            </m:ctrlPr>
                          </m:sSupPr>
                          <m:e>
                            <m:r>
                              <a:rPr lang="en-US" sz="3600" i="1">
                                <a:latin typeface="Cambria Math" panose="02040503050406030204" pitchFamily="18" charset="0"/>
                              </a:rPr>
                              <m:t>𝐶</m:t>
                            </m:r>
                          </m:e>
                          <m:sup>
                            <m:r>
                              <a:rPr lang="en-US" sz="3600" i="1">
                                <a:latin typeface="Cambria Math" panose="02040503050406030204" pitchFamily="18" charset="0"/>
                              </a:rPr>
                              <m:t>′</m:t>
                            </m:r>
                          </m:sup>
                        </m:sSup>
                      </m:num>
                      <m:den>
                        <m:sSup>
                          <m:sSupPr>
                            <m:ctrlPr>
                              <a:rPr lang="en-US" sz="3600" b="0" i="1" smtClean="0">
                                <a:latin typeface="Cambria Math" panose="02040503050406030204" pitchFamily="18" charset="0"/>
                              </a:rPr>
                            </m:ctrlPr>
                          </m:sSupPr>
                          <m:e>
                            <m:r>
                              <a:rPr lang="en-US" sz="3600" i="1">
                                <a:latin typeface="Cambria Math" panose="02040503050406030204" pitchFamily="18" charset="0"/>
                              </a:rPr>
                              <m:t>𝐴</m:t>
                            </m:r>
                          </m:e>
                          <m:sup>
                            <m:r>
                              <a:rPr lang="en-US" sz="3600" b="0" i="1" smtClean="0">
                                <a:latin typeface="Cambria Math" panose="02040503050406030204" pitchFamily="18" charset="0"/>
                              </a:rPr>
                              <m:t>′</m:t>
                            </m:r>
                          </m:sup>
                        </m:sSup>
                        <m:r>
                          <a:rPr lang="en-US" sz="3600" b="0" i="1" smtClean="0">
                            <a:latin typeface="Cambria Math" panose="02040503050406030204" pitchFamily="18" charset="0"/>
                          </a:rPr>
                          <m:t>𝑁</m:t>
                        </m:r>
                      </m:den>
                    </m:f>
                  </m:oMath>
                </a14:m>
                <a:endParaRPr lang="vi-VN" sz="3600">
                  <a:latin typeface="Arial" panose="020B0604020202020204" pitchFamily="34" charset="0"/>
                  <a:cs typeface="Arial" panose="020B0604020202020204" pitchFamily="34" charset="0"/>
                </a:endParaRPr>
              </a:p>
              <a:p>
                <a:pPr>
                  <a:lnSpc>
                    <a:spcPct val="150000"/>
                  </a:lnSpc>
                  <a:spcBef>
                    <a:spcPts val="200"/>
                  </a:spcBef>
                  <a:spcAft>
                    <a:spcPts val="200"/>
                  </a:spcAft>
                </a:pPr>
                <a:r>
                  <a:rPr lang="en-US" sz="3600" smtClean="0">
                    <a:latin typeface="Arial" panose="020B0604020202020204" pitchFamily="34" charset="0"/>
                    <a:cs typeface="Arial" panose="020B0604020202020204" pitchFamily="34" charset="0"/>
                  </a:rPr>
                  <a:t>Suy ra </a:t>
                </a:r>
                <a14:m>
                  <m:oMath xmlns:m="http://schemas.openxmlformats.org/officeDocument/2006/math">
                    <m:r>
                      <a:rPr lang="en-US" sz="3600" b="0" i="1" smtClean="0">
                        <a:latin typeface="Cambria Math" panose="02040503050406030204" pitchFamily="18" charset="0"/>
                        <a:cs typeface="Arial" panose="020B0604020202020204" pitchFamily="34" charset="0"/>
                      </a:rPr>
                      <m:t>𝑀𝑁</m:t>
                    </m:r>
                    <m:r>
                      <a:rPr lang="en-US" sz="3600" b="0" i="1" smtClean="0">
                        <a:latin typeface="Cambria Math" panose="02040503050406030204" pitchFamily="18" charset="0"/>
                        <a:cs typeface="Arial" panose="020B0604020202020204" pitchFamily="34" charset="0"/>
                      </a:rPr>
                      <m:t> </m:t>
                    </m:r>
                    <m:r>
                      <m:rPr>
                        <m:nor/>
                      </m:rPr>
                      <a:rPr lang="en-US" sz="3600">
                        <a:latin typeface="Arial" panose="020B0604020202020204" pitchFamily="34"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 </m:t>
                    </m:r>
                    <m:sSup>
                      <m:sSupPr>
                        <m:ctrlPr>
                          <a:rPr lang="en-US" sz="3600" b="0" i="1" smtClean="0">
                            <a:latin typeface="Cambria Math" panose="02040503050406030204" pitchFamily="18" charset="0"/>
                            <a:cs typeface="Arial" panose="020B0604020202020204" pitchFamily="34" charset="0"/>
                          </a:rPr>
                        </m:ctrlPr>
                      </m:sSupPr>
                      <m:e>
                        <m:r>
                          <a:rPr lang="en-US" sz="3600" b="0" i="1" smtClean="0">
                            <a:latin typeface="Cambria Math" panose="02040503050406030204" pitchFamily="18" charset="0"/>
                            <a:cs typeface="Arial" panose="020B0604020202020204" pitchFamily="34" charset="0"/>
                          </a:rPr>
                          <m:t>𝐵</m:t>
                        </m:r>
                      </m:e>
                      <m:sup>
                        <m:r>
                          <a:rPr lang="en-US" sz="3600" b="0" i="1" smtClean="0">
                            <a:latin typeface="Cambria Math" panose="02040503050406030204" pitchFamily="18" charset="0"/>
                            <a:cs typeface="Arial" panose="020B0604020202020204" pitchFamily="34" charset="0"/>
                          </a:rPr>
                          <m:t>′</m:t>
                        </m:r>
                      </m:sup>
                    </m:sSup>
                    <m:r>
                      <a:rPr lang="en-US" sz="3600" b="0" i="1" smtClean="0">
                        <a:latin typeface="Cambria Math" panose="02040503050406030204" pitchFamily="18" charset="0"/>
                        <a:cs typeface="Arial" panose="020B0604020202020204" pitchFamily="34" charset="0"/>
                      </a:rPr>
                      <m:t>𝐶</m:t>
                    </m:r>
                    <m:r>
                      <a:rPr lang="en-US" sz="3600" b="0" i="1" smtClean="0">
                        <a:latin typeface="Cambria Math" panose="02040503050406030204" pitchFamily="18" charset="0"/>
                        <a:cs typeface="Arial" panose="020B0604020202020204" pitchFamily="34" charset="0"/>
                      </a:rPr>
                      <m:t>′</m:t>
                    </m:r>
                  </m:oMath>
                </a14:m>
                <a:r>
                  <a:rPr lang="en-US" sz="3600" smtClean="0">
                    <a:latin typeface="Arial" panose="020B0604020202020204" pitchFamily="34" charset="0"/>
                    <a:cs typeface="Arial" panose="020B0604020202020204" pitchFamily="34" charset="0"/>
                  </a:rPr>
                  <a:t> (định lí Thalès đảo).</a:t>
                </a:r>
                <a:endParaRPr lang="vi-VN" sz="36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56867" y="1302079"/>
                <a:ext cx="11919285" cy="8485015"/>
              </a:xfrm>
              <a:prstGeom prst="rect">
                <a:avLst/>
              </a:prstGeom>
              <a:blipFill>
                <a:blip r:embed="rId7"/>
                <a:stretch>
                  <a:fillRect l="-1586" b="-647"/>
                </a:stretch>
              </a:blipFill>
            </p:spPr>
            <p:txBody>
              <a:bodyPr/>
              <a:lstStyle/>
              <a:p>
                <a:r>
                  <a:rPr lang="en-US">
                    <a:noFill/>
                  </a:rPr>
                  <a:t> </a:t>
                </a:r>
              </a:p>
            </p:txBody>
          </p:sp>
        </mc:Fallback>
      </mc:AlternateContent>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40000"/>
                    </a14:imgEffect>
                  </a14:imgLayer>
                </a14:imgProps>
              </a:ext>
            </a:extLst>
          </a:blip>
          <a:stretch>
            <a:fillRect/>
          </a:stretch>
        </p:blipFill>
        <p:spPr>
          <a:xfrm>
            <a:off x="895520" y="1837193"/>
            <a:ext cx="4493453" cy="7324588"/>
          </a:xfrm>
          <a:prstGeom prst="rect">
            <a:avLst/>
          </a:prstGeom>
        </p:spPr>
      </p:pic>
      <p:pic>
        <p:nvPicPr>
          <p:cNvPr id="12" name="Picture 11"/>
          <p:cNvPicPr>
            <a:picLocks noChangeAspect="1"/>
          </p:cNvPicPr>
          <p:nvPr/>
        </p:nvPicPr>
        <p:blipFill>
          <a:blip r:embed="rId10"/>
          <a:stretch>
            <a:fillRect/>
          </a:stretch>
        </p:blipFill>
        <p:spPr>
          <a:xfrm flipH="1">
            <a:off x="17661" y="8841479"/>
            <a:ext cx="2290481" cy="13299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anim calcmode="lin" valueType="num">
                                      <p:cBhvr>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anim calcmode="lin" valueType="num">
                                      <p:cBhvr>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anim calcmode="lin" valueType="num">
                                      <p:cBhvr>
                                        <p:cTn id="2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anim calcmode="lin" valueType="num">
                                      <p:cBhvr>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4">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anim calcmode="lin" valueType="num">
                                      <p:cBhvr>
                                        <p:cTn id="40"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500" fill="hold"/>
                                        <p:tgtEl>
                                          <p:spTgt spid="4">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500"/>
                                        <p:tgtEl>
                                          <p:spTgt spid="4">
                                            <p:txEl>
                                              <p:pRg st="5" end="5"/>
                                            </p:txEl>
                                          </p:spTgt>
                                        </p:tgtEl>
                                      </p:cBhvr>
                                    </p:animEffect>
                                    <p:anim calcmode="lin" valueType="num">
                                      <p:cBhvr>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500" fill="hold"/>
                                        <p:tgtEl>
                                          <p:spTgt spid="4">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500"/>
                                        <p:tgtEl>
                                          <p:spTgt spid="4">
                                            <p:txEl>
                                              <p:pRg st="6" end="6"/>
                                            </p:txEl>
                                          </p:spTgt>
                                        </p:tgtEl>
                                      </p:cBhvr>
                                    </p:animEffect>
                                    <p:anim calcmode="lin" valueType="num">
                                      <p:cBhvr>
                                        <p:cTn id="50"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4">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fade">
                                      <p:cBhvr>
                                        <p:cTn id="54" dur="500"/>
                                        <p:tgtEl>
                                          <p:spTgt spid="4">
                                            <p:txEl>
                                              <p:pRg st="7" end="7"/>
                                            </p:txEl>
                                          </p:spTgt>
                                        </p:tgtEl>
                                      </p:cBhvr>
                                    </p:animEffect>
                                    <p:anim calcmode="lin" valueType="num">
                                      <p:cBhvr>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6" dur="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184484" y="190499"/>
            <a:ext cx="17907000" cy="9865373"/>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2" name="Rectangle 31"/>
          <p:cNvSpPr/>
          <p:nvPr/>
        </p:nvSpPr>
        <p:spPr>
          <a:xfrm>
            <a:off x="688147" y="647700"/>
            <a:ext cx="32399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Chứng </a:t>
            </a:r>
            <a:r>
              <a:rPr kumimoji="0" lang="en-US" sz="3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minh:</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5" name="Picture 34"/>
          <p:cNvPicPr>
            <a:picLocks noChangeAspect="1"/>
          </p:cNvPicPr>
          <p:nvPr/>
        </p:nvPicPr>
        <p:blipFill>
          <a:blip r:embed="rId3"/>
          <a:stretch>
            <a:fillRect/>
          </a:stretch>
        </p:blipFill>
        <p:spPr>
          <a:xfrm rot="16805205">
            <a:off x="16017253" y="73145"/>
            <a:ext cx="1403733" cy="18262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566189" y="1257300"/>
                <a:ext cx="11164333" cy="8502328"/>
              </a:xfrm>
              <a:prstGeom prst="rect">
                <a:avLst/>
              </a:prstGeom>
            </p:spPr>
            <p:txBody>
              <a:bodyPr wrap="square">
                <a:spAutoFit/>
              </a:bodyPr>
              <a:lstStyle/>
              <a:p>
                <a:pPr lvl="0">
                  <a:lnSpc>
                    <a:spcPct val="150000"/>
                  </a:lnSpc>
                </a:pPr>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Do đó  </a:t>
                </a:r>
                <a14:m>
                  <m:oMath xmlns:m="http://schemas.openxmlformats.org/officeDocument/2006/math">
                    <m:f>
                      <m:fPr>
                        <m:ctrlPr>
                          <a:rPr kumimoji="0" lang="en-US" sz="3600" b="0" i="1" u="none" strike="noStrike" kern="1200" cap="none" spc="0" normalizeH="0" baseline="0" noProof="0">
                            <a:ln>
                              <a:noFill/>
                            </a:ln>
                            <a:solidFill>
                              <a:schemeClr val="tx1"/>
                            </a:solidFill>
                            <a:effectLst/>
                            <a:uLnTx/>
                            <a:uFillTx/>
                            <a:latin typeface="Cambria Math" panose="02040503050406030204" pitchFamily="18" charset="0"/>
                          </a:rPr>
                        </m:ctrlPr>
                      </m:fPr>
                      <m:num>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rPr>
                          <m:t>𝑀𝑁</m:t>
                        </m:r>
                      </m:num>
                      <m:den>
                        <m:sSup>
                          <m:sSupPr>
                            <m:ctrlP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rPr>
                            </m:ctrlPr>
                          </m:sSupPr>
                          <m:e>
                            <m:r>
                              <a:rPr kumimoji="0" lang="en-US" sz="3600" b="0" i="1" u="none" strike="noStrike" kern="1200" cap="none" spc="0" normalizeH="0" baseline="0" noProof="0">
                                <a:ln>
                                  <a:noFill/>
                                </a:ln>
                                <a:solidFill>
                                  <a:schemeClr val="tx1"/>
                                </a:solidFill>
                                <a:effectLst/>
                                <a:uLnTx/>
                                <a:uFillTx/>
                                <a:latin typeface="Cambria Math" panose="02040503050406030204" pitchFamily="18" charset="0"/>
                              </a:rPr>
                              <m:t>𝐵</m:t>
                            </m:r>
                          </m:e>
                          <m: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rPr>
                              <m:t>′</m:t>
                            </m:r>
                          </m:sup>
                        </m:sSup>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𝐶</m:t>
                            </m:r>
                          </m:e>
                          <m:sup>
                            <m:r>
                              <a:rPr lang="en-US" sz="3600" i="1">
                                <a:solidFill>
                                  <a:schemeClr val="tx1"/>
                                </a:solidFill>
                                <a:latin typeface="Cambria Math" panose="02040503050406030204" pitchFamily="18" charset="0"/>
                              </a:rPr>
                              <m:t>′</m:t>
                            </m:r>
                          </m:sup>
                        </m:sSup>
                      </m:den>
                    </m:f>
                    <m:r>
                      <a:rPr kumimoji="0" lang="en-US" sz="3600" b="0" i="1" u="none" strike="noStrike" kern="1200" cap="none" spc="0" normalizeH="0" baseline="0" noProof="0">
                        <a:ln>
                          <a:noFill/>
                        </a:ln>
                        <a:solidFill>
                          <a:schemeClr val="tx1"/>
                        </a:solidFill>
                        <a:effectLst/>
                        <a:uLnTx/>
                        <a:uFillTx/>
                        <a:latin typeface="Cambria Math" panose="02040503050406030204" pitchFamily="18" charset="0"/>
                      </a:rPr>
                      <m:t>=</m:t>
                    </m:r>
                    <m:f>
                      <m:fPr>
                        <m:ctrlPr>
                          <a:rPr kumimoji="0" lang="en-US" sz="3600" b="0" i="1" u="none" strike="noStrike" kern="1200" cap="none" spc="0" normalizeH="0" baseline="0" noProof="0">
                            <a:ln>
                              <a:noFill/>
                            </a:ln>
                            <a:solidFill>
                              <a:schemeClr val="tx1"/>
                            </a:solidFill>
                            <a:effectLst/>
                            <a:uLnTx/>
                            <a:uFillTx/>
                            <a:latin typeface="Cambria Math" panose="02040503050406030204" pitchFamily="18" charset="0"/>
                          </a:rPr>
                        </m:ctrlPr>
                      </m:fPr>
                      <m:num>
                        <m:sSup>
                          <m:sSupPr>
                            <m:ctrlPr>
                              <a:rPr kumimoji="0" lang="en-US" sz="3600" b="0" i="1" u="none" strike="noStrike" kern="1200" cap="none" spc="0" normalizeH="0" baseline="0" noProof="0">
                                <a:ln>
                                  <a:noFill/>
                                </a:ln>
                                <a:solidFill>
                                  <a:schemeClr val="tx1"/>
                                </a:solidFill>
                                <a:effectLst/>
                                <a:uLnTx/>
                                <a:uFillTx/>
                                <a:latin typeface="Cambria Math" panose="02040503050406030204" pitchFamily="18" charset="0"/>
                              </a:rPr>
                            </m:ctrlPr>
                          </m:sSupPr>
                          <m:e>
                            <m:r>
                              <a:rPr kumimoji="0" lang="en-US" sz="3600" b="0" i="1" u="none" strike="noStrike" kern="1200" cap="none" spc="0" normalizeH="0" baseline="0" noProof="0">
                                <a:ln>
                                  <a:noFill/>
                                </a:ln>
                                <a:solidFill>
                                  <a:schemeClr val="tx1"/>
                                </a:solidFill>
                                <a:effectLst/>
                                <a:uLnTx/>
                                <a:uFillTx/>
                                <a:latin typeface="Cambria Math" panose="02040503050406030204" pitchFamily="18" charset="0"/>
                              </a:rPr>
                              <m:t>𝐴</m:t>
                            </m:r>
                          </m:e>
                          <m:sup>
                            <m:r>
                              <a:rPr kumimoji="0" lang="en-US" sz="3600" b="0" i="1" u="none" strike="noStrike" kern="1200" cap="none" spc="0" normalizeH="0" baseline="0" noProof="0">
                                <a:ln>
                                  <a:noFill/>
                                </a:ln>
                                <a:solidFill>
                                  <a:schemeClr val="tx1"/>
                                </a:solidFill>
                                <a:effectLst/>
                                <a:uLnTx/>
                                <a:uFillTx/>
                                <a:latin typeface="Cambria Math" panose="02040503050406030204" pitchFamily="18" charset="0"/>
                              </a:rPr>
                              <m:t>′</m:t>
                            </m:r>
                          </m:sup>
                        </m:sSup>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rPr>
                          <m:t>𝑁</m:t>
                        </m:r>
                      </m:num>
                      <m:den>
                        <m:sSup>
                          <m:sSupPr>
                            <m:ctrlPr>
                              <a:rPr lang="en-US" sz="3600" i="1">
                                <a:solidFill>
                                  <a:schemeClr val="tx1"/>
                                </a:solidFill>
                                <a:latin typeface="Cambria Math" panose="02040503050406030204" pitchFamily="18" charset="0"/>
                              </a:rPr>
                            </m:ctrlPr>
                          </m:sSupPr>
                          <m:e>
                            <m:r>
                              <a:rPr lang="en-US" sz="3600" b="0" i="1" smtClean="0">
                                <a:solidFill>
                                  <a:schemeClr val="tx1"/>
                                </a:solidFill>
                                <a:latin typeface="Cambria Math" panose="02040503050406030204" pitchFamily="18" charset="0"/>
                              </a:rPr>
                              <m:t>𝐴</m:t>
                            </m:r>
                          </m:e>
                          <m:sup>
                            <m:r>
                              <a:rPr lang="en-US" sz="3600" i="1">
                                <a:solidFill>
                                  <a:schemeClr val="tx1"/>
                                </a:solidFill>
                                <a:latin typeface="Cambria Math" panose="02040503050406030204" pitchFamily="18" charset="0"/>
                              </a:rPr>
                              <m:t>′</m:t>
                            </m:r>
                          </m:sup>
                        </m:sSup>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𝐶</m:t>
                            </m:r>
                          </m:e>
                          <m:sup>
                            <m:r>
                              <a:rPr lang="en-US" sz="3600" i="1">
                                <a:solidFill>
                                  <a:schemeClr val="tx1"/>
                                </a:solidFill>
                                <a:latin typeface="Cambria Math" panose="02040503050406030204" pitchFamily="18" charset="0"/>
                              </a:rPr>
                              <m:t>′</m:t>
                            </m:r>
                          </m:sup>
                        </m:sSup>
                      </m:den>
                    </m:f>
                  </m:oMath>
                </a14:m>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(hệ</a:t>
                </a:r>
                <a:r>
                  <a:rPr kumimoji="0" lang="en-US" sz="3600" b="0"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rPr>
                  <a:t> quả của </a:t>
                </a:r>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định lí Thalès).</a:t>
                </a:r>
              </a:p>
              <a:p>
                <a:pPr lvl="0">
                  <a:lnSpc>
                    <a:spcPct val="150000"/>
                  </a:lnSpc>
                </a:pPr>
                <a:r>
                  <a:rPr lang="en-US" sz="3600" smtClean="0">
                    <a:solidFill>
                      <a:schemeClr val="tx1"/>
                    </a:solidFill>
                    <a:latin typeface="Arial" panose="020B0604020202020204" pitchFamily="34" charset="0"/>
                    <a:cs typeface="Arial" panose="020B0604020202020204" pitchFamily="34" charset="0"/>
                  </a:rPr>
                  <a:t>Từ đó ta có </a:t>
                </a:r>
                <a14:m>
                  <m:oMath xmlns:m="http://schemas.openxmlformats.org/officeDocument/2006/math">
                    <m:f>
                      <m:fPr>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𝑀𝑁</m:t>
                        </m:r>
                      </m:num>
                      <m:den>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𝐵</m:t>
                            </m:r>
                          </m:e>
                          <m:sup>
                            <m:r>
                              <a:rPr lang="en-US" sz="3600" i="1">
                                <a:solidFill>
                                  <a:schemeClr val="tx1"/>
                                </a:solidFill>
                                <a:latin typeface="Cambria Math" panose="02040503050406030204" pitchFamily="18" charset="0"/>
                              </a:rPr>
                              <m:t>′</m:t>
                            </m:r>
                          </m:sup>
                        </m:sSup>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𝐶</m:t>
                            </m:r>
                          </m:e>
                          <m:sup>
                            <m:r>
                              <a:rPr lang="en-US" sz="3600" i="1">
                                <a:solidFill>
                                  <a:schemeClr val="tx1"/>
                                </a:solidFill>
                                <a:latin typeface="Cambria Math" panose="02040503050406030204" pitchFamily="18" charset="0"/>
                              </a:rPr>
                              <m:t>′</m:t>
                            </m:r>
                          </m:sup>
                        </m:sSup>
                      </m:den>
                    </m:f>
                    <m:r>
                      <a:rPr lang="en-US" sz="3600" i="1">
                        <a:solidFill>
                          <a:schemeClr val="tx1"/>
                        </a:solidFill>
                        <a:latin typeface="Cambria Math" panose="02040503050406030204" pitchFamily="18" charset="0"/>
                      </a:rPr>
                      <m:t>=</m:t>
                    </m:r>
                    <m:f>
                      <m:fPr>
                        <m:ctrlPr>
                          <a:rPr lang="en-US" sz="3600" i="1">
                            <a:solidFill>
                              <a:schemeClr val="tx1"/>
                            </a:solidFill>
                            <a:latin typeface="Cambria Math" panose="02040503050406030204" pitchFamily="18" charset="0"/>
                          </a:rPr>
                        </m:ctrlPr>
                      </m:fPr>
                      <m:num>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𝐴</m:t>
                            </m:r>
                          </m:e>
                          <m:sup>
                            <m:r>
                              <a:rPr lang="en-US" sz="3600" i="1">
                                <a:solidFill>
                                  <a:schemeClr val="tx1"/>
                                </a:solidFill>
                                <a:latin typeface="Cambria Math" panose="02040503050406030204" pitchFamily="18" charset="0"/>
                              </a:rPr>
                              <m:t>′</m:t>
                            </m:r>
                          </m:sup>
                        </m:sSup>
                        <m:r>
                          <a:rPr lang="en-US" sz="3600" i="1">
                            <a:solidFill>
                              <a:schemeClr val="tx1"/>
                            </a:solidFill>
                            <a:latin typeface="Cambria Math" panose="02040503050406030204" pitchFamily="18" charset="0"/>
                          </a:rPr>
                          <m:t>𝑁</m:t>
                        </m:r>
                      </m:num>
                      <m:den>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𝐴</m:t>
                            </m:r>
                          </m:e>
                          <m:sup>
                            <m:r>
                              <a:rPr lang="en-US" sz="3600" i="1">
                                <a:solidFill>
                                  <a:schemeClr val="tx1"/>
                                </a:solidFill>
                                <a:latin typeface="Cambria Math" panose="02040503050406030204" pitchFamily="18" charset="0"/>
                              </a:rPr>
                              <m:t>′</m:t>
                            </m:r>
                          </m:sup>
                        </m:sSup>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𝐶</m:t>
                            </m:r>
                          </m:e>
                          <m:sup>
                            <m:r>
                              <a:rPr lang="en-US" sz="3600" i="1">
                                <a:solidFill>
                                  <a:schemeClr val="tx1"/>
                                </a:solidFill>
                                <a:latin typeface="Cambria Math" panose="02040503050406030204" pitchFamily="18" charset="0"/>
                              </a:rPr>
                              <m:t>′</m:t>
                            </m:r>
                          </m:sup>
                        </m:sSup>
                      </m:den>
                    </m:f>
                    <m:r>
                      <a:rPr lang="en-US" sz="3600" b="0" i="1" smtClean="0">
                        <a:solidFill>
                          <a:schemeClr val="tx1"/>
                        </a:solidFill>
                        <a:latin typeface="Cambria Math" panose="02040503050406030204" pitchFamily="18" charset="0"/>
                      </a:rPr>
                      <m:t>=</m:t>
                    </m:r>
                    <m:f>
                      <m:fPr>
                        <m:ctrlPr>
                          <a:rPr lang="en-US" sz="3600" i="1">
                            <a:solidFill>
                              <a:schemeClr val="tx1"/>
                            </a:solidFill>
                            <a:latin typeface="Cambria Math" panose="02040503050406030204" pitchFamily="18" charset="0"/>
                          </a:rPr>
                        </m:ctrlPr>
                      </m:fPr>
                      <m:num>
                        <m:r>
                          <a:rPr lang="en-US" sz="3600" b="0" i="1" smtClean="0">
                            <a:solidFill>
                              <a:schemeClr val="tx1"/>
                            </a:solidFill>
                            <a:latin typeface="Cambria Math" panose="02040503050406030204" pitchFamily="18" charset="0"/>
                          </a:rPr>
                          <m:t>𝐴𝐶</m:t>
                        </m:r>
                      </m:num>
                      <m:den>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𝐴</m:t>
                            </m:r>
                          </m:e>
                          <m:sup>
                            <m:r>
                              <a:rPr lang="en-US" sz="3600" i="1">
                                <a:solidFill>
                                  <a:schemeClr val="tx1"/>
                                </a:solidFill>
                                <a:latin typeface="Cambria Math" panose="02040503050406030204" pitchFamily="18" charset="0"/>
                              </a:rPr>
                              <m:t>′</m:t>
                            </m:r>
                          </m:sup>
                        </m:sSup>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𝐶</m:t>
                            </m:r>
                          </m:e>
                          <m:sup>
                            <m:r>
                              <a:rPr lang="en-US" sz="3600" i="1">
                                <a:solidFill>
                                  <a:schemeClr val="tx1"/>
                                </a:solidFill>
                                <a:latin typeface="Cambria Math" panose="02040503050406030204" pitchFamily="18" charset="0"/>
                              </a:rPr>
                              <m:t>′</m:t>
                            </m:r>
                          </m:sup>
                        </m:sSup>
                      </m:den>
                    </m:f>
                    <m:r>
                      <a:rPr lang="en-US" sz="3600" b="0" i="1" smtClean="0">
                        <a:solidFill>
                          <a:schemeClr val="tx1"/>
                        </a:solidFill>
                        <a:latin typeface="Cambria Math" panose="02040503050406030204" pitchFamily="18" charset="0"/>
                      </a:rPr>
                      <m:t>=</m:t>
                    </m:r>
                    <m:f>
                      <m:fPr>
                        <m:ctrlPr>
                          <a:rPr lang="en-US" sz="3600" i="1">
                            <a:solidFill>
                              <a:schemeClr val="tx1"/>
                            </a:solidFill>
                            <a:latin typeface="Cambria Math" panose="02040503050406030204" pitchFamily="18" charset="0"/>
                          </a:rPr>
                        </m:ctrlPr>
                      </m:fPr>
                      <m:num>
                        <m:r>
                          <a:rPr lang="en-US" sz="3600" b="0" i="1" smtClean="0">
                            <a:solidFill>
                              <a:schemeClr val="tx1"/>
                            </a:solidFill>
                            <a:latin typeface="Cambria Math" panose="02040503050406030204" pitchFamily="18" charset="0"/>
                          </a:rPr>
                          <m:t>𝐵𝐶</m:t>
                        </m:r>
                      </m:num>
                      <m:den>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𝐵</m:t>
                            </m:r>
                          </m:e>
                          <m:sup>
                            <m:r>
                              <a:rPr lang="en-US" sz="3600" i="1">
                                <a:solidFill>
                                  <a:schemeClr val="tx1"/>
                                </a:solidFill>
                                <a:latin typeface="Cambria Math" panose="02040503050406030204" pitchFamily="18" charset="0"/>
                              </a:rPr>
                              <m:t>′</m:t>
                            </m:r>
                          </m:sup>
                        </m:sSup>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𝐶</m:t>
                            </m:r>
                          </m:e>
                          <m:sup>
                            <m:r>
                              <a:rPr lang="en-US" sz="3600" i="1">
                                <a:solidFill>
                                  <a:schemeClr val="tx1"/>
                                </a:solidFill>
                                <a:latin typeface="Cambria Math" panose="02040503050406030204" pitchFamily="18" charset="0"/>
                              </a:rPr>
                              <m:t>′</m:t>
                            </m:r>
                          </m:sup>
                        </m:sSup>
                      </m:den>
                    </m:f>
                    <m:r>
                      <a:rPr lang="en-US" sz="3600" b="0" i="1" smtClean="0">
                        <a:solidFill>
                          <a:schemeClr val="tx1"/>
                        </a:solidFill>
                        <a:latin typeface="Cambria Math" panose="02040503050406030204" pitchFamily="18" charset="0"/>
                      </a:rPr>
                      <m:t>,</m:t>
                    </m:r>
                  </m:oMath>
                </a14:m>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 suy ra </a:t>
                </a:r>
                <a14:m>
                  <m:oMath xmlns:m="http://schemas.openxmlformats.org/officeDocument/2006/math">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t>𝑀𝑁</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baseline="0" noProof="0" smtClean="0">
                        <a:ln>
                          <a:noFill/>
                        </a:ln>
                        <a:solidFill>
                          <a:schemeClr val="tx1"/>
                        </a:solidFill>
                        <a:effectLst/>
                        <a:uLnTx/>
                        <a:uFillTx/>
                        <a:latin typeface="Cambria Math" panose="02040503050406030204" pitchFamily="18" charset="0"/>
                        <a:cs typeface="Arial" panose="020B0604020202020204" pitchFamily="34" charset="0"/>
                      </a:rPr>
                      <m:t>𝐵𝐶</m:t>
                    </m:r>
                  </m:oMath>
                </a14:m>
                <a:endPar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a:p>
                <a:pPr lvl="0">
                  <a:lnSpc>
                    <a:spcPct val="150000"/>
                  </a:lnSpc>
                </a:pPr>
                <a:r>
                  <a:rPr lang="en-US" sz="3600" smtClean="0">
                    <a:solidFill>
                      <a:schemeClr val="tx1"/>
                    </a:solidFill>
                    <a:latin typeface="Arial" panose="020B0604020202020204" pitchFamily="34" charset="0"/>
                    <a:cs typeface="Arial" panose="020B0604020202020204" pitchFamily="34" charset="0"/>
                  </a:rPr>
                  <a:t>Xét hai tam giác </a:t>
                </a:r>
                <a14:m>
                  <m:oMath xmlns:m="http://schemas.openxmlformats.org/officeDocument/2006/math">
                    <m:r>
                      <a:rPr lang="en-US" sz="3600" i="1" smtClean="0">
                        <a:solidFill>
                          <a:schemeClr val="tx1"/>
                        </a:solidFill>
                        <a:latin typeface="Cambria Math" panose="02040503050406030204" pitchFamily="18" charset="0"/>
                        <a:cs typeface="Arial" panose="020B0604020202020204" pitchFamily="34" charset="0"/>
                      </a:rPr>
                      <m:t>𝐴</m:t>
                    </m:r>
                    <m:r>
                      <a:rPr lang="en-US" sz="3600" b="0" i="1" smtClean="0">
                        <a:solidFill>
                          <a:schemeClr val="tx1"/>
                        </a:solidFill>
                        <a:latin typeface="Cambria Math" panose="02040503050406030204" pitchFamily="18" charset="0"/>
                        <a:cs typeface="Arial" panose="020B0604020202020204" pitchFamily="34" charset="0"/>
                      </a:rPr>
                      <m:t>′</m:t>
                    </m:r>
                    <m:r>
                      <a:rPr lang="en-US" sz="3600" i="1" smtClean="0">
                        <a:solidFill>
                          <a:schemeClr val="tx1"/>
                        </a:solidFill>
                        <a:latin typeface="Cambria Math" panose="02040503050406030204" pitchFamily="18" charset="0"/>
                        <a:cs typeface="Arial" panose="020B0604020202020204" pitchFamily="34" charset="0"/>
                      </a:rPr>
                      <m:t>𝑀𝑁</m:t>
                    </m:r>
                  </m:oMath>
                </a14:m>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 và</a:t>
                </a:r>
                <a:r>
                  <a:rPr kumimoji="0" lang="en-US" sz="3600" b="0"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600" b="0" i="1" u="none" strike="noStrike" kern="1200" cap="none" spc="0" normalizeH="0" noProof="0" smtClean="0">
                        <a:ln>
                          <a:noFill/>
                        </a:ln>
                        <a:solidFill>
                          <a:schemeClr val="tx1"/>
                        </a:solidFill>
                        <a:effectLst/>
                        <a:uLnTx/>
                        <a:uFillTx/>
                        <a:latin typeface="Cambria Math" panose="02040503050406030204" pitchFamily="18" charset="0"/>
                        <a:cs typeface="Arial" panose="020B0604020202020204" pitchFamily="34" charset="0"/>
                      </a:rPr>
                      <m:t>𝐴𝐵𝐶</m:t>
                    </m:r>
                  </m:oMath>
                </a14:m>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 có:</a:t>
                </a:r>
              </a:p>
              <a:p>
                <a:pPr lvl="0">
                  <a:lnSpc>
                    <a:spcPct val="150000"/>
                  </a:lnSpc>
                </a:pPr>
                <a14:m>
                  <m:oMathPara xmlns:m="http://schemas.openxmlformats.org/officeDocument/2006/math">
                    <m:oMathParaPr>
                      <m:jc m:val="centerGroup"/>
                    </m:oMathParaPr>
                    <m:oMath xmlns:m="http://schemas.openxmlformats.org/officeDocument/2006/math">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𝐴</m:t>
                          </m:r>
                        </m:e>
                        <m:sup>
                          <m:r>
                            <a:rPr lang="en-US" sz="3600" i="1">
                              <a:solidFill>
                                <a:schemeClr val="tx1"/>
                              </a:solidFill>
                              <a:latin typeface="Cambria Math" panose="02040503050406030204" pitchFamily="18" charset="0"/>
                            </a:rPr>
                            <m:t>′</m:t>
                          </m:r>
                        </m:sup>
                      </m:sSup>
                      <m:r>
                        <a:rPr lang="en-US" sz="3600" b="0" i="1" smtClean="0">
                          <a:solidFill>
                            <a:schemeClr val="tx1"/>
                          </a:solidFill>
                          <a:latin typeface="Cambria Math" panose="02040503050406030204" pitchFamily="18" charset="0"/>
                        </a:rPr>
                        <m:t>𝑀</m:t>
                      </m:r>
                      <m:r>
                        <a:rPr lang="en-US" sz="3600" b="0" i="1" smtClean="0">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𝐴𝐵</m:t>
                      </m:r>
                      <m:r>
                        <a:rPr lang="en-US" sz="3600" b="0" i="1" smtClean="0">
                          <a:solidFill>
                            <a:schemeClr val="tx1"/>
                          </a:solidFill>
                          <a:latin typeface="Cambria Math" panose="02040503050406030204" pitchFamily="18" charset="0"/>
                        </a:rPr>
                        <m:t>,</m:t>
                      </m:r>
                      <m:sSup>
                        <m:sSupPr>
                          <m:ctrlPr>
                            <a:rPr lang="en-US" sz="3600" i="1">
                              <a:solidFill>
                                <a:schemeClr val="tx1"/>
                              </a:solidFill>
                              <a:latin typeface="Cambria Math" panose="02040503050406030204" pitchFamily="18" charset="0"/>
                            </a:rPr>
                          </m:ctrlPr>
                        </m:sSupPr>
                        <m:e>
                          <m:r>
                            <a:rPr lang="en-US" sz="3600" i="1">
                              <a:solidFill>
                                <a:schemeClr val="tx1"/>
                              </a:solidFill>
                              <a:latin typeface="Cambria Math" panose="02040503050406030204" pitchFamily="18" charset="0"/>
                            </a:rPr>
                            <m:t>𝐴</m:t>
                          </m:r>
                        </m:e>
                        <m:sup>
                          <m:r>
                            <a:rPr lang="en-US" sz="3600" i="1">
                              <a:solidFill>
                                <a:schemeClr val="tx1"/>
                              </a:solidFill>
                              <a:latin typeface="Cambria Math" panose="02040503050406030204" pitchFamily="18" charset="0"/>
                            </a:rPr>
                            <m:t>′</m:t>
                          </m:r>
                        </m:sup>
                      </m:sSup>
                      <m:r>
                        <a:rPr lang="en-US" sz="3600" i="1">
                          <a:solidFill>
                            <a:schemeClr val="tx1"/>
                          </a:solidFill>
                          <a:latin typeface="Cambria Math" panose="02040503050406030204" pitchFamily="18" charset="0"/>
                        </a:rPr>
                        <m:t>𝑁</m:t>
                      </m:r>
                      <m:r>
                        <a:rPr lang="en-US" sz="3600" b="0" i="1" smtClean="0">
                          <a:solidFill>
                            <a:schemeClr val="tx1"/>
                          </a:solidFill>
                          <a:latin typeface="Cambria Math" panose="02040503050406030204" pitchFamily="18" charset="0"/>
                        </a:rPr>
                        <m:t>=</m:t>
                      </m:r>
                      <m:r>
                        <a:rPr lang="en-US" sz="3600" b="0" i="1" smtClean="0">
                          <a:solidFill>
                            <a:schemeClr val="tx1"/>
                          </a:solidFill>
                          <a:latin typeface="Cambria Math" panose="02040503050406030204" pitchFamily="18" charset="0"/>
                        </a:rPr>
                        <m:t>𝐴𝐶</m:t>
                      </m:r>
                      <m:r>
                        <a:rPr lang="en-US" sz="3600" b="0" i="1" smtClean="0">
                          <a:solidFill>
                            <a:schemeClr val="tx1"/>
                          </a:solidFill>
                          <a:latin typeface="Cambria Math" panose="02040503050406030204" pitchFamily="18" charset="0"/>
                        </a:rPr>
                        <m:t>, </m:t>
                      </m:r>
                      <m:r>
                        <a:rPr lang="en-US" sz="3600" i="1">
                          <a:solidFill>
                            <a:schemeClr val="tx1"/>
                          </a:solidFill>
                          <a:latin typeface="Cambria Math" panose="02040503050406030204" pitchFamily="18" charset="0"/>
                          <a:cs typeface="Arial" panose="020B0604020202020204" pitchFamily="34" charset="0"/>
                        </a:rPr>
                        <m:t>𝑀𝑁</m:t>
                      </m:r>
                      <m:r>
                        <a:rPr lang="en-US" sz="3600" i="1">
                          <a:solidFill>
                            <a:schemeClr val="tx1"/>
                          </a:solidFill>
                          <a:latin typeface="Cambria Math" panose="02040503050406030204" pitchFamily="18" charset="0"/>
                          <a:cs typeface="Arial" panose="020B0604020202020204" pitchFamily="34" charset="0"/>
                        </a:rPr>
                        <m:t>=</m:t>
                      </m:r>
                      <m:r>
                        <a:rPr lang="en-US" sz="3600" i="1">
                          <a:solidFill>
                            <a:schemeClr val="tx1"/>
                          </a:solidFill>
                          <a:latin typeface="Cambria Math" panose="02040503050406030204" pitchFamily="18" charset="0"/>
                          <a:cs typeface="Arial" panose="020B0604020202020204" pitchFamily="34" charset="0"/>
                        </a:rPr>
                        <m:t>𝐵𝐶</m:t>
                      </m:r>
                    </m:oMath>
                  </m:oMathPara>
                </a14:m>
                <a:endPar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a:p>
                <a:pPr lvl="0">
                  <a:lnSpc>
                    <a:spcPct val="150000"/>
                  </a:lnSpc>
                </a:pPr>
                <a:r>
                  <a:rPr lang="en-US" sz="3600" smtClean="0">
                    <a:solidFill>
                      <a:schemeClr val="tx1"/>
                    </a:solidFill>
                    <a:latin typeface="Arial" panose="020B0604020202020204" pitchFamily="34" charset="0"/>
                    <a:cs typeface="Arial" panose="020B0604020202020204" pitchFamily="34" charset="0"/>
                  </a:rPr>
                  <a:t>Suy ra </a:t>
                </a:r>
                <a14:m>
                  <m:oMath xmlns:m="http://schemas.openxmlformats.org/officeDocument/2006/math">
                    <m:r>
                      <a:rPr lang="en-US" sz="36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36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en-US" sz="3600" i="1">
                            <a:solidFill>
                              <a:schemeClr val="tx1"/>
                            </a:solidFill>
                            <a:latin typeface="Cambria Math" panose="02040503050406030204" pitchFamily="18" charset="0"/>
                            <a:cs typeface="Arial" panose="020B0604020202020204" pitchFamily="34" charset="0"/>
                          </a:rPr>
                          <m:t>𝐴</m:t>
                        </m:r>
                      </m:e>
                      <m:sup>
                        <m:r>
                          <a:rPr lang="en-US" sz="3600" i="1">
                            <a:solidFill>
                              <a:schemeClr val="tx1"/>
                            </a:solidFill>
                            <a:latin typeface="Cambria Math" panose="02040503050406030204" pitchFamily="18" charset="0"/>
                            <a:cs typeface="Arial" panose="020B0604020202020204" pitchFamily="34" charset="0"/>
                          </a:rPr>
                          <m:t>′</m:t>
                        </m:r>
                      </m:sup>
                    </m:sSup>
                    <m:r>
                      <a:rPr lang="en-US" sz="3600" i="1">
                        <a:solidFill>
                          <a:schemeClr val="tx1"/>
                        </a:solidFill>
                        <a:latin typeface="Cambria Math" panose="02040503050406030204" pitchFamily="18" charset="0"/>
                        <a:cs typeface="Arial" panose="020B0604020202020204" pitchFamily="34" charset="0"/>
                      </a:rPr>
                      <m:t>𝑀𝑁</m:t>
                    </m:r>
                    <m:r>
                      <a:rPr lang="en-US" sz="3600" b="0" i="0" smtClean="0">
                        <a:solidFill>
                          <a:schemeClr val="tx1"/>
                        </a:solidFill>
                        <a:latin typeface="Cambria Math" panose="02040503050406030204" pitchFamily="18" charset="0"/>
                        <a:cs typeface="Arial" panose="020B0604020202020204" pitchFamily="34" charset="0"/>
                      </a:rPr>
                      <m:t>=</m:t>
                    </m:r>
                    <m:r>
                      <a:rPr lang="en-US" sz="36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sz="3600" i="1">
                        <a:solidFill>
                          <a:schemeClr val="tx1"/>
                        </a:solidFill>
                        <a:latin typeface="Cambria Math" panose="02040503050406030204" pitchFamily="18" charset="0"/>
                        <a:cs typeface="Arial" panose="020B0604020202020204" pitchFamily="34" charset="0"/>
                      </a:rPr>
                      <m:t>𝐴𝐵𝐶</m:t>
                    </m:r>
                  </m:oMath>
                </a14:m>
                <a:r>
                  <a:rPr lang="en-US" sz="3600">
                    <a:solidFill>
                      <a:schemeClr val="tx1"/>
                    </a:solidFill>
                    <a:latin typeface="Arial" panose="020B0604020202020204" pitchFamily="34" charset="0"/>
                    <a:cs typeface="Arial" panose="020B0604020202020204" pitchFamily="34" charset="0"/>
                  </a:rPr>
                  <a:t> </a:t>
                </a:r>
                <a:r>
                  <a:rPr lang="en-US" sz="3600" smtClean="0">
                    <a:solidFill>
                      <a:schemeClr val="tx1"/>
                    </a:solidFill>
                    <a:latin typeface="Arial" panose="020B0604020202020204" pitchFamily="34" charset="0"/>
                    <a:cs typeface="Arial" panose="020B0604020202020204" pitchFamily="34" charset="0"/>
                  </a:rPr>
                  <a:t>(c.c.c)</a:t>
                </a:r>
              </a:p>
              <a:p>
                <a:pPr lvl="0">
                  <a:lnSpc>
                    <a:spcPct val="150000"/>
                  </a:lnSpc>
                </a:pPr>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Do đó</a:t>
                </a:r>
                <a:r>
                  <a:rPr kumimoji="0" lang="en-US" sz="3600" b="0"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rPr>
                  <a:t> </a:t>
                </a:r>
                <a14:m>
                  <m:oMath xmlns:m="http://schemas.openxmlformats.org/officeDocument/2006/math">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𝐴</m:t>
                        </m:r>
                      </m:e>
                      <m:sup>
                        <m:r>
                          <a:rPr lang="en-US" sz="3600" i="1">
                            <a:latin typeface="Cambria Math" panose="02040503050406030204" pitchFamily="18" charset="0"/>
                            <a:cs typeface="Arial" panose="020B0604020202020204" pitchFamily="34" charset="0"/>
                          </a:rPr>
                          <m:t>′</m:t>
                        </m:r>
                      </m:sup>
                    </m:sSup>
                    <m:r>
                      <a:rPr lang="en-US" sz="3600" i="1">
                        <a:latin typeface="Cambria Math" panose="02040503050406030204" pitchFamily="18" charset="0"/>
                        <a:cs typeface="Arial" panose="020B0604020202020204" pitchFamily="34" charset="0"/>
                      </a:rPr>
                      <m:t>𝑀𝑁</m:t>
                    </m:r>
                    <m:r>
                      <a:rPr lang="en-US" sz="3600" b="0" i="1" smtClean="0">
                        <a:latin typeface="Cambria Math" panose="02040503050406030204" pitchFamily="18" charset="0"/>
                        <a:cs typeface="Arial" panose="020B0604020202020204" pitchFamily="34" charset="0"/>
                      </a:rPr>
                      <m:t> </m:t>
                    </m:r>
                    <m:r>
                      <a:rPr lang="iu-Cans-CA" sz="3600" i="1" kern="0">
                        <a:solidFill>
                          <a:schemeClr val="tx1"/>
                        </a:solidFill>
                        <a:latin typeface="Cambria Math" panose="02040503050406030204" pitchFamily="18" charset="0"/>
                        <a:cs typeface="Arial"/>
                        <a:sym typeface="Arial"/>
                      </a:rPr>
                      <m:t>ᔕ</m:t>
                    </m:r>
                    <m:r>
                      <a:rPr lang="en-US" sz="3600" i="1" kern="0">
                        <a:solidFill>
                          <a:schemeClr val="tx1"/>
                        </a:solidFill>
                        <a:latin typeface="Cambria Math" panose="02040503050406030204" pitchFamily="18" charset="0"/>
                        <a:cs typeface="Arial"/>
                        <a:sym typeface="Arial"/>
                      </a:rPr>
                      <m:t> </m:t>
                    </m:r>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r>
                      <a:rPr lang="da-DK" sz="3600" i="1">
                        <a:solidFill>
                          <a:schemeClr val="tx1"/>
                        </a:solidFill>
                        <a:latin typeface="Cambria Math" panose="02040503050406030204" pitchFamily="18" charset="0"/>
                        <a:ea typeface="Dotum" panose="020B0600000101010101" pitchFamily="34" charset="-127"/>
                        <a:cs typeface="Times New Roman" panose="02020603050405020304" pitchFamily="18" charset="0"/>
                      </a:rPr>
                      <m:t>𝐴𝐵𝐶</m:t>
                    </m:r>
                    <m:r>
                      <a:rPr lang="en-US" sz="3600" b="0" i="0" smtClean="0">
                        <a:solidFill>
                          <a:schemeClr val="tx1"/>
                        </a:solidFill>
                        <a:latin typeface="Cambria Math" panose="02040503050406030204" pitchFamily="18" charset="0"/>
                        <a:ea typeface="Dotum" panose="020B0600000101010101" pitchFamily="34" charset="-127"/>
                        <a:cs typeface="Times New Roman" panose="02020603050405020304" pitchFamily="18" charset="0"/>
                      </a:rPr>
                      <m:t>.</m:t>
                    </m:r>
                  </m:oMath>
                </a14:m>
                <a:endParaRPr lang="en-US" sz="3600">
                  <a:solidFill>
                    <a:schemeClr val="tx1"/>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Vì</a:t>
                </a:r>
                <a:r>
                  <a:rPr kumimoji="0" lang="en-US" sz="3600" b="0"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𝑀𝑁</m:t>
                    </m:r>
                    <m:r>
                      <a:rPr lang="en-US" sz="3600" i="1">
                        <a:latin typeface="Cambria Math" panose="02040503050406030204" pitchFamily="18" charset="0"/>
                        <a:cs typeface="Arial" panose="020B0604020202020204" pitchFamily="34" charset="0"/>
                      </a:rPr>
                      <m:t> </m:t>
                    </m:r>
                    <m:r>
                      <m:rPr>
                        <m:nor/>
                      </m:rPr>
                      <a:rPr lang="en-US" sz="3600">
                        <a:latin typeface="Arial" panose="020B0604020202020204" pitchFamily="34" charset="0"/>
                        <a:cs typeface="Arial" panose="020B0604020202020204" pitchFamily="34" charset="0"/>
                      </a:rPr>
                      <m:t>//</m:t>
                    </m:r>
                    <m:r>
                      <a:rPr lang="en-US" sz="3600" i="1">
                        <a:latin typeface="Cambria Math" panose="02040503050406030204" pitchFamily="18" charset="0"/>
                        <a:cs typeface="Arial" panose="020B0604020202020204" pitchFamily="34" charset="0"/>
                      </a:rPr>
                      <m:t> </m:t>
                    </m:r>
                    <m:sSup>
                      <m:sSupPr>
                        <m:ctrlPr>
                          <a:rPr lang="en-US" sz="3600" i="1">
                            <a:latin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𝐵</m:t>
                        </m:r>
                      </m:e>
                      <m:sup>
                        <m:r>
                          <a:rPr lang="en-US" sz="3600" i="1">
                            <a:latin typeface="Cambria Math" panose="02040503050406030204" pitchFamily="18" charset="0"/>
                            <a:cs typeface="Arial" panose="020B0604020202020204" pitchFamily="34" charset="0"/>
                          </a:rPr>
                          <m:t>′</m:t>
                        </m:r>
                      </m:sup>
                    </m:sSup>
                    <m:r>
                      <a:rPr lang="en-US" sz="3600" i="1">
                        <a:latin typeface="Cambria Math" panose="02040503050406030204" pitchFamily="18" charset="0"/>
                        <a:cs typeface="Arial" panose="020B0604020202020204" pitchFamily="34" charset="0"/>
                      </a:rPr>
                      <m:t>𝐶</m:t>
                    </m:r>
                    <m:r>
                      <a:rPr lang="en-US" sz="3600" i="1">
                        <a:latin typeface="Cambria Math" panose="02040503050406030204" pitchFamily="18" charset="0"/>
                        <a:cs typeface="Arial" panose="020B0604020202020204" pitchFamily="34" charset="0"/>
                      </a:rPr>
                      <m:t>′</m:t>
                    </m:r>
                  </m:oMath>
                </a14:m>
                <a:r>
                  <a:rPr lang="en-US" sz="3600">
                    <a:latin typeface="Arial" panose="020B0604020202020204" pitchFamily="34" charset="0"/>
                    <a:cs typeface="Arial" panose="020B0604020202020204" pitchFamily="34" charset="0"/>
                  </a:rPr>
                  <a:t> </a:t>
                </a:r>
                <a:r>
                  <a:rPr lang="en-US" sz="3600" smtClean="0">
                    <a:latin typeface="Arial" panose="020B0604020202020204" pitchFamily="34" charset="0"/>
                    <a:cs typeface="Arial" panose="020B0604020202020204" pitchFamily="34" charset="0"/>
                  </a:rPr>
                  <a:t>nên theo định lí trang 72 ta có </a:t>
                </a:r>
              </a:p>
              <a:p>
                <a:pPr lvl="0">
                  <a:lnSpc>
                    <a:spcPct val="150000"/>
                  </a:lnSpc>
                </a:pPr>
                <a14:m>
                  <m:oMathPara xmlns:m="http://schemas.openxmlformats.org/officeDocument/2006/math">
                    <m:oMathParaPr>
                      <m:jc m:val="centerGroup"/>
                    </m:oMathParaPr>
                    <m:oMath xmlns:m="http://schemas.openxmlformats.org/officeDocument/2006/math">
                      <m:r>
                        <a:rPr lang="da-DK" sz="3600" i="1">
                          <a:latin typeface="Cambria Math" panose="02040503050406030204" pitchFamily="18" charset="0"/>
                          <a:ea typeface="Dotum" panose="020B0600000101010101" pitchFamily="34" charset="-127"/>
                          <a:cs typeface="Times New Roman" panose="02020603050405020304" pitchFamily="18" charset="0"/>
                        </a:rPr>
                        <m:t>∆</m:t>
                      </m:r>
                      <m:r>
                        <a:rPr lang="da-DK" sz="3600" i="1">
                          <a:latin typeface="Cambria Math" panose="02040503050406030204" pitchFamily="18" charset="0"/>
                          <a:ea typeface="Dotum" panose="020B0600000101010101" pitchFamily="34" charset="-127"/>
                          <a:cs typeface="Times New Roman" panose="02020603050405020304" pitchFamily="18" charset="0"/>
                        </a:rPr>
                        <m:t>𝐴</m:t>
                      </m:r>
                      <m:r>
                        <a:rPr lang="en-US" sz="3600" b="0" i="1" smtClean="0">
                          <a:latin typeface="Cambria Math" panose="02040503050406030204" pitchFamily="18" charset="0"/>
                          <a:ea typeface="Dotum" panose="020B0600000101010101" pitchFamily="34" charset="-127"/>
                          <a:cs typeface="Times New Roman" panose="02020603050405020304" pitchFamily="18" charset="0"/>
                        </a:rPr>
                        <m:t>′</m:t>
                      </m:r>
                      <m:r>
                        <a:rPr lang="da-DK" sz="3600" i="1">
                          <a:latin typeface="Cambria Math" panose="02040503050406030204" pitchFamily="18" charset="0"/>
                          <a:ea typeface="Dotum" panose="020B0600000101010101" pitchFamily="34" charset="-127"/>
                          <a:cs typeface="Times New Roman" panose="02020603050405020304" pitchFamily="18" charset="0"/>
                        </a:rPr>
                        <m:t>𝐵</m:t>
                      </m:r>
                      <m:r>
                        <a:rPr lang="en-US" sz="3600" b="0" i="1" smtClean="0">
                          <a:latin typeface="Cambria Math" panose="02040503050406030204" pitchFamily="18" charset="0"/>
                          <a:ea typeface="Dotum" panose="020B0600000101010101" pitchFamily="34" charset="-127"/>
                          <a:cs typeface="Times New Roman" panose="02020603050405020304" pitchFamily="18" charset="0"/>
                        </a:rPr>
                        <m:t>′</m:t>
                      </m:r>
                      <m:r>
                        <a:rPr lang="da-DK" sz="3600" i="1">
                          <a:latin typeface="Cambria Math" panose="02040503050406030204" pitchFamily="18" charset="0"/>
                          <a:ea typeface="Dotum" panose="020B0600000101010101" pitchFamily="34" charset="-127"/>
                          <a:cs typeface="Times New Roman" panose="02020603050405020304" pitchFamily="18" charset="0"/>
                        </a:rPr>
                        <m:t>𝐶</m:t>
                      </m:r>
                      <m:r>
                        <a:rPr lang="en-US" sz="3600" b="0" i="1" smtClean="0">
                          <a:latin typeface="Cambria Math" panose="02040503050406030204" pitchFamily="18" charset="0"/>
                          <a:ea typeface="Dotum" panose="020B0600000101010101" pitchFamily="34" charset="-127"/>
                          <a:cs typeface="Times New Roman" panose="02020603050405020304" pitchFamily="18" charset="0"/>
                        </a:rPr>
                        <m:t>′ </m:t>
                      </m:r>
                      <m:r>
                        <a:rPr lang="iu-Cans-CA" sz="3600" i="1" kern="0">
                          <a:latin typeface="Cambria Math" panose="02040503050406030204" pitchFamily="18" charset="0"/>
                          <a:cs typeface="Arial"/>
                          <a:sym typeface="Arial"/>
                        </a:rPr>
                        <m:t>ᔕ</m:t>
                      </m:r>
                      <m:r>
                        <a:rPr lang="en-US" sz="3600" i="1" kern="0">
                          <a:latin typeface="Cambria Math" panose="02040503050406030204" pitchFamily="18" charset="0"/>
                          <a:cs typeface="Arial"/>
                          <a:sym typeface="Arial"/>
                        </a:rPr>
                        <m:t> </m:t>
                      </m:r>
                      <m:r>
                        <a:rPr lang="da-DK" sz="36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Cambria Math" panose="02040503050406030204" pitchFamily="18" charset="0"/>
                              <a:cs typeface="Arial" panose="020B0604020202020204" pitchFamily="34" charset="0"/>
                            </a:rPr>
                          </m:ctrlPr>
                        </m:sSupPr>
                        <m:e>
                          <m:r>
                            <a:rPr lang="en-US" sz="3600" i="1">
                              <a:latin typeface="Cambria Math" panose="02040503050406030204" pitchFamily="18" charset="0"/>
                              <a:cs typeface="Arial" panose="020B0604020202020204" pitchFamily="34" charset="0"/>
                            </a:rPr>
                            <m:t>𝐴</m:t>
                          </m:r>
                        </m:e>
                        <m:sup>
                          <m:r>
                            <a:rPr lang="en-US" sz="3600" i="1">
                              <a:latin typeface="Cambria Math" panose="02040503050406030204" pitchFamily="18" charset="0"/>
                              <a:cs typeface="Arial" panose="020B0604020202020204" pitchFamily="34" charset="0"/>
                            </a:rPr>
                            <m:t>′</m:t>
                          </m:r>
                        </m:sup>
                      </m:sSup>
                      <m:r>
                        <a:rPr lang="en-US" sz="3600" i="1">
                          <a:latin typeface="Cambria Math" panose="02040503050406030204" pitchFamily="18" charset="0"/>
                          <a:cs typeface="Arial" panose="020B0604020202020204" pitchFamily="34" charset="0"/>
                        </a:rPr>
                        <m:t>𝑀𝑁</m:t>
                      </m:r>
                    </m:oMath>
                  </m:oMathPara>
                </a14:m>
                <a:endPar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a:p>
                <a:pPr lvl="0">
                  <a:lnSpc>
                    <a:spcPct val="150000"/>
                  </a:lnSpc>
                </a:pPr>
                <a:r>
                  <a:rPr kumimoji="0" lang="en-US" sz="3600" b="0" i="0" u="none" strike="noStrike" kern="120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t>Vậy</a:t>
                </a:r>
                <a:r>
                  <a:rPr kumimoji="0" lang="en-US" sz="3600" b="0" i="0" u="none" strike="noStrike" kern="1200" cap="none" spc="0" normalizeH="0" noProof="0" smtClean="0">
                    <a:ln>
                      <a:noFill/>
                    </a:ln>
                    <a:solidFill>
                      <a:schemeClr val="tx1"/>
                    </a:solidFill>
                    <a:effectLst/>
                    <a:uLnTx/>
                    <a:uFillTx/>
                    <a:latin typeface="Arial" panose="020B0604020202020204" pitchFamily="34" charset="0"/>
                    <a:cs typeface="Arial" panose="020B0604020202020204" pitchFamily="34" charset="0"/>
                  </a:rPr>
                  <a:t> </a:t>
                </a:r>
                <a14:m>
                  <m:oMath xmlns:m="http://schemas.openxmlformats.org/officeDocument/2006/math">
                    <m:r>
                      <a:rPr lang="da-DK" sz="36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da-DK" sz="3600" i="1">
                            <a:latin typeface="Cambria Math" panose="02040503050406030204" pitchFamily="18" charset="0"/>
                            <a:ea typeface="Dotum" panose="020B0600000101010101" pitchFamily="34" charset="-127"/>
                            <a:cs typeface="Times New Roman" panose="02020603050405020304" pitchFamily="18" charset="0"/>
                          </a:rPr>
                          <m:t>𝐴</m:t>
                        </m:r>
                      </m:e>
                      <m:sup>
                        <m:r>
                          <a:rPr lang="en-US" sz="3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da-DK" sz="3600" i="1">
                            <a:latin typeface="Cambria Math" panose="02040503050406030204" pitchFamily="18" charset="0"/>
                            <a:ea typeface="Dotum" panose="020B0600000101010101" pitchFamily="34" charset="-127"/>
                            <a:cs typeface="Times New Roman" panose="02020603050405020304" pitchFamily="18" charset="0"/>
                          </a:rPr>
                          <m:t>𝐵</m:t>
                        </m:r>
                      </m:e>
                      <m:sup>
                        <m:r>
                          <a:rPr lang="en-US" sz="3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3600" i="1">
                            <a:latin typeface="Cambria Math" panose="02040503050406030204" pitchFamily="18" charset="0"/>
                            <a:ea typeface="Dotum" panose="020B0600000101010101" pitchFamily="34" charset="-127"/>
                            <a:cs typeface="Times New Roman" panose="02020603050405020304" pitchFamily="18" charset="0"/>
                          </a:rPr>
                        </m:ctrlPr>
                      </m:sSupPr>
                      <m:e>
                        <m:r>
                          <a:rPr lang="da-DK" sz="3600" i="1">
                            <a:latin typeface="Cambria Math" panose="02040503050406030204" pitchFamily="18" charset="0"/>
                            <a:ea typeface="Dotum" panose="020B0600000101010101" pitchFamily="34" charset="-127"/>
                            <a:cs typeface="Times New Roman" panose="02020603050405020304" pitchFamily="18" charset="0"/>
                          </a:rPr>
                          <m:t>𝐶</m:t>
                        </m:r>
                      </m:e>
                      <m:sup>
                        <m:r>
                          <a:rPr lang="en-US" sz="3600" i="1">
                            <a:latin typeface="Cambria Math" panose="02040503050406030204" pitchFamily="18" charset="0"/>
                            <a:ea typeface="Dotum" panose="020B0600000101010101" pitchFamily="34" charset="-127"/>
                            <a:cs typeface="Times New Roman" panose="02020603050405020304" pitchFamily="18" charset="0"/>
                          </a:rPr>
                          <m:t>′</m:t>
                        </m:r>
                      </m:sup>
                    </m:sSup>
                    <m:r>
                      <a:rPr lang="iu-Cans-CA" sz="3600" i="1" kern="0">
                        <a:latin typeface="Cambria Math" panose="02040503050406030204" pitchFamily="18" charset="0"/>
                        <a:cs typeface="Arial"/>
                        <a:sym typeface="Arial"/>
                      </a:rPr>
                      <m:t>ᔕ</m:t>
                    </m:r>
                    <m:r>
                      <a:rPr lang="en-US" sz="3600" i="1" kern="0">
                        <a:latin typeface="Cambria Math" panose="02040503050406030204" pitchFamily="18" charset="0"/>
                        <a:cs typeface="Arial"/>
                        <a:sym typeface="Arial"/>
                      </a:rPr>
                      <m:t> </m:t>
                    </m:r>
                    <m:r>
                      <a:rPr lang="da-DK" sz="3600" i="1">
                        <a:latin typeface="Cambria Math" panose="02040503050406030204" pitchFamily="18" charset="0"/>
                        <a:ea typeface="Dotum" panose="020B0600000101010101" pitchFamily="34" charset="-127"/>
                        <a:cs typeface="Times New Roman" panose="02020603050405020304" pitchFamily="18" charset="0"/>
                      </a:rPr>
                      <m:t>∆</m:t>
                    </m:r>
                    <m:r>
                      <a:rPr lang="da-DK" sz="3600" i="1">
                        <a:latin typeface="Cambria Math" panose="02040503050406030204" pitchFamily="18" charset="0"/>
                        <a:ea typeface="Dotum" panose="020B0600000101010101" pitchFamily="34" charset="-127"/>
                        <a:cs typeface="Times New Roman" panose="02020603050405020304" pitchFamily="18" charset="0"/>
                      </a:rPr>
                      <m:t>𝐴𝐵𝐶</m:t>
                    </m:r>
                    <m:r>
                      <a:rPr lang="en-US" sz="3600" b="0" i="1" smtClean="0">
                        <a:latin typeface="Cambria Math" panose="02040503050406030204" pitchFamily="18" charset="0"/>
                        <a:ea typeface="Dotum" panose="020B0600000101010101" pitchFamily="34" charset="-127"/>
                        <a:cs typeface="Times New Roman" panose="02020603050405020304" pitchFamily="18" charset="0"/>
                      </a:rPr>
                      <m:t>.</m:t>
                    </m:r>
                  </m:oMath>
                </a14:m>
                <a:endParaRPr kumimoji="0" lang="vi-VN" sz="36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566189" y="1257300"/>
                <a:ext cx="11164333" cy="8502328"/>
              </a:xfrm>
              <a:prstGeom prst="rect">
                <a:avLst/>
              </a:prstGeom>
              <a:blipFill>
                <a:blip r:embed="rId7"/>
                <a:stretch>
                  <a:fillRect l="-1638" b="-573"/>
                </a:stretch>
              </a:blipFill>
            </p:spPr>
            <p:txBody>
              <a:bodyPr/>
              <a:lstStyle/>
              <a:p>
                <a:r>
                  <a:rPr lang="en-US">
                    <a:noFill/>
                  </a:rPr>
                  <a:t> </a:t>
                </a:r>
              </a:p>
            </p:txBody>
          </p:sp>
        </mc:Fallback>
      </mc:AlternateContent>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40000"/>
                    </a14:imgEffect>
                  </a14:imgLayer>
                </a14:imgProps>
              </a:ext>
            </a:extLst>
          </a:blip>
          <a:stretch>
            <a:fillRect/>
          </a:stretch>
        </p:blipFill>
        <p:spPr>
          <a:xfrm>
            <a:off x="895520" y="1837193"/>
            <a:ext cx="4493453" cy="7324588"/>
          </a:xfrm>
          <a:prstGeom prst="rect">
            <a:avLst/>
          </a:prstGeom>
        </p:spPr>
      </p:pic>
      <p:pic>
        <p:nvPicPr>
          <p:cNvPr id="12" name="Picture 11"/>
          <p:cNvPicPr>
            <a:picLocks noChangeAspect="1"/>
          </p:cNvPicPr>
          <p:nvPr/>
        </p:nvPicPr>
        <p:blipFill>
          <a:blip r:embed="rId10"/>
          <a:stretch>
            <a:fillRect/>
          </a:stretch>
        </p:blipFill>
        <p:spPr>
          <a:xfrm flipH="1">
            <a:off x="17661" y="8841479"/>
            <a:ext cx="2290481" cy="1329957"/>
          </a:xfrm>
          <a:prstGeom prst="rect">
            <a:avLst/>
          </a:prstGeom>
        </p:spPr>
      </p:pic>
    </p:spTree>
    <p:extLst>
      <p:ext uri="{BB962C8B-B14F-4D97-AF65-F5344CB8AC3E}">
        <p14:creationId xmlns:p14="http://schemas.microsoft.com/office/powerpoint/2010/main" val="235467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anim calcmode="lin" valueType="num">
                                      <p:cBhvr>
                                        <p:cTn id="18"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anim calcmode="lin" valueType="num">
                                      <p:cBhvr>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anim calcmode="lin" valueType="num">
                                      <p:cBhvr>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anim calcmode="lin" valueType="num">
                                      <p:cBhvr>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anim calcmode="lin" valueType="num">
                                      <p:cBhvr>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anim calcmode="lin" valueType="num">
                                      <p:cBhvr>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500" fill="hold"/>
                                        <p:tgtEl>
                                          <p:spTgt spid="4">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anim calcmode="lin" valueType="num">
                                      <p:cBhvr>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9" dur="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2452</TotalTime>
  <Words>1797</Words>
  <Application>Microsoft Office PowerPoint</Application>
  <PresentationFormat>Custom</PresentationFormat>
  <Paragraphs>250</Paragraphs>
  <Slides>41</Slides>
  <Notes>23</Notes>
  <HiddenSlides>0</HiddenSlides>
  <MMClips>5</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41</vt:i4>
      </vt:variant>
    </vt:vector>
  </HeadingPairs>
  <TitlesOfParts>
    <vt:vector size="63" baseType="lpstr">
      <vt:lpstr>Calibri</vt:lpstr>
      <vt:lpstr>Maven Pro</vt:lpstr>
      <vt:lpstr>Wingdings</vt:lpstr>
      <vt:lpstr>Dotum</vt:lpstr>
      <vt:lpstr>Arial</vt:lpstr>
      <vt:lpstr>Cambria Math</vt:lpstr>
      <vt:lpstr>Manrope</vt:lpstr>
      <vt:lpstr>Times New Roman</vt:lpstr>
      <vt:lpstr>DM Sans</vt:lpstr>
      <vt:lpstr>Red Hat Display</vt:lpstr>
      <vt:lpstr>DengXian</vt:lpstr>
      <vt:lpstr>DM Sans SemiBold</vt:lpstr>
      <vt:lpstr>Elsie</vt:lpstr>
      <vt:lpstr>Maven Pro ExtraBold</vt:lpstr>
      <vt:lpstr>等线 Light</vt:lpstr>
      <vt:lpstr>Playfair Display</vt:lpstr>
      <vt:lpstr>Lato</vt:lpstr>
      <vt:lpstr>Office Theme</vt:lpstr>
      <vt:lpstr>Geometry: Congruence and Similarity - Mathematics - 10th Grade by Slidesgo</vt:lpstr>
      <vt:lpstr>1_Geometry: Congruence and Similarity - Mathematics - 10th Grade by Slidesgo</vt:lpstr>
      <vt:lpstr>1_Office 主题​​</vt:lpstr>
      <vt:lpstr>2_Office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81</cp:revision>
  <dcterms:created xsi:type="dcterms:W3CDTF">2006-08-16T00:00:00Z</dcterms:created>
  <dcterms:modified xsi:type="dcterms:W3CDTF">2023-12-14T02:28:18Z</dcterms:modified>
  <dc:identifier>DAF1cscCFCQ</dc:identifier>
</cp:coreProperties>
</file>