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9" r:id="rId5"/>
    <p:sldId id="270" r:id="rId6"/>
    <p:sldId id="271" r:id="rId7"/>
    <p:sldId id="272" r:id="rId8"/>
    <p:sldId id="275" r:id="rId9"/>
    <p:sldId id="276" r:id="rId10"/>
    <p:sldId id="278" r:id="rId11"/>
    <p:sldId id="259" r:id="rId12"/>
    <p:sldId id="280" r:id="rId13"/>
    <p:sldId id="281" r:id="rId14"/>
    <p:sldId id="282" r:id="rId15"/>
    <p:sldId id="294" r:id="rId16"/>
    <p:sldId id="295" r:id="rId17"/>
    <p:sldId id="283" r:id="rId18"/>
    <p:sldId id="286" r:id="rId19"/>
    <p:sldId id="285" r:id="rId20"/>
    <p:sldId id="287" r:id="rId21"/>
    <p:sldId id="284" r:id="rId22"/>
    <p:sldId id="262" r:id="rId23"/>
    <p:sldId id="290" r:id="rId24"/>
    <p:sldId id="288" r:id="rId25"/>
    <p:sldId id="291" r:id="rId26"/>
    <p:sldId id="266" r:id="rId27"/>
    <p:sldId id="289" r:id="rId28"/>
    <p:sldId id="292" r:id="rId29"/>
    <p:sldId id="293" r:id="rId30"/>
    <p:sldId id="269" r:id="rId31"/>
  </p:sldIdLst>
  <p:sldSz cx="18288000" cy="10287000"/>
  <p:notesSz cx="6858000" cy="9144000"/>
  <p:embeddedFontLst>
    <p:embeddedFont>
      <p:font typeface="Dosis Semi-Bold" panose="020B0604020202020204" charset="0"/>
      <p:regular r:id="rId32"/>
    </p:embeddedFont>
    <p:embeddedFont>
      <p:font typeface="Gaegu Bold" panose="020B0604020202020204" charset="0"/>
      <p:regular r:id="rId33"/>
    </p:embeddedFont>
    <p:embeddedFont>
      <p:font typeface="Segoe UI" panose="020B0502040204020203"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3F3F3"/>
    <a:srgbClr val="EBEBEB"/>
    <a:srgbClr val="FF6600"/>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8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1C6BFD-14FA-4A44-9A2B-F0B55B1F88F7}"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vi-VN"/>
        </a:p>
      </dgm:t>
    </dgm:pt>
    <dgm:pt modelId="{0D8E32F1-61BE-455E-B3EA-F95C383A9118}">
      <dgm:prSet phldrT="[Text]"/>
      <dgm:spPr/>
      <dgm:t>
        <a:bodyPr/>
        <a:lstStyle/>
        <a:p>
          <a:pPr>
            <a:buClr>
              <a:srgbClr val="1D8091"/>
            </a:buClr>
            <a:buSzPts val="1500"/>
            <a:buFont typeface="+mj-lt"/>
            <a:buAutoNum type="romanUcPeriod"/>
          </a:pPr>
          <a:r>
            <a:rPr lang="vi-VN" b="1" u="none"/>
            <a:t>I. Khái niệm hydrocarbon, alkane</a:t>
          </a:r>
          <a:endParaRPr lang="vi-VN"/>
        </a:p>
      </dgm:t>
    </dgm:pt>
    <dgm:pt modelId="{276C881F-FED4-4755-A60B-039E45C021C2}" type="parTrans" cxnId="{F5F4FFD4-E2D5-4AA8-8565-FE3C816715A6}">
      <dgm:prSet/>
      <dgm:spPr/>
      <dgm:t>
        <a:bodyPr/>
        <a:lstStyle/>
        <a:p>
          <a:endParaRPr lang="vi-VN"/>
        </a:p>
      </dgm:t>
    </dgm:pt>
    <dgm:pt modelId="{408D65A9-752E-4C2F-955D-733EDE4C81AB}" type="sibTrans" cxnId="{F5F4FFD4-E2D5-4AA8-8565-FE3C816715A6}">
      <dgm:prSet/>
      <dgm:spPr/>
      <dgm:t>
        <a:bodyPr/>
        <a:lstStyle/>
        <a:p>
          <a:endParaRPr lang="vi-VN"/>
        </a:p>
      </dgm:t>
    </dgm:pt>
    <dgm:pt modelId="{57D89C68-A8DC-4FA5-BBAC-602815743022}">
      <dgm:prSet phldrT="[Text]"/>
      <dgm:spPr/>
      <dgm:t>
        <a:bodyPr/>
        <a:lstStyle/>
        <a:p>
          <a:pPr>
            <a:buClr>
              <a:srgbClr val="1D8091"/>
            </a:buClr>
            <a:buSzPts val="1500"/>
            <a:buFont typeface="+mj-lt"/>
            <a:buAutoNum type="romanUcPeriod"/>
          </a:pPr>
          <a:r>
            <a:rPr lang="vi-VN" b="1" u="none"/>
            <a:t>II.Cấu tạo phân tử và danh pháp của alkane</a:t>
          </a:r>
          <a:endParaRPr lang="vi-VN"/>
        </a:p>
      </dgm:t>
    </dgm:pt>
    <dgm:pt modelId="{6003185B-4745-4FF4-AE01-BA80786A0EF1}" type="parTrans" cxnId="{A57D0FC3-F706-48AA-A6C0-5B74617D07A9}">
      <dgm:prSet/>
      <dgm:spPr/>
      <dgm:t>
        <a:bodyPr/>
        <a:lstStyle/>
        <a:p>
          <a:endParaRPr lang="vi-VN"/>
        </a:p>
      </dgm:t>
    </dgm:pt>
    <dgm:pt modelId="{A776FCEE-13E0-4450-8861-AFDC6321F788}" type="sibTrans" cxnId="{A57D0FC3-F706-48AA-A6C0-5B74617D07A9}">
      <dgm:prSet/>
      <dgm:spPr/>
      <dgm:t>
        <a:bodyPr/>
        <a:lstStyle/>
        <a:p>
          <a:endParaRPr lang="vi-VN"/>
        </a:p>
      </dgm:t>
    </dgm:pt>
    <dgm:pt modelId="{AF9B14F8-32B4-4BC2-BF06-A7D2C60D67A6}">
      <dgm:prSet phldrT="[Text]"/>
      <dgm:spPr/>
      <dgm:t>
        <a:bodyPr/>
        <a:lstStyle/>
        <a:p>
          <a:pPr>
            <a:buClr>
              <a:srgbClr val="1D8091"/>
            </a:buClr>
            <a:buSzPts val="1500"/>
            <a:buFont typeface="+mj-lt"/>
            <a:buAutoNum type="romanUcPeriod" startAt="4"/>
          </a:pPr>
          <a:r>
            <a:rPr lang="vi-VN" b="1" u="none"/>
            <a:t>IV. Ứng dụng làm nhiên liệu của alkane</a:t>
          </a:r>
          <a:endParaRPr lang="vi-VN"/>
        </a:p>
      </dgm:t>
    </dgm:pt>
    <dgm:pt modelId="{2D0D2A89-1FED-4595-8F92-1E6852AF4DAF}" type="parTrans" cxnId="{1A350E0C-F481-4336-8F8C-AFF7F4AC5819}">
      <dgm:prSet/>
      <dgm:spPr/>
      <dgm:t>
        <a:bodyPr/>
        <a:lstStyle/>
        <a:p>
          <a:endParaRPr lang="vi-VN"/>
        </a:p>
      </dgm:t>
    </dgm:pt>
    <dgm:pt modelId="{A973A19B-F961-4849-BF51-AB01255D41BF}" type="sibTrans" cxnId="{1A350E0C-F481-4336-8F8C-AFF7F4AC5819}">
      <dgm:prSet/>
      <dgm:spPr/>
      <dgm:t>
        <a:bodyPr/>
        <a:lstStyle/>
        <a:p>
          <a:endParaRPr lang="vi-VN"/>
        </a:p>
      </dgm:t>
    </dgm:pt>
    <dgm:pt modelId="{77A7614F-E203-4C8D-9106-B5A6C96BEF92}">
      <dgm:prSet/>
      <dgm:spPr/>
      <dgm:t>
        <a:bodyPr/>
        <a:lstStyle/>
        <a:p>
          <a:r>
            <a:rPr lang="vi-VN" b="1"/>
            <a:t>Ill. Phản ứng cháy của alkane</a:t>
          </a:r>
          <a:endParaRPr lang="vi-VN"/>
        </a:p>
      </dgm:t>
    </dgm:pt>
    <dgm:pt modelId="{91DE4D45-B5AE-4F68-B8F0-38478BBDF1F4}" type="parTrans" cxnId="{8E0EB3EF-30A2-4D39-B1D5-BB5297407BCE}">
      <dgm:prSet/>
      <dgm:spPr/>
      <dgm:t>
        <a:bodyPr/>
        <a:lstStyle/>
        <a:p>
          <a:endParaRPr lang="vi-VN"/>
        </a:p>
      </dgm:t>
    </dgm:pt>
    <dgm:pt modelId="{141788BC-1048-4018-8635-D7EB3403335B}" type="sibTrans" cxnId="{8E0EB3EF-30A2-4D39-B1D5-BB5297407BCE}">
      <dgm:prSet/>
      <dgm:spPr/>
      <dgm:t>
        <a:bodyPr/>
        <a:lstStyle/>
        <a:p>
          <a:endParaRPr lang="vi-VN"/>
        </a:p>
      </dgm:t>
    </dgm:pt>
    <dgm:pt modelId="{1D30EBDE-194B-4896-86A2-E68871357C59}" type="pres">
      <dgm:prSet presAssocID="{AE1C6BFD-14FA-4A44-9A2B-F0B55B1F88F7}" presName="linear" presStyleCnt="0">
        <dgm:presLayoutVars>
          <dgm:dir/>
          <dgm:animLvl val="lvl"/>
          <dgm:resizeHandles val="exact"/>
        </dgm:presLayoutVars>
      </dgm:prSet>
      <dgm:spPr/>
    </dgm:pt>
    <dgm:pt modelId="{A3DB2EAE-FA71-4B37-9C4D-70F7D1D653BB}" type="pres">
      <dgm:prSet presAssocID="{0D8E32F1-61BE-455E-B3EA-F95C383A9118}" presName="parentLin" presStyleCnt="0"/>
      <dgm:spPr/>
    </dgm:pt>
    <dgm:pt modelId="{58D63505-6BAA-403B-A3C4-42439BED68B9}" type="pres">
      <dgm:prSet presAssocID="{0D8E32F1-61BE-455E-B3EA-F95C383A9118}" presName="parentLeftMargin" presStyleLbl="node1" presStyleIdx="0" presStyleCnt="4"/>
      <dgm:spPr/>
    </dgm:pt>
    <dgm:pt modelId="{5CB179BD-C3A7-4457-8519-D606AF2CD8A1}" type="pres">
      <dgm:prSet presAssocID="{0D8E32F1-61BE-455E-B3EA-F95C383A9118}" presName="parentText" presStyleLbl="node1" presStyleIdx="0" presStyleCnt="4">
        <dgm:presLayoutVars>
          <dgm:chMax val="0"/>
          <dgm:bulletEnabled val="1"/>
        </dgm:presLayoutVars>
      </dgm:prSet>
      <dgm:spPr/>
    </dgm:pt>
    <dgm:pt modelId="{EB2E5FD1-1FE0-4C43-81AD-8B3930FB92DE}" type="pres">
      <dgm:prSet presAssocID="{0D8E32F1-61BE-455E-B3EA-F95C383A9118}" presName="negativeSpace" presStyleCnt="0"/>
      <dgm:spPr/>
    </dgm:pt>
    <dgm:pt modelId="{BCBE62AA-6884-49BB-B55C-04D3F84108D3}" type="pres">
      <dgm:prSet presAssocID="{0D8E32F1-61BE-455E-B3EA-F95C383A9118}" presName="childText" presStyleLbl="conFgAcc1" presStyleIdx="0" presStyleCnt="4">
        <dgm:presLayoutVars>
          <dgm:bulletEnabled val="1"/>
        </dgm:presLayoutVars>
      </dgm:prSet>
      <dgm:spPr/>
    </dgm:pt>
    <dgm:pt modelId="{5FEA04FB-378E-414A-8EF5-666628D9576B}" type="pres">
      <dgm:prSet presAssocID="{408D65A9-752E-4C2F-955D-733EDE4C81AB}" presName="spaceBetweenRectangles" presStyleCnt="0"/>
      <dgm:spPr/>
    </dgm:pt>
    <dgm:pt modelId="{207EB72F-02B8-4D59-820B-80B222F1D175}" type="pres">
      <dgm:prSet presAssocID="{57D89C68-A8DC-4FA5-BBAC-602815743022}" presName="parentLin" presStyleCnt="0"/>
      <dgm:spPr/>
    </dgm:pt>
    <dgm:pt modelId="{F75796C2-952E-41CA-B4F7-11EBC81F9C1F}" type="pres">
      <dgm:prSet presAssocID="{57D89C68-A8DC-4FA5-BBAC-602815743022}" presName="parentLeftMargin" presStyleLbl="node1" presStyleIdx="0" presStyleCnt="4"/>
      <dgm:spPr/>
    </dgm:pt>
    <dgm:pt modelId="{5E5C2DEC-9B0C-475E-AF81-B21B34EB1FE3}" type="pres">
      <dgm:prSet presAssocID="{57D89C68-A8DC-4FA5-BBAC-602815743022}" presName="parentText" presStyleLbl="node1" presStyleIdx="1" presStyleCnt="4">
        <dgm:presLayoutVars>
          <dgm:chMax val="0"/>
          <dgm:bulletEnabled val="1"/>
        </dgm:presLayoutVars>
      </dgm:prSet>
      <dgm:spPr/>
    </dgm:pt>
    <dgm:pt modelId="{D95D424F-B04F-49BC-84DF-69B6ED5517AC}" type="pres">
      <dgm:prSet presAssocID="{57D89C68-A8DC-4FA5-BBAC-602815743022}" presName="negativeSpace" presStyleCnt="0"/>
      <dgm:spPr/>
    </dgm:pt>
    <dgm:pt modelId="{8D171620-60F8-4558-9BAF-974479F74013}" type="pres">
      <dgm:prSet presAssocID="{57D89C68-A8DC-4FA5-BBAC-602815743022}" presName="childText" presStyleLbl="conFgAcc1" presStyleIdx="1" presStyleCnt="4">
        <dgm:presLayoutVars>
          <dgm:bulletEnabled val="1"/>
        </dgm:presLayoutVars>
      </dgm:prSet>
      <dgm:spPr/>
    </dgm:pt>
    <dgm:pt modelId="{13B44ABE-1DEF-4534-BB49-CE41DCC682AF}" type="pres">
      <dgm:prSet presAssocID="{A776FCEE-13E0-4450-8861-AFDC6321F788}" presName="spaceBetweenRectangles" presStyleCnt="0"/>
      <dgm:spPr/>
    </dgm:pt>
    <dgm:pt modelId="{F28CB085-EECB-40AC-A1D7-E4525AC828F7}" type="pres">
      <dgm:prSet presAssocID="{77A7614F-E203-4C8D-9106-B5A6C96BEF92}" presName="parentLin" presStyleCnt="0"/>
      <dgm:spPr/>
    </dgm:pt>
    <dgm:pt modelId="{41142BFD-0677-45AE-B697-CFEF731E6364}" type="pres">
      <dgm:prSet presAssocID="{77A7614F-E203-4C8D-9106-B5A6C96BEF92}" presName="parentLeftMargin" presStyleLbl="node1" presStyleIdx="1" presStyleCnt="4"/>
      <dgm:spPr/>
    </dgm:pt>
    <dgm:pt modelId="{E90C1D3F-7DE2-4210-B7C5-82916F53FC55}" type="pres">
      <dgm:prSet presAssocID="{77A7614F-E203-4C8D-9106-B5A6C96BEF92}" presName="parentText" presStyleLbl="node1" presStyleIdx="2" presStyleCnt="4">
        <dgm:presLayoutVars>
          <dgm:chMax val="0"/>
          <dgm:bulletEnabled val="1"/>
        </dgm:presLayoutVars>
      </dgm:prSet>
      <dgm:spPr/>
    </dgm:pt>
    <dgm:pt modelId="{F2C6422F-2F8E-4087-BB30-CCAF9F743072}" type="pres">
      <dgm:prSet presAssocID="{77A7614F-E203-4C8D-9106-B5A6C96BEF92}" presName="negativeSpace" presStyleCnt="0"/>
      <dgm:spPr/>
    </dgm:pt>
    <dgm:pt modelId="{71D3580F-06D3-47DE-A6F7-8F851B149580}" type="pres">
      <dgm:prSet presAssocID="{77A7614F-E203-4C8D-9106-B5A6C96BEF92}" presName="childText" presStyleLbl="conFgAcc1" presStyleIdx="2" presStyleCnt="4">
        <dgm:presLayoutVars>
          <dgm:bulletEnabled val="1"/>
        </dgm:presLayoutVars>
      </dgm:prSet>
      <dgm:spPr/>
    </dgm:pt>
    <dgm:pt modelId="{96628C1B-C152-44C4-BA4B-E05E512B8CA6}" type="pres">
      <dgm:prSet presAssocID="{141788BC-1048-4018-8635-D7EB3403335B}" presName="spaceBetweenRectangles" presStyleCnt="0"/>
      <dgm:spPr/>
    </dgm:pt>
    <dgm:pt modelId="{621B1AEE-9107-417E-94C4-BA8D10F0093A}" type="pres">
      <dgm:prSet presAssocID="{AF9B14F8-32B4-4BC2-BF06-A7D2C60D67A6}" presName="parentLin" presStyleCnt="0"/>
      <dgm:spPr/>
    </dgm:pt>
    <dgm:pt modelId="{3CD8597D-D0D4-4972-B7A0-9C6097F78828}" type="pres">
      <dgm:prSet presAssocID="{AF9B14F8-32B4-4BC2-BF06-A7D2C60D67A6}" presName="parentLeftMargin" presStyleLbl="node1" presStyleIdx="2" presStyleCnt="4"/>
      <dgm:spPr/>
    </dgm:pt>
    <dgm:pt modelId="{497EC5C4-363E-4FFD-B374-4BF08D8EBFC3}" type="pres">
      <dgm:prSet presAssocID="{AF9B14F8-32B4-4BC2-BF06-A7D2C60D67A6}" presName="parentText" presStyleLbl="node1" presStyleIdx="3" presStyleCnt="4">
        <dgm:presLayoutVars>
          <dgm:chMax val="0"/>
          <dgm:bulletEnabled val="1"/>
        </dgm:presLayoutVars>
      </dgm:prSet>
      <dgm:spPr/>
    </dgm:pt>
    <dgm:pt modelId="{91BCC6EB-B269-48AC-ADC4-237F12D0E7B1}" type="pres">
      <dgm:prSet presAssocID="{AF9B14F8-32B4-4BC2-BF06-A7D2C60D67A6}" presName="negativeSpace" presStyleCnt="0"/>
      <dgm:spPr/>
    </dgm:pt>
    <dgm:pt modelId="{B360AA1F-7ADD-4CED-9856-43D5757C2894}" type="pres">
      <dgm:prSet presAssocID="{AF9B14F8-32B4-4BC2-BF06-A7D2C60D67A6}" presName="childText" presStyleLbl="conFgAcc1" presStyleIdx="3" presStyleCnt="4">
        <dgm:presLayoutVars>
          <dgm:bulletEnabled val="1"/>
        </dgm:presLayoutVars>
      </dgm:prSet>
      <dgm:spPr/>
    </dgm:pt>
  </dgm:ptLst>
  <dgm:cxnLst>
    <dgm:cxn modelId="{1A350E0C-F481-4336-8F8C-AFF7F4AC5819}" srcId="{AE1C6BFD-14FA-4A44-9A2B-F0B55B1F88F7}" destId="{AF9B14F8-32B4-4BC2-BF06-A7D2C60D67A6}" srcOrd="3" destOrd="0" parTransId="{2D0D2A89-1FED-4595-8F92-1E6852AF4DAF}" sibTransId="{A973A19B-F961-4849-BF51-AB01255D41BF}"/>
    <dgm:cxn modelId="{DF79B23D-E0CA-4682-B83D-1014AA195D61}" type="presOf" srcId="{77A7614F-E203-4C8D-9106-B5A6C96BEF92}" destId="{E90C1D3F-7DE2-4210-B7C5-82916F53FC55}" srcOrd="1" destOrd="0" presId="urn:microsoft.com/office/officeart/2005/8/layout/list1"/>
    <dgm:cxn modelId="{6B1F4E86-07BE-4DD5-A488-D291B9D52429}" type="presOf" srcId="{57D89C68-A8DC-4FA5-BBAC-602815743022}" destId="{5E5C2DEC-9B0C-475E-AF81-B21B34EB1FE3}" srcOrd="1" destOrd="0" presId="urn:microsoft.com/office/officeart/2005/8/layout/list1"/>
    <dgm:cxn modelId="{6438858D-423A-4385-93AC-FBE75C3A18CF}" type="presOf" srcId="{AE1C6BFD-14FA-4A44-9A2B-F0B55B1F88F7}" destId="{1D30EBDE-194B-4896-86A2-E68871357C59}" srcOrd="0" destOrd="0" presId="urn:microsoft.com/office/officeart/2005/8/layout/list1"/>
    <dgm:cxn modelId="{213B8C93-5EB8-41C6-AE52-7B97BC293F9C}" type="presOf" srcId="{0D8E32F1-61BE-455E-B3EA-F95C383A9118}" destId="{5CB179BD-C3A7-4457-8519-D606AF2CD8A1}" srcOrd="1" destOrd="0" presId="urn:microsoft.com/office/officeart/2005/8/layout/list1"/>
    <dgm:cxn modelId="{D48730AB-56AD-4A26-9918-705AA76C2C22}" type="presOf" srcId="{0D8E32F1-61BE-455E-B3EA-F95C383A9118}" destId="{58D63505-6BAA-403B-A3C4-42439BED68B9}" srcOrd="0" destOrd="0" presId="urn:microsoft.com/office/officeart/2005/8/layout/list1"/>
    <dgm:cxn modelId="{530F13B3-032E-4D35-936C-DF60B0B36623}" type="presOf" srcId="{77A7614F-E203-4C8D-9106-B5A6C96BEF92}" destId="{41142BFD-0677-45AE-B697-CFEF731E6364}" srcOrd="0" destOrd="0" presId="urn:microsoft.com/office/officeart/2005/8/layout/list1"/>
    <dgm:cxn modelId="{A57D0FC3-F706-48AA-A6C0-5B74617D07A9}" srcId="{AE1C6BFD-14FA-4A44-9A2B-F0B55B1F88F7}" destId="{57D89C68-A8DC-4FA5-BBAC-602815743022}" srcOrd="1" destOrd="0" parTransId="{6003185B-4745-4FF4-AE01-BA80786A0EF1}" sibTransId="{A776FCEE-13E0-4450-8861-AFDC6321F788}"/>
    <dgm:cxn modelId="{C3556DC8-6BA4-4D62-AE3D-766F1E4DC03E}" type="presOf" srcId="{57D89C68-A8DC-4FA5-BBAC-602815743022}" destId="{F75796C2-952E-41CA-B4F7-11EBC81F9C1F}" srcOrd="0" destOrd="0" presId="urn:microsoft.com/office/officeart/2005/8/layout/list1"/>
    <dgm:cxn modelId="{F5F4FFD4-E2D5-4AA8-8565-FE3C816715A6}" srcId="{AE1C6BFD-14FA-4A44-9A2B-F0B55B1F88F7}" destId="{0D8E32F1-61BE-455E-B3EA-F95C383A9118}" srcOrd="0" destOrd="0" parTransId="{276C881F-FED4-4755-A60B-039E45C021C2}" sibTransId="{408D65A9-752E-4C2F-955D-733EDE4C81AB}"/>
    <dgm:cxn modelId="{C4B034E0-028A-44D2-A8CA-588813C07838}" type="presOf" srcId="{AF9B14F8-32B4-4BC2-BF06-A7D2C60D67A6}" destId="{497EC5C4-363E-4FFD-B374-4BF08D8EBFC3}" srcOrd="1" destOrd="0" presId="urn:microsoft.com/office/officeart/2005/8/layout/list1"/>
    <dgm:cxn modelId="{8E0EB3EF-30A2-4D39-B1D5-BB5297407BCE}" srcId="{AE1C6BFD-14FA-4A44-9A2B-F0B55B1F88F7}" destId="{77A7614F-E203-4C8D-9106-B5A6C96BEF92}" srcOrd="2" destOrd="0" parTransId="{91DE4D45-B5AE-4F68-B8F0-38478BBDF1F4}" sibTransId="{141788BC-1048-4018-8635-D7EB3403335B}"/>
    <dgm:cxn modelId="{C82B54FF-5089-49B5-8DF7-C28BC9A50BF1}" type="presOf" srcId="{AF9B14F8-32B4-4BC2-BF06-A7D2C60D67A6}" destId="{3CD8597D-D0D4-4972-B7A0-9C6097F78828}" srcOrd="0" destOrd="0" presId="urn:microsoft.com/office/officeart/2005/8/layout/list1"/>
    <dgm:cxn modelId="{B1F82211-57CD-489A-BED8-1DE426B6CBCF}" type="presParOf" srcId="{1D30EBDE-194B-4896-86A2-E68871357C59}" destId="{A3DB2EAE-FA71-4B37-9C4D-70F7D1D653BB}" srcOrd="0" destOrd="0" presId="urn:microsoft.com/office/officeart/2005/8/layout/list1"/>
    <dgm:cxn modelId="{309E112D-CF00-41DB-BCB4-6D0E0E74C65B}" type="presParOf" srcId="{A3DB2EAE-FA71-4B37-9C4D-70F7D1D653BB}" destId="{58D63505-6BAA-403B-A3C4-42439BED68B9}" srcOrd="0" destOrd="0" presId="urn:microsoft.com/office/officeart/2005/8/layout/list1"/>
    <dgm:cxn modelId="{D5FFB25A-3C42-41E5-86F9-1AC4FE9C2D6D}" type="presParOf" srcId="{A3DB2EAE-FA71-4B37-9C4D-70F7D1D653BB}" destId="{5CB179BD-C3A7-4457-8519-D606AF2CD8A1}" srcOrd="1" destOrd="0" presId="urn:microsoft.com/office/officeart/2005/8/layout/list1"/>
    <dgm:cxn modelId="{F4087F61-5B26-479D-8B16-78C666445FF1}" type="presParOf" srcId="{1D30EBDE-194B-4896-86A2-E68871357C59}" destId="{EB2E5FD1-1FE0-4C43-81AD-8B3930FB92DE}" srcOrd="1" destOrd="0" presId="urn:microsoft.com/office/officeart/2005/8/layout/list1"/>
    <dgm:cxn modelId="{FC6914C6-8102-4B50-AC34-AF3D987E0797}" type="presParOf" srcId="{1D30EBDE-194B-4896-86A2-E68871357C59}" destId="{BCBE62AA-6884-49BB-B55C-04D3F84108D3}" srcOrd="2" destOrd="0" presId="urn:microsoft.com/office/officeart/2005/8/layout/list1"/>
    <dgm:cxn modelId="{CA908D85-1FCA-464C-8C20-A3477DE06B6F}" type="presParOf" srcId="{1D30EBDE-194B-4896-86A2-E68871357C59}" destId="{5FEA04FB-378E-414A-8EF5-666628D9576B}" srcOrd="3" destOrd="0" presId="urn:microsoft.com/office/officeart/2005/8/layout/list1"/>
    <dgm:cxn modelId="{1E493B32-A056-4F68-9B12-6A88088E8B26}" type="presParOf" srcId="{1D30EBDE-194B-4896-86A2-E68871357C59}" destId="{207EB72F-02B8-4D59-820B-80B222F1D175}" srcOrd="4" destOrd="0" presId="urn:microsoft.com/office/officeart/2005/8/layout/list1"/>
    <dgm:cxn modelId="{FBB06A6E-49CD-4DE6-8763-2C314E2EC2CE}" type="presParOf" srcId="{207EB72F-02B8-4D59-820B-80B222F1D175}" destId="{F75796C2-952E-41CA-B4F7-11EBC81F9C1F}" srcOrd="0" destOrd="0" presId="urn:microsoft.com/office/officeart/2005/8/layout/list1"/>
    <dgm:cxn modelId="{8699C49D-6B8F-4F11-AE5B-7D54C1196554}" type="presParOf" srcId="{207EB72F-02B8-4D59-820B-80B222F1D175}" destId="{5E5C2DEC-9B0C-475E-AF81-B21B34EB1FE3}" srcOrd="1" destOrd="0" presId="urn:microsoft.com/office/officeart/2005/8/layout/list1"/>
    <dgm:cxn modelId="{D55C7640-4430-443E-9CB4-01B34C422AF1}" type="presParOf" srcId="{1D30EBDE-194B-4896-86A2-E68871357C59}" destId="{D95D424F-B04F-49BC-84DF-69B6ED5517AC}" srcOrd="5" destOrd="0" presId="urn:microsoft.com/office/officeart/2005/8/layout/list1"/>
    <dgm:cxn modelId="{71192BCF-51CD-4261-B108-E347F63292E9}" type="presParOf" srcId="{1D30EBDE-194B-4896-86A2-E68871357C59}" destId="{8D171620-60F8-4558-9BAF-974479F74013}" srcOrd="6" destOrd="0" presId="urn:microsoft.com/office/officeart/2005/8/layout/list1"/>
    <dgm:cxn modelId="{6B74D905-8AD7-4396-9295-7655BEA41FA8}" type="presParOf" srcId="{1D30EBDE-194B-4896-86A2-E68871357C59}" destId="{13B44ABE-1DEF-4534-BB49-CE41DCC682AF}" srcOrd="7" destOrd="0" presId="urn:microsoft.com/office/officeart/2005/8/layout/list1"/>
    <dgm:cxn modelId="{F2E7E715-3EE0-4D9A-98A3-57BC9292D02F}" type="presParOf" srcId="{1D30EBDE-194B-4896-86A2-E68871357C59}" destId="{F28CB085-EECB-40AC-A1D7-E4525AC828F7}" srcOrd="8" destOrd="0" presId="urn:microsoft.com/office/officeart/2005/8/layout/list1"/>
    <dgm:cxn modelId="{C276FA6A-A620-41CA-8EF7-5B03670463F0}" type="presParOf" srcId="{F28CB085-EECB-40AC-A1D7-E4525AC828F7}" destId="{41142BFD-0677-45AE-B697-CFEF731E6364}" srcOrd="0" destOrd="0" presId="urn:microsoft.com/office/officeart/2005/8/layout/list1"/>
    <dgm:cxn modelId="{12D71012-A062-4AE8-8D79-188EA3A5D75A}" type="presParOf" srcId="{F28CB085-EECB-40AC-A1D7-E4525AC828F7}" destId="{E90C1D3F-7DE2-4210-B7C5-82916F53FC55}" srcOrd="1" destOrd="0" presId="urn:microsoft.com/office/officeart/2005/8/layout/list1"/>
    <dgm:cxn modelId="{446B8048-D8A5-4C69-876F-A239CAF01762}" type="presParOf" srcId="{1D30EBDE-194B-4896-86A2-E68871357C59}" destId="{F2C6422F-2F8E-4087-BB30-CCAF9F743072}" srcOrd="9" destOrd="0" presId="urn:microsoft.com/office/officeart/2005/8/layout/list1"/>
    <dgm:cxn modelId="{7492DC51-4DCC-46D6-864F-12604EDCF107}" type="presParOf" srcId="{1D30EBDE-194B-4896-86A2-E68871357C59}" destId="{71D3580F-06D3-47DE-A6F7-8F851B149580}" srcOrd="10" destOrd="0" presId="urn:microsoft.com/office/officeart/2005/8/layout/list1"/>
    <dgm:cxn modelId="{D8EBBEB0-DE45-427B-97DB-6EB9B28AB743}" type="presParOf" srcId="{1D30EBDE-194B-4896-86A2-E68871357C59}" destId="{96628C1B-C152-44C4-BA4B-E05E512B8CA6}" srcOrd="11" destOrd="0" presId="urn:microsoft.com/office/officeart/2005/8/layout/list1"/>
    <dgm:cxn modelId="{9CC632FE-1DC1-4DE6-BB65-8CA550D3A2BC}" type="presParOf" srcId="{1D30EBDE-194B-4896-86A2-E68871357C59}" destId="{621B1AEE-9107-417E-94C4-BA8D10F0093A}" srcOrd="12" destOrd="0" presId="urn:microsoft.com/office/officeart/2005/8/layout/list1"/>
    <dgm:cxn modelId="{140BCE40-DF59-4D27-9498-9C9262AAFC8B}" type="presParOf" srcId="{621B1AEE-9107-417E-94C4-BA8D10F0093A}" destId="{3CD8597D-D0D4-4972-B7A0-9C6097F78828}" srcOrd="0" destOrd="0" presId="urn:microsoft.com/office/officeart/2005/8/layout/list1"/>
    <dgm:cxn modelId="{411B9A84-702E-47FD-86BC-66F2FDFA639B}" type="presParOf" srcId="{621B1AEE-9107-417E-94C4-BA8D10F0093A}" destId="{497EC5C4-363E-4FFD-B374-4BF08D8EBFC3}" srcOrd="1" destOrd="0" presId="urn:microsoft.com/office/officeart/2005/8/layout/list1"/>
    <dgm:cxn modelId="{350F8C8C-5EAC-4426-B1D0-E4ACCB463B48}" type="presParOf" srcId="{1D30EBDE-194B-4896-86A2-E68871357C59}" destId="{91BCC6EB-B269-48AC-ADC4-237F12D0E7B1}" srcOrd="13" destOrd="0" presId="urn:microsoft.com/office/officeart/2005/8/layout/list1"/>
    <dgm:cxn modelId="{A83838E3-F100-4D6A-A30E-BDC4B9CFBF6C}" type="presParOf" srcId="{1D30EBDE-194B-4896-86A2-E68871357C59}" destId="{B360AA1F-7ADD-4CED-9856-43D5757C289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E62AA-6884-49BB-B55C-04D3F84108D3}">
      <dsp:nvSpPr>
        <dsp:cNvPr id="0" name=""/>
        <dsp:cNvSpPr/>
      </dsp:nvSpPr>
      <dsp:spPr>
        <a:xfrm>
          <a:off x="0" y="694040"/>
          <a:ext cx="12192000" cy="115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B179BD-C3A7-4457-8519-D606AF2CD8A1}">
      <dsp:nvSpPr>
        <dsp:cNvPr id="0" name=""/>
        <dsp:cNvSpPr/>
      </dsp:nvSpPr>
      <dsp:spPr>
        <a:xfrm>
          <a:off x="609600" y="15079"/>
          <a:ext cx="8534400" cy="1357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2044700">
            <a:lnSpc>
              <a:spcPct val="90000"/>
            </a:lnSpc>
            <a:spcBef>
              <a:spcPct val="0"/>
            </a:spcBef>
            <a:spcAft>
              <a:spcPct val="35000"/>
            </a:spcAft>
            <a:buClr>
              <a:srgbClr val="1D8091"/>
            </a:buClr>
            <a:buSzPts val="1500"/>
            <a:buFont typeface="+mj-lt"/>
            <a:buNone/>
          </a:pPr>
          <a:r>
            <a:rPr lang="vi-VN" sz="4600" b="1" u="none" kern="1200"/>
            <a:t>I. Khái niệm hydrocarbon, alkane</a:t>
          </a:r>
          <a:endParaRPr lang="vi-VN" sz="4600" kern="1200"/>
        </a:p>
      </dsp:txBody>
      <dsp:txXfrm>
        <a:off x="675888" y="81367"/>
        <a:ext cx="8401824" cy="1225344"/>
      </dsp:txXfrm>
    </dsp:sp>
    <dsp:sp modelId="{8D171620-60F8-4558-9BAF-974479F74013}">
      <dsp:nvSpPr>
        <dsp:cNvPr id="0" name=""/>
        <dsp:cNvSpPr/>
      </dsp:nvSpPr>
      <dsp:spPr>
        <a:xfrm>
          <a:off x="0" y="2780600"/>
          <a:ext cx="12192000" cy="1159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5C2DEC-9B0C-475E-AF81-B21B34EB1FE3}">
      <dsp:nvSpPr>
        <dsp:cNvPr id="0" name=""/>
        <dsp:cNvSpPr/>
      </dsp:nvSpPr>
      <dsp:spPr>
        <a:xfrm>
          <a:off x="609600" y="2101639"/>
          <a:ext cx="8534400" cy="13579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2044700">
            <a:lnSpc>
              <a:spcPct val="90000"/>
            </a:lnSpc>
            <a:spcBef>
              <a:spcPct val="0"/>
            </a:spcBef>
            <a:spcAft>
              <a:spcPct val="35000"/>
            </a:spcAft>
            <a:buClr>
              <a:srgbClr val="1D8091"/>
            </a:buClr>
            <a:buSzPts val="1500"/>
            <a:buFont typeface="+mj-lt"/>
            <a:buNone/>
          </a:pPr>
          <a:r>
            <a:rPr lang="vi-VN" sz="4600" b="1" u="none" kern="1200"/>
            <a:t>II.Cấu tạo phân tử và danh pháp của alkane</a:t>
          </a:r>
          <a:endParaRPr lang="vi-VN" sz="4600" kern="1200"/>
        </a:p>
      </dsp:txBody>
      <dsp:txXfrm>
        <a:off x="675888" y="2167927"/>
        <a:ext cx="8401824" cy="1225344"/>
      </dsp:txXfrm>
    </dsp:sp>
    <dsp:sp modelId="{71D3580F-06D3-47DE-A6F7-8F851B149580}">
      <dsp:nvSpPr>
        <dsp:cNvPr id="0" name=""/>
        <dsp:cNvSpPr/>
      </dsp:nvSpPr>
      <dsp:spPr>
        <a:xfrm>
          <a:off x="0" y="4867160"/>
          <a:ext cx="12192000" cy="1159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0C1D3F-7DE2-4210-B7C5-82916F53FC55}">
      <dsp:nvSpPr>
        <dsp:cNvPr id="0" name=""/>
        <dsp:cNvSpPr/>
      </dsp:nvSpPr>
      <dsp:spPr>
        <a:xfrm>
          <a:off x="609600" y="4188200"/>
          <a:ext cx="8534400" cy="13579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2044700">
            <a:lnSpc>
              <a:spcPct val="90000"/>
            </a:lnSpc>
            <a:spcBef>
              <a:spcPct val="0"/>
            </a:spcBef>
            <a:spcAft>
              <a:spcPct val="35000"/>
            </a:spcAft>
            <a:buNone/>
          </a:pPr>
          <a:r>
            <a:rPr lang="vi-VN" sz="4600" b="1" kern="1200"/>
            <a:t>Ill. Phản ứng cháy của alkane</a:t>
          </a:r>
          <a:endParaRPr lang="vi-VN" sz="4600" kern="1200"/>
        </a:p>
      </dsp:txBody>
      <dsp:txXfrm>
        <a:off x="675888" y="4254488"/>
        <a:ext cx="8401824" cy="1225344"/>
      </dsp:txXfrm>
    </dsp:sp>
    <dsp:sp modelId="{B360AA1F-7ADD-4CED-9856-43D5757C2894}">
      <dsp:nvSpPr>
        <dsp:cNvPr id="0" name=""/>
        <dsp:cNvSpPr/>
      </dsp:nvSpPr>
      <dsp:spPr>
        <a:xfrm>
          <a:off x="0" y="6953720"/>
          <a:ext cx="12192000" cy="1159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7EC5C4-363E-4FFD-B374-4BF08D8EBFC3}">
      <dsp:nvSpPr>
        <dsp:cNvPr id="0" name=""/>
        <dsp:cNvSpPr/>
      </dsp:nvSpPr>
      <dsp:spPr>
        <a:xfrm>
          <a:off x="609600" y="6274760"/>
          <a:ext cx="8534400" cy="13579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2044700">
            <a:lnSpc>
              <a:spcPct val="90000"/>
            </a:lnSpc>
            <a:spcBef>
              <a:spcPct val="0"/>
            </a:spcBef>
            <a:spcAft>
              <a:spcPct val="35000"/>
            </a:spcAft>
            <a:buClr>
              <a:srgbClr val="1D8091"/>
            </a:buClr>
            <a:buSzPts val="1500"/>
            <a:buFont typeface="+mj-lt"/>
            <a:buNone/>
          </a:pPr>
          <a:r>
            <a:rPr lang="vi-VN" sz="4600" b="1" u="none" kern="1200"/>
            <a:t>IV. Ứng dụng làm nhiên liệu của alkane</a:t>
          </a:r>
          <a:endParaRPr lang="vi-VN" sz="4600" kern="1200"/>
        </a:p>
      </dsp:txBody>
      <dsp:txXfrm>
        <a:off x="675888" y="6341048"/>
        <a:ext cx="8401824" cy="12253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11.sv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sv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11.sv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sv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7.jpe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sv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7.jpe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sv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5.svg"/><Relationship Id="rId5" Type="http://schemas.openxmlformats.org/officeDocument/2006/relationships/image" Target="../media/image51.jpeg"/><Relationship Id="rId10" Type="http://schemas.openxmlformats.org/officeDocument/2006/relationships/image" Target="../media/image14.png"/><Relationship Id="rId4" Type="http://schemas.openxmlformats.org/officeDocument/2006/relationships/image" Target="../media/image5.svg"/><Relationship Id="rId9" Type="http://schemas.openxmlformats.org/officeDocument/2006/relationships/image" Target="../media/image53.svg"/></Relationships>
</file>

<file path=ppt/slides/_rels/slide2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1.jpe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svg"/><Relationship Id="rId4" Type="http://schemas.openxmlformats.org/officeDocument/2006/relationships/image" Target="../media/image24.jpe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alphaModFix amt="60000"/>
              </a:blip>
              <a:stretch>
                <a:fillRect l="-1056" t="-10951" r="-1056"/>
              </a:stretch>
            </a:blipFill>
          </p:spPr>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stretch>
                <a:fillRect l="-1056" t="-10951" r="-1056"/>
              </a:stretch>
            </a:blipFill>
          </p:spPr>
        </p:sp>
      </p:grpSp>
      <p:sp>
        <p:nvSpPr>
          <p:cNvPr id="6" name="TextBox 6"/>
          <p:cNvSpPr txBox="1"/>
          <p:nvPr/>
        </p:nvSpPr>
        <p:spPr>
          <a:xfrm>
            <a:off x="1160624" y="4112243"/>
            <a:ext cx="14035941" cy="2317942"/>
          </a:xfrm>
          <a:prstGeom prst="rect">
            <a:avLst/>
          </a:prstGeom>
        </p:spPr>
        <p:txBody>
          <a:bodyPr lIns="0" tIns="0" rIns="0" bIns="0" rtlCol="0" anchor="t">
            <a:spAutoFit/>
          </a:bodyPr>
          <a:lstStyle/>
          <a:p>
            <a:pPr algn="ctr">
              <a:lnSpc>
                <a:spcPts val="21107"/>
              </a:lnSpc>
            </a:pPr>
            <a:r>
              <a:rPr lang="en-US" sz="9600" spc="-1333">
                <a:solidFill>
                  <a:srgbClr val="000000"/>
                </a:solidFill>
                <a:latin typeface="Times New Roman" panose="02020603050405020304" pitchFamily="18" charset="0"/>
                <a:cs typeface="Times New Roman" panose="02020603050405020304" pitchFamily="18" charset="0"/>
              </a:rPr>
              <a:t>ANKANE</a:t>
            </a:r>
          </a:p>
        </p:txBody>
      </p:sp>
      <p:sp>
        <p:nvSpPr>
          <p:cNvPr id="7" name="TextBox 7"/>
          <p:cNvSpPr txBox="1"/>
          <p:nvPr/>
        </p:nvSpPr>
        <p:spPr>
          <a:xfrm>
            <a:off x="2819698" y="3042275"/>
            <a:ext cx="10934001" cy="1090042"/>
          </a:xfrm>
          <a:prstGeom prst="rect">
            <a:avLst/>
          </a:prstGeom>
        </p:spPr>
        <p:txBody>
          <a:bodyPr lIns="0" tIns="0" rIns="0" bIns="0" rtlCol="0" anchor="t">
            <a:spAutoFit/>
          </a:bodyPr>
          <a:lstStyle/>
          <a:p>
            <a:pPr algn="ctr">
              <a:lnSpc>
                <a:spcPts val="8497"/>
              </a:lnSpc>
            </a:pPr>
            <a:r>
              <a:rPr lang="en-US" sz="8944" spc="-554" dirty="0" err="1">
                <a:solidFill>
                  <a:srgbClr val="000000"/>
                </a:solidFill>
                <a:latin typeface="Times New Roman" panose="02020603050405020304" pitchFamily="18" charset="0"/>
                <a:cs typeface="Times New Roman" panose="02020603050405020304" pitchFamily="18" charset="0"/>
              </a:rPr>
              <a:t>Bài</a:t>
            </a:r>
            <a:r>
              <a:rPr lang="en-US" sz="8944" spc="-554" dirty="0">
                <a:solidFill>
                  <a:srgbClr val="000000"/>
                </a:solidFill>
                <a:latin typeface="Times New Roman" panose="02020603050405020304" pitchFamily="18" charset="0"/>
                <a:cs typeface="Times New Roman" panose="02020603050405020304" pitchFamily="18" charset="0"/>
              </a:rPr>
              <a:t> 23</a:t>
            </a:r>
          </a:p>
        </p:txBody>
      </p:sp>
      <p:sp>
        <p:nvSpPr>
          <p:cNvPr id="8" name="Freeform 8"/>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1304326">
            <a:off x="884830" y="3954490"/>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12592704" y="10287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4FA1D-259F-A571-CD37-C650275AB09E}"/>
              </a:ext>
            </a:extLst>
          </p:cNvPr>
          <p:cNvSpPr txBox="1"/>
          <p:nvPr/>
        </p:nvSpPr>
        <p:spPr>
          <a:xfrm>
            <a:off x="5410200" y="413625"/>
            <a:ext cx="8458200" cy="830997"/>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BÀI TẬP</a:t>
            </a:r>
          </a:p>
        </p:txBody>
      </p:sp>
      <p:graphicFrame>
        <p:nvGraphicFramePr>
          <p:cNvPr id="4" name="Table 3">
            <a:extLst>
              <a:ext uri="{FF2B5EF4-FFF2-40B4-BE49-F238E27FC236}">
                <a16:creationId xmlns:a16="http://schemas.microsoft.com/office/drawing/2014/main" id="{98460C1A-147D-E074-D166-B149F6FBCB1C}"/>
              </a:ext>
            </a:extLst>
          </p:cNvPr>
          <p:cNvGraphicFramePr>
            <a:graphicFrameLocks noGrp="1"/>
          </p:cNvGraphicFramePr>
          <p:nvPr>
            <p:extLst>
              <p:ext uri="{D42A27DB-BD31-4B8C-83A1-F6EECF244321}">
                <p14:modId xmlns:p14="http://schemas.microsoft.com/office/powerpoint/2010/main" val="237523922"/>
              </p:ext>
            </p:extLst>
          </p:nvPr>
        </p:nvGraphicFramePr>
        <p:xfrm>
          <a:off x="3048000" y="1530649"/>
          <a:ext cx="13182600" cy="8321040"/>
        </p:xfrm>
        <a:graphic>
          <a:graphicData uri="http://schemas.openxmlformats.org/drawingml/2006/table">
            <a:tbl>
              <a:tblPr firstRow="1" bandRow="1">
                <a:tableStyleId>{5940675A-B579-460E-94D1-54222C63F5DA}</a:tableStyleId>
              </a:tblPr>
              <a:tblGrid>
                <a:gridCol w="6591300">
                  <a:extLst>
                    <a:ext uri="{9D8B030D-6E8A-4147-A177-3AD203B41FA5}">
                      <a16:colId xmlns:a16="http://schemas.microsoft.com/office/drawing/2014/main" val="3692572771"/>
                    </a:ext>
                  </a:extLst>
                </a:gridCol>
                <a:gridCol w="6591300">
                  <a:extLst>
                    <a:ext uri="{9D8B030D-6E8A-4147-A177-3AD203B41FA5}">
                      <a16:colId xmlns:a16="http://schemas.microsoft.com/office/drawing/2014/main" val="1519968499"/>
                    </a:ext>
                  </a:extLst>
                </a:gridCol>
              </a:tblGrid>
              <a:tr h="370840">
                <a:tc>
                  <a:txBody>
                    <a:bodyPr/>
                    <a:lstStyle/>
                    <a:p>
                      <a:pPr algn="ctr"/>
                      <a:r>
                        <a:rPr lang="vi-VN" sz="3200" b="1"/>
                        <a:t>Hydrocarbon</a:t>
                      </a:r>
                    </a:p>
                  </a:txBody>
                  <a:tcPr>
                    <a:solidFill>
                      <a:schemeClr val="bg2">
                        <a:lumMod val="75000"/>
                      </a:schemeClr>
                    </a:solidFill>
                  </a:tcPr>
                </a:tc>
                <a:tc>
                  <a:txBody>
                    <a:bodyPr/>
                    <a:lstStyle/>
                    <a:p>
                      <a:pPr algn="ctr"/>
                      <a:r>
                        <a:rPr lang="vi-VN" sz="3200" b="1"/>
                        <a:t>Alkane</a:t>
                      </a:r>
                    </a:p>
                  </a:txBody>
                  <a:tcPr>
                    <a:solidFill>
                      <a:schemeClr val="bg2">
                        <a:lumMod val="75000"/>
                      </a:schemeClr>
                    </a:solidFill>
                  </a:tcPr>
                </a:tc>
                <a:extLst>
                  <a:ext uri="{0D108BD9-81ED-4DB2-BD59-A6C34878D82A}">
                    <a16:rowId xmlns:a16="http://schemas.microsoft.com/office/drawing/2014/main" val="1060231397"/>
                  </a:ext>
                </a:extLst>
              </a:tr>
              <a:tr h="3337560">
                <a:tc>
                  <a:txBody>
                    <a:bodyPr/>
                    <a:lstStyle/>
                    <a:p>
                      <a:pPr marL="514350" indent="-514350">
                        <a:buAutoNum type="alphaUcParenBoth"/>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indent="0">
                        <a:buNone/>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=CH-CH</a:t>
                      </a:r>
                      <a:r>
                        <a:rPr kumimoji="0" lang="vi-VN" sz="32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indent="0">
                        <a:buNone/>
                      </a:pPr>
                      <a:endPar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lang="vi-VN" sz="3200"/>
                    </a:p>
                    <a:p>
                      <a:pPr marL="0" indent="0">
                        <a:buNone/>
                      </a:pPr>
                      <a:endParaRPr lang="vi-VN" sz="3200"/>
                    </a:p>
                    <a:p>
                      <a:pPr marL="0" indent="0">
                        <a:buNone/>
                      </a:pPr>
                      <a:endParaRPr lang="vi-VN" sz="3200"/>
                    </a:p>
                    <a:p>
                      <a:pPr marL="0" indent="0">
                        <a:buNone/>
                      </a:pPr>
                      <a:endParaRPr lang="vi-VN" sz="3200"/>
                    </a:p>
                    <a:p>
                      <a:pPr marL="0" indent="0">
                        <a:buNone/>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(H) </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=ch-ch=ch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indent="0">
                        <a:buNone/>
                      </a:pPr>
                      <a:endParaRPr lang="vi-VN" sz="3200"/>
                    </a:p>
                    <a:p>
                      <a:pPr marL="0" indent="0">
                        <a:buNone/>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(I)</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4</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lang="vi-VN" sz="3200"/>
                    </a:p>
                    <a:p>
                      <a:pPr marL="0" indent="0">
                        <a:buNone/>
                      </a:pPr>
                      <a:endParaRPr lang="vi-VN" sz="3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endParaRPr lang="vi-VN" sz="3200"/>
                    </a:p>
                    <a:p>
                      <a:endParaRPr lang="vi-VN" sz="3200"/>
                    </a:p>
                    <a:p>
                      <a:endParaRPr lang="vi-VN" sz="3200"/>
                    </a:p>
                    <a:p>
                      <a:endParaRPr lang="vi-VN" sz="320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(I)</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4</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lang="vi-VN" sz="3200"/>
                    </a:p>
                    <a:p>
                      <a:endParaRPr lang="vi-VN" sz="3200"/>
                    </a:p>
                  </a:txBody>
                  <a:tcPr/>
                </a:tc>
                <a:extLst>
                  <a:ext uri="{0D108BD9-81ED-4DB2-BD59-A6C34878D82A}">
                    <a16:rowId xmlns:a16="http://schemas.microsoft.com/office/drawing/2014/main" val="62493032"/>
                  </a:ext>
                </a:extLst>
              </a:tr>
              <a:tr h="746760">
                <a:tc>
                  <a:txBody>
                    <a:bodyPr/>
                    <a:lstStyle/>
                    <a:p>
                      <a:pPr marL="0" indent="0">
                        <a:buNone/>
                      </a:pPr>
                      <a:r>
                        <a:rPr lang="vi-VN" sz="3200" b="1"/>
                        <a:t>Do thành phần chỉ gồm C và H</a:t>
                      </a:r>
                    </a:p>
                  </a:txBody>
                  <a:tcPr/>
                </a:tc>
                <a:tc>
                  <a:txBody>
                    <a:bodyPr/>
                    <a:lstStyle/>
                    <a:p>
                      <a:r>
                        <a:rPr lang="vi-VN" sz="3200" b="1"/>
                        <a:t>- CTCT là mạch hở, và gồm toàn liên kết đơn</a:t>
                      </a:r>
                    </a:p>
                  </a:txBody>
                  <a:tcPr/>
                </a:tc>
                <a:extLst>
                  <a:ext uri="{0D108BD9-81ED-4DB2-BD59-A6C34878D82A}">
                    <a16:rowId xmlns:a16="http://schemas.microsoft.com/office/drawing/2014/main" val="317393629"/>
                  </a:ext>
                </a:extLst>
              </a:tr>
            </a:tbl>
          </a:graphicData>
        </a:graphic>
      </p:graphicFrame>
      <p:pic>
        <p:nvPicPr>
          <p:cNvPr id="7" name="Picture 6">
            <a:extLst>
              <a:ext uri="{FF2B5EF4-FFF2-40B4-BE49-F238E27FC236}">
                <a16:creationId xmlns:a16="http://schemas.microsoft.com/office/drawing/2014/main" id="{8101BA60-14A1-EF0D-D26C-E04F3E8C30D8}"/>
              </a:ext>
            </a:extLst>
          </p:cNvPr>
          <p:cNvPicPr>
            <a:picLocks noChangeAspect="1"/>
          </p:cNvPicPr>
          <p:nvPr/>
        </p:nvPicPr>
        <p:blipFill>
          <a:blip r:embed="rId2"/>
          <a:stretch>
            <a:fillRect/>
          </a:stretch>
        </p:blipFill>
        <p:spPr>
          <a:xfrm>
            <a:off x="3063949" y="3360419"/>
            <a:ext cx="3271284" cy="1583989"/>
          </a:xfrm>
          <a:prstGeom prst="rect">
            <a:avLst/>
          </a:prstGeom>
        </p:spPr>
      </p:pic>
      <p:pic>
        <p:nvPicPr>
          <p:cNvPr id="8" name="Picture 7">
            <a:extLst>
              <a:ext uri="{FF2B5EF4-FFF2-40B4-BE49-F238E27FC236}">
                <a16:creationId xmlns:a16="http://schemas.microsoft.com/office/drawing/2014/main" id="{9552C31D-6352-D2F0-6DA8-C3625D5641E4}"/>
              </a:ext>
            </a:extLst>
          </p:cNvPr>
          <p:cNvPicPr>
            <a:picLocks noChangeAspect="1"/>
          </p:cNvPicPr>
          <p:nvPr/>
        </p:nvPicPr>
        <p:blipFill>
          <a:blip r:embed="rId3"/>
          <a:stretch>
            <a:fillRect/>
          </a:stretch>
        </p:blipFill>
        <p:spPr>
          <a:xfrm>
            <a:off x="3058633" y="4905405"/>
            <a:ext cx="4151147" cy="1583989"/>
          </a:xfrm>
          <a:prstGeom prst="rect">
            <a:avLst/>
          </a:prstGeom>
        </p:spPr>
      </p:pic>
      <p:pic>
        <p:nvPicPr>
          <p:cNvPr id="11" name="Picture 10">
            <a:extLst>
              <a:ext uri="{FF2B5EF4-FFF2-40B4-BE49-F238E27FC236}">
                <a16:creationId xmlns:a16="http://schemas.microsoft.com/office/drawing/2014/main" id="{6FECE1A1-B41E-84D5-6FEF-346B83FEC89F}"/>
              </a:ext>
            </a:extLst>
          </p:cNvPr>
          <p:cNvPicPr>
            <a:picLocks noChangeAspect="1"/>
          </p:cNvPicPr>
          <p:nvPr/>
        </p:nvPicPr>
        <p:blipFill>
          <a:blip r:embed="rId3"/>
          <a:stretch>
            <a:fillRect/>
          </a:stretch>
        </p:blipFill>
        <p:spPr>
          <a:xfrm>
            <a:off x="9639300" y="2933700"/>
            <a:ext cx="4151147" cy="1583989"/>
          </a:xfrm>
          <a:prstGeom prst="rect">
            <a:avLst/>
          </a:prstGeom>
        </p:spPr>
      </p:pic>
    </p:spTree>
    <p:extLst>
      <p:ext uri="{BB962C8B-B14F-4D97-AF65-F5344CB8AC3E}">
        <p14:creationId xmlns:p14="http://schemas.microsoft.com/office/powerpoint/2010/main" val="909425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a:grpSpLocks noChangeAspect="1"/>
          </p:cNvGrpSpPr>
          <p:nvPr/>
        </p:nvGrpSpPr>
        <p:grpSpPr>
          <a:xfrm>
            <a:off x="12245129" y="466987"/>
            <a:ext cx="5537976" cy="9353026"/>
            <a:chOff x="0" y="0"/>
            <a:chExt cx="13716000" cy="23164800"/>
          </a:xfrm>
        </p:grpSpPr>
        <p:sp>
          <p:nvSpPr>
            <p:cNvPr id="6" name="Freeform 6"/>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7" name="Freeform 7"/>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8"/>
              <a:stretch>
                <a:fillRect l="-90314" r="-79604"/>
              </a:stretch>
            </a:blipFill>
          </p:spPr>
        </p:sp>
      </p:grpSp>
      <p:sp>
        <p:nvSpPr>
          <p:cNvPr id="8" name="Freeform 8"/>
          <p:cNvSpPr/>
          <p:nvPr/>
        </p:nvSpPr>
        <p:spPr>
          <a:xfrm rot="110282">
            <a:off x="961638" y="1585463"/>
            <a:ext cx="8182362"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9"/>
            <a:stretch>
              <a:fillRect l="-1510" t="-10047" r="-1510"/>
            </a:stretch>
          </a:blipFill>
        </p:spPr>
      </p:sp>
      <p:sp>
        <p:nvSpPr>
          <p:cNvPr id="9" name="TextBox 9"/>
          <p:cNvSpPr txBox="1"/>
          <p:nvPr/>
        </p:nvSpPr>
        <p:spPr>
          <a:xfrm>
            <a:off x="1295400" y="2347261"/>
            <a:ext cx="7227896" cy="1477328"/>
          </a:xfrm>
          <a:prstGeom prst="rect">
            <a:avLst/>
          </a:prstGeom>
        </p:spPr>
        <p:txBody>
          <a:bodyPr wrap="square" lIns="0" tIns="0" rIns="0" bIns="0" rtlCol="0" anchor="t">
            <a:spAutoFit/>
          </a:bodyPr>
          <a:lstStyle/>
          <a:p>
            <a:pPr marL="342900" lvl="0" indent="-342900">
              <a:spcAft>
                <a:spcPts val="200"/>
              </a:spcAft>
              <a:buClr>
                <a:srgbClr val="1D8091"/>
              </a:buClr>
              <a:buSzPts val="1500"/>
              <a:buFont typeface="+mj-lt"/>
              <a:buAutoNum type="romanUcPeriod"/>
              <a:tabLst>
                <a:tab pos="215265" algn="l"/>
              </a:tabLst>
            </a:pPr>
            <a:r>
              <a:rPr lang="vi-VN" sz="4800" b="1" u="none" strike="noStrike" spc="0">
                <a:solidFill>
                  <a:schemeClr val="accent6">
                    <a:lumMod val="75000"/>
                  </a:schemeClr>
                </a:solidFill>
                <a:effectLst/>
                <a:highlight>
                  <a:srgbClr val="FFFFFF"/>
                </a:highlight>
                <a:latin typeface="Segoe UI" panose="020B0502040204020203" pitchFamily="34" charset="0"/>
                <a:ea typeface="Segoe UI" panose="020B0502040204020203" pitchFamily="34" charset="0"/>
                <a:cs typeface="Segoe UI" panose="020B0502040204020203" pitchFamily="34" charset="0"/>
              </a:rPr>
              <a:t>II. Cấu tạo phân tử và danh pháp của alkane</a:t>
            </a:r>
          </a:p>
        </p:txBody>
      </p:sp>
      <p:sp>
        <p:nvSpPr>
          <p:cNvPr id="11" name="Freeform 11"/>
          <p:cNvSpPr/>
          <p:nvPr/>
        </p:nvSpPr>
        <p:spPr>
          <a:xfrm rot="-10669463">
            <a:off x="8260161" y="291637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10"/>
            <a:stretch>
              <a:fillRect/>
            </a:stretch>
          </a:blipFill>
        </p:spPr>
      </p:sp>
      <p:sp>
        <p:nvSpPr>
          <p:cNvPr id="12" name="Freeform 12"/>
          <p:cNvSpPr/>
          <p:nvPr/>
        </p:nvSpPr>
        <p:spPr>
          <a:xfrm rot="2492686">
            <a:off x="6871847" y="104413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1"/>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3A9F883-7152-8DAF-E900-C91C5C53FDA5}"/>
              </a:ext>
            </a:extLst>
          </p:cNvPr>
          <p:cNvGraphicFramePr>
            <a:graphicFrameLocks noGrp="1"/>
          </p:cNvGraphicFramePr>
          <p:nvPr>
            <p:extLst>
              <p:ext uri="{D42A27DB-BD31-4B8C-83A1-F6EECF244321}">
                <p14:modId xmlns:p14="http://schemas.microsoft.com/office/powerpoint/2010/main" val="3151159519"/>
              </p:ext>
            </p:extLst>
          </p:nvPr>
        </p:nvGraphicFramePr>
        <p:xfrm>
          <a:off x="533400" y="97026"/>
          <a:ext cx="17449800" cy="9720917"/>
        </p:xfrm>
        <a:graphic>
          <a:graphicData uri="http://schemas.openxmlformats.org/drawingml/2006/table">
            <a:tbl>
              <a:tblPr>
                <a:tableStyleId>{5940675A-B579-460E-94D1-54222C63F5DA}</a:tableStyleId>
              </a:tblPr>
              <a:tblGrid>
                <a:gridCol w="2439846">
                  <a:extLst>
                    <a:ext uri="{9D8B030D-6E8A-4147-A177-3AD203B41FA5}">
                      <a16:colId xmlns:a16="http://schemas.microsoft.com/office/drawing/2014/main" val="1042666452"/>
                    </a:ext>
                  </a:extLst>
                </a:gridCol>
                <a:gridCol w="5521660">
                  <a:extLst>
                    <a:ext uri="{9D8B030D-6E8A-4147-A177-3AD203B41FA5}">
                      <a16:colId xmlns:a16="http://schemas.microsoft.com/office/drawing/2014/main" val="674781351"/>
                    </a:ext>
                  </a:extLst>
                </a:gridCol>
                <a:gridCol w="5674150">
                  <a:extLst>
                    <a:ext uri="{9D8B030D-6E8A-4147-A177-3AD203B41FA5}">
                      <a16:colId xmlns:a16="http://schemas.microsoft.com/office/drawing/2014/main" val="2667601089"/>
                    </a:ext>
                  </a:extLst>
                </a:gridCol>
                <a:gridCol w="3814144">
                  <a:extLst>
                    <a:ext uri="{9D8B030D-6E8A-4147-A177-3AD203B41FA5}">
                      <a16:colId xmlns:a16="http://schemas.microsoft.com/office/drawing/2014/main" val="1434843867"/>
                    </a:ext>
                  </a:extLst>
                </a:gridCol>
              </a:tblGrid>
              <a:tr h="1016299">
                <a:tc>
                  <a:txBody>
                    <a:bodyPr/>
                    <a:lstStyle/>
                    <a:p>
                      <a:pPr algn="ctr">
                        <a:lnSpc>
                          <a:spcPct val="107000"/>
                        </a:lnSpc>
                        <a:spcAft>
                          <a:spcPts val="300"/>
                        </a:spcAft>
                      </a:pPr>
                      <a:r>
                        <a:rPr lang="vi-VN" sz="3600">
                          <a:effectLst/>
                          <a:highlight>
                            <a:srgbClr val="DAE2C2"/>
                          </a:highlight>
                        </a:rPr>
                        <a:t>Công thức phân tử</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tc>
                  <a:txBody>
                    <a:bodyPr/>
                    <a:lstStyle/>
                    <a:p>
                      <a:pPr algn="ctr">
                        <a:lnSpc>
                          <a:spcPct val="135000"/>
                        </a:lnSpc>
                        <a:spcAft>
                          <a:spcPts val="300"/>
                        </a:spcAft>
                      </a:pPr>
                      <a:r>
                        <a:rPr lang="vi-VN" sz="3600">
                          <a:effectLst/>
                          <a:highlight>
                            <a:srgbClr val="DAE2C2"/>
                          </a:highlight>
                        </a:rPr>
                        <a:t>Công thức cấu tạo </a:t>
                      </a:r>
                    </a:p>
                    <a:p>
                      <a:pPr algn="ctr">
                        <a:lnSpc>
                          <a:spcPct val="135000"/>
                        </a:lnSpc>
                        <a:spcAft>
                          <a:spcPts val="300"/>
                        </a:spcAft>
                      </a:pPr>
                      <a:r>
                        <a:rPr lang="vi-VN" sz="3600">
                          <a:effectLst/>
                          <a:highlight>
                            <a:srgbClr val="DAE2C2"/>
                          </a:highlight>
                        </a:rPr>
                        <a:t>dạng đầy đủ</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tc>
                  <a:txBody>
                    <a:bodyPr/>
                    <a:lstStyle/>
                    <a:p>
                      <a:pPr algn="ctr">
                        <a:lnSpc>
                          <a:spcPct val="135000"/>
                        </a:lnSpc>
                        <a:spcAft>
                          <a:spcPts val="300"/>
                        </a:spcAft>
                      </a:pPr>
                      <a:r>
                        <a:rPr lang="vi-VN" sz="3600">
                          <a:effectLst/>
                          <a:highlight>
                            <a:srgbClr val="DAE2C2"/>
                          </a:highlight>
                        </a:rPr>
                        <a:t>Công thức cấu tạo </a:t>
                      </a:r>
                    </a:p>
                    <a:p>
                      <a:pPr algn="ctr">
                        <a:lnSpc>
                          <a:spcPct val="135000"/>
                        </a:lnSpc>
                        <a:spcAft>
                          <a:spcPts val="300"/>
                        </a:spcAft>
                      </a:pPr>
                      <a:r>
                        <a:rPr lang="vi-VN" sz="3600">
                          <a:effectLst/>
                          <a:highlight>
                            <a:srgbClr val="DAE2C2"/>
                          </a:highlight>
                        </a:rPr>
                        <a:t>dạng thu gọn</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tc>
                  <a:txBody>
                    <a:bodyPr/>
                    <a:lstStyle/>
                    <a:p>
                      <a:pPr algn="ctr">
                        <a:lnSpc>
                          <a:spcPct val="135000"/>
                        </a:lnSpc>
                        <a:spcAft>
                          <a:spcPts val="300"/>
                        </a:spcAft>
                      </a:pPr>
                      <a:r>
                        <a:rPr lang="vi-VN" sz="3600">
                          <a:effectLst/>
                          <a:highlight>
                            <a:srgbClr val="DAE2C2"/>
                          </a:highlight>
                        </a:rPr>
                        <a:t>Tên gọi</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extLst>
                  <a:ext uri="{0D108BD9-81ED-4DB2-BD59-A6C34878D82A}">
                    <a16:rowId xmlns:a16="http://schemas.microsoft.com/office/drawing/2014/main" val="2525646635"/>
                  </a:ext>
                </a:extLst>
              </a:tr>
              <a:tr h="2119509">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4</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4</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Methane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2053274371"/>
                  </a:ext>
                </a:extLst>
              </a:tr>
              <a:tr h="2025589">
                <a:tc>
                  <a:txBody>
                    <a:bodyPr/>
                    <a:lstStyle/>
                    <a:p>
                      <a:pPr algn="ctr">
                        <a:lnSpc>
                          <a:spcPct val="135000"/>
                        </a:lnSpc>
                        <a:spcAft>
                          <a:spcPts val="300"/>
                        </a:spcAft>
                      </a:pPr>
                      <a:r>
                        <a:rPr lang="vi-VN" sz="4000" cap="small">
                          <a:effectLst/>
                          <a:highlight>
                            <a:srgbClr val="FFFFFF"/>
                          </a:highlight>
                        </a:rPr>
                        <a:t>c</a:t>
                      </a:r>
                      <a:r>
                        <a:rPr lang="vi-VN" sz="4000" cap="small" baseline="-25000">
                          <a:effectLst/>
                          <a:highlight>
                            <a:srgbClr val="FFFFFF"/>
                          </a:highlight>
                        </a:rPr>
                        <a:t>2</a:t>
                      </a:r>
                      <a:r>
                        <a:rPr lang="vi-VN" sz="4000" cap="small">
                          <a:effectLst/>
                          <a:highlight>
                            <a:srgbClr val="FFFFFF"/>
                          </a:highlight>
                        </a:rPr>
                        <a:t>h</a:t>
                      </a:r>
                      <a:r>
                        <a:rPr lang="vi-VN" sz="4000" cap="small" baseline="-25000">
                          <a:effectLst/>
                          <a:highlight>
                            <a:srgbClr val="FFFFFF"/>
                          </a:highlight>
                        </a:rPr>
                        <a:t>6</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94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3</a:t>
                      </a:r>
                      <a:r>
                        <a:rPr lang="vi-VN" sz="4000" cap="small">
                          <a:effectLst/>
                          <a:highlight>
                            <a:srgbClr val="FFFFFF"/>
                          </a:highlight>
                        </a:rPr>
                        <a:t>-ch</a:t>
                      </a:r>
                      <a:r>
                        <a:rPr lang="vi-VN" sz="4000" cap="small" baseline="-25000">
                          <a:effectLst/>
                          <a:highlight>
                            <a:srgbClr val="FFFFFF"/>
                          </a:highlight>
                        </a:rPr>
                        <a:t>3</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Ethane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333948040"/>
                  </a:ext>
                </a:extLst>
              </a:tr>
              <a:tr h="1958303">
                <a:tc>
                  <a:txBody>
                    <a:bodyPr/>
                    <a:lstStyle/>
                    <a:p>
                      <a:pPr algn="ctr">
                        <a:lnSpc>
                          <a:spcPct val="135000"/>
                        </a:lnSpc>
                        <a:spcAft>
                          <a:spcPts val="300"/>
                        </a:spcAft>
                      </a:pPr>
                      <a:r>
                        <a:rPr lang="vi-VN" sz="4000" cap="small">
                          <a:effectLst/>
                          <a:highlight>
                            <a:srgbClr val="FFFFFF"/>
                          </a:highlight>
                        </a:rPr>
                        <a:t>c</a:t>
                      </a:r>
                      <a:r>
                        <a:rPr lang="vi-VN" sz="4000" cap="small" baseline="-25000">
                          <a:effectLst/>
                          <a:highlight>
                            <a:srgbClr val="FFFFFF"/>
                          </a:highlight>
                        </a:rPr>
                        <a:t>3</a:t>
                      </a:r>
                      <a:r>
                        <a:rPr lang="vi-VN" sz="4000" cap="small">
                          <a:effectLst/>
                          <a:highlight>
                            <a:srgbClr val="FFFFFF"/>
                          </a:highlight>
                        </a:rPr>
                        <a:t>h</a:t>
                      </a:r>
                      <a:r>
                        <a:rPr lang="vi-VN" sz="4000" cap="small" baseline="-25000">
                          <a:effectLst/>
                          <a:highlight>
                            <a:srgbClr val="FFFFFF"/>
                          </a:highlight>
                        </a:rPr>
                        <a:t>8</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3</a:t>
                      </a:r>
                      <a:r>
                        <a:rPr lang="vi-VN" sz="4000" cap="small">
                          <a:effectLst/>
                          <a:highlight>
                            <a:srgbClr val="FFFFFF"/>
                          </a:highlight>
                        </a:rPr>
                        <a:t>-ch</a:t>
                      </a:r>
                      <a:r>
                        <a:rPr lang="vi-VN" sz="4000" cap="small" baseline="-25000">
                          <a:effectLst/>
                          <a:highlight>
                            <a:srgbClr val="FFFFFF"/>
                          </a:highlight>
                        </a:rPr>
                        <a:t>2</a:t>
                      </a:r>
                      <a:r>
                        <a:rPr lang="vi-VN" sz="4000" cap="small">
                          <a:effectLst/>
                          <a:highlight>
                            <a:srgbClr val="FFFFFF"/>
                          </a:highlight>
                        </a:rPr>
                        <a:t>-ch</a:t>
                      </a:r>
                      <a:r>
                        <a:rPr lang="vi-VN" sz="4000" cap="small" baseline="-25000">
                          <a:effectLst/>
                          <a:highlight>
                            <a:srgbClr val="FFFFFF"/>
                          </a:highlight>
                        </a:rPr>
                        <a:t>3</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Propane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599033626"/>
                  </a:ext>
                </a:extLst>
              </a:tr>
              <a:tr h="2176701">
                <a:tc>
                  <a:txBody>
                    <a:bodyPr/>
                    <a:lstStyle/>
                    <a:p>
                      <a:pPr algn="ctr">
                        <a:lnSpc>
                          <a:spcPct val="135000"/>
                        </a:lnSpc>
                        <a:spcAft>
                          <a:spcPts val="300"/>
                        </a:spcAft>
                      </a:pPr>
                      <a:r>
                        <a:rPr lang="vi-VN" sz="4000" cap="small">
                          <a:effectLst/>
                          <a:highlight>
                            <a:srgbClr val="FFFFFF"/>
                          </a:highlight>
                        </a:rPr>
                        <a:t>c</a:t>
                      </a:r>
                      <a:r>
                        <a:rPr lang="vi-VN" sz="4000" cap="small" baseline="-25000">
                          <a:effectLst/>
                          <a:highlight>
                            <a:srgbClr val="FFFFFF"/>
                          </a:highlight>
                        </a:rPr>
                        <a:t>4</a:t>
                      </a:r>
                      <a:r>
                        <a:rPr lang="vi-VN" sz="4000" cap="small">
                          <a:effectLst/>
                          <a:highlight>
                            <a:srgbClr val="FFFFFF"/>
                          </a:highlight>
                        </a:rPr>
                        <a:t>h</a:t>
                      </a:r>
                      <a:r>
                        <a:rPr lang="vi-VN" sz="4000" cap="small" baseline="-25000">
                          <a:effectLst/>
                          <a:highlight>
                            <a:srgbClr val="FFFFFF"/>
                          </a:highlight>
                        </a:rPr>
                        <a:t>10</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3</a:t>
                      </a:r>
                      <a:r>
                        <a:rPr lang="vi-VN" sz="4000" cap="small">
                          <a:effectLst/>
                          <a:highlight>
                            <a:srgbClr val="FFFFFF"/>
                          </a:highlight>
                        </a:rPr>
                        <a:t>-ch</a:t>
                      </a:r>
                      <a:r>
                        <a:rPr lang="vi-VN" sz="4000" cap="small" baseline="-25000">
                          <a:effectLst/>
                          <a:highlight>
                            <a:srgbClr val="FFFFFF"/>
                          </a:highlight>
                        </a:rPr>
                        <a:t>2</a:t>
                      </a:r>
                      <a:r>
                        <a:rPr lang="vi-VN" sz="4000" cap="small">
                          <a:effectLst/>
                          <a:highlight>
                            <a:srgbClr val="FFFFFF"/>
                          </a:highlight>
                        </a:rPr>
                        <a:t>-ch</a:t>
                      </a:r>
                      <a:r>
                        <a:rPr lang="vi-VN" sz="4000" cap="small" baseline="-25000">
                          <a:effectLst/>
                          <a:highlight>
                            <a:srgbClr val="FFFFFF"/>
                          </a:highlight>
                        </a:rPr>
                        <a:t>2</a:t>
                      </a:r>
                      <a:r>
                        <a:rPr lang="vi-VN" sz="4000" cap="small">
                          <a:effectLst/>
                          <a:highlight>
                            <a:srgbClr val="FFFFFF"/>
                          </a:highlight>
                        </a:rPr>
                        <a:t>-ch</a:t>
                      </a:r>
                      <a:r>
                        <a:rPr lang="vi-VN" sz="4000" cap="small" baseline="-25000">
                          <a:effectLst/>
                          <a:highlight>
                            <a:srgbClr val="FFFFFF"/>
                          </a:highlight>
                        </a:rPr>
                        <a:t>3</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Butane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2782521566"/>
                  </a:ext>
                </a:extLst>
              </a:tr>
            </a:tbl>
          </a:graphicData>
        </a:graphic>
      </p:graphicFrame>
      <p:pic>
        <p:nvPicPr>
          <p:cNvPr id="3" name="Picture 2">
            <a:extLst>
              <a:ext uri="{FF2B5EF4-FFF2-40B4-BE49-F238E27FC236}">
                <a16:creationId xmlns:a16="http://schemas.microsoft.com/office/drawing/2014/main" id="{09F33951-2A15-7C2D-7690-BEE4E9F57DD7}"/>
              </a:ext>
            </a:extLst>
          </p:cNvPr>
          <p:cNvPicPr>
            <a:picLocks noChangeAspect="1"/>
          </p:cNvPicPr>
          <p:nvPr/>
        </p:nvPicPr>
        <p:blipFill>
          <a:blip r:embed="rId2"/>
          <a:stretch>
            <a:fillRect/>
          </a:stretch>
        </p:blipFill>
        <p:spPr>
          <a:xfrm>
            <a:off x="4876800" y="1943100"/>
            <a:ext cx="1643065" cy="1643065"/>
          </a:xfrm>
          <a:prstGeom prst="rect">
            <a:avLst/>
          </a:prstGeom>
        </p:spPr>
      </p:pic>
      <p:pic>
        <p:nvPicPr>
          <p:cNvPr id="4" name="Picture 3">
            <a:extLst>
              <a:ext uri="{FF2B5EF4-FFF2-40B4-BE49-F238E27FC236}">
                <a16:creationId xmlns:a16="http://schemas.microsoft.com/office/drawing/2014/main" id="{96ECDFFA-C138-16A5-0188-4A91A99777E7}"/>
              </a:ext>
            </a:extLst>
          </p:cNvPr>
          <p:cNvPicPr>
            <a:picLocks noChangeAspect="1"/>
          </p:cNvPicPr>
          <p:nvPr/>
        </p:nvPicPr>
        <p:blipFill>
          <a:blip r:embed="rId3"/>
          <a:stretch>
            <a:fillRect/>
          </a:stretch>
        </p:blipFill>
        <p:spPr>
          <a:xfrm>
            <a:off x="4169569" y="5953123"/>
            <a:ext cx="3057525" cy="1495425"/>
          </a:xfrm>
          <a:prstGeom prst="rect">
            <a:avLst/>
          </a:prstGeom>
        </p:spPr>
      </p:pic>
      <p:pic>
        <p:nvPicPr>
          <p:cNvPr id="6" name="Picture 5">
            <a:extLst>
              <a:ext uri="{FF2B5EF4-FFF2-40B4-BE49-F238E27FC236}">
                <a16:creationId xmlns:a16="http://schemas.microsoft.com/office/drawing/2014/main" id="{B86D3C9B-F006-39CC-2409-DEAD2972EAE7}"/>
              </a:ext>
            </a:extLst>
          </p:cNvPr>
          <p:cNvPicPr>
            <a:picLocks noChangeAspect="1"/>
          </p:cNvPicPr>
          <p:nvPr/>
        </p:nvPicPr>
        <p:blipFill>
          <a:blip r:embed="rId4"/>
          <a:stretch>
            <a:fillRect/>
          </a:stretch>
        </p:blipFill>
        <p:spPr>
          <a:xfrm>
            <a:off x="4464843" y="3840957"/>
            <a:ext cx="2240757" cy="1687056"/>
          </a:xfrm>
          <a:prstGeom prst="rect">
            <a:avLst/>
          </a:prstGeom>
        </p:spPr>
      </p:pic>
      <p:pic>
        <p:nvPicPr>
          <p:cNvPr id="8" name="Picture 7">
            <a:extLst>
              <a:ext uri="{FF2B5EF4-FFF2-40B4-BE49-F238E27FC236}">
                <a16:creationId xmlns:a16="http://schemas.microsoft.com/office/drawing/2014/main" id="{044D2832-2391-752E-D886-C5A2B3A843A8}"/>
              </a:ext>
            </a:extLst>
          </p:cNvPr>
          <p:cNvPicPr>
            <a:picLocks noChangeAspect="1"/>
          </p:cNvPicPr>
          <p:nvPr/>
        </p:nvPicPr>
        <p:blipFill>
          <a:blip r:embed="rId5"/>
          <a:stretch>
            <a:fillRect/>
          </a:stretch>
        </p:blipFill>
        <p:spPr>
          <a:xfrm>
            <a:off x="4169569" y="7899353"/>
            <a:ext cx="3329322" cy="1682821"/>
          </a:xfrm>
          <a:prstGeom prst="rect">
            <a:avLst/>
          </a:prstGeom>
        </p:spPr>
      </p:pic>
    </p:spTree>
    <p:extLst>
      <p:ext uri="{BB962C8B-B14F-4D97-AF65-F5344CB8AC3E}">
        <p14:creationId xmlns:p14="http://schemas.microsoft.com/office/powerpoint/2010/main" val="4208883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61FA7-FAC1-B042-FA02-44E9B64390B4}"/>
              </a:ext>
            </a:extLst>
          </p:cNvPr>
          <p:cNvGraphicFramePr>
            <a:graphicFrameLocks noGrp="1"/>
          </p:cNvGraphicFramePr>
          <p:nvPr>
            <p:extLst>
              <p:ext uri="{D42A27DB-BD31-4B8C-83A1-F6EECF244321}">
                <p14:modId xmlns:p14="http://schemas.microsoft.com/office/powerpoint/2010/main" val="2606537130"/>
              </p:ext>
            </p:extLst>
          </p:nvPr>
        </p:nvGraphicFramePr>
        <p:xfrm>
          <a:off x="781050" y="2523169"/>
          <a:ext cx="15981760" cy="5997830"/>
        </p:xfrm>
        <a:graphic>
          <a:graphicData uri="http://schemas.openxmlformats.org/drawingml/2006/table">
            <a:tbl>
              <a:tblPr>
                <a:tableStyleId>{5940675A-B579-460E-94D1-54222C63F5DA}</a:tableStyleId>
              </a:tblPr>
              <a:tblGrid>
                <a:gridCol w="8590360">
                  <a:extLst>
                    <a:ext uri="{9D8B030D-6E8A-4147-A177-3AD203B41FA5}">
                      <a16:colId xmlns:a16="http://schemas.microsoft.com/office/drawing/2014/main" val="1249580551"/>
                    </a:ext>
                  </a:extLst>
                </a:gridCol>
                <a:gridCol w="7391400">
                  <a:extLst>
                    <a:ext uri="{9D8B030D-6E8A-4147-A177-3AD203B41FA5}">
                      <a16:colId xmlns:a16="http://schemas.microsoft.com/office/drawing/2014/main" val="2128247777"/>
                    </a:ext>
                  </a:extLst>
                </a:gridCol>
              </a:tblGrid>
              <a:tr h="1483013">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505391046"/>
                  </a:ext>
                </a:extLst>
              </a:tr>
              <a:tr h="103796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908659640"/>
                  </a:ext>
                </a:extLst>
              </a:tr>
            </a:tbl>
          </a:graphicData>
        </a:graphic>
      </p:graphicFrame>
      <p:sp>
        <p:nvSpPr>
          <p:cNvPr id="3" name="TextBox 2">
            <a:extLst>
              <a:ext uri="{FF2B5EF4-FFF2-40B4-BE49-F238E27FC236}">
                <a16:creationId xmlns:a16="http://schemas.microsoft.com/office/drawing/2014/main" id="{B3B5E72B-A3D8-A225-372C-42384B88D2B2}"/>
              </a:ext>
            </a:extLst>
          </p:cNvPr>
          <p:cNvSpPr txBox="1"/>
          <p:nvPr/>
        </p:nvSpPr>
        <p:spPr>
          <a:xfrm>
            <a:off x="3393280" y="151536"/>
            <a:ext cx="119991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9BBB59">
                    <a:lumMod val="50000"/>
                  </a:srgbClr>
                </a:solidFill>
                <a:effectLst/>
                <a:uLnTx/>
                <a:uFillTx/>
                <a:latin typeface="Calibri"/>
                <a:ea typeface="+mn-ea"/>
                <a:cs typeface="+mn-cs"/>
              </a:rPr>
              <a:t>PHIẾU HỌC TẬP SỐ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Hãy quan sát bảng 23.1 và hoàn thành các câu hỏi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A4691882-F0EA-59D7-6F28-682D070E0903}"/>
              </a:ext>
            </a:extLst>
          </p:cNvPr>
          <p:cNvSpPr txBox="1"/>
          <p:nvPr/>
        </p:nvSpPr>
        <p:spPr>
          <a:xfrm>
            <a:off x="781050" y="2545651"/>
            <a:ext cx="8362950" cy="2719975"/>
          </a:xfrm>
          <a:prstGeom prst="rect">
            <a:avLst/>
          </a:prstGeom>
          <a:noFill/>
        </p:spPr>
        <p:txBody>
          <a:bodyPr wrap="square" rtlCol="0">
            <a:spAutoFit/>
          </a:bodyPr>
          <a:lstStyle/>
          <a:p>
            <a:pPr>
              <a:lnSpc>
                <a:spcPct val="135000"/>
              </a:lnSpc>
              <a:spcAft>
                <a:spcPts val="300"/>
              </a:spcAft>
            </a:pPr>
            <a:r>
              <a:rPr lang="vi-VN" sz="3200">
                <a:effectLst/>
                <a:latin typeface="Times New Roman" panose="02020603050405020304" pitchFamily="18" charset="0"/>
                <a:ea typeface="Times New Roman" panose="02020603050405020304" pitchFamily="18" charset="0"/>
              </a:rPr>
              <a:t>1. Trong công thức phân tử của alkane, khi tăng thêm một nguyên tử carbon thì số nguyên tử hydrogen tăng thêm là bao nhiêu?</a:t>
            </a:r>
          </a:p>
          <a:p>
            <a:pPr>
              <a:lnSpc>
                <a:spcPct val="135000"/>
              </a:lnSpc>
              <a:spcAft>
                <a:spcPts val="300"/>
              </a:spcAft>
            </a:pPr>
            <a:endParaRPr lang="vi-VN" sz="320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3D7B7A2A-8D27-95AB-6221-304A8B1E7855}"/>
              </a:ext>
            </a:extLst>
          </p:cNvPr>
          <p:cNvSpPr txBox="1"/>
          <p:nvPr/>
        </p:nvSpPr>
        <p:spPr>
          <a:xfrm>
            <a:off x="781050" y="5872135"/>
            <a:ext cx="8362950" cy="2042354"/>
          </a:xfrm>
          <a:prstGeom prst="rect">
            <a:avLst/>
          </a:prstGeom>
          <a:noFill/>
        </p:spPr>
        <p:txBody>
          <a:bodyPr wrap="square" rtlCol="0">
            <a:spAutoFit/>
          </a:bodyPr>
          <a:lstStyle/>
          <a:p>
            <a:pPr indent="177800" algn="just">
              <a:lnSpc>
                <a:spcPct val="135000"/>
              </a:lnSpc>
              <a:spcAft>
                <a:spcPts val="200"/>
              </a:spcAft>
            </a:pPr>
            <a:r>
              <a:rPr lang="vi-VN" sz="3200">
                <a:effectLst/>
                <a:latin typeface="Times New Roman" panose="02020603050405020304" pitchFamily="18" charset="0"/>
                <a:ea typeface="Times New Roman" panose="02020603050405020304" pitchFamily="18" charset="0"/>
              </a:rPr>
              <a:t>2. Hãy cho biết tên gọi của các alkane trong Bảng 23.1 có đặc điểm gì giống nhau và khác nhau.</a:t>
            </a:r>
          </a:p>
        </p:txBody>
      </p:sp>
    </p:spTree>
    <p:extLst>
      <p:ext uri="{BB962C8B-B14F-4D97-AF65-F5344CB8AC3E}">
        <p14:creationId xmlns:p14="http://schemas.microsoft.com/office/powerpoint/2010/main" val="1790459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61FA7-FAC1-B042-FA02-44E9B64390B4}"/>
              </a:ext>
            </a:extLst>
          </p:cNvPr>
          <p:cNvGraphicFramePr>
            <a:graphicFrameLocks noGrp="1"/>
          </p:cNvGraphicFramePr>
          <p:nvPr>
            <p:extLst>
              <p:ext uri="{D42A27DB-BD31-4B8C-83A1-F6EECF244321}">
                <p14:modId xmlns:p14="http://schemas.microsoft.com/office/powerpoint/2010/main" val="3378522067"/>
              </p:ext>
            </p:extLst>
          </p:nvPr>
        </p:nvGraphicFramePr>
        <p:xfrm>
          <a:off x="781050" y="2523169"/>
          <a:ext cx="15981760" cy="5219066"/>
        </p:xfrm>
        <a:graphic>
          <a:graphicData uri="http://schemas.openxmlformats.org/drawingml/2006/table">
            <a:tbl>
              <a:tblPr>
                <a:tableStyleId>{5940675A-B579-460E-94D1-54222C63F5DA}</a:tableStyleId>
              </a:tblPr>
              <a:tblGrid>
                <a:gridCol w="8590360">
                  <a:extLst>
                    <a:ext uri="{9D8B030D-6E8A-4147-A177-3AD203B41FA5}">
                      <a16:colId xmlns:a16="http://schemas.microsoft.com/office/drawing/2014/main" val="1249580551"/>
                    </a:ext>
                  </a:extLst>
                </a:gridCol>
                <a:gridCol w="7391400">
                  <a:extLst>
                    <a:ext uri="{9D8B030D-6E8A-4147-A177-3AD203B41FA5}">
                      <a16:colId xmlns:a16="http://schemas.microsoft.com/office/drawing/2014/main" val="2128247777"/>
                    </a:ext>
                  </a:extLst>
                </a:gridCol>
              </a:tblGrid>
              <a:tr h="1483013">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505391046"/>
                  </a:ext>
                </a:extLst>
              </a:tr>
              <a:tr h="103796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908659640"/>
                  </a:ext>
                </a:extLst>
              </a:tr>
            </a:tbl>
          </a:graphicData>
        </a:graphic>
      </p:graphicFrame>
      <p:sp>
        <p:nvSpPr>
          <p:cNvPr id="3" name="TextBox 2">
            <a:extLst>
              <a:ext uri="{FF2B5EF4-FFF2-40B4-BE49-F238E27FC236}">
                <a16:creationId xmlns:a16="http://schemas.microsoft.com/office/drawing/2014/main" id="{B3B5E72B-A3D8-A225-372C-42384B88D2B2}"/>
              </a:ext>
            </a:extLst>
          </p:cNvPr>
          <p:cNvSpPr txBox="1"/>
          <p:nvPr/>
        </p:nvSpPr>
        <p:spPr>
          <a:xfrm>
            <a:off x="3393280" y="151536"/>
            <a:ext cx="1199912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sng" strike="noStrike" kern="1200" cap="none" spc="0" normalizeH="0" baseline="0" noProof="0">
              <a:ln>
                <a:noFill/>
              </a:ln>
              <a:solidFill>
                <a:srgbClr val="9BBB59">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9BBB59">
                    <a:lumMod val="50000"/>
                  </a:srgbClr>
                </a:solidFill>
                <a:effectLst/>
                <a:uLnTx/>
                <a:uFillTx/>
                <a:latin typeface="Calibri"/>
                <a:ea typeface="+mn-ea"/>
                <a:cs typeface="+mn-cs"/>
              </a:rPr>
              <a:t>PHIẾU HỌC TẬP SỐ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Hãy quan sát bảng 23.1 và hoàn thành các câu hỏi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A4691882-F0EA-59D7-6F28-682D070E0903}"/>
              </a:ext>
            </a:extLst>
          </p:cNvPr>
          <p:cNvSpPr txBox="1"/>
          <p:nvPr/>
        </p:nvSpPr>
        <p:spPr>
          <a:xfrm>
            <a:off x="781050" y="2545651"/>
            <a:ext cx="8362950" cy="2719975"/>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0"/>
              </a:spcBef>
              <a:spcAft>
                <a:spcPts val="30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1. Trong công thức phân tử của alkane, khi tăng thêm </a:t>
            </a:r>
            <a:r>
              <a:rPr kumimoji="0" lang="vi-VN" sz="3200" b="0" i="0" u="none" strike="noStrike" kern="1200" cap="none" spc="0" normalizeH="0" baseline="0" noProof="0">
                <a:ln>
                  <a:noFill/>
                </a:ln>
                <a:solidFill>
                  <a:schemeClr val="accent6">
                    <a:lumMod val="75000"/>
                  </a:schemeClr>
                </a:solidFill>
                <a:effectLst/>
                <a:uLnTx/>
                <a:uFillTx/>
                <a:latin typeface="Times New Roman" panose="02020603050405020304" pitchFamily="18" charset="0"/>
                <a:ea typeface="Times New Roman" panose="02020603050405020304" pitchFamily="18" charset="0"/>
                <a:cs typeface="+mn-cs"/>
              </a:rPr>
              <a:t>một nguyên tử carbon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thì số nguyên tử hydrogen tăng thêm là bao nhiêu?</a:t>
            </a:r>
          </a:p>
          <a:p>
            <a:pPr marL="0" marR="0" lvl="0" indent="0" algn="l" defTabSz="914400" rtl="0" eaLnBrk="1" fontAlgn="auto" latinLnBrk="0" hangingPunct="1">
              <a:lnSpc>
                <a:spcPct val="135000"/>
              </a:lnSpc>
              <a:spcBef>
                <a:spcPts val="0"/>
              </a:spcBef>
              <a:spcAft>
                <a:spcPts val="30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3D7B7A2A-8D27-95AB-6221-304A8B1E7855}"/>
              </a:ext>
            </a:extLst>
          </p:cNvPr>
          <p:cNvSpPr txBox="1"/>
          <p:nvPr/>
        </p:nvSpPr>
        <p:spPr>
          <a:xfrm>
            <a:off x="745608" y="4762217"/>
            <a:ext cx="8362950" cy="2042354"/>
          </a:xfrm>
          <a:prstGeom prst="rect">
            <a:avLst/>
          </a:prstGeom>
          <a:noFill/>
        </p:spPr>
        <p:txBody>
          <a:bodyPr wrap="square" rtlCol="0">
            <a:spAutoFit/>
          </a:bodyPr>
          <a:lstStyle/>
          <a:p>
            <a:pPr marL="0" marR="0" lvl="0" indent="177800" algn="just" defTabSz="914400" rtl="0" eaLnBrk="1" fontAlgn="auto" latinLnBrk="0" hangingPunct="1">
              <a:lnSpc>
                <a:spcPct val="135000"/>
              </a:lnSpc>
              <a:spcBef>
                <a:spcPts val="0"/>
              </a:spcBef>
              <a:spcAft>
                <a:spcPts val="20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2. Hãy cho biết tên gọi của các alkane trong Bảng 23.1 có đặc điểm gì giống nhau và khác nhau.</a:t>
            </a:r>
          </a:p>
        </p:txBody>
      </p:sp>
      <p:sp>
        <p:nvSpPr>
          <p:cNvPr id="4" name="TextBox 3">
            <a:extLst>
              <a:ext uri="{FF2B5EF4-FFF2-40B4-BE49-F238E27FC236}">
                <a16:creationId xmlns:a16="http://schemas.microsoft.com/office/drawing/2014/main" id="{AEBE8297-CB3B-2FFE-95F4-A94C12D55C38}"/>
              </a:ext>
            </a:extLst>
          </p:cNvPr>
          <p:cNvSpPr txBox="1"/>
          <p:nvPr/>
        </p:nvSpPr>
        <p:spPr>
          <a:xfrm>
            <a:off x="12573000" y="3162300"/>
            <a:ext cx="1600200" cy="769441"/>
          </a:xfrm>
          <a:prstGeom prst="rect">
            <a:avLst/>
          </a:prstGeom>
          <a:noFill/>
        </p:spPr>
        <p:txBody>
          <a:bodyPr wrap="square" rtlCol="0">
            <a:spAutoFit/>
          </a:bodyPr>
          <a:lstStyle/>
          <a:p>
            <a:r>
              <a:rPr lang="vi-VN" sz="4400"/>
              <a:t>2H</a:t>
            </a:r>
          </a:p>
        </p:txBody>
      </p:sp>
      <p:sp>
        <p:nvSpPr>
          <p:cNvPr id="5" name="TextBox 4">
            <a:extLst>
              <a:ext uri="{FF2B5EF4-FFF2-40B4-BE49-F238E27FC236}">
                <a16:creationId xmlns:a16="http://schemas.microsoft.com/office/drawing/2014/main" id="{D0CF9261-B6BC-89F8-6DED-B43C23486A6F}"/>
              </a:ext>
            </a:extLst>
          </p:cNvPr>
          <p:cNvSpPr txBox="1"/>
          <p:nvPr/>
        </p:nvSpPr>
        <p:spPr>
          <a:xfrm>
            <a:off x="10706695" y="5398673"/>
            <a:ext cx="5332810" cy="769441"/>
          </a:xfrm>
          <a:prstGeom prst="rect">
            <a:avLst/>
          </a:prstGeom>
          <a:noFill/>
        </p:spPr>
        <p:txBody>
          <a:bodyPr wrap="square" rtlCol="0">
            <a:spAutoFit/>
          </a:bodyPr>
          <a:lstStyle/>
          <a:p>
            <a:r>
              <a:rPr lang="vi-VN" sz="4400"/>
              <a:t>Có chung đuôi </a:t>
            </a:r>
            <a:r>
              <a:rPr lang="vi-VN" sz="4400">
                <a:solidFill>
                  <a:schemeClr val="accent6">
                    <a:lumMod val="75000"/>
                  </a:schemeClr>
                </a:solidFill>
              </a:rPr>
              <a:t>ane</a:t>
            </a:r>
          </a:p>
        </p:txBody>
      </p:sp>
    </p:spTree>
    <p:extLst>
      <p:ext uri="{BB962C8B-B14F-4D97-AF65-F5344CB8AC3E}">
        <p14:creationId xmlns:p14="http://schemas.microsoft.com/office/powerpoint/2010/main" val="651676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a:grpSpLocks noChangeAspect="1"/>
          </p:cNvGrpSpPr>
          <p:nvPr/>
        </p:nvGrpSpPr>
        <p:grpSpPr>
          <a:xfrm>
            <a:off x="12245129" y="466987"/>
            <a:ext cx="5537976" cy="9353026"/>
            <a:chOff x="0" y="0"/>
            <a:chExt cx="13716000" cy="23164800"/>
          </a:xfrm>
        </p:grpSpPr>
        <p:sp>
          <p:nvSpPr>
            <p:cNvPr id="6" name="Freeform 6"/>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7" name="Freeform 7"/>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8"/>
              <a:stretch>
                <a:fillRect l="-90314" r="-79604"/>
              </a:stretch>
            </a:blipFill>
          </p:spPr>
        </p:sp>
      </p:grpSp>
      <p:sp>
        <p:nvSpPr>
          <p:cNvPr id="8" name="Freeform 8"/>
          <p:cNvSpPr/>
          <p:nvPr/>
        </p:nvSpPr>
        <p:spPr>
          <a:xfrm rot="110282">
            <a:off x="961638" y="1585463"/>
            <a:ext cx="8182362"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9"/>
            <a:stretch>
              <a:fillRect l="-1510" t="-10047" r="-1510"/>
            </a:stretch>
          </a:blipFill>
        </p:spPr>
      </p:sp>
      <p:sp>
        <p:nvSpPr>
          <p:cNvPr id="9" name="TextBox 9"/>
          <p:cNvSpPr txBox="1"/>
          <p:nvPr/>
        </p:nvSpPr>
        <p:spPr>
          <a:xfrm>
            <a:off x="1295400" y="2347261"/>
            <a:ext cx="7227896" cy="1477328"/>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200"/>
              </a:spcAft>
              <a:buClr>
                <a:srgbClr val="1D8091"/>
              </a:buClr>
              <a:buSzPts val="1500"/>
              <a:buFont typeface="+mj-lt"/>
              <a:buAutoNum type="romanUcPeriod"/>
              <a:tabLst>
                <a:tab pos="215265" algn="l"/>
              </a:tabLst>
              <a:defRPr/>
            </a:pPr>
            <a:r>
              <a:rPr kumimoji="0" lang="vi-VN" sz="4800" b="1" i="0" u="none" strike="noStrike" kern="1200" cap="none" spc="0" normalizeH="0" baseline="0" noProof="0">
                <a:ln>
                  <a:noFill/>
                </a:ln>
                <a:solidFill>
                  <a:srgbClr val="F79646">
                    <a:lumMod val="75000"/>
                  </a:srgbClr>
                </a:solidFill>
                <a:effectLst/>
                <a:highlight>
                  <a:srgbClr val="FFFFFF"/>
                </a:highlight>
                <a:uLnTx/>
                <a:uFillTx/>
                <a:latin typeface="Segoe UI" panose="020B0502040204020203" pitchFamily="34" charset="0"/>
                <a:ea typeface="Segoe UI" panose="020B0502040204020203" pitchFamily="34" charset="0"/>
                <a:cs typeface="Segoe UI" panose="020B0502040204020203" pitchFamily="34" charset="0"/>
              </a:rPr>
              <a:t>II. Cấu tạo phân tử và danh pháp của alkane</a:t>
            </a:r>
          </a:p>
        </p:txBody>
      </p:sp>
      <p:sp>
        <p:nvSpPr>
          <p:cNvPr id="11" name="Freeform 11"/>
          <p:cNvSpPr/>
          <p:nvPr/>
        </p:nvSpPr>
        <p:spPr>
          <a:xfrm rot="-10669463">
            <a:off x="8260161" y="291637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10"/>
            <a:stretch>
              <a:fillRect/>
            </a:stretch>
          </a:blipFill>
        </p:spPr>
      </p:sp>
      <p:sp>
        <p:nvSpPr>
          <p:cNvPr id="12" name="Freeform 12"/>
          <p:cNvSpPr/>
          <p:nvPr/>
        </p:nvSpPr>
        <p:spPr>
          <a:xfrm rot="2492686">
            <a:off x="6871847" y="104413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1"/>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6">
            <a:extLst>
              <a:ext uri="{FF2B5EF4-FFF2-40B4-BE49-F238E27FC236}">
                <a16:creationId xmlns:a16="http://schemas.microsoft.com/office/drawing/2014/main" id="{5CCA3127-3797-5859-4073-47BE71818574}"/>
              </a:ext>
            </a:extLst>
          </p:cNvPr>
          <p:cNvSpPr txBox="1"/>
          <p:nvPr/>
        </p:nvSpPr>
        <p:spPr>
          <a:xfrm>
            <a:off x="310906" y="5232863"/>
            <a:ext cx="9590566" cy="1077218"/>
          </a:xfrm>
          <a:prstGeom prst="rect">
            <a:avLst/>
          </a:prstGeom>
          <a:solidFill>
            <a:srgbClr val="F0F0F0"/>
          </a:solidFill>
        </p:spPr>
        <p:txBody>
          <a:bodyPr wrap="square">
            <a:spAutoFit/>
          </a:bodyPr>
          <a:lstStyle/>
          <a:p>
            <a:pPr algn="ctr"/>
            <a:r>
              <a:rPr lang="vi-VN" sz="3200" b="1">
                <a:solidFill>
                  <a:srgbClr val="000000"/>
                </a:solidFill>
                <a:effectLst/>
                <a:latin typeface="Courier New" panose="02070309020205020404" pitchFamily="49" charset="0"/>
                <a:ea typeface="Courier New" panose="02070309020205020404" pitchFamily="49" charset="0"/>
              </a:rPr>
              <a:t>Alkane có công thức chung là C</a:t>
            </a:r>
            <a:r>
              <a:rPr lang="vi-VN" sz="3200" b="1" baseline="-25000">
                <a:solidFill>
                  <a:srgbClr val="000000"/>
                </a:solidFill>
                <a:effectLst/>
                <a:latin typeface="Courier New" panose="02070309020205020404" pitchFamily="49" charset="0"/>
                <a:ea typeface="Courier New" panose="02070309020205020404" pitchFamily="49" charset="0"/>
              </a:rPr>
              <a:t>n</a:t>
            </a:r>
            <a:r>
              <a:rPr lang="vi-VN" sz="3200" b="1">
                <a:solidFill>
                  <a:srgbClr val="000000"/>
                </a:solidFill>
                <a:effectLst/>
                <a:latin typeface="Courier New" panose="02070309020205020404" pitchFamily="49" charset="0"/>
                <a:ea typeface="Courier New" panose="02070309020205020404" pitchFamily="49" charset="0"/>
              </a:rPr>
              <a:t>H</a:t>
            </a:r>
            <a:r>
              <a:rPr lang="vi-VN" sz="3200" b="1" baseline="-25000">
                <a:solidFill>
                  <a:srgbClr val="000000"/>
                </a:solidFill>
                <a:effectLst/>
                <a:latin typeface="Courier New" panose="02070309020205020404" pitchFamily="49" charset="0"/>
                <a:ea typeface="Courier New" panose="02070309020205020404" pitchFamily="49" charset="0"/>
              </a:rPr>
              <a:t>2n+2</a:t>
            </a:r>
            <a:r>
              <a:rPr lang="vi-VN" sz="3200" b="1">
                <a:solidFill>
                  <a:srgbClr val="000000"/>
                </a:solidFill>
                <a:effectLst/>
                <a:latin typeface="Courier New" panose="02070309020205020404" pitchFamily="49" charset="0"/>
                <a:ea typeface="Courier New" panose="02070309020205020404" pitchFamily="49" charset="0"/>
              </a:rPr>
              <a:t> (n&gt;l, n là số nguyên, dương).</a:t>
            </a:r>
            <a:endParaRPr lang="vi-VN" sz="3200" b="1"/>
          </a:p>
        </p:txBody>
      </p:sp>
      <p:sp>
        <p:nvSpPr>
          <p:cNvPr id="18" name="TextBox 17">
            <a:extLst>
              <a:ext uri="{FF2B5EF4-FFF2-40B4-BE49-F238E27FC236}">
                <a16:creationId xmlns:a16="http://schemas.microsoft.com/office/drawing/2014/main" id="{48AA4382-1BF8-E09F-73CE-3974204BACB9}"/>
              </a:ext>
            </a:extLst>
          </p:cNvPr>
          <p:cNvSpPr txBox="1"/>
          <p:nvPr/>
        </p:nvSpPr>
        <p:spPr>
          <a:xfrm>
            <a:off x="284395" y="6884711"/>
            <a:ext cx="9590566" cy="584775"/>
          </a:xfrm>
          <a:prstGeom prst="rect">
            <a:avLst/>
          </a:prstGeom>
          <a:solidFill>
            <a:srgbClr val="F0F0F0"/>
          </a:solidFill>
        </p:spPr>
        <p:txBody>
          <a:bodyPr wrap="square">
            <a:spAutoFit/>
          </a:bodyPr>
          <a:lstStyle/>
          <a:p>
            <a:pPr algn="ctr"/>
            <a:r>
              <a:rPr lang="vi-VN" sz="3200" b="1">
                <a:solidFill>
                  <a:srgbClr val="000000"/>
                </a:solidFill>
                <a:effectLst/>
                <a:latin typeface="Courier New" panose="02070309020205020404" pitchFamily="49" charset="0"/>
                <a:ea typeface="Courier New" panose="02070309020205020404" pitchFamily="49" charset="0"/>
              </a:rPr>
              <a:t>Tên gọi alkane: </a:t>
            </a:r>
            <a:r>
              <a:rPr lang="vi-VN" sz="3200" b="1">
                <a:solidFill>
                  <a:srgbClr val="FF0000"/>
                </a:solidFill>
                <a:effectLst/>
                <a:latin typeface="Courier New" panose="02070309020205020404" pitchFamily="49" charset="0"/>
                <a:ea typeface="Courier New" panose="02070309020205020404" pitchFamily="49" charset="0"/>
              </a:rPr>
              <a:t>Từ gốc + ane</a:t>
            </a:r>
            <a:endParaRPr lang="vi-VN" sz="3200" b="1">
              <a:solidFill>
                <a:srgbClr val="FF0000"/>
              </a:solidFill>
            </a:endParaRPr>
          </a:p>
        </p:txBody>
      </p:sp>
    </p:spTree>
    <p:extLst>
      <p:ext uri="{BB962C8B-B14F-4D97-AF65-F5344CB8AC3E}">
        <p14:creationId xmlns:p14="http://schemas.microsoft.com/office/powerpoint/2010/main" val="2036675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ý thuyết Hóa học 11 Kết nối tri thức Bài 15: Alkane">
            <a:extLst>
              <a:ext uri="{FF2B5EF4-FFF2-40B4-BE49-F238E27FC236}">
                <a16:creationId xmlns:a16="http://schemas.microsoft.com/office/drawing/2014/main" id="{87139619-8433-075E-4F09-3E64BEC16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23900"/>
            <a:ext cx="16687800" cy="894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46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245129" y="1455078"/>
            <a:ext cx="6707334" cy="6507822"/>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8" name="Freeform 8"/>
          <p:cNvSpPr/>
          <p:nvPr/>
        </p:nvSpPr>
        <p:spPr>
          <a:xfrm rot="110282">
            <a:off x="220476" y="1587176"/>
            <a:ext cx="9771427"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8"/>
            <a:stretch>
              <a:fillRect l="-1510" t="-10047" r="-1510"/>
            </a:stretch>
          </a:blipFill>
        </p:spPr>
        <p:txBody>
          <a:bodyPr/>
          <a:lstStyle/>
          <a:p>
            <a:endParaRPr lang="vi-VN"/>
          </a:p>
        </p:txBody>
      </p:sp>
      <p:sp>
        <p:nvSpPr>
          <p:cNvPr id="9" name="TextBox 9"/>
          <p:cNvSpPr txBox="1"/>
          <p:nvPr/>
        </p:nvSpPr>
        <p:spPr>
          <a:xfrm>
            <a:off x="120678" y="2819365"/>
            <a:ext cx="9023322" cy="738664"/>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200"/>
              </a:spcAft>
              <a:buClr>
                <a:srgbClr val="1D8091"/>
              </a:buClr>
              <a:buSzPts val="1500"/>
              <a:buFont typeface="+mj-lt"/>
              <a:buAutoNum type="romanUcPeriod"/>
              <a:tabLst>
                <a:tab pos="215265" algn="l"/>
              </a:tabLst>
              <a:defRPr/>
            </a:pPr>
            <a:r>
              <a:rPr kumimoji="0" lang="vi-VN" sz="4800" b="1" i="0" u="none" strike="noStrike" kern="1200" cap="none" spc="0" normalizeH="0" baseline="0" noProof="0">
                <a:ln>
                  <a:noFill/>
                </a:ln>
                <a:solidFill>
                  <a:srgbClr val="F79646">
                    <a:lumMod val="75000"/>
                  </a:srgbClr>
                </a:solidFill>
                <a:effectLst/>
                <a:highlight>
                  <a:srgbClr val="FFFFFF"/>
                </a:highlight>
                <a:uLnTx/>
                <a:uFillTx/>
                <a:latin typeface="Segoe UI" panose="020B0502040204020203" pitchFamily="34" charset="0"/>
                <a:ea typeface="Segoe UI" panose="020B0502040204020203" pitchFamily="34" charset="0"/>
                <a:cs typeface="Segoe UI" panose="020B0502040204020203" pitchFamily="34" charset="0"/>
              </a:rPr>
              <a:t>III. Phản ứng cháy của alkane</a:t>
            </a:r>
          </a:p>
        </p:txBody>
      </p:sp>
      <p:sp>
        <p:nvSpPr>
          <p:cNvPr id="11" name="Freeform 11"/>
          <p:cNvSpPr/>
          <p:nvPr/>
        </p:nvSpPr>
        <p:spPr>
          <a:xfrm rot="-10669463">
            <a:off x="8828622" y="271552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9"/>
            <a:stretch>
              <a:fillRect/>
            </a:stretch>
          </a:blipFill>
        </p:spPr>
      </p:sp>
      <p:sp>
        <p:nvSpPr>
          <p:cNvPr id="12" name="Freeform 12"/>
          <p:cNvSpPr/>
          <p:nvPr/>
        </p:nvSpPr>
        <p:spPr>
          <a:xfrm rot="2492686">
            <a:off x="7440308" y="84328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0"/>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6146" name="Picture 2" descr="Nền Minh Họa Ngành Công Nghiệp Khí đốt Tự Nhiên Hình Chụp Và Hình ảnh Để  Tải Về Miễn Phí - Pngtree">
            <a:extLst>
              <a:ext uri="{FF2B5EF4-FFF2-40B4-BE49-F238E27FC236}">
                <a16:creationId xmlns:a16="http://schemas.microsoft.com/office/drawing/2014/main" id="{631ADCFA-B0DE-129A-30EC-8A6D00217D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69806" y="2703061"/>
            <a:ext cx="6283900" cy="418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35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A1DBFA-E52F-1AA0-2DA9-8B70EE3A3512}"/>
              </a:ext>
            </a:extLst>
          </p:cNvPr>
          <p:cNvSpPr txBox="1"/>
          <p:nvPr/>
        </p:nvSpPr>
        <p:spPr>
          <a:xfrm>
            <a:off x="1524000" y="647700"/>
            <a:ext cx="15240000" cy="7704866"/>
          </a:xfrm>
          <a:prstGeom prst="rect">
            <a:avLst/>
          </a:prstGeom>
          <a:noFill/>
        </p:spPr>
        <p:txBody>
          <a:bodyPr wrap="square">
            <a:spAutoFit/>
          </a:bodyPr>
          <a:lstStyle/>
          <a:p>
            <a:pPr indent="254000" algn="ctr">
              <a:spcAft>
                <a:spcPts val="600"/>
              </a:spcAft>
            </a:pPr>
            <a:r>
              <a:rPr lang="vi-VN" sz="4800" b="1">
                <a:solidFill>
                  <a:schemeClr val="accent6">
                    <a:lumMod val="75000"/>
                  </a:schemeClr>
                </a:solidFill>
                <a:effectLst/>
                <a:latin typeface="Times New Roman" panose="02020603050405020304" pitchFamily="18" charset="0"/>
                <a:ea typeface="Times New Roman" panose="02020603050405020304" pitchFamily="18" charset="0"/>
              </a:rPr>
              <a:t>Thí nghiệm: Tìm hiểu vể phản ứng cháy của butane</a:t>
            </a:r>
          </a:p>
          <a:p>
            <a:pPr indent="254000" algn="ctr">
              <a:spcAft>
                <a:spcPts val="600"/>
              </a:spcAft>
            </a:pPr>
            <a:endParaRPr lang="vi-VN" sz="4800" b="1">
              <a:solidFill>
                <a:schemeClr val="accent6">
                  <a:lumMod val="75000"/>
                </a:schemeClr>
              </a:solidFill>
              <a:effectLst/>
              <a:latin typeface="Times New Roman" panose="02020603050405020304" pitchFamily="18" charset="0"/>
              <a:ea typeface="Times New Roman" panose="02020603050405020304" pitchFamily="18" charset="0"/>
            </a:endParaRPr>
          </a:p>
          <a:p>
            <a:pPr marL="254000" indent="12700" algn="just">
              <a:lnSpc>
                <a:spcPct val="135000"/>
              </a:lnSpc>
              <a:spcAft>
                <a:spcPts val="200"/>
              </a:spcAft>
            </a:pPr>
            <a:r>
              <a:rPr lang="vi-VN" sz="3600" i="1">
                <a:effectLst/>
                <a:latin typeface="Times New Roman" panose="02020603050405020304" pitchFamily="18" charset="0"/>
                <a:ea typeface="Times New Roman" panose="02020603050405020304" pitchFamily="18" charset="0"/>
              </a:rPr>
              <a:t>Chuẩn bị:</a:t>
            </a:r>
            <a:r>
              <a:rPr lang="vi-VN" sz="3600">
                <a:effectLst/>
                <a:latin typeface="Times New Roman" panose="02020603050405020304" pitchFamily="18" charset="0"/>
                <a:ea typeface="Times New Roman" panose="02020603050405020304" pitchFamily="18" charset="0"/>
              </a:rPr>
              <a:t> Bật lửa gas (chứa butane) loại dài (loại dùng để mồi lửa bếp gas, bếp cồn); bình tam giác bằng thuỷ tinh chịu nhiệt, sạch và khô, có nút; ống nghiệm đựng dung dịch nước vôi trong.</a:t>
            </a:r>
          </a:p>
          <a:p>
            <a:pPr indent="254000" algn="just">
              <a:lnSpc>
                <a:spcPct val="135000"/>
              </a:lnSpc>
              <a:spcAft>
                <a:spcPts val="200"/>
              </a:spcAft>
            </a:pPr>
            <a:r>
              <a:rPr lang="vi-VN" sz="3600" i="1">
                <a:effectLst/>
                <a:latin typeface="Times New Roman" panose="02020603050405020304" pitchFamily="18" charset="0"/>
                <a:ea typeface="Times New Roman" panose="02020603050405020304" pitchFamily="18" charset="0"/>
              </a:rPr>
              <a:t>Tiến hành:</a:t>
            </a:r>
            <a:endParaRPr lang="vi-VN" sz="3600">
              <a:effectLst/>
              <a:latin typeface="Times New Roman" panose="02020603050405020304" pitchFamily="18" charset="0"/>
              <a:ea typeface="Times New Roman" panose="02020603050405020304" pitchFamily="18" charset="0"/>
            </a:endParaRPr>
          </a:p>
          <a:p>
            <a:pPr marL="342900" lvl="0" indent="-342900" algn="just">
              <a:lnSpc>
                <a:spcPct val="135000"/>
              </a:lnSpc>
              <a:spcAft>
                <a:spcPts val="200"/>
              </a:spcAft>
              <a:buClr>
                <a:srgbClr val="000000"/>
              </a:buClr>
              <a:buSzPts val="1000"/>
              <a:buFont typeface="Symbol" panose="05050102010706020507" pitchFamily="18" charset="2"/>
              <a:buChar char="-"/>
              <a:tabLst>
                <a:tab pos="463550" algn="l"/>
              </a:tabLst>
            </a:pP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Đưa đầu bật lửa vào miệng bình tam giác úp ngược, đánh lửa và giữ lửa cháy cho tới khi thấy thành bình tam giác mờ đi thì dừng lại (Hình 23.2).</a:t>
            </a:r>
          </a:p>
          <a:p>
            <a:pPr marL="342900" lvl="0" indent="-342900" algn="just">
              <a:lnSpc>
                <a:spcPct val="135000"/>
              </a:lnSpc>
              <a:spcAft>
                <a:spcPts val="200"/>
              </a:spcAft>
              <a:buClr>
                <a:srgbClr val="000000"/>
              </a:buClr>
              <a:buSzPts val="1000"/>
              <a:buFont typeface="Symbol" panose="05050102010706020507" pitchFamily="18" charset="2"/>
              <a:buChar char="-"/>
              <a:tabLst>
                <a:tab pos="463550" algn="l"/>
              </a:tabLst>
            </a:pP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Quay xuôi bình tam giác lại và đổ nước vôi trong vào. Sau đó, đậy bình tam giác bằng nút và lắc đều.</a:t>
            </a:r>
          </a:p>
        </p:txBody>
      </p:sp>
      <p:pic>
        <p:nvPicPr>
          <p:cNvPr id="4" name="Picture 2" descr="Nền Minh Họa Ngành Công Nghiệp Khí đốt Tự Nhiên Hình Chụp Và Hình ảnh Để  Tải Về Miễn Phí - Pngtree">
            <a:extLst>
              <a:ext uri="{FF2B5EF4-FFF2-40B4-BE49-F238E27FC236}">
                <a16:creationId xmlns:a16="http://schemas.microsoft.com/office/drawing/2014/main" id="{9A372685-3D3B-9A09-0CFF-A4E546CA6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0" y="8508357"/>
            <a:ext cx="2636874" cy="175472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Xử lý các lỗi trên bếp gas âm">
            <a:extLst>
              <a:ext uri="{FF2B5EF4-FFF2-40B4-BE49-F238E27FC236}">
                <a16:creationId xmlns:a16="http://schemas.microsoft.com/office/drawing/2014/main" id="{5DE5B65C-2142-B49C-5364-1B5120332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8472377"/>
            <a:ext cx="2552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Vì sao bếp ga bị lửa đỏ và cách khắc phục hiệu quả | Cleanipedia VN">
            <a:extLst>
              <a:ext uri="{FF2B5EF4-FFF2-40B4-BE49-F238E27FC236}">
                <a16:creationId xmlns:a16="http://schemas.microsoft.com/office/drawing/2014/main" id="{8C3C890A-1303-D5CE-8338-EEEDE8DE2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26" y="855721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231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7587F2-A491-1583-C1F6-8E67840663B8}"/>
              </a:ext>
            </a:extLst>
          </p:cNvPr>
          <p:cNvGraphicFramePr>
            <a:graphicFrameLocks noGrp="1"/>
          </p:cNvGraphicFramePr>
          <p:nvPr>
            <p:extLst>
              <p:ext uri="{D42A27DB-BD31-4B8C-83A1-F6EECF244321}">
                <p14:modId xmlns:p14="http://schemas.microsoft.com/office/powerpoint/2010/main" val="3150050694"/>
              </p:ext>
            </p:extLst>
          </p:nvPr>
        </p:nvGraphicFramePr>
        <p:xfrm>
          <a:off x="685800" y="1485900"/>
          <a:ext cx="17145000" cy="8397240"/>
        </p:xfrm>
        <a:graphic>
          <a:graphicData uri="http://schemas.openxmlformats.org/drawingml/2006/table">
            <a:tbl>
              <a:tblPr firstRow="1" bandRow="1">
                <a:tableStyleId>{5940675A-B579-460E-94D1-54222C63F5DA}</a:tableStyleId>
              </a:tblPr>
              <a:tblGrid>
                <a:gridCol w="8572500">
                  <a:extLst>
                    <a:ext uri="{9D8B030D-6E8A-4147-A177-3AD203B41FA5}">
                      <a16:colId xmlns:a16="http://schemas.microsoft.com/office/drawing/2014/main" val="1421407101"/>
                    </a:ext>
                  </a:extLst>
                </a:gridCol>
                <a:gridCol w="8572500">
                  <a:extLst>
                    <a:ext uri="{9D8B030D-6E8A-4147-A177-3AD203B41FA5}">
                      <a16:colId xmlns:a16="http://schemas.microsoft.com/office/drawing/2014/main" val="795664814"/>
                    </a:ext>
                  </a:extLst>
                </a:gridCol>
              </a:tblGrid>
              <a:tr h="9144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i="1"/>
                        <a:t>Phiếu học tập 3: Quan sát thí nghiệm và </a:t>
                      </a:r>
                      <a:r>
                        <a:rPr lang="vi-VN" sz="4000" b="1" i="1" kern="1200">
                          <a:solidFill>
                            <a:schemeClr val="tx1"/>
                          </a:solidFill>
                          <a:effectLst/>
                          <a:latin typeface="+mn-lt"/>
                          <a:ea typeface="+mn-ea"/>
                          <a:cs typeface="+mn-cs"/>
                        </a:rPr>
                        <a:t>thực hiện yêu cầu sau:</a:t>
                      </a:r>
                    </a:p>
                    <a:p>
                      <a:endParaRPr lang="vi-VN"/>
                    </a:p>
                  </a:txBody>
                  <a:tcPr>
                    <a:solidFill>
                      <a:schemeClr val="accent6"/>
                    </a:solidFill>
                  </a:tcPr>
                </a:tc>
                <a:tc hMerge="1">
                  <a:txBody>
                    <a:bodyPr/>
                    <a:lstStyle/>
                    <a:p>
                      <a:endParaRPr lang="vi-VN"/>
                    </a:p>
                  </a:txBody>
                  <a:tcPr>
                    <a:solidFill>
                      <a:srgbClr val="FF6600"/>
                    </a:solidFill>
                  </a:tcPr>
                </a:tc>
                <a:extLst>
                  <a:ext uri="{0D108BD9-81ED-4DB2-BD59-A6C34878D82A}">
                    <a16:rowId xmlns:a16="http://schemas.microsoft.com/office/drawing/2014/main" val="980814176"/>
                  </a:ext>
                </a:extLst>
              </a:tr>
              <a:tr h="275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Quan sát hiện tượng xảy ra trong bình tam giác sau khi cho nước vôi trong vào bình và dự đoán sản phẩm tạo thành.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4260186389"/>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Quan sát hiện tượng xảy ra trong bình tam giác sau khi cho nước vôi trong vào bình và dự đoán sản phẩm tạo thành.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1151154224"/>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600" kern="1200">
                          <a:solidFill>
                            <a:schemeClr val="tx1"/>
                          </a:solidFill>
                          <a:effectLst/>
                          <a:latin typeface="+mn-lt"/>
                          <a:ea typeface="+mn-ea"/>
                          <a:cs typeface="+mn-cs"/>
                        </a:rPr>
                        <a:t>Viết phương trình hoá học biểu diễn phản ứng cháy của butane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589922143"/>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mn-lt"/>
                          <a:ea typeface="+mn-ea"/>
                          <a:cs typeface="+mn-cs"/>
                        </a:rPr>
                        <a:t>- </a:t>
                      </a:r>
                      <a:r>
                        <a:rPr lang="vi-VN" sz="3600" kern="1200">
                          <a:solidFill>
                            <a:schemeClr val="tx1"/>
                          </a:solidFill>
                          <a:effectLst/>
                          <a:latin typeface="+mn-lt"/>
                          <a:ea typeface="+mn-ea"/>
                          <a:cs typeface="+mn-cs"/>
                        </a:rPr>
                        <a:t>Viết phương trình hoá học tổng quát biểu diễn phản ứng cháy của alkane</a:t>
                      </a:r>
                      <a:endParaRPr kumimoji="0" lang="vi-VN" sz="36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1209167519"/>
                  </a:ext>
                </a:extLst>
              </a:tr>
            </a:tbl>
          </a:graphicData>
        </a:graphic>
      </p:graphicFrame>
    </p:spTree>
    <p:extLst>
      <p:ext uri="{BB962C8B-B14F-4D97-AF65-F5344CB8AC3E}">
        <p14:creationId xmlns:p14="http://schemas.microsoft.com/office/powerpoint/2010/main" val="2440097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grpSp>
        <p:nvGrpSpPr>
          <p:cNvPr id="3" name="Group 3"/>
          <p:cNvGrpSpPr>
            <a:grpSpLocks noChangeAspect="1"/>
          </p:cNvGrpSpPr>
          <p:nvPr/>
        </p:nvGrpSpPr>
        <p:grpSpPr>
          <a:xfrm>
            <a:off x="12384682" y="0"/>
            <a:ext cx="4272573" cy="7215901"/>
            <a:chOff x="0" y="0"/>
            <a:chExt cx="13716000" cy="23164800"/>
          </a:xfrm>
        </p:grpSpPr>
        <p:sp>
          <p:nvSpPr>
            <p:cNvPr id="4" name="Freeform 4"/>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5" name="Freeform 5"/>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4"/>
              <a:stretch>
                <a:fillRect l="-24242" r="-24242"/>
              </a:stretch>
            </a:blipFill>
          </p:spPr>
        </p:sp>
      </p:grpSp>
      <p:grpSp>
        <p:nvGrpSpPr>
          <p:cNvPr id="6" name="Group 6"/>
          <p:cNvGrpSpPr>
            <a:grpSpLocks noChangeAspect="1"/>
          </p:cNvGrpSpPr>
          <p:nvPr/>
        </p:nvGrpSpPr>
        <p:grpSpPr>
          <a:xfrm>
            <a:off x="6867061" y="1028700"/>
            <a:ext cx="4272573" cy="7215901"/>
            <a:chOff x="0" y="0"/>
            <a:chExt cx="13716000" cy="23164800"/>
          </a:xfrm>
        </p:grpSpPr>
        <p:sp>
          <p:nvSpPr>
            <p:cNvPr id="7" name="Freeform 7"/>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8" name="Freeform 8"/>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5"/>
              <a:stretch>
                <a:fillRect l="-20767" r="-107391"/>
              </a:stretch>
            </a:blipFill>
          </p:spPr>
        </p:sp>
      </p:grpSp>
      <p:grpSp>
        <p:nvGrpSpPr>
          <p:cNvPr id="9" name="Group 9"/>
          <p:cNvGrpSpPr>
            <a:grpSpLocks noChangeAspect="1"/>
          </p:cNvGrpSpPr>
          <p:nvPr/>
        </p:nvGrpSpPr>
        <p:grpSpPr>
          <a:xfrm>
            <a:off x="2006586" y="293681"/>
            <a:ext cx="4272573" cy="7215901"/>
            <a:chOff x="0" y="0"/>
            <a:chExt cx="13716000" cy="23164800"/>
          </a:xfrm>
        </p:grpSpPr>
        <p:sp>
          <p:nvSpPr>
            <p:cNvPr id="10" name="Freeform 10"/>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11" name="Freeform 11"/>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6"/>
              <a:stretch>
                <a:fillRect l="-25914" r="-25914"/>
              </a:stretch>
            </a:blipFill>
          </p:spPr>
        </p:sp>
      </p:grpSp>
      <p:sp>
        <p:nvSpPr>
          <p:cNvPr id="12" name="Freeform 12"/>
          <p:cNvSpPr/>
          <p:nvPr/>
        </p:nvSpPr>
        <p:spPr>
          <a:xfrm rot="7251747">
            <a:off x="15995632" y="6191759"/>
            <a:ext cx="1870391" cy="1224256"/>
          </a:xfrm>
          <a:custGeom>
            <a:avLst/>
            <a:gdLst/>
            <a:ahLst/>
            <a:cxnLst/>
            <a:rect l="l" t="t" r="r" b="b"/>
            <a:pathLst>
              <a:path w="1870391" h="1224256">
                <a:moveTo>
                  <a:pt x="0" y="0"/>
                </a:moveTo>
                <a:lnTo>
                  <a:pt x="1870391" y="0"/>
                </a:lnTo>
                <a:lnTo>
                  <a:pt x="1870391" y="1224255"/>
                </a:lnTo>
                <a:lnTo>
                  <a:pt x="0" y="12242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7329557" y="322356"/>
            <a:ext cx="3810077" cy="867943"/>
          </a:xfrm>
          <a:prstGeom prst="rect">
            <a:avLst/>
          </a:prstGeom>
        </p:spPr>
        <p:txBody>
          <a:bodyPr lIns="0" tIns="0" rIns="0" bIns="0" rtlCol="0" anchor="t">
            <a:spAutoFit/>
          </a:bodyPr>
          <a:lstStyle/>
          <a:p>
            <a:pPr algn="l">
              <a:lnSpc>
                <a:spcPts val="5418"/>
              </a:lnSpc>
            </a:pPr>
            <a:r>
              <a:rPr lang="en-US" sz="5704" spc="-382">
                <a:solidFill>
                  <a:srgbClr val="000000"/>
                </a:solidFill>
                <a:latin typeface="Gaegu Bold"/>
              </a:rPr>
              <a:t>Bếp gas</a:t>
            </a:r>
          </a:p>
        </p:txBody>
      </p:sp>
      <p:sp>
        <p:nvSpPr>
          <p:cNvPr id="14" name="TextBox 14"/>
          <p:cNvSpPr txBox="1"/>
          <p:nvPr/>
        </p:nvSpPr>
        <p:spPr>
          <a:xfrm>
            <a:off x="2006586" y="7455878"/>
            <a:ext cx="4272573" cy="867943"/>
          </a:xfrm>
          <a:prstGeom prst="rect">
            <a:avLst/>
          </a:prstGeom>
        </p:spPr>
        <p:txBody>
          <a:bodyPr lIns="0" tIns="0" rIns="0" bIns="0" rtlCol="0" anchor="t">
            <a:spAutoFit/>
          </a:bodyPr>
          <a:lstStyle/>
          <a:p>
            <a:pPr algn="l">
              <a:lnSpc>
                <a:spcPts val="5418"/>
              </a:lnSpc>
            </a:pPr>
            <a:r>
              <a:rPr lang="en-US" sz="5704" spc="-382">
                <a:solidFill>
                  <a:srgbClr val="000000"/>
                </a:solidFill>
                <a:latin typeface="Gaegu Bold"/>
              </a:rPr>
              <a:t>Bật lửa</a:t>
            </a:r>
          </a:p>
        </p:txBody>
      </p:sp>
      <p:sp>
        <p:nvSpPr>
          <p:cNvPr id="15" name="Freeform 15"/>
          <p:cNvSpPr/>
          <p:nvPr/>
        </p:nvSpPr>
        <p:spPr>
          <a:xfrm rot="-7587409" flipH="1">
            <a:off x="575617" y="6190896"/>
            <a:ext cx="1870391" cy="1224256"/>
          </a:xfrm>
          <a:custGeom>
            <a:avLst/>
            <a:gdLst/>
            <a:ahLst/>
            <a:cxnLst/>
            <a:rect l="l" t="t" r="r" b="b"/>
            <a:pathLst>
              <a:path w="1870391" h="1224256">
                <a:moveTo>
                  <a:pt x="1870391" y="0"/>
                </a:moveTo>
                <a:lnTo>
                  <a:pt x="0" y="0"/>
                </a:lnTo>
                <a:lnTo>
                  <a:pt x="0" y="1224256"/>
                </a:lnTo>
                <a:lnTo>
                  <a:pt x="1870391" y="1224256"/>
                </a:lnTo>
                <a:lnTo>
                  <a:pt x="187039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3703671" flipH="1">
            <a:off x="10037905" y="1846753"/>
            <a:ext cx="1713289" cy="1121425"/>
          </a:xfrm>
          <a:custGeom>
            <a:avLst/>
            <a:gdLst/>
            <a:ahLst/>
            <a:cxnLst/>
            <a:rect l="l" t="t" r="r" b="b"/>
            <a:pathLst>
              <a:path w="1713289" h="1121425">
                <a:moveTo>
                  <a:pt x="1713289" y="0"/>
                </a:moveTo>
                <a:lnTo>
                  <a:pt x="0" y="0"/>
                </a:lnTo>
                <a:lnTo>
                  <a:pt x="0" y="1121425"/>
                </a:lnTo>
                <a:lnTo>
                  <a:pt x="1713289" y="1121425"/>
                </a:lnTo>
                <a:lnTo>
                  <a:pt x="171328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p:cNvSpPr txBox="1"/>
          <p:nvPr/>
        </p:nvSpPr>
        <p:spPr>
          <a:xfrm>
            <a:off x="11730184" y="7215901"/>
            <a:ext cx="4863649" cy="866908"/>
          </a:xfrm>
          <a:prstGeom prst="rect">
            <a:avLst/>
          </a:prstGeom>
        </p:spPr>
        <p:txBody>
          <a:bodyPr lIns="0" tIns="0" rIns="0" bIns="0" rtlCol="0" anchor="t">
            <a:spAutoFit/>
          </a:bodyPr>
          <a:lstStyle/>
          <a:p>
            <a:pPr algn="r">
              <a:lnSpc>
                <a:spcPts val="5418"/>
              </a:lnSpc>
            </a:pPr>
            <a:r>
              <a:rPr lang="en-US" sz="5704" spc="-382">
                <a:solidFill>
                  <a:srgbClr val="000000"/>
                </a:solidFill>
                <a:latin typeface="Gaegu Bold"/>
              </a:rPr>
              <a:t>Ô tô - xe máy</a:t>
            </a:r>
          </a:p>
        </p:txBody>
      </p:sp>
      <p:sp>
        <p:nvSpPr>
          <p:cNvPr id="18" name="TextBox 18"/>
          <p:cNvSpPr txBox="1"/>
          <p:nvPr/>
        </p:nvSpPr>
        <p:spPr>
          <a:xfrm>
            <a:off x="140652" y="8495270"/>
            <a:ext cx="18006695" cy="1249766"/>
          </a:xfrm>
          <a:prstGeom prst="rect">
            <a:avLst/>
          </a:prstGeom>
        </p:spPr>
        <p:txBody>
          <a:bodyPr lIns="0" tIns="0" rIns="0" bIns="0" rtlCol="0" anchor="t">
            <a:spAutoFit/>
          </a:bodyPr>
          <a:lstStyle/>
          <a:p>
            <a:pPr algn="ctr">
              <a:lnSpc>
                <a:spcPts val="4700"/>
              </a:lnSpc>
              <a:spcBef>
                <a:spcPct val="0"/>
              </a:spcBef>
            </a:pPr>
            <a:r>
              <a:rPr lang="en-US" sz="4700" spc="-272">
                <a:solidFill>
                  <a:srgbClr val="000000"/>
                </a:solidFill>
                <a:latin typeface="Gaegu Bold"/>
              </a:rPr>
              <a:t>Khí mỏ dầu hoá lỏng (dùng cho bật lửa và bếp gas), xăng hay dầu (dùng cho xe máy, ô tô, máy bay,...) đều có thành phần chính là </a:t>
            </a:r>
            <a:r>
              <a:rPr lang="en-US" sz="6600" u="sng" spc="-272">
                <a:solidFill>
                  <a:srgbClr val="000000"/>
                </a:solidFill>
                <a:latin typeface="Gaegu Bold"/>
              </a:rPr>
              <a:t>alkane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7587F2-A491-1583-C1F6-8E67840663B8}"/>
              </a:ext>
            </a:extLst>
          </p:cNvPr>
          <p:cNvGraphicFramePr>
            <a:graphicFrameLocks noGrp="1"/>
          </p:cNvGraphicFramePr>
          <p:nvPr>
            <p:extLst>
              <p:ext uri="{D42A27DB-BD31-4B8C-83A1-F6EECF244321}">
                <p14:modId xmlns:p14="http://schemas.microsoft.com/office/powerpoint/2010/main" val="38108370"/>
              </p:ext>
            </p:extLst>
          </p:nvPr>
        </p:nvGraphicFramePr>
        <p:xfrm>
          <a:off x="685800" y="1485900"/>
          <a:ext cx="17145000" cy="8473440"/>
        </p:xfrm>
        <a:graphic>
          <a:graphicData uri="http://schemas.openxmlformats.org/drawingml/2006/table">
            <a:tbl>
              <a:tblPr firstRow="1" bandRow="1">
                <a:tableStyleId>{5940675A-B579-460E-94D1-54222C63F5DA}</a:tableStyleId>
              </a:tblPr>
              <a:tblGrid>
                <a:gridCol w="8572500">
                  <a:extLst>
                    <a:ext uri="{9D8B030D-6E8A-4147-A177-3AD203B41FA5}">
                      <a16:colId xmlns:a16="http://schemas.microsoft.com/office/drawing/2014/main" val="1421407101"/>
                    </a:ext>
                  </a:extLst>
                </a:gridCol>
                <a:gridCol w="8572500">
                  <a:extLst>
                    <a:ext uri="{9D8B030D-6E8A-4147-A177-3AD203B41FA5}">
                      <a16:colId xmlns:a16="http://schemas.microsoft.com/office/drawing/2014/main" val="795664814"/>
                    </a:ext>
                  </a:extLst>
                </a:gridCol>
              </a:tblGrid>
              <a:tr h="9144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i="1"/>
                        <a:t>Phiếu học tập 3: Quan sát thí nghiệm và </a:t>
                      </a:r>
                      <a:r>
                        <a:rPr lang="vi-VN" sz="4000" b="1" i="1" kern="1200">
                          <a:solidFill>
                            <a:schemeClr val="tx1"/>
                          </a:solidFill>
                          <a:effectLst/>
                          <a:latin typeface="+mn-lt"/>
                          <a:ea typeface="+mn-ea"/>
                          <a:cs typeface="+mn-cs"/>
                        </a:rPr>
                        <a:t>thực hiện yêu cầu sau:</a:t>
                      </a:r>
                    </a:p>
                    <a:p>
                      <a:endParaRPr lang="vi-VN"/>
                    </a:p>
                  </a:txBody>
                  <a:tcPr>
                    <a:solidFill>
                      <a:schemeClr val="accent6"/>
                    </a:solidFill>
                  </a:tcPr>
                </a:tc>
                <a:tc hMerge="1">
                  <a:txBody>
                    <a:bodyPr/>
                    <a:lstStyle/>
                    <a:p>
                      <a:endParaRPr lang="vi-VN"/>
                    </a:p>
                  </a:txBody>
                  <a:tcPr>
                    <a:solidFill>
                      <a:srgbClr val="FF6600"/>
                    </a:solidFill>
                  </a:tcPr>
                </a:tc>
                <a:extLst>
                  <a:ext uri="{0D108BD9-81ED-4DB2-BD59-A6C34878D82A}">
                    <a16:rowId xmlns:a16="http://schemas.microsoft.com/office/drawing/2014/main" val="980814176"/>
                  </a:ext>
                </a:extLst>
              </a:tr>
              <a:tr h="275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mn-lt"/>
                          <a:ea typeface="+mn-ea"/>
                          <a:cs typeface="+mn-cs"/>
                        </a:rPr>
                        <a:t>- </a:t>
                      </a:r>
                      <a:r>
                        <a:rPr lang="vi-VN" sz="3600" u="none" strike="noStrike" kern="1200">
                          <a:solidFill>
                            <a:schemeClr val="tx1"/>
                          </a:solidFill>
                          <a:effectLst/>
                          <a:latin typeface="+mn-lt"/>
                          <a:ea typeface="+mn-ea"/>
                          <a:cs typeface="+mn-cs"/>
                        </a:rPr>
                        <a:t>Nhận xét hiện tượng bên trong thành bình tam giác sau khi đánh lửa bật lửa gas để đốt cháy butane. Dự đoán sản phẩm tạo thành.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4260186389"/>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Quan sát hiện tượng xảy ra trong bình tam giác sau khi cho nước vôi trong vào bình và dự đoán sản phẩm tạo thành.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1151154224"/>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600" kern="1200">
                          <a:solidFill>
                            <a:schemeClr val="tx1"/>
                          </a:solidFill>
                          <a:effectLst/>
                          <a:latin typeface="+mn-lt"/>
                          <a:ea typeface="+mn-ea"/>
                          <a:cs typeface="+mn-cs"/>
                        </a:rPr>
                        <a:t>Viết phương trình hoá học biểu diễn phản ứng cháy của butane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589922143"/>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mn-lt"/>
                          <a:ea typeface="+mn-ea"/>
                          <a:cs typeface="+mn-cs"/>
                        </a:rPr>
                        <a:t>- </a:t>
                      </a:r>
                      <a:r>
                        <a:rPr lang="vi-VN" sz="3600" kern="1200">
                          <a:solidFill>
                            <a:schemeClr val="tx1"/>
                          </a:solidFill>
                          <a:effectLst/>
                          <a:latin typeface="+mn-lt"/>
                          <a:ea typeface="+mn-ea"/>
                          <a:cs typeface="+mn-cs"/>
                        </a:rPr>
                        <a:t>Viết phương trình hoá học tổng quát biểu diễn phản ứng cháy của alkane</a:t>
                      </a:r>
                      <a:endParaRPr kumimoji="0" lang="vi-VN" sz="36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1209167519"/>
                  </a:ext>
                </a:extLst>
              </a:tr>
            </a:tbl>
          </a:graphicData>
        </a:graphic>
      </p:graphicFrame>
      <p:sp>
        <p:nvSpPr>
          <p:cNvPr id="3" name="TextBox 2">
            <a:extLst>
              <a:ext uri="{FF2B5EF4-FFF2-40B4-BE49-F238E27FC236}">
                <a16:creationId xmlns:a16="http://schemas.microsoft.com/office/drawing/2014/main" id="{B2EEC5BA-5365-BBCB-95FE-2F587213455A}"/>
              </a:ext>
            </a:extLst>
          </p:cNvPr>
          <p:cNvSpPr txBox="1"/>
          <p:nvPr/>
        </p:nvSpPr>
        <p:spPr>
          <a:xfrm>
            <a:off x="9829800" y="2781300"/>
            <a:ext cx="7543800" cy="1754326"/>
          </a:xfrm>
          <a:prstGeom prst="rect">
            <a:avLst/>
          </a:prstGeom>
          <a:noFill/>
        </p:spPr>
        <p:txBody>
          <a:bodyPr wrap="square" rtlCol="0">
            <a:spAutoFit/>
          </a:bodyPr>
          <a:lstStyle/>
          <a:p>
            <a:r>
              <a:rPr lang="vi-VN" sz="3600"/>
              <a:t>- Xuất hiện hơi nước đọng trên thành bình tam giác, như vậy sản phẩm cháy có H2O. </a:t>
            </a:r>
          </a:p>
        </p:txBody>
      </p:sp>
      <p:sp>
        <p:nvSpPr>
          <p:cNvPr id="4" name="TextBox 3">
            <a:extLst>
              <a:ext uri="{FF2B5EF4-FFF2-40B4-BE49-F238E27FC236}">
                <a16:creationId xmlns:a16="http://schemas.microsoft.com/office/drawing/2014/main" id="{C7039EAF-673A-6B6D-0F2B-89572D144524}"/>
              </a:ext>
            </a:extLst>
          </p:cNvPr>
          <p:cNvSpPr txBox="1"/>
          <p:nvPr/>
        </p:nvSpPr>
        <p:spPr>
          <a:xfrm>
            <a:off x="9797902" y="5258663"/>
            <a:ext cx="7543800" cy="1754326"/>
          </a:xfrm>
          <a:prstGeom prst="rect">
            <a:avLst/>
          </a:prstGeom>
          <a:noFill/>
        </p:spPr>
        <p:txBody>
          <a:bodyPr wrap="square" rtlCol="0">
            <a:spAutoFit/>
          </a:bodyPr>
          <a:lstStyle/>
          <a:p>
            <a:r>
              <a:rPr lang="vi-VN" sz="3600"/>
              <a:t>- Xuất hiện vẩn đục màu trắng (CaCO3 ), như vậy sản phẩm cháy chứa CO2 . </a:t>
            </a:r>
          </a:p>
        </p:txBody>
      </p:sp>
      <p:sp>
        <p:nvSpPr>
          <p:cNvPr id="5" name="TextBox 4">
            <a:extLst>
              <a:ext uri="{FF2B5EF4-FFF2-40B4-BE49-F238E27FC236}">
                <a16:creationId xmlns:a16="http://schemas.microsoft.com/office/drawing/2014/main" id="{D7C2AB96-9B8F-44E3-DBA9-13098E5D7A48}"/>
              </a:ext>
            </a:extLst>
          </p:cNvPr>
          <p:cNvSpPr txBox="1"/>
          <p:nvPr/>
        </p:nvSpPr>
        <p:spPr>
          <a:xfrm>
            <a:off x="9849293" y="7277100"/>
            <a:ext cx="7543800" cy="646331"/>
          </a:xfrm>
          <a:prstGeom prst="rect">
            <a:avLst/>
          </a:prstGeom>
          <a:noFill/>
        </p:spPr>
        <p:txBody>
          <a:bodyPr wrap="square" rtlCol="0">
            <a:spAutoFit/>
          </a:bodyPr>
          <a:lstStyle/>
          <a:p>
            <a:r>
              <a:rPr lang="vi-VN" sz="3600"/>
              <a:t>2C</a:t>
            </a:r>
            <a:r>
              <a:rPr lang="vi-VN" sz="3600" baseline="-25000"/>
              <a:t>4</a:t>
            </a:r>
            <a:r>
              <a:rPr lang="vi-VN" sz="3600"/>
              <a:t>H</a:t>
            </a:r>
            <a:r>
              <a:rPr lang="vi-VN" sz="3600" baseline="-25000"/>
              <a:t>10</a:t>
            </a:r>
            <a:r>
              <a:rPr lang="vi-VN" sz="3600"/>
              <a:t> + 13O</a:t>
            </a:r>
            <a:r>
              <a:rPr lang="vi-VN" sz="3600" baseline="-25000"/>
              <a:t>2</a:t>
            </a:r>
            <a:r>
              <a:rPr lang="vi-VN" sz="3600"/>
              <a:t> → 8CO</a:t>
            </a:r>
            <a:r>
              <a:rPr lang="vi-VN" sz="3600" baseline="-25000"/>
              <a:t>2</a:t>
            </a:r>
            <a:r>
              <a:rPr lang="vi-VN" sz="3600"/>
              <a:t> + 10H</a:t>
            </a:r>
            <a:r>
              <a:rPr lang="vi-VN" sz="3600" baseline="-25000"/>
              <a:t>2</a:t>
            </a:r>
            <a:r>
              <a:rPr lang="vi-VN" sz="3600"/>
              <a:t>O </a:t>
            </a:r>
          </a:p>
        </p:txBody>
      </p:sp>
      <p:sp>
        <p:nvSpPr>
          <p:cNvPr id="6" name="TextBox 5">
            <a:extLst>
              <a:ext uri="{FF2B5EF4-FFF2-40B4-BE49-F238E27FC236}">
                <a16:creationId xmlns:a16="http://schemas.microsoft.com/office/drawing/2014/main" id="{521AA58D-53BA-518A-6A92-80B7A12DE783}"/>
              </a:ext>
            </a:extLst>
          </p:cNvPr>
          <p:cNvSpPr txBox="1"/>
          <p:nvPr/>
        </p:nvSpPr>
        <p:spPr>
          <a:xfrm>
            <a:off x="9144000" y="8638599"/>
            <a:ext cx="8686800" cy="615553"/>
          </a:xfrm>
          <a:prstGeom prst="rect">
            <a:avLst/>
          </a:prstGeom>
          <a:noFill/>
        </p:spPr>
        <p:txBody>
          <a:bodyPr wrap="square" rtlCol="0">
            <a:spAutoFit/>
          </a:bodyPr>
          <a:lstStyle/>
          <a:p>
            <a:r>
              <a:rPr lang="vi-VN" sz="3400">
                <a:solidFill>
                  <a:srgbClr val="FF0000"/>
                </a:solidFill>
              </a:rPr>
              <a:t>2C</a:t>
            </a:r>
            <a:r>
              <a:rPr lang="vi-VN" sz="3400" baseline="-25000">
                <a:solidFill>
                  <a:srgbClr val="FF0000"/>
                </a:solidFill>
              </a:rPr>
              <a:t>n</a:t>
            </a:r>
            <a:r>
              <a:rPr lang="vi-VN" sz="3400">
                <a:solidFill>
                  <a:srgbClr val="FF0000"/>
                </a:solidFill>
              </a:rPr>
              <a:t>H</a:t>
            </a:r>
            <a:r>
              <a:rPr lang="vi-VN" sz="3400" baseline="-25000">
                <a:solidFill>
                  <a:srgbClr val="FF0000"/>
                </a:solidFill>
              </a:rPr>
              <a:t>2n+2</a:t>
            </a:r>
            <a:r>
              <a:rPr lang="vi-VN" sz="3400">
                <a:solidFill>
                  <a:srgbClr val="FF0000"/>
                </a:solidFill>
              </a:rPr>
              <a:t> + (3n+1)O</a:t>
            </a:r>
            <a:r>
              <a:rPr lang="vi-VN" sz="3400" baseline="-25000">
                <a:solidFill>
                  <a:srgbClr val="FF0000"/>
                </a:solidFill>
              </a:rPr>
              <a:t>2</a:t>
            </a:r>
            <a:r>
              <a:rPr lang="vi-VN" sz="3400">
                <a:solidFill>
                  <a:srgbClr val="FF0000"/>
                </a:solidFill>
              </a:rPr>
              <a:t> → 2nCO</a:t>
            </a:r>
            <a:r>
              <a:rPr lang="vi-VN" sz="3400" baseline="-25000">
                <a:solidFill>
                  <a:srgbClr val="FF0000"/>
                </a:solidFill>
              </a:rPr>
              <a:t>2</a:t>
            </a:r>
            <a:r>
              <a:rPr lang="vi-VN" sz="3400">
                <a:solidFill>
                  <a:srgbClr val="FF0000"/>
                </a:solidFill>
              </a:rPr>
              <a:t> + 2(n+1)H</a:t>
            </a:r>
            <a:r>
              <a:rPr lang="vi-VN" sz="3400" baseline="-25000">
                <a:solidFill>
                  <a:srgbClr val="FF0000"/>
                </a:solidFill>
              </a:rPr>
              <a:t>2</a:t>
            </a:r>
            <a:r>
              <a:rPr lang="vi-VN" sz="3400">
                <a:solidFill>
                  <a:srgbClr val="FF0000"/>
                </a:solidFill>
              </a:rPr>
              <a:t>O </a:t>
            </a:r>
          </a:p>
        </p:txBody>
      </p:sp>
    </p:spTree>
    <p:extLst>
      <p:ext uri="{BB962C8B-B14F-4D97-AF65-F5344CB8AC3E}">
        <p14:creationId xmlns:p14="http://schemas.microsoft.com/office/powerpoint/2010/main" val="172744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245129" y="1455078"/>
            <a:ext cx="6707334" cy="6507822"/>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8" name="Freeform 8"/>
          <p:cNvSpPr/>
          <p:nvPr/>
        </p:nvSpPr>
        <p:spPr>
          <a:xfrm rot="110282">
            <a:off x="220476" y="1587176"/>
            <a:ext cx="9771427"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8"/>
            <a:stretch>
              <a:fillRect l="-1510" t="-10047" r="-1510"/>
            </a:stretch>
          </a:blipFill>
        </p:spPr>
      </p:sp>
      <p:sp>
        <p:nvSpPr>
          <p:cNvPr id="9" name="TextBox 9"/>
          <p:cNvSpPr txBox="1"/>
          <p:nvPr/>
        </p:nvSpPr>
        <p:spPr>
          <a:xfrm>
            <a:off x="120678" y="2819365"/>
            <a:ext cx="9023322" cy="738664"/>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200"/>
              </a:spcAft>
              <a:buClr>
                <a:srgbClr val="1D8091"/>
              </a:buClr>
              <a:buSzPts val="1500"/>
              <a:buFont typeface="+mj-lt"/>
              <a:buAutoNum type="romanUcPeriod"/>
              <a:tabLst>
                <a:tab pos="215265" algn="l"/>
              </a:tabLst>
              <a:defRPr/>
            </a:pPr>
            <a:r>
              <a:rPr kumimoji="0" lang="vi-VN" sz="4800" b="1" i="0" u="none" strike="noStrike" kern="1200" cap="none" spc="0" normalizeH="0" baseline="0" noProof="0">
                <a:ln>
                  <a:noFill/>
                </a:ln>
                <a:solidFill>
                  <a:srgbClr val="F79646">
                    <a:lumMod val="75000"/>
                  </a:srgbClr>
                </a:solidFill>
                <a:effectLst/>
                <a:highlight>
                  <a:srgbClr val="FFFFFF"/>
                </a:highlight>
                <a:uLnTx/>
                <a:uFillTx/>
                <a:latin typeface="Segoe UI" panose="020B0502040204020203" pitchFamily="34" charset="0"/>
                <a:ea typeface="Segoe UI" panose="020B0502040204020203" pitchFamily="34" charset="0"/>
                <a:cs typeface="Segoe UI" panose="020B0502040204020203" pitchFamily="34" charset="0"/>
              </a:rPr>
              <a:t>III. Phản ứng cháy của alkane</a:t>
            </a:r>
          </a:p>
        </p:txBody>
      </p:sp>
      <p:sp>
        <p:nvSpPr>
          <p:cNvPr id="11" name="Freeform 11"/>
          <p:cNvSpPr/>
          <p:nvPr/>
        </p:nvSpPr>
        <p:spPr>
          <a:xfrm rot="-10669463">
            <a:off x="8828622" y="271552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9"/>
            <a:stretch>
              <a:fillRect/>
            </a:stretch>
          </a:blipFill>
        </p:spPr>
      </p:sp>
      <p:sp>
        <p:nvSpPr>
          <p:cNvPr id="12" name="Freeform 12"/>
          <p:cNvSpPr/>
          <p:nvPr/>
        </p:nvSpPr>
        <p:spPr>
          <a:xfrm rot="2492686">
            <a:off x="7440308" y="84328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0"/>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TextBox 14">
            <a:extLst>
              <a:ext uri="{FF2B5EF4-FFF2-40B4-BE49-F238E27FC236}">
                <a16:creationId xmlns:a16="http://schemas.microsoft.com/office/drawing/2014/main" id="{C318B3D3-D7BD-E83E-062D-EDC556C1BD17}"/>
              </a:ext>
            </a:extLst>
          </p:cNvPr>
          <p:cNvSpPr txBox="1"/>
          <p:nvPr/>
        </p:nvSpPr>
        <p:spPr>
          <a:xfrm>
            <a:off x="120678" y="6873192"/>
            <a:ext cx="10403050" cy="2257221"/>
          </a:xfrm>
          <a:prstGeom prst="rect">
            <a:avLst/>
          </a:prstGeom>
          <a:solidFill>
            <a:srgbClr val="C2C2C2"/>
          </a:solidFill>
        </p:spPr>
        <p:txBody>
          <a:bodyPr wrap="square" rtlCol="0">
            <a:spAutoFit/>
          </a:bodyPr>
          <a:lstStyle/>
          <a:p>
            <a:pPr marL="254000" indent="12700" algn="just">
              <a:lnSpc>
                <a:spcPct val="135000"/>
              </a:lnSpc>
              <a:spcAft>
                <a:spcPts val="200"/>
              </a:spcAft>
            </a:pPr>
            <a:r>
              <a:rPr lang="vi-VN" sz="3600">
                <a:effectLst/>
                <a:latin typeface="Times New Roman" panose="02020603050405020304" pitchFamily="18" charset="0"/>
                <a:ea typeface="Times New Roman" panose="02020603050405020304" pitchFamily="18" charset="0"/>
              </a:rPr>
              <a:t>Phản ứng cháy của alkane toả nhiệt mạnh, vì vậy alkane được sử dụng làm nhiên liệu trong cuộc sống và trong sản xuất.</a:t>
            </a:r>
          </a:p>
        </p:txBody>
      </p:sp>
      <p:pic>
        <p:nvPicPr>
          <p:cNvPr id="6146" name="Picture 2" descr="Nền Minh Họa Ngành Công Nghiệp Khí đốt Tự Nhiên Hình Chụp Và Hình ảnh Để  Tải Về Miễn Phí - Pngtree">
            <a:extLst>
              <a:ext uri="{FF2B5EF4-FFF2-40B4-BE49-F238E27FC236}">
                <a16:creationId xmlns:a16="http://schemas.microsoft.com/office/drawing/2014/main" id="{631ADCFA-B0DE-129A-30EC-8A6D00217D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69806" y="2703061"/>
            <a:ext cx="6283900" cy="4181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5D16EA-D409-6B0F-57BA-7C1F2E12FB3B}"/>
              </a:ext>
            </a:extLst>
          </p:cNvPr>
          <p:cNvSpPr txBox="1"/>
          <p:nvPr/>
        </p:nvSpPr>
        <p:spPr>
          <a:xfrm>
            <a:off x="709419" y="5299248"/>
            <a:ext cx="8686800" cy="615553"/>
          </a:xfrm>
          <a:prstGeom prst="rect">
            <a:avLst/>
          </a:prstGeom>
          <a:solidFill>
            <a:srgbClr val="EBEBEB"/>
          </a:solidFill>
        </p:spPr>
        <p:txBody>
          <a:bodyPr wrap="square" rtlCol="0">
            <a:spAutoFit/>
          </a:bodyPr>
          <a:lstStyle/>
          <a:p>
            <a:r>
              <a:rPr lang="vi-VN" sz="3400">
                <a:solidFill>
                  <a:srgbClr val="FF0000"/>
                </a:solidFill>
              </a:rPr>
              <a:t>2C</a:t>
            </a:r>
            <a:r>
              <a:rPr lang="vi-VN" sz="3400" baseline="-25000">
                <a:solidFill>
                  <a:srgbClr val="FF0000"/>
                </a:solidFill>
              </a:rPr>
              <a:t>n</a:t>
            </a:r>
            <a:r>
              <a:rPr lang="vi-VN" sz="3400">
                <a:solidFill>
                  <a:srgbClr val="FF0000"/>
                </a:solidFill>
              </a:rPr>
              <a:t>H</a:t>
            </a:r>
            <a:r>
              <a:rPr lang="vi-VN" sz="3400" baseline="-25000">
                <a:solidFill>
                  <a:srgbClr val="FF0000"/>
                </a:solidFill>
              </a:rPr>
              <a:t>2n+2</a:t>
            </a:r>
            <a:r>
              <a:rPr lang="vi-VN" sz="3400">
                <a:solidFill>
                  <a:srgbClr val="FF0000"/>
                </a:solidFill>
              </a:rPr>
              <a:t> + (3n+1)O</a:t>
            </a:r>
            <a:r>
              <a:rPr lang="vi-VN" sz="3400" baseline="-25000">
                <a:solidFill>
                  <a:srgbClr val="FF0000"/>
                </a:solidFill>
              </a:rPr>
              <a:t>2</a:t>
            </a:r>
            <a:r>
              <a:rPr lang="vi-VN" sz="3400">
                <a:solidFill>
                  <a:srgbClr val="FF0000"/>
                </a:solidFill>
              </a:rPr>
              <a:t> → 2nCO</a:t>
            </a:r>
            <a:r>
              <a:rPr lang="vi-VN" sz="3400" baseline="-25000">
                <a:solidFill>
                  <a:srgbClr val="FF0000"/>
                </a:solidFill>
              </a:rPr>
              <a:t>2</a:t>
            </a:r>
            <a:r>
              <a:rPr lang="vi-VN" sz="3400">
                <a:solidFill>
                  <a:srgbClr val="FF0000"/>
                </a:solidFill>
              </a:rPr>
              <a:t> + 2(n+1)H</a:t>
            </a:r>
            <a:r>
              <a:rPr lang="vi-VN" sz="3400" baseline="-25000">
                <a:solidFill>
                  <a:srgbClr val="FF0000"/>
                </a:solidFill>
              </a:rPr>
              <a:t>2</a:t>
            </a:r>
            <a:r>
              <a:rPr lang="vi-VN" sz="3400">
                <a:solidFill>
                  <a:srgbClr val="FF0000"/>
                </a:solidFill>
              </a:rPr>
              <a:t>O </a:t>
            </a:r>
          </a:p>
        </p:txBody>
      </p:sp>
    </p:spTree>
    <p:extLst>
      <p:ext uri="{BB962C8B-B14F-4D97-AF65-F5344CB8AC3E}">
        <p14:creationId xmlns:p14="http://schemas.microsoft.com/office/powerpoint/2010/main" val="237306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algn="ctr">
              <a:lnSpc>
                <a:spcPts val="25728"/>
              </a:lnSpc>
            </a:pPr>
            <a:r>
              <a:rPr lang="en-US" sz="15000" spc="-1814">
                <a:solidFill>
                  <a:srgbClr val="000000"/>
                </a:solidFill>
                <a:latin typeface="Gaegu Bold"/>
              </a:rPr>
              <a:t>Luyện tập</a:t>
            </a:r>
          </a:p>
        </p:txBody>
      </p:sp>
      <p:sp>
        <p:nvSpPr>
          <p:cNvPr id="5" name="TextBox 5"/>
          <p:cNvSpPr txBox="1"/>
          <p:nvPr/>
        </p:nvSpPr>
        <p:spPr>
          <a:xfrm>
            <a:off x="3417324" y="4145187"/>
            <a:ext cx="11822675" cy="3231654"/>
          </a:xfrm>
          <a:prstGeom prst="rect">
            <a:avLst/>
          </a:prstGeom>
          <a:solidFill>
            <a:srgbClr val="F3F3F3"/>
          </a:solidFill>
        </p:spPr>
        <p:txBody>
          <a:bodyPr wrap="square" lIns="0" tIns="0" rIns="0" bIns="0" rtlCol="0" anchor="t">
            <a:spAutoFit/>
          </a:bodyPr>
          <a:lstStyle/>
          <a:p>
            <a:pPr algn="ctr">
              <a:lnSpc>
                <a:spcPts val="4164"/>
              </a:lnSpc>
            </a:pPr>
            <a:endParaRPr lang="en-US" sz="4400" u="sng">
              <a:solidFill>
                <a:srgbClr val="000000"/>
              </a:solidFill>
              <a:latin typeface="Dosis Semi-Bold"/>
            </a:endParaRPr>
          </a:p>
          <a:p>
            <a:pPr algn="ctr">
              <a:lnSpc>
                <a:spcPts val="4164"/>
              </a:lnSpc>
            </a:pPr>
            <a:r>
              <a:rPr lang="en-US" sz="4400" u="sng">
                <a:solidFill>
                  <a:srgbClr val="000000"/>
                </a:solidFill>
                <a:latin typeface="Dosis Semi-Bold"/>
              </a:rPr>
              <a:t>Bài 1:</a:t>
            </a:r>
          </a:p>
          <a:p>
            <a:pPr algn="ctr">
              <a:lnSpc>
                <a:spcPts val="4164"/>
              </a:lnSpc>
            </a:pPr>
            <a:endParaRPr lang="en-US" sz="4400" u="sng">
              <a:solidFill>
                <a:srgbClr val="000000"/>
              </a:solidFill>
              <a:latin typeface="Dosis Semi-Bold"/>
            </a:endParaRPr>
          </a:p>
          <a:p>
            <a:pPr algn="ctr">
              <a:lnSpc>
                <a:spcPts val="4164"/>
              </a:lnSpc>
            </a:pPr>
            <a:r>
              <a:rPr lang="vi-VN" sz="44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Viết phương trình hoá học biểu diễn phản ứng cháy của methane và ethane.</a:t>
            </a:r>
          </a:p>
          <a:p>
            <a:pPr algn="ctr">
              <a:lnSpc>
                <a:spcPts val="4164"/>
              </a:lnSpc>
            </a:pPr>
            <a:endParaRPr lang="en-US" sz="4400">
              <a:solidFill>
                <a:srgbClr val="000000"/>
              </a:solidFill>
              <a:latin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1257300" y="2958760"/>
            <a:ext cx="16359150" cy="4308872"/>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1:</a:t>
            </a: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r>
              <a:rPr lang="vi-VN" sz="4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a:t>
            </a:r>
            <a:r>
              <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 trình hoá học biểu diễn phản ứng cháy của methane và ethane:</a:t>
            </a:r>
          </a:p>
          <a:p>
            <a:pPr marL="0" marR="0" lvl="0" indent="0" algn="ctr" defTabSz="914400" rtl="0" eaLnBrk="1" fontAlgn="auto" latinLnBrk="0" hangingPunct="1">
              <a:lnSpc>
                <a:spcPts val="4164"/>
              </a:lnSpc>
              <a:spcBef>
                <a:spcPts val="0"/>
              </a:spcBef>
              <a:spcAft>
                <a:spcPts val="0"/>
              </a:spcAft>
              <a:buClrTx/>
              <a:buSzTx/>
              <a:buFontTx/>
              <a:buNone/>
              <a:tabLst/>
              <a:defRPr/>
            </a:pPr>
            <a:endParaRPr lang="vi-VN" sz="4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5">
            <a:extLst>
              <a:ext uri="{FF2B5EF4-FFF2-40B4-BE49-F238E27FC236}">
                <a16:creationId xmlns:a16="http://schemas.microsoft.com/office/drawing/2014/main" id="{63F89C1B-7397-BDE4-6FC4-FDDF5774E83D}"/>
              </a:ext>
            </a:extLst>
          </p:cNvPr>
          <p:cNvSpPr txBox="1"/>
          <p:nvPr/>
        </p:nvSpPr>
        <p:spPr>
          <a:xfrm>
            <a:off x="5372100" y="5271189"/>
            <a:ext cx="7543800" cy="646331"/>
          </a:xfrm>
          <a:prstGeom prst="rect">
            <a:avLst/>
          </a:prstGeom>
          <a:noFill/>
        </p:spPr>
        <p:txBody>
          <a:bodyPr wrap="square" rtlCol="0">
            <a:spAutoFit/>
          </a:bodyPr>
          <a:lstStyle/>
          <a:p>
            <a:r>
              <a:rPr lang="vi-VN" sz="3600"/>
              <a:t>CH</a:t>
            </a:r>
            <a:r>
              <a:rPr lang="vi-VN" sz="3600" baseline="-25000"/>
              <a:t>4</a:t>
            </a:r>
            <a:r>
              <a:rPr lang="vi-VN" sz="3600"/>
              <a:t> + 2O</a:t>
            </a:r>
            <a:r>
              <a:rPr lang="vi-VN" sz="3600" baseline="-25000"/>
              <a:t>2</a:t>
            </a:r>
            <a:r>
              <a:rPr lang="vi-VN" sz="3600"/>
              <a:t> → CO</a:t>
            </a:r>
            <a:r>
              <a:rPr lang="vi-VN" sz="3600" baseline="-25000"/>
              <a:t>2</a:t>
            </a:r>
            <a:r>
              <a:rPr lang="vi-VN" sz="3600"/>
              <a:t> + 2H</a:t>
            </a:r>
            <a:r>
              <a:rPr lang="vi-VN" sz="3600" baseline="-25000"/>
              <a:t>2</a:t>
            </a:r>
            <a:r>
              <a:rPr lang="vi-VN" sz="3600"/>
              <a:t>O </a:t>
            </a:r>
          </a:p>
        </p:txBody>
      </p:sp>
      <p:sp>
        <p:nvSpPr>
          <p:cNvPr id="13" name="TextBox 12">
            <a:extLst>
              <a:ext uri="{FF2B5EF4-FFF2-40B4-BE49-F238E27FC236}">
                <a16:creationId xmlns:a16="http://schemas.microsoft.com/office/drawing/2014/main" id="{B19B0DE7-9487-0F7D-9E3B-96E0652B47F2}"/>
              </a:ext>
            </a:extLst>
          </p:cNvPr>
          <p:cNvSpPr txBox="1"/>
          <p:nvPr/>
        </p:nvSpPr>
        <p:spPr>
          <a:xfrm>
            <a:off x="5456678" y="6239683"/>
            <a:ext cx="7543800" cy="646331"/>
          </a:xfrm>
          <a:prstGeom prst="rect">
            <a:avLst/>
          </a:prstGeom>
          <a:noFill/>
        </p:spPr>
        <p:txBody>
          <a:bodyPr wrap="square" rtlCol="0">
            <a:spAutoFit/>
          </a:bodyPr>
          <a:lstStyle/>
          <a:p>
            <a:r>
              <a:rPr lang="vi-VN" sz="3600"/>
              <a:t>2C</a:t>
            </a:r>
            <a:r>
              <a:rPr lang="vi-VN" sz="3600" baseline="-25000"/>
              <a:t>2</a:t>
            </a:r>
            <a:r>
              <a:rPr lang="vi-VN" sz="3600"/>
              <a:t>H</a:t>
            </a:r>
            <a:r>
              <a:rPr lang="vi-VN" sz="3600" baseline="-25000"/>
              <a:t>6</a:t>
            </a:r>
            <a:r>
              <a:rPr lang="vi-VN" sz="3600"/>
              <a:t> + 7O</a:t>
            </a:r>
            <a:r>
              <a:rPr lang="vi-VN" sz="3600" baseline="-25000"/>
              <a:t>2</a:t>
            </a:r>
            <a:r>
              <a:rPr lang="vi-VN" sz="3600"/>
              <a:t> → 4CO</a:t>
            </a:r>
            <a:r>
              <a:rPr lang="vi-VN" sz="3600" baseline="-25000"/>
              <a:t>2</a:t>
            </a:r>
            <a:r>
              <a:rPr lang="vi-VN" sz="3600"/>
              <a:t> + 6H</a:t>
            </a:r>
            <a:r>
              <a:rPr lang="vi-VN" sz="3600" baseline="-25000"/>
              <a:t>2</a:t>
            </a:r>
            <a:r>
              <a:rPr lang="vi-VN" sz="3600"/>
              <a:t>O </a:t>
            </a:r>
          </a:p>
        </p:txBody>
      </p:sp>
    </p:spTree>
    <p:extLst>
      <p:ext uri="{BB962C8B-B14F-4D97-AF65-F5344CB8AC3E}">
        <p14:creationId xmlns:p14="http://schemas.microsoft.com/office/powerpoint/2010/main" val="215877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921063" y="4039028"/>
            <a:ext cx="15902124" cy="4324261"/>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2:</a:t>
            </a: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defTabSz="914400" rtl="0" eaLnBrk="1" fontAlgn="auto" latinLnBrk="0" hangingPunct="1">
              <a:spcBef>
                <a:spcPts val="0"/>
              </a:spcBef>
              <a:spcAft>
                <a:spcPts val="0"/>
              </a:spcAft>
              <a:buClrTx/>
              <a:buSzTx/>
              <a:buFontTx/>
              <a:buNone/>
              <a:tabLst/>
              <a:defRPr/>
            </a:pPr>
            <a:r>
              <a:rPr lang="vi-VN" sz="4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Giả thiết rằng gas trong bình gas là một hỗn hợp propane và butane có tỉ lệ thể tích 1:1. Tính nhiệt lượng sinh ra khi đốt cháy 1 kg loại gas này. Biết rằng nhiệt lượng tương ứng sinh ra khi đốt cháy 1 mol mỗi chất propane và butane lần lượt là 2 220 kJ và 2 878 kJ.</a:t>
            </a:r>
            <a:endParaRPr kumimoji="0" lang="en-US" sz="4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183433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304801" y="3798080"/>
            <a:ext cx="17311649" cy="4062651"/>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2:</a:t>
            </a:r>
            <a:endParaRPr kumimoji="0" lang="vi-VN"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571500" marR="0" lvl="0" indent="-571500" defTabSz="914400" rtl="0" eaLnBrk="1" fontAlgn="auto" latinLnBrk="0" hangingPunct="1">
              <a:spcBef>
                <a:spcPts val="0"/>
              </a:spcBef>
              <a:spcAft>
                <a:spcPts val="0"/>
              </a:spcAft>
              <a:buClrTx/>
              <a:buSzTx/>
              <a:buFontTx/>
              <a:buChar char="-"/>
              <a:tabLst/>
              <a:defRPr/>
            </a:pPr>
            <a:r>
              <a:rPr lang="vi-VN" sz="4400">
                <a:latin typeface="Times New Roman" panose="02020603050405020304" pitchFamily="18" charset="0"/>
                <a:cs typeface="Times New Roman" panose="02020603050405020304" pitchFamily="18" charset="0"/>
              </a:rPr>
              <a:t>Tỉ lệ thể tích 1 : 1 đồng nghĩa tỉ lệ mol là 1 : 1. </a:t>
            </a:r>
          </a:p>
          <a:p>
            <a:pPr marL="571500" marR="0" lvl="0" indent="-571500" defTabSz="914400" rtl="0" eaLnBrk="1" fontAlgn="auto" latinLnBrk="0" hangingPunct="1">
              <a:spcBef>
                <a:spcPts val="0"/>
              </a:spcBef>
              <a:spcAft>
                <a:spcPts val="0"/>
              </a:spcAft>
              <a:buClrTx/>
              <a:buSzTx/>
              <a:buFontTx/>
              <a:buChar char="-"/>
              <a:tabLst/>
              <a:defRPr/>
            </a:pPr>
            <a:r>
              <a:rPr lang="vi-VN" sz="4400">
                <a:latin typeface="Times New Roman" panose="02020603050405020304" pitchFamily="18" charset="0"/>
                <a:cs typeface="Times New Roman" panose="02020603050405020304" pitchFamily="18" charset="0"/>
              </a:rPr>
              <a:t>Đặt x là số mol mỗi chất. </a:t>
            </a:r>
            <a:r>
              <a:rPr lang="en-US" sz="4400">
                <a:latin typeface="Times New Roman" panose="02020603050405020304" pitchFamily="18" charset="0"/>
                <a:cs typeface="Times New Roman" panose="02020603050405020304" pitchFamily="18" charset="0"/>
              </a:rPr>
              <a:t>Đổi 1kg = 1000g</a:t>
            </a:r>
            <a:endParaRPr lang="vi-VN" sz="4400">
              <a:latin typeface="Times New Roman" panose="02020603050405020304" pitchFamily="18" charset="0"/>
              <a:cs typeface="Times New Roman" panose="02020603050405020304" pitchFamily="18" charset="0"/>
            </a:endParaRPr>
          </a:p>
          <a:p>
            <a:pPr marR="0" lvl="0" defTabSz="914400" rtl="0" eaLnBrk="1" fontAlgn="auto" latinLnBrk="0" hangingPunct="1">
              <a:spcBef>
                <a:spcPts val="0"/>
              </a:spcBef>
              <a:spcAft>
                <a:spcPts val="0"/>
              </a:spcAft>
              <a:buClrTx/>
              <a:buSzTx/>
              <a:tabLst/>
              <a:defRPr/>
            </a:pPr>
            <a:r>
              <a:rPr lang="vi-VN" sz="4400">
                <a:latin typeface="Times New Roman" panose="02020603050405020304" pitchFamily="18" charset="0"/>
                <a:cs typeface="Times New Roman" panose="02020603050405020304" pitchFamily="18" charset="0"/>
              </a:rPr>
              <a:t>44 (g/mol) . x (mol) + 58 (g/mol) . x (mol) = 1 000 (g) ⇒ x = 9,8 (mol)</a:t>
            </a:r>
            <a:endParaRPr lang="en-US" sz="4400">
              <a:latin typeface="Times New Roman" panose="02020603050405020304" pitchFamily="18" charset="0"/>
              <a:cs typeface="Times New Roman" panose="02020603050405020304" pitchFamily="18" charset="0"/>
            </a:endParaRPr>
          </a:p>
          <a:p>
            <a:pPr marR="0" lvl="0" defTabSz="914400" rtl="0" eaLnBrk="1" fontAlgn="auto" latinLnBrk="0" hangingPunct="1">
              <a:spcBef>
                <a:spcPts val="0"/>
              </a:spcBef>
              <a:spcAft>
                <a:spcPts val="0"/>
              </a:spcAft>
              <a:buClrTx/>
              <a:buSzTx/>
              <a:tabLst/>
              <a:defRPr/>
            </a:pPr>
            <a:r>
              <a:rPr lang="en-US" sz="4400">
                <a:latin typeface="Times New Roman" panose="02020603050405020304" pitchFamily="18" charset="0"/>
                <a:cs typeface="Times New Roman" panose="02020603050405020304" pitchFamily="18" charset="0"/>
              </a:rPr>
              <a:t>-</a:t>
            </a:r>
            <a:r>
              <a:rPr lang="vi-VN" sz="4400">
                <a:latin typeface="Times New Roman" panose="02020603050405020304" pitchFamily="18" charset="0"/>
                <a:cs typeface="Times New Roman" panose="02020603050405020304" pitchFamily="18" charset="0"/>
              </a:rPr>
              <a:t> Nhiệt lượng toả ra: Q = 9,8 (mol) . 2 220 (kJ/mol) + 9,8 (mol) . 2 87</a:t>
            </a:r>
            <a:r>
              <a:rPr lang="en-US" sz="4400">
                <a:latin typeface="Times New Roman" panose="02020603050405020304" pitchFamily="18" charset="0"/>
                <a:cs typeface="Times New Roman" panose="02020603050405020304" pitchFamily="18" charset="0"/>
              </a:rPr>
              <a:t>8</a:t>
            </a:r>
            <a:r>
              <a:rPr lang="vi-VN" sz="4400">
                <a:latin typeface="Times New Roman" panose="02020603050405020304" pitchFamily="18" charset="0"/>
                <a:cs typeface="Times New Roman" panose="02020603050405020304" pitchFamily="18" charset="0"/>
              </a:rPr>
              <a:t> (kJ/mol) = 49 </a:t>
            </a:r>
            <a:r>
              <a:rPr lang="en-US" sz="4400">
                <a:latin typeface="Times New Roman" panose="02020603050405020304" pitchFamily="18" charset="0"/>
                <a:cs typeface="Times New Roman" panose="02020603050405020304" pitchFamily="18" charset="0"/>
              </a:rPr>
              <a:t>9960,4</a:t>
            </a:r>
            <a:r>
              <a:rPr lang="vi-VN" sz="4400">
                <a:latin typeface="Times New Roman" panose="02020603050405020304" pitchFamily="18" charset="0"/>
                <a:cs typeface="Times New Roman" panose="02020603050405020304" pitchFamily="18" charset="0"/>
              </a:rPr>
              <a:t> (kJ) </a:t>
            </a: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149891" y="7545317"/>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407978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1051246">
            <a:off x="1067293"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a:grpSpLocks noChangeAspect="1"/>
          </p:cNvGrpSpPr>
          <p:nvPr/>
        </p:nvGrpSpPr>
        <p:grpSpPr>
          <a:xfrm>
            <a:off x="1517078" y="1541862"/>
            <a:ext cx="7203277" cy="7203277"/>
            <a:chOff x="0" y="0"/>
            <a:chExt cx="19050000" cy="19050000"/>
          </a:xfrm>
        </p:grpSpPr>
        <p:sp>
          <p:nvSpPr>
            <p:cNvPr id="5" name="Freeform 5"/>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5"/>
              <a:stretch>
                <a:fillRect l="-63644" t="-45535" r="-55206"/>
              </a:stretch>
            </a:blipFill>
          </p:spPr>
        </p:sp>
        <p:sp>
          <p:nvSpPr>
            <p:cNvPr id="6" name="Freeform 6"/>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sp>
      </p:grpSp>
      <p:sp>
        <p:nvSpPr>
          <p:cNvPr id="7" name="Freeform 7"/>
          <p:cNvSpPr/>
          <p:nvPr/>
        </p:nvSpPr>
        <p:spPr>
          <a:xfrm>
            <a:off x="9060320" y="1793050"/>
            <a:ext cx="7243717" cy="1665356"/>
          </a:xfrm>
          <a:custGeom>
            <a:avLst/>
            <a:gdLst/>
            <a:ahLst/>
            <a:cxnLst/>
            <a:rect l="l" t="t" r="r" b="b"/>
            <a:pathLst>
              <a:path w="7243717" h="1665356">
                <a:moveTo>
                  <a:pt x="0" y="0"/>
                </a:moveTo>
                <a:lnTo>
                  <a:pt x="7243718" y="0"/>
                </a:lnTo>
                <a:lnTo>
                  <a:pt x="7243718" y="1665355"/>
                </a:lnTo>
                <a:lnTo>
                  <a:pt x="0" y="1665355"/>
                </a:lnTo>
                <a:lnTo>
                  <a:pt x="0" y="0"/>
                </a:lnTo>
                <a:close/>
              </a:path>
            </a:pathLst>
          </a:custGeom>
          <a:blipFill>
            <a:blip r:embed="rId7"/>
            <a:stretch>
              <a:fillRect l="-768" t="-75476" r="-768" b="-12224"/>
            </a:stretch>
          </a:blipFill>
        </p:spPr>
      </p:sp>
      <p:sp>
        <p:nvSpPr>
          <p:cNvPr id="8" name="TextBox 8"/>
          <p:cNvSpPr txBox="1"/>
          <p:nvPr/>
        </p:nvSpPr>
        <p:spPr>
          <a:xfrm>
            <a:off x="9769591" y="1939928"/>
            <a:ext cx="7105282" cy="1154162"/>
          </a:xfrm>
          <a:prstGeom prst="rect">
            <a:avLst/>
          </a:prstGeom>
        </p:spPr>
        <p:txBody>
          <a:bodyPr lIns="0" tIns="0" rIns="0" bIns="0" rtlCol="0" anchor="t">
            <a:spAutoFit/>
          </a:bodyPr>
          <a:lstStyle/>
          <a:p>
            <a:pPr algn="l">
              <a:lnSpc>
                <a:spcPts val="9024"/>
              </a:lnSpc>
            </a:pPr>
            <a:r>
              <a:rPr lang="en-US" sz="9499" spc="-636">
                <a:solidFill>
                  <a:srgbClr val="000000"/>
                </a:solidFill>
                <a:latin typeface="Gaegu Bold"/>
              </a:rPr>
              <a:t>Ứng dụng</a:t>
            </a:r>
          </a:p>
        </p:txBody>
      </p:sp>
      <p:sp>
        <p:nvSpPr>
          <p:cNvPr id="9" name="TextBox 9"/>
          <p:cNvSpPr txBox="1"/>
          <p:nvPr/>
        </p:nvSpPr>
        <p:spPr>
          <a:xfrm>
            <a:off x="9769590" y="6711643"/>
            <a:ext cx="6827404" cy="1411220"/>
          </a:xfrm>
          <a:prstGeom prst="rect">
            <a:avLst/>
          </a:prstGeom>
        </p:spPr>
        <p:txBody>
          <a:bodyPr lIns="0" tIns="0" rIns="0" bIns="0" rtlCol="0" anchor="t">
            <a:spAutoFit/>
          </a:bodyPr>
          <a:lstStyle/>
          <a:p>
            <a:pPr>
              <a:lnSpc>
                <a:spcPct val="112000"/>
              </a:lnSpc>
            </a:pPr>
            <a:r>
              <a:rPr lang="vi-VN" sz="2800">
                <a:effectLst/>
                <a:latin typeface="Times New Roman" panose="02020603050405020304" pitchFamily="18" charset="0"/>
                <a:ea typeface="Times New Roman" panose="02020603050405020304" pitchFamily="18" charset="0"/>
              </a:rPr>
              <a:t>Các alkane ở trạng thái lỏng có thể dùng làm nhiên liệu dưới dạng xăng, dầu hoả, dầu diesel và nhiên liệu phản lực</a:t>
            </a:r>
          </a:p>
        </p:txBody>
      </p:sp>
      <p:sp>
        <p:nvSpPr>
          <p:cNvPr id="10" name="TextBox 10"/>
          <p:cNvSpPr txBox="1"/>
          <p:nvPr/>
        </p:nvSpPr>
        <p:spPr>
          <a:xfrm>
            <a:off x="9769591" y="4825811"/>
            <a:ext cx="6827404" cy="928652"/>
          </a:xfrm>
          <a:prstGeom prst="rect">
            <a:avLst/>
          </a:prstGeom>
        </p:spPr>
        <p:txBody>
          <a:bodyPr lIns="0" tIns="0" rIns="0" bIns="0" rtlCol="0" anchor="t">
            <a:spAutoFit/>
          </a:bodyPr>
          <a:lstStyle/>
          <a:p>
            <a:pPr>
              <a:lnSpc>
                <a:spcPct val="112000"/>
              </a:lnSpc>
            </a:pPr>
            <a:r>
              <a:rPr lang="vi-VN" sz="2800">
                <a:effectLst/>
                <a:latin typeface="Times New Roman" panose="02020603050405020304" pitchFamily="18" charset="0"/>
                <a:ea typeface="Times New Roman" panose="02020603050405020304" pitchFamily="18" charset="0"/>
              </a:rPr>
              <a:t>Khí propane và butane dễ hoá lỏng, được dùng làm nhiên liệu chơ bật lửa, bếp gas...</a:t>
            </a:r>
          </a:p>
        </p:txBody>
      </p:sp>
      <p:sp>
        <p:nvSpPr>
          <p:cNvPr id="11" name="TextBox 11"/>
          <p:cNvSpPr txBox="1"/>
          <p:nvPr/>
        </p:nvSpPr>
        <p:spPr>
          <a:xfrm>
            <a:off x="8720355" y="3871174"/>
            <a:ext cx="8894347" cy="807913"/>
          </a:xfrm>
          <a:prstGeom prst="rect">
            <a:avLst/>
          </a:prstGeom>
        </p:spPr>
        <p:txBody>
          <a:bodyPr lIns="0" tIns="0" rIns="0" bIns="0" rtlCol="0" anchor="t">
            <a:spAutoFit/>
          </a:bodyPr>
          <a:lstStyle/>
          <a:p>
            <a:pPr marL="1424940" lvl="1" indent="-712470" algn="l">
              <a:lnSpc>
                <a:spcPts val="6270"/>
              </a:lnSpc>
              <a:buFont typeface="Arial"/>
              <a:buChar char="•"/>
            </a:pPr>
            <a:r>
              <a:rPr lang="en-US" sz="6600" u="sng" spc="-442">
                <a:solidFill>
                  <a:srgbClr val="000000"/>
                </a:solidFill>
                <a:latin typeface="Gaegu Bold"/>
              </a:rPr>
              <a:t>Nhiên liệu khí hóa lỏng</a:t>
            </a:r>
          </a:p>
        </p:txBody>
      </p:sp>
      <p:sp>
        <p:nvSpPr>
          <p:cNvPr id="12" name="TextBox 12"/>
          <p:cNvSpPr txBox="1"/>
          <p:nvPr/>
        </p:nvSpPr>
        <p:spPr>
          <a:xfrm>
            <a:off x="8720354" y="5787718"/>
            <a:ext cx="8710870" cy="807913"/>
          </a:xfrm>
          <a:prstGeom prst="rect">
            <a:avLst/>
          </a:prstGeom>
        </p:spPr>
        <p:txBody>
          <a:bodyPr lIns="0" tIns="0" rIns="0" bIns="0" rtlCol="0" anchor="t">
            <a:spAutoFit/>
          </a:bodyPr>
          <a:lstStyle/>
          <a:p>
            <a:pPr marL="1424940" lvl="1" indent="-712470" algn="l">
              <a:lnSpc>
                <a:spcPts val="6270"/>
              </a:lnSpc>
              <a:buFont typeface="Arial"/>
              <a:buChar char="•"/>
            </a:pPr>
            <a:r>
              <a:rPr lang="en-US" sz="6600" u="sng" spc="-442">
                <a:solidFill>
                  <a:srgbClr val="000000"/>
                </a:solidFill>
                <a:latin typeface="Gaegu Bold"/>
              </a:rPr>
              <a:t>NHiên liệu lỏng</a:t>
            </a:r>
          </a:p>
        </p:txBody>
      </p:sp>
      <p:sp>
        <p:nvSpPr>
          <p:cNvPr id="13" name="Freeform 13"/>
          <p:cNvSpPr/>
          <p:nvPr/>
        </p:nvSpPr>
        <p:spPr>
          <a:xfrm rot="-4460706" flipH="1" flipV="1">
            <a:off x="15286692" y="-137772"/>
            <a:ext cx="3429365" cy="3634202"/>
          </a:xfrm>
          <a:custGeom>
            <a:avLst/>
            <a:gdLst/>
            <a:ahLst/>
            <a:cxnLst/>
            <a:rect l="l" t="t" r="r" b="b"/>
            <a:pathLst>
              <a:path w="3429365" h="3634202">
                <a:moveTo>
                  <a:pt x="3429365" y="3634202"/>
                </a:moveTo>
                <a:lnTo>
                  <a:pt x="0" y="3634202"/>
                </a:lnTo>
                <a:lnTo>
                  <a:pt x="0" y="0"/>
                </a:lnTo>
                <a:lnTo>
                  <a:pt x="3429365" y="0"/>
                </a:lnTo>
                <a:lnTo>
                  <a:pt x="3429365" y="363420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2570923" y="6307401"/>
            <a:ext cx="7689640" cy="5901798"/>
          </a:xfrm>
          <a:custGeom>
            <a:avLst/>
            <a:gdLst/>
            <a:ahLst/>
            <a:cxnLst/>
            <a:rect l="l" t="t" r="r" b="b"/>
            <a:pathLst>
              <a:path w="7689640" h="5901798">
                <a:moveTo>
                  <a:pt x="0" y="0"/>
                </a:moveTo>
                <a:lnTo>
                  <a:pt x="7689639" y="0"/>
                </a:lnTo>
                <a:lnTo>
                  <a:pt x="7689639" y="5901798"/>
                </a:lnTo>
                <a:lnTo>
                  <a:pt x="0" y="5901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9">
            <a:extLst>
              <a:ext uri="{FF2B5EF4-FFF2-40B4-BE49-F238E27FC236}">
                <a16:creationId xmlns:a16="http://schemas.microsoft.com/office/drawing/2014/main" id="{9812D274-1A67-A626-7C2F-665158516753}"/>
              </a:ext>
            </a:extLst>
          </p:cNvPr>
          <p:cNvSpPr txBox="1"/>
          <p:nvPr/>
        </p:nvSpPr>
        <p:spPr>
          <a:xfrm>
            <a:off x="9769590" y="8990517"/>
            <a:ext cx="6827404" cy="928652"/>
          </a:xfrm>
          <a:prstGeom prst="rect">
            <a:avLst/>
          </a:prstGeom>
        </p:spPr>
        <p:txBody>
          <a:bodyPr lIns="0" tIns="0" rIns="0" bIns="0" rtlCol="0" anchor="t">
            <a:spAutoFit/>
          </a:bodyPr>
          <a:lstStyle/>
          <a:p>
            <a:pPr>
              <a:lnSpc>
                <a:spcPct val="112000"/>
              </a:lnSpc>
              <a:spcAft>
                <a:spcPts val="300"/>
              </a:spcAft>
            </a:pPr>
            <a:r>
              <a:rPr lang="vi-VN" sz="2800">
                <a:effectLst/>
                <a:latin typeface="Times New Roman" panose="02020603050405020304" pitchFamily="18" charset="0"/>
                <a:ea typeface="Times New Roman" panose="02020603050405020304" pitchFamily="18" charset="0"/>
              </a:rPr>
              <a:t>Các alkane ở trạng thái rắn có thể dùng làm nhiên liệu dưới dạng nến paraffin.</a:t>
            </a:r>
          </a:p>
        </p:txBody>
      </p:sp>
      <p:sp>
        <p:nvSpPr>
          <p:cNvPr id="16" name="TextBox 12">
            <a:extLst>
              <a:ext uri="{FF2B5EF4-FFF2-40B4-BE49-F238E27FC236}">
                <a16:creationId xmlns:a16="http://schemas.microsoft.com/office/drawing/2014/main" id="{FBEC2580-F83B-81BC-22D9-990DAFF3E9BD}"/>
              </a:ext>
            </a:extLst>
          </p:cNvPr>
          <p:cNvSpPr txBox="1"/>
          <p:nvPr/>
        </p:nvSpPr>
        <p:spPr>
          <a:xfrm>
            <a:off x="8720354" y="8066592"/>
            <a:ext cx="8710870" cy="807913"/>
          </a:xfrm>
          <a:prstGeom prst="rect">
            <a:avLst/>
          </a:prstGeom>
        </p:spPr>
        <p:txBody>
          <a:bodyPr lIns="0" tIns="0" rIns="0" bIns="0" rtlCol="0" anchor="t">
            <a:spAutoFit/>
          </a:bodyPr>
          <a:lstStyle/>
          <a:p>
            <a:pPr marL="1424940" lvl="1" indent="-712470" algn="l">
              <a:lnSpc>
                <a:spcPts val="6270"/>
              </a:lnSpc>
              <a:buFont typeface="Arial"/>
              <a:buChar char="•"/>
            </a:pPr>
            <a:r>
              <a:rPr lang="en-US" sz="6600" u="sng" spc="-442">
                <a:solidFill>
                  <a:srgbClr val="000000"/>
                </a:solidFill>
                <a:latin typeface="Gaegu Bold"/>
              </a:rPr>
              <a:t>Nhiên liệu rắn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71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921062" y="3013639"/>
            <a:ext cx="16695387" cy="7238072"/>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dirty="0">
              <a:ln>
                <a:noFill/>
              </a:ln>
              <a:solidFill>
                <a:srgbClr val="000000"/>
              </a:solidFill>
              <a:effectLst/>
              <a:uLnTx/>
              <a:uFillTx/>
              <a:latin typeface="Dosis Semi-Bold"/>
              <a:ea typeface="+mn-ea"/>
              <a:cs typeface="+mn-cs"/>
            </a:endParaRPr>
          </a:p>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4400" b="0" i="0" u="sng"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Bài</a:t>
            </a:r>
            <a:r>
              <a:rPr kumimoji="0" lang="en-US" sz="4400" b="0" i="0" u="sng"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3:</a:t>
            </a:r>
          </a:p>
          <a:p>
            <a:pPr marL="342900" lvl="0" indent="-342900">
              <a:lnSpc>
                <a:spcPct val="135000"/>
              </a:lnSpc>
              <a:spcAft>
                <a:spcPts val="300"/>
              </a:spcAft>
              <a:buClr>
                <a:srgbClr val="000000"/>
              </a:buClr>
              <a:buSzPts val="1000"/>
              <a:buFont typeface="+mj-lt"/>
              <a:buAutoNum type="arabicPeriod"/>
              <a:tabLst>
                <a:tab pos="198120" algn="l"/>
              </a:tabLst>
            </a:pPr>
            <a:r>
              <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Bảng dưới đây cho biết nhiệt lượng toả ra khi đốt cháy hoàn toàn 1 mo</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alkane</a:t>
            </a:r>
            <a:r>
              <a:rPr lang="vi-VN" sz="3600" u="none" strike="noStrike" spc="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&gt;.</a:t>
            </a:r>
          </a:p>
          <a:p>
            <a:pPr marL="342900" lvl="0" indent="-342900">
              <a:lnSpc>
                <a:spcPct val="135000"/>
              </a:lnSpc>
              <a:spcAft>
                <a:spcPts val="300"/>
              </a:spcAft>
              <a:buClr>
                <a:srgbClr val="000000"/>
              </a:buClr>
              <a:buSzPts val="1000"/>
              <a:buFont typeface="+mj-lt"/>
              <a:buAutoNum type="arabicPeriod"/>
              <a:tabLst>
                <a:tab pos="198120" algn="l"/>
              </a:tabLst>
            </a:pPr>
            <a:endParaRPr lang="vi-VN" sz="3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dirty="0">
              <a:latin typeface="Times New Roman" panose="02020603050405020304" pitchFamily="18" charset="0"/>
              <a:ea typeface="Times New Roman" panose="02020603050405020304" pitchFamily="18" charset="0"/>
              <a:cs typeface="Times New Roman" panose="02020603050405020304" pitchFamily="18" charset="0"/>
            </a:endParaRPr>
          </a:p>
          <a:p>
            <a:pPr lvl="0">
              <a:lnSpc>
                <a:spcPct val="135000"/>
              </a:lnSpc>
              <a:spcAft>
                <a:spcPts val="200"/>
              </a:spcAft>
              <a:buClr>
                <a:srgbClr val="000000"/>
              </a:buClr>
              <a:buSzPts val="1000"/>
              <a:tabLst>
                <a:tab pos="191770" algn="l"/>
              </a:tabLst>
            </a:pPr>
            <a:r>
              <a:rPr lang="vi-VN" sz="3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Tính nhiệt lượng toả ra khi đốt cháy hoàn toàn 1 gam mỗi alkane trong bảng trên.</a:t>
            </a:r>
          </a:p>
          <a:p>
            <a:pPr lvl="0">
              <a:lnSpc>
                <a:spcPct val="135000"/>
              </a:lnSpc>
              <a:spcAft>
                <a:spcPts val="300"/>
              </a:spcAft>
              <a:buClr>
                <a:srgbClr val="000000"/>
              </a:buClr>
              <a:buSzPts val="1000"/>
              <a:tabLst>
                <a:tab pos="194945" algn="l"/>
              </a:tabLst>
            </a:pPr>
            <a:r>
              <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b) Đốt cháy 1 gam alkane nào trong số các alkane ở trên sẽ toả ra nhiều nhiệt lượng nhất?</a:t>
            </a: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aphicFrame>
        <p:nvGraphicFramePr>
          <p:cNvPr id="6" name="Table 5">
            <a:extLst>
              <a:ext uri="{FF2B5EF4-FFF2-40B4-BE49-F238E27FC236}">
                <a16:creationId xmlns:a16="http://schemas.microsoft.com/office/drawing/2014/main" id="{641C3982-7448-029A-CAB1-B583FC6979FA}"/>
              </a:ext>
            </a:extLst>
          </p:cNvPr>
          <p:cNvGraphicFramePr>
            <a:graphicFrameLocks noGrp="1"/>
          </p:cNvGraphicFramePr>
          <p:nvPr>
            <p:extLst>
              <p:ext uri="{D42A27DB-BD31-4B8C-83A1-F6EECF244321}">
                <p14:modId xmlns:p14="http://schemas.microsoft.com/office/powerpoint/2010/main" val="1681602575"/>
              </p:ext>
            </p:extLst>
          </p:nvPr>
        </p:nvGraphicFramePr>
        <p:xfrm>
          <a:off x="5181600" y="5147691"/>
          <a:ext cx="7516618" cy="3501008"/>
        </p:xfrm>
        <a:graphic>
          <a:graphicData uri="http://schemas.openxmlformats.org/drawingml/2006/table">
            <a:tbl>
              <a:tblPr>
                <a:tableStyleId>{5C22544A-7EE6-4342-B048-85BDC9FD1C3A}</a:tableStyleId>
              </a:tblPr>
              <a:tblGrid>
                <a:gridCol w="2022019">
                  <a:extLst>
                    <a:ext uri="{9D8B030D-6E8A-4147-A177-3AD203B41FA5}">
                      <a16:colId xmlns:a16="http://schemas.microsoft.com/office/drawing/2014/main" val="2213684291"/>
                    </a:ext>
                  </a:extLst>
                </a:gridCol>
                <a:gridCol w="1399584">
                  <a:extLst>
                    <a:ext uri="{9D8B030D-6E8A-4147-A177-3AD203B41FA5}">
                      <a16:colId xmlns:a16="http://schemas.microsoft.com/office/drawing/2014/main" val="2338481584"/>
                    </a:ext>
                  </a:extLst>
                </a:gridCol>
                <a:gridCol w="1910232">
                  <a:extLst>
                    <a:ext uri="{9D8B030D-6E8A-4147-A177-3AD203B41FA5}">
                      <a16:colId xmlns:a16="http://schemas.microsoft.com/office/drawing/2014/main" val="1693702527"/>
                    </a:ext>
                  </a:extLst>
                </a:gridCol>
                <a:gridCol w="2184783">
                  <a:extLst>
                    <a:ext uri="{9D8B030D-6E8A-4147-A177-3AD203B41FA5}">
                      <a16:colId xmlns:a16="http://schemas.microsoft.com/office/drawing/2014/main" val="425344500"/>
                    </a:ext>
                  </a:extLst>
                </a:gridCol>
              </a:tblGrid>
              <a:tr h="1619163">
                <a:tc>
                  <a:txBody>
                    <a:bodyPr/>
                    <a:lstStyle/>
                    <a:p>
                      <a:pPr algn="ctr">
                        <a:lnSpc>
                          <a:spcPct val="135000"/>
                        </a:lnSpc>
                        <a:spcAft>
                          <a:spcPts val="300"/>
                        </a:spcAft>
                      </a:pPr>
                      <a:r>
                        <a:rPr lang="vi-VN" sz="2400">
                          <a:effectLst/>
                          <a:highlight>
                            <a:srgbClr val="DAE2C2"/>
                          </a:highlight>
                        </a:rPr>
                        <a:t>Alkane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0000"/>
                        </a:lnSpc>
                        <a:spcAft>
                          <a:spcPts val="300"/>
                        </a:spcAft>
                      </a:pPr>
                      <a:r>
                        <a:rPr lang="vi-VN" sz="2400">
                          <a:effectLst/>
                          <a:highlight>
                            <a:srgbClr val="DAE2C2"/>
                          </a:highlight>
                        </a:rPr>
                        <a:t>Công thức phân tử</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12000"/>
                        </a:lnSpc>
                        <a:spcAft>
                          <a:spcPts val="300"/>
                        </a:spcAft>
                      </a:pPr>
                      <a:r>
                        <a:rPr lang="vi-VN" sz="2400">
                          <a:effectLst/>
                          <a:highlight>
                            <a:srgbClr val="DAE2C2"/>
                          </a:highlight>
                        </a:rPr>
                        <a:t>Khối lượng mol phân tử (gam/mol)</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DAE2C2"/>
                          </a:highlight>
                        </a:rPr>
                        <a:t>Nhiệt lượng (kj/mol)</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2168106720"/>
                  </a:ext>
                </a:extLst>
              </a:tr>
              <a:tr h="470577">
                <a:tc>
                  <a:txBody>
                    <a:bodyPr/>
                    <a:lstStyle/>
                    <a:p>
                      <a:pPr algn="ctr">
                        <a:lnSpc>
                          <a:spcPct val="135000"/>
                        </a:lnSpc>
                        <a:spcAft>
                          <a:spcPts val="300"/>
                        </a:spcAft>
                      </a:pPr>
                      <a:r>
                        <a:rPr lang="vi-VN" sz="2400">
                          <a:effectLst/>
                          <a:highlight>
                            <a:srgbClr val="DAE2C2"/>
                          </a:highlight>
                        </a:rPr>
                        <a:t>Methane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ch</a:t>
                      </a:r>
                      <a:r>
                        <a:rPr lang="vi-VN" sz="2400" cap="small" baseline="-25000">
                          <a:effectLst/>
                          <a:highlight>
                            <a:srgbClr val="FFFFFF"/>
                          </a:highlight>
                        </a:rPr>
                        <a:t>4</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16</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891</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1185166915"/>
                  </a:ext>
                </a:extLst>
              </a:tr>
              <a:tr h="470577">
                <a:tc>
                  <a:txBody>
                    <a:bodyPr/>
                    <a:lstStyle/>
                    <a:p>
                      <a:pPr algn="ctr">
                        <a:lnSpc>
                          <a:spcPct val="135000"/>
                        </a:lnSpc>
                        <a:spcAft>
                          <a:spcPts val="300"/>
                        </a:spcAft>
                      </a:pPr>
                      <a:r>
                        <a:rPr lang="vi-VN" sz="2400">
                          <a:effectLst/>
                          <a:highlight>
                            <a:srgbClr val="DAE2C2"/>
                          </a:highlight>
                        </a:rPr>
                        <a:t>Ethane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a:t>
                      </a:r>
                      <a:r>
                        <a:rPr lang="vi-VN" sz="2400" cap="small" baseline="-25000">
                          <a:effectLst/>
                          <a:highlight>
                            <a:srgbClr val="FFFFFF"/>
                          </a:highlight>
                        </a:rPr>
                        <a:t>2</a:t>
                      </a:r>
                      <a:r>
                        <a:rPr lang="vi-VN" sz="2400" cap="small">
                          <a:effectLst/>
                          <a:highlight>
                            <a:srgbClr val="FFFFFF"/>
                          </a:highlight>
                        </a:rPr>
                        <a:t>h</a:t>
                      </a:r>
                      <a:r>
                        <a:rPr lang="vi-VN" sz="2400" cap="small" baseline="-25000">
                          <a:effectLst/>
                          <a:highlight>
                            <a:srgbClr val="FFFFFF"/>
                          </a:highlight>
                        </a:rPr>
                        <a:t>6</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30</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1 561</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3171810971"/>
                  </a:ext>
                </a:extLst>
              </a:tr>
              <a:tr h="470577">
                <a:tc>
                  <a:txBody>
                    <a:bodyPr/>
                    <a:lstStyle/>
                    <a:p>
                      <a:pPr algn="ctr">
                        <a:lnSpc>
                          <a:spcPct val="135000"/>
                        </a:lnSpc>
                        <a:spcAft>
                          <a:spcPts val="300"/>
                        </a:spcAft>
                      </a:pPr>
                      <a:r>
                        <a:rPr lang="vi-VN" sz="2400">
                          <a:effectLst/>
                          <a:highlight>
                            <a:srgbClr val="DAE2C2"/>
                          </a:highlight>
                        </a:rPr>
                        <a:t>Propane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a:t>
                      </a:r>
                      <a:r>
                        <a:rPr lang="vi-VN" sz="2400" cap="small" baseline="-25000">
                          <a:effectLst/>
                          <a:highlight>
                            <a:srgbClr val="FFFFFF"/>
                          </a:highlight>
                        </a:rPr>
                        <a:t>3</a:t>
                      </a:r>
                      <a:r>
                        <a:rPr lang="vi-VN" sz="2400" cap="small">
                          <a:effectLst/>
                          <a:highlight>
                            <a:srgbClr val="FFFFFF"/>
                          </a:highlight>
                        </a:rPr>
                        <a:t>h</a:t>
                      </a:r>
                      <a:r>
                        <a:rPr lang="vi-VN" sz="2400" cap="small" baseline="-25000">
                          <a:effectLst/>
                          <a:highlight>
                            <a:srgbClr val="FFFFFF"/>
                          </a:highlight>
                        </a:rPr>
                        <a:t>8</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44</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2 220</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3370440840"/>
                  </a:ext>
                </a:extLst>
              </a:tr>
              <a:tr h="470114">
                <a:tc>
                  <a:txBody>
                    <a:bodyPr/>
                    <a:lstStyle/>
                    <a:p>
                      <a:pPr algn="ctr">
                        <a:lnSpc>
                          <a:spcPct val="135000"/>
                        </a:lnSpc>
                        <a:spcAft>
                          <a:spcPts val="300"/>
                        </a:spcAft>
                      </a:pPr>
                      <a:r>
                        <a:rPr lang="vi-VN" sz="2400">
                          <a:effectLst/>
                          <a:highlight>
                            <a:srgbClr val="DAE2C2"/>
                          </a:highlight>
                        </a:rPr>
                        <a:t>Butane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a:t>
                      </a:r>
                      <a:r>
                        <a:rPr lang="vi-VN" sz="2400" cap="small" baseline="-25000">
                          <a:effectLst/>
                          <a:highlight>
                            <a:srgbClr val="FFFFFF"/>
                          </a:highlight>
                        </a:rPr>
                        <a:t>4</a:t>
                      </a:r>
                      <a:r>
                        <a:rPr lang="vi-VN" sz="2400" cap="small">
                          <a:effectLst/>
                          <a:highlight>
                            <a:srgbClr val="FFFFFF"/>
                          </a:highlight>
                        </a:rPr>
                        <a:t>H</a:t>
                      </a:r>
                      <a:r>
                        <a:rPr lang="vi-VN" sz="2400" cap="small" baseline="-25000">
                          <a:effectLst/>
                          <a:highlight>
                            <a:srgbClr val="FFFFFF"/>
                          </a:highlight>
                        </a:rPr>
                        <a:t>1o</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58</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2 878</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3492538655"/>
                  </a:ext>
                </a:extLst>
              </a:tr>
            </a:tbl>
          </a:graphicData>
        </a:graphic>
      </p:graphicFrame>
    </p:spTree>
    <p:extLst>
      <p:ext uri="{BB962C8B-B14F-4D97-AF65-F5344CB8AC3E}">
        <p14:creationId xmlns:p14="http://schemas.microsoft.com/office/powerpoint/2010/main" val="37268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3410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a:off x="3136288" y="-217278"/>
            <a:ext cx="11101711" cy="2913939"/>
          </a:xfrm>
          <a:prstGeom prst="rect">
            <a:avLst/>
          </a:prstGeom>
        </p:spPr>
        <p:txBody>
          <a:bodyPr wrap="square"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921063" y="2815543"/>
            <a:ext cx="15902124" cy="5925918"/>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36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3:</a:t>
            </a: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r>
              <a:rPr lang="vi-VN" sz="3600">
                <a:latin typeface="Times New Roman" panose="02020603050405020304" pitchFamily="18" charset="0"/>
                <a:cs typeface="Times New Roman" panose="02020603050405020304" pitchFamily="18" charset="0"/>
              </a:rPr>
              <a:t>a) Nhiệt lượng toả ra khi đốt cháy hoàn toàn 1 g mỗi alkane: </a:t>
            </a: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vi-VN" sz="3600">
              <a:latin typeface="Times New Roman" panose="02020603050405020304" pitchFamily="18" charset="0"/>
              <a:cs typeface="Times New Roman" panose="02020603050405020304" pitchFamily="18" charset="0"/>
            </a:endParaRPr>
          </a:p>
        </p:txBody>
      </p:sp>
      <p:sp>
        <p:nvSpPr>
          <p:cNvPr id="11" name="Freeform 11"/>
          <p:cNvSpPr/>
          <p:nvPr/>
        </p:nvSpPr>
        <p:spPr>
          <a:xfrm rot="-4249274" flipH="1">
            <a:off x="99622" y="7586212"/>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6" name="Picture 5" descr="Bảng dưới đây cho biết nhiệt lượng tỏa ra khi đốt cháy hoàn toàn 1 mol alkane. (ảnh 1)">
            <a:extLst>
              <a:ext uri="{FF2B5EF4-FFF2-40B4-BE49-F238E27FC236}">
                <a16:creationId xmlns:a16="http://schemas.microsoft.com/office/drawing/2014/main" id="{EC48F286-7742-AC25-2615-BA30D7FEBE0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3031" y="3923902"/>
            <a:ext cx="14918187" cy="4538373"/>
          </a:xfrm>
          <a:prstGeom prst="rect">
            <a:avLst/>
          </a:prstGeom>
          <a:noFill/>
        </p:spPr>
      </p:pic>
      <p:sp>
        <p:nvSpPr>
          <p:cNvPr id="16" name="TextBox 5">
            <a:extLst>
              <a:ext uri="{FF2B5EF4-FFF2-40B4-BE49-F238E27FC236}">
                <a16:creationId xmlns:a16="http://schemas.microsoft.com/office/drawing/2014/main" id="{3E3D2302-4131-25EA-1BA3-3E12F189172A}"/>
              </a:ext>
            </a:extLst>
          </p:cNvPr>
          <p:cNvSpPr txBox="1"/>
          <p:nvPr/>
        </p:nvSpPr>
        <p:spPr>
          <a:xfrm>
            <a:off x="1093849" y="8590228"/>
            <a:ext cx="15902124" cy="1150058"/>
          </a:xfrm>
          <a:prstGeom prst="rect">
            <a:avLst/>
          </a:prstGeom>
          <a:solidFill>
            <a:srgbClr val="F3F3F3"/>
          </a:solidFill>
        </p:spPr>
        <p:txBody>
          <a:bodyPr wrap="square" lIns="0" tIns="0" rIns="0" bIns="0" rtlCol="0" anchor="t">
            <a:spAutoFit/>
          </a:bodyPr>
          <a:lstStyle/>
          <a:p>
            <a:pPr>
              <a:lnSpc>
                <a:spcPct val="107000"/>
              </a:lnSpc>
              <a:spcAft>
                <a:spcPts val="8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b</a:t>
            </a:r>
            <a:r>
              <a:rPr lang="vi-VN" sz="3600" kern="100">
                <a:effectLst/>
                <a:latin typeface="Times New Roman" panose="02020603050405020304" pitchFamily="18" charset="0"/>
                <a:ea typeface="Calibri" panose="020F0502020204030204" pitchFamily="34" charset="0"/>
                <a:cs typeface="Times New Roman" panose="02020603050405020304" pitchFamily="18" charset="0"/>
              </a:rPr>
              <a:t>)  Khi đốt cháy 1 gam alkane trong số các alkane ở trên thì methane sẽ tỏa ra nhiệt lượng nhiều nhất.</a:t>
            </a:r>
            <a:endParaRPr lang="en-US"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3558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4" name="TextBox 4"/>
          <p:cNvSpPr txBox="1"/>
          <p:nvPr/>
        </p:nvSpPr>
        <p:spPr>
          <a:xfrm>
            <a:off x="76201" y="427394"/>
            <a:ext cx="16992600" cy="886396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
                <a:srgbClr val="1D8091"/>
              </a:buClr>
              <a:buSzPts val="1500"/>
              <a:tabLst/>
              <a:defRPr/>
            </a:pPr>
            <a:r>
              <a:rPr lang="en-US" sz="9600" b="1">
                <a:solidFill>
                  <a:prstClr val="black"/>
                </a:solidFill>
                <a:latin typeface="Arial" panose="020B0604020202020204" pitchFamily="34" charset="0"/>
              </a:rPr>
              <a:t>Hướng dẫn về nhà</a:t>
            </a:r>
          </a:p>
          <a:p>
            <a:pPr marL="0" marR="0" lvl="0" indent="0" algn="just" defTabSz="914400" rtl="0" eaLnBrk="1" fontAlgn="auto" latinLnBrk="0" hangingPunct="1">
              <a:lnSpc>
                <a:spcPct val="100000"/>
              </a:lnSpc>
              <a:spcBef>
                <a:spcPts val="0"/>
              </a:spcBef>
              <a:spcAft>
                <a:spcPts val="0"/>
              </a:spcAft>
              <a:buClr>
                <a:srgbClr val="1D8091"/>
              </a:buClr>
              <a:buSzPts val="1500"/>
              <a:tabLst/>
              <a:defRPr/>
            </a:pPr>
            <a:endParaRPr lang="en-US" sz="9600" b="1">
              <a:solidFill>
                <a:prstClr val="black"/>
              </a:solidFill>
              <a:latin typeface="Arial" panose="020B0604020202020204" pitchFamily="34" charset="0"/>
            </a:endParaRPr>
          </a:p>
          <a:p>
            <a:pPr marL="1143000" marR="0" lvl="0" indent="-1143000" algn="just" defTabSz="914400" rtl="0" eaLnBrk="1" fontAlgn="auto" latinLnBrk="0" hangingPunct="1">
              <a:lnSpc>
                <a:spcPct val="100000"/>
              </a:lnSpc>
              <a:spcBef>
                <a:spcPts val="0"/>
              </a:spcBef>
              <a:spcAft>
                <a:spcPts val="0"/>
              </a:spcAft>
              <a:buClr>
                <a:srgbClr val="1D8091"/>
              </a:buClr>
              <a:buSzPts val="1500"/>
              <a:buFontTx/>
              <a:buChar char="-"/>
              <a:tabLst/>
              <a:defRPr/>
            </a:pPr>
            <a:r>
              <a:rPr kumimoji="0" lang="en-US" sz="9600" b="1" i="0" u="none" strike="noStrike" kern="1200" cap="none" spc="0" normalizeH="0" baseline="0" noProof="0">
                <a:ln>
                  <a:noFill/>
                </a:ln>
                <a:solidFill>
                  <a:prstClr val="black"/>
                </a:solidFill>
                <a:effectLst/>
                <a:uLnTx/>
                <a:uFillTx/>
                <a:latin typeface="Arial" panose="020B0604020202020204" pitchFamily="34" charset="0"/>
                <a:ea typeface="+mn-ea"/>
                <a:cs typeface="+mn-cs"/>
              </a:rPr>
              <a:t>Học bài và làm bài tập SBT 23.5; 23.8,9,10</a:t>
            </a:r>
          </a:p>
          <a:p>
            <a:pPr marL="571500" marR="0" lvl="0" indent="-571500" algn="just" defTabSz="914400" rtl="0" eaLnBrk="1" fontAlgn="auto" latinLnBrk="0" hangingPunct="1">
              <a:lnSpc>
                <a:spcPct val="100000"/>
              </a:lnSpc>
              <a:spcBef>
                <a:spcPts val="0"/>
              </a:spcBef>
              <a:spcAft>
                <a:spcPts val="0"/>
              </a:spcAft>
              <a:buClr>
                <a:srgbClr val="1D8091"/>
              </a:buClr>
              <a:buSzPts val="1500"/>
              <a:buFontTx/>
              <a:buChar char="-"/>
              <a:tabLst/>
              <a:defRPr/>
            </a:pPr>
            <a:r>
              <a:rPr lang="en-US" sz="9600" b="1">
                <a:solidFill>
                  <a:prstClr val="black"/>
                </a:solidFill>
                <a:latin typeface="Arial" panose="020B0604020202020204" pitchFamily="34" charset="0"/>
              </a:rPr>
              <a:t>- Đọc và chuẩn bị trước bài 24 alkene</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7413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28700" y="2138798"/>
            <a:ext cx="11353788" cy="2195529"/>
          </a:xfrm>
          <a:custGeom>
            <a:avLst/>
            <a:gdLst/>
            <a:ahLst/>
            <a:cxnLst/>
            <a:rect l="l" t="t" r="r" b="b"/>
            <a:pathLst>
              <a:path w="11353788" h="2195529">
                <a:moveTo>
                  <a:pt x="0" y="0"/>
                </a:moveTo>
                <a:lnTo>
                  <a:pt x="11353788" y="0"/>
                </a:lnTo>
                <a:lnTo>
                  <a:pt x="11353788" y="2195529"/>
                </a:lnTo>
                <a:lnTo>
                  <a:pt x="0" y="2195529"/>
                </a:lnTo>
                <a:lnTo>
                  <a:pt x="0" y="0"/>
                </a:lnTo>
                <a:close/>
              </a:path>
            </a:pathLst>
          </a:custGeom>
          <a:blipFill>
            <a:blip r:embed="rId3"/>
            <a:stretch>
              <a:fillRect t="-88375" b="-31405"/>
            </a:stretch>
          </a:blipFill>
        </p:spPr>
      </p:sp>
      <p:sp>
        <p:nvSpPr>
          <p:cNvPr id="4" name="TextBox 4"/>
          <p:cNvSpPr txBox="1"/>
          <p:nvPr/>
        </p:nvSpPr>
        <p:spPr>
          <a:xfrm>
            <a:off x="1654578" y="2315813"/>
            <a:ext cx="9729268" cy="1841499"/>
          </a:xfrm>
          <a:prstGeom prst="rect">
            <a:avLst/>
          </a:prstGeom>
        </p:spPr>
        <p:txBody>
          <a:bodyPr lIns="0" tIns="0" rIns="0" bIns="0" rtlCol="0" anchor="t">
            <a:spAutoFit/>
          </a:bodyPr>
          <a:lstStyle/>
          <a:p>
            <a:pPr algn="ctr">
              <a:lnSpc>
                <a:spcPts val="11494"/>
              </a:lnSpc>
            </a:pPr>
            <a:r>
              <a:rPr lang="en-US" sz="12099" spc="-810">
                <a:solidFill>
                  <a:srgbClr val="000000"/>
                </a:solidFill>
                <a:latin typeface="Gaegu Bold"/>
              </a:rPr>
              <a:t>Alkane là gì?</a:t>
            </a:r>
          </a:p>
        </p:txBody>
      </p:sp>
      <p:sp>
        <p:nvSpPr>
          <p:cNvPr id="5" name="Freeform 5"/>
          <p:cNvSpPr/>
          <p:nvPr/>
        </p:nvSpPr>
        <p:spPr>
          <a:xfrm rot="4050216">
            <a:off x="15772048" y="419609"/>
            <a:ext cx="1337326" cy="1218183"/>
          </a:xfrm>
          <a:custGeom>
            <a:avLst/>
            <a:gdLst/>
            <a:ahLst/>
            <a:cxnLst/>
            <a:rect l="l" t="t" r="r" b="b"/>
            <a:pathLst>
              <a:path w="1337326" h="1218183">
                <a:moveTo>
                  <a:pt x="0" y="0"/>
                </a:moveTo>
                <a:lnTo>
                  <a:pt x="1337326" y="0"/>
                </a:lnTo>
                <a:lnTo>
                  <a:pt x="1337326" y="1218182"/>
                </a:lnTo>
                <a:lnTo>
                  <a:pt x="0" y="1218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13165297"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866099">
            <a:off x="12803500" y="1383655"/>
            <a:ext cx="4904486" cy="8007324"/>
          </a:xfrm>
          <a:custGeom>
            <a:avLst/>
            <a:gdLst/>
            <a:ahLst/>
            <a:cxnLst/>
            <a:rect l="l" t="t" r="r" b="b"/>
            <a:pathLst>
              <a:path w="4904486" h="8007324">
                <a:moveTo>
                  <a:pt x="0" y="0"/>
                </a:moveTo>
                <a:lnTo>
                  <a:pt x="4904486" y="0"/>
                </a:lnTo>
                <a:lnTo>
                  <a:pt x="4904486" y="8007323"/>
                </a:lnTo>
                <a:lnTo>
                  <a:pt x="0" y="80073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654578" y="4365108"/>
            <a:ext cx="9729268" cy="3505992"/>
          </a:xfrm>
          <a:prstGeom prst="rect">
            <a:avLst/>
          </a:prstGeom>
        </p:spPr>
        <p:txBody>
          <a:bodyPr lIns="0" tIns="0" rIns="0" bIns="0" rtlCol="0" anchor="t">
            <a:spAutoFit/>
          </a:bodyPr>
          <a:lstStyle/>
          <a:p>
            <a:pPr marL="1459812" lvl="1" indent="-729906" algn="ctr">
              <a:lnSpc>
                <a:spcPts val="8857"/>
              </a:lnSpc>
              <a:buFont typeface="Arial"/>
              <a:buChar char="•"/>
            </a:pPr>
            <a:r>
              <a:rPr lang="en-US" sz="6761">
                <a:solidFill>
                  <a:srgbClr val="000000"/>
                </a:solidFill>
                <a:latin typeface="Gaegu Bold"/>
              </a:rPr>
              <a:t>Khái niệm</a:t>
            </a:r>
          </a:p>
          <a:p>
            <a:pPr marL="1459812" lvl="1" indent="-729906" algn="ctr">
              <a:lnSpc>
                <a:spcPts val="8857"/>
              </a:lnSpc>
              <a:buFont typeface="Arial"/>
              <a:buChar char="•"/>
            </a:pPr>
            <a:r>
              <a:rPr lang="en-US" sz="6761">
                <a:solidFill>
                  <a:srgbClr val="000000"/>
                </a:solidFill>
                <a:latin typeface="Gaegu Bold"/>
              </a:rPr>
              <a:t>Tính chất</a:t>
            </a:r>
          </a:p>
          <a:p>
            <a:pPr marL="1459812" lvl="1" indent="-729906" algn="ctr">
              <a:lnSpc>
                <a:spcPts val="8857"/>
              </a:lnSpc>
              <a:buFont typeface="Arial"/>
              <a:buChar char="•"/>
            </a:pPr>
            <a:r>
              <a:rPr lang="en-US" sz="6761">
                <a:solidFill>
                  <a:srgbClr val="000000"/>
                </a:solidFill>
                <a:latin typeface="Gaegu Bold"/>
              </a:rPr>
              <a:t>Ứng dụng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alphaModFix amt="60000"/>
              </a:blip>
              <a:stretch>
                <a:fillRect l="-1056" t="-10951" r="-1056"/>
              </a:stretch>
            </a:blipFill>
          </p:spPr>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stretch>
                <a:fillRect l="-1056" t="-10951" r="-1056"/>
              </a:stretch>
            </a:blipFill>
          </p:spPr>
        </p:sp>
      </p:grpSp>
      <p:sp>
        <p:nvSpPr>
          <p:cNvPr id="6" name="TextBox 6"/>
          <p:cNvSpPr txBox="1"/>
          <p:nvPr/>
        </p:nvSpPr>
        <p:spPr>
          <a:xfrm>
            <a:off x="1996760" y="3584700"/>
            <a:ext cx="14035941" cy="2755899"/>
          </a:xfrm>
          <a:prstGeom prst="rect">
            <a:avLst/>
          </a:prstGeom>
        </p:spPr>
        <p:txBody>
          <a:bodyPr lIns="0" tIns="0" rIns="0" bIns="0" rtlCol="0" anchor="t">
            <a:spAutoFit/>
          </a:bodyPr>
          <a:lstStyle/>
          <a:p>
            <a:pPr algn="ctr">
              <a:lnSpc>
                <a:spcPts val="17194"/>
              </a:lnSpc>
            </a:pPr>
            <a:r>
              <a:rPr lang="en-US" sz="18099" spc="-1085">
                <a:solidFill>
                  <a:srgbClr val="000000"/>
                </a:solidFill>
                <a:latin typeface="Gaegu Bold"/>
              </a:rPr>
              <a:t>Thank you!</a:t>
            </a:r>
          </a:p>
        </p:txBody>
      </p:sp>
      <p:sp>
        <p:nvSpPr>
          <p:cNvPr id="7" name="Freeform 7"/>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1304326">
            <a:off x="884830" y="3954490"/>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2592704" y="10287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5769257" y="8804617"/>
            <a:ext cx="6823447" cy="453683"/>
          </a:xfrm>
          <a:prstGeom prst="rect">
            <a:avLst/>
          </a:prstGeom>
        </p:spPr>
        <p:txBody>
          <a:bodyPr lIns="0" tIns="0" rIns="0" bIns="0" rtlCol="0" anchor="t">
            <a:spAutoFit/>
          </a:bodyPr>
          <a:lstStyle/>
          <a:p>
            <a:pPr algn="ctr">
              <a:lnSpc>
                <a:spcPts val="2858"/>
              </a:lnSpc>
            </a:pPr>
            <a:r>
              <a:rPr lang="en-US" sz="3008" spc="-156">
                <a:solidFill>
                  <a:srgbClr val="FFFFFF"/>
                </a:solidFill>
                <a:latin typeface="Gaegu Bold"/>
              </a:rPr>
              <a:t>www.reallygreatsite.com</a:t>
            </a:r>
          </a:p>
        </p:txBody>
      </p:sp>
      <p:sp>
        <p:nvSpPr>
          <p:cNvPr id="17" name="TextBox 16">
            <a:extLst>
              <a:ext uri="{FF2B5EF4-FFF2-40B4-BE49-F238E27FC236}">
                <a16:creationId xmlns:a16="http://schemas.microsoft.com/office/drawing/2014/main" id="{0DAA2636-FB04-D7EF-B0C8-40E7089ECD11}"/>
              </a:ext>
            </a:extLst>
          </p:cNvPr>
          <p:cNvSpPr txBox="1"/>
          <p:nvPr/>
        </p:nvSpPr>
        <p:spPr>
          <a:xfrm>
            <a:off x="583579" y="9489941"/>
            <a:ext cx="12385342" cy="646331"/>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917D3AF-AF08-04B5-C69F-3C2C3A68C4E7}"/>
              </a:ext>
            </a:extLst>
          </p:cNvPr>
          <p:cNvGraphicFramePr/>
          <p:nvPr>
            <p:extLst>
              <p:ext uri="{D42A27DB-BD31-4B8C-83A1-F6EECF244321}">
                <p14:modId xmlns:p14="http://schemas.microsoft.com/office/powerpoint/2010/main" val="2539752376"/>
              </p:ext>
            </p:extLst>
          </p:nvPr>
        </p:nvGraphicFramePr>
        <p:xfrm>
          <a:off x="4800600" y="1079500"/>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D11FA82-4B03-45ED-7A6D-FC394962F1CF}"/>
              </a:ext>
            </a:extLst>
          </p:cNvPr>
          <p:cNvSpPr txBox="1"/>
          <p:nvPr/>
        </p:nvSpPr>
        <p:spPr>
          <a:xfrm>
            <a:off x="609600" y="3866227"/>
            <a:ext cx="3276600" cy="2554545"/>
          </a:xfrm>
          <a:prstGeom prst="rect">
            <a:avLst/>
          </a:prstGeom>
          <a:solidFill>
            <a:schemeClr val="accent2">
              <a:lumMod val="60000"/>
              <a:lumOff val="40000"/>
            </a:schemeClr>
          </a:solidFill>
        </p:spPr>
        <p:txBody>
          <a:bodyPr wrap="square" rtlCol="0">
            <a:spAutoFit/>
          </a:bodyPr>
          <a:lstStyle/>
          <a:p>
            <a:pPr algn="ctr"/>
            <a:r>
              <a:rPr lang="vi-VN" sz="8000"/>
              <a:t>NỘI DUNG</a:t>
            </a:r>
          </a:p>
        </p:txBody>
      </p:sp>
    </p:spTree>
    <p:extLst>
      <p:ext uri="{BB962C8B-B14F-4D97-AF65-F5344CB8AC3E}">
        <p14:creationId xmlns:p14="http://schemas.microsoft.com/office/powerpoint/2010/main" val="3356686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0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4" name="Freeform 4"/>
          <p:cNvSpPr/>
          <p:nvPr/>
        </p:nvSpPr>
        <p:spPr>
          <a:xfrm>
            <a:off x="3892705" y="3491372"/>
            <a:ext cx="8456425" cy="1369052"/>
          </a:xfrm>
          <a:custGeom>
            <a:avLst/>
            <a:gdLst/>
            <a:ahLst/>
            <a:cxnLst/>
            <a:rect l="l" t="t" r="r" b="b"/>
            <a:pathLst>
              <a:path w="9994348" h="1369052">
                <a:moveTo>
                  <a:pt x="0" y="0"/>
                </a:moveTo>
                <a:lnTo>
                  <a:pt x="9994348" y="0"/>
                </a:lnTo>
                <a:lnTo>
                  <a:pt x="9994348" y="1369052"/>
                </a:lnTo>
                <a:lnTo>
                  <a:pt x="0" y="1369052"/>
                </a:lnTo>
                <a:lnTo>
                  <a:pt x="0" y="0"/>
                </a:lnTo>
                <a:close/>
              </a:path>
            </a:pathLst>
          </a:custGeom>
          <a:blipFill>
            <a:blip r:embed="rId3"/>
            <a:stretch>
              <a:fillRect l="-1510" t="-94059" r="-1510" b="-125570"/>
            </a:stretch>
          </a:blipFill>
        </p:spPr>
      </p:sp>
      <p:sp>
        <p:nvSpPr>
          <p:cNvPr id="5" name="TextBox 5"/>
          <p:cNvSpPr txBox="1"/>
          <p:nvPr/>
        </p:nvSpPr>
        <p:spPr>
          <a:xfrm>
            <a:off x="4773528" y="3375054"/>
            <a:ext cx="9757735" cy="1077283"/>
          </a:xfrm>
          <a:prstGeom prst="rect">
            <a:avLst/>
          </a:prstGeom>
        </p:spPr>
        <p:txBody>
          <a:bodyPr lIns="0" tIns="0" rIns="0" bIns="0" rtlCol="0" anchor="t">
            <a:spAutoFit/>
          </a:bodyPr>
          <a:lstStyle/>
          <a:p>
            <a:pPr marL="0" marR="0" lvl="0" indent="0" algn="l" defTabSz="914400" rtl="0" eaLnBrk="1" fontAlgn="auto" latinLnBrk="0" hangingPunct="1">
              <a:lnSpc>
                <a:spcPts val="9316"/>
              </a:lnSpc>
              <a:spcBef>
                <a:spcPts val="0"/>
              </a:spcBef>
              <a:spcAft>
                <a:spcPts val="0"/>
              </a:spcAft>
              <a:buClrTx/>
              <a:buSzTx/>
              <a:buFontTx/>
              <a:buNone/>
              <a:tabLst/>
              <a:defRPr/>
            </a:pPr>
            <a:r>
              <a:rPr kumimoji="0" lang="en-US" sz="5400" b="0" i="0" u="none" strike="noStrike" kern="1200" cap="none" spc="-427" normalizeH="0" baseline="0" noProof="0">
                <a:ln>
                  <a:noFill/>
                </a:ln>
                <a:solidFill>
                  <a:srgbClr val="000000"/>
                </a:solidFill>
                <a:effectLst/>
                <a:uLnTx/>
                <a:uFillTx/>
                <a:latin typeface="+mj-lt"/>
                <a:cs typeface="Times New Roman" panose="02020603050405020304" pitchFamily="18" charset="0"/>
              </a:rPr>
              <a:t>Khí gas (propane)</a:t>
            </a:r>
          </a:p>
        </p:txBody>
      </p:sp>
      <p:grpSp>
        <p:nvGrpSpPr>
          <p:cNvPr id="6" name="Group 6"/>
          <p:cNvGrpSpPr>
            <a:grpSpLocks noChangeAspect="1"/>
          </p:cNvGrpSpPr>
          <p:nvPr/>
        </p:nvGrpSpPr>
        <p:grpSpPr>
          <a:xfrm>
            <a:off x="442860" y="2570131"/>
            <a:ext cx="3350899" cy="3350899"/>
            <a:chOff x="0" y="0"/>
            <a:chExt cx="19050000" cy="19050000"/>
          </a:xfrm>
        </p:grpSpPr>
        <p:sp>
          <p:nvSpPr>
            <p:cNvPr id="7" name="Freeform 7"/>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l="-25046" r="-25046"/>
              </a:stretch>
            </a:blipFill>
          </p:spPr>
        </p:sp>
        <p:sp>
          <p:nvSpPr>
            <p:cNvPr id="8" name="Freeform 8"/>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vi-VN"/>
            </a:p>
          </p:txBody>
        </p:sp>
      </p:grpSp>
      <p:grpSp>
        <p:nvGrpSpPr>
          <p:cNvPr id="9" name="Group 9"/>
          <p:cNvGrpSpPr>
            <a:grpSpLocks noChangeAspect="1"/>
          </p:cNvGrpSpPr>
          <p:nvPr/>
        </p:nvGrpSpPr>
        <p:grpSpPr>
          <a:xfrm>
            <a:off x="13985555" y="18087"/>
            <a:ext cx="3501330" cy="3501330"/>
            <a:chOff x="0" y="0"/>
            <a:chExt cx="19050000" cy="19050000"/>
          </a:xfrm>
        </p:grpSpPr>
        <p:sp>
          <p:nvSpPr>
            <p:cNvPr id="10" name="Freeform 1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6"/>
              <a:stretch>
                <a:fillRect t="-12500" b="-12500"/>
              </a:stretch>
            </a:blipFill>
          </p:spPr>
        </p:sp>
        <p:sp>
          <p:nvSpPr>
            <p:cNvPr id="11" name="Freeform 1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vi-VN"/>
            </a:p>
          </p:txBody>
        </p:sp>
      </p:grpSp>
      <p:sp>
        <p:nvSpPr>
          <p:cNvPr id="13" name="Freeform 13"/>
          <p:cNvSpPr/>
          <p:nvPr/>
        </p:nvSpPr>
        <p:spPr>
          <a:xfrm rot="-10800000">
            <a:off x="6008159" y="615564"/>
            <a:ext cx="7915399" cy="1418921"/>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3014418" y="665548"/>
            <a:ext cx="10054297" cy="1106137"/>
          </a:xfrm>
          <a:prstGeom prst="rect">
            <a:avLst/>
          </a:prstGeom>
        </p:spPr>
        <p:txBody>
          <a:bodyPr lIns="0" tIns="0" rIns="0" bIns="0" rtlCol="0" anchor="t">
            <a:spAutoFit/>
          </a:bodyPr>
          <a:lstStyle/>
          <a:p>
            <a:pPr marL="0" marR="0" lvl="0" indent="0" algn="r" defTabSz="914400" rtl="0" eaLnBrk="1" fontAlgn="auto" latinLnBrk="0" hangingPunct="1">
              <a:lnSpc>
                <a:spcPts val="9599"/>
              </a:lnSpc>
              <a:spcBef>
                <a:spcPts val="0"/>
              </a:spcBef>
              <a:spcAft>
                <a:spcPts val="0"/>
              </a:spcAft>
              <a:buClrTx/>
              <a:buSzTx/>
              <a:buFontTx/>
              <a:buNone/>
              <a:tabLst/>
              <a:defRPr/>
            </a:pPr>
            <a:r>
              <a:rPr kumimoji="0" lang="en-US" sz="5400" b="0" i="0" u="none" strike="noStrike" kern="1200" cap="none" spc="-439" normalizeH="0" baseline="0" noProof="0">
                <a:ln>
                  <a:noFill/>
                </a:ln>
                <a:solidFill>
                  <a:srgbClr val="000000"/>
                </a:solidFill>
                <a:effectLst/>
                <a:uLnTx/>
                <a:uFillTx/>
                <a:latin typeface="+mj-lt"/>
                <a:cs typeface="Times New Roman" panose="02020603050405020304" pitchFamily="18" charset="0"/>
              </a:rPr>
              <a:t>Khí bùn ao (methane)</a:t>
            </a:r>
          </a:p>
        </p:txBody>
      </p:sp>
      <p:sp>
        <p:nvSpPr>
          <p:cNvPr id="16" name="Freeform 16"/>
          <p:cNvSpPr/>
          <p:nvPr/>
        </p:nvSpPr>
        <p:spPr>
          <a:xfrm rot="-3179418">
            <a:off x="-873778" y="-974887"/>
            <a:ext cx="2729915" cy="2567648"/>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7" name="Group 9">
            <a:extLst>
              <a:ext uri="{FF2B5EF4-FFF2-40B4-BE49-F238E27FC236}">
                <a16:creationId xmlns:a16="http://schemas.microsoft.com/office/drawing/2014/main" id="{271E2C7A-6132-82BB-785C-ADE2A4F70EBD}"/>
              </a:ext>
            </a:extLst>
          </p:cNvPr>
          <p:cNvGrpSpPr>
            <a:grpSpLocks noChangeAspect="1"/>
          </p:cNvGrpSpPr>
          <p:nvPr/>
        </p:nvGrpSpPr>
        <p:grpSpPr>
          <a:xfrm>
            <a:off x="14343810" y="5239822"/>
            <a:ext cx="3501330" cy="3501330"/>
            <a:chOff x="0" y="0"/>
            <a:chExt cx="19050000" cy="19050000"/>
          </a:xfrm>
        </p:grpSpPr>
        <p:sp>
          <p:nvSpPr>
            <p:cNvPr id="18" name="Freeform 10">
              <a:extLst>
                <a:ext uri="{FF2B5EF4-FFF2-40B4-BE49-F238E27FC236}">
                  <a16:creationId xmlns:a16="http://schemas.microsoft.com/office/drawing/2014/main" id="{4FAA17ED-4FFF-1C1D-51CA-C19F5C8A36C4}"/>
                </a:ext>
              </a:extLst>
            </p:cNvPr>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6"/>
              <a:stretch>
                <a:fillRect t="-12500" b="-12500"/>
              </a:stretch>
            </a:blipFill>
          </p:spPr>
        </p:sp>
        <p:sp>
          <p:nvSpPr>
            <p:cNvPr id="19" name="Freeform 11">
              <a:extLst>
                <a:ext uri="{FF2B5EF4-FFF2-40B4-BE49-F238E27FC236}">
                  <a16:creationId xmlns:a16="http://schemas.microsoft.com/office/drawing/2014/main" id="{76A26648-639E-041E-17C1-F8B4739E641F}"/>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20" name="Freeform 13">
            <a:extLst>
              <a:ext uri="{FF2B5EF4-FFF2-40B4-BE49-F238E27FC236}">
                <a16:creationId xmlns:a16="http://schemas.microsoft.com/office/drawing/2014/main" id="{38B3136D-C164-AFB0-2F61-DB2C7820405D}"/>
              </a:ext>
            </a:extLst>
          </p:cNvPr>
          <p:cNvSpPr/>
          <p:nvPr/>
        </p:nvSpPr>
        <p:spPr>
          <a:xfrm rot="-10800000">
            <a:off x="3831825" y="6706447"/>
            <a:ext cx="10624350" cy="1418921"/>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21" name="TextBox 15">
            <a:extLst>
              <a:ext uri="{FF2B5EF4-FFF2-40B4-BE49-F238E27FC236}">
                <a16:creationId xmlns:a16="http://schemas.microsoft.com/office/drawing/2014/main" id="{62A7EDE9-0844-2D2F-21D9-EEC169002B1F}"/>
              </a:ext>
            </a:extLst>
          </p:cNvPr>
          <p:cNvSpPr txBox="1"/>
          <p:nvPr/>
        </p:nvSpPr>
        <p:spPr>
          <a:xfrm>
            <a:off x="3547035" y="6756432"/>
            <a:ext cx="10054297" cy="1068690"/>
          </a:xfrm>
          <a:prstGeom prst="rect">
            <a:avLst/>
          </a:prstGeom>
        </p:spPr>
        <p:txBody>
          <a:bodyPr lIns="0" tIns="0" rIns="0" bIns="0" rtlCol="0" anchor="t">
            <a:spAutoFit/>
          </a:bodyPr>
          <a:lstStyle/>
          <a:p>
            <a:pPr marL="0" marR="0" lvl="0" indent="0" algn="r" defTabSz="914400" rtl="0" eaLnBrk="1" fontAlgn="auto" latinLnBrk="0" hangingPunct="1">
              <a:lnSpc>
                <a:spcPts val="9599"/>
              </a:lnSpc>
              <a:spcBef>
                <a:spcPts val="0"/>
              </a:spcBef>
              <a:spcAft>
                <a:spcPts val="0"/>
              </a:spcAft>
              <a:buClrTx/>
              <a:buSzTx/>
              <a:buFontTx/>
              <a:buNone/>
              <a:tabLst/>
              <a:defRPr/>
            </a:pPr>
            <a:r>
              <a:rPr kumimoji="0" lang="vi-VN" sz="4400" b="0" i="0" u="none" strike="noStrike" kern="1200" cap="none" spc="-439" normalizeH="0" baseline="0" noProof="0">
                <a:ln>
                  <a:noFill/>
                </a:ln>
                <a:solidFill>
                  <a:srgbClr val="000000"/>
                </a:solidFill>
                <a:effectLst/>
                <a:uLnTx/>
                <a:uFillTx/>
                <a:latin typeface="+mj-lt"/>
                <a:cs typeface="Times New Roman" panose="02020603050405020304" pitchFamily="18" charset="0"/>
              </a:rPr>
              <a:t>Khí sinh ra từ một số loại quả chín (ethylnene)</a:t>
            </a:r>
            <a:endParaRPr kumimoji="0" lang="en-US" sz="4400" b="0" i="0" u="none" strike="noStrike" kern="1200" cap="none" spc="-439" normalizeH="0" baseline="0" noProof="0">
              <a:ln>
                <a:noFill/>
              </a:ln>
              <a:solidFill>
                <a:srgbClr val="000000"/>
              </a:solidFill>
              <a:effectLst/>
              <a:uLnTx/>
              <a:uFillTx/>
              <a:latin typeface="+mj-lt"/>
              <a:cs typeface="Times New Roman" panose="02020603050405020304" pitchFamily="18" charset="0"/>
            </a:endParaRPr>
          </a:p>
        </p:txBody>
      </p:sp>
      <p:pic>
        <p:nvPicPr>
          <p:cNvPr id="22" name="Picture 21">
            <a:extLst>
              <a:ext uri="{FF2B5EF4-FFF2-40B4-BE49-F238E27FC236}">
                <a16:creationId xmlns:a16="http://schemas.microsoft.com/office/drawing/2014/main" id="{AE734067-BC20-81AC-4FB2-7BB79000F8E8}"/>
              </a:ext>
            </a:extLst>
          </p:cNvPr>
          <p:cNvPicPr>
            <a:picLocks noChangeAspect="1"/>
          </p:cNvPicPr>
          <p:nvPr/>
        </p:nvPicPr>
        <p:blipFill>
          <a:blip r:embed="rId11"/>
          <a:stretch>
            <a:fillRect/>
          </a:stretch>
        </p:blipFill>
        <p:spPr>
          <a:xfrm>
            <a:off x="14343811" y="354322"/>
            <a:ext cx="2724990" cy="2814337"/>
          </a:xfrm>
          <a:prstGeom prst="rect">
            <a:avLst/>
          </a:prstGeom>
        </p:spPr>
      </p:pic>
      <p:pic>
        <p:nvPicPr>
          <p:cNvPr id="1026" name="Picture 2" descr="giá gas petrolimex - Giá gas hôm nay - giá bình gas 12kg - 0344 757 168">
            <a:extLst>
              <a:ext uri="{FF2B5EF4-FFF2-40B4-BE49-F238E27FC236}">
                <a16:creationId xmlns:a16="http://schemas.microsoft.com/office/drawing/2014/main" id="{EDBB08E3-ED5B-390E-9B44-A23DD5DB37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301" y="2926540"/>
            <a:ext cx="2725599" cy="2725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ĩa Hoa Quả Chín Thơm, Hình Tách Nền PNG - KhoThietKe.Net">
            <a:extLst>
              <a:ext uri="{FF2B5EF4-FFF2-40B4-BE49-F238E27FC236}">
                <a16:creationId xmlns:a16="http://schemas.microsoft.com/office/drawing/2014/main" id="{05B2040D-4A6D-0755-E200-A6018C5AA8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59577" y="5439001"/>
            <a:ext cx="2887522" cy="2987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427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61FA7-FAC1-B042-FA02-44E9B64390B4}"/>
              </a:ext>
            </a:extLst>
          </p:cNvPr>
          <p:cNvGraphicFramePr>
            <a:graphicFrameLocks noGrp="1"/>
          </p:cNvGraphicFramePr>
          <p:nvPr>
            <p:extLst>
              <p:ext uri="{D42A27DB-BD31-4B8C-83A1-F6EECF244321}">
                <p14:modId xmlns:p14="http://schemas.microsoft.com/office/powerpoint/2010/main" val="221613904"/>
              </p:ext>
            </p:extLst>
          </p:nvPr>
        </p:nvGraphicFramePr>
        <p:xfrm>
          <a:off x="323850" y="2160775"/>
          <a:ext cx="17526000" cy="7929983"/>
        </p:xfrm>
        <a:graphic>
          <a:graphicData uri="http://schemas.openxmlformats.org/drawingml/2006/table">
            <a:tbl>
              <a:tblPr>
                <a:tableStyleId>{5940675A-B579-460E-94D1-54222C63F5DA}</a:tableStyleId>
              </a:tblPr>
              <a:tblGrid>
                <a:gridCol w="4876800">
                  <a:extLst>
                    <a:ext uri="{9D8B030D-6E8A-4147-A177-3AD203B41FA5}">
                      <a16:colId xmlns:a16="http://schemas.microsoft.com/office/drawing/2014/main" val="1249580551"/>
                    </a:ext>
                  </a:extLst>
                </a:gridCol>
                <a:gridCol w="3430268">
                  <a:extLst>
                    <a:ext uri="{9D8B030D-6E8A-4147-A177-3AD203B41FA5}">
                      <a16:colId xmlns:a16="http://schemas.microsoft.com/office/drawing/2014/main" val="2128247777"/>
                    </a:ext>
                  </a:extLst>
                </a:gridCol>
                <a:gridCol w="4526487">
                  <a:extLst>
                    <a:ext uri="{9D8B030D-6E8A-4147-A177-3AD203B41FA5}">
                      <a16:colId xmlns:a16="http://schemas.microsoft.com/office/drawing/2014/main" val="2189143179"/>
                    </a:ext>
                  </a:extLst>
                </a:gridCol>
                <a:gridCol w="4692445">
                  <a:extLst>
                    <a:ext uri="{9D8B030D-6E8A-4147-A177-3AD203B41FA5}">
                      <a16:colId xmlns:a16="http://schemas.microsoft.com/office/drawing/2014/main" val="3015410715"/>
                    </a:ext>
                  </a:extLst>
                </a:gridCol>
              </a:tblGrid>
              <a:tr h="885664">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Chất</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Methane</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Propane</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Ethylnene</a:t>
                      </a:r>
                    </a:p>
                  </a:txBody>
                  <a:tcPr marL="6350" marR="6350" marT="0" marB="0" anchor="b">
                    <a:solidFill>
                      <a:schemeClr val="accent3">
                        <a:lumMod val="75000"/>
                      </a:schemeClr>
                    </a:solidFill>
                  </a:tcPr>
                </a:tc>
                <a:extLst>
                  <a:ext uri="{0D108BD9-81ED-4DB2-BD59-A6C34878D82A}">
                    <a16:rowId xmlns:a16="http://schemas.microsoft.com/office/drawing/2014/main" val="631682722"/>
                  </a:ext>
                </a:extLst>
              </a:tr>
              <a:tr h="1483013">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505391046"/>
                  </a:ext>
                </a:extLst>
              </a:tr>
              <a:tr h="103796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908659640"/>
                  </a:ext>
                </a:extLst>
              </a:tr>
              <a:tr h="1658700">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solidFill>
                      <a:srgbClr val="92D050"/>
                    </a:solidFill>
                  </a:tcPr>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754858962"/>
                  </a:ext>
                </a:extLst>
              </a:tr>
              <a:tr h="686112">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3367028669"/>
                  </a:ext>
                </a:extLst>
              </a:tr>
              <a:tr h="686112">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1448386920"/>
                  </a:ext>
                </a:extLst>
              </a:tr>
            </a:tbl>
          </a:graphicData>
        </a:graphic>
      </p:graphicFrame>
      <p:sp>
        <p:nvSpPr>
          <p:cNvPr id="3" name="TextBox 2">
            <a:extLst>
              <a:ext uri="{FF2B5EF4-FFF2-40B4-BE49-F238E27FC236}">
                <a16:creationId xmlns:a16="http://schemas.microsoft.com/office/drawing/2014/main" id="{B3B5E72B-A3D8-A225-372C-42384B88D2B2}"/>
              </a:ext>
            </a:extLst>
          </p:cNvPr>
          <p:cNvSpPr txBox="1"/>
          <p:nvPr/>
        </p:nvSpPr>
        <p:spPr>
          <a:xfrm>
            <a:off x="4991100" y="190500"/>
            <a:ext cx="8305800" cy="1323439"/>
          </a:xfrm>
          <a:prstGeom prst="rect">
            <a:avLst/>
          </a:prstGeom>
          <a:noFill/>
        </p:spPr>
        <p:txBody>
          <a:bodyPr wrap="square" rtlCol="0">
            <a:spAutoFit/>
          </a:bodyPr>
          <a:lstStyle/>
          <a:p>
            <a:pPr algn="ctr"/>
            <a:r>
              <a:rPr lang="en-US" sz="4000" b="1" u="sng">
                <a:solidFill>
                  <a:schemeClr val="accent3">
                    <a:lumMod val="50000"/>
                  </a:schemeClr>
                </a:solidFill>
              </a:rPr>
              <a:t>PHIẾU HỌC TẬP SỐ 1</a:t>
            </a:r>
          </a:p>
          <a:p>
            <a:pPr algn="ctr"/>
            <a:r>
              <a:rPr lang="en-US" sz="4000"/>
              <a:t>Hãy quan sát và hoàn thành bảng sau:</a:t>
            </a:r>
            <a:endParaRPr lang="vi-VN" sz="4000"/>
          </a:p>
        </p:txBody>
      </p:sp>
      <p:pic>
        <p:nvPicPr>
          <p:cNvPr id="5" name="Picture 4">
            <a:extLst>
              <a:ext uri="{FF2B5EF4-FFF2-40B4-BE49-F238E27FC236}">
                <a16:creationId xmlns:a16="http://schemas.microsoft.com/office/drawing/2014/main" id="{F5EC1257-2131-1E56-8557-9F6030C7F083}"/>
              </a:ext>
            </a:extLst>
          </p:cNvPr>
          <p:cNvPicPr>
            <a:picLocks noChangeAspect="1"/>
          </p:cNvPicPr>
          <p:nvPr/>
        </p:nvPicPr>
        <p:blipFill>
          <a:blip r:embed="rId2"/>
          <a:stretch>
            <a:fillRect/>
          </a:stretch>
        </p:blipFill>
        <p:spPr>
          <a:xfrm>
            <a:off x="6172200" y="3314700"/>
            <a:ext cx="1643065" cy="1643065"/>
          </a:xfrm>
          <a:prstGeom prst="rect">
            <a:avLst/>
          </a:prstGeom>
        </p:spPr>
      </p:pic>
      <p:sp>
        <p:nvSpPr>
          <p:cNvPr id="6" name="TextBox 5">
            <a:extLst>
              <a:ext uri="{FF2B5EF4-FFF2-40B4-BE49-F238E27FC236}">
                <a16:creationId xmlns:a16="http://schemas.microsoft.com/office/drawing/2014/main" id="{A4691882-F0EA-59D7-6F28-682D070E0903}"/>
              </a:ext>
            </a:extLst>
          </p:cNvPr>
          <p:cNvSpPr txBox="1"/>
          <p:nvPr/>
        </p:nvSpPr>
        <p:spPr>
          <a:xfrm>
            <a:off x="609600" y="3314700"/>
            <a:ext cx="438150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Công thức cấu tạo</a:t>
            </a:r>
          </a:p>
        </p:txBody>
      </p:sp>
      <p:sp>
        <p:nvSpPr>
          <p:cNvPr id="7" name="TextBox 6">
            <a:extLst>
              <a:ext uri="{FF2B5EF4-FFF2-40B4-BE49-F238E27FC236}">
                <a16:creationId xmlns:a16="http://schemas.microsoft.com/office/drawing/2014/main" id="{3D7B7A2A-8D27-95AB-6221-304A8B1E7855}"/>
              </a:ext>
            </a:extLst>
          </p:cNvPr>
          <p:cNvSpPr txBox="1"/>
          <p:nvPr/>
        </p:nvSpPr>
        <p:spPr>
          <a:xfrm>
            <a:off x="609600" y="5394186"/>
            <a:ext cx="472440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Công thức phân tử</a:t>
            </a:r>
          </a:p>
        </p:txBody>
      </p:sp>
      <p:sp>
        <p:nvSpPr>
          <p:cNvPr id="8" name="TextBox 7">
            <a:extLst>
              <a:ext uri="{FF2B5EF4-FFF2-40B4-BE49-F238E27FC236}">
                <a16:creationId xmlns:a16="http://schemas.microsoft.com/office/drawing/2014/main" id="{8EDEC723-65C7-52A5-F5A1-8AF79ED2EAC6}"/>
              </a:ext>
            </a:extLst>
          </p:cNvPr>
          <p:cNvSpPr txBox="1"/>
          <p:nvPr/>
        </p:nvSpPr>
        <p:spPr>
          <a:xfrm>
            <a:off x="438150" y="6796667"/>
            <a:ext cx="489585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Thành phần nguyên tố</a:t>
            </a:r>
          </a:p>
        </p:txBody>
      </p:sp>
      <p:sp>
        <p:nvSpPr>
          <p:cNvPr id="9" name="TextBox 8">
            <a:extLst>
              <a:ext uri="{FF2B5EF4-FFF2-40B4-BE49-F238E27FC236}">
                <a16:creationId xmlns:a16="http://schemas.microsoft.com/office/drawing/2014/main" id="{C3BAACFC-8383-3FFF-1365-930D5825A74C}"/>
              </a:ext>
            </a:extLst>
          </p:cNvPr>
          <p:cNvSpPr txBox="1"/>
          <p:nvPr/>
        </p:nvSpPr>
        <p:spPr>
          <a:xfrm>
            <a:off x="266700" y="8199148"/>
            <a:ext cx="529590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Số liên kết đơn, đôi, ba</a:t>
            </a:r>
          </a:p>
        </p:txBody>
      </p:sp>
      <p:pic>
        <p:nvPicPr>
          <p:cNvPr id="10" name="Picture 9">
            <a:extLst>
              <a:ext uri="{FF2B5EF4-FFF2-40B4-BE49-F238E27FC236}">
                <a16:creationId xmlns:a16="http://schemas.microsoft.com/office/drawing/2014/main" id="{A938B6F1-4355-278D-FB0C-DCA400085360}"/>
              </a:ext>
            </a:extLst>
          </p:cNvPr>
          <p:cNvPicPr>
            <a:picLocks noChangeAspect="1"/>
          </p:cNvPicPr>
          <p:nvPr/>
        </p:nvPicPr>
        <p:blipFill>
          <a:blip r:embed="rId3"/>
          <a:stretch>
            <a:fillRect/>
          </a:stretch>
        </p:blipFill>
        <p:spPr>
          <a:xfrm>
            <a:off x="9286876" y="3336851"/>
            <a:ext cx="3057525" cy="1495425"/>
          </a:xfrm>
          <a:prstGeom prst="rect">
            <a:avLst/>
          </a:prstGeom>
        </p:spPr>
      </p:pic>
      <p:pic>
        <p:nvPicPr>
          <p:cNvPr id="12" name="Picture 11">
            <a:extLst>
              <a:ext uri="{FF2B5EF4-FFF2-40B4-BE49-F238E27FC236}">
                <a16:creationId xmlns:a16="http://schemas.microsoft.com/office/drawing/2014/main" id="{FE86AEBF-1597-B0B6-6306-065714E5B76E}"/>
              </a:ext>
            </a:extLst>
          </p:cNvPr>
          <p:cNvPicPr>
            <a:picLocks noChangeAspect="1"/>
          </p:cNvPicPr>
          <p:nvPr/>
        </p:nvPicPr>
        <p:blipFill>
          <a:blip r:embed="rId4"/>
          <a:stretch>
            <a:fillRect/>
          </a:stretch>
        </p:blipFill>
        <p:spPr>
          <a:xfrm>
            <a:off x="14401800" y="3199913"/>
            <a:ext cx="1976439" cy="1632363"/>
          </a:xfrm>
          <a:prstGeom prst="rect">
            <a:avLst/>
          </a:prstGeom>
        </p:spPr>
      </p:pic>
      <p:sp>
        <p:nvSpPr>
          <p:cNvPr id="13" name="TextBox 12">
            <a:extLst>
              <a:ext uri="{FF2B5EF4-FFF2-40B4-BE49-F238E27FC236}">
                <a16:creationId xmlns:a16="http://schemas.microsoft.com/office/drawing/2014/main" id="{1E873531-EFB9-F9CB-2667-BA2F054B309F}"/>
              </a:ext>
            </a:extLst>
          </p:cNvPr>
          <p:cNvSpPr txBox="1"/>
          <p:nvPr/>
        </p:nvSpPr>
        <p:spPr>
          <a:xfrm>
            <a:off x="382773" y="9353073"/>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là hydrocarbon</a:t>
            </a:r>
          </a:p>
        </p:txBody>
      </p:sp>
    </p:spTree>
    <p:extLst>
      <p:ext uri="{BB962C8B-B14F-4D97-AF65-F5344CB8AC3E}">
        <p14:creationId xmlns:p14="http://schemas.microsoft.com/office/powerpoint/2010/main" val="204433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61FA7-FAC1-B042-FA02-44E9B64390B4}"/>
              </a:ext>
            </a:extLst>
          </p:cNvPr>
          <p:cNvGraphicFramePr>
            <a:graphicFrameLocks noGrp="1"/>
          </p:cNvGraphicFramePr>
          <p:nvPr>
            <p:extLst>
              <p:ext uri="{D42A27DB-BD31-4B8C-83A1-F6EECF244321}">
                <p14:modId xmlns:p14="http://schemas.microsoft.com/office/powerpoint/2010/main" val="2361771318"/>
              </p:ext>
            </p:extLst>
          </p:nvPr>
        </p:nvGraphicFramePr>
        <p:xfrm>
          <a:off x="266700" y="1693152"/>
          <a:ext cx="17526000" cy="6803148"/>
        </p:xfrm>
        <a:graphic>
          <a:graphicData uri="http://schemas.openxmlformats.org/drawingml/2006/table">
            <a:tbl>
              <a:tblPr>
                <a:tableStyleId>{5940675A-B579-460E-94D1-54222C63F5DA}</a:tableStyleId>
              </a:tblPr>
              <a:tblGrid>
                <a:gridCol w="4876800">
                  <a:extLst>
                    <a:ext uri="{9D8B030D-6E8A-4147-A177-3AD203B41FA5}">
                      <a16:colId xmlns:a16="http://schemas.microsoft.com/office/drawing/2014/main" val="1249580551"/>
                    </a:ext>
                  </a:extLst>
                </a:gridCol>
                <a:gridCol w="3430268">
                  <a:extLst>
                    <a:ext uri="{9D8B030D-6E8A-4147-A177-3AD203B41FA5}">
                      <a16:colId xmlns:a16="http://schemas.microsoft.com/office/drawing/2014/main" val="2128247777"/>
                    </a:ext>
                  </a:extLst>
                </a:gridCol>
                <a:gridCol w="4526487">
                  <a:extLst>
                    <a:ext uri="{9D8B030D-6E8A-4147-A177-3AD203B41FA5}">
                      <a16:colId xmlns:a16="http://schemas.microsoft.com/office/drawing/2014/main" val="2189143179"/>
                    </a:ext>
                  </a:extLst>
                </a:gridCol>
                <a:gridCol w="4692445">
                  <a:extLst>
                    <a:ext uri="{9D8B030D-6E8A-4147-A177-3AD203B41FA5}">
                      <a16:colId xmlns:a16="http://schemas.microsoft.com/office/drawing/2014/main" val="3015410715"/>
                    </a:ext>
                  </a:extLst>
                </a:gridCol>
              </a:tblGrid>
              <a:tr h="885664">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Chất</a:t>
                      </a:r>
                    </a:p>
                  </a:txBody>
                  <a:tcPr marL="6350" marR="6350" marT="0" marB="0" anchor="b">
                    <a:solidFill>
                      <a:schemeClr val="accent3">
                        <a:lumMod val="75000"/>
                      </a:schemeClr>
                    </a:solidFill>
                  </a:tcPr>
                </a:tc>
                <a:tc>
                  <a:txBody>
                    <a:bodyPr/>
                    <a:lstStyle/>
                    <a:p>
                      <a:pPr algn="ctr">
                        <a:lnSpc>
                          <a:spcPct val="135000"/>
                        </a:lnSpc>
                        <a:spcAft>
                          <a:spcPts val="300"/>
                        </a:spcAft>
                      </a:pPr>
                      <a:r>
                        <a:rPr lang="en-US" sz="3600">
                          <a:effectLst/>
                          <a:highlight>
                            <a:srgbClr val="DAE2C2"/>
                          </a:highlight>
                          <a:latin typeface="+mj-lt"/>
                          <a:ea typeface="Times New Roman" panose="02020603050405020304" pitchFamily="18" charset="0"/>
                        </a:rPr>
                        <a:t>a) </a:t>
                      </a:r>
                      <a:r>
                        <a:rPr lang="vi-VN" sz="3600">
                          <a:effectLst/>
                          <a:highlight>
                            <a:srgbClr val="DAE2C2"/>
                          </a:highlight>
                          <a:latin typeface="+mj-lt"/>
                          <a:ea typeface="Times New Roman" panose="02020603050405020304" pitchFamily="18" charset="0"/>
                        </a:rPr>
                        <a:t>Methane</a:t>
                      </a:r>
                    </a:p>
                  </a:txBody>
                  <a:tcPr marL="6350" marR="6350" marT="0" marB="0" anchor="b">
                    <a:solidFill>
                      <a:schemeClr val="accent3">
                        <a:lumMod val="75000"/>
                      </a:schemeClr>
                    </a:solidFill>
                  </a:tcPr>
                </a:tc>
                <a:tc>
                  <a:txBody>
                    <a:bodyPr/>
                    <a:lstStyle/>
                    <a:p>
                      <a:pPr algn="ctr">
                        <a:lnSpc>
                          <a:spcPct val="135000"/>
                        </a:lnSpc>
                        <a:spcAft>
                          <a:spcPts val="300"/>
                        </a:spcAft>
                      </a:pPr>
                      <a:r>
                        <a:rPr lang="en-US" sz="3600">
                          <a:effectLst/>
                          <a:highlight>
                            <a:srgbClr val="DAE2C2"/>
                          </a:highlight>
                          <a:latin typeface="+mj-lt"/>
                          <a:ea typeface="Times New Roman" panose="02020603050405020304" pitchFamily="18" charset="0"/>
                        </a:rPr>
                        <a:t>b) </a:t>
                      </a:r>
                      <a:r>
                        <a:rPr lang="vi-VN" sz="3600">
                          <a:effectLst/>
                          <a:highlight>
                            <a:srgbClr val="DAE2C2"/>
                          </a:highlight>
                          <a:latin typeface="+mj-lt"/>
                          <a:ea typeface="Times New Roman" panose="02020603050405020304" pitchFamily="18" charset="0"/>
                        </a:rPr>
                        <a:t>Propane</a:t>
                      </a:r>
                    </a:p>
                  </a:txBody>
                  <a:tcPr marL="6350" marR="6350" marT="0" marB="0" anchor="b">
                    <a:solidFill>
                      <a:schemeClr val="accent3">
                        <a:lumMod val="75000"/>
                      </a:schemeClr>
                    </a:solidFill>
                  </a:tcPr>
                </a:tc>
                <a:tc>
                  <a:txBody>
                    <a:bodyPr/>
                    <a:lstStyle/>
                    <a:p>
                      <a:pPr algn="ctr">
                        <a:lnSpc>
                          <a:spcPct val="135000"/>
                        </a:lnSpc>
                        <a:spcAft>
                          <a:spcPts val="300"/>
                        </a:spcAft>
                      </a:pPr>
                      <a:r>
                        <a:rPr lang="en-US" sz="3600">
                          <a:effectLst/>
                          <a:highlight>
                            <a:srgbClr val="DAE2C2"/>
                          </a:highlight>
                          <a:latin typeface="+mj-lt"/>
                          <a:ea typeface="Times New Roman" panose="02020603050405020304" pitchFamily="18" charset="0"/>
                        </a:rPr>
                        <a:t>c) </a:t>
                      </a:r>
                      <a:r>
                        <a:rPr lang="vi-VN" sz="3600">
                          <a:effectLst/>
                          <a:highlight>
                            <a:srgbClr val="DAE2C2"/>
                          </a:highlight>
                          <a:latin typeface="+mj-lt"/>
                          <a:ea typeface="Times New Roman" panose="02020603050405020304" pitchFamily="18" charset="0"/>
                        </a:rPr>
                        <a:t>Ethylnene</a:t>
                      </a:r>
                    </a:p>
                  </a:txBody>
                  <a:tcPr marL="6350" marR="6350" marT="0" marB="0" anchor="b">
                    <a:solidFill>
                      <a:schemeClr val="accent3">
                        <a:lumMod val="75000"/>
                      </a:schemeClr>
                    </a:solidFill>
                  </a:tcPr>
                </a:tc>
                <a:extLst>
                  <a:ext uri="{0D108BD9-81ED-4DB2-BD59-A6C34878D82A}">
                    <a16:rowId xmlns:a16="http://schemas.microsoft.com/office/drawing/2014/main" val="631682722"/>
                  </a:ext>
                </a:extLst>
              </a:tr>
              <a:tr h="87667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505391046"/>
                  </a:ext>
                </a:extLst>
              </a:tr>
              <a:tr h="715110">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908659640"/>
                  </a:ext>
                </a:extLst>
              </a:tr>
              <a:tr h="838200">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solidFill>
                      <a:srgbClr val="92D050"/>
                    </a:solidFill>
                  </a:tcPr>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754858962"/>
                  </a:ext>
                </a:extLst>
              </a:tr>
              <a:tr h="686112">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3367028669"/>
                  </a:ext>
                </a:extLst>
              </a:tr>
              <a:tr h="702636">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881029845"/>
                  </a:ext>
                </a:extLst>
              </a:tr>
            </a:tbl>
          </a:graphicData>
        </a:graphic>
      </p:graphicFrame>
      <p:sp>
        <p:nvSpPr>
          <p:cNvPr id="3" name="TextBox 2">
            <a:extLst>
              <a:ext uri="{FF2B5EF4-FFF2-40B4-BE49-F238E27FC236}">
                <a16:creationId xmlns:a16="http://schemas.microsoft.com/office/drawing/2014/main" id="{B3B5E72B-A3D8-A225-372C-42384B88D2B2}"/>
              </a:ext>
            </a:extLst>
          </p:cNvPr>
          <p:cNvSpPr txBox="1"/>
          <p:nvPr/>
        </p:nvSpPr>
        <p:spPr>
          <a:xfrm>
            <a:off x="4991100" y="190500"/>
            <a:ext cx="83058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chemeClr val="accent3">
                    <a:lumMod val="50000"/>
                  </a:schemeClr>
                </a:solidFill>
                <a:effectLst/>
                <a:uLnTx/>
                <a:uFillTx/>
                <a:latin typeface="Calibri"/>
                <a:ea typeface="+mn-ea"/>
                <a:cs typeface="+mn-cs"/>
              </a:rPr>
              <a:t>PHIẾU HỌC TẬP SỐ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Hãy quan sát và hoàn thành bảng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F5EC1257-2131-1E56-8557-9F6030C7F083}"/>
              </a:ext>
            </a:extLst>
          </p:cNvPr>
          <p:cNvPicPr>
            <a:picLocks noChangeAspect="1"/>
          </p:cNvPicPr>
          <p:nvPr/>
        </p:nvPicPr>
        <p:blipFill>
          <a:blip r:embed="rId2"/>
          <a:stretch>
            <a:fillRect/>
          </a:stretch>
        </p:blipFill>
        <p:spPr>
          <a:xfrm>
            <a:off x="6172200" y="2781300"/>
            <a:ext cx="1621800" cy="1621800"/>
          </a:xfrm>
          <a:prstGeom prst="rect">
            <a:avLst/>
          </a:prstGeom>
        </p:spPr>
      </p:pic>
      <p:sp>
        <p:nvSpPr>
          <p:cNvPr id="6" name="TextBox 5">
            <a:extLst>
              <a:ext uri="{FF2B5EF4-FFF2-40B4-BE49-F238E27FC236}">
                <a16:creationId xmlns:a16="http://schemas.microsoft.com/office/drawing/2014/main" id="{A4691882-F0EA-59D7-6F28-682D070E0903}"/>
              </a:ext>
            </a:extLst>
          </p:cNvPr>
          <p:cNvSpPr txBox="1"/>
          <p:nvPr/>
        </p:nvSpPr>
        <p:spPr>
          <a:xfrm>
            <a:off x="609600" y="3314700"/>
            <a:ext cx="43815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thức cấu tạo</a:t>
            </a:r>
          </a:p>
        </p:txBody>
      </p:sp>
      <p:sp>
        <p:nvSpPr>
          <p:cNvPr id="7" name="TextBox 6">
            <a:extLst>
              <a:ext uri="{FF2B5EF4-FFF2-40B4-BE49-F238E27FC236}">
                <a16:creationId xmlns:a16="http://schemas.microsoft.com/office/drawing/2014/main" id="{3D7B7A2A-8D27-95AB-6221-304A8B1E7855}"/>
              </a:ext>
            </a:extLst>
          </p:cNvPr>
          <p:cNvSpPr txBox="1"/>
          <p:nvPr/>
        </p:nvSpPr>
        <p:spPr>
          <a:xfrm>
            <a:off x="623887" y="4794241"/>
            <a:ext cx="472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thức phân tử</a:t>
            </a:r>
          </a:p>
        </p:txBody>
      </p:sp>
      <p:sp>
        <p:nvSpPr>
          <p:cNvPr id="8" name="TextBox 7">
            <a:extLst>
              <a:ext uri="{FF2B5EF4-FFF2-40B4-BE49-F238E27FC236}">
                <a16:creationId xmlns:a16="http://schemas.microsoft.com/office/drawing/2014/main" id="{8EDEC723-65C7-52A5-F5A1-8AF79ED2EAC6}"/>
              </a:ext>
            </a:extLst>
          </p:cNvPr>
          <p:cNvSpPr txBox="1"/>
          <p:nvPr/>
        </p:nvSpPr>
        <p:spPr>
          <a:xfrm>
            <a:off x="233362" y="5600700"/>
            <a:ext cx="48958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Thành phần nguyên tố</a:t>
            </a:r>
          </a:p>
        </p:txBody>
      </p:sp>
      <p:sp>
        <p:nvSpPr>
          <p:cNvPr id="9" name="TextBox 8">
            <a:extLst>
              <a:ext uri="{FF2B5EF4-FFF2-40B4-BE49-F238E27FC236}">
                <a16:creationId xmlns:a16="http://schemas.microsoft.com/office/drawing/2014/main" id="{C3BAACFC-8383-3FFF-1365-930D5825A74C}"/>
              </a:ext>
            </a:extLst>
          </p:cNvPr>
          <p:cNvSpPr txBox="1"/>
          <p:nvPr/>
        </p:nvSpPr>
        <p:spPr>
          <a:xfrm>
            <a:off x="233362" y="6686295"/>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Số liên kết đơn, đôi, ba</a:t>
            </a:r>
          </a:p>
        </p:txBody>
      </p:sp>
      <p:pic>
        <p:nvPicPr>
          <p:cNvPr id="10" name="Picture 9">
            <a:extLst>
              <a:ext uri="{FF2B5EF4-FFF2-40B4-BE49-F238E27FC236}">
                <a16:creationId xmlns:a16="http://schemas.microsoft.com/office/drawing/2014/main" id="{A938B6F1-4355-278D-FB0C-DCA400085360}"/>
              </a:ext>
            </a:extLst>
          </p:cNvPr>
          <p:cNvPicPr>
            <a:picLocks noChangeAspect="1"/>
          </p:cNvPicPr>
          <p:nvPr/>
        </p:nvPicPr>
        <p:blipFill>
          <a:blip r:embed="rId3"/>
          <a:stretch>
            <a:fillRect/>
          </a:stretch>
        </p:blipFill>
        <p:spPr>
          <a:xfrm>
            <a:off x="9286876" y="2781300"/>
            <a:ext cx="3057525" cy="1495425"/>
          </a:xfrm>
          <a:prstGeom prst="rect">
            <a:avLst/>
          </a:prstGeom>
        </p:spPr>
      </p:pic>
      <p:pic>
        <p:nvPicPr>
          <p:cNvPr id="12" name="Picture 11">
            <a:extLst>
              <a:ext uri="{FF2B5EF4-FFF2-40B4-BE49-F238E27FC236}">
                <a16:creationId xmlns:a16="http://schemas.microsoft.com/office/drawing/2014/main" id="{FE86AEBF-1597-B0B6-6306-065714E5B76E}"/>
              </a:ext>
            </a:extLst>
          </p:cNvPr>
          <p:cNvPicPr>
            <a:picLocks noChangeAspect="1"/>
          </p:cNvPicPr>
          <p:nvPr/>
        </p:nvPicPr>
        <p:blipFill>
          <a:blip r:embed="rId4"/>
          <a:stretch>
            <a:fillRect/>
          </a:stretch>
        </p:blipFill>
        <p:spPr>
          <a:xfrm>
            <a:off x="14401800" y="2705100"/>
            <a:ext cx="1976439" cy="1632363"/>
          </a:xfrm>
          <a:prstGeom prst="rect">
            <a:avLst/>
          </a:prstGeom>
        </p:spPr>
      </p:pic>
      <p:sp>
        <p:nvSpPr>
          <p:cNvPr id="4" name="TextBox 3">
            <a:extLst>
              <a:ext uri="{FF2B5EF4-FFF2-40B4-BE49-F238E27FC236}">
                <a16:creationId xmlns:a16="http://schemas.microsoft.com/office/drawing/2014/main" id="{518A34F9-C7A1-CF59-1B04-85517CDE39BA}"/>
              </a:ext>
            </a:extLst>
          </p:cNvPr>
          <p:cNvSpPr txBox="1"/>
          <p:nvPr/>
        </p:nvSpPr>
        <p:spPr>
          <a:xfrm>
            <a:off x="6302782" y="4813014"/>
            <a:ext cx="13001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D461B5F-3317-782F-E972-CCE570E845E8}"/>
              </a:ext>
            </a:extLst>
          </p:cNvPr>
          <p:cNvSpPr txBox="1"/>
          <p:nvPr/>
        </p:nvSpPr>
        <p:spPr>
          <a:xfrm>
            <a:off x="10270330" y="4772293"/>
            <a:ext cx="13001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t>
            </a:r>
            <a:r>
              <a:rPr lang="vi-VN" sz="4000" baseline="-25000">
                <a:solidFill>
                  <a:prstClr val="black"/>
                </a:solidFill>
                <a:latin typeface="Calibri" panose="020F0502020204030204" pitchFamily="34" charset="0"/>
                <a:ea typeface="Calibri" panose="020F0502020204030204" pitchFamily="34" charset="0"/>
                <a:cs typeface="Calibri" panose="020F0502020204030204" pitchFamily="34" charset="0"/>
              </a:rPr>
              <a:t>8</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849DC2DB-D959-F132-8983-1FDF0141BBB6}"/>
              </a:ext>
            </a:extLst>
          </p:cNvPr>
          <p:cNvSpPr txBox="1"/>
          <p:nvPr/>
        </p:nvSpPr>
        <p:spPr>
          <a:xfrm>
            <a:off x="14887576" y="4772293"/>
            <a:ext cx="13001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06E8868-93A5-0640-709E-A832F4B7D837}"/>
              </a:ext>
            </a:extLst>
          </p:cNvPr>
          <p:cNvSpPr txBox="1"/>
          <p:nvPr/>
        </p:nvSpPr>
        <p:spPr>
          <a:xfrm>
            <a:off x="5371713" y="5575328"/>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C và H</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96DA976-2622-5F27-ECF5-6F065C0BCC96}"/>
              </a:ext>
            </a:extLst>
          </p:cNvPr>
          <p:cNvSpPr txBox="1"/>
          <p:nvPr/>
        </p:nvSpPr>
        <p:spPr>
          <a:xfrm>
            <a:off x="9432131" y="5502414"/>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C và H</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97DB00E-CBF7-6208-BCF1-180ACC5040DB}"/>
              </a:ext>
            </a:extLst>
          </p:cNvPr>
          <p:cNvSpPr txBox="1"/>
          <p:nvPr/>
        </p:nvSpPr>
        <p:spPr>
          <a:xfrm>
            <a:off x="14147007" y="5600700"/>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C và H</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4BA778B8-C75B-0D31-2B33-9A7D93E18DB9}"/>
              </a:ext>
            </a:extLst>
          </p:cNvPr>
          <p:cNvSpPr txBox="1"/>
          <p:nvPr/>
        </p:nvSpPr>
        <p:spPr>
          <a:xfrm>
            <a:off x="5401950" y="6644758"/>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 liên</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kết đơn</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7444393-4550-8CFF-135B-7698990E227F}"/>
              </a:ext>
            </a:extLst>
          </p:cNvPr>
          <p:cNvSpPr txBox="1"/>
          <p:nvPr/>
        </p:nvSpPr>
        <p:spPr>
          <a:xfrm>
            <a:off x="9215442" y="6636508"/>
            <a:ext cx="3543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10</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liên</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kết đơn</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6498373D-B198-34BB-AD4B-B2C018367468}"/>
              </a:ext>
            </a:extLst>
          </p:cNvPr>
          <p:cNvSpPr txBox="1"/>
          <p:nvPr/>
        </p:nvSpPr>
        <p:spPr>
          <a:xfrm>
            <a:off x="13780296" y="6452075"/>
            <a:ext cx="35432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noProof="0">
                <a:solidFill>
                  <a:prstClr val="black"/>
                </a:solidFill>
                <a:latin typeface="Calibri" panose="020F0502020204030204" pitchFamily="34" charset="0"/>
                <a:ea typeface="Calibri" panose="020F0502020204030204" pitchFamily="34" charset="0"/>
                <a:cs typeface="Calibri" panose="020F0502020204030204" pitchFamily="34" charset="0"/>
              </a:rPr>
              <a:t>4</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liên</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kết đơn</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4000" baseline="0">
                <a:solidFill>
                  <a:srgbClr val="FF0000"/>
                </a:solidFill>
                <a:latin typeface="Calibri" panose="020F0502020204030204" pitchFamily="34" charset="0"/>
                <a:ea typeface="Calibri" panose="020F0502020204030204" pitchFamily="34" charset="0"/>
                <a:cs typeface="Calibri" panose="020F0502020204030204" pitchFamily="34" charset="0"/>
              </a:rPr>
              <a:t>1 liên</a:t>
            </a:r>
            <a:r>
              <a:rPr lang="vi-VN" sz="4000">
                <a:solidFill>
                  <a:srgbClr val="FF0000"/>
                </a:solidFill>
                <a:latin typeface="Calibri" panose="020F0502020204030204" pitchFamily="34" charset="0"/>
                <a:ea typeface="Calibri" panose="020F0502020204030204" pitchFamily="34" charset="0"/>
                <a:cs typeface="Calibri" panose="020F0502020204030204" pitchFamily="34" charset="0"/>
              </a:rPr>
              <a:t> kết đôi</a:t>
            </a:r>
            <a:endPar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9E23C01-073B-4583-F55B-FB68CE98BC8B}"/>
              </a:ext>
            </a:extLst>
          </p:cNvPr>
          <p:cNvSpPr txBox="1"/>
          <p:nvPr/>
        </p:nvSpPr>
        <p:spPr>
          <a:xfrm>
            <a:off x="266700" y="7712214"/>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là hydrocarbon</a:t>
            </a:r>
          </a:p>
        </p:txBody>
      </p:sp>
      <p:sp>
        <p:nvSpPr>
          <p:cNvPr id="21" name="TextBox 20">
            <a:extLst>
              <a:ext uri="{FF2B5EF4-FFF2-40B4-BE49-F238E27FC236}">
                <a16:creationId xmlns:a16="http://schemas.microsoft.com/office/drawing/2014/main" id="{04F59D91-5B18-9B7D-AD8A-12C0099D56D6}"/>
              </a:ext>
            </a:extLst>
          </p:cNvPr>
          <p:cNvSpPr txBox="1"/>
          <p:nvPr/>
        </p:nvSpPr>
        <p:spPr>
          <a:xfrm>
            <a:off x="6172200" y="7771890"/>
            <a:ext cx="13001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t>
            </a:r>
          </a:p>
        </p:txBody>
      </p:sp>
      <p:sp>
        <p:nvSpPr>
          <p:cNvPr id="22" name="TextBox 21">
            <a:extLst>
              <a:ext uri="{FF2B5EF4-FFF2-40B4-BE49-F238E27FC236}">
                <a16:creationId xmlns:a16="http://schemas.microsoft.com/office/drawing/2014/main" id="{AFFBC950-8CB8-ABD9-EC41-FFBBE5342C7E}"/>
              </a:ext>
            </a:extLst>
          </p:cNvPr>
          <p:cNvSpPr txBox="1"/>
          <p:nvPr/>
        </p:nvSpPr>
        <p:spPr>
          <a:xfrm>
            <a:off x="10086975" y="7783008"/>
            <a:ext cx="13001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t>
            </a:r>
          </a:p>
        </p:txBody>
      </p:sp>
      <p:sp>
        <p:nvSpPr>
          <p:cNvPr id="23" name="TextBox 22">
            <a:extLst>
              <a:ext uri="{FF2B5EF4-FFF2-40B4-BE49-F238E27FC236}">
                <a16:creationId xmlns:a16="http://schemas.microsoft.com/office/drawing/2014/main" id="{22895AA3-FF08-E056-A7DD-F462F9D2C447}"/>
              </a:ext>
            </a:extLst>
          </p:cNvPr>
          <p:cNvSpPr txBox="1"/>
          <p:nvPr/>
        </p:nvSpPr>
        <p:spPr>
          <a:xfrm>
            <a:off x="14630400" y="7720025"/>
            <a:ext cx="13001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t>
            </a:r>
          </a:p>
        </p:txBody>
      </p:sp>
      <p:sp>
        <p:nvSpPr>
          <p:cNvPr id="24" name="TextBox 23">
            <a:extLst>
              <a:ext uri="{FF2B5EF4-FFF2-40B4-BE49-F238E27FC236}">
                <a16:creationId xmlns:a16="http://schemas.microsoft.com/office/drawing/2014/main" id="{7181FCA9-C938-7E2B-5DED-F16DCF48FE53}"/>
              </a:ext>
            </a:extLst>
          </p:cNvPr>
          <p:cNvSpPr txBox="1"/>
          <p:nvPr/>
        </p:nvSpPr>
        <p:spPr>
          <a:xfrm>
            <a:off x="990600" y="8781233"/>
            <a:ext cx="18135600" cy="1323439"/>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Hợp</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chất</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a,b</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là</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alkane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chỉ</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có</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liên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kết</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đơn</a:t>
            </a:r>
            <a:endPar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Hợp</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chất</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c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có</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liên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kết</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đơn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đôi</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là</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alkene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có</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liên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kết</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đôi</a:t>
            </a:r>
            <a:endPar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4" grpId="0"/>
      <p:bldP spid="15" grpId="0"/>
      <p:bldP spid="16" grpId="0"/>
      <p:bldP spid="17" grpId="0"/>
      <p:bldP spid="18" grpId="0"/>
      <p:bldP spid="19" grpId="0"/>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0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13" name="Freeform 13"/>
          <p:cNvSpPr/>
          <p:nvPr/>
        </p:nvSpPr>
        <p:spPr>
          <a:xfrm rot="-10800000">
            <a:off x="2971798" y="56370"/>
            <a:ext cx="14456175" cy="2953530"/>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4724400" y="913985"/>
            <a:ext cx="12162232" cy="830997"/>
          </a:xfrm>
          <a:prstGeom prst="rect">
            <a:avLst/>
          </a:prstGeom>
        </p:spPr>
        <p:txBody>
          <a:bodyPr wrap="square" lIns="0" tIns="0" rIns="0" bIns="0" rtlCol="0" anchor="t">
            <a:spAutoFit/>
          </a:bodyPr>
          <a:lstStyle/>
          <a:p>
            <a:pPr lvl="0">
              <a:buClr>
                <a:srgbClr val="1D8091"/>
              </a:buClr>
              <a:buSzPts val="1500"/>
              <a:buFont typeface="+mj-lt"/>
              <a:buAutoNum type="romanUcPeriod"/>
            </a:pPr>
            <a:r>
              <a:rPr lang="vi-VN" sz="5400" b="1" u="none"/>
              <a:t>I. Khái niệm hydrocarbon, alkane</a:t>
            </a:r>
            <a:endParaRPr lang="vi-VN" sz="5400"/>
          </a:p>
        </p:txBody>
      </p:sp>
      <p:sp>
        <p:nvSpPr>
          <p:cNvPr id="16" name="Freeform 16"/>
          <p:cNvSpPr/>
          <p:nvPr/>
        </p:nvSpPr>
        <p:spPr>
          <a:xfrm rot="-3179418">
            <a:off x="-873778" y="-974887"/>
            <a:ext cx="2729915" cy="2567648"/>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13">
            <a:extLst>
              <a:ext uri="{FF2B5EF4-FFF2-40B4-BE49-F238E27FC236}">
                <a16:creationId xmlns:a16="http://schemas.microsoft.com/office/drawing/2014/main" id="{38B3136D-C164-AFB0-2F61-DB2C7820405D}"/>
              </a:ext>
            </a:extLst>
          </p:cNvPr>
          <p:cNvSpPr/>
          <p:nvPr/>
        </p:nvSpPr>
        <p:spPr>
          <a:xfrm rot="-10800000">
            <a:off x="-533401" y="3707439"/>
            <a:ext cx="18973799" cy="6312860"/>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21" name="TextBox 15">
            <a:extLst>
              <a:ext uri="{FF2B5EF4-FFF2-40B4-BE49-F238E27FC236}">
                <a16:creationId xmlns:a16="http://schemas.microsoft.com/office/drawing/2014/main" id="{62A7EDE9-0844-2D2F-21D9-EEC169002B1F}"/>
              </a:ext>
            </a:extLst>
          </p:cNvPr>
          <p:cNvSpPr txBox="1"/>
          <p:nvPr/>
        </p:nvSpPr>
        <p:spPr>
          <a:xfrm>
            <a:off x="609599" y="3792463"/>
            <a:ext cx="17449802" cy="5986254"/>
          </a:xfrm>
          <a:prstGeom prst="rect">
            <a:avLst/>
          </a:prstGeom>
        </p:spPr>
        <p:txBody>
          <a:bodyPr wrap="square" lIns="0" tIns="0" rIns="0" bIns="0" rtlCol="0" anchor="t">
            <a:spAutoFit/>
          </a:bodyPr>
          <a:lstStyle/>
          <a:p>
            <a:pPr marL="0" marR="0" lvl="0" indent="0" algn="just" defTabSz="914400" rtl="0" eaLnBrk="1" fontAlgn="auto" latinLnBrk="0" hangingPunct="1">
              <a:lnSpc>
                <a:spcPts val="9599"/>
              </a:lnSpc>
              <a:spcBef>
                <a:spcPts val="0"/>
              </a:spcBef>
              <a:spcAft>
                <a:spcPts val="0"/>
              </a:spcAft>
              <a:buClrTx/>
              <a:buSzTx/>
              <a:buFontTx/>
              <a:buNone/>
              <a:tabLst/>
              <a:defRPr/>
            </a:pPr>
            <a:r>
              <a:rPr lang="en-US" sz="4000" b="1" dirty="0">
                <a:effectLst/>
                <a:latin typeface="Courier New" panose="02070309020205020404" pitchFamily="49" charset="0"/>
                <a:ea typeface="Courier New" panose="02070309020205020404" pitchFamily="49" charset="0"/>
              </a:rPr>
              <a:t>- Hydrocarbon </a:t>
            </a:r>
            <a:r>
              <a:rPr lang="en-US" sz="4000" b="1" dirty="0" err="1">
                <a:effectLst/>
                <a:latin typeface="Courier New" panose="02070309020205020404" pitchFamily="49" charset="0"/>
                <a:ea typeface="Courier New" panose="02070309020205020404" pitchFamily="49" charset="0"/>
              </a:rPr>
              <a:t>là</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hợp</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chất</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hữu</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cơ</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mà</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phân</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tử</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chỉ</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chứa</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các</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nguyên</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tố</a:t>
            </a:r>
            <a:r>
              <a:rPr lang="en-US" sz="4000" b="1" dirty="0">
                <a:effectLst/>
                <a:latin typeface="Courier New" panose="02070309020205020404" pitchFamily="49" charset="0"/>
                <a:ea typeface="Courier New" panose="02070309020205020404" pitchFamily="49" charset="0"/>
              </a:rPr>
              <a:t> C,H. Hydrocarbon </a:t>
            </a:r>
            <a:r>
              <a:rPr lang="en-US" sz="4000" b="1" dirty="0" err="1">
                <a:effectLst/>
                <a:latin typeface="Courier New" panose="02070309020205020404" pitchFamily="49" charset="0"/>
                <a:ea typeface="Courier New" panose="02070309020205020404" pitchFamily="49" charset="0"/>
              </a:rPr>
              <a:t>gồm</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nhiều</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loại</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khác</a:t>
            </a:r>
            <a:r>
              <a:rPr lang="en-US" sz="4000" b="1" dirty="0">
                <a:effectLst/>
                <a:latin typeface="Courier New" panose="02070309020205020404" pitchFamily="49" charset="0"/>
                <a:ea typeface="Courier New" panose="02070309020205020404" pitchFamily="49" charset="0"/>
              </a:rPr>
              <a:t> </a:t>
            </a:r>
            <a:r>
              <a:rPr lang="en-US" sz="4000" b="1" dirty="0" err="1">
                <a:effectLst/>
                <a:latin typeface="Courier New" panose="02070309020205020404" pitchFamily="49" charset="0"/>
                <a:ea typeface="Courier New" panose="02070309020205020404" pitchFamily="49" charset="0"/>
              </a:rPr>
              <a:t>nhau</a:t>
            </a:r>
            <a:r>
              <a:rPr lang="en-US" sz="4000" b="1" dirty="0">
                <a:effectLst/>
                <a:latin typeface="Courier New" panose="02070309020205020404" pitchFamily="49" charset="0"/>
                <a:ea typeface="Courier New" panose="02070309020205020404" pitchFamily="49" charset="0"/>
              </a:rPr>
              <a:t> Alkane, Alkene, </a:t>
            </a:r>
            <a:r>
              <a:rPr lang="en-US" sz="4000" b="1" dirty="0" err="1">
                <a:effectLst/>
                <a:latin typeface="Courier New" panose="02070309020205020404" pitchFamily="49" charset="0"/>
                <a:ea typeface="Courier New" panose="02070309020205020404" pitchFamily="49" charset="0"/>
              </a:rPr>
              <a:t>Alkine</a:t>
            </a:r>
            <a:endParaRPr lang="en-US" sz="4000" b="1" dirty="0">
              <a:effectLst/>
              <a:latin typeface="Courier New" panose="02070309020205020404" pitchFamily="49" charset="0"/>
              <a:ea typeface="Courier New" panose="02070309020205020404" pitchFamily="49" charset="0"/>
            </a:endParaRPr>
          </a:p>
          <a:p>
            <a:pPr marL="0" marR="0" lvl="0" indent="0" algn="just" defTabSz="914400" rtl="0" eaLnBrk="1" fontAlgn="auto" latinLnBrk="0" hangingPunct="1">
              <a:lnSpc>
                <a:spcPts val="9599"/>
              </a:lnSpc>
              <a:spcBef>
                <a:spcPts val="0"/>
              </a:spcBef>
              <a:spcAft>
                <a:spcPts val="0"/>
              </a:spcAft>
              <a:buClrTx/>
              <a:buSzTx/>
              <a:buFontTx/>
              <a:buNone/>
              <a:tabLst/>
              <a:defRPr/>
            </a:pPr>
            <a:r>
              <a:rPr lang="en-US" sz="4000" b="1" dirty="0">
                <a:effectLst/>
                <a:latin typeface="Courier New" panose="02070309020205020404" pitchFamily="49" charset="0"/>
                <a:ea typeface="Courier New" panose="02070309020205020404" pitchFamily="49" charset="0"/>
              </a:rPr>
              <a:t>- </a:t>
            </a:r>
            <a:r>
              <a:rPr lang="vi-VN" sz="4000" b="1" dirty="0">
                <a:effectLst/>
                <a:latin typeface="Courier New" panose="02070309020205020404" pitchFamily="49" charset="0"/>
                <a:ea typeface="Courier New" panose="02070309020205020404" pitchFamily="49" charset="0"/>
              </a:rPr>
              <a:t>Alkane là những hydrocarbon mạch hở, phân tử chỉ chứa các liên kết đơn.</a:t>
            </a:r>
            <a:endParaRPr kumimoji="0" lang="en-US" sz="4000" b="1" i="0" u="none" strike="noStrike" kern="1200" cap="none" spc="-439" normalizeH="0" baseline="0" noProof="0" dirty="0">
              <a:ln>
                <a:noFill/>
              </a:ln>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2115176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4FA1D-259F-A571-CD37-C650275AB09E}"/>
              </a:ext>
            </a:extLst>
          </p:cNvPr>
          <p:cNvSpPr txBox="1"/>
          <p:nvPr/>
        </p:nvSpPr>
        <p:spPr>
          <a:xfrm>
            <a:off x="4267200" y="495300"/>
            <a:ext cx="8458200" cy="830997"/>
          </a:xfrm>
          <a:prstGeom prst="rect">
            <a:avLst/>
          </a:prstGeom>
          <a:solidFill>
            <a:srgbClr val="92D050"/>
          </a:solidFill>
        </p:spPr>
        <p:txBody>
          <a:bodyPr wrap="square" rtlCol="0">
            <a:spAutoFit/>
          </a:bodyPr>
          <a:lstStyle/>
          <a:p>
            <a:pPr algn="ctr"/>
            <a:r>
              <a:rPr lang="vi-VN" sz="4800"/>
              <a:t>BÀI TẬP</a:t>
            </a:r>
          </a:p>
        </p:txBody>
      </p:sp>
      <p:sp>
        <p:nvSpPr>
          <p:cNvPr id="3" name="TextBox 2">
            <a:extLst>
              <a:ext uri="{FF2B5EF4-FFF2-40B4-BE49-F238E27FC236}">
                <a16:creationId xmlns:a16="http://schemas.microsoft.com/office/drawing/2014/main" id="{8E82C382-D003-5D00-EADF-1FAE28C62A0D}"/>
              </a:ext>
            </a:extLst>
          </p:cNvPr>
          <p:cNvSpPr txBox="1"/>
          <p:nvPr/>
        </p:nvSpPr>
        <p:spPr>
          <a:xfrm>
            <a:off x="1905000" y="1790700"/>
            <a:ext cx="15240000" cy="7385612"/>
          </a:xfrm>
          <a:prstGeom prst="rect">
            <a:avLst/>
          </a:prstGeom>
          <a:noFill/>
        </p:spPr>
        <p:txBody>
          <a:bodyPr wrap="square" rtlCol="0">
            <a:spAutoFit/>
          </a:bodyPr>
          <a:lstStyle/>
          <a:p>
            <a:pPr lvl="0" algn="just">
              <a:lnSpc>
                <a:spcPct val="135000"/>
              </a:lnSpc>
              <a:spcAft>
                <a:spcPts val="200"/>
              </a:spcAft>
              <a:buClr>
                <a:srgbClr val="000000"/>
              </a:buClr>
              <a:buSzPts val="1000"/>
              <a:tabLst>
                <a:tab pos="408305" algn="l"/>
              </a:tabLst>
            </a:pPr>
            <a:r>
              <a:rPr lang="en-US"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Xét các chất:</a:t>
            </a:r>
          </a:p>
          <a:p>
            <a:pPr indent="177800">
              <a:lnSpc>
                <a:spcPct val="135000"/>
              </a:lnSpc>
              <a:spcAft>
                <a:spcPts val="200"/>
              </a:spcAft>
              <a:tabLst>
                <a:tab pos="1908810" algn="l"/>
                <a:tab pos="3905250" algn="l"/>
              </a:tabLst>
            </a:pPr>
            <a:r>
              <a:rPr lang="vi-VN" sz="3600" b="1">
                <a:effectLst/>
                <a:latin typeface="Times New Roman" panose="02020603050405020304" pitchFamily="18" charset="0"/>
                <a:ea typeface="Times New Roman" panose="02020603050405020304" pitchFamily="18" charset="0"/>
              </a:rPr>
              <a:t>(A) </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3</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3</a:t>
            </a:r>
            <a:r>
              <a:rPr lang="vi-VN" sz="36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(B) </a:t>
            </a:r>
            <a:r>
              <a:rPr lang="vi-VN" sz="3600" cap="small">
                <a:effectLst/>
                <a:latin typeface="Times New Roman" panose="02020603050405020304" pitchFamily="18" charset="0"/>
                <a:ea typeface="Times New Roman" panose="02020603050405020304" pitchFamily="18" charset="0"/>
              </a:rPr>
              <a:t>CH</a:t>
            </a:r>
            <a:r>
              <a:rPr lang="vi-VN" sz="3600" cap="small" baseline="-25000">
                <a:effectLst/>
                <a:latin typeface="Times New Roman" panose="02020603050405020304" pitchFamily="18" charset="0"/>
                <a:ea typeface="Times New Roman" panose="02020603050405020304" pitchFamily="18" charset="0"/>
              </a:rPr>
              <a:t>2</a:t>
            </a:r>
            <a:r>
              <a:rPr lang="vi-VN" sz="3600" cap="small">
                <a:effectLst/>
                <a:latin typeface="Times New Roman" panose="02020603050405020304" pitchFamily="18" charset="0"/>
                <a:ea typeface="Times New Roman" panose="02020603050405020304" pitchFamily="18" charset="0"/>
              </a:rPr>
              <a:t>=CH-CH</a:t>
            </a:r>
            <a:r>
              <a:rPr lang="vi-VN" sz="3600" cap="small" baseline="-25000">
                <a:effectLst/>
                <a:latin typeface="Times New Roman" panose="02020603050405020304" pitchFamily="18" charset="0"/>
                <a:ea typeface="Times New Roman" panose="02020603050405020304" pitchFamily="18" charset="0"/>
              </a:rPr>
              <a:t>3</a:t>
            </a:r>
            <a:r>
              <a:rPr lang="vi-VN" sz="3600" cap="small">
                <a:effectLst/>
                <a:latin typeface="Times New Roman" panose="02020603050405020304" pitchFamily="18" charset="0"/>
                <a:ea typeface="Times New Roman" panose="02020603050405020304" pitchFamily="18" charset="0"/>
              </a:rPr>
              <a:t>,</a:t>
            </a:r>
            <a:r>
              <a:rPr lang="vi-VN" sz="36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(C)</a:t>
            </a: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2</a:t>
            </a:r>
            <a:r>
              <a:rPr lang="vi-VN" sz="4400" cap="small">
                <a:effectLst/>
                <a:latin typeface="Times New Roman" panose="02020603050405020304" pitchFamily="18" charset="0"/>
                <a:ea typeface="Times New Roman" panose="02020603050405020304" pitchFamily="18" charset="0"/>
              </a:rPr>
              <a:t>=c—ch</a:t>
            </a:r>
            <a:r>
              <a:rPr lang="vi-VN" sz="4400" cap="small" baseline="-25000">
                <a:effectLst/>
                <a:latin typeface="Times New Roman" panose="02020603050405020304" pitchFamily="18" charset="0"/>
                <a:ea typeface="Times New Roman" panose="02020603050405020304" pitchFamily="18" charset="0"/>
              </a:rPr>
              <a:t>3</a:t>
            </a:r>
            <a:r>
              <a:rPr lang="vi-VN" sz="4400" cap="small">
                <a:effectLst/>
                <a:latin typeface="Times New Roman" panose="02020603050405020304" pitchFamily="18" charset="0"/>
                <a:ea typeface="Times New Roman" panose="02020603050405020304" pitchFamily="18" charset="0"/>
              </a:rPr>
              <a:t>,</a:t>
            </a:r>
            <a:endParaRPr lang="vi-VN" sz="4400">
              <a:effectLst/>
              <a:latin typeface="Times New Roman" panose="02020603050405020304" pitchFamily="18" charset="0"/>
              <a:ea typeface="Times New Roman" panose="02020603050405020304" pitchFamily="18" charset="0"/>
            </a:endParaRPr>
          </a:p>
          <a:p>
            <a:pPr marL="4686300">
              <a:lnSpc>
                <a:spcPct val="135000"/>
              </a:lnSpc>
              <a:spcAft>
                <a:spcPts val="700"/>
              </a:spcAft>
            </a:pPr>
            <a:r>
              <a:rPr lang="vi-VN" sz="4400" cap="small">
                <a:effectLst/>
                <a:latin typeface="Times New Roman" panose="02020603050405020304" pitchFamily="18" charset="0"/>
                <a:ea typeface="Times New Roman" panose="02020603050405020304" pitchFamily="18" charset="0"/>
              </a:rPr>
              <a:t>                                       ch</a:t>
            </a:r>
            <a:r>
              <a:rPr lang="vi-VN" sz="4400" cap="small" baseline="-25000">
                <a:effectLst/>
                <a:latin typeface="Times New Roman" panose="02020603050405020304" pitchFamily="18" charset="0"/>
                <a:ea typeface="Times New Roman" panose="02020603050405020304" pitchFamily="18" charset="0"/>
              </a:rPr>
              <a:t>3</a:t>
            </a:r>
            <a:endParaRPr lang="vi-VN" sz="4400">
              <a:effectLst/>
              <a:latin typeface="Times New Roman" panose="02020603050405020304" pitchFamily="18" charset="0"/>
              <a:ea typeface="Times New Roman" panose="02020603050405020304" pitchFamily="18" charset="0"/>
            </a:endParaRPr>
          </a:p>
          <a:p>
            <a:pPr indent="177800" algn="just">
              <a:lnSpc>
                <a:spcPct val="135000"/>
              </a:lnSpc>
              <a:spcAft>
                <a:spcPts val="300"/>
              </a:spcAft>
              <a:tabLst>
                <a:tab pos="1908810" algn="l"/>
                <a:tab pos="3905250" algn="l"/>
              </a:tabLst>
            </a:pPr>
            <a:r>
              <a:rPr lang="vi-VN" sz="3600" b="1">
                <a:effectLst/>
                <a:latin typeface="Times New Roman" panose="02020603050405020304" pitchFamily="18" charset="0"/>
                <a:ea typeface="Times New Roman" panose="02020603050405020304" pitchFamily="18" charset="0"/>
              </a:rPr>
              <a:t>(D) </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3</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2</a:t>
            </a:r>
            <a:r>
              <a:rPr lang="vi-VN" sz="3600">
                <a:effectLst/>
                <a:latin typeface="Times New Roman" panose="02020603050405020304" pitchFamily="18" charset="0"/>
                <a:ea typeface="Times New Roman" panose="02020603050405020304" pitchFamily="18" charset="0"/>
              </a:rPr>
              <a:t>-OH,	 </a:t>
            </a:r>
            <a:r>
              <a:rPr lang="vi-VN" sz="3600" b="1">
                <a:effectLst/>
                <a:latin typeface="Times New Roman" panose="02020603050405020304" pitchFamily="18" charset="0"/>
                <a:ea typeface="Times New Roman" panose="02020603050405020304" pitchFamily="18" charset="0"/>
              </a:rPr>
              <a:t>(E) </a:t>
            </a:r>
            <a:r>
              <a:rPr lang="vi-VN" sz="4800" cap="small">
                <a:effectLst/>
                <a:latin typeface="Times New Roman" panose="02020603050405020304" pitchFamily="18" charset="0"/>
                <a:ea typeface="Times New Roman" panose="02020603050405020304" pitchFamily="18" charset="0"/>
              </a:rPr>
              <a:t>ch</a:t>
            </a:r>
            <a:r>
              <a:rPr lang="vi-VN" sz="4800" cap="small" baseline="-25000">
                <a:effectLst/>
                <a:latin typeface="Times New Roman" panose="02020603050405020304" pitchFamily="18" charset="0"/>
                <a:ea typeface="Times New Roman" panose="02020603050405020304" pitchFamily="18" charset="0"/>
              </a:rPr>
              <a:t>3</a:t>
            </a:r>
            <a:r>
              <a:rPr lang="vi-VN" sz="4800" cap="small">
                <a:effectLst/>
                <a:latin typeface="Times New Roman" panose="02020603050405020304" pitchFamily="18" charset="0"/>
                <a:ea typeface="Times New Roman" panose="02020603050405020304" pitchFamily="18" charset="0"/>
              </a:rPr>
              <a:t>-cooh</a:t>
            </a:r>
            <a:r>
              <a:rPr lang="vi-VN" sz="3600" cap="small">
                <a:effectLst/>
                <a:latin typeface="Times New Roman" panose="02020603050405020304" pitchFamily="18" charset="0"/>
                <a:ea typeface="Times New Roman" panose="02020603050405020304" pitchFamily="18" charset="0"/>
              </a:rPr>
              <a:t>,</a:t>
            </a:r>
            <a:r>
              <a:rPr lang="vi-VN" sz="36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(G)</a:t>
            </a: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3</a:t>
            </a:r>
            <a:r>
              <a:rPr lang="vi-VN" sz="4400" cap="small">
                <a:effectLst/>
                <a:latin typeface="Times New Roman" panose="02020603050405020304" pitchFamily="18" charset="0"/>
                <a:ea typeface="Times New Roman" panose="02020603050405020304" pitchFamily="18" charset="0"/>
              </a:rPr>
              <a:t>—ch—ch</a:t>
            </a:r>
            <a:r>
              <a:rPr lang="vi-VN" sz="4400" cap="small" baseline="-25000">
                <a:effectLst/>
                <a:latin typeface="Times New Roman" panose="02020603050405020304" pitchFamily="18" charset="0"/>
                <a:ea typeface="Times New Roman" panose="02020603050405020304" pitchFamily="18" charset="0"/>
              </a:rPr>
              <a:t>3</a:t>
            </a:r>
            <a:r>
              <a:rPr lang="vi-VN" sz="4400" cap="small">
                <a:effectLst/>
                <a:latin typeface="Times New Roman" panose="02020603050405020304" pitchFamily="18" charset="0"/>
                <a:ea typeface="Times New Roman" panose="02020603050405020304" pitchFamily="18" charset="0"/>
              </a:rPr>
              <a:t>,</a:t>
            </a:r>
            <a:endParaRPr lang="vi-VN" sz="4400">
              <a:effectLst/>
              <a:latin typeface="Times New Roman" panose="02020603050405020304" pitchFamily="18" charset="0"/>
              <a:ea typeface="Times New Roman" panose="02020603050405020304" pitchFamily="18" charset="0"/>
            </a:endParaRPr>
          </a:p>
          <a:p>
            <a:pPr indent="177800">
              <a:lnSpc>
                <a:spcPct val="135000"/>
              </a:lnSpc>
              <a:spcAft>
                <a:spcPts val="200"/>
              </a:spcAft>
              <a:tabLst>
                <a:tab pos="4679950" algn="l"/>
              </a:tabLst>
            </a:pP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3</a:t>
            </a:r>
            <a:endParaRPr lang="vi-VN" sz="4400">
              <a:effectLst/>
              <a:latin typeface="Times New Roman" panose="02020603050405020304" pitchFamily="18" charset="0"/>
              <a:ea typeface="Times New Roman" panose="02020603050405020304" pitchFamily="18" charset="0"/>
            </a:endParaRPr>
          </a:p>
          <a:p>
            <a:pPr indent="177800">
              <a:lnSpc>
                <a:spcPct val="135000"/>
              </a:lnSpc>
              <a:spcAft>
                <a:spcPts val="200"/>
              </a:spcAft>
              <a:tabLst>
                <a:tab pos="4679950" algn="l"/>
              </a:tabLst>
            </a:pPr>
            <a:r>
              <a:rPr lang="vi-VN" sz="3600" b="1">
                <a:effectLst/>
                <a:latin typeface="Times New Roman" panose="02020603050405020304" pitchFamily="18" charset="0"/>
                <a:ea typeface="Times New Roman" panose="02020603050405020304" pitchFamily="18" charset="0"/>
              </a:rPr>
              <a:t>(H)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2</a:t>
            </a:r>
            <a:r>
              <a:rPr lang="vi-VN" sz="4400" cap="small">
                <a:effectLst/>
                <a:latin typeface="Times New Roman" panose="02020603050405020304" pitchFamily="18" charset="0"/>
                <a:ea typeface="Times New Roman" panose="02020603050405020304" pitchFamily="18" charset="0"/>
              </a:rPr>
              <a:t>=ch-ch=ch</a:t>
            </a:r>
            <a:r>
              <a:rPr lang="vi-VN" sz="4400" cap="small" baseline="-25000">
                <a:effectLst/>
                <a:latin typeface="Times New Roman" panose="02020603050405020304" pitchFamily="18" charset="0"/>
                <a:ea typeface="Times New Roman" panose="02020603050405020304" pitchFamily="18" charset="0"/>
              </a:rPr>
              <a:t>2</a:t>
            </a:r>
            <a:r>
              <a:rPr lang="vi-VN" sz="4400" cap="small">
                <a:effectLst/>
                <a:latin typeface="Times New Roman" panose="02020603050405020304" pitchFamily="18" charset="0"/>
                <a:ea typeface="Times New Roman" panose="02020603050405020304" pitchFamily="18" charset="0"/>
              </a:rPr>
              <a:t>,</a:t>
            </a:r>
            <a:r>
              <a:rPr lang="vi-VN" sz="44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(I)</a:t>
            </a: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4</a:t>
            </a:r>
            <a:r>
              <a:rPr lang="vi-VN" sz="4400" cap="small">
                <a:effectLst/>
                <a:latin typeface="Times New Roman" panose="02020603050405020304" pitchFamily="18" charset="0"/>
                <a:ea typeface="Times New Roman" panose="02020603050405020304" pitchFamily="18" charset="0"/>
              </a:rPr>
              <a:t>.</a:t>
            </a:r>
            <a:r>
              <a:rPr lang="vi-VN" sz="3600" cap="small">
                <a:effectLst/>
                <a:latin typeface="Times New Roman" panose="02020603050405020304" pitchFamily="18" charset="0"/>
                <a:ea typeface="Times New Roman" panose="02020603050405020304" pitchFamily="18" charset="0"/>
              </a:rPr>
              <a:t>	</a:t>
            </a:r>
            <a:endParaRPr lang="vi-VN" sz="3600">
              <a:effectLst/>
              <a:latin typeface="Times New Roman" panose="02020603050405020304" pitchFamily="18" charset="0"/>
              <a:ea typeface="Times New Roman" panose="02020603050405020304" pitchFamily="18" charset="0"/>
            </a:endParaRPr>
          </a:p>
          <a:p>
            <a:pPr indent="177800">
              <a:lnSpc>
                <a:spcPct val="135000"/>
              </a:lnSpc>
              <a:spcAft>
                <a:spcPts val="2800"/>
              </a:spcAft>
            </a:pPr>
            <a:r>
              <a:rPr lang="vi-VN" sz="3600" b="1" i="1">
                <a:effectLst/>
                <a:latin typeface="Times New Roman" panose="02020603050405020304" pitchFamily="18" charset="0"/>
                <a:ea typeface="Times New Roman" panose="02020603050405020304" pitchFamily="18" charset="0"/>
              </a:rPr>
              <a:t>Trong các chất trên, chất nào là hydrocarbon, chất nào là alkane? Giải thích.</a:t>
            </a:r>
          </a:p>
          <a:p>
            <a:endParaRPr lang="vi-VN" sz="3600"/>
          </a:p>
        </p:txBody>
      </p:sp>
      <p:cxnSp>
        <p:nvCxnSpPr>
          <p:cNvPr id="5" name="Straight Connector 4">
            <a:extLst>
              <a:ext uri="{FF2B5EF4-FFF2-40B4-BE49-F238E27FC236}">
                <a16:creationId xmlns:a16="http://schemas.microsoft.com/office/drawing/2014/main" id="{76E63EF5-3724-1D7C-D516-29C3DD5D3686}"/>
              </a:ext>
            </a:extLst>
          </p:cNvPr>
          <p:cNvCxnSpPr/>
          <p:nvPr/>
        </p:nvCxnSpPr>
        <p:spPr>
          <a:xfrm>
            <a:off x="12268200" y="3467100"/>
            <a:ext cx="0" cy="30480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EB139242-7B15-199E-4437-889167AC7620}"/>
              </a:ext>
            </a:extLst>
          </p:cNvPr>
          <p:cNvCxnSpPr>
            <a:cxnSpLocks/>
          </p:cNvCxnSpPr>
          <p:nvPr/>
        </p:nvCxnSpPr>
        <p:spPr>
          <a:xfrm>
            <a:off x="12420600" y="5372100"/>
            <a:ext cx="0" cy="4572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0746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1288</TotalTime>
  <Words>1658</Words>
  <Application>Microsoft Office PowerPoint</Application>
  <PresentationFormat>Custom</PresentationFormat>
  <Paragraphs>234</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Times New Roman</vt:lpstr>
      <vt:lpstr>Dosis Semi-Bold</vt:lpstr>
      <vt:lpstr>Gaegu Bold</vt:lpstr>
      <vt:lpstr>Symbol</vt:lpstr>
      <vt:lpstr>Segoe UI</vt:lpstr>
      <vt:lpstr>Arial</vt:lpstr>
      <vt:lpstr>Courier New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5</cp:revision>
  <dcterms:created xsi:type="dcterms:W3CDTF">2006-08-16T00:00:00Z</dcterms:created>
  <dcterms:modified xsi:type="dcterms:W3CDTF">2025-02-08T02:06:28Z</dcterms:modified>
  <dc:identifier>DAGIYaczg8k</dc:identifier>
</cp:coreProperties>
</file>