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81" r:id="rId9"/>
    <p:sldId id="263" r:id="rId10"/>
    <p:sldId id="264" r:id="rId11"/>
    <p:sldId id="271" r:id="rId12"/>
    <p:sldId id="272" r:id="rId13"/>
    <p:sldId id="273" r:id="rId14"/>
    <p:sldId id="274" r:id="rId15"/>
    <p:sldId id="280" r:id="rId16"/>
    <p:sldId id="265" r:id="rId17"/>
    <p:sldId id="275" r:id="rId18"/>
    <p:sldId id="276" r:id="rId19"/>
    <p:sldId id="282" r:id="rId20"/>
    <p:sldId id="283" r:id="rId21"/>
    <p:sldId id="266" r:id="rId22"/>
  </p:sldIdLst>
  <p:sldSz cx="12192000" cy="6858000"/>
  <p:notesSz cx="6858000" cy="9144000"/>
  <p:embeddedFontLst>
    <p:embeddedFont>
      <p:font typeface="#9Slide03 BoosterNextFYBlack" panose="020B0604020202020204" charset="0"/>
      <p:regular r:id="rId24"/>
    </p:embeddedFont>
    <p:embeddedFont>
      <p:font typeface="#9Slide03 Comfortaa" panose="020B0604020202020204" charset="0"/>
      <p:regular r:id="rId25"/>
    </p:embeddedFont>
    <p:embeddedFont>
      <p:font typeface="#9Slide03 Comfortaa Bold" panose="020B0604020202020204" charset="0"/>
      <p:bold r:id="rId26"/>
    </p:embeddedFont>
    <p:embeddedFont>
      <p:font typeface="#9Slide03 Dekar" panose="020B0604020202020204" charset="0"/>
      <p:regular r:id="rId27"/>
    </p:embeddedFont>
    <p:embeddedFont>
      <p:font typeface="Bebas Neue" panose="020F0502020204030204" pitchFamily="34" charset="0"/>
      <p:regular r:id="rId28"/>
    </p:embeddedFont>
    <p:embeddedFont>
      <p:font typeface="Nunito Light" pitchFamily="2" charset="0"/>
      <p:regular r:id="rId29"/>
      <p:italic r:id="rId30"/>
    </p:embeddedFont>
    <p:embeddedFont>
      <p:font typeface="Varela Round" panose="020F0502020204030204" pitchFamily="2" charset="-79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DDEDD3"/>
    <a:srgbClr val="D3E8C6"/>
    <a:srgbClr val="E8AC87"/>
    <a:srgbClr val="909C55"/>
    <a:srgbClr val="AFB55F"/>
    <a:srgbClr val="9BB032"/>
    <a:srgbClr val="687722"/>
    <a:srgbClr val="CDB69F"/>
    <a:srgbClr val="BFA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9710" autoAdjust="0"/>
  </p:normalViewPr>
  <p:slideViewPr>
    <p:cSldViewPr snapToGrid="0">
      <p:cViewPr varScale="1">
        <p:scale>
          <a:sx n="68" d="100"/>
          <a:sy n="68" d="100"/>
        </p:scale>
        <p:origin x="8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AA2FD-A3BE-413A-91D1-6A6AE381948D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F5AEC-5D73-4A15-B638-D67413004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3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66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9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28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1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449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Quy tắc 4 đúng bao gồm</a:t>
            </a:r>
            <a:endParaRPr lang="en-US" dirty="0"/>
          </a:p>
          <a:p>
            <a:r>
              <a:rPr lang="vi-VN" dirty="0"/>
              <a:t>Vì sao nên tăng cường sử dụng phân bón hữu cơ.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6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 GV gọi HS tìm công thức hóa học của các muối là thành phần của các loại phân bón hóa học.</a:t>
            </a:r>
          </a:p>
          <a:p>
            <a:r>
              <a:rPr lang="vi-VN" dirty="0"/>
              <a:t>- GV click chuột vào chữ cái đầu tiên trong CTHH để tô đỏ CTHH mà HS đã chọn.</a:t>
            </a:r>
          </a:p>
          <a:p>
            <a:r>
              <a:rPr lang="vi-VN" dirty="0"/>
              <a:t>- Có tất cả 10 muối bao gồm: KCl, K</a:t>
            </a:r>
            <a:r>
              <a:rPr lang="vi-VN" baseline="-25000" dirty="0"/>
              <a:t>3</a:t>
            </a:r>
            <a:r>
              <a:rPr lang="vi-VN" dirty="0"/>
              <a:t>PO</a:t>
            </a:r>
            <a:r>
              <a:rPr lang="vi-VN" baseline="-25000" dirty="0"/>
              <a:t>4</a:t>
            </a:r>
            <a:r>
              <a:rPr lang="vi-VN" dirty="0"/>
              <a:t>, K</a:t>
            </a:r>
            <a:r>
              <a:rPr lang="vi-VN" baseline="-25000" dirty="0"/>
              <a:t>2</a:t>
            </a:r>
            <a:r>
              <a:rPr lang="vi-VN" dirty="0"/>
              <a:t>SO</a:t>
            </a:r>
            <a:r>
              <a:rPr lang="vi-VN" baseline="-25000" dirty="0"/>
              <a:t>4</a:t>
            </a:r>
            <a:r>
              <a:rPr lang="vi-VN" dirty="0"/>
              <a:t>, Ca(H</a:t>
            </a:r>
            <a:r>
              <a:rPr lang="vi-VN" baseline="-25000" dirty="0"/>
              <a:t>2</a:t>
            </a:r>
            <a:r>
              <a:rPr lang="vi-VN" dirty="0"/>
              <a:t>PO</a:t>
            </a:r>
            <a:r>
              <a:rPr lang="vi-VN" baseline="-25000" dirty="0"/>
              <a:t>4</a:t>
            </a:r>
            <a:r>
              <a:rPr lang="vi-VN" dirty="0"/>
              <a:t>)</a:t>
            </a:r>
            <a:r>
              <a:rPr lang="vi-VN" baseline="-25000" dirty="0"/>
              <a:t>2</a:t>
            </a:r>
            <a:r>
              <a:rPr lang="vi-VN" dirty="0"/>
              <a:t>, (NH</a:t>
            </a:r>
            <a:r>
              <a:rPr lang="vi-VN" baseline="-25000" dirty="0"/>
              <a:t>2</a:t>
            </a:r>
            <a:r>
              <a:rPr lang="vi-VN" dirty="0"/>
              <a:t>)</a:t>
            </a:r>
            <a:r>
              <a:rPr lang="vi-VN" baseline="-25000" dirty="0"/>
              <a:t>2</a:t>
            </a:r>
            <a:r>
              <a:rPr lang="vi-VN" dirty="0"/>
              <a:t>CO, KNO</a:t>
            </a:r>
            <a:r>
              <a:rPr lang="vi-VN" baseline="-25000" dirty="0"/>
              <a:t>3</a:t>
            </a:r>
            <a:r>
              <a:rPr lang="vi-VN" dirty="0"/>
              <a:t>, Ca</a:t>
            </a:r>
            <a:r>
              <a:rPr lang="vi-VN" baseline="-25000" dirty="0"/>
              <a:t>3</a:t>
            </a:r>
            <a:r>
              <a:rPr lang="vi-VN" dirty="0"/>
              <a:t>(PO</a:t>
            </a:r>
            <a:r>
              <a:rPr lang="vi-VN" baseline="-25000" dirty="0"/>
              <a:t>4</a:t>
            </a:r>
            <a:r>
              <a:rPr lang="vi-VN" dirty="0"/>
              <a:t>)</a:t>
            </a:r>
            <a:r>
              <a:rPr lang="vi-VN" baseline="-25000" dirty="0"/>
              <a:t>2</a:t>
            </a:r>
            <a:r>
              <a:rPr lang="vi-VN" dirty="0"/>
              <a:t>, NH</a:t>
            </a:r>
            <a:r>
              <a:rPr lang="vi-VN" baseline="-25000" dirty="0"/>
              <a:t>4</a:t>
            </a:r>
            <a:r>
              <a:rPr lang="vi-VN" dirty="0"/>
              <a:t>NO</a:t>
            </a:r>
            <a:r>
              <a:rPr lang="vi-VN" baseline="-25000" dirty="0"/>
              <a:t>3</a:t>
            </a:r>
            <a:r>
              <a:rPr lang="vi-VN" dirty="0"/>
              <a:t>, CaSO</a:t>
            </a:r>
            <a:r>
              <a:rPr lang="vi-VN" baseline="-25000" dirty="0"/>
              <a:t>4</a:t>
            </a:r>
            <a:r>
              <a:rPr lang="vi-VN" dirty="0"/>
              <a:t>, NH</a:t>
            </a:r>
            <a:r>
              <a:rPr lang="vi-VN" baseline="-25000" dirty="0"/>
              <a:t>4</a:t>
            </a:r>
            <a:r>
              <a:rPr lang="vi-VN" dirty="0"/>
              <a:t>Cl.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4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9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30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Câu hỏi:</a:t>
            </a:r>
          </a:p>
          <a:p>
            <a:pPr marL="228600" indent="-228600">
              <a:buAutoNum type="arabicPeriod"/>
            </a:pPr>
            <a:r>
              <a:rPr lang="vi-VN" dirty="0"/>
              <a:t>Điền vào chỗ trống hoàn thành phát biểu về phân bón hóa học.</a:t>
            </a:r>
          </a:p>
          <a:p>
            <a:pPr marL="228600" indent="-228600">
              <a:buAutoNum type="arabicPeriod"/>
            </a:pPr>
            <a:r>
              <a:rPr lang="vi-VN" dirty="0"/>
              <a:t>Sắp xếp các nguyên tố dinh dưỡng vào nhóm phù hợp.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đa lượng: N, P, K.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trung lượng: Mg, Ca.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vi lượng: Cu, Mn, Zn.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1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Câu hỏi:</a:t>
            </a:r>
          </a:p>
          <a:p>
            <a:pPr marL="228600" indent="-228600">
              <a:buAutoNum type="arabicPeriod"/>
            </a:pPr>
            <a:r>
              <a:rPr lang="vi-VN" dirty="0"/>
              <a:t>Điền vào chỗ trống hoàn thành phát biểu về phân bón hóa học.</a:t>
            </a:r>
          </a:p>
          <a:p>
            <a:pPr marL="228600" indent="-228600">
              <a:buAutoNum type="arabicPeriod"/>
            </a:pPr>
            <a:r>
              <a:rPr lang="vi-VN" dirty="0"/>
              <a:t>Sắp xếp các nguyên tố dinh dưỡng vào nhóm phù hợp.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đa lượng: N, P, K.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trung lượng: Mg, Ca.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vi lượng: Cu, Mn, Zn.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1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Câu hỏi:</a:t>
            </a:r>
          </a:p>
          <a:p>
            <a:pPr marL="228600" indent="-228600">
              <a:buAutoNum type="arabicPeriod"/>
            </a:pPr>
            <a:r>
              <a:rPr lang="vi-VN" dirty="0"/>
              <a:t>Điền vào chỗ trống hoàn thành phát biểu về phân bón hóa học.</a:t>
            </a:r>
          </a:p>
          <a:p>
            <a:pPr marL="228600" indent="-228600">
              <a:buAutoNum type="arabicPeriod"/>
            </a:pPr>
            <a:r>
              <a:rPr lang="vi-VN" dirty="0"/>
              <a:t>Sắp xếp các nguyên tố dinh dưỡng vào nhóm phù hợp.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đa lượng: N, P, K.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trung lượng: Mg, Ca.</a:t>
            </a:r>
          </a:p>
          <a:p>
            <a:pPr marL="171450" indent="-171450">
              <a:buFontTx/>
              <a:buChar char="-"/>
            </a:pPr>
            <a:r>
              <a:rPr lang="vi-VN" dirty="0"/>
              <a:t>Nguyên tố vi lượng: Cu, Mn, Zn.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3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F5AEC-5D73-4A15-B638-D674130041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9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76B6-AC98-C510-FA1E-8637C4836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FF9FF-795B-BF99-1640-869F05083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BBED0-9097-1174-C5DE-3D207CF6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F69A-6B05-9B99-9DEA-C2A4F083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9A52-D63C-5D18-D910-07E09329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0570-776D-3937-3FD6-AA7A5870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E4519D-4C00-ABC8-7C92-666EF9EBA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1FB67-1328-BFF3-23BA-1CEEA970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A7C0-C551-7F97-BAB7-BC807C82B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DF3AC-D9F0-1149-B16C-76D97D30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0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9E0FE4-A205-2CBB-0E42-BC6AE8A5E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B31B6-FB42-6F18-B04C-17E234EE3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0159-0DD0-B933-EA77-7383E889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E9CD4-F32B-EAF8-54D3-4D28960B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24C52-5C5A-7B98-8D1E-B5CE36BD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2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3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669" name="Google Shape;669;p1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1" name="Google Shape;731;p13"/>
          <p:cNvGrpSpPr/>
          <p:nvPr/>
        </p:nvGrpSpPr>
        <p:grpSpPr>
          <a:xfrm>
            <a:off x="256545" y="180885"/>
            <a:ext cx="11678892" cy="6496659"/>
            <a:chOff x="916986" y="2500875"/>
            <a:chExt cx="2280618" cy="1217119"/>
          </a:xfrm>
        </p:grpSpPr>
        <p:sp>
          <p:nvSpPr>
            <p:cNvPr id="732" name="Google Shape;732;p1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7" name="Google Shape;737;p13"/>
          <p:cNvSpPr txBox="1">
            <a:spLocks noGrp="1"/>
          </p:cNvSpPr>
          <p:nvPr>
            <p:ph type="subTitle" idx="1"/>
          </p:nvPr>
        </p:nvSpPr>
        <p:spPr>
          <a:xfrm>
            <a:off x="2868433" y="4921567"/>
            <a:ext cx="4753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38" name="Google Shape;738;p13"/>
          <p:cNvSpPr txBox="1">
            <a:spLocks noGrp="1"/>
          </p:cNvSpPr>
          <p:nvPr>
            <p:ph type="title"/>
          </p:nvPr>
        </p:nvSpPr>
        <p:spPr>
          <a:xfrm>
            <a:off x="1772800" y="597408"/>
            <a:ext cx="935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9" name="Google Shape;739;p13"/>
          <p:cNvSpPr txBox="1">
            <a:spLocks noGrp="1"/>
          </p:cNvSpPr>
          <p:nvPr>
            <p:ph type="subTitle" idx="2"/>
          </p:nvPr>
        </p:nvSpPr>
        <p:spPr>
          <a:xfrm>
            <a:off x="1976033" y="2594727"/>
            <a:ext cx="56456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0" name="Google Shape;740;p13"/>
          <p:cNvSpPr txBox="1">
            <a:spLocks noGrp="1"/>
          </p:cNvSpPr>
          <p:nvPr>
            <p:ph type="subTitle" idx="3"/>
          </p:nvPr>
        </p:nvSpPr>
        <p:spPr>
          <a:xfrm>
            <a:off x="1976033" y="4084017"/>
            <a:ext cx="56456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1" name="Google Shape;741;p13"/>
          <p:cNvSpPr txBox="1">
            <a:spLocks noGrp="1"/>
          </p:cNvSpPr>
          <p:nvPr>
            <p:ph type="subTitle" idx="4"/>
          </p:nvPr>
        </p:nvSpPr>
        <p:spPr>
          <a:xfrm>
            <a:off x="1976033" y="5573308"/>
            <a:ext cx="56456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2" name="Google Shape;742;p13"/>
          <p:cNvSpPr txBox="1">
            <a:spLocks noGrp="1"/>
          </p:cNvSpPr>
          <p:nvPr>
            <p:ph type="title" idx="5" hasCustomPrompt="1"/>
          </p:nvPr>
        </p:nvSpPr>
        <p:spPr>
          <a:xfrm>
            <a:off x="1976000" y="1899493"/>
            <a:ext cx="89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title" idx="6" hasCustomPrompt="1"/>
          </p:nvPr>
        </p:nvSpPr>
        <p:spPr>
          <a:xfrm>
            <a:off x="1976000" y="4885165"/>
            <a:ext cx="89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44" name="Google Shape;744;p13"/>
          <p:cNvSpPr txBox="1">
            <a:spLocks noGrp="1"/>
          </p:cNvSpPr>
          <p:nvPr>
            <p:ph type="title" idx="7" hasCustomPrompt="1"/>
          </p:nvPr>
        </p:nvSpPr>
        <p:spPr>
          <a:xfrm>
            <a:off x="1976000" y="3392329"/>
            <a:ext cx="8924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>
            <a:spLocks noGrp="1"/>
          </p:cNvSpPr>
          <p:nvPr>
            <p:ph type="subTitle" idx="8"/>
          </p:nvPr>
        </p:nvSpPr>
        <p:spPr>
          <a:xfrm>
            <a:off x="2866833" y="1938833"/>
            <a:ext cx="475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subTitle" idx="9"/>
          </p:nvPr>
        </p:nvSpPr>
        <p:spPr>
          <a:xfrm>
            <a:off x="2866833" y="3430200"/>
            <a:ext cx="4754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764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DAA7-B3FE-F57E-627A-C0DDB407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FC61-6AB1-575F-ECBB-CA140C308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FC1E9-614D-2785-876C-D0149373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BCF67-6138-061A-6889-64083C2C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737D8-D7DA-B492-F44A-B7F9A223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59C5-A022-E034-C500-DA251897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A6F2B-6377-99E8-08A5-19D0573A3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DA13C-6DEE-B410-52C0-0630E263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9700B-9332-7926-09C1-6ADB51254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8F6B6-E081-38F6-EBFC-9C1D4634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6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4720-2BD6-A68E-6E1C-60737355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4B00-5B5C-7560-C722-2569D1B7C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B7999-C1B9-9E9F-1023-0CB70F88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5EF90-4ACC-BA41-81C1-1C83600E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E4147-C398-09A2-0469-8490AF29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812C6-8F6A-141B-1EB3-104D3108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9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D4D0A-DD7A-B9F7-C3FD-EC66E1E7A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E4261-6346-19F8-6FD5-1BFC5685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F5678-8FB4-FB54-211A-32E6C07B6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96391-586E-9323-B362-6B4090C61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3F600C-288E-706E-E4E0-E2E175167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A7233-AE71-F867-94F3-58FBF4343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431BE-234A-1A6C-4D4C-5643F5BC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840E1F-E56E-719B-D429-5A69B400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C371-9873-8DD5-DC7E-03FBEA5D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516D8-3EF2-5289-B44F-1D832F0D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4BE6CF-3832-5796-74E9-7D5F3A490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F164F-B480-A427-BB24-1E7D6E9F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1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D8183-6180-025A-DB53-54171A00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9A90F7-0C5D-6F73-CD2B-049305021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0B29A-E0CF-99B1-ACCA-F11082B7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1A6C1-86EE-31CE-E967-1D8EBE50B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D209C-A3A4-3886-C966-1DA2DDAC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9FD42-3C1C-84C7-AF34-ABFDD8CE1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7F053-E156-90C9-3F19-19051439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D89DC-337B-1E66-90FC-1207B239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C33F8-B078-B078-CFC5-A45B94418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8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AFB61-C3FD-61C5-F14B-18828E47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80058-5817-CE14-26EE-7D1198FBB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969FC-DF08-296E-80EB-72AE2D1C7C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620A2-840D-3486-4DF6-ED5D91D4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4AFCF-8AF2-8CFC-C4CF-6C0C9911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7A278-59C4-7DCC-282F-D4921509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2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9ADC6-826D-93CC-F105-7586578D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8EAAB-3B2F-C164-F852-BFE3760A1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912F5-434C-36C2-9CEA-3A00A28FD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CE37-AB65-4C15-BC7B-1740CCD6EE73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0E11-E726-42AC-E889-22DE1142D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5648-04C5-0396-DCD9-652AC0AE7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CB3C6-65DB-4E40-A2BF-2D8F31F1A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3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30639E-3C4E-44CE-94FB-E863CBE817B7}"/>
              </a:ext>
            </a:extLst>
          </p:cNvPr>
          <p:cNvGrpSpPr/>
          <p:nvPr/>
        </p:nvGrpSpPr>
        <p:grpSpPr>
          <a:xfrm>
            <a:off x="-64238" y="1693846"/>
            <a:ext cx="6813635" cy="3785653"/>
            <a:chOff x="74872" y="1307657"/>
            <a:chExt cx="6813635" cy="3785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B587EB-0796-E847-37CC-7368CA596A04}"/>
                </a:ext>
              </a:extLst>
            </p:cNvPr>
            <p:cNvSpPr txBox="1"/>
            <p:nvPr/>
          </p:nvSpPr>
          <p:spPr>
            <a:xfrm>
              <a:off x="144322" y="1307657"/>
              <a:ext cx="6744185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Varela Round"/>
                  <a:sym typeface="Varela Round"/>
                </a:rPr>
                <a:t>KHOA </a:t>
              </a:r>
              <a:r>
                <a:rPr kumimoji="0" lang="vi-VN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Varela Round"/>
                  <a:sym typeface="Varela Round"/>
                </a:rPr>
                <a:t>HỌC TỰ NHIÊN</a:t>
              </a:r>
              <a:endPara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#9Slide03 BoosterNextFYBlack" panose="02000A03000000020004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90A9492-F4E6-9DD3-2C2A-48E2CD599E8A}"/>
                </a:ext>
              </a:extLst>
            </p:cNvPr>
            <p:cNvSpPr txBox="1"/>
            <p:nvPr/>
          </p:nvSpPr>
          <p:spPr>
            <a:xfrm>
              <a:off x="74872" y="1307658"/>
              <a:ext cx="6744185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Varela Round"/>
                  <a:sym typeface="Varela Round"/>
                </a:rPr>
                <a:t>KHOA </a:t>
              </a:r>
              <a:r>
                <a:rPr kumimoji="0" lang="vi-VN" sz="80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#9Slide03 BoosterNextFYBlack" panose="02000A03000000020004" pitchFamily="2" charset="0"/>
                  <a:cs typeface="Varela Round"/>
                  <a:sym typeface="Varela Round"/>
                </a:rPr>
                <a:t>HỌC TỰ NHIÊN</a:t>
              </a:r>
            </a:p>
            <a:p>
              <a:pPr algn="ctr"/>
              <a:r>
                <a:rPr lang="vi-VN" sz="8000" b="1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  <a:cs typeface="Varela Round"/>
                  <a:sym typeface="Varela Round"/>
                </a:rPr>
                <a:t>Lớp 8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037EC7D-2392-C0DD-166C-6EC286A6A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30" y="1134319"/>
            <a:ext cx="5921374" cy="59213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2BA868-6786-5496-FDE4-51A61B16A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9499"/>
            <a:ext cx="1576194" cy="157619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04E263-5CBF-7E39-16C4-F531E9582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5888">
            <a:off x="1061334" y="-176239"/>
            <a:ext cx="2008010" cy="200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0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CF994215-9F7E-694A-C4CD-D2A255F27523}"/>
              </a:ext>
            </a:extLst>
          </p:cNvPr>
          <p:cNvSpPr txBox="1">
            <a:spLocks/>
          </p:cNvSpPr>
          <p:nvPr/>
        </p:nvSpPr>
        <p:spPr>
          <a:xfrm>
            <a:off x="1324667" y="715956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0A40D6EC-951E-C5BC-A766-2A9567693FA2}"/>
              </a:ext>
            </a:extLst>
          </p:cNvPr>
          <p:cNvSpPr txBox="1">
            <a:spLocks/>
          </p:cNvSpPr>
          <p:nvPr/>
        </p:nvSpPr>
        <p:spPr>
          <a:xfrm>
            <a:off x="616688" y="566155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E12A6D64-F3A1-AA9D-3D38-756EE1B3D69F}"/>
              </a:ext>
            </a:extLst>
          </p:cNvPr>
          <p:cNvSpPr txBox="1">
            <a:spLocks/>
          </p:cNvSpPr>
          <p:nvPr/>
        </p:nvSpPr>
        <p:spPr>
          <a:xfrm>
            <a:off x="1206593" y="1437014"/>
            <a:ext cx="2045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đạm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1" name="Google Shape;2162;p36">
            <a:extLst>
              <a:ext uri="{FF2B5EF4-FFF2-40B4-BE49-F238E27FC236}">
                <a16:creationId xmlns:a16="http://schemas.microsoft.com/office/drawing/2014/main" id="{F7B88AE3-D478-F26C-23F6-C2EA6C4397F8}"/>
              </a:ext>
            </a:extLst>
          </p:cNvPr>
          <p:cNvSpPr txBox="1">
            <a:spLocks/>
          </p:cNvSpPr>
          <p:nvPr/>
        </p:nvSpPr>
        <p:spPr>
          <a:xfrm>
            <a:off x="3939303" y="1437014"/>
            <a:ext cx="25755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EE80711C-A314-1115-FFD0-6502DC6E8825}"/>
              </a:ext>
            </a:extLst>
          </p:cNvPr>
          <p:cNvSpPr txBox="1">
            <a:spLocks/>
          </p:cNvSpPr>
          <p:nvPr/>
        </p:nvSpPr>
        <p:spPr>
          <a:xfrm>
            <a:off x="7124489" y="1427233"/>
            <a:ext cx="1867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kali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3" name="Google Shape;2162;p36">
            <a:extLst>
              <a:ext uri="{FF2B5EF4-FFF2-40B4-BE49-F238E27FC236}">
                <a16:creationId xmlns:a16="http://schemas.microsoft.com/office/drawing/2014/main" id="{0B96CED5-33B5-CFED-12EE-BCBA8CEE39CA}"/>
              </a:ext>
            </a:extLst>
          </p:cNvPr>
          <p:cNvSpPr txBox="1">
            <a:spLocks/>
          </p:cNvSpPr>
          <p:nvPr/>
        </p:nvSpPr>
        <p:spPr>
          <a:xfrm>
            <a:off x="10134679" y="1427233"/>
            <a:ext cx="1887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NPK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4EB17-13EA-03D8-97E7-539C9197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009" y="1237951"/>
            <a:ext cx="987335" cy="987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4AFA1-8AE2-F89D-4FB5-6111C11E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16" y="1237949"/>
            <a:ext cx="987337" cy="9873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EC512-2099-BBCC-0EDF-944D44632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743" y="1219916"/>
            <a:ext cx="987335" cy="987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F8D24-BBD7-6387-979C-E66511A84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7873" y="1278299"/>
            <a:ext cx="756806" cy="75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62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CF994215-9F7E-694A-C4CD-D2A255F27523}"/>
              </a:ext>
            </a:extLst>
          </p:cNvPr>
          <p:cNvSpPr txBox="1">
            <a:spLocks/>
          </p:cNvSpPr>
          <p:nvPr/>
        </p:nvSpPr>
        <p:spPr>
          <a:xfrm>
            <a:off x="1324667" y="715956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0A40D6EC-951E-C5BC-A766-2A9567693FA2}"/>
              </a:ext>
            </a:extLst>
          </p:cNvPr>
          <p:cNvSpPr txBox="1">
            <a:spLocks/>
          </p:cNvSpPr>
          <p:nvPr/>
        </p:nvSpPr>
        <p:spPr>
          <a:xfrm>
            <a:off x="616688" y="566155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E12A6D64-F3A1-AA9D-3D38-756EE1B3D69F}"/>
              </a:ext>
            </a:extLst>
          </p:cNvPr>
          <p:cNvSpPr txBox="1">
            <a:spLocks/>
          </p:cNvSpPr>
          <p:nvPr/>
        </p:nvSpPr>
        <p:spPr>
          <a:xfrm>
            <a:off x="1206593" y="1437014"/>
            <a:ext cx="2045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đạm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1" name="Google Shape;2162;p36">
            <a:extLst>
              <a:ext uri="{FF2B5EF4-FFF2-40B4-BE49-F238E27FC236}">
                <a16:creationId xmlns:a16="http://schemas.microsoft.com/office/drawing/2014/main" id="{F7B88AE3-D478-F26C-23F6-C2EA6C4397F8}"/>
              </a:ext>
            </a:extLst>
          </p:cNvPr>
          <p:cNvSpPr txBox="1">
            <a:spLocks/>
          </p:cNvSpPr>
          <p:nvPr/>
        </p:nvSpPr>
        <p:spPr>
          <a:xfrm>
            <a:off x="12200828" y="1437014"/>
            <a:ext cx="25755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EE80711C-A314-1115-FFD0-6502DC6E8825}"/>
              </a:ext>
            </a:extLst>
          </p:cNvPr>
          <p:cNvSpPr txBox="1">
            <a:spLocks/>
          </p:cNvSpPr>
          <p:nvPr/>
        </p:nvSpPr>
        <p:spPr>
          <a:xfrm>
            <a:off x="15386014" y="1427233"/>
            <a:ext cx="1867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kali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3" name="Google Shape;2162;p36">
            <a:extLst>
              <a:ext uri="{FF2B5EF4-FFF2-40B4-BE49-F238E27FC236}">
                <a16:creationId xmlns:a16="http://schemas.microsoft.com/office/drawing/2014/main" id="{0B96CED5-33B5-CFED-12EE-BCBA8CEE39CA}"/>
              </a:ext>
            </a:extLst>
          </p:cNvPr>
          <p:cNvSpPr txBox="1">
            <a:spLocks/>
          </p:cNvSpPr>
          <p:nvPr/>
        </p:nvSpPr>
        <p:spPr>
          <a:xfrm>
            <a:off x="18396204" y="1427233"/>
            <a:ext cx="1887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NPK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4EB17-13EA-03D8-97E7-539C91975E0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761974" y="1237951"/>
            <a:ext cx="987335" cy="987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4AFA1-8AE2-F89D-4FB5-6111C11E6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16" y="1237949"/>
            <a:ext cx="987337" cy="9873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EC512-2099-BBCC-0EDF-944D4463282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9642312" y="1219916"/>
            <a:ext cx="987335" cy="987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F8D24-BBD7-6387-979C-E66511A8402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728211" y="1278299"/>
            <a:ext cx="756806" cy="756806"/>
          </a:xfrm>
          <a:prstGeom prst="rect">
            <a:avLst/>
          </a:prstGeom>
        </p:spPr>
      </p:pic>
      <p:sp>
        <p:nvSpPr>
          <p:cNvPr id="4" name="Google Shape;2162;p36">
            <a:extLst>
              <a:ext uri="{FF2B5EF4-FFF2-40B4-BE49-F238E27FC236}">
                <a16:creationId xmlns:a16="http://schemas.microsoft.com/office/drawing/2014/main" id="{855891F8-EF09-D051-350A-AABBAC2EAC49}"/>
              </a:ext>
            </a:extLst>
          </p:cNvPr>
          <p:cNvSpPr txBox="1">
            <a:spLocks/>
          </p:cNvSpPr>
          <p:nvPr/>
        </p:nvSpPr>
        <p:spPr>
          <a:xfrm>
            <a:off x="924672" y="3270987"/>
            <a:ext cx="2287011" cy="101363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Thành phần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chính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5" name="Google Shape;2162;p36">
            <a:extLst>
              <a:ext uri="{FF2B5EF4-FFF2-40B4-BE49-F238E27FC236}">
                <a16:creationId xmlns:a16="http://schemas.microsoft.com/office/drawing/2014/main" id="{E48B02A2-9AA6-B5E1-3E6A-3052E5911C46}"/>
              </a:ext>
            </a:extLst>
          </p:cNvPr>
          <p:cNvSpPr txBox="1">
            <a:spLocks/>
          </p:cNvSpPr>
          <p:nvPr/>
        </p:nvSpPr>
        <p:spPr>
          <a:xfrm>
            <a:off x="4971047" y="3270986"/>
            <a:ext cx="2287011" cy="101362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Cung cấp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nguyên tố N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7" name="Google Shape;2162;p36">
            <a:extLst>
              <a:ext uri="{FF2B5EF4-FFF2-40B4-BE49-F238E27FC236}">
                <a16:creationId xmlns:a16="http://schemas.microsoft.com/office/drawing/2014/main" id="{33BE93AA-2961-D258-2D0C-4ADC96CF99EA}"/>
              </a:ext>
            </a:extLst>
          </p:cNvPr>
          <p:cNvSpPr txBox="1">
            <a:spLocks/>
          </p:cNvSpPr>
          <p:nvPr/>
        </p:nvSpPr>
        <p:spPr>
          <a:xfrm>
            <a:off x="9000863" y="3270986"/>
            <a:ext cx="2287011" cy="10136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Vai trò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8" name="Google Shape;2162;p36">
            <a:extLst>
              <a:ext uri="{FF2B5EF4-FFF2-40B4-BE49-F238E27FC236}">
                <a16:creationId xmlns:a16="http://schemas.microsoft.com/office/drawing/2014/main" id="{D9C335C3-4483-A86B-4208-14FF29E897D7}"/>
              </a:ext>
            </a:extLst>
          </p:cNvPr>
          <p:cNvSpPr txBox="1">
            <a:spLocks/>
          </p:cNvSpPr>
          <p:nvPr/>
        </p:nvSpPr>
        <p:spPr>
          <a:xfrm>
            <a:off x="261539" y="5348186"/>
            <a:ext cx="21008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Muối nitrate</a:t>
            </a:r>
          </a:p>
          <a:p>
            <a:pPr marL="0" indent="0" algn="ctr">
              <a:spcBef>
                <a:spcPts val="600"/>
              </a:spcBef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NO</a:t>
            </a:r>
            <a:r>
              <a:rPr lang="vi-VN" sz="2000" kern="0" baseline="-2500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vi-VN" sz="2000" kern="0" baseline="3000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</a:t>
            </a:r>
            <a:endParaRPr lang="vi-VN" sz="2000" kern="0" baseline="30000" dirty="0">
              <a:solidFill>
                <a:srgbClr val="FAFAFA">
                  <a:lumMod val="10000"/>
                </a:srgb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9" name="Google Shape;2162;p36">
            <a:extLst>
              <a:ext uri="{FF2B5EF4-FFF2-40B4-BE49-F238E27FC236}">
                <a16:creationId xmlns:a16="http://schemas.microsoft.com/office/drawing/2014/main" id="{160261C0-4C83-0BCC-1E3F-0B598928262E}"/>
              </a:ext>
            </a:extLst>
          </p:cNvPr>
          <p:cNvSpPr txBox="1">
            <a:spLocks/>
          </p:cNvSpPr>
          <p:nvPr/>
        </p:nvSpPr>
        <p:spPr>
          <a:xfrm>
            <a:off x="2576275" y="5348186"/>
            <a:ext cx="25771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Muối ammonium</a:t>
            </a:r>
          </a:p>
          <a:p>
            <a:pPr marL="0" indent="0" algn="ctr">
              <a:spcBef>
                <a:spcPts val="600"/>
              </a:spcBef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NH</a:t>
            </a:r>
            <a:r>
              <a:rPr lang="vi-VN" sz="2000" kern="0" baseline="-2500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4</a:t>
            </a:r>
            <a:r>
              <a:rPr lang="vi-VN" sz="2000" kern="0" baseline="3000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+</a:t>
            </a:r>
            <a:endParaRPr lang="vi-VN" sz="2000" kern="0" baseline="30000" dirty="0">
              <a:solidFill>
                <a:srgbClr val="FAFAFA">
                  <a:lumMod val="10000"/>
                </a:srgb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0" name="Google Shape;2162;p36">
            <a:extLst>
              <a:ext uri="{FF2B5EF4-FFF2-40B4-BE49-F238E27FC236}">
                <a16:creationId xmlns:a16="http://schemas.microsoft.com/office/drawing/2014/main" id="{011FB6FE-277C-192E-64F3-C39587BD5CF2}"/>
              </a:ext>
            </a:extLst>
          </p:cNvPr>
          <p:cNvSpPr txBox="1">
            <a:spLocks/>
          </p:cNvSpPr>
          <p:nvPr/>
        </p:nvSpPr>
        <p:spPr>
          <a:xfrm>
            <a:off x="5299744" y="5348186"/>
            <a:ext cx="16344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Urea </a:t>
            </a:r>
          </a:p>
          <a:p>
            <a:pPr marL="0" indent="0" algn="ctr">
              <a:spcBef>
                <a:spcPts val="600"/>
              </a:spcBef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(NH</a:t>
            </a:r>
            <a:r>
              <a:rPr lang="vi-VN" sz="2000" kern="0" baseline="-2500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)</a:t>
            </a:r>
            <a:r>
              <a:rPr lang="vi-VN" sz="2000" kern="0" baseline="-2500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CO</a:t>
            </a:r>
            <a:endParaRPr lang="vi-VN" sz="2000" kern="0" dirty="0">
              <a:solidFill>
                <a:srgbClr val="FAFAFA">
                  <a:lumMod val="10000"/>
                </a:srgb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8" name="Google Shape;2162;p36">
            <a:extLst>
              <a:ext uri="{FF2B5EF4-FFF2-40B4-BE49-F238E27FC236}">
                <a16:creationId xmlns:a16="http://schemas.microsoft.com/office/drawing/2014/main" id="{E63DF26E-95E4-9207-D96D-A7354728D396}"/>
              </a:ext>
            </a:extLst>
          </p:cNvPr>
          <p:cNvSpPr txBox="1">
            <a:spLocks/>
          </p:cNvSpPr>
          <p:nvPr/>
        </p:nvSpPr>
        <p:spPr>
          <a:xfrm>
            <a:off x="8334049" y="5349020"/>
            <a:ext cx="36206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Thúc đẩy sinh trưởng,</a:t>
            </a:r>
          </a:p>
          <a:p>
            <a:pPr marL="0" indent="0" algn="ctr">
              <a:spcBef>
                <a:spcPts val="600"/>
              </a:spcBef>
              <a:buClr>
                <a:srgbClr val="646B96"/>
              </a:buClr>
              <a:buFont typeface="Nunito Light"/>
              <a:buNone/>
            </a:pPr>
            <a:r>
              <a:rPr lang="vi-VN" sz="2000" kern="0" dirty="0">
                <a:solidFill>
                  <a:srgbClr val="FAFAFA">
                    <a:lumMod val="10000"/>
                  </a:srgb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phát triển thân, rễ, lá</a:t>
            </a:r>
            <a:endParaRPr lang="vi-VN" sz="2000" kern="0" dirty="0">
              <a:solidFill>
                <a:srgbClr val="FAFAFA">
                  <a:lumMod val="10000"/>
                </a:srgbClr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4A9D41BE-5D94-6304-3D22-1196A7B3FDA8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 rot="5400000">
            <a:off x="9612165" y="4816815"/>
            <a:ext cx="1064409" cy="1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693E275-90DD-5CC4-A037-51C0A2BE7C05}"/>
              </a:ext>
            </a:extLst>
          </p:cNvPr>
          <p:cNvCxnSpPr>
            <a:cxnSpLocks/>
          </p:cNvCxnSpPr>
          <p:nvPr/>
        </p:nvCxnSpPr>
        <p:spPr>
          <a:xfrm>
            <a:off x="6102485" y="1710301"/>
            <a:ext cx="13611" cy="156068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1C2352-90A6-18E7-32B7-BE284A0079BD}"/>
              </a:ext>
            </a:extLst>
          </p:cNvPr>
          <p:cNvCxnSpPr>
            <a:cxnSpLocks/>
          </p:cNvCxnSpPr>
          <p:nvPr/>
        </p:nvCxnSpPr>
        <p:spPr>
          <a:xfrm>
            <a:off x="6102485" y="2502487"/>
            <a:ext cx="405086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4E85056-5404-46C4-4CED-901B77B9D35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0144369" y="2481360"/>
            <a:ext cx="8981" cy="7896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F255CD0-FD28-FA14-3FF3-833AF804D11A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068178" y="4284617"/>
            <a:ext cx="0" cy="42592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4A9B78BF-CD72-E1FF-4A37-A4F5693F0110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116966" y="4710545"/>
            <a:ext cx="0" cy="63764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A6D0138-4265-9602-FFC9-46B4DA166E3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864859" y="4719012"/>
            <a:ext cx="0" cy="62917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B8348F0-A276-54EE-823F-4BD2EEBE37A3}"/>
              </a:ext>
            </a:extLst>
          </p:cNvPr>
          <p:cNvCxnSpPr>
            <a:cxnSpLocks/>
          </p:cNvCxnSpPr>
          <p:nvPr/>
        </p:nvCxnSpPr>
        <p:spPr>
          <a:xfrm>
            <a:off x="1302868" y="4710544"/>
            <a:ext cx="48116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0BED3FF-188E-A810-05AC-A321EEA4EC97}"/>
              </a:ext>
            </a:extLst>
          </p:cNvPr>
          <p:cNvCxnSpPr>
            <a:cxnSpLocks/>
          </p:cNvCxnSpPr>
          <p:nvPr/>
        </p:nvCxnSpPr>
        <p:spPr>
          <a:xfrm>
            <a:off x="1324667" y="4719012"/>
            <a:ext cx="2954" cy="64504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C286A4-14BB-3768-A4EB-91EE35BD2E44}"/>
              </a:ext>
            </a:extLst>
          </p:cNvPr>
          <p:cNvCxnSpPr>
            <a:cxnSpLocks/>
          </p:cNvCxnSpPr>
          <p:nvPr/>
        </p:nvCxnSpPr>
        <p:spPr>
          <a:xfrm>
            <a:off x="3252500" y="1710301"/>
            <a:ext cx="286205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76A3F26-B959-281D-E51C-733E5CB265F5}"/>
              </a:ext>
            </a:extLst>
          </p:cNvPr>
          <p:cNvCxnSpPr>
            <a:cxnSpLocks/>
          </p:cNvCxnSpPr>
          <p:nvPr/>
        </p:nvCxnSpPr>
        <p:spPr>
          <a:xfrm>
            <a:off x="2047629" y="2502487"/>
            <a:ext cx="404837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91E0C60-2EDB-1FCF-E8E4-B979682F1510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057904" y="2492213"/>
            <a:ext cx="10274" cy="7787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4758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/>
      <p:bldP spid="10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CF994215-9F7E-694A-C4CD-D2A255F27523}"/>
              </a:ext>
            </a:extLst>
          </p:cNvPr>
          <p:cNvSpPr txBox="1">
            <a:spLocks/>
          </p:cNvSpPr>
          <p:nvPr/>
        </p:nvSpPr>
        <p:spPr>
          <a:xfrm>
            <a:off x="1324667" y="715956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0A40D6EC-951E-C5BC-A766-2A9567693FA2}"/>
              </a:ext>
            </a:extLst>
          </p:cNvPr>
          <p:cNvSpPr txBox="1">
            <a:spLocks/>
          </p:cNvSpPr>
          <p:nvPr/>
        </p:nvSpPr>
        <p:spPr>
          <a:xfrm>
            <a:off x="616688" y="566155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11" name="Google Shape;2162;p36">
            <a:extLst>
              <a:ext uri="{FF2B5EF4-FFF2-40B4-BE49-F238E27FC236}">
                <a16:creationId xmlns:a16="http://schemas.microsoft.com/office/drawing/2014/main" id="{F7B88AE3-D478-F26C-23F6-C2EA6C4397F8}"/>
              </a:ext>
            </a:extLst>
          </p:cNvPr>
          <p:cNvSpPr txBox="1">
            <a:spLocks/>
          </p:cNvSpPr>
          <p:nvPr/>
        </p:nvSpPr>
        <p:spPr>
          <a:xfrm>
            <a:off x="2303102" y="1439852"/>
            <a:ext cx="17733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EE80711C-A314-1115-FFD0-6502DC6E8825}"/>
              </a:ext>
            </a:extLst>
          </p:cNvPr>
          <p:cNvSpPr txBox="1">
            <a:spLocks/>
          </p:cNvSpPr>
          <p:nvPr/>
        </p:nvSpPr>
        <p:spPr>
          <a:xfrm>
            <a:off x="15386014" y="1427233"/>
            <a:ext cx="1867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3200" b="1" kern="0" dirty="0">
                <a:solidFill>
                  <a:schemeClr val="tx1"/>
                </a:solidFill>
                <a:latin typeface="#9Slide03 Dekar" panose="02000000000000000000" pitchFamily="2" charset="0"/>
                <a:sym typeface="Wingdings" panose="05000000000000000000" pitchFamily="2" charset="2"/>
              </a:rPr>
              <a:t>Phân kali</a:t>
            </a:r>
            <a:endParaRPr lang="vi-VN" sz="3200" b="1" kern="0" dirty="0">
              <a:solidFill>
                <a:schemeClr val="tx1"/>
              </a:solidFill>
              <a:latin typeface="#9Slide03 Dekar" panose="02000000000000000000" pitchFamily="2" charset="0"/>
            </a:endParaRPr>
          </a:p>
        </p:txBody>
      </p:sp>
      <p:sp>
        <p:nvSpPr>
          <p:cNvPr id="13" name="Google Shape;2162;p36">
            <a:extLst>
              <a:ext uri="{FF2B5EF4-FFF2-40B4-BE49-F238E27FC236}">
                <a16:creationId xmlns:a16="http://schemas.microsoft.com/office/drawing/2014/main" id="{0B96CED5-33B5-CFED-12EE-BCBA8CEE39CA}"/>
              </a:ext>
            </a:extLst>
          </p:cNvPr>
          <p:cNvSpPr txBox="1">
            <a:spLocks/>
          </p:cNvSpPr>
          <p:nvPr/>
        </p:nvSpPr>
        <p:spPr>
          <a:xfrm>
            <a:off x="18396204" y="1427233"/>
            <a:ext cx="1887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3200" b="1" kern="0" dirty="0">
                <a:solidFill>
                  <a:schemeClr val="tx1"/>
                </a:solidFill>
                <a:latin typeface="#9Slide03 Dekar" panose="02000000000000000000" pitchFamily="2" charset="0"/>
                <a:sym typeface="Wingdings" panose="05000000000000000000" pitchFamily="2" charset="2"/>
              </a:rPr>
              <a:t>Phân NPK</a:t>
            </a:r>
            <a:endParaRPr lang="vi-VN" sz="3200" b="1" kern="0" dirty="0">
              <a:solidFill>
                <a:schemeClr val="tx1"/>
              </a:solidFill>
              <a:latin typeface="#9Slide03 Dekar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4EB17-13EA-03D8-97E7-539C91975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233" y="1237949"/>
            <a:ext cx="987335" cy="987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4AFA1-8AE2-F89D-4FB5-6111C11E69C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3416" y="1237949"/>
            <a:ext cx="987337" cy="9873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EC512-2099-BBCC-0EDF-944D4463282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9642312" y="1219916"/>
            <a:ext cx="987335" cy="987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F8D24-BBD7-6387-979C-E66511A8402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728211" y="1278299"/>
            <a:ext cx="756806" cy="756806"/>
          </a:xfrm>
          <a:prstGeom prst="rect">
            <a:avLst/>
          </a:prstGeom>
        </p:spPr>
      </p:pic>
      <p:sp>
        <p:nvSpPr>
          <p:cNvPr id="26" name="Google Shape;2162;p36">
            <a:extLst>
              <a:ext uri="{FF2B5EF4-FFF2-40B4-BE49-F238E27FC236}">
                <a16:creationId xmlns:a16="http://schemas.microsoft.com/office/drawing/2014/main" id="{43AE3F13-7290-14C6-A8DC-4E1673EAFF54}"/>
              </a:ext>
            </a:extLst>
          </p:cNvPr>
          <p:cNvSpPr txBox="1">
            <a:spLocks/>
          </p:cNvSpPr>
          <p:nvPr/>
        </p:nvSpPr>
        <p:spPr>
          <a:xfrm>
            <a:off x="4992650" y="3017271"/>
            <a:ext cx="2250648" cy="112067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Cung cấp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nguyên tố P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7" name="Google Shape;2162;p36">
            <a:extLst>
              <a:ext uri="{FF2B5EF4-FFF2-40B4-BE49-F238E27FC236}">
                <a16:creationId xmlns:a16="http://schemas.microsoft.com/office/drawing/2014/main" id="{2A31897B-F967-1DEE-C48A-E6186E44F46C}"/>
              </a:ext>
            </a:extLst>
          </p:cNvPr>
          <p:cNvSpPr txBox="1">
            <a:spLocks/>
          </p:cNvSpPr>
          <p:nvPr/>
        </p:nvSpPr>
        <p:spPr>
          <a:xfrm>
            <a:off x="1199130" y="3017270"/>
            <a:ext cx="2250648" cy="112067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Các loại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8" name="Google Shape;2162;p36">
            <a:extLst>
              <a:ext uri="{FF2B5EF4-FFF2-40B4-BE49-F238E27FC236}">
                <a16:creationId xmlns:a16="http://schemas.microsoft.com/office/drawing/2014/main" id="{87AD5FF8-21BE-CE2E-C0BB-681F5FFA4067}"/>
              </a:ext>
            </a:extLst>
          </p:cNvPr>
          <p:cNvSpPr txBox="1">
            <a:spLocks/>
          </p:cNvSpPr>
          <p:nvPr/>
        </p:nvSpPr>
        <p:spPr>
          <a:xfrm>
            <a:off x="8672642" y="3017270"/>
            <a:ext cx="2250648" cy="112067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Vai trò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9" name="Google Shape;2162;p36">
            <a:extLst>
              <a:ext uri="{FF2B5EF4-FFF2-40B4-BE49-F238E27FC236}">
                <a16:creationId xmlns:a16="http://schemas.microsoft.com/office/drawing/2014/main" id="{AB0E35EE-89CA-1EAA-AC50-16CEFCDB02F7}"/>
              </a:ext>
            </a:extLst>
          </p:cNvPr>
          <p:cNvSpPr txBox="1">
            <a:spLocks/>
          </p:cNvSpPr>
          <p:nvPr/>
        </p:nvSpPr>
        <p:spPr>
          <a:xfrm>
            <a:off x="342874" y="4761770"/>
            <a:ext cx="182865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vi-VN" sz="2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nung chảy</a:t>
            </a:r>
            <a:endParaRPr lang="vi-VN" sz="20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0" name="Google Shape;2162;p36">
            <a:extLst>
              <a:ext uri="{FF2B5EF4-FFF2-40B4-BE49-F238E27FC236}">
                <a16:creationId xmlns:a16="http://schemas.microsoft.com/office/drawing/2014/main" id="{92C0BEB4-187C-2905-9B30-20962DC2C26A}"/>
              </a:ext>
            </a:extLst>
          </p:cNvPr>
          <p:cNvSpPr txBox="1">
            <a:spLocks/>
          </p:cNvSpPr>
          <p:nvPr/>
        </p:nvSpPr>
        <p:spPr>
          <a:xfrm>
            <a:off x="3040326" y="4761770"/>
            <a:ext cx="263934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Superphosphate</a:t>
            </a:r>
            <a:endParaRPr lang="vi-VN" sz="20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Google Shape;2162;p36">
            <a:extLst>
              <a:ext uri="{FF2B5EF4-FFF2-40B4-BE49-F238E27FC236}">
                <a16:creationId xmlns:a16="http://schemas.microsoft.com/office/drawing/2014/main" id="{BAE9D739-707D-FB40-8A59-8EF5CA3E5DC4}"/>
              </a:ext>
            </a:extLst>
          </p:cNvPr>
          <p:cNvSpPr txBox="1">
            <a:spLocks/>
          </p:cNvSpPr>
          <p:nvPr/>
        </p:nvSpPr>
        <p:spPr>
          <a:xfrm>
            <a:off x="5915818" y="4761770"/>
            <a:ext cx="26180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Phát triển bộ rễ</a:t>
            </a:r>
            <a:endParaRPr lang="vi-VN" sz="20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8" name="Google Shape;2162;p36">
            <a:extLst>
              <a:ext uri="{FF2B5EF4-FFF2-40B4-BE49-F238E27FC236}">
                <a16:creationId xmlns:a16="http://schemas.microsoft.com/office/drawing/2014/main" id="{55B00042-341F-9C07-892C-E8002FFC9959}"/>
              </a:ext>
            </a:extLst>
          </p:cNvPr>
          <p:cNvSpPr txBox="1">
            <a:spLocks/>
          </p:cNvSpPr>
          <p:nvPr/>
        </p:nvSpPr>
        <p:spPr>
          <a:xfrm>
            <a:off x="3037216" y="5469605"/>
            <a:ext cx="3238551" cy="100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đơn: Ca(H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PO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4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)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 &amp; CaSO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4</a:t>
            </a:r>
          </a:p>
          <a:p>
            <a:pPr marL="0" indent="0">
              <a:buNone/>
            </a:pPr>
            <a:endParaRPr lang="vi-VN" sz="1800" b="1" dirty="0">
              <a:solidFill>
                <a:schemeClr val="tx1"/>
              </a:solidFill>
              <a:latin typeface="#9Slide03 Comfortaa" panose="00000500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kép: Ca(H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PO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4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)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 </a:t>
            </a:r>
            <a:endParaRPr lang="vi-VN" sz="1800" b="1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0" name="Google Shape;2162;p36">
            <a:extLst>
              <a:ext uri="{FF2B5EF4-FFF2-40B4-BE49-F238E27FC236}">
                <a16:creationId xmlns:a16="http://schemas.microsoft.com/office/drawing/2014/main" id="{6F083DF6-E116-38B9-4772-F5E5DD9854B1}"/>
              </a:ext>
            </a:extLst>
          </p:cNvPr>
          <p:cNvSpPr txBox="1">
            <a:spLocks/>
          </p:cNvSpPr>
          <p:nvPr/>
        </p:nvSpPr>
        <p:spPr>
          <a:xfrm>
            <a:off x="477636" y="5683384"/>
            <a:ext cx="144298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Ca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3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(PO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4</a:t>
            </a:r>
            <a:r>
              <a:rPr lang="vi-VN" sz="1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)</a:t>
            </a:r>
            <a:r>
              <a:rPr lang="vi-VN" sz="1800" b="1" baseline="-25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endParaRPr lang="vi-VN" sz="1800" b="1" baseline="-250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1" name="Google Shape;2162;p36">
            <a:extLst>
              <a:ext uri="{FF2B5EF4-FFF2-40B4-BE49-F238E27FC236}">
                <a16:creationId xmlns:a16="http://schemas.microsoft.com/office/drawing/2014/main" id="{4FC33563-6215-6E22-F3FB-4F5B5DBE5784}"/>
              </a:ext>
            </a:extLst>
          </p:cNvPr>
          <p:cNvSpPr txBox="1">
            <a:spLocks/>
          </p:cNvSpPr>
          <p:nvPr/>
        </p:nvSpPr>
        <p:spPr>
          <a:xfrm>
            <a:off x="8767553" y="4761770"/>
            <a:ext cx="2995440" cy="891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Ra hoa, đậu quả,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vi-VN" sz="2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kích thích quả chín</a:t>
            </a:r>
            <a:endParaRPr lang="vi-VN" sz="20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E22C157-8187-EBB8-21FB-83FB8DA9A236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117974" y="2396308"/>
            <a:ext cx="0" cy="62096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F6583B-027C-84C7-19B3-744E74592F2F}"/>
              </a:ext>
            </a:extLst>
          </p:cNvPr>
          <p:cNvCxnSpPr>
            <a:cxnSpLocks/>
          </p:cNvCxnSpPr>
          <p:nvPr/>
        </p:nvCxnSpPr>
        <p:spPr>
          <a:xfrm>
            <a:off x="2304576" y="2403712"/>
            <a:ext cx="88522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9E4F94-8561-D921-3E13-2BF9978CDD3F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324453" y="2396308"/>
            <a:ext cx="1" cy="6209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CB6095-0A5F-6436-DE63-D3C246810060}"/>
              </a:ext>
            </a:extLst>
          </p:cNvPr>
          <p:cNvCxnSpPr>
            <a:cxnSpLocks/>
          </p:cNvCxnSpPr>
          <p:nvPr/>
        </p:nvCxnSpPr>
        <p:spPr>
          <a:xfrm>
            <a:off x="3189801" y="2403712"/>
            <a:ext cx="2946717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2D006B-2B02-79FB-5363-6ED658ABE823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9797966" y="2396308"/>
            <a:ext cx="0" cy="62096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149188-D076-9DD8-6F48-EF7E955B4D55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3189801" y="2012552"/>
            <a:ext cx="0" cy="39116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23578E6-3DA7-5FA3-398E-C8C5F42B492E}"/>
              </a:ext>
            </a:extLst>
          </p:cNvPr>
          <p:cNvCxnSpPr>
            <a:cxnSpLocks/>
          </p:cNvCxnSpPr>
          <p:nvPr/>
        </p:nvCxnSpPr>
        <p:spPr>
          <a:xfrm>
            <a:off x="6117974" y="2403712"/>
            <a:ext cx="367999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43024AA-0EB4-6357-392D-C115B896061A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797966" y="4137941"/>
            <a:ext cx="0" cy="2824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BB87396-5C3E-ED85-A34A-3308937EFA10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10265273" y="4412974"/>
            <a:ext cx="0" cy="34879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23546E1-F6F0-657D-9FE6-12678D409BAA}"/>
              </a:ext>
            </a:extLst>
          </p:cNvPr>
          <p:cNvCxnSpPr>
            <a:cxnSpLocks/>
          </p:cNvCxnSpPr>
          <p:nvPr/>
        </p:nvCxnSpPr>
        <p:spPr>
          <a:xfrm>
            <a:off x="7224859" y="4420378"/>
            <a:ext cx="304041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5259142-8217-E9A3-0822-E2899A95438D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7224859" y="4412855"/>
            <a:ext cx="0" cy="34891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1A086C6-97CF-98EC-A1E8-43F8F1A13C9B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2324454" y="4137949"/>
            <a:ext cx="0" cy="26750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B2365D4-9490-2D01-A900-F3E816B982D1}"/>
              </a:ext>
            </a:extLst>
          </p:cNvPr>
          <p:cNvCxnSpPr>
            <a:cxnSpLocks/>
          </p:cNvCxnSpPr>
          <p:nvPr/>
        </p:nvCxnSpPr>
        <p:spPr>
          <a:xfrm>
            <a:off x="2303102" y="4412855"/>
            <a:ext cx="205689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82FEAE5C-FAFD-936B-005E-BC76A33878BC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359999" y="4405451"/>
            <a:ext cx="0" cy="35631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CEE9EA9-CA16-9180-D8E8-D3EC87659D25}"/>
              </a:ext>
            </a:extLst>
          </p:cNvPr>
          <p:cNvCxnSpPr>
            <a:cxnSpLocks/>
          </p:cNvCxnSpPr>
          <p:nvPr/>
        </p:nvCxnSpPr>
        <p:spPr>
          <a:xfrm>
            <a:off x="1255170" y="4412855"/>
            <a:ext cx="10692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5A45C83-1539-D63F-0E23-17F7A113A58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1255170" y="4405450"/>
            <a:ext cx="2032" cy="35632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48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38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CF994215-9F7E-694A-C4CD-D2A255F27523}"/>
              </a:ext>
            </a:extLst>
          </p:cNvPr>
          <p:cNvSpPr txBox="1">
            <a:spLocks/>
          </p:cNvSpPr>
          <p:nvPr/>
        </p:nvSpPr>
        <p:spPr>
          <a:xfrm>
            <a:off x="1324667" y="715956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0A40D6EC-951E-C5BC-A766-2A9567693FA2}"/>
              </a:ext>
            </a:extLst>
          </p:cNvPr>
          <p:cNvSpPr txBox="1">
            <a:spLocks/>
          </p:cNvSpPr>
          <p:nvPr/>
        </p:nvSpPr>
        <p:spPr>
          <a:xfrm>
            <a:off x="616688" y="566155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EE80711C-A314-1115-FFD0-6502DC6E8825}"/>
              </a:ext>
            </a:extLst>
          </p:cNvPr>
          <p:cNvSpPr txBox="1">
            <a:spLocks/>
          </p:cNvSpPr>
          <p:nvPr/>
        </p:nvSpPr>
        <p:spPr>
          <a:xfrm>
            <a:off x="3466018" y="1418493"/>
            <a:ext cx="1867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kali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3" name="Google Shape;2162;p36">
            <a:extLst>
              <a:ext uri="{FF2B5EF4-FFF2-40B4-BE49-F238E27FC236}">
                <a16:creationId xmlns:a16="http://schemas.microsoft.com/office/drawing/2014/main" id="{0B96CED5-33B5-CFED-12EE-BCBA8CEE39CA}"/>
              </a:ext>
            </a:extLst>
          </p:cNvPr>
          <p:cNvSpPr txBox="1">
            <a:spLocks/>
          </p:cNvSpPr>
          <p:nvPr/>
        </p:nvSpPr>
        <p:spPr>
          <a:xfrm>
            <a:off x="18396204" y="1427233"/>
            <a:ext cx="1887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3200" b="1" kern="0" dirty="0">
                <a:solidFill>
                  <a:schemeClr val="tx1"/>
                </a:solidFill>
                <a:latin typeface="#9Slide03 Dekar" panose="02000000000000000000" pitchFamily="2" charset="0"/>
                <a:sym typeface="Wingdings" panose="05000000000000000000" pitchFamily="2" charset="2"/>
              </a:rPr>
              <a:t>Phân NPK</a:t>
            </a:r>
            <a:endParaRPr lang="vi-VN" sz="3200" b="1" kern="0" dirty="0">
              <a:solidFill>
                <a:schemeClr val="tx1"/>
              </a:solidFill>
              <a:latin typeface="#9Slide03 Dekar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4EB17-13EA-03D8-97E7-539C91975E0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29233" y="1237949"/>
            <a:ext cx="987335" cy="987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4AFA1-8AE2-F89D-4FB5-6111C11E69C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3416" y="1237949"/>
            <a:ext cx="987337" cy="9873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EC512-2099-BBCC-0EDF-944D446328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452" y="1237948"/>
            <a:ext cx="987335" cy="987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F8D24-BBD7-6387-979C-E66511A8402D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10728211" y="1278299"/>
            <a:ext cx="756806" cy="756806"/>
          </a:xfrm>
          <a:prstGeom prst="rect">
            <a:avLst/>
          </a:prstGeom>
        </p:spPr>
      </p:pic>
      <p:sp>
        <p:nvSpPr>
          <p:cNvPr id="26" name="Google Shape;2162;p36">
            <a:extLst>
              <a:ext uri="{FF2B5EF4-FFF2-40B4-BE49-F238E27FC236}">
                <a16:creationId xmlns:a16="http://schemas.microsoft.com/office/drawing/2014/main" id="{43AE3F13-7290-14C6-A8DC-4E1673EAFF54}"/>
              </a:ext>
            </a:extLst>
          </p:cNvPr>
          <p:cNvSpPr txBox="1">
            <a:spLocks/>
          </p:cNvSpPr>
          <p:nvPr/>
        </p:nvSpPr>
        <p:spPr>
          <a:xfrm>
            <a:off x="4970676" y="3207169"/>
            <a:ext cx="2250648" cy="987331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Cung cấp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nguyên tố K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7" name="Google Shape;2162;p36">
            <a:extLst>
              <a:ext uri="{FF2B5EF4-FFF2-40B4-BE49-F238E27FC236}">
                <a16:creationId xmlns:a16="http://schemas.microsoft.com/office/drawing/2014/main" id="{2A31897B-F967-1DEE-C48A-E6186E44F46C}"/>
              </a:ext>
            </a:extLst>
          </p:cNvPr>
          <p:cNvSpPr txBox="1">
            <a:spLocks/>
          </p:cNvSpPr>
          <p:nvPr/>
        </p:nvSpPr>
        <p:spPr>
          <a:xfrm>
            <a:off x="553095" y="3207169"/>
            <a:ext cx="2250648" cy="987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Các loại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8" name="Google Shape;2162;p36">
            <a:extLst>
              <a:ext uri="{FF2B5EF4-FFF2-40B4-BE49-F238E27FC236}">
                <a16:creationId xmlns:a16="http://schemas.microsoft.com/office/drawing/2014/main" id="{87AD5FF8-21BE-CE2E-C0BB-681F5FFA4067}"/>
              </a:ext>
            </a:extLst>
          </p:cNvPr>
          <p:cNvSpPr txBox="1">
            <a:spLocks/>
          </p:cNvSpPr>
          <p:nvPr/>
        </p:nvSpPr>
        <p:spPr>
          <a:xfrm>
            <a:off x="8724930" y="3199646"/>
            <a:ext cx="2250648" cy="99485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Vai trò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9" name="Google Shape;2162;p36">
            <a:extLst>
              <a:ext uri="{FF2B5EF4-FFF2-40B4-BE49-F238E27FC236}">
                <a16:creationId xmlns:a16="http://schemas.microsoft.com/office/drawing/2014/main" id="{AB0E35EE-89CA-1EAA-AC50-16CEFCDB02F7}"/>
              </a:ext>
            </a:extLst>
          </p:cNvPr>
          <p:cNvSpPr txBox="1">
            <a:spLocks/>
          </p:cNvSpPr>
          <p:nvPr/>
        </p:nvSpPr>
        <p:spPr>
          <a:xfrm>
            <a:off x="243620" y="5228911"/>
            <a:ext cx="1234262" cy="56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KCl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0" name="Google Shape;2162;p36">
            <a:extLst>
              <a:ext uri="{FF2B5EF4-FFF2-40B4-BE49-F238E27FC236}">
                <a16:creationId xmlns:a16="http://schemas.microsoft.com/office/drawing/2014/main" id="{92C0BEB4-187C-2905-9B30-20962DC2C26A}"/>
              </a:ext>
            </a:extLst>
          </p:cNvPr>
          <p:cNvSpPr txBox="1">
            <a:spLocks/>
          </p:cNvSpPr>
          <p:nvPr/>
        </p:nvSpPr>
        <p:spPr>
          <a:xfrm>
            <a:off x="1711031" y="5225452"/>
            <a:ext cx="124251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K</a:t>
            </a:r>
            <a:r>
              <a:rPr lang="vi-VN" sz="2400" baseline="-25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2</a:t>
            </a: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SO</a:t>
            </a:r>
            <a:r>
              <a:rPr lang="vi-VN" sz="2400" baseline="-25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4</a:t>
            </a:r>
            <a:endParaRPr lang="vi-VN" sz="2400" baseline="-250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Google Shape;2162;p36">
            <a:extLst>
              <a:ext uri="{FF2B5EF4-FFF2-40B4-BE49-F238E27FC236}">
                <a16:creationId xmlns:a16="http://schemas.microsoft.com/office/drawing/2014/main" id="{BAE9D739-707D-FB40-8A59-8EF5CA3E5DC4}"/>
              </a:ext>
            </a:extLst>
          </p:cNvPr>
          <p:cNvSpPr txBox="1">
            <a:spLocks/>
          </p:cNvSpPr>
          <p:nvPr/>
        </p:nvSpPr>
        <p:spPr>
          <a:xfrm>
            <a:off x="3039762" y="5225452"/>
            <a:ext cx="405376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Tăng khả năng hấp thụ nước &amp; chất dinh dưỡng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1" name="Google Shape;2162;p36">
            <a:extLst>
              <a:ext uri="{FF2B5EF4-FFF2-40B4-BE49-F238E27FC236}">
                <a16:creationId xmlns:a16="http://schemas.microsoft.com/office/drawing/2014/main" id="{4FC33563-6215-6E22-F3FB-4F5B5DBE5784}"/>
              </a:ext>
            </a:extLst>
          </p:cNvPr>
          <p:cNvSpPr txBox="1">
            <a:spLocks/>
          </p:cNvSpPr>
          <p:nvPr/>
        </p:nvSpPr>
        <p:spPr>
          <a:xfrm>
            <a:off x="7229899" y="5226859"/>
            <a:ext cx="24954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Giúp cây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chịu lạnh tốt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5" name="Google Shape;2162;p36">
            <a:extLst>
              <a:ext uri="{FF2B5EF4-FFF2-40B4-BE49-F238E27FC236}">
                <a16:creationId xmlns:a16="http://schemas.microsoft.com/office/drawing/2014/main" id="{AA3EAFEF-429D-A840-0177-C4D0CD140074}"/>
              </a:ext>
            </a:extLst>
          </p:cNvPr>
          <p:cNvSpPr txBox="1">
            <a:spLocks/>
          </p:cNvSpPr>
          <p:nvPr/>
        </p:nvSpPr>
        <p:spPr>
          <a:xfrm>
            <a:off x="9861715" y="5224994"/>
            <a:ext cx="195343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Giúp cây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cứng cáp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6048E2-A109-DB86-02C7-7B16BCC371BD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6096000" y="1702009"/>
            <a:ext cx="0" cy="150516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0F390C-8794-D0BD-D1BE-2CE4A95CB08A}"/>
              </a:ext>
            </a:extLst>
          </p:cNvPr>
          <p:cNvCxnSpPr>
            <a:cxnSpLocks/>
          </p:cNvCxnSpPr>
          <p:nvPr/>
        </p:nvCxnSpPr>
        <p:spPr>
          <a:xfrm flipV="1">
            <a:off x="5352131" y="1702009"/>
            <a:ext cx="762919" cy="283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2C2DD3-FCC9-7FEC-4817-7E83F30A51D0}"/>
              </a:ext>
            </a:extLst>
          </p:cNvPr>
          <p:cNvCxnSpPr>
            <a:cxnSpLocks/>
          </p:cNvCxnSpPr>
          <p:nvPr/>
        </p:nvCxnSpPr>
        <p:spPr>
          <a:xfrm>
            <a:off x="1659369" y="2483343"/>
            <a:ext cx="444995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E7F152-0543-BD5F-E199-7B25C423F4D9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678419" y="2470643"/>
            <a:ext cx="0" cy="7365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1A5DA8-1DC5-0993-787A-0DA3802D7CD3}"/>
              </a:ext>
            </a:extLst>
          </p:cNvPr>
          <p:cNvCxnSpPr>
            <a:cxnSpLocks/>
          </p:cNvCxnSpPr>
          <p:nvPr/>
        </p:nvCxnSpPr>
        <p:spPr>
          <a:xfrm>
            <a:off x="6100626" y="2483343"/>
            <a:ext cx="3766332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51AA73-6536-872F-7454-3A3E870A740B}"/>
              </a:ext>
            </a:extLst>
          </p:cNvPr>
          <p:cNvCxnSpPr>
            <a:cxnSpLocks/>
          </p:cNvCxnSpPr>
          <p:nvPr/>
        </p:nvCxnSpPr>
        <p:spPr>
          <a:xfrm>
            <a:off x="9850254" y="2483342"/>
            <a:ext cx="0" cy="6978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ADA92DA-CF4D-E476-1612-94A3EC82B1F1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678419" y="4194501"/>
            <a:ext cx="0" cy="43157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ADF779A-390C-594D-A7F8-E5B444690B37}"/>
              </a:ext>
            </a:extLst>
          </p:cNvPr>
          <p:cNvCxnSpPr>
            <a:cxnSpLocks/>
          </p:cNvCxnSpPr>
          <p:nvPr/>
        </p:nvCxnSpPr>
        <p:spPr>
          <a:xfrm>
            <a:off x="856420" y="4618550"/>
            <a:ext cx="1557299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7D08CEC-C233-4C33-739D-5A7E90B1A6DA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860751" y="4611026"/>
            <a:ext cx="0" cy="61788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5C4DCA9-5AB3-0A17-F255-B640EC162AA0}"/>
              </a:ext>
            </a:extLst>
          </p:cNvPr>
          <p:cNvCxnSpPr>
            <a:cxnSpLocks/>
          </p:cNvCxnSpPr>
          <p:nvPr/>
        </p:nvCxnSpPr>
        <p:spPr>
          <a:xfrm>
            <a:off x="2413719" y="4611026"/>
            <a:ext cx="0" cy="62528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6966FEB-F657-2EE3-8715-89075F364D87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850254" y="4194499"/>
            <a:ext cx="0" cy="43157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63E1AF9-A54D-5DB6-7AD0-F0FB18E0BAB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10838431" y="4611027"/>
            <a:ext cx="1" cy="61396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E5DAC6E-15AA-9F18-6C26-334603CA70AA}"/>
              </a:ext>
            </a:extLst>
          </p:cNvPr>
          <p:cNvCxnSpPr>
            <a:cxnSpLocks/>
          </p:cNvCxnSpPr>
          <p:nvPr/>
        </p:nvCxnSpPr>
        <p:spPr>
          <a:xfrm>
            <a:off x="8474772" y="4611026"/>
            <a:ext cx="1" cy="613967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DB3A691-BE4D-5F63-3C95-5AC62ED4D3FB}"/>
              </a:ext>
            </a:extLst>
          </p:cNvPr>
          <p:cNvCxnSpPr>
            <a:cxnSpLocks/>
          </p:cNvCxnSpPr>
          <p:nvPr/>
        </p:nvCxnSpPr>
        <p:spPr>
          <a:xfrm>
            <a:off x="5066644" y="4618550"/>
            <a:ext cx="577178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C090F6-4FAA-D7ED-3B00-266BFC5617C9}"/>
              </a:ext>
            </a:extLst>
          </p:cNvPr>
          <p:cNvCxnSpPr>
            <a:cxnSpLocks/>
          </p:cNvCxnSpPr>
          <p:nvPr/>
        </p:nvCxnSpPr>
        <p:spPr>
          <a:xfrm>
            <a:off x="5083043" y="4611026"/>
            <a:ext cx="1" cy="62188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34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/>
      <p:bldP spid="30" grpId="0"/>
      <p:bldP spid="31" grpId="0"/>
      <p:bldP spid="4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CF994215-9F7E-694A-C4CD-D2A255F27523}"/>
              </a:ext>
            </a:extLst>
          </p:cNvPr>
          <p:cNvSpPr txBox="1">
            <a:spLocks/>
          </p:cNvSpPr>
          <p:nvPr/>
        </p:nvSpPr>
        <p:spPr>
          <a:xfrm>
            <a:off x="1324667" y="715956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0A40D6EC-951E-C5BC-A766-2A9567693FA2}"/>
              </a:ext>
            </a:extLst>
          </p:cNvPr>
          <p:cNvSpPr txBox="1">
            <a:spLocks/>
          </p:cNvSpPr>
          <p:nvPr/>
        </p:nvSpPr>
        <p:spPr>
          <a:xfrm>
            <a:off x="616688" y="566155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13" name="Google Shape;2162;p36">
            <a:extLst>
              <a:ext uri="{FF2B5EF4-FFF2-40B4-BE49-F238E27FC236}">
                <a16:creationId xmlns:a16="http://schemas.microsoft.com/office/drawing/2014/main" id="{0B96CED5-33B5-CFED-12EE-BCBA8CEE39CA}"/>
              </a:ext>
            </a:extLst>
          </p:cNvPr>
          <p:cNvSpPr txBox="1">
            <a:spLocks/>
          </p:cNvSpPr>
          <p:nvPr/>
        </p:nvSpPr>
        <p:spPr>
          <a:xfrm>
            <a:off x="4734312" y="1443187"/>
            <a:ext cx="1887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NPK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4EB17-13EA-03D8-97E7-539C91975E0F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29233" y="1237949"/>
            <a:ext cx="987335" cy="9873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74AFA1-8AE2-F89D-4FB5-6111C11E69C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13416" y="1237949"/>
            <a:ext cx="987337" cy="9873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EC512-2099-BBCC-0EDF-944D4463282C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2494452" y="1237948"/>
            <a:ext cx="987335" cy="9873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5F8D24-BBD7-6387-979C-E66511A840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3762" y="1329685"/>
            <a:ext cx="756806" cy="756806"/>
          </a:xfrm>
          <a:prstGeom prst="rect">
            <a:avLst/>
          </a:prstGeom>
        </p:spPr>
      </p:pic>
      <p:sp>
        <p:nvSpPr>
          <p:cNvPr id="26" name="Google Shape;2162;p36">
            <a:extLst>
              <a:ext uri="{FF2B5EF4-FFF2-40B4-BE49-F238E27FC236}">
                <a16:creationId xmlns:a16="http://schemas.microsoft.com/office/drawing/2014/main" id="{43AE3F13-7290-14C6-A8DC-4E1673EAFF54}"/>
              </a:ext>
            </a:extLst>
          </p:cNvPr>
          <p:cNvSpPr txBox="1">
            <a:spLocks/>
          </p:cNvSpPr>
          <p:nvPr/>
        </p:nvSpPr>
        <p:spPr>
          <a:xfrm>
            <a:off x="4552726" y="2894836"/>
            <a:ext cx="2250648" cy="653984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Chứa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1" name="Google Shape;2162;p36">
            <a:extLst>
              <a:ext uri="{FF2B5EF4-FFF2-40B4-BE49-F238E27FC236}">
                <a16:creationId xmlns:a16="http://schemas.microsoft.com/office/drawing/2014/main" id="{BAE9D739-707D-FB40-8A59-8EF5CA3E5DC4}"/>
              </a:ext>
            </a:extLst>
          </p:cNvPr>
          <p:cNvSpPr txBox="1">
            <a:spLocks/>
          </p:cNvSpPr>
          <p:nvPr/>
        </p:nvSpPr>
        <p:spPr>
          <a:xfrm>
            <a:off x="302142" y="4868650"/>
            <a:ext cx="282986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Các nguyên tố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đa lượng: N, P, K.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1" name="Google Shape;2162;p36">
            <a:extLst>
              <a:ext uri="{FF2B5EF4-FFF2-40B4-BE49-F238E27FC236}">
                <a16:creationId xmlns:a16="http://schemas.microsoft.com/office/drawing/2014/main" id="{4FC33563-6215-6E22-F3FB-4F5B5DBE5784}"/>
              </a:ext>
            </a:extLst>
          </p:cNvPr>
          <p:cNvSpPr txBox="1">
            <a:spLocks/>
          </p:cNvSpPr>
          <p:nvPr/>
        </p:nvSpPr>
        <p:spPr>
          <a:xfrm>
            <a:off x="3209722" y="4880717"/>
            <a:ext cx="362074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Các nguyên tố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trung lượng: Ca, Mg,...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5" name="Google Shape;2162;p36">
            <a:extLst>
              <a:ext uri="{FF2B5EF4-FFF2-40B4-BE49-F238E27FC236}">
                <a16:creationId xmlns:a16="http://schemas.microsoft.com/office/drawing/2014/main" id="{AA3EAFEF-429D-A840-0177-C4D0CD140074}"/>
              </a:ext>
            </a:extLst>
          </p:cNvPr>
          <p:cNvSpPr txBox="1">
            <a:spLocks/>
          </p:cNvSpPr>
          <p:nvPr/>
        </p:nvSpPr>
        <p:spPr>
          <a:xfrm>
            <a:off x="6841957" y="4868650"/>
            <a:ext cx="304493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Các nguyên tố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vi lượng: Zn, Cu,...</a:t>
            </a:r>
            <a:endParaRPr lang="vi-VN" sz="2400" dirty="0">
              <a:solidFill>
                <a:schemeClr val="bg1">
                  <a:lumMod val="10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" name="Google Shape;2162;p36">
            <a:extLst>
              <a:ext uri="{FF2B5EF4-FFF2-40B4-BE49-F238E27FC236}">
                <a16:creationId xmlns:a16="http://schemas.microsoft.com/office/drawing/2014/main" id="{D2C45C06-CCC8-7BA8-A886-D635DC77C863}"/>
              </a:ext>
            </a:extLst>
          </p:cNvPr>
          <p:cNvSpPr txBox="1">
            <a:spLocks/>
          </p:cNvSpPr>
          <p:nvPr/>
        </p:nvSpPr>
        <p:spPr>
          <a:xfrm>
            <a:off x="7664275" y="1435637"/>
            <a:ext cx="351686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bón hỗn hợp</a:t>
            </a:r>
            <a:endParaRPr lang="vi-VN" sz="24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41C531-A9F3-A97E-CAC8-E8754E3291AF}"/>
              </a:ext>
            </a:extLst>
          </p:cNvPr>
          <p:cNvGrpSpPr/>
          <p:nvPr/>
        </p:nvGrpSpPr>
        <p:grpSpPr>
          <a:xfrm>
            <a:off x="2578463" y="-1109599"/>
            <a:ext cx="7215071" cy="1077589"/>
            <a:chOff x="1661871" y="519918"/>
            <a:chExt cx="4343350" cy="577120"/>
          </a:xfrm>
        </p:grpSpPr>
        <p:sp>
          <p:nvSpPr>
            <p:cNvPr id="47" name="Google Shape;2173;p37">
              <a:extLst>
                <a:ext uri="{FF2B5EF4-FFF2-40B4-BE49-F238E27FC236}">
                  <a16:creationId xmlns:a16="http://schemas.microsoft.com/office/drawing/2014/main" id="{0071FCFD-171B-F54F-DF82-688BC7E3EC98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48" name="Google Shape;2173;p37">
              <a:extLst>
                <a:ext uri="{FF2B5EF4-FFF2-40B4-BE49-F238E27FC236}">
                  <a16:creationId xmlns:a16="http://schemas.microsoft.com/office/drawing/2014/main" id="{431B4946-0914-6913-71C7-7D4B57D52717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49" name="Google Shape;2177;p37">
            <a:extLst>
              <a:ext uri="{FF2B5EF4-FFF2-40B4-BE49-F238E27FC236}">
                <a16:creationId xmlns:a16="http://schemas.microsoft.com/office/drawing/2014/main" id="{20177623-DD38-C24F-5277-0D446A1DB2D1}"/>
              </a:ext>
            </a:extLst>
          </p:cNvPr>
          <p:cNvSpPr txBox="1">
            <a:spLocks/>
          </p:cNvSpPr>
          <p:nvPr/>
        </p:nvSpPr>
        <p:spPr>
          <a:xfrm>
            <a:off x="1884996" y="7166949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50" name="Google Shape;2179;p37">
            <a:extLst>
              <a:ext uri="{FF2B5EF4-FFF2-40B4-BE49-F238E27FC236}">
                <a16:creationId xmlns:a16="http://schemas.microsoft.com/office/drawing/2014/main" id="{3DD72079-742F-D17D-C7C0-59319DED9BF0}"/>
              </a:ext>
            </a:extLst>
          </p:cNvPr>
          <p:cNvSpPr txBox="1">
            <a:spLocks/>
          </p:cNvSpPr>
          <p:nvPr/>
        </p:nvSpPr>
        <p:spPr>
          <a:xfrm>
            <a:off x="1884996" y="10269774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51" name="Google Shape;2218;p37">
            <a:extLst>
              <a:ext uri="{FF2B5EF4-FFF2-40B4-BE49-F238E27FC236}">
                <a16:creationId xmlns:a16="http://schemas.microsoft.com/office/drawing/2014/main" id="{DA52DD97-D92E-A8EA-259B-06D3EFC5F9EC}"/>
              </a:ext>
            </a:extLst>
          </p:cNvPr>
          <p:cNvSpPr txBox="1">
            <a:spLocks/>
          </p:cNvSpPr>
          <p:nvPr/>
        </p:nvSpPr>
        <p:spPr>
          <a:xfrm>
            <a:off x="1189981" y="7300859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52" name="Google Shape;2219;p37">
            <a:extLst>
              <a:ext uri="{FF2B5EF4-FFF2-40B4-BE49-F238E27FC236}">
                <a16:creationId xmlns:a16="http://schemas.microsoft.com/office/drawing/2014/main" id="{867DED9F-CB14-8899-7FA4-A38AFCD9BE74}"/>
              </a:ext>
            </a:extLst>
          </p:cNvPr>
          <p:cNvSpPr txBox="1">
            <a:spLocks/>
          </p:cNvSpPr>
          <p:nvPr/>
        </p:nvSpPr>
        <p:spPr>
          <a:xfrm>
            <a:off x="1189981" y="10124483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1A67C-5773-480D-0CCB-5E438AB6F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84" b="98096" l="3600" r="96400">
                        <a14:foregroundMark x1="15800" y1="86675" x2="60600" y2="85914"/>
                        <a14:foregroundMark x1="60600" y1="85914" x2="67400" y2="86168"/>
                        <a14:foregroundMark x1="88000" y1="94797" x2="67400" y2="88071"/>
                        <a14:foregroundMark x1="12800" y1="11421" x2="82600" y2="8756"/>
                        <a14:foregroundMark x1="82600" y1="8756" x2="93200" y2="5203"/>
                        <a14:foregroundMark x1="10400" y1="6599" x2="4400" y2="3299"/>
                        <a14:foregroundMark x1="3600" y1="96701" x2="7400" y2="96320"/>
                        <a14:foregroundMark x1="96400" y1="98223" x2="88800" y2="95305"/>
                        <a14:foregroundMark x1="93200" y1="2284" x2="93200" y2="2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76" y="3588395"/>
            <a:ext cx="1834817" cy="289167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D8BFBF-10E8-88A9-D57A-966CD6EEF185}"/>
              </a:ext>
            </a:extLst>
          </p:cNvPr>
          <p:cNvCxnSpPr>
            <a:cxnSpLocks/>
            <a:stCxn id="13" idx="3"/>
            <a:endCxn id="4" idx="1"/>
          </p:cNvCxnSpPr>
          <p:nvPr/>
        </p:nvCxnSpPr>
        <p:spPr>
          <a:xfrm flipV="1">
            <a:off x="6621788" y="1721987"/>
            <a:ext cx="1042487" cy="75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CFB972-654B-B126-A5F4-0F1457C0A5FE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>
            <a:off x="5678050" y="2015887"/>
            <a:ext cx="0" cy="87894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DD2858-29E6-B9A2-D95B-61C2B91F817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678050" y="3548820"/>
            <a:ext cx="0" cy="69212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D89576C-2C7F-A4C0-BF57-FA162B8BF96D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364422" y="4240949"/>
            <a:ext cx="0" cy="62770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1FD47E-9ACA-FB8E-0AF1-40613D266521}"/>
              </a:ext>
            </a:extLst>
          </p:cNvPr>
          <p:cNvCxnSpPr>
            <a:cxnSpLocks/>
          </p:cNvCxnSpPr>
          <p:nvPr/>
        </p:nvCxnSpPr>
        <p:spPr>
          <a:xfrm flipV="1">
            <a:off x="1717076" y="4240949"/>
            <a:ext cx="6647346" cy="791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855A86-F9B0-37C7-A743-E12102203EE7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018399" y="4249982"/>
            <a:ext cx="1696" cy="63073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E2F821-CFE1-A853-BCCB-F60577791891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1717076" y="4248864"/>
            <a:ext cx="1" cy="6197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208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  <p:bldP spid="41" grpId="0"/>
      <p:bldP spid="2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CF994215-9F7E-694A-C4CD-D2A255F27523}"/>
              </a:ext>
            </a:extLst>
          </p:cNvPr>
          <p:cNvSpPr txBox="1">
            <a:spLocks/>
          </p:cNvSpPr>
          <p:nvPr/>
        </p:nvSpPr>
        <p:spPr>
          <a:xfrm>
            <a:off x="1324667" y="715956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0A40D6EC-951E-C5BC-A766-2A9567693FA2}"/>
              </a:ext>
            </a:extLst>
          </p:cNvPr>
          <p:cNvSpPr txBox="1">
            <a:spLocks/>
          </p:cNvSpPr>
          <p:nvPr/>
        </p:nvSpPr>
        <p:spPr>
          <a:xfrm>
            <a:off x="616688" y="566155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41C531-A9F3-A97E-CAC8-E8754E3291AF}"/>
              </a:ext>
            </a:extLst>
          </p:cNvPr>
          <p:cNvGrpSpPr/>
          <p:nvPr/>
        </p:nvGrpSpPr>
        <p:grpSpPr>
          <a:xfrm>
            <a:off x="2578463" y="-1109599"/>
            <a:ext cx="7215071" cy="1077589"/>
            <a:chOff x="1661871" y="519918"/>
            <a:chExt cx="4343350" cy="577120"/>
          </a:xfrm>
        </p:grpSpPr>
        <p:sp>
          <p:nvSpPr>
            <p:cNvPr id="47" name="Google Shape;2173;p37">
              <a:extLst>
                <a:ext uri="{FF2B5EF4-FFF2-40B4-BE49-F238E27FC236}">
                  <a16:creationId xmlns:a16="http://schemas.microsoft.com/office/drawing/2014/main" id="{0071FCFD-171B-F54F-DF82-688BC7E3EC98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48" name="Google Shape;2173;p37">
              <a:extLst>
                <a:ext uri="{FF2B5EF4-FFF2-40B4-BE49-F238E27FC236}">
                  <a16:creationId xmlns:a16="http://schemas.microsoft.com/office/drawing/2014/main" id="{431B4946-0914-6913-71C7-7D4B57D52717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49" name="Google Shape;2177;p37">
            <a:extLst>
              <a:ext uri="{FF2B5EF4-FFF2-40B4-BE49-F238E27FC236}">
                <a16:creationId xmlns:a16="http://schemas.microsoft.com/office/drawing/2014/main" id="{20177623-DD38-C24F-5277-0D446A1DB2D1}"/>
              </a:ext>
            </a:extLst>
          </p:cNvPr>
          <p:cNvSpPr txBox="1">
            <a:spLocks/>
          </p:cNvSpPr>
          <p:nvPr/>
        </p:nvSpPr>
        <p:spPr>
          <a:xfrm>
            <a:off x="1819681" y="7166949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50" name="Google Shape;2179;p37">
            <a:extLst>
              <a:ext uri="{FF2B5EF4-FFF2-40B4-BE49-F238E27FC236}">
                <a16:creationId xmlns:a16="http://schemas.microsoft.com/office/drawing/2014/main" id="{3DD72079-742F-D17D-C7C0-59319DED9BF0}"/>
              </a:ext>
            </a:extLst>
          </p:cNvPr>
          <p:cNvSpPr txBox="1">
            <a:spLocks/>
          </p:cNvSpPr>
          <p:nvPr/>
        </p:nvSpPr>
        <p:spPr>
          <a:xfrm>
            <a:off x="1884996" y="10269774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52" name="Google Shape;2219;p37">
            <a:extLst>
              <a:ext uri="{FF2B5EF4-FFF2-40B4-BE49-F238E27FC236}">
                <a16:creationId xmlns:a16="http://schemas.microsoft.com/office/drawing/2014/main" id="{867DED9F-CB14-8899-7FA4-A38AFCD9BE74}"/>
              </a:ext>
            </a:extLst>
          </p:cNvPr>
          <p:cNvSpPr txBox="1">
            <a:spLocks/>
          </p:cNvSpPr>
          <p:nvPr/>
        </p:nvSpPr>
        <p:spPr>
          <a:xfrm>
            <a:off x="1189981" y="10124483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20C8E-0E26-3493-D642-9D0DE67CB5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3" y="2523705"/>
            <a:ext cx="850389" cy="850389"/>
          </a:xfrm>
          <a:prstGeom prst="rect">
            <a:avLst/>
          </a:prstGeom>
        </p:spPr>
      </p:pic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E3EA6C09-9DF4-C391-9B73-0DB3F2177413}"/>
              </a:ext>
            </a:extLst>
          </p:cNvPr>
          <p:cNvSpPr txBox="1">
            <a:spLocks/>
          </p:cNvSpPr>
          <p:nvPr/>
        </p:nvSpPr>
        <p:spPr>
          <a:xfrm>
            <a:off x="1206593" y="1437014"/>
            <a:ext cx="204590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đạm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9" name="Google Shape;2162;p36">
            <a:extLst>
              <a:ext uri="{FF2B5EF4-FFF2-40B4-BE49-F238E27FC236}">
                <a16:creationId xmlns:a16="http://schemas.microsoft.com/office/drawing/2014/main" id="{445A9DC2-82A9-D7D5-90E4-71E77A3A4C03}"/>
              </a:ext>
            </a:extLst>
          </p:cNvPr>
          <p:cNvSpPr txBox="1">
            <a:spLocks/>
          </p:cNvSpPr>
          <p:nvPr/>
        </p:nvSpPr>
        <p:spPr>
          <a:xfrm>
            <a:off x="3939303" y="1437014"/>
            <a:ext cx="25755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lân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0" name="Google Shape;2162;p36">
            <a:extLst>
              <a:ext uri="{FF2B5EF4-FFF2-40B4-BE49-F238E27FC236}">
                <a16:creationId xmlns:a16="http://schemas.microsoft.com/office/drawing/2014/main" id="{454CC420-1CE8-8083-F446-32AAB8BCEE7A}"/>
              </a:ext>
            </a:extLst>
          </p:cNvPr>
          <p:cNvSpPr txBox="1">
            <a:spLocks/>
          </p:cNvSpPr>
          <p:nvPr/>
        </p:nvSpPr>
        <p:spPr>
          <a:xfrm>
            <a:off x="7124489" y="1427233"/>
            <a:ext cx="186706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kali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8DFF98B5-47D6-5711-7D49-F80F0A54B4DD}"/>
              </a:ext>
            </a:extLst>
          </p:cNvPr>
          <p:cNvSpPr txBox="1">
            <a:spLocks/>
          </p:cNvSpPr>
          <p:nvPr/>
        </p:nvSpPr>
        <p:spPr>
          <a:xfrm>
            <a:off x="10134679" y="1427233"/>
            <a:ext cx="188747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Clr>
                <a:srgbClr val="646B96"/>
              </a:buClr>
              <a:buFont typeface="Nunito Light"/>
              <a:buNone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Phân NPK</a:t>
            </a:r>
            <a:endParaRPr lang="vi-VN" sz="2400" b="1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0A4482-5528-9704-56C1-E3E90EDA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09" y="1237951"/>
            <a:ext cx="987335" cy="9873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ECE45B-5C4B-0AE5-64D0-87DAB714E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16" y="1237949"/>
            <a:ext cx="987337" cy="9873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20DD5B-559C-990C-102D-F0F3D60C8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743" y="1219916"/>
            <a:ext cx="987335" cy="9873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4CBDC5-DDBA-A961-2E39-7B46A44CB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7873" y="1278299"/>
            <a:ext cx="756806" cy="75680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23332B-CCA1-A81E-DF7F-5FBBFA3BD1B4}"/>
              </a:ext>
            </a:extLst>
          </p:cNvPr>
          <p:cNvSpPr txBox="1"/>
          <p:nvPr/>
        </p:nvSpPr>
        <p:spPr>
          <a:xfrm>
            <a:off x="1352130" y="2345828"/>
            <a:ext cx="10360987" cy="3897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latin typeface="#9Slide03 Comfortaa" panose="00000500000000000000" pitchFamily="2" charset="0"/>
              </a:rPr>
              <a:t>Chọn từ thích hợp điền vào chỗ trống để hoàn thành phát biểu về phân bón sau.</a:t>
            </a:r>
          </a:p>
          <a:p>
            <a:pPr algn="just">
              <a:lnSpc>
                <a:spcPct val="150000"/>
              </a:lnSpc>
            </a:pPr>
            <a:endParaRPr lang="vi-VN" sz="2400" b="1" dirty="0">
              <a:latin typeface="#9Slide03 Comfortaa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#9Slide03 Comfortaa" panose="00000500000000000000" pitchFamily="2" charset="0"/>
              </a:rPr>
              <a:t>Một số loại phân bón thông thường như phân đạm chứa nguyên tố ____________, phân lân chứa nguyên tố _______________, phân kali chứa nguyên tố _____________ và phân _____ chứa nhiều nguyên tố dinh dưỡng.</a:t>
            </a:r>
            <a:endParaRPr lang="en-US" sz="2400" dirty="0">
              <a:latin typeface="#9Slide03 Comfortaa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C3269-7FF7-6DC0-DD42-EB29A4A0094B}"/>
              </a:ext>
            </a:extLst>
          </p:cNvPr>
          <p:cNvSpPr txBox="1"/>
          <p:nvPr/>
        </p:nvSpPr>
        <p:spPr>
          <a:xfrm>
            <a:off x="2961644" y="4453087"/>
            <a:ext cx="2141937" cy="57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#9Slide03 Comfortaa" panose="00000500000000000000" pitchFamily="2" charset="0"/>
              </a:rPr>
              <a:t>nitrogen</a:t>
            </a:r>
            <a:endParaRPr lang="en-US" sz="2400" dirty="0">
              <a:solidFill>
                <a:srgbClr val="FF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DEE4D7-8770-D382-7787-487A4D62DA5D}"/>
              </a:ext>
            </a:extLst>
          </p:cNvPr>
          <p:cNvSpPr txBox="1"/>
          <p:nvPr/>
        </p:nvSpPr>
        <p:spPr>
          <a:xfrm>
            <a:off x="9387108" y="4451740"/>
            <a:ext cx="2141937" cy="57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#9Slide03 Comfortaa" panose="00000500000000000000" pitchFamily="2" charset="0"/>
              </a:rPr>
              <a:t>phosphorus</a:t>
            </a:r>
            <a:endParaRPr lang="en-US" sz="2400" dirty="0">
              <a:solidFill>
                <a:srgbClr val="FF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61C247-BD05-7C8C-2907-7DE8BC03F2B7}"/>
              </a:ext>
            </a:extLst>
          </p:cNvPr>
          <p:cNvSpPr txBox="1"/>
          <p:nvPr/>
        </p:nvSpPr>
        <p:spPr>
          <a:xfrm>
            <a:off x="5515840" y="4998784"/>
            <a:ext cx="2141937" cy="57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#9Slide03 Comfortaa" panose="00000500000000000000" pitchFamily="2" charset="0"/>
              </a:rPr>
              <a:t>potassium</a:t>
            </a:r>
            <a:endParaRPr lang="en-US" sz="2400" dirty="0">
              <a:solidFill>
                <a:srgbClr val="FF0000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780B4-C83B-F809-7BDD-BF1C68FFAEE7}"/>
              </a:ext>
            </a:extLst>
          </p:cNvPr>
          <p:cNvSpPr txBox="1"/>
          <p:nvPr/>
        </p:nvSpPr>
        <p:spPr>
          <a:xfrm>
            <a:off x="8304711" y="5026917"/>
            <a:ext cx="2141937" cy="573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>
                <a:solidFill>
                  <a:srgbClr val="FF0000"/>
                </a:solidFill>
                <a:latin typeface="#9Slide03 Comfortaa" panose="00000500000000000000" pitchFamily="2" charset="0"/>
              </a:rPr>
              <a:t>NPK</a:t>
            </a:r>
            <a:endParaRPr lang="en-US" sz="2400" dirty="0">
              <a:solidFill>
                <a:srgbClr val="FF0000"/>
              </a:solidFill>
              <a:latin typeface="#9Slide03 Comforta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213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04;p37">
            <a:extLst>
              <a:ext uri="{FF2B5EF4-FFF2-40B4-BE49-F238E27FC236}">
                <a16:creationId xmlns:a16="http://schemas.microsoft.com/office/drawing/2014/main" id="{BF24CA50-2C54-3430-EC09-9D0CB7346678}"/>
              </a:ext>
            </a:extLst>
          </p:cNvPr>
          <p:cNvSpPr/>
          <p:nvPr/>
        </p:nvSpPr>
        <p:spPr>
          <a:xfrm>
            <a:off x="8159538" y="4939104"/>
            <a:ext cx="311434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3 Comfortaa" panose="00000500000000000000" pitchFamily="2" charset="0"/>
            </a:endParaRPr>
          </a:p>
        </p:txBody>
      </p:sp>
      <p:sp>
        <p:nvSpPr>
          <p:cNvPr id="3" name="Google Shape;2162;p36">
            <a:extLst>
              <a:ext uri="{FF2B5EF4-FFF2-40B4-BE49-F238E27FC236}">
                <a16:creationId xmlns:a16="http://schemas.microsoft.com/office/drawing/2014/main" id="{6AD133D6-EC81-C564-153B-1FC66B8370BC}"/>
              </a:ext>
            </a:extLst>
          </p:cNvPr>
          <p:cNvSpPr txBox="1">
            <a:spLocks/>
          </p:cNvSpPr>
          <p:nvPr/>
        </p:nvSpPr>
        <p:spPr>
          <a:xfrm>
            <a:off x="616688" y="570131"/>
            <a:ext cx="734204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vi-VN" sz="2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* Ảnh hưởng của phân bón dư thừa</a:t>
            </a:r>
            <a:endParaRPr lang="vi-VN" sz="2800" b="1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4" name="Google Shape;2162;p36">
            <a:extLst>
              <a:ext uri="{FF2B5EF4-FFF2-40B4-BE49-F238E27FC236}">
                <a16:creationId xmlns:a16="http://schemas.microsoft.com/office/drawing/2014/main" id="{91CFCDC4-F19B-4098-3B12-3A71B70D028B}"/>
              </a:ext>
            </a:extLst>
          </p:cNvPr>
          <p:cNvSpPr txBox="1">
            <a:spLocks/>
          </p:cNvSpPr>
          <p:nvPr/>
        </p:nvSpPr>
        <p:spPr>
          <a:xfrm>
            <a:off x="-408796" y="1682788"/>
            <a:ext cx="564575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Ô nhiễm môi trường</a:t>
            </a:r>
            <a:endParaRPr lang="vi-VN" sz="24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5" name="Google Shape;2162;p36">
            <a:extLst>
              <a:ext uri="{FF2B5EF4-FFF2-40B4-BE49-F238E27FC236}">
                <a16:creationId xmlns:a16="http://schemas.microsoft.com/office/drawing/2014/main" id="{F61DA77A-DE73-A11E-2759-9394514B509D}"/>
              </a:ext>
            </a:extLst>
          </p:cNvPr>
          <p:cNvSpPr txBox="1">
            <a:spLocks/>
          </p:cNvSpPr>
          <p:nvPr/>
        </p:nvSpPr>
        <p:spPr>
          <a:xfrm>
            <a:off x="6096000" y="1781349"/>
            <a:ext cx="57526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Tồn dư hóa chất trong thực phẩm</a:t>
            </a:r>
            <a:endParaRPr lang="vi-VN" sz="24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88F93967-61DA-F101-01D4-43B4007E1624}"/>
              </a:ext>
            </a:extLst>
          </p:cNvPr>
          <p:cNvSpPr txBox="1">
            <a:spLocks/>
          </p:cNvSpPr>
          <p:nvPr/>
        </p:nvSpPr>
        <p:spPr>
          <a:xfrm>
            <a:off x="3984089" y="3879342"/>
            <a:ext cx="38638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Ảnh hưởng </a:t>
            </a:r>
          </a:p>
          <a:p>
            <a:pPr marL="0" indent="0" algn="ctr">
              <a:buNone/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đến sức khỏe</a:t>
            </a:r>
          </a:p>
          <a:p>
            <a:pPr marL="0" indent="0" algn="ctr">
              <a:buNone/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 con người</a:t>
            </a:r>
            <a:endParaRPr lang="vi-VN" sz="3200" b="1" dirty="0">
              <a:solidFill>
                <a:schemeClr val="accent6">
                  <a:lumMod val="75000"/>
                </a:schemeClr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D637EE6-826E-5BB9-90DB-56640857A15A}"/>
              </a:ext>
            </a:extLst>
          </p:cNvPr>
          <p:cNvSpPr/>
          <p:nvPr/>
        </p:nvSpPr>
        <p:spPr>
          <a:xfrm rot="16200000">
            <a:off x="5535646" y="-113684"/>
            <a:ext cx="1190179" cy="6450604"/>
          </a:xfrm>
          <a:prstGeom prst="leftBrace">
            <a:avLst>
              <a:gd name="adj1" fmla="val 8333"/>
              <a:gd name="adj2" fmla="val 49792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#9Slide03 Comfortaa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40039-FBAA-D568-56A1-04FE2FBFE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878" y="3420695"/>
            <a:ext cx="4282458" cy="2674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DEC43-3789-FC0F-B5ED-A8F10E768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665" y="3425535"/>
            <a:ext cx="3646010" cy="267476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AF31F7B-1945-D730-BDC7-61B4368D26E4}"/>
              </a:ext>
            </a:extLst>
          </p:cNvPr>
          <p:cNvGrpSpPr/>
          <p:nvPr/>
        </p:nvGrpSpPr>
        <p:grpSpPr>
          <a:xfrm>
            <a:off x="2578463" y="-1109599"/>
            <a:ext cx="7215071" cy="1077589"/>
            <a:chOff x="1661871" y="519918"/>
            <a:chExt cx="4343350" cy="577120"/>
          </a:xfrm>
        </p:grpSpPr>
        <p:sp>
          <p:nvSpPr>
            <p:cNvPr id="25" name="Google Shape;2173;p37">
              <a:extLst>
                <a:ext uri="{FF2B5EF4-FFF2-40B4-BE49-F238E27FC236}">
                  <a16:creationId xmlns:a16="http://schemas.microsoft.com/office/drawing/2014/main" id="{453DE616-0AAD-49AC-4576-1C6CF759EA19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26" name="Google Shape;2173;p37">
              <a:extLst>
                <a:ext uri="{FF2B5EF4-FFF2-40B4-BE49-F238E27FC236}">
                  <a16:creationId xmlns:a16="http://schemas.microsoft.com/office/drawing/2014/main" id="{4F262A40-CB66-EF69-0DFF-400603321503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27" name="Google Shape;2177;p37">
            <a:extLst>
              <a:ext uri="{FF2B5EF4-FFF2-40B4-BE49-F238E27FC236}">
                <a16:creationId xmlns:a16="http://schemas.microsoft.com/office/drawing/2014/main" id="{3960499C-1176-E303-60B9-2F17674BBD42}"/>
              </a:ext>
            </a:extLst>
          </p:cNvPr>
          <p:cNvSpPr txBox="1">
            <a:spLocks/>
          </p:cNvSpPr>
          <p:nvPr/>
        </p:nvSpPr>
        <p:spPr>
          <a:xfrm>
            <a:off x="1819681" y="7166949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28" name="Google Shape;2179;p37">
            <a:extLst>
              <a:ext uri="{FF2B5EF4-FFF2-40B4-BE49-F238E27FC236}">
                <a16:creationId xmlns:a16="http://schemas.microsoft.com/office/drawing/2014/main" id="{29ABB34E-0177-2E29-DAC6-47D98663BDAD}"/>
              </a:ext>
            </a:extLst>
          </p:cNvPr>
          <p:cNvSpPr txBox="1">
            <a:spLocks/>
          </p:cNvSpPr>
          <p:nvPr/>
        </p:nvSpPr>
        <p:spPr>
          <a:xfrm>
            <a:off x="1811956" y="10238244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29" name="Google Shape;2219;p37">
            <a:extLst>
              <a:ext uri="{FF2B5EF4-FFF2-40B4-BE49-F238E27FC236}">
                <a16:creationId xmlns:a16="http://schemas.microsoft.com/office/drawing/2014/main" id="{DC884ED2-B863-A147-C1E2-ADBDF53329C4}"/>
              </a:ext>
            </a:extLst>
          </p:cNvPr>
          <p:cNvSpPr txBox="1">
            <a:spLocks/>
          </p:cNvSpPr>
          <p:nvPr/>
        </p:nvSpPr>
        <p:spPr>
          <a:xfrm>
            <a:off x="1116941" y="10092953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30" name="Google Shape;2218;p37">
            <a:extLst>
              <a:ext uri="{FF2B5EF4-FFF2-40B4-BE49-F238E27FC236}">
                <a16:creationId xmlns:a16="http://schemas.microsoft.com/office/drawing/2014/main" id="{1586D646-4DF1-9B41-F35A-4E98B35AA17C}"/>
              </a:ext>
            </a:extLst>
          </p:cNvPr>
          <p:cNvSpPr txBox="1">
            <a:spLocks/>
          </p:cNvSpPr>
          <p:nvPr/>
        </p:nvSpPr>
        <p:spPr>
          <a:xfrm>
            <a:off x="1275962" y="7332700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31" name="Google Shape;2177;p37">
            <a:extLst>
              <a:ext uri="{FF2B5EF4-FFF2-40B4-BE49-F238E27FC236}">
                <a16:creationId xmlns:a16="http://schemas.microsoft.com/office/drawing/2014/main" id="{7CA3506B-7D59-805D-7EC0-47FDE705755F}"/>
              </a:ext>
            </a:extLst>
          </p:cNvPr>
          <p:cNvSpPr txBox="1">
            <a:spLocks/>
          </p:cNvSpPr>
          <p:nvPr/>
        </p:nvSpPr>
        <p:spPr>
          <a:xfrm>
            <a:off x="1847978" y="8728508"/>
            <a:ext cx="74152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Một số loại phân bón</a:t>
            </a:r>
          </a:p>
        </p:txBody>
      </p:sp>
      <p:sp>
        <p:nvSpPr>
          <p:cNvPr id="32" name="Google Shape;2218;p37">
            <a:extLst>
              <a:ext uri="{FF2B5EF4-FFF2-40B4-BE49-F238E27FC236}">
                <a16:creationId xmlns:a16="http://schemas.microsoft.com/office/drawing/2014/main" id="{57D7E11E-CB07-9497-4656-6AC23271DF63}"/>
              </a:ext>
            </a:extLst>
          </p:cNvPr>
          <p:cNvSpPr txBox="1">
            <a:spLocks/>
          </p:cNvSpPr>
          <p:nvPr/>
        </p:nvSpPr>
        <p:spPr>
          <a:xfrm>
            <a:off x="1139999" y="8578707"/>
            <a:ext cx="777899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576637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D663DB3F-5B6B-985B-57DD-2E6AB4D5B9F9}"/>
              </a:ext>
            </a:extLst>
          </p:cNvPr>
          <p:cNvSpPr txBox="1">
            <a:spLocks/>
          </p:cNvSpPr>
          <p:nvPr/>
        </p:nvSpPr>
        <p:spPr>
          <a:xfrm>
            <a:off x="1970977" y="2017188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3" name="Google Shape;2178;p37">
            <a:extLst>
              <a:ext uri="{FF2B5EF4-FFF2-40B4-BE49-F238E27FC236}">
                <a16:creationId xmlns:a16="http://schemas.microsoft.com/office/drawing/2014/main" id="{10BA9276-61FC-9070-296F-85AF64839A85}"/>
              </a:ext>
            </a:extLst>
          </p:cNvPr>
          <p:cNvSpPr txBox="1">
            <a:spLocks/>
          </p:cNvSpPr>
          <p:nvPr/>
        </p:nvSpPr>
        <p:spPr>
          <a:xfrm>
            <a:off x="1970978" y="3429000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4" name="Google Shape;2179;p37">
            <a:extLst>
              <a:ext uri="{FF2B5EF4-FFF2-40B4-BE49-F238E27FC236}">
                <a16:creationId xmlns:a16="http://schemas.microsoft.com/office/drawing/2014/main" id="{5084D0F3-6419-E5B8-30C1-11FD186C08DC}"/>
              </a:ext>
            </a:extLst>
          </p:cNvPr>
          <p:cNvSpPr txBox="1">
            <a:spLocks/>
          </p:cNvSpPr>
          <p:nvPr/>
        </p:nvSpPr>
        <p:spPr>
          <a:xfrm>
            <a:off x="1970977" y="5120013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 dirty="0">
                <a:latin typeface="#9Slide03 BoosterNextFYBlack" panose="02000A03000000020004" pitchFamily="2" charset="0"/>
              </a:rPr>
              <a:t>Cách sử dụng phân bón</a:t>
            </a:r>
          </a:p>
        </p:txBody>
      </p:sp>
      <p:sp>
        <p:nvSpPr>
          <p:cNvPr id="5" name="Google Shape;2218;p37">
            <a:extLst>
              <a:ext uri="{FF2B5EF4-FFF2-40B4-BE49-F238E27FC236}">
                <a16:creationId xmlns:a16="http://schemas.microsoft.com/office/drawing/2014/main" id="{42606CE9-B1EB-88FF-6968-C7C5A7C419D8}"/>
              </a:ext>
            </a:extLst>
          </p:cNvPr>
          <p:cNvSpPr txBox="1">
            <a:spLocks/>
          </p:cNvSpPr>
          <p:nvPr/>
        </p:nvSpPr>
        <p:spPr>
          <a:xfrm>
            <a:off x="1275962" y="2151098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6" name="Google Shape;2219;p37">
            <a:extLst>
              <a:ext uri="{FF2B5EF4-FFF2-40B4-BE49-F238E27FC236}">
                <a16:creationId xmlns:a16="http://schemas.microsoft.com/office/drawing/2014/main" id="{8B242065-5AA3-9265-5EC0-DAE382C5822B}"/>
              </a:ext>
            </a:extLst>
          </p:cNvPr>
          <p:cNvSpPr txBox="1">
            <a:spLocks/>
          </p:cNvSpPr>
          <p:nvPr/>
        </p:nvSpPr>
        <p:spPr>
          <a:xfrm>
            <a:off x="1275962" y="4974722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7" name="Google Shape;2220;p37">
            <a:extLst>
              <a:ext uri="{FF2B5EF4-FFF2-40B4-BE49-F238E27FC236}">
                <a16:creationId xmlns:a16="http://schemas.microsoft.com/office/drawing/2014/main" id="{69BFB3EF-B45F-D254-3876-3526380702A6}"/>
              </a:ext>
            </a:extLst>
          </p:cNvPr>
          <p:cNvSpPr txBox="1">
            <a:spLocks/>
          </p:cNvSpPr>
          <p:nvPr/>
        </p:nvSpPr>
        <p:spPr>
          <a:xfrm>
            <a:off x="1275963" y="3562910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619209-3D9E-8C2D-DA73-68A0CE6F6FA9}"/>
              </a:ext>
            </a:extLst>
          </p:cNvPr>
          <p:cNvGrpSpPr/>
          <p:nvPr/>
        </p:nvGrpSpPr>
        <p:grpSpPr>
          <a:xfrm>
            <a:off x="2488464" y="461843"/>
            <a:ext cx="7215071" cy="1077589"/>
            <a:chOff x="1661871" y="519918"/>
            <a:chExt cx="4343350" cy="577120"/>
          </a:xfrm>
        </p:grpSpPr>
        <p:sp>
          <p:nvSpPr>
            <p:cNvPr id="9" name="Google Shape;2173;p37">
              <a:extLst>
                <a:ext uri="{FF2B5EF4-FFF2-40B4-BE49-F238E27FC236}">
                  <a16:creationId xmlns:a16="http://schemas.microsoft.com/office/drawing/2014/main" id="{C992129A-9676-F12E-594F-98B8DB9528EA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10" name="Google Shape;2173;p37">
              <a:extLst>
                <a:ext uri="{FF2B5EF4-FFF2-40B4-BE49-F238E27FC236}">
                  <a16:creationId xmlns:a16="http://schemas.microsoft.com/office/drawing/2014/main" id="{9221398F-DCDC-D547-B29C-B944D5EBDEAC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9562939-BC59-189D-4AB8-B5E86663B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2233">
            <a:off x="9373829" y="4231714"/>
            <a:ext cx="3084419" cy="30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19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79;p37">
            <a:extLst>
              <a:ext uri="{FF2B5EF4-FFF2-40B4-BE49-F238E27FC236}">
                <a16:creationId xmlns:a16="http://schemas.microsoft.com/office/drawing/2014/main" id="{4B4FA253-0DED-B2AF-F447-C6975EBF145B}"/>
              </a:ext>
            </a:extLst>
          </p:cNvPr>
          <p:cNvSpPr txBox="1">
            <a:spLocks/>
          </p:cNvSpPr>
          <p:nvPr/>
        </p:nvSpPr>
        <p:spPr>
          <a:xfrm>
            <a:off x="1304571" y="674919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Cách sử dụng phân bón</a:t>
            </a:r>
          </a:p>
        </p:txBody>
      </p:sp>
      <p:sp>
        <p:nvSpPr>
          <p:cNvPr id="11" name="Google Shape;2219;p37">
            <a:extLst>
              <a:ext uri="{FF2B5EF4-FFF2-40B4-BE49-F238E27FC236}">
                <a16:creationId xmlns:a16="http://schemas.microsoft.com/office/drawing/2014/main" id="{3ED667C8-C18C-461C-5D51-499297DE2797}"/>
              </a:ext>
            </a:extLst>
          </p:cNvPr>
          <p:cNvSpPr txBox="1">
            <a:spLocks/>
          </p:cNvSpPr>
          <p:nvPr/>
        </p:nvSpPr>
        <p:spPr>
          <a:xfrm>
            <a:off x="609556" y="529628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solidFill>
                <a:schemeClr val="accent6">
                  <a:lumMod val="7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12" name="Google Shape;2202;p37">
            <a:extLst>
              <a:ext uri="{FF2B5EF4-FFF2-40B4-BE49-F238E27FC236}">
                <a16:creationId xmlns:a16="http://schemas.microsoft.com/office/drawing/2014/main" id="{7B27615F-10FA-F2E9-145E-CB300F5D5C26}"/>
              </a:ext>
            </a:extLst>
          </p:cNvPr>
          <p:cNvSpPr/>
          <p:nvPr/>
        </p:nvSpPr>
        <p:spPr>
          <a:xfrm>
            <a:off x="6792286" y="10788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3 BoosterNextFYBlack" panose="02000A03000000020004" pitchFamily="2" charset="0"/>
            </a:endParaRPr>
          </a:p>
        </p:txBody>
      </p:sp>
      <p:sp>
        <p:nvSpPr>
          <p:cNvPr id="13" name="Google Shape;2203;p37">
            <a:extLst>
              <a:ext uri="{FF2B5EF4-FFF2-40B4-BE49-F238E27FC236}">
                <a16:creationId xmlns:a16="http://schemas.microsoft.com/office/drawing/2014/main" id="{E88E505A-629B-E5D0-CA49-4F43ABF32524}"/>
              </a:ext>
            </a:extLst>
          </p:cNvPr>
          <p:cNvSpPr/>
          <p:nvPr/>
        </p:nvSpPr>
        <p:spPr>
          <a:xfrm>
            <a:off x="7805386" y="10108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04;p37">
            <a:extLst>
              <a:ext uri="{FF2B5EF4-FFF2-40B4-BE49-F238E27FC236}">
                <a16:creationId xmlns:a16="http://schemas.microsoft.com/office/drawing/2014/main" id="{FA78CC87-8AD9-2EE4-4A1B-E41E2A42088C}"/>
              </a:ext>
            </a:extLst>
          </p:cNvPr>
          <p:cNvSpPr/>
          <p:nvPr/>
        </p:nvSpPr>
        <p:spPr>
          <a:xfrm>
            <a:off x="9057694" y="467824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#9Slide03 Comfortaa" panose="00000500000000000000" pitchFamily="2" charset="0"/>
            </a:endParaRPr>
          </a:p>
        </p:txBody>
      </p:sp>
      <p:sp>
        <p:nvSpPr>
          <p:cNvPr id="16" name="Google Shape;2162;p36">
            <a:extLst>
              <a:ext uri="{FF2B5EF4-FFF2-40B4-BE49-F238E27FC236}">
                <a16:creationId xmlns:a16="http://schemas.microsoft.com/office/drawing/2014/main" id="{AA730AAB-71B3-9525-00DD-2FE3B3F79893}"/>
              </a:ext>
            </a:extLst>
          </p:cNvPr>
          <p:cNvSpPr txBox="1">
            <a:spLocks/>
          </p:cNvSpPr>
          <p:nvPr/>
        </p:nvSpPr>
        <p:spPr>
          <a:xfrm>
            <a:off x="1061530" y="2268644"/>
            <a:ext cx="328084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Quy tắc “4 đúng”</a:t>
            </a:r>
            <a:endParaRPr lang="vi-VN" sz="2800" b="1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C4D61B-1444-55C6-8429-FE7965290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/>
          <a:stretch/>
        </p:blipFill>
        <p:spPr>
          <a:xfrm>
            <a:off x="5047606" y="1414778"/>
            <a:ext cx="6533434" cy="5008000"/>
          </a:xfrm>
          <a:prstGeom prst="rect">
            <a:avLst/>
          </a:prstGeom>
        </p:spPr>
      </p:pic>
      <p:sp>
        <p:nvSpPr>
          <p:cNvPr id="8" name="Google Shape;2162;p36">
            <a:extLst>
              <a:ext uri="{FF2B5EF4-FFF2-40B4-BE49-F238E27FC236}">
                <a16:creationId xmlns:a16="http://schemas.microsoft.com/office/drawing/2014/main" id="{2B0E8F3D-F03C-CCCF-F956-0139789BF978}"/>
              </a:ext>
            </a:extLst>
          </p:cNvPr>
          <p:cNvSpPr txBox="1">
            <a:spLocks/>
          </p:cNvSpPr>
          <p:nvPr/>
        </p:nvSpPr>
        <p:spPr>
          <a:xfrm>
            <a:off x="1328465" y="2904965"/>
            <a:ext cx="281946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Đúng liều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Đúng loại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Đúng lúc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accent2">
                    <a:lumMod val="75000"/>
                  </a:schemeClr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Đúng nơi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DDCED5-C7FD-F7B5-F35B-165276091AA8}"/>
              </a:ext>
            </a:extLst>
          </p:cNvPr>
          <p:cNvGrpSpPr/>
          <p:nvPr/>
        </p:nvGrpSpPr>
        <p:grpSpPr>
          <a:xfrm>
            <a:off x="2488464" y="-1300693"/>
            <a:ext cx="7215071" cy="1077589"/>
            <a:chOff x="1661871" y="519918"/>
            <a:chExt cx="4343350" cy="577120"/>
          </a:xfrm>
        </p:grpSpPr>
        <p:sp>
          <p:nvSpPr>
            <p:cNvPr id="25" name="Google Shape;2173;p37">
              <a:extLst>
                <a:ext uri="{FF2B5EF4-FFF2-40B4-BE49-F238E27FC236}">
                  <a16:creationId xmlns:a16="http://schemas.microsoft.com/office/drawing/2014/main" id="{9FC31CE1-9BF7-2B98-F285-816654E4F238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26" name="Google Shape;2173;p37">
              <a:extLst>
                <a:ext uri="{FF2B5EF4-FFF2-40B4-BE49-F238E27FC236}">
                  <a16:creationId xmlns:a16="http://schemas.microsoft.com/office/drawing/2014/main" id="{B58A9AC1-3FEE-D286-5544-11C2B86611D7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27" name="Google Shape;2177;p37">
            <a:extLst>
              <a:ext uri="{FF2B5EF4-FFF2-40B4-BE49-F238E27FC236}">
                <a16:creationId xmlns:a16="http://schemas.microsoft.com/office/drawing/2014/main" id="{FEAE7703-4D2E-891B-57E1-1D14DEE1C4CE}"/>
              </a:ext>
            </a:extLst>
          </p:cNvPr>
          <p:cNvSpPr txBox="1">
            <a:spLocks/>
          </p:cNvSpPr>
          <p:nvPr/>
        </p:nvSpPr>
        <p:spPr>
          <a:xfrm>
            <a:off x="1970977" y="7291560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28" name="Google Shape;2178;p37">
            <a:extLst>
              <a:ext uri="{FF2B5EF4-FFF2-40B4-BE49-F238E27FC236}">
                <a16:creationId xmlns:a16="http://schemas.microsoft.com/office/drawing/2014/main" id="{8322FC47-DD6F-9431-C3EF-C539B3F320CE}"/>
              </a:ext>
            </a:extLst>
          </p:cNvPr>
          <p:cNvSpPr txBox="1">
            <a:spLocks/>
          </p:cNvSpPr>
          <p:nvPr/>
        </p:nvSpPr>
        <p:spPr>
          <a:xfrm>
            <a:off x="1970978" y="8703372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29" name="Google Shape;2218;p37">
            <a:extLst>
              <a:ext uri="{FF2B5EF4-FFF2-40B4-BE49-F238E27FC236}">
                <a16:creationId xmlns:a16="http://schemas.microsoft.com/office/drawing/2014/main" id="{415F31AA-BD61-7B22-CF01-87B03556121D}"/>
              </a:ext>
            </a:extLst>
          </p:cNvPr>
          <p:cNvSpPr txBox="1">
            <a:spLocks/>
          </p:cNvSpPr>
          <p:nvPr/>
        </p:nvSpPr>
        <p:spPr>
          <a:xfrm>
            <a:off x="1275962" y="7425470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30" name="Google Shape;2220;p37">
            <a:extLst>
              <a:ext uri="{FF2B5EF4-FFF2-40B4-BE49-F238E27FC236}">
                <a16:creationId xmlns:a16="http://schemas.microsoft.com/office/drawing/2014/main" id="{D4BB952C-21F6-4D3D-2971-22771E19E171}"/>
              </a:ext>
            </a:extLst>
          </p:cNvPr>
          <p:cNvSpPr txBox="1">
            <a:spLocks/>
          </p:cNvSpPr>
          <p:nvPr/>
        </p:nvSpPr>
        <p:spPr>
          <a:xfrm>
            <a:off x="1275963" y="8837282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15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179;p37">
            <a:extLst>
              <a:ext uri="{FF2B5EF4-FFF2-40B4-BE49-F238E27FC236}">
                <a16:creationId xmlns:a16="http://schemas.microsoft.com/office/drawing/2014/main" id="{4B4FA253-0DED-B2AF-F447-C6975EBF145B}"/>
              </a:ext>
            </a:extLst>
          </p:cNvPr>
          <p:cNvSpPr txBox="1">
            <a:spLocks/>
          </p:cNvSpPr>
          <p:nvPr/>
        </p:nvSpPr>
        <p:spPr>
          <a:xfrm>
            <a:off x="1304571" y="674919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Cách sử dụng phân bón</a:t>
            </a:r>
          </a:p>
        </p:txBody>
      </p:sp>
      <p:sp>
        <p:nvSpPr>
          <p:cNvPr id="11" name="Google Shape;2219;p37">
            <a:extLst>
              <a:ext uri="{FF2B5EF4-FFF2-40B4-BE49-F238E27FC236}">
                <a16:creationId xmlns:a16="http://schemas.microsoft.com/office/drawing/2014/main" id="{3ED667C8-C18C-461C-5D51-499297DE2797}"/>
              </a:ext>
            </a:extLst>
          </p:cNvPr>
          <p:cNvSpPr txBox="1">
            <a:spLocks/>
          </p:cNvSpPr>
          <p:nvPr/>
        </p:nvSpPr>
        <p:spPr>
          <a:xfrm>
            <a:off x="609556" y="529628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solidFill>
                <a:schemeClr val="accent6">
                  <a:lumMod val="7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12" name="Google Shape;2202;p37">
            <a:extLst>
              <a:ext uri="{FF2B5EF4-FFF2-40B4-BE49-F238E27FC236}">
                <a16:creationId xmlns:a16="http://schemas.microsoft.com/office/drawing/2014/main" id="{7B27615F-10FA-F2E9-145E-CB300F5D5C26}"/>
              </a:ext>
            </a:extLst>
          </p:cNvPr>
          <p:cNvSpPr/>
          <p:nvPr/>
        </p:nvSpPr>
        <p:spPr>
          <a:xfrm>
            <a:off x="6792286" y="1595644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#9Slide03 BoosterNextFYBlack" panose="02000A03000000020004" pitchFamily="2" charset="0"/>
            </a:endParaRPr>
          </a:p>
        </p:txBody>
      </p:sp>
      <p:sp>
        <p:nvSpPr>
          <p:cNvPr id="13" name="Google Shape;2203;p37">
            <a:extLst>
              <a:ext uri="{FF2B5EF4-FFF2-40B4-BE49-F238E27FC236}">
                <a16:creationId xmlns:a16="http://schemas.microsoft.com/office/drawing/2014/main" id="{E88E505A-629B-E5D0-CA49-4F43ABF32524}"/>
              </a:ext>
            </a:extLst>
          </p:cNvPr>
          <p:cNvSpPr/>
          <p:nvPr/>
        </p:nvSpPr>
        <p:spPr>
          <a:xfrm>
            <a:off x="7805386" y="101088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04;p37">
            <a:extLst>
              <a:ext uri="{FF2B5EF4-FFF2-40B4-BE49-F238E27FC236}">
                <a16:creationId xmlns:a16="http://schemas.microsoft.com/office/drawing/2014/main" id="{FA78CC87-8AD9-2EE4-4A1B-E41E2A42088C}"/>
              </a:ext>
            </a:extLst>
          </p:cNvPr>
          <p:cNvSpPr/>
          <p:nvPr/>
        </p:nvSpPr>
        <p:spPr>
          <a:xfrm>
            <a:off x="8607124" y="447946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#9Slide03 Comfortaa" panose="00000500000000000000" pitchFamily="2" charset="0"/>
            </a:endParaRPr>
          </a:p>
        </p:txBody>
      </p:sp>
      <p:sp>
        <p:nvSpPr>
          <p:cNvPr id="17" name="Google Shape;2162;p36">
            <a:extLst>
              <a:ext uri="{FF2B5EF4-FFF2-40B4-BE49-F238E27FC236}">
                <a16:creationId xmlns:a16="http://schemas.microsoft.com/office/drawing/2014/main" id="{765F9A43-868B-D1FA-0D44-72A61B36751E}"/>
              </a:ext>
            </a:extLst>
          </p:cNvPr>
          <p:cNvSpPr txBox="1">
            <a:spLocks/>
          </p:cNvSpPr>
          <p:nvPr/>
        </p:nvSpPr>
        <p:spPr>
          <a:xfrm>
            <a:off x="609556" y="2161531"/>
            <a:ext cx="511538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just">
              <a:buNone/>
            </a:pPr>
            <a:r>
              <a:rPr lang="vi-VN" sz="2800" b="1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Tăng cường sản xuất và sử dụng phân bón hữu cơ.</a:t>
            </a:r>
            <a:endParaRPr lang="vi-VN" sz="2800" b="1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8" name="Google Shape;2162;p36">
            <a:extLst>
              <a:ext uri="{FF2B5EF4-FFF2-40B4-BE49-F238E27FC236}">
                <a16:creationId xmlns:a16="http://schemas.microsoft.com/office/drawing/2014/main" id="{82F35EB2-E97A-2D20-7B5E-E27D1F9E2B52}"/>
              </a:ext>
            </a:extLst>
          </p:cNvPr>
          <p:cNvSpPr txBox="1">
            <a:spLocks/>
          </p:cNvSpPr>
          <p:nvPr/>
        </p:nvSpPr>
        <p:spPr>
          <a:xfrm>
            <a:off x="609556" y="3149913"/>
            <a:ext cx="649989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Giàu chất dinh dưỡng.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Giúp đất tơi xốp.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Cây trồng dễ hấp thụ.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vi-VN" sz="28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- An toàn khi sử dụng.</a:t>
            </a:r>
            <a:endParaRPr lang="vi-VN" sz="28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344B9A-EDCE-F67B-5B36-470EE66A50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17" r="4406"/>
          <a:stretch/>
        </p:blipFill>
        <p:spPr>
          <a:xfrm>
            <a:off x="6096000" y="1613239"/>
            <a:ext cx="5605669" cy="45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1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1D0CA4-D941-2016-EFF6-7D8B59E2B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25358" cy="6858000"/>
          </a:xfrm>
          <a:prstGeom prst="rect">
            <a:avLst/>
          </a:prstGeom>
          <a:gradFill>
            <a:gsLst>
              <a:gs pos="15000">
                <a:srgbClr val="62854F"/>
              </a:gs>
              <a:gs pos="48000">
                <a:srgbClr val="88AC74">
                  <a:lumMod val="99000"/>
                  <a:alpha val="0"/>
                </a:srgbClr>
              </a:gs>
              <a:gs pos="86000">
                <a:srgbClr val="62854F">
                  <a:tint val="23500"/>
                  <a:satMod val="160000"/>
                </a:srgbClr>
              </a:gs>
            </a:gsLst>
            <a:lin ang="0" scaled="1"/>
          </a:gra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BF6497-98C1-E7EC-4BBD-57F067B0896D}"/>
              </a:ext>
            </a:extLst>
          </p:cNvPr>
          <p:cNvSpPr/>
          <p:nvPr/>
        </p:nvSpPr>
        <p:spPr>
          <a:xfrm>
            <a:off x="0" y="1993739"/>
            <a:ext cx="13125358" cy="2870522"/>
          </a:xfrm>
          <a:prstGeom prst="rect">
            <a:avLst/>
          </a:prstGeom>
          <a:solidFill>
            <a:srgbClr val="62854F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2335;p41">
            <a:extLst>
              <a:ext uri="{FF2B5EF4-FFF2-40B4-BE49-F238E27FC236}">
                <a16:creationId xmlns:a16="http://schemas.microsoft.com/office/drawing/2014/main" id="{E16E3246-C46B-E9D0-6E08-BF137BC15560}"/>
              </a:ext>
            </a:extLst>
          </p:cNvPr>
          <p:cNvSpPr txBox="1">
            <a:spLocks/>
          </p:cNvSpPr>
          <p:nvPr/>
        </p:nvSpPr>
        <p:spPr>
          <a:xfrm>
            <a:off x="494243" y="2792507"/>
            <a:ext cx="11268250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9600" b="1" i="0" u="none" strike="noStrike" cap="none"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8800" dirty="0">
                <a:solidFill>
                  <a:schemeClr val="bg2"/>
                </a:solidFill>
                <a:latin typeface="#9Slide03 BoosterNextFYBlack" panose="02000A03000000020004" pitchFamily="2" charset="0"/>
              </a:rPr>
              <a:t>PHÂN BÓN HÓA HỌC</a:t>
            </a:r>
          </a:p>
        </p:txBody>
      </p:sp>
      <p:sp>
        <p:nvSpPr>
          <p:cNvPr id="9" name="Google Shape;2335;p41">
            <a:extLst>
              <a:ext uri="{FF2B5EF4-FFF2-40B4-BE49-F238E27FC236}">
                <a16:creationId xmlns:a16="http://schemas.microsoft.com/office/drawing/2014/main" id="{C30B5710-A71D-0DFC-EB03-4C8FA6C8AF50}"/>
              </a:ext>
            </a:extLst>
          </p:cNvPr>
          <p:cNvSpPr txBox="1">
            <a:spLocks/>
          </p:cNvSpPr>
          <p:nvPr/>
        </p:nvSpPr>
        <p:spPr>
          <a:xfrm>
            <a:off x="429506" y="2792506"/>
            <a:ext cx="11268250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9600" b="1" i="0" u="none" strike="noStrike" cap="none">
                <a:solidFill>
                  <a:schemeClr val="accen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8800" dirty="0">
                <a:solidFill>
                  <a:srgbClr val="92D050"/>
                </a:solidFill>
                <a:latin typeface="#9Slide03 BoosterNextFYBlack" panose="02000A03000000020004" pitchFamily="2" charset="0"/>
              </a:rPr>
              <a:t>PHÂN BÓN HÓA HỌC</a:t>
            </a:r>
          </a:p>
        </p:txBody>
      </p:sp>
    </p:spTree>
    <p:extLst>
      <p:ext uri="{BB962C8B-B14F-4D97-AF65-F5344CB8AC3E}">
        <p14:creationId xmlns:p14="http://schemas.microsoft.com/office/powerpoint/2010/main" val="300633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H2O">
            <a:extLst>
              <a:ext uri="{FF2B5EF4-FFF2-40B4-BE49-F238E27FC236}">
                <a16:creationId xmlns:a16="http://schemas.microsoft.com/office/drawing/2014/main" id="{07084CE0-EE33-2894-D702-1A8068103A51}"/>
              </a:ext>
            </a:extLst>
          </p:cNvPr>
          <p:cNvSpPr/>
          <p:nvPr/>
        </p:nvSpPr>
        <p:spPr>
          <a:xfrm>
            <a:off x="10168870" y="2236193"/>
            <a:ext cx="679268" cy="36356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5" name="H2O">
            <a:extLst>
              <a:ext uri="{FF2B5EF4-FFF2-40B4-BE49-F238E27FC236}">
                <a16:creationId xmlns:a16="http://schemas.microsoft.com/office/drawing/2014/main" id="{99060E96-19B5-6091-EE9A-CDBE55FE8A52}"/>
              </a:ext>
            </a:extLst>
          </p:cNvPr>
          <p:cNvSpPr/>
          <p:nvPr/>
        </p:nvSpPr>
        <p:spPr>
          <a:xfrm rot="16200000">
            <a:off x="4637276" y="4102879"/>
            <a:ext cx="679268" cy="28869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4" name="H2O">
            <a:extLst>
              <a:ext uri="{FF2B5EF4-FFF2-40B4-BE49-F238E27FC236}">
                <a16:creationId xmlns:a16="http://schemas.microsoft.com/office/drawing/2014/main" id="{1EEC2BAD-4FDF-34E0-FA76-1230E91AD197}"/>
              </a:ext>
            </a:extLst>
          </p:cNvPr>
          <p:cNvSpPr/>
          <p:nvPr/>
        </p:nvSpPr>
        <p:spPr>
          <a:xfrm rot="16200000">
            <a:off x="5023584" y="1508049"/>
            <a:ext cx="679268" cy="36356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3" name="H2O">
            <a:extLst>
              <a:ext uri="{FF2B5EF4-FFF2-40B4-BE49-F238E27FC236}">
                <a16:creationId xmlns:a16="http://schemas.microsoft.com/office/drawing/2014/main" id="{6B470802-EEE5-475F-8D71-0DD16583A9E6}"/>
              </a:ext>
            </a:extLst>
          </p:cNvPr>
          <p:cNvSpPr/>
          <p:nvPr/>
        </p:nvSpPr>
        <p:spPr>
          <a:xfrm>
            <a:off x="8678599" y="2236192"/>
            <a:ext cx="679268" cy="437471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1" name="H2O">
            <a:extLst>
              <a:ext uri="{FF2B5EF4-FFF2-40B4-BE49-F238E27FC236}">
                <a16:creationId xmlns:a16="http://schemas.microsoft.com/office/drawing/2014/main" id="{0B1DD9B7-E1F5-CBDB-CEF5-90148FD8B33A}"/>
              </a:ext>
            </a:extLst>
          </p:cNvPr>
          <p:cNvSpPr/>
          <p:nvPr/>
        </p:nvSpPr>
        <p:spPr>
          <a:xfrm>
            <a:off x="10910386" y="2236193"/>
            <a:ext cx="679268" cy="36356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0" name="H2O">
            <a:extLst>
              <a:ext uri="{FF2B5EF4-FFF2-40B4-BE49-F238E27FC236}">
                <a16:creationId xmlns:a16="http://schemas.microsoft.com/office/drawing/2014/main" id="{42FBF17B-99B9-0E7B-54D7-ED942691E9A2}"/>
              </a:ext>
            </a:extLst>
          </p:cNvPr>
          <p:cNvSpPr/>
          <p:nvPr/>
        </p:nvSpPr>
        <p:spPr>
          <a:xfrm rot="5400000">
            <a:off x="3169824" y="1900980"/>
            <a:ext cx="679268" cy="579849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9" name="H2O">
            <a:extLst>
              <a:ext uri="{FF2B5EF4-FFF2-40B4-BE49-F238E27FC236}">
                <a16:creationId xmlns:a16="http://schemas.microsoft.com/office/drawing/2014/main" id="{44C06DA1-9109-323A-56B6-55BEECAE56CA}"/>
              </a:ext>
            </a:extLst>
          </p:cNvPr>
          <p:cNvSpPr/>
          <p:nvPr/>
        </p:nvSpPr>
        <p:spPr>
          <a:xfrm rot="5400000">
            <a:off x="5002388" y="2998435"/>
            <a:ext cx="679268" cy="65599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8" name="H2O">
            <a:extLst>
              <a:ext uri="{FF2B5EF4-FFF2-40B4-BE49-F238E27FC236}">
                <a16:creationId xmlns:a16="http://schemas.microsoft.com/office/drawing/2014/main" id="{70DCD55A-9906-50D2-FBF8-BDFCA4F3F7A5}"/>
              </a:ext>
            </a:extLst>
          </p:cNvPr>
          <p:cNvSpPr/>
          <p:nvPr/>
        </p:nvSpPr>
        <p:spPr>
          <a:xfrm rot="5400000">
            <a:off x="3911542" y="420173"/>
            <a:ext cx="679268" cy="728193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7" name="H2O">
            <a:extLst>
              <a:ext uri="{FF2B5EF4-FFF2-40B4-BE49-F238E27FC236}">
                <a16:creationId xmlns:a16="http://schemas.microsoft.com/office/drawing/2014/main" id="{C1078871-14DE-1E9C-187A-1848773B19C8}"/>
              </a:ext>
            </a:extLst>
          </p:cNvPr>
          <p:cNvSpPr/>
          <p:nvPr/>
        </p:nvSpPr>
        <p:spPr>
          <a:xfrm rot="5400000">
            <a:off x="5747296" y="770617"/>
            <a:ext cx="679268" cy="361042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8" name="H2O">
            <a:extLst>
              <a:ext uri="{FF2B5EF4-FFF2-40B4-BE49-F238E27FC236}">
                <a16:creationId xmlns:a16="http://schemas.microsoft.com/office/drawing/2014/main" id="{54E62E84-7EB0-274F-0F56-FD43F9D5C957}"/>
              </a:ext>
            </a:extLst>
          </p:cNvPr>
          <p:cNvSpPr/>
          <p:nvPr/>
        </p:nvSpPr>
        <p:spPr>
          <a:xfrm rot="5400000">
            <a:off x="1324399" y="1503474"/>
            <a:ext cx="658935" cy="215094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FF0000">
                <a:alpha val="9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Google Shape;2179;p37">
            <a:extLst>
              <a:ext uri="{FF2B5EF4-FFF2-40B4-BE49-F238E27FC236}">
                <a16:creationId xmlns:a16="http://schemas.microsoft.com/office/drawing/2014/main" id="{84255861-07B1-53F5-5D88-8B63924C42FF}"/>
              </a:ext>
            </a:extLst>
          </p:cNvPr>
          <p:cNvSpPr txBox="1">
            <a:spLocks/>
          </p:cNvSpPr>
          <p:nvPr/>
        </p:nvSpPr>
        <p:spPr>
          <a:xfrm>
            <a:off x="2668516" y="627017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/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Ô chữ bí ẩn</a:t>
            </a:r>
          </a:p>
        </p:txBody>
      </p:sp>
      <p:sp>
        <p:nvSpPr>
          <p:cNvPr id="4" name="Google Shape;2203;p37">
            <a:extLst>
              <a:ext uri="{FF2B5EF4-FFF2-40B4-BE49-F238E27FC236}">
                <a16:creationId xmlns:a16="http://schemas.microsoft.com/office/drawing/2014/main" id="{983E3783-C7A0-9460-0E13-2FCA6063533F}"/>
              </a:ext>
            </a:extLst>
          </p:cNvPr>
          <p:cNvSpPr/>
          <p:nvPr/>
        </p:nvSpPr>
        <p:spPr>
          <a:xfrm>
            <a:off x="268116" y="17074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22;p29">
            <a:extLst>
              <a:ext uri="{FF2B5EF4-FFF2-40B4-BE49-F238E27FC236}">
                <a16:creationId xmlns:a16="http://schemas.microsoft.com/office/drawing/2014/main" id="{D6A3DD72-AB3D-3E2F-891C-956E37D8BAB3}"/>
              </a:ext>
            </a:extLst>
          </p:cNvPr>
          <p:cNvSpPr txBox="1">
            <a:spLocks/>
          </p:cNvSpPr>
          <p:nvPr/>
        </p:nvSpPr>
        <p:spPr>
          <a:xfrm>
            <a:off x="1033856" y="1153753"/>
            <a:ext cx="10758066" cy="576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vi-VN" sz="2600" dirty="0">
                <a:latin typeface="#9Slide03 Comfortaa" panose="00000500000000000000" pitchFamily="2" charset="0"/>
              </a:rPr>
              <a:t>Tìm công thức hóa học của các muối là thành phần chính của các loại </a:t>
            </a:r>
            <a:r>
              <a:rPr lang="vi-VN" sz="2600">
                <a:latin typeface="#9Slide03 Comfortaa" panose="00000500000000000000" pitchFamily="2" charset="0"/>
              </a:rPr>
              <a:t>phân bón đa lượng </a:t>
            </a:r>
            <a:r>
              <a:rPr lang="vi-VN" sz="2600" dirty="0">
                <a:latin typeface="#9Slide03 Comfortaa" panose="00000500000000000000" pitchFamily="2" charset="0"/>
              </a:rPr>
              <a:t>trong bảng ô chữ dưới đây.</a:t>
            </a:r>
          </a:p>
        </p:txBody>
      </p:sp>
      <p:sp>
        <p:nvSpPr>
          <p:cNvPr id="93" name="KCl">
            <a:extLst>
              <a:ext uri="{FF2B5EF4-FFF2-40B4-BE49-F238E27FC236}">
                <a16:creationId xmlns:a16="http://schemas.microsoft.com/office/drawing/2014/main" id="{9E49F960-8F89-C646-9D42-C8CCED59BBF7}"/>
              </a:ext>
            </a:extLst>
          </p:cNvPr>
          <p:cNvSpPr/>
          <p:nvPr/>
        </p:nvSpPr>
        <p:spPr>
          <a:xfrm>
            <a:off x="596247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K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7E05E887-D822-F3B4-0F3C-3ECEEE4991D7}"/>
              </a:ext>
            </a:extLst>
          </p:cNvPr>
          <p:cNvSpPr/>
          <p:nvPr/>
        </p:nvSpPr>
        <p:spPr>
          <a:xfrm>
            <a:off x="596246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79" name="Ca(H2PO4)2">
            <a:extLst>
              <a:ext uri="{FF2B5EF4-FFF2-40B4-BE49-F238E27FC236}">
                <a16:creationId xmlns:a16="http://schemas.microsoft.com/office/drawing/2014/main" id="{B1ED0929-0D17-F171-BCFB-D4AFDF5ABB9F}"/>
              </a:ext>
            </a:extLst>
          </p:cNvPr>
          <p:cNvSpPr/>
          <p:nvPr/>
        </p:nvSpPr>
        <p:spPr>
          <a:xfrm>
            <a:off x="596246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0" name="(NH2)2CO">
            <a:extLst>
              <a:ext uri="{FF2B5EF4-FFF2-40B4-BE49-F238E27FC236}">
                <a16:creationId xmlns:a16="http://schemas.microsoft.com/office/drawing/2014/main" id="{2D4874B7-CB8F-14FA-C865-A356AA2AABE7}"/>
              </a:ext>
            </a:extLst>
          </p:cNvPr>
          <p:cNvSpPr/>
          <p:nvPr/>
        </p:nvSpPr>
        <p:spPr>
          <a:xfrm>
            <a:off x="596246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(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50F16AF0-A029-86B9-340A-1B1FEBEAB02C}"/>
              </a:ext>
            </a:extLst>
          </p:cNvPr>
          <p:cNvSpPr/>
          <p:nvPr/>
        </p:nvSpPr>
        <p:spPr>
          <a:xfrm>
            <a:off x="596245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174A1FB8-C0E1-A4E8-F3D9-139F71130336}"/>
              </a:ext>
            </a:extLst>
          </p:cNvPr>
          <p:cNvSpPr/>
          <p:nvPr/>
        </p:nvSpPr>
        <p:spPr>
          <a:xfrm>
            <a:off x="1332121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3" name="Rectangle: Rounded Corners 182">
            <a:extLst>
              <a:ext uri="{FF2B5EF4-FFF2-40B4-BE49-F238E27FC236}">
                <a16:creationId xmlns:a16="http://schemas.microsoft.com/office/drawing/2014/main" id="{5CF35503-18FD-D681-F64F-9DC53B4A2BFF}"/>
              </a:ext>
            </a:extLst>
          </p:cNvPr>
          <p:cNvSpPr/>
          <p:nvPr/>
        </p:nvSpPr>
        <p:spPr>
          <a:xfrm>
            <a:off x="1332120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739E20DC-21E0-CADB-3FED-5242A8059DAB}"/>
              </a:ext>
            </a:extLst>
          </p:cNvPr>
          <p:cNvSpPr/>
          <p:nvPr/>
        </p:nvSpPr>
        <p:spPr>
          <a:xfrm>
            <a:off x="1332120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42C15B5A-A9A6-95BF-4407-6812BE6C0205}"/>
              </a:ext>
            </a:extLst>
          </p:cNvPr>
          <p:cNvSpPr/>
          <p:nvPr/>
        </p:nvSpPr>
        <p:spPr>
          <a:xfrm>
            <a:off x="1332120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0216E158-8732-4E87-BBBF-C615E014D467}"/>
              </a:ext>
            </a:extLst>
          </p:cNvPr>
          <p:cNvSpPr/>
          <p:nvPr/>
        </p:nvSpPr>
        <p:spPr>
          <a:xfrm>
            <a:off x="1332119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B0C10BB-FEB2-0553-EB0A-6B0E321BB306}"/>
              </a:ext>
            </a:extLst>
          </p:cNvPr>
          <p:cNvSpPr/>
          <p:nvPr/>
        </p:nvSpPr>
        <p:spPr>
          <a:xfrm>
            <a:off x="2067995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8" name="Rectangle: Rounded Corners 187">
            <a:extLst>
              <a:ext uri="{FF2B5EF4-FFF2-40B4-BE49-F238E27FC236}">
                <a16:creationId xmlns:a16="http://schemas.microsoft.com/office/drawing/2014/main" id="{DB002B36-1205-F372-A852-057E9E711A1D}"/>
              </a:ext>
            </a:extLst>
          </p:cNvPr>
          <p:cNvSpPr/>
          <p:nvPr/>
        </p:nvSpPr>
        <p:spPr>
          <a:xfrm>
            <a:off x="2067994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1ECFB2F9-FD07-F39D-828A-18D15353E28A}"/>
              </a:ext>
            </a:extLst>
          </p:cNvPr>
          <p:cNvSpPr/>
          <p:nvPr/>
        </p:nvSpPr>
        <p:spPr>
          <a:xfrm>
            <a:off x="2067994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(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67E88733-827E-5240-91CF-6ECEAD86C237}"/>
              </a:ext>
            </a:extLst>
          </p:cNvPr>
          <p:cNvSpPr/>
          <p:nvPr/>
        </p:nvSpPr>
        <p:spPr>
          <a:xfrm>
            <a:off x="2067994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FB08DD32-D795-8458-7BCB-2DF17425349C}"/>
              </a:ext>
            </a:extLst>
          </p:cNvPr>
          <p:cNvSpPr/>
          <p:nvPr/>
        </p:nvSpPr>
        <p:spPr>
          <a:xfrm>
            <a:off x="2067993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14CC4050-6E49-0F59-0853-FB70950B7816}"/>
              </a:ext>
            </a:extLst>
          </p:cNvPr>
          <p:cNvSpPr/>
          <p:nvPr/>
        </p:nvSpPr>
        <p:spPr>
          <a:xfrm>
            <a:off x="2803869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074FB1B4-60E9-47EE-B50C-6FACEDF85D8B}"/>
              </a:ext>
            </a:extLst>
          </p:cNvPr>
          <p:cNvSpPr/>
          <p:nvPr/>
        </p:nvSpPr>
        <p:spPr>
          <a:xfrm>
            <a:off x="2803868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4B9E1EF1-90A3-3777-303C-4A29EEDC9C05}"/>
              </a:ext>
            </a:extLst>
          </p:cNvPr>
          <p:cNvSpPr/>
          <p:nvPr/>
        </p:nvSpPr>
        <p:spPr>
          <a:xfrm>
            <a:off x="2803868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F79AB72A-70BA-D425-EFE5-1FA1E9FA834F}"/>
              </a:ext>
            </a:extLst>
          </p:cNvPr>
          <p:cNvSpPr/>
          <p:nvPr/>
        </p:nvSpPr>
        <p:spPr>
          <a:xfrm>
            <a:off x="2803868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856345A5-9940-EB34-E80D-6483B1CCF912}"/>
              </a:ext>
            </a:extLst>
          </p:cNvPr>
          <p:cNvSpPr/>
          <p:nvPr/>
        </p:nvSpPr>
        <p:spPr>
          <a:xfrm>
            <a:off x="2803867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0C28DA96-D4E2-8AC7-AC80-ED468719E608}"/>
              </a:ext>
            </a:extLst>
          </p:cNvPr>
          <p:cNvSpPr/>
          <p:nvPr/>
        </p:nvSpPr>
        <p:spPr>
          <a:xfrm>
            <a:off x="3539743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(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8" name="K2SO4">
            <a:extLst>
              <a:ext uri="{FF2B5EF4-FFF2-40B4-BE49-F238E27FC236}">
                <a16:creationId xmlns:a16="http://schemas.microsoft.com/office/drawing/2014/main" id="{D968E141-A1D2-7E92-4440-5B4277F7AE49}"/>
              </a:ext>
            </a:extLst>
          </p:cNvPr>
          <p:cNvSpPr/>
          <p:nvPr/>
        </p:nvSpPr>
        <p:spPr>
          <a:xfrm>
            <a:off x="3539742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K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15A2BD7E-8F0A-99B8-6354-BB765B55F78A}"/>
              </a:ext>
            </a:extLst>
          </p:cNvPr>
          <p:cNvSpPr/>
          <p:nvPr/>
        </p:nvSpPr>
        <p:spPr>
          <a:xfrm>
            <a:off x="3539742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2C5D5533-48E7-2AB3-E163-CF163E86CC18}"/>
              </a:ext>
            </a:extLst>
          </p:cNvPr>
          <p:cNvSpPr/>
          <p:nvPr/>
        </p:nvSpPr>
        <p:spPr>
          <a:xfrm>
            <a:off x="3539742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1" name="KNO3">
            <a:extLst>
              <a:ext uri="{FF2B5EF4-FFF2-40B4-BE49-F238E27FC236}">
                <a16:creationId xmlns:a16="http://schemas.microsoft.com/office/drawing/2014/main" id="{CE3C771D-FD3A-11B4-8A95-798072B7E0BB}"/>
              </a:ext>
            </a:extLst>
          </p:cNvPr>
          <p:cNvSpPr/>
          <p:nvPr/>
        </p:nvSpPr>
        <p:spPr>
          <a:xfrm>
            <a:off x="3539741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K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2" name="K3PO4">
            <a:extLst>
              <a:ext uri="{FF2B5EF4-FFF2-40B4-BE49-F238E27FC236}">
                <a16:creationId xmlns:a16="http://schemas.microsoft.com/office/drawing/2014/main" id="{E36765FB-3CFB-396A-E7A1-6359AC82C881}"/>
              </a:ext>
            </a:extLst>
          </p:cNvPr>
          <p:cNvSpPr/>
          <p:nvPr/>
        </p:nvSpPr>
        <p:spPr>
          <a:xfrm>
            <a:off x="4275617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K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A5F9803C-D4E5-F359-44FE-FA1D6DB7F849}"/>
              </a:ext>
            </a:extLst>
          </p:cNvPr>
          <p:cNvSpPr/>
          <p:nvPr/>
        </p:nvSpPr>
        <p:spPr>
          <a:xfrm>
            <a:off x="4275616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33AB219B-EC23-5457-DA77-223B2ACEF29F}"/>
              </a:ext>
            </a:extLst>
          </p:cNvPr>
          <p:cNvSpPr/>
          <p:nvPr/>
        </p:nvSpPr>
        <p:spPr>
          <a:xfrm>
            <a:off x="4275616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P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2E289965-9DFB-78E5-C4C1-D57993015AC6}"/>
              </a:ext>
            </a:extLst>
          </p:cNvPr>
          <p:cNvSpPr/>
          <p:nvPr/>
        </p:nvSpPr>
        <p:spPr>
          <a:xfrm>
            <a:off x="4275616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6" name="Rectangle: Rounded Corners 205">
            <a:extLst>
              <a:ext uri="{FF2B5EF4-FFF2-40B4-BE49-F238E27FC236}">
                <a16:creationId xmlns:a16="http://schemas.microsoft.com/office/drawing/2014/main" id="{7FD61D6F-0C47-7755-1C75-8380D746E2B2}"/>
              </a:ext>
            </a:extLst>
          </p:cNvPr>
          <p:cNvSpPr/>
          <p:nvPr/>
        </p:nvSpPr>
        <p:spPr>
          <a:xfrm>
            <a:off x="4275615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7" name="Rectangle: Rounded Corners 206">
            <a:extLst>
              <a:ext uri="{FF2B5EF4-FFF2-40B4-BE49-F238E27FC236}">
                <a16:creationId xmlns:a16="http://schemas.microsoft.com/office/drawing/2014/main" id="{C4A12EC4-7325-F163-6816-B7808DED9B61}"/>
              </a:ext>
            </a:extLst>
          </p:cNvPr>
          <p:cNvSpPr/>
          <p:nvPr/>
        </p:nvSpPr>
        <p:spPr>
          <a:xfrm>
            <a:off x="5011491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166AA39-22B2-3432-449E-E74F91271BB6}"/>
              </a:ext>
            </a:extLst>
          </p:cNvPr>
          <p:cNvSpPr/>
          <p:nvPr/>
        </p:nvSpPr>
        <p:spPr>
          <a:xfrm>
            <a:off x="5011490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09" name="Rectangle: Rounded Corners 208">
            <a:extLst>
              <a:ext uri="{FF2B5EF4-FFF2-40B4-BE49-F238E27FC236}">
                <a16:creationId xmlns:a16="http://schemas.microsoft.com/office/drawing/2014/main" id="{629BB1AB-BDC7-4674-6948-7274085F87AA}"/>
              </a:ext>
            </a:extLst>
          </p:cNvPr>
          <p:cNvSpPr/>
          <p:nvPr/>
        </p:nvSpPr>
        <p:spPr>
          <a:xfrm>
            <a:off x="5011490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6ABE61FB-549F-0777-83AB-08C59829C765}"/>
              </a:ext>
            </a:extLst>
          </p:cNvPr>
          <p:cNvSpPr/>
          <p:nvPr/>
        </p:nvSpPr>
        <p:spPr>
          <a:xfrm>
            <a:off x="5011490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1" name="Rectangle: Rounded Corners 210">
            <a:extLst>
              <a:ext uri="{FF2B5EF4-FFF2-40B4-BE49-F238E27FC236}">
                <a16:creationId xmlns:a16="http://schemas.microsoft.com/office/drawing/2014/main" id="{3A2330AD-21C9-E56E-3C21-E33C733018DE}"/>
              </a:ext>
            </a:extLst>
          </p:cNvPr>
          <p:cNvSpPr/>
          <p:nvPr/>
        </p:nvSpPr>
        <p:spPr>
          <a:xfrm>
            <a:off x="5011489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2" name="Rectangle: Rounded Corners 211">
            <a:extLst>
              <a:ext uri="{FF2B5EF4-FFF2-40B4-BE49-F238E27FC236}">
                <a16:creationId xmlns:a16="http://schemas.microsoft.com/office/drawing/2014/main" id="{28473FFE-7A92-7287-7136-1582B3121B57}"/>
              </a:ext>
            </a:extLst>
          </p:cNvPr>
          <p:cNvSpPr/>
          <p:nvPr/>
        </p:nvSpPr>
        <p:spPr>
          <a:xfrm>
            <a:off x="5747365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P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9067BF59-48C6-9356-4E11-D246D57EE40B}"/>
              </a:ext>
            </a:extLst>
          </p:cNvPr>
          <p:cNvSpPr/>
          <p:nvPr/>
        </p:nvSpPr>
        <p:spPr>
          <a:xfrm>
            <a:off x="5747364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4" name="Rectangle: Rounded Corners 213">
            <a:extLst>
              <a:ext uri="{FF2B5EF4-FFF2-40B4-BE49-F238E27FC236}">
                <a16:creationId xmlns:a16="http://schemas.microsoft.com/office/drawing/2014/main" id="{EB8A5D33-4C22-2B18-83A6-9565553022C9}"/>
              </a:ext>
            </a:extLst>
          </p:cNvPr>
          <p:cNvSpPr/>
          <p:nvPr/>
        </p:nvSpPr>
        <p:spPr>
          <a:xfrm>
            <a:off x="5747364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0CBB1DEE-577C-89B1-58CA-82D93E2FD6E9}"/>
              </a:ext>
            </a:extLst>
          </p:cNvPr>
          <p:cNvSpPr/>
          <p:nvPr/>
        </p:nvSpPr>
        <p:spPr>
          <a:xfrm>
            <a:off x="5747364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D32D7403-CCFF-5A0F-909B-C622E9CA3353}"/>
              </a:ext>
            </a:extLst>
          </p:cNvPr>
          <p:cNvSpPr/>
          <p:nvPr/>
        </p:nvSpPr>
        <p:spPr>
          <a:xfrm>
            <a:off x="5747363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7" name="Rectangle: Rounded Corners 216">
            <a:extLst>
              <a:ext uri="{FF2B5EF4-FFF2-40B4-BE49-F238E27FC236}">
                <a16:creationId xmlns:a16="http://schemas.microsoft.com/office/drawing/2014/main" id="{18200462-FFCA-B25C-C235-B98E53EE2A25}"/>
              </a:ext>
            </a:extLst>
          </p:cNvPr>
          <p:cNvSpPr/>
          <p:nvPr/>
        </p:nvSpPr>
        <p:spPr>
          <a:xfrm>
            <a:off x="6483239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71C477A1-69A0-BB08-8FAE-919C63304A18}"/>
              </a:ext>
            </a:extLst>
          </p:cNvPr>
          <p:cNvSpPr/>
          <p:nvPr/>
        </p:nvSpPr>
        <p:spPr>
          <a:xfrm>
            <a:off x="6483238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8E5B4E41-CB52-F55D-FD98-F9CB97C0414B}"/>
              </a:ext>
            </a:extLst>
          </p:cNvPr>
          <p:cNvSpPr/>
          <p:nvPr/>
        </p:nvSpPr>
        <p:spPr>
          <a:xfrm>
            <a:off x="6483238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0" name="Rectangle: Rounded Corners 219">
            <a:extLst>
              <a:ext uri="{FF2B5EF4-FFF2-40B4-BE49-F238E27FC236}">
                <a16:creationId xmlns:a16="http://schemas.microsoft.com/office/drawing/2014/main" id="{B35AB830-B6AE-2087-D8BF-320ACB882629}"/>
              </a:ext>
            </a:extLst>
          </p:cNvPr>
          <p:cNvSpPr/>
          <p:nvPr/>
        </p:nvSpPr>
        <p:spPr>
          <a:xfrm>
            <a:off x="6483238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1" name="Rectangle: Rounded Corners 220">
            <a:extLst>
              <a:ext uri="{FF2B5EF4-FFF2-40B4-BE49-F238E27FC236}">
                <a16:creationId xmlns:a16="http://schemas.microsoft.com/office/drawing/2014/main" id="{21FF94B0-792E-DD10-38A5-4CB908EB2091}"/>
              </a:ext>
            </a:extLst>
          </p:cNvPr>
          <p:cNvSpPr/>
          <p:nvPr/>
        </p:nvSpPr>
        <p:spPr>
          <a:xfrm>
            <a:off x="6483237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2" name="Rectangle: Rounded Corners 221">
            <a:extLst>
              <a:ext uri="{FF2B5EF4-FFF2-40B4-BE49-F238E27FC236}">
                <a16:creationId xmlns:a16="http://schemas.microsoft.com/office/drawing/2014/main" id="{8FA3580F-FD6E-8C81-2683-9DB84A88356C}"/>
              </a:ext>
            </a:extLst>
          </p:cNvPr>
          <p:cNvSpPr/>
          <p:nvPr/>
        </p:nvSpPr>
        <p:spPr>
          <a:xfrm>
            <a:off x="7219113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3" name="Rectangle: Rounded Corners 222">
            <a:extLst>
              <a:ext uri="{FF2B5EF4-FFF2-40B4-BE49-F238E27FC236}">
                <a16:creationId xmlns:a16="http://schemas.microsoft.com/office/drawing/2014/main" id="{FF1989E8-5C1D-0F1E-3C7D-7F756222B63D}"/>
              </a:ext>
            </a:extLst>
          </p:cNvPr>
          <p:cNvSpPr/>
          <p:nvPr/>
        </p:nvSpPr>
        <p:spPr>
          <a:xfrm>
            <a:off x="7219112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FCE9DCD8-745C-9F11-4143-C3AFE8207ECE}"/>
              </a:ext>
            </a:extLst>
          </p:cNvPr>
          <p:cNvSpPr/>
          <p:nvPr/>
        </p:nvSpPr>
        <p:spPr>
          <a:xfrm>
            <a:off x="7219112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78A5A412-9CC6-48C1-58E9-4638671C6A61}"/>
              </a:ext>
            </a:extLst>
          </p:cNvPr>
          <p:cNvSpPr/>
          <p:nvPr/>
        </p:nvSpPr>
        <p:spPr>
          <a:xfrm>
            <a:off x="7219112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6" name="Rectangle: Rounded Corners 225">
            <a:extLst>
              <a:ext uri="{FF2B5EF4-FFF2-40B4-BE49-F238E27FC236}">
                <a16:creationId xmlns:a16="http://schemas.microsoft.com/office/drawing/2014/main" id="{0E24353D-D5B1-1857-6BFD-D4DAF166D2E3}"/>
              </a:ext>
            </a:extLst>
          </p:cNvPr>
          <p:cNvSpPr/>
          <p:nvPr/>
        </p:nvSpPr>
        <p:spPr>
          <a:xfrm>
            <a:off x="7219111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B561F3FE-C236-563F-40C6-1D0C8BC949FC}"/>
              </a:ext>
            </a:extLst>
          </p:cNvPr>
          <p:cNvSpPr/>
          <p:nvPr/>
        </p:nvSpPr>
        <p:spPr>
          <a:xfrm>
            <a:off x="7948965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C8F40D6E-6630-C08F-C3B7-D026A8D8EE9C}"/>
              </a:ext>
            </a:extLst>
          </p:cNvPr>
          <p:cNvSpPr/>
          <p:nvPr/>
        </p:nvSpPr>
        <p:spPr>
          <a:xfrm>
            <a:off x="7948964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P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331EBF8D-024A-2E43-6930-9BAC465E56C4}"/>
              </a:ext>
            </a:extLst>
          </p:cNvPr>
          <p:cNvSpPr/>
          <p:nvPr/>
        </p:nvSpPr>
        <p:spPr>
          <a:xfrm>
            <a:off x="7948964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BC16D170-7AE6-6578-9A87-FE06C2E5796C}"/>
              </a:ext>
            </a:extLst>
          </p:cNvPr>
          <p:cNvSpPr/>
          <p:nvPr/>
        </p:nvSpPr>
        <p:spPr>
          <a:xfrm>
            <a:off x="7948964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838DEDB4-A897-1ED5-2151-CC3EB042C1BD}"/>
              </a:ext>
            </a:extLst>
          </p:cNvPr>
          <p:cNvSpPr/>
          <p:nvPr/>
        </p:nvSpPr>
        <p:spPr>
          <a:xfrm>
            <a:off x="7948963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2" name="NH4NO3">
            <a:extLst>
              <a:ext uri="{FF2B5EF4-FFF2-40B4-BE49-F238E27FC236}">
                <a16:creationId xmlns:a16="http://schemas.microsoft.com/office/drawing/2014/main" id="{9A8A0B20-DCB0-424C-C328-3059E6208854}"/>
              </a:ext>
            </a:extLst>
          </p:cNvPr>
          <p:cNvSpPr/>
          <p:nvPr/>
        </p:nvSpPr>
        <p:spPr>
          <a:xfrm>
            <a:off x="8684839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11FFEF21-09AE-AA58-EDC7-D342A87CD0AC}"/>
              </a:ext>
            </a:extLst>
          </p:cNvPr>
          <p:cNvSpPr/>
          <p:nvPr/>
        </p:nvSpPr>
        <p:spPr>
          <a:xfrm>
            <a:off x="8684838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4" name="Rectangle: Rounded Corners 233">
            <a:extLst>
              <a:ext uri="{FF2B5EF4-FFF2-40B4-BE49-F238E27FC236}">
                <a16:creationId xmlns:a16="http://schemas.microsoft.com/office/drawing/2014/main" id="{37A97655-2193-CB3A-7671-9AAD75298193}"/>
              </a:ext>
            </a:extLst>
          </p:cNvPr>
          <p:cNvSpPr/>
          <p:nvPr/>
        </p:nvSpPr>
        <p:spPr>
          <a:xfrm>
            <a:off x="8684838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5" name="Rectangle: Rounded Corners 234">
            <a:extLst>
              <a:ext uri="{FF2B5EF4-FFF2-40B4-BE49-F238E27FC236}">
                <a16:creationId xmlns:a16="http://schemas.microsoft.com/office/drawing/2014/main" id="{3CBDDA07-C6A0-E4C8-B3E8-2D81EC458B19}"/>
              </a:ext>
            </a:extLst>
          </p:cNvPr>
          <p:cNvSpPr/>
          <p:nvPr/>
        </p:nvSpPr>
        <p:spPr>
          <a:xfrm>
            <a:off x="8684838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6" name="Rectangle: Rounded Corners 235">
            <a:extLst>
              <a:ext uri="{FF2B5EF4-FFF2-40B4-BE49-F238E27FC236}">
                <a16:creationId xmlns:a16="http://schemas.microsoft.com/office/drawing/2014/main" id="{6D532ACE-9E1C-2C1C-12AB-AB967940EFE8}"/>
              </a:ext>
            </a:extLst>
          </p:cNvPr>
          <p:cNvSpPr/>
          <p:nvPr/>
        </p:nvSpPr>
        <p:spPr>
          <a:xfrm>
            <a:off x="8684837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7" name="Rectangle: Rounded Corners 236">
            <a:extLst>
              <a:ext uri="{FF2B5EF4-FFF2-40B4-BE49-F238E27FC236}">
                <a16:creationId xmlns:a16="http://schemas.microsoft.com/office/drawing/2014/main" id="{E3BBDC26-651E-CB77-99C3-59E888DA5305}"/>
              </a:ext>
            </a:extLst>
          </p:cNvPr>
          <p:cNvSpPr/>
          <p:nvPr/>
        </p:nvSpPr>
        <p:spPr>
          <a:xfrm>
            <a:off x="9438639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38EE20E2-E15A-A237-B9A5-11818A260BDC}"/>
              </a:ext>
            </a:extLst>
          </p:cNvPr>
          <p:cNvSpPr/>
          <p:nvPr/>
        </p:nvSpPr>
        <p:spPr>
          <a:xfrm>
            <a:off x="9438638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(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D5CDB46E-195E-5E2D-44A5-983EF55B2207}"/>
              </a:ext>
            </a:extLst>
          </p:cNvPr>
          <p:cNvSpPr/>
          <p:nvPr/>
        </p:nvSpPr>
        <p:spPr>
          <a:xfrm>
            <a:off x="9438638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0" name="Rectangle: Rounded Corners 239">
            <a:extLst>
              <a:ext uri="{FF2B5EF4-FFF2-40B4-BE49-F238E27FC236}">
                <a16:creationId xmlns:a16="http://schemas.microsoft.com/office/drawing/2014/main" id="{B888092A-A3B2-90F9-BF0E-0D3E1DF4577C}"/>
              </a:ext>
            </a:extLst>
          </p:cNvPr>
          <p:cNvSpPr/>
          <p:nvPr/>
        </p:nvSpPr>
        <p:spPr>
          <a:xfrm>
            <a:off x="9438638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1" name="Rectangle: Rounded Corners 240">
            <a:extLst>
              <a:ext uri="{FF2B5EF4-FFF2-40B4-BE49-F238E27FC236}">
                <a16:creationId xmlns:a16="http://schemas.microsoft.com/office/drawing/2014/main" id="{1B5E9EF1-EEC3-CA0D-E0E2-9AC81740FAB7}"/>
              </a:ext>
            </a:extLst>
          </p:cNvPr>
          <p:cNvSpPr/>
          <p:nvPr/>
        </p:nvSpPr>
        <p:spPr>
          <a:xfrm>
            <a:off x="9438637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2" name="CaSO4">
            <a:extLst>
              <a:ext uri="{FF2B5EF4-FFF2-40B4-BE49-F238E27FC236}">
                <a16:creationId xmlns:a16="http://schemas.microsoft.com/office/drawing/2014/main" id="{186B6510-1E1B-473D-6FF0-02003EDDE789}"/>
              </a:ext>
            </a:extLst>
          </p:cNvPr>
          <p:cNvSpPr/>
          <p:nvPr/>
        </p:nvSpPr>
        <p:spPr>
          <a:xfrm>
            <a:off x="10174513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3" name="Rectangle: Rounded Corners 242">
            <a:extLst>
              <a:ext uri="{FF2B5EF4-FFF2-40B4-BE49-F238E27FC236}">
                <a16:creationId xmlns:a16="http://schemas.microsoft.com/office/drawing/2014/main" id="{51D047BD-71D2-48B8-88C0-58F540D2901D}"/>
              </a:ext>
            </a:extLst>
          </p:cNvPr>
          <p:cNvSpPr/>
          <p:nvPr/>
        </p:nvSpPr>
        <p:spPr>
          <a:xfrm>
            <a:off x="10174512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4" name="Rectangle: Rounded Corners 243">
            <a:extLst>
              <a:ext uri="{FF2B5EF4-FFF2-40B4-BE49-F238E27FC236}">
                <a16:creationId xmlns:a16="http://schemas.microsoft.com/office/drawing/2014/main" id="{7D60EA12-E130-65F3-EC22-3134293057CE}"/>
              </a:ext>
            </a:extLst>
          </p:cNvPr>
          <p:cNvSpPr/>
          <p:nvPr/>
        </p:nvSpPr>
        <p:spPr>
          <a:xfrm>
            <a:off x="10174512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5" name="Rectangle: Rounded Corners 244">
            <a:extLst>
              <a:ext uri="{FF2B5EF4-FFF2-40B4-BE49-F238E27FC236}">
                <a16:creationId xmlns:a16="http://schemas.microsoft.com/office/drawing/2014/main" id="{5EE484C9-49FF-3FE4-2529-C5F7D0BA3B3D}"/>
              </a:ext>
            </a:extLst>
          </p:cNvPr>
          <p:cNvSpPr/>
          <p:nvPr/>
        </p:nvSpPr>
        <p:spPr>
          <a:xfrm>
            <a:off x="10174512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37F4323C-D5F4-AEE8-FAC6-B4FAD07D4B94}"/>
              </a:ext>
            </a:extLst>
          </p:cNvPr>
          <p:cNvSpPr/>
          <p:nvPr/>
        </p:nvSpPr>
        <p:spPr>
          <a:xfrm>
            <a:off x="10174511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7" name="NH4Cl">
            <a:extLst>
              <a:ext uri="{FF2B5EF4-FFF2-40B4-BE49-F238E27FC236}">
                <a16:creationId xmlns:a16="http://schemas.microsoft.com/office/drawing/2014/main" id="{A4A27B19-80A3-33B6-3235-4990D4841D48}"/>
              </a:ext>
            </a:extLst>
          </p:cNvPr>
          <p:cNvSpPr/>
          <p:nvPr/>
        </p:nvSpPr>
        <p:spPr>
          <a:xfrm>
            <a:off x="10910387" y="2236194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N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8" name="Rectangle: Rounded Corners 247">
            <a:extLst>
              <a:ext uri="{FF2B5EF4-FFF2-40B4-BE49-F238E27FC236}">
                <a16:creationId xmlns:a16="http://schemas.microsoft.com/office/drawing/2014/main" id="{A9492177-6362-8A9E-B779-F58D16B5D890}"/>
              </a:ext>
            </a:extLst>
          </p:cNvPr>
          <p:cNvSpPr/>
          <p:nvPr/>
        </p:nvSpPr>
        <p:spPr>
          <a:xfrm>
            <a:off x="10910386" y="2975283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H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49" name="Rectangle: Rounded Corners 248">
            <a:extLst>
              <a:ext uri="{FF2B5EF4-FFF2-40B4-BE49-F238E27FC236}">
                <a16:creationId xmlns:a16="http://schemas.microsoft.com/office/drawing/2014/main" id="{F1F1BC25-71C1-C0DF-55AA-ED1412DACAA7}"/>
              </a:ext>
            </a:extLst>
          </p:cNvPr>
          <p:cNvSpPr/>
          <p:nvPr/>
        </p:nvSpPr>
        <p:spPr>
          <a:xfrm>
            <a:off x="10910386" y="3714372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0" name="Rectangle: Rounded Corners 249">
            <a:extLst>
              <a:ext uri="{FF2B5EF4-FFF2-40B4-BE49-F238E27FC236}">
                <a16:creationId xmlns:a16="http://schemas.microsoft.com/office/drawing/2014/main" id="{ACA73B0E-B64D-11DB-9C9B-FB1A2D34B1F2}"/>
              </a:ext>
            </a:extLst>
          </p:cNvPr>
          <p:cNvSpPr/>
          <p:nvPr/>
        </p:nvSpPr>
        <p:spPr>
          <a:xfrm>
            <a:off x="10910386" y="4453461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id="{5A6B6083-1EE9-A289-F094-716DFD763545}"/>
              </a:ext>
            </a:extLst>
          </p:cNvPr>
          <p:cNvSpPr/>
          <p:nvPr/>
        </p:nvSpPr>
        <p:spPr>
          <a:xfrm>
            <a:off x="10910385" y="5192550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2" name="Rectangle: Rounded Corners 251">
            <a:extLst>
              <a:ext uri="{FF2B5EF4-FFF2-40B4-BE49-F238E27FC236}">
                <a16:creationId xmlns:a16="http://schemas.microsoft.com/office/drawing/2014/main" id="{2AFF1882-29E4-40F5-718C-371E59A36F85}"/>
              </a:ext>
            </a:extLst>
          </p:cNvPr>
          <p:cNvSpPr/>
          <p:nvPr/>
        </p:nvSpPr>
        <p:spPr>
          <a:xfrm>
            <a:off x="590009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65802974-B40F-8848-956C-691E07CC4FCC}"/>
              </a:ext>
            </a:extLst>
          </p:cNvPr>
          <p:cNvSpPr/>
          <p:nvPr/>
        </p:nvSpPr>
        <p:spPr>
          <a:xfrm>
            <a:off x="1325883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(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4" name="Ca3(PO4)2">
            <a:extLst>
              <a:ext uri="{FF2B5EF4-FFF2-40B4-BE49-F238E27FC236}">
                <a16:creationId xmlns:a16="http://schemas.microsoft.com/office/drawing/2014/main" id="{9A20FCDE-B0A9-4800-B7D5-FB65C9DC1D78}"/>
              </a:ext>
            </a:extLst>
          </p:cNvPr>
          <p:cNvSpPr/>
          <p:nvPr/>
        </p:nvSpPr>
        <p:spPr>
          <a:xfrm>
            <a:off x="2061757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5" name="Rectangle: Rounded Corners 254">
            <a:extLst>
              <a:ext uri="{FF2B5EF4-FFF2-40B4-BE49-F238E27FC236}">
                <a16:creationId xmlns:a16="http://schemas.microsoft.com/office/drawing/2014/main" id="{1E5844B4-2EC1-A9C7-AC71-959279C09DEB}"/>
              </a:ext>
            </a:extLst>
          </p:cNvPr>
          <p:cNvSpPr/>
          <p:nvPr/>
        </p:nvSpPr>
        <p:spPr>
          <a:xfrm>
            <a:off x="2797631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a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6" name="Rectangle: Rounded Corners 255">
            <a:extLst>
              <a:ext uri="{FF2B5EF4-FFF2-40B4-BE49-F238E27FC236}">
                <a16:creationId xmlns:a16="http://schemas.microsoft.com/office/drawing/2014/main" id="{5FF34976-A788-6C71-8F85-A8EC969AE02F}"/>
              </a:ext>
            </a:extLst>
          </p:cNvPr>
          <p:cNvSpPr/>
          <p:nvPr/>
        </p:nvSpPr>
        <p:spPr>
          <a:xfrm>
            <a:off x="3533505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7" name="Rectangle: Rounded Corners 256">
            <a:extLst>
              <a:ext uri="{FF2B5EF4-FFF2-40B4-BE49-F238E27FC236}">
                <a16:creationId xmlns:a16="http://schemas.microsoft.com/office/drawing/2014/main" id="{C804B0BA-6537-F478-92CD-BBD26AACE5C6}"/>
              </a:ext>
            </a:extLst>
          </p:cNvPr>
          <p:cNvSpPr/>
          <p:nvPr/>
        </p:nvSpPr>
        <p:spPr>
          <a:xfrm>
            <a:off x="4269379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(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8" name="Rectangle: Rounded Corners 257">
            <a:extLst>
              <a:ext uri="{FF2B5EF4-FFF2-40B4-BE49-F238E27FC236}">
                <a16:creationId xmlns:a16="http://schemas.microsoft.com/office/drawing/2014/main" id="{F6C09C24-793E-40B4-8716-4C96CFF3CAA7}"/>
              </a:ext>
            </a:extLst>
          </p:cNvPr>
          <p:cNvSpPr/>
          <p:nvPr/>
        </p:nvSpPr>
        <p:spPr>
          <a:xfrm>
            <a:off x="5005253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P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59" name="Rectangle: Rounded Corners 258">
            <a:extLst>
              <a:ext uri="{FF2B5EF4-FFF2-40B4-BE49-F238E27FC236}">
                <a16:creationId xmlns:a16="http://schemas.microsoft.com/office/drawing/2014/main" id="{8CC3DEE5-D0A2-48AE-261E-FD936DE7DA79}"/>
              </a:ext>
            </a:extLst>
          </p:cNvPr>
          <p:cNvSpPr/>
          <p:nvPr/>
        </p:nvSpPr>
        <p:spPr>
          <a:xfrm>
            <a:off x="5741127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O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0" name="Rectangle: Rounded Corners 259">
            <a:extLst>
              <a:ext uri="{FF2B5EF4-FFF2-40B4-BE49-F238E27FC236}">
                <a16:creationId xmlns:a16="http://schemas.microsoft.com/office/drawing/2014/main" id="{70591ECA-71FD-8003-0A98-D57BD052DCFA}"/>
              </a:ext>
            </a:extLst>
          </p:cNvPr>
          <p:cNvSpPr/>
          <p:nvPr/>
        </p:nvSpPr>
        <p:spPr>
          <a:xfrm>
            <a:off x="6477001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4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1" name="Rectangle: Rounded Corners 260">
            <a:extLst>
              <a:ext uri="{FF2B5EF4-FFF2-40B4-BE49-F238E27FC236}">
                <a16:creationId xmlns:a16="http://schemas.microsoft.com/office/drawing/2014/main" id="{BE69FFF6-B27A-F7F3-21F1-54E96BC8C144}"/>
              </a:ext>
            </a:extLst>
          </p:cNvPr>
          <p:cNvSpPr/>
          <p:nvPr/>
        </p:nvSpPr>
        <p:spPr>
          <a:xfrm>
            <a:off x="7212875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2" name="Rectangle: Rounded Corners 261">
            <a:extLst>
              <a:ext uri="{FF2B5EF4-FFF2-40B4-BE49-F238E27FC236}">
                <a16:creationId xmlns:a16="http://schemas.microsoft.com/office/drawing/2014/main" id="{F03A3794-1ED6-51D5-2986-406B1FA01166}"/>
              </a:ext>
            </a:extLst>
          </p:cNvPr>
          <p:cNvSpPr/>
          <p:nvPr/>
        </p:nvSpPr>
        <p:spPr>
          <a:xfrm>
            <a:off x="7942727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2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3" name="Rectangle: Rounded Corners 262">
            <a:extLst>
              <a:ext uri="{FF2B5EF4-FFF2-40B4-BE49-F238E27FC236}">
                <a16:creationId xmlns:a16="http://schemas.microsoft.com/office/drawing/2014/main" id="{660DCEBD-98F5-BA2B-A9BA-FE9000DABA01}"/>
              </a:ext>
            </a:extLst>
          </p:cNvPr>
          <p:cNvSpPr/>
          <p:nvPr/>
        </p:nvSpPr>
        <p:spPr>
          <a:xfrm>
            <a:off x="8678601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3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4" name="Rectangle: Rounded Corners 263">
            <a:extLst>
              <a:ext uri="{FF2B5EF4-FFF2-40B4-BE49-F238E27FC236}">
                <a16:creationId xmlns:a16="http://schemas.microsoft.com/office/drawing/2014/main" id="{70A68839-8FE8-45FE-257E-82B5043FA02A}"/>
              </a:ext>
            </a:extLst>
          </p:cNvPr>
          <p:cNvSpPr/>
          <p:nvPr/>
        </p:nvSpPr>
        <p:spPr>
          <a:xfrm>
            <a:off x="9432401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5" name="Rectangle: Rounded Corners 264">
            <a:extLst>
              <a:ext uri="{FF2B5EF4-FFF2-40B4-BE49-F238E27FC236}">
                <a16:creationId xmlns:a16="http://schemas.microsoft.com/office/drawing/2014/main" id="{AF152F02-2C6B-FE1B-5381-9EF7A5808CD4}"/>
              </a:ext>
            </a:extLst>
          </p:cNvPr>
          <p:cNvSpPr/>
          <p:nvPr/>
        </p:nvSpPr>
        <p:spPr>
          <a:xfrm>
            <a:off x="10168275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noFill/>
                </a:ln>
                <a:solidFill>
                  <a:srgbClr val="111242"/>
                </a:solidFill>
                <a:effectLst/>
                <a:uLnTx/>
                <a:uFillTx/>
                <a:latin typeface="#9Slide03 BoosterNextFYBlack" panose="02000A03000000020004" pitchFamily="2" charset="0"/>
                <a:ea typeface="+mn-ea"/>
                <a:cs typeface="+mn-cs"/>
                <a:sym typeface="Arial"/>
              </a:rPr>
              <a:t>i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66" name="Rectangle: Rounded Corners 265">
            <a:extLst>
              <a:ext uri="{FF2B5EF4-FFF2-40B4-BE49-F238E27FC236}">
                <a16:creationId xmlns:a16="http://schemas.microsoft.com/office/drawing/2014/main" id="{D17EB4C6-13A3-F4F8-4801-9A29D7F7E0E2}"/>
              </a:ext>
            </a:extLst>
          </p:cNvPr>
          <p:cNvSpPr/>
          <p:nvPr/>
        </p:nvSpPr>
        <p:spPr>
          <a:xfrm>
            <a:off x="10904149" y="5931639"/>
            <a:ext cx="679269" cy="679269"/>
          </a:xfrm>
          <a:prstGeom prst="roundRect">
            <a:avLst/>
          </a:prstGeom>
          <a:noFill/>
          <a:ln w="12700" cap="flat" cmpd="sng" algn="ctr">
            <a:solidFill>
              <a:srgbClr val="111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4000" kern="0" dirty="0">
                <a:solidFill>
                  <a:srgbClr val="111242"/>
                </a:solidFill>
                <a:latin typeface="#9Slide03 BoosterNextFYBlack" panose="02000A03000000020004" pitchFamily="2" charset="0"/>
                <a:sym typeface="Arial"/>
              </a:rPr>
              <a:t>5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111242"/>
              </a:solidFill>
              <a:effectLst/>
              <a:uLnTx/>
              <a:uFillTx/>
              <a:latin typeface="#9Slide03 BoosterNextFYBlack" panose="02000A03000000020004" pitchFamily="2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79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</p:childTnLst>
        </p:cTn>
      </p:par>
    </p:tnLst>
    <p:bldLst>
      <p:bldP spid="276" grpId="0" animBg="1"/>
      <p:bldP spid="275" grpId="0" animBg="1"/>
      <p:bldP spid="274" grpId="0" animBg="1"/>
      <p:bldP spid="273" grpId="0" animBg="1"/>
      <p:bldP spid="271" grpId="0" animBg="1"/>
      <p:bldP spid="270" grpId="0" animBg="1"/>
      <p:bldP spid="269" grpId="0" animBg="1"/>
      <p:bldP spid="268" grpId="0" animBg="1"/>
      <p:bldP spid="267" grpId="0" animBg="1"/>
      <p:bldP spid="1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62;p36">
            <a:extLst>
              <a:ext uri="{FF2B5EF4-FFF2-40B4-BE49-F238E27FC236}">
                <a16:creationId xmlns:a16="http://schemas.microsoft.com/office/drawing/2014/main" id="{430BBD53-E655-6340-56C0-729469049FB6}"/>
              </a:ext>
            </a:extLst>
          </p:cNvPr>
          <p:cNvSpPr txBox="1">
            <a:spLocks/>
          </p:cNvSpPr>
          <p:nvPr/>
        </p:nvSpPr>
        <p:spPr>
          <a:xfrm>
            <a:off x="4940792" y="2962060"/>
            <a:ext cx="2459581" cy="91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latin typeface="#9Slide03 Comfortaa" panose="00000500000000000000" pitchFamily="2" charset="0"/>
              </a:rPr>
              <a:t>Cách sử dụng phân bón</a:t>
            </a:r>
          </a:p>
        </p:txBody>
      </p:sp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7322649F-EE20-4CE8-4161-BD07B0644E53}"/>
              </a:ext>
            </a:extLst>
          </p:cNvPr>
          <p:cNvSpPr txBox="1">
            <a:spLocks/>
          </p:cNvSpPr>
          <p:nvPr/>
        </p:nvSpPr>
        <p:spPr>
          <a:xfrm>
            <a:off x="8747243" y="3147689"/>
            <a:ext cx="256023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Quy tắc “4 đúng”</a:t>
            </a:r>
            <a:endParaRPr lang="vi-VN" sz="200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7" name="Google Shape;2162;p36">
            <a:extLst>
              <a:ext uri="{FF2B5EF4-FFF2-40B4-BE49-F238E27FC236}">
                <a16:creationId xmlns:a16="http://schemas.microsoft.com/office/drawing/2014/main" id="{9FBF5B29-C182-6C21-BF40-5234FB470979}"/>
              </a:ext>
            </a:extLst>
          </p:cNvPr>
          <p:cNvSpPr txBox="1">
            <a:spLocks/>
          </p:cNvSpPr>
          <p:nvPr/>
        </p:nvSpPr>
        <p:spPr>
          <a:xfrm>
            <a:off x="4159491" y="4264094"/>
            <a:ext cx="2718974" cy="5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Phân đạm chứa N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DAB5C096-D106-C82E-BAC4-17F8325304AC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400373" y="3421844"/>
            <a:ext cx="1346870" cy="12195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EF90FA-A6C6-F6FD-E4C1-23967579748D}"/>
              </a:ext>
            </a:extLst>
          </p:cNvPr>
          <p:cNvSpPr txBox="1"/>
          <p:nvPr/>
        </p:nvSpPr>
        <p:spPr>
          <a:xfrm>
            <a:off x="2756202" y="284869"/>
            <a:ext cx="90815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cs typeface="Arial"/>
                <a:sym typeface="Arial"/>
              </a:rPr>
              <a:t>hóa chất chứa các nguyên tố dinh dưỡng, được bón cho cây.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cs typeface="Arial"/>
                <a:sym typeface="Wingdings" panose="05000000000000000000" pitchFamily="2" charset="2"/>
              </a:rPr>
              <a:t> Nâng cao năng suất cây trồng.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Comfortaa" panose="00000500000000000000" pitchFamily="2" charset="0"/>
                <a:cs typeface="Arial"/>
                <a:sym typeface="Arial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3 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14" name="Google Shape;2162;p36">
            <a:extLst>
              <a:ext uri="{FF2B5EF4-FFF2-40B4-BE49-F238E27FC236}">
                <a16:creationId xmlns:a16="http://schemas.microsoft.com/office/drawing/2014/main" id="{1F212257-98A4-D563-7014-2DBBA74DCA01}"/>
              </a:ext>
            </a:extLst>
          </p:cNvPr>
          <p:cNvSpPr txBox="1">
            <a:spLocks/>
          </p:cNvSpPr>
          <p:nvPr/>
        </p:nvSpPr>
        <p:spPr>
          <a:xfrm>
            <a:off x="1001442" y="5026780"/>
            <a:ext cx="2306540" cy="87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latin typeface="#9Slide03 Comfortaa" panose="00000500000000000000" pitchFamily="2" charset="0"/>
              </a:rPr>
              <a:t>Một số loại phân bón</a:t>
            </a:r>
          </a:p>
        </p:txBody>
      </p:sp>
      <p:sp>
        <p:nvSpPr>
          <p:cNvPr id="15" name="Google Shape;2162;p36">
            <a:extLst>
              <a:ext uri="{FF2B5EF4-FFF2-40B4-BE49-F238E27FC236}">
                <a16:creationId xmlns:a16="http://schemas.microsoft.com/office/drawing/2014/main" id="{E6B5933F-EB18-4E09-25A7-301007C76DC8}"/>
              </a:ext>
            </a:extLst>
          </p:cNvPr>
          <p:cNvSpPr txBox="1">
            <a:spLocks/>
          </p:cNvSpPr>
          <p:nvPr/>
        </p:nvSpPr>
        <p:spPr>
          <a:xfrm>
            <a:off x="4165814" y="5189018"/>
            <a:ext cx="2448525" cy="5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Phân lân chứa P</a:t>
            </a:r>
          </a:p>
        </p:txBody>
      </p:sp>
      <p:sp>
        <p:nvSpPr>
          <p:cNvPr id="16" name="Google Shape;2162;p36">
            <a:extLst>
              <a:ext uri="{FF2B5EF4-FFF2-40B4-BE49-F238E27FC236}">
                <a16:creationId xmlns:a16="http://schemas.microsoft.com/office/drawing/2014/main" id="{8315F758-D94A-1E59-4B9C-E90029AE3062}"/>
              </a:ext>
            </a:extLst>
          </p:cNvPr>
          <p:cNvSpPr txBox="1">
            <a:spLocks/>
          </p:cNvSpPr>
          <p:nvPr/>
        </p:nvSpPr>
        <p:spPr>
          <a:xfrm>
            <a:off x="4165815" y="6113942"/>
            <a:ext cx="2748446" cy="5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Phân kali chứa K</a:t>
            </a:r>
          </a:p>
        </p:txBody>
      </p:sp>
      <p:sp>
        <p:nvSpPr>
          <p:cNvPr id="17" name="Google Shape;2162;p36">
            <a:extLst>
              <a:ext uri="{FF2B5EF4-FFF2-40B4-BE49-F238E27FC236}">
                <a16:creationId xmlns:a16="http://schemas.microsoft.com/office/drawing/2014/main" id="{BBA1E504-3227-1AC1-28A7-9033E0F14F7A}"/>
              </a:ext>
            </a:extLst>
          </p:cNvPr>
          <p:cNvSpPr txBox="1">
            <a:spLocks/>
          </p:cNvSpPr>
          <p:nvPr/>
        </p:nvSpPr>
        <p:spPr>
          <a:xfrm>
            <a:off x="7259439" y="4841616"/>
            <a:ext cx="1378007" cy="124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4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Phân NPK</a:t>
            </a:r>
          </a:p>
        </p:txBody>
      </p:sp>
      <p:sp>
        <p:nvSpPr>
          <p:cNvPr id="18" name="Google Shape;2162;p36">
            <a:extLst>
              <a:ext uri="{FF2B5EF4-FFF2-40B4-BE49-F238E27FC236}">
                <a16:creationId xmlns:a16="http://schemas.microsoft.com/office/drawing/2014/main" id="{CF16E8B4-BBA7-4DBF-5A22-5E14F710D7FC}"/>
              </a:ext>
            </a:extLst>
          </p:cNvPr>
          <p:cNvSpPr txBox="1">
            <a:spLocks/>
          </p:cNvSpPr>
          <p:nvPr/>
        </p:nvSpPr>
        <p:spPr>
          <a:xfrm>
            <a:off x="3643281" y="2042105"/>
            <a:ext cx="2102665" cy="5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Đa lượng</a:t>
            </a:r>
          </a:p>
          <a:p>
            <a:pPr marL="0" indent="0" algn="ctr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(N, P, K,...)</a:t>
            </a:r>
          </a:p>
        </p:txBody>
      </p:sp>
      <p:sp>
        <p:nvSpPr>
          <p:cNvPr id="19" name="Google Shape;2162;p36">
            <a:extLst>
              <a:ext uri="{FF2B5EF4-FFF2-40B4-BE49-F238E27FC236}">
                <a16:creationId xmlns:a16="http://schemas.microsoft.com/office/drawing/2014/main" id="{638E9B44-1C5F-3D52-D3D6-BDEC2FDC4924}"/>
              </a:ext>
            </a:extLst>
          </p:cNvPr>
          <p:cNvSpPr txBox="1">
            <a:spLocks/>
          </p:cNvSpPr>
          <p:nvPr/>
        </p:nvSpPr>
        <p:spPr>
          <a:xfrm>
            <a:off x="6045656" y="2037136"/>
            <a:ext cx="2515701" cy="5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Trung lượng</a:t>
            </a:r>
          </a:p>
          <a:p>
            <a:pPr marL="0" indent="0" algn="ctr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(Ca, Mg,...)</a:t>
            </a:r>
          </a:p>
        </p:txBody>
      </p:sp>
      <p:sp>
        <p:nvSpPr>
          <p:cNvPr id="20" name="Google Shape;2162;p36">
            <a:extLst>
              <a:ext uri="{FF2B5EF4-FFF2-40B4-BE49-F238E27FC236}">
                <a16:creationId xmlns:a16="http://schemas.microsoft.com/office/drawing/2014/main" id="{1DADB17C-21A1-3282-AF4B-C8FB5F688A77}"/>
              </a:ext>
            </a:extLst>
          </p:cNvPr>
          <p:cNvSpPr txBox="1">
            <a:spLocks/>
          </p:cNvSpPr>
          <p:nvPr/>
        </p:nvSpPr>
        <p:spPr>
          <a:xfrm>
            <a:off x="8861067" y="2037178"/>
            <a:ext cx="2560239" cy="55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Vi lượng</a:t>
            </a:r>
          </a:p>
          <a:p>
            <a:pPr marL="0" indent="0" algn="ctr">
              <a:buNone/>
            </a:pPr>
            <a:r>
              <a:rPr lang="vi-VN" sz="2000" dirty="0">
                <a:solidFill>
                  <a:schemeClr val="bg1">
                    <a:lumMod val="10000"/>
                  </a:schemeClr>
                </a:solidFill>
                <a:latin typeface="#9Slide03 Comfortaa" panose="00000500000000000000" pitchFamily="2" charset="0"/>
              </a:rPr>
              <a:t>(Zn, Cu, Mn,...)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F8B3ADE-7CB4-B1C8-6400-DF2966772C1D}"/>
              </a:ext>
            </a:extLst>
          </p:cNvPr>
          <p:cNvCxnSpPr>
            <a:cxnSpLocks/>
            <a:stCxn id="33" idx="2"/>
            <a:endCxn id="14" idx="0"/>
          </p:cNvCxnSpPr>
          <p:nvPr/>
        </p:nvCxnSpPr>
        <p:spPr>
          <a:xfrm rot="5400000">
            <a:off x="1793006" y="4661732"/>
            <a:ext cx="726755" cy="334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1F85FFBC-3468-EA05-BABA-741D7064D651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 rot="5400000">
            <a:off x="5717348" y="462464"/>
            <a:ext cx="556907" cy="2602374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Curved 24">
            <a:extLst>
              <a:ext uri="{FF2B5EF4-FFF2-40B4-BE49-F238E27FC236}">
                <a16:creationId xmlns:a16="http://schemas.microsoft.com/office/drawing/2014/main" id="{EACE212B-E97C-8691-AE80-91C99D9F97D0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rot="16200000" flipH="1">
            <a:off x="7024278" y="1757907"/>
            <a:ext cx="551938" cy="6519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260EB02-DE15-4581-A06D-30903EFA94D3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rot="16200000" flipH="1">
            <a:off x="8443097" y="339088"/>
            <a:ext cx="551980" cy="2844199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E9ECDF52-6992-5932-8F32-B5E3C2509304}"/>
              </a:ext>
            </a:extLst>
          </p:cNvPr>
          <p:cNvCxnSpPr>
            <a:cxnSpLocks/>
            <a:stCxn id="14" idx="3"/>
            <a:endCxn id="7" idx="1"/>
          </p:cNvCxnSpPr>
          <p:nvPr/>
        </p:nvCxnSpPr>
        <p:spPr>
          <a:xfrm flipV="1">
            <a:off x="3307982" y="4540917"/>
            <a:ext cx="851509" cy="924924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A5DD2A5-863B-B867-D2A1-AD5D51752B7B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307982" y="5465841"/>
            <a:ext cx="857832" cy="12700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FC7F23DB-5957-274A-681C-CAD7DFF0608C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3307982" y="5465841"/>
            <a:ext cx="857833" cy="924924"/>
          </a:xfrm>
          <a:prstGeom prst="curved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438A843-68F4-33DF-0A99-22C01FF8F0D8}"/>
              </a:ext>
            </a:extLst>
          </p:cNvPr>
          <p:cNvSpPr/>
          <p:nvPr/>
        </p:nvSpPr>
        <p:spPr>
          <a:xfrm>
            <a:off x="6827981" y="4604063"/>
            <a:ext cx="572392" cy="1748955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#9Slide03 Comfortaa" panose="000005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A32DEAD-168A-5795-15D3-4F9C04CDA014}"/>
              </a:ext>
            </a:extLst>
          </p:cNvPr>
          <p:cNvGrpSpPr/>
          <p:nvPr/>
        </p:nvGrpSpPr>
        <p:grpSpPr>
          <a:xfrm>
            <a:off x="392327" y="2525485"/>
            <a:ext cx="3551740" cy="1774541"/>
            <a:chOff x="941833" y="1520620"/>
            <a:chExt cx="4900895" cy="2466134"/>
          </a:xfrm>
        </p:grpSpPr>
        <p:sp>
          <p:nvSpPr>
            <p:cNvPr id="32" name="Google Shape;2335;p41">
              <a:extLst>
                <a:ext uri="{FF2B5EF4-FFF2-40B4-BE49-F238E27FC236}">
                  <a16:creationId xmlns:a16="http://schemas.microsoft.com/office/drawing/2014/main" id="{F4446CEE-413D-66AB-E3FC-B1FC72252228}"/>
                </a:ext>
              </a:extLst>
            </p:cNvPr>
            <p:cNvSpPr txBox="1">
              <a:spLocks/>
            </p:cNvSpPr>
            <p:nvPr/>
          </p:nvSpPr>
          <p:spPr>
            <a:xfrm>
              <a:off x="969828" y="1520621"/>
              <a:ext cx="4872900" cy="2466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9600" b="1" i="0" u="none" strike="noStrike" cap="none">
                  <a:solidFill>
                    <a:schemeClr val="accent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r>
                <a:rPr lang="vi-VN" sz="4800" dirty="0">
                  <a:solidFill>
                    <a:schemeClr val="bg2"/>
                  </a:solidFill>
                  <a:latin typeface="#9Slide03 BoosterNextFYBlack" panose="02000A03000000020004" pitchFamily="2" charset="0"/>
                </a:rPr>
                <a:t>PHÂN BÓN HÓA HỌC</a:t>
              </a:r>
            </a:p>
          </p:txBody>
        </p:sp>
        <p:sp>
          <p:nvSpPr>
            <p:cNvPr id="33" name="Google Shape;2335;p41">
              <a:extLst>
                <a:ext uri="{FF2B5EF4-FFF2-40B4-BE49-F238E27FC236}">
                  <a16:creationId xmlns:a16="http://schemas.microsoft.com/office/drawing/2014/main" id="{03CD4B83-9E19-D3BB-3CC7-4F6D5928D2E2}"/>
                </a:ext>
              </a:extLst>
            </p:cNvPr>
            <p:cNvSpPr txBox="1">
              <a:spLocks/>
            </p:cNvSpPr>
            <p:nvPr/>
          </p:nvSpPr>
          <p:spPr>
            <a:xfrm>
              <a:off x="941833" y="1520620"/>
              <a:ext cx="4872900" cy="2466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9600" b="1" i="0" u="none" strike="noStrike" cap="none">
                  <a:solidFill>
                    <a:schemeClr val="accent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ctr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r>
                <a:rPr lang="vi-VN" sz="480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PHÂN BÓN HÓA HỌC</a:t>
              </a:r>
            </a:p>
          </p:txBody>
        </p:sp>
      </p:grpSp>
      <p:cxnSp>
        <p:nvCxnSpPr>
          <p:cNvPr id="137" name="Connector: Curved 136">
            <a:extLst>
              <a:ext uri="{FF2B5EF4-FFF2-40B4-BE49-F238E27FC236}">
                <a16:creationId xmlns:a16="http://schemas.microsoft.com/office/drawing/2014/main" id="{85A83B4E-D958-DC34-BB57-3C48B91D95B2}"/>
              </a:ext>
            </a:extLst>
          </p:cNvPr>
          <p:cNvCxnSpPr>
            <a:cxnSpLocks/>
            <a:stCxn id="33" idx="3"/>
            <a:endCxn id="5" idx="1"/>
          </p:cNvCxnSpPr>
          <p:nvPr/>
        </p:nvCxnSpPr>
        <p:spPr>
          <a:xfrm>
            <a:off x="3923779" y="3412755"/>
            <a:ext cx="1017013" cy="908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5223FEE-5195-4DA5-E42E-9A9F8D29C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/>
          <a:stretch/>
        </p:blipFill>
        <p:spPr>
          <a:xfrm>
            <a:off x="8516637" y="4012898"/>
            <a:ext cx="3361722" cy="257682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E9B740-E517-6CD7-FC1A-670779F3498E}"/>
              </a:ext>
            </a:extLst>
          </p:cNvPr>
          <p:cNvCxnSpPr>
            <a:stCxn id="33" idx="0"/>
          </p:cNvCxnSpPr>
          <p:nvPr/>
        </p:nvCxnSpPr>
        <p:spPr>
          <a:xfrm flipV="1">
            <a:off x="2158053" y="885033"/>
            <a:ext cx="20288" cy="16404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05E049-24F7-4A5F-B118-F7BDE020FA9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168197" y="885034"/>
            <a:ext cx="58800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177;p37">
            <a:extLst>
              <a:ext uri="{FF2B5EF4-FFF2-40B4-BE49-F238E27FC236}">
                <a16:creationId xmlns:a16="http://schemas.microsoft.com/office/drawing/2014/main" id="{555D58E2-0165-1F71-5CB9-CC3CFE78D2A7}"/>
              </a:ext>
            </a:extLst>
          </p:cNvPr>
          <p:cNvSpPr txBox="1">
            <a:spLocks/>
          </p:cNvSpPr>
          <p:nvPr/>
        </p:nvSpPr>
        <p:spPr>
          <a:xfrm>
            <a:off x="1970977" y="2017188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21" name="Google Shape;2178;p37">
            <a:extLst>
              <a:ext uri="{FF2B5EF4-FFF2-40B4-BE49-F238E27FC236}">
                <a16:creationId xmlns:a16="http://schemas.microsoft.com/office/drawing/2014/main" id="{9ADE8D14-BEC7-6DDB-5506-CA0D4F6CC2F7}"/>
              </a:ext>
            </a:extLst>
          </p:cNvPr>
          <p:cNvSpPr txBox="1">
            <a:spLocks/>
          </p:cNvSpPr>
          <p:nvPr/>
        </p:nvSpPr>
        <p:spPr>
          <a:xfrm>
            <a:off x="1970978" y="3429000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22" name="Google Shape;2179;p37">
            <a:extLst>
              <a:ext uri="{FF2B5EF4-FFF2-40B4-BE49-F238E27FC236}">
                <a16:creationId xmlns:a16="http://schemas.microsoft.com/office/drawing/2014/main" id="{C85550EE-1C6A-7653-674C-663BBF1C8A14}"/>
              </a:ext>
            </a:extLst>
          </p:cNvPr>
          <p:cNvSpPr txBox="1">
            <a:spLocks/>
          </p:cNvSpPr>
          <p:nvPr/>
        </p:nvSpPr>
        <p:spPr>
          <a:xfrm>
            <a:off x="1970977" y="5120013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27" name="Google Shape;2218;p37">
            <a:extLst>
              <a:ext uri="{FF2B5EF4-FFF2-40B4-BE49-F238E27FC236}">
                <a16:creationId xmlns:a16="http://schemas.microsoft.com/office/drawing/2014/main" id="{DF993590-ACB7-0268-36E0-830EDEA13395}"/>
              </a:ext>
            </a:extLst>
          </p:cNvPr>
          <p:cNvSpPr txBox="1">
            <a:spLocks/>
          </p:cNvSpPr>
          <p:nvPr/>
        </p:nvSpPr>
        <p:spPr>
          <a:xfrm>
            <a:off x="1275962" y="2151098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28" name="Google Shape;2219;p37">
            <a:extLst>
              <a:ext uri="{FF2B5EF4-FFF2-40B4-BE49-F238E27FC236}">
                <a16:creationId xmlns:a16="http://schemas.microsoft.com/office/drawing/2014/main" id="{3837DE24-761A-0EDB-B512-15BC11378384}"/>
              </a:ext>
            </a:extLst>
          </p:cNvPr>
          <p:cNvSpPr txBox="1">
            <a:spLocks/>
          </p:cNvSpPr>
          <p:nvPr/>
        </p:nvSpPr>
        <p:spPr>
          <a:xfrm>
            <a:off x="1275962" y="4974722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29" name="Google Shape;2220;p37">
            <a:extLst>
              <a:ext uri="{FF2B5EF4-FFF2-40B4-BE49-F238E27FC236}">
                <a16:creationId xmlns:a16="http://schemas.microsoft.com/office/drawing/2014/main" id="{24B00801-5D5F-FD4D-3C38-B244B1DB0D74}"/>
              </a:ext>
            </a:extLst>
          </p:cNvPr>
          <p:cNvSpPr txBox="1">
            <a:spLocks/>
          </p:cNvSpPr>
          <p:nvPr/>
        </p:nvSpPr>
        <p:spPr>
          <a:xfrm>
            <a:off x="1275963" y="3562910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C81AF-AA27-60B8-3C7D-6CF6064CE705}"/>
              </a:ext>
            </a:extLst>
          </p:cNvPr>
          <p:cNvGrpSpPr/>
          <p:nvPr/>
        </p:nvGrpSpPr>
        <p:grpSpPr>
          <a:xfrm>
            <a:off x="2488464" y="461843"/>
            <a:ext cx="7215071" cy="1077589"/>
            <a:chOff x="1661871" y="519918"/>
            <a:chExt cx="4343350" cy="577120"/>
          </a:xfrm>
        </p:grpSpPr>
        <p:sp>
          <p:nvSpPr>
            <p:cNvPr id="31" name="Google Shape;2173;p37">
              <a:extLst>
                <a:ext uri="{FF2B5EF4-FFF2-40B4-BE49-F238E27FC236}">
                  <a16:creationId xmlns:a16="http://schemas.microsoft.com/office/drawing/2014/main" id="{DDDB5A83-47BF-0524-280F-FED1DE7C7234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32" name="Google Shape;2173;p37">
              <a:extLst>
                <a:ext uri="{FF2B5EF4-FFF2-40B4-BE49-F238E27FC236}">
                  <a16:creationId xmlns:a16="http://schemas.microsoft.com/office/drawing/2014/main" id="{66DF727F-1092-0B36-702B-02073A9A13D4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5EE2B72-B942-2E83-11B1-4E7FE19C2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2233">
            <a:off x="9373829" y="4231714"/>
            <a:ext cx="3084419" cy="30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  <p:bldP spid="22" grpId="0" build="p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177;p37">
            <a:extLst>
              <a:ext uri="{FF2B5EF4-FFF2-40B4-BE49-F238E27FC236}">
                <a16:creationId xmlns:a16="http://schemas.microsoft.com/office/drawing/2014/main" id="{AC64582D-56A9-B536-88E9-695AC513B459}"/>
              </a:ext>
            </a:extLst>
          </p:cNvPr>
          <p:cNvSpPr txBox="1">
            <a:spLocks/>
          </p:cNvSpPr>
          <p:nvPr/>
        </p:nvSpPr>
        <p:spPr>
          <a:xfrm>
            <a:off x="1324667" y="611452"/>
            <a:ext cx="51494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Phân bón hóa học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4" name="Google Shape;2203;p37">
            <a:extLst>
              <a:ext uri="{FF2B5EF4-FFF2-40B4-BE49-F238E27FC236}">
                <a16:creationId xmlns:a16="http://schemas.microsoft.com/office/drawing/2014/main" id="{A68E98A3-36EB-CC01-2A57-C91175866D98}"/>
              </a:ext>
            </a:extLst>
          </p:cNvPr>
          <p:cNvSpPr/>
          <p:nvPr/>
        </p:nvSpPr>
        <p:spPr>
          <a:xfrm>
            <a:off x="8120654" y="489800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BBE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2204;p37">
            <a:extLst>
              <a:ext uri="{FF2B5EF4-FFF2-40B4-BE49-F238E27FC236}">
                <a16:creationId xmlns:a16="http://schemas.microsoft.com/office/drawing/2014/main" id="{212421F6-186F-6429-BF35-C59DDFE43FCD}"/>
              </a:ext>
            </a:extLst>
          </p:cNvPr>
          <p:cNvSpPr/>
          <p:nvPr/>
        </p:nvSpPr>
        <p:spPr>
          <a:xfrm>
            <a:off x="9748402" y="5596889"/>
            <a:ext cx="262863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D5D9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#9Slide03 Comfortaa" panose="00000500000000000000" pitchFamily="2" charset="0"/>
              <a:cs typeface="Arial"/>
              <a:sym typeface="Arial"/>
            </a:endParaRPr>
          </a:p>
        </p:txBody>
      </p:sp>
      <p:sp>
        <p:nvSpPr>
          <p:cNvPr id="7" name="Google Shape;2218;p37">
            <a:extLst>
              <a:ext uri="{FF2B5EF4-FFF2-40B4-BE49-F238E27FC236}">
                <a16:creationId xmlns:a16="http://schemas.microsoft.com/office/drawing/2014/main" id="{33275B43-2545-8B74-5DE7-B14BEA030F87}"/>
              </a:ext>
            </a:extLst>
          </p:cNvPr>
          <p:cNvSpPr txBox="1">
            <a:spLocks/>
          </p:cNvSpPr>
          <p:nvPr/>
        </p:nvSpPr>
        <p:spPr>
          <a:xfrm>
            <a:off x="725287" y="461651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8" name="Google Shape;2162;p36">
            <a:extLst>
              <a:ext uri="{FF2B5EF4-FFF2-40B4-BE49-F238E27FC236}">
                <a16:creationId xmlns:a16="http://schemas.microsoft.com/office/drawing/2014/main" id="{C2582848-93A2-2A7E-A5BE-CB6412E664D7}"/>
              </a:ext>
            </a:extLst>
          </p:cNvPr>
          <p:cNvSpPr txBox="1">
            <a:spLocks/>
          </p:cNvSpPr>
          <p:nvPr/>
        </p:nvSpPr>
        <p:spPr>
          <a:xfrm>
            <a:off x="628371" y="1609428"/>
            <a:ext cx="10935258" cy="20236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Phân bón hóa học là những hóa chất chứa các nguyên tố dinh dưỡng, được bón cho cây. 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 Nâng cao năng suất cây trồng. </a:t>
            </a: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3F8C6-CEC4-E93D-67A0-CE318FB63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337" y="5498544"/>
            <a:ext cx="1759590" cy="17595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A4FB1C-F5BC-C417-A207-41889F3347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5" y="5886365"/>
            <a:ext cx="963629" cy="963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CC8844-FA90-805E-9826-75877E32A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1915" y="98774"/>
            <a:ext cx="1262195" cy="1262195"/>
          </a:xfrm>
          <a:prstGeom prst="rect">
            <a:avLst/>
          </a:prstGeom>
        </p:spPr>
      </p:pic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B07AC911-97C3-9351-1DC9-20AEC7D35B8F}"/>
              </a:ext>
            </a:extLst>
          </p:cNvPr>
          <p:cNvSpPr txBox="1">
            <a:spLocks/>
          </p:cNvSpPr>
          <p:nvPr/>
        </p:nvSpPr>
        <p:spPr>
          <a:xfrm>
            <a:off x="421298" y="4703023"/>
            <a:ext cx="2432175" cy="107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ctr">
              <a:buClr>
                <a:srgbClr val="646B96"/>
              </a:buClr>
            </a:pPr>
            <a:r>
              <a:rPr lang="vi-VN" sz="2800" kern="0" dirty="0">
                <a:solidFill>
                  <a:schemeClr val="accent6">
                    <a:lumMod val="50000"/>
                  </a:schemeClr>
                </a:solidFill>
                <a:latin typeface="#9Slide03 Comfortaa Bold" panose="00000800000000000000" pitchFamily="2" charset="0"/>
              </a:rPr>
              <a:t>Nguyên tố dinh dưỡng</a:t>
            </a:r>
            <a:endParaRPr lang="en-US" sz="2800" kern="0" dirty="0">
              <a:solidFill>
                <a:schemeClr val="accent6">
                  <a:lumMod val="50000"/>
                </a:schemeClr>
              </a:solidFill>
              <a:latin typeface="#9Slide03 Comfortaa Bold" panose="00000800000000000000" pitchFamily="2" charset="0"/>
            </a:endParaRPr>
          </a:p>
        </p:txBody>
      </p:sp>
      <p:sp>
        <p:nvSpPr>
          <p:cNvPr id="13" name="Google Shape;2162;p36">
            <a:extLst>
              <a:ext uri="{FF2B5EF4-FFF2-40B4-BE49-F238E27FC236}">
                <a16:creationId xmlns:a16="http://schemas.microsoft.com/office/drawing/2014/main" id="{F5319A07-D1DE-E861-1D38-806F41575EA0}"/>
              </a:ext>
            </a:extLst>
          </p:cNvPr>
          <p:cNvSpPr txBox="1">
            <a:spLocks/>
          </p:cNvSpPr>
          <p:nvPr/>
        </p:nvSpPr>
        <p:spPr>
          <a:xfrm>
            <a:off x="3367639" y="4116940"/>
            <a:ext cx="235562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646B96"/>
              </a:buClr>
            </a:pPr>
            <a:r>
              <a:rPr lang="vi-VN" b="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đa lượng</a:t>
            </a:r>
            <a:endParaRPr lang="en-US" b="0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4" name="Google Shape;2162;p36">
            <a:extLst>
              <a:ext uri="{FF2B5EF4-FFF2-40B4-BE49-F238E27FC236}">
                <a16:creationId xmlns:a16="http://schemas.microsoft.com/office/drawing/2014/main" id="{B3A82338-4C9F-3520-5CEA-971135157CC5}"/>
              </a:ext>
            </a:extLst>
          </p:cNvPr>
          <p:cNvSpPr txBox="1">
            <a:spLocks/>
          </p:cNvSpPr>
          <p:nvPr/>
        </p:nvSpPr>
        <p:spPr>
          <a:xfrm>
            <a:off x="3367639" y="4956275"/>
            <a:ext cx="2093614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646B96"/>
              </a:buClr>
            </a:pPr>
            <a:r>
              <a:rPr lang="vi-VN" b="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trung lượng</a:t>
            </a:r>
            <a:endParaRPr lang="en-US" b="0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15" name="Google Shape;2162;p36">
            <a:extLst>
              <a:ext uri="{FF2B5EF4-FFF2-40B4-BE49-F238E27FC236}">
                <a16:creationId xmlns:a16="http://schemas.microsoft.com/office/drawing/2014/main" id="{0BF5FB3D-0CA8-C642-1F7C-2F07909D4B65}"/>
              </a:ext>
            </a:extLst>
          </p:cNvPr>
          <p:cNvSpPr txBox="1">
            <a:spLocks/>
          </p:cNvSpPr>
          <p:nvPr/>
        </p:nvSpPr>
        <p:spPr>
          <a:xfrm>
            <a:off x="3390882" y="5716392"/>
            <a:ext cx="261503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646B96"/>
              </a:buClr>
            </a:pPr>
            <a:r>
              <a:rPr lang="vi-VN" b="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vi lượng</a:t>
            </a:r>
            <a:endParaRPr lang="en-US" b="0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F859A4D5-C8FB-4A2C-F1CA-FC057673A340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2853473" y="4403291"/>
            <a:ext cx="514166" cy="839334"/>
          </a:xfrm>
          <a:prstGeom prst="curvedConnector3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7B017A0A-A223-4507-8E2B-60A9E4C24F85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2853473" y="5242625"/>
            <a:ext cx="514166" cy="1"/>
          </a:xfrm>
          <a:prstGeom prst="curvedConnector3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EC0FA6F6-2318-ACE7-B193-528066EC8CC0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2853473" y="5242625"/>
            <a:ext cx="537409" cy="760118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sp>
        <p:nvSpPr>
          <p:cNvPr id="19" name="Right Brace 18">
            <a:extLst>
              <a:ext uri="{FF2B5EF4-FFF2-40B4-BE49-F238E27FC236}">
                <a16:creationId xmlns:a16="http://schemas.microsoft.com/office/drawing/2014/main" id="{FF0AB81E-B595-634A-7ABA-C064A167D490}"/>
              </a:ext>
            </a:extLst>
          </p:cNvPr>
          <p:cNvSpPr/>
          <p:nvPr/>
        </p:nvSpPr>
        <p:spPr>
          <a:xfrm>
            <a:off x="5548704" y="4497205"/>
            <a:ext cx="438685" cy="1687101"/>
          </a:xfrm>
          <a:prstGeom prst="rightBrace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#9Slide03 Comfortaa" panose="00000500000000000000" pitchFamily="2" charset="0"/>
              <a:sym typeface="Arial"/>
            </a:endParaRPr>
          </a:p>
        </p:txBody>
      </p:sp>
      <p:sp>
        <p:nvSpPr>
          <p:cNvPr id="20" name="Google Shape;2162;p36">
            <a:extLst>
              <a:ext uri="{FF2B5EF4-FFF2-40B4-BE49-F238E27FC236}">
                <a16:creationId xmlns:a16="http://schemas.microsoft.com/office/drawing/2014/main" id="{94A5A481-8CD9-0B81-F48D-39415B85FF20}"/>
              </a:ext>
            </a:extLst>
          </p:cNvPr>
          <p:cNvSpPr txBox="1">
            <a:spLocks/>
          </p:cNvSpPr>
          <p:nvPr/>
        </p:nvSpPr>
        <p:spPr>
          <a:xfrm>
            <a:off x="6802060" y="4414793"/>
            <a:ext cx="3348575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646B96"/>
              </a:buClr>
            </a:pPr>
            <a:r>
              <a:rPr lang="vi-VN" b="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Cấu tạo tế bào.</a:t>
            </a:r>
            <a:endParaRPr lang="en-US" b="0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1" name="Google Shape;2162;p36">
            <a:extLst>
              <a:ext uri="{FF2B5EF4-FFF2-40B4-BE49-F238E27FC236}">
                <a16:creationId xmlns:a16="http://schemas.microsoft.com/office/drawing/2014/main" id="{57F7EDBE-8416-1B43-BB1B-16E79B87B8A8}"/>
              </a:ext>
            </a:extLst>
          </p:cNvPr>
          <p:cNvSpPr txBox="1">
            <a:spLocks/>
          </p:cNvSpPr>
          <p:nvPr/>
        </p:nvSpPr>
        <p:spPr>
          <a:xfrm>
            <a:off x="6802061" y="5049770"/>
            <a:ext cx="4424620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646B96"/>
              </a:buClr>
            </a:pPr>
            <a:r>
              <a:rPr lang="vi-VN" b="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Điều chỉnh các hoạt động.</a:t>
            </a:r>
            <a:endParaRPr lang="en-US" b="0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sp>
        <p:nvSpPr>
          <p:cNvPr id="22" name="Google Shape;2162;p36">
            <a:extLst>
              <a:ext uri="{FF2B5EF4-FFF2-40B4-BE49-F238E27FC236}">
                <a16:creationId xmlns:a16="http://schemas.microsoft.com/office/drawing/2014/main" id="{AD3CE9F7-E43D-CFF8-33BA-5FCEB5444728}"/>
              </a:ext>
            </a:extLst>
          </p:cNvPr>
          <p:cNvSpPr txBox="1">
            <a:spLocks/>
          </p:cNvSpPr>
          <p:nvPr/>
        </p:nvSpPr>
        <p:spPr>
          <a:xfrm>
            <a:off x="6802061" y="5685215"/>
            <a:ext cx="4566602" cy="57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>
              <a:buClr>
                <a:srgbClr val="646B96"/>
              </a:buClr>
            </a:pPr>
            <a:r>
              <a:rPr lang="vi-VN" b="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Tăng khả năng chống chọi.</a:t>
            </a:r>
            <a:endParaRPr lang="en-US" b="0" kern="0" dirty="0">
              <a:solidFill>
                <a:schemeClr val="tx1"/>
              </a:solidFill>
              <a:latin typeface="#9Slide03 Comfortaa" panose="00000500000000000000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1229B6-E4FE-BC53-78AA-4BA4BA661293}"/>
              </a:ext>
            </a:extLst>
          </p:cNvPr>
          <p:cNvCxnSpPr>
            <a:stCxn id="19" idx="1"/>
            <a:endCxn id="20" idx="1"/>
          </p:cNvCxnSpPr>
          <p:nvPr/>
        </p:nvCxnSpPr>
        <p:spPr>
          <a:xfrm flipV="1">
            <a:off x="5987389" y="4701144"/>
            <a:ext cx="814671" cy="639612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F834CB-D90E-789E-B316-941E4546B61B}"/>
              </a:ext>
            </a:extLst>
          </p:cNvPr>
          <p:cNvCxnSpPr>
            <a:cxnSpLocks/>
            <a:stCxn id="19" idx="1"/>
            <a:endCxn id="21" idx="1"/>
          </p:cNvCxnSpPr>
          <p:nvPr/>
        </p:nvCxnSpPr>
        <p:spPr>
          <a:xfrm flipV="1">
            <a:off x="5987389" y="5336121"/>
            <a:ext cx="814672" cy="4635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50A250-C35C-2E18-3EAF-70C059731893}"/>
              </a:ext>
            </a:extLst>
          </p:cNvPr>
          <p:cNvCxnSpPr>
            <a:cxnSpLocks/>
            <a:stCxn id="19" idx="1"/>
            <a:endCxn id="22" idx="1"/>
          </p:cNvCxnSpPr>
          <p:nvPr/>
        </p:nvCxnSpPr>
        <p:spPr>
          <a:xfrm>
            <a:off x="5987389" y="5340756"/>
            <a:ext cx="814672" cy="630810"/>
          </a:xfrm>
          <a:prstGeom prst="straightConnector1">
            <a:avLst/>
          </a:prstGeom>
          <a:noFill/>
          <a:ln w="12700" cap="flat" cmpd="sng" algn="ctr">
            <a:solidFill>
              <a:schemeClr val="accent6">
                <a:lumMod val="75000"/>
              </a:schemeClr>
            </a:solidFill>
            <a:prstDash val="solid"/>
            <a:tailEnd type="triangle"/>
          </a:ln>
          <a:effectLst/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CC5DC7-18C5-D0A8-C31F-D1CC06D6E37A}"/>
              </a:ext>
            </a:extLst>
          </p:cNvPr>
          <p:cNvGrpSpPr/>
          <p:nvPr/>
        </p:nvGrpSpPr>
        <p:grpSpPr>
          <a:xfrm>
            <a:off x="2488464" y="-1297508"/>
            <a:ext cx="7215071" cy="1077589"/>
            <a:chOff x="1661871" y="519918"/>
            <a:chExt cx="4343350" cy="577120"/>
          </a:xfrm>
        </p:grpSpPr>
        <p:sp>
          <p:nvSpPr>
            <p:cNvPr id="39" name="Google Shape;2173;p37">
              <a:extLst>
                <a:ext uri="{FF2B5EF4-FFF2-40B4-BE49-F238E27FC236}">
                  <a16:creationId xmlns:a16="http://schemas.microsoft.com/office/drawing/2014/main" id="{A023EF59-80A4-B79E-B983-8DE1BBEC0274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40" name="Google Shape;2173;p37">
              <a:extLst>
                <a:ext uri="{FF2B5EF4-FFF2-40B4-BE49-F238E27FC236}">
                  <a16:creationId xmlns:a16="http://schemas.microsoft.com/office/drawing/2014/main" id="{38C7DBBA-B7A6-E0C2-3688-A56775DC598C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41" name="Google Shape;2178;p37">
            <a:extLst>
              <a:ext uri="{FF2B5EF4-FFF2-40B4-BE49-F238E27FC236}">
                <a16:creationId xmlns:a16="http://schemas.microsoft.com/office/drawing/2014/main" id="{558DC32F-473B-5BF1-0B89-E0F18E7CA4BC}"/>
              </a:ext>
            </a:extLst>
          </p:cNvPr>
          <p:cNvSpPr txBox="1">
            <a:spLocks/>
          </p:cNvSpPr>
          <p:nvPr/>
        </p:nvSpPr>
        <p:spPr>
          <a:xfrm>
            <a:off x="1970978" y="7075028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42" name="Google Shape;2179;p37">
            <a:extLst>
              <a:ext uri="{FF2B5EF4-FFF2-40B4-BE49-F238E27FC236}">
                <a16:creationId xmlns:a16="http://schemas.microsoft.com/office/drawing/2014/main" id="{84104F91-CE68-4C1F-B674-99031E76AAE0}"/>
              </a:ext>
            </a:extLst>
          </p:cNvPr>
          <p:cNvSpPr txBox="1">
            <a:spLocks/>
          </p:cNvSpPr>
          <p:nvPr/>
        </p:nvSpPr>
        <p:spPr>
          <a:xfrm>
            <a:off x="1970977" y="8766041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43" name="Google Shape;2219;p37">
            <a:extLst>
              <a:ext uri="{FF2B5EF4-FFF2-40B4-BE49-F238E27FC236}">
                <a16:creationId xmlns:a16="http://schemas.microsoft.com/office/drawing/2014/main" id="{431EB0A5-8783-C948-6E63-0AB91FC23024}"/>
              </a:ext>
            </a:extLst>
          </p:cNvPr>
          <p:cNvSpPr txBox="1">
            <a:spLocks/>
          </p:cNvSpPr>
          <p:nvPr/>
        </p:nvSpPr>
        <p:spPr>
          <a:xfrm>
            <a:off x="1275962" y="8620750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44" name="Google Shape;2220;p37">
            <a:extLst>
              <a:ext uri="{FF2B5EF4-FFF2-40B4-BE49-F238E27FC236}">
                <a16:creationId xmlns:a16="http://schemas.microsoft.com/office/drawing/2014/main" id="{43C55DAB-E8F8-CFF2-C493-9DED73325ED8}"/>
              </a:ext>
            </a:extLst>
          </p:cNvPr>
          <p:cNvSpPr txBox="1">
            <a:spLocks/>
          </p:cNvSpPr>
          <p:nvPr/>
        </p:nvSpPr>
        <p:spPr>
          <a:xfrm>
            <a:off x="1275963" y="7208938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63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4" grpId="0"/>
      <p:bldP spid="15" grpId="0"/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77;p37">
            <a:extLst>
              <a:ext uri="{FF2B5EF4-FFF2-40B4-BE49-F238E27FC236}">
                <a16:creationId xmlns:a16="http://schemas.microsoft.com/office/drawing/2014/main" id="{CA072A08-6FBF-605E-350F-B0E7CE784E08}"/>
              </a:ext>
            </a:extLst>
          </p:cNvPr>
          <p:cNvSpPr txBox="1">
            <a:spLocks/>
          </p:cNvSpPr>
          <p:nvPr/>
        </p:nvSpPr>
        <p:spPr>
          <a:xfrm>
            <a:off x="1324667" y="611452"/>
            <a:ext cx="51494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Phân bón hóa học</a:t>
            </a:r>
          </a:p>
        </p:txBody>
      </p:sp>
      <p:sp>
        <p:nvSpPr>
          <p:cNvPr id="7" name="Google Shape;2218;p37">
            <a:extLst>
              <a:ext uri="{FF2B5EF4-FFF2-40B4-BE49-F238E27FC236}">
                <a16:creationId xmlns:a16="http://schemas.microsoft.com/office/drawing/2014/main" id="{BB346FB7-1BC4-8A14-1559-3C59C3264C12}"/>
              </a:ext>
            </a:extLst>
          </p:cNvPr>
          <p:cNvSpPr txBox="1">
            <a:spLocks/>
          </p:cNvSpPr>
          <p:nvPr/>
        </p:nvSpPr>
        <p:spPr>
          <a:xfrm>
            <a:off x="725287" y="461651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11" name="Google Shape;2145;p36">
            <a:extLst>
              <a:ext uri="{FF2B5EF4-FFF2-40B4-BE49-F238E27FC236}">
                <a16:creationId xmlns:a16="http://schemas.microsoft.com/office/drawing/2014/main" id="{505695F7-C29A-1B65-E992-E31AF93FF1F4}"/>
              </a:ext>
            </a:extLst>
          </p:cNvPr>
          <p:cNvSpPr/>
          <p:nvPr/>
        </p:nvSpPr>
        <p:spPr>
          <a:xfrm>
            <a:off x="8027866" y="1111269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rgbClr val="FBDC7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2281EE95-1EA8-32D1-A64D-FF99BAA52142}"/>
              </a:ext>
            </a:extLst>
          </p:cNvPr>
          <p:cNvSpPr txBox="1">
            <a:spLocks/>
          </p:cNvSpPr>
          <p:nvPr/>
        </p:nvSpPr>
        <p:spPr>
          <a:xfrm>
            <a:off x="381829" y="1138008"/>
            <a:ext cx="11428342" cy="69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indent="0" algn="ctr">
              <a:buFont typeface="Nunito Light"/>
              <a:buNone/>
            </a:pPr>
            <a:r>
              <a:rPr lang="vi-VN" sz="3000" b="1" kern="0" dirty="0">
                <a:latin typeface="#9Slide03 Comfortaa" panose="00000500000000000000" pitchFamily="2" charset="0"/>
              </a:rPr>
              <a:t>Vai trò của một số nguyên tố đa lượng đối với cây trồng</a:t>
            </a:r>
          </a:p>
        </p:txBody>
      </p:sp>
      <p:graphicFrame>
        <p:nvGraphicFramePr>
          <p:cNvPr id="13" name="Google Shape;2163;p36">
            <a:extLst>
              <a:ext uri="{FF2B5EF4-FFF2-40B4-BE49-F238E27FC236}">
                <a16:creationId xmlns:a16="http://schemas.microsoft.com/office/drawing/2014/main" id="{2A2EE98E-651A-0903-910F-4E9C25FC5C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664418"/>
              </p:ext>
            </p:extLst>
          </p:nvPr>
        </p:nvGraphicFramePr>
        <p:xfrm>
          <a:off x="536973" y="1980816"/>
          <a:ext cx="11118054" cy="43814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868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9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8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Nitrogen</a:t>
                      </a:r>
                      <a:endParaRPr sz="2800" b="1" dirty="0">
                        <a:solidFill>
                          <a:schemeClr val="dk1"/>
                        </a:solidFill>
                        <a:latin typeface="#9Slide03 Comfortaa" panose="00000500000000000000" pitchFamily="2" charset="0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dk1"/>
                          </a:solid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- Đảm bảo cây sinh trưởng và phát triển tốt.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dk1"/>
                          </a:solid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- Điều tiết các quá trình trao đổi.</a:t>
                      </a:r>
                      <a:endParaRPr sz="2400" dirty="0">
                        <a:solidFill>
                          <a:schemeClr val="dk1"/>
                        </a:solidFill>
                        <a:latin typeface="#9Slide03 Comfortaa" panose="00000500000000000000" pitchFamily="2" charset="0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Phosphorus</a:t>
                      </a:r>
                      <a:endParaRPr sz="2800" b="1" dirty="0">
                        <a:solidFill>
                          <a:schemeClr val="dk1"/>
                        </a:solidFill>
                        <a:latin typeface="#9Slide03 Comfortaa" panose="00000500000000000000" pitchFamily="2" charset="0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vi-VN" sz="2400" dirty="0">
                          <a:solidFill>
                            <a:schemeClr val="dk1"/>
                          </a:solid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- Cần cho cây trồng nở hoa, đậu quả, phát triển bộ rễ.</a:t>
                      </a: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1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2800" b="1" dirty="0">
                          <a:solidFill>
                            <a:schemeClr val="dk1"/>
                          </a:solidFill>
                          <a:uFill>
                            <a:noFill/>
                          </a:u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Potassium (kali)</a:t>
                      </a:r>
                      <a:endParaRPr sz="2800" b="1" dirty="0">
                        <a:solidFill>
                          <a:schemeClr val="dk1"/>
                        </a:solidFill>
                        <a:latin typeface="#9Slide03 Comfortaa" panose="00000500000000000000" pitchFamily="2" charset="0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FontTx/>
                        <a:buChar char="-"/>
                      </a:pPr>
                      <a:r>
                        <a:rPr lang="vi-VN" sz="2400" dirty="0">
                          <a:solidFill>
                            <a:schemeClr val="dk1"/>
                          </a:solidFill>
                          <a:latin typeface="#9Slide03 Comfortaa" panose="00000500000000000000" pitchFamily="2" charset="0"/>
                          <a:ea typeface="Varela Round"/>
                          <a:cs typeface="Varela Round"/>
                          <a:sym typeface="Varela Round"/>
                        </a:rPr>
                        <a:t> Chuyển hóa năng lượng, làm cây ra nhiều nhánh, phân nhiều cành.</a:t>
                      </a:r>
                      <a:endParaRPr sz="2400" dirty="0">
                        <a:solidFill>
                          <a:schemeClr val="dk1"/>
                        </a:solidFill>
                        <a:latin typeface="#9Slide03 Comfortaa" panose="00000500000000000000" pitchFamily="2" charset="0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L="91425" marR="9142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F487A39C-8528-9923-43D4-29E9BE164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944" y="71258"/>
            <a:ext cx="1070227" cy="107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30795F69-248A-D837-7B38-D7E9329FF9A3}"/>
              </a:ext>
            </a:extLst>
          </p:cNvPr>
          <p:cNvSpPr txBox="1">
            <a:spLocks/>
          </p:cNvSpPr>
          <p:nvPr/>
        </p:nvSpPr>
        <p:spPr>
          <a:xfrm>
            <a:off x="1324667" y="611452"/>
            <a:ext cx="51494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Phân bón hóa học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CA4E1C31-258D-5B14-BD7D-FACFEE7AB7FA}"/>
              </a:ext>
            </a:extLst>
          </p:cNvPr>
          <p:cNvSpPr txBox="1">
            <a:spLocks/>
          </p:cNvSpPr>
          <p:nvPr/>
        </p:nvSpPr>
        <p:spPr>
          <a:xfrm>
            <a:off x="725287" y="461651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CDD49A77-3766-61CB-9548-C4F2822C01D6}"/>
              </a:ext>
            </a:extLst>
          </p:cNvPr>
          <p:cNvSpPr txBox="1">
            <a:spLocks/>
          </p:cNvSpPr>
          <p:nvPr/>
        </p:nvSpPr>
        <p:spPr>
          <a:xfrm>
            <a:off x="136288" y="1318739"/>
            <a:ext cx="4501628" cy="122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Nguyên tố trung lượng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(Ca, Mg, S...)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Wingdings" panose="05000000000000000000" pitchFamily="2" charset="2"/>
            </a:endParaRPr>
          </a:p>
        </p:txBody>
      </p:sp>
      <p:sp>
        <p:nvSpPr>
          <p:cNvPr id="7" name="Google Shape;2162;p36">
            <a:extLst>
              <a:ext uri="{FF2B5EF4-FFF2-40B4-BE49-F238E27FC236}">
                <a16:creationId xmlns:a16="http://schemas.microsoft.com/office/drawing/2014/main" id="{02B8A782-ED0E-CE29-76A3-89F4C13DD248}"/>
              </a:ext>
            </a:extLst>
          </p:cNvPr>
          <p:cNvSpPr txBox="1">
            <a:spLocks/>
          </p:cNvSpPr>
          <p:nvPr/>
        </p:nvSpPr>
        <p:spPr>
          <a:xfrm>
            <a:off x="136288" y="3056392"/>
            <a:ext cx="4501629" cy="122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1397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Nguyên tố vi lượng </a:t>
            </a:r>
          </a:p>
          <a:p>
            <a:pPr marL="13970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(Zn, Mn, Fe,...) 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Wingdings" panose="05000000000000000000" pitchFamily="2" charset="2"/>
              <a:buChar char="Ø"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21BD03-F082-D517-230A-CB6A19BA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494" y="4633012"/>
            <a:ext cx="1229874" cy="1229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31E95F-71D5-3E0E-9374-6483C0599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206" y="4633012"/>
            <a:ext cx="1235532" cy="12355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95CC5F-620D-6B0B-9AF2-B282814E9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779" y="4633012"/>
            <a:ext cx="1229875" cy="1229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E338C-844B-7B76-0359-14FB978404E7}"/>
              </a:ext>
            </a:extLst>
          </p:cNvPr>
          <p:cNvSpPr txBox="1"/>
          <p:nvPr/>
        </p:nvSpPr>
        <p:spPr>
          <a:xfrm>
            <a:off x="5703380" y="2195826"/>
            <a:ext cx="5987878" cy="1213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kích thích quá trình sinh trưởng, trao đổi chất.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4CCB987-9A32-BD9F-2F4B-71679F5C14D3}"/>
              </a:ext>
            </a:extLst>
          </p:cNvPr>
          <p:cNvSpPr/>
          <p:nvPr/>
        </p:nvSpPr>
        <p:spPr>
          <a:xfrm>
            <a:off x="4637916" y="1933675"/>
            <a:ext cx="656078" cy="1737653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8F216-5A97-5A37-B119-3C323FB9D6E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" y="4633012"/>
            <a:ext cx="1229874" cy="1229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BB07FD2-DE2C-A13C-6616-DCDF5789746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5" y="4633012"/>
            <a:ext cx="1229873" cy="122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30795F69-248A-D837-7B38-D7E9329FF9A3}"/>
              </a:ext>
            </a:extLst>
          </p:cNvPr>
          <p:cNvSpPr txBox="1">
            <a:spLocks/>
          </p:cNvSpPr>
          <p:nvPr/>
        </p:nvSpPr>
        <p:spPr>
          <a:xfrm>
            <a:off x="1324667" y="611452"/>
            <a:ext cx="51494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Phân bón hóa học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CA4E1C31-258D-5B14-BD7D-FACFEE7AB7FA}"/>
              </a:ext>
            </a:extLst>
          </p:cNvPr>
          <p:cNvSpPr txBox="1">
            <a:spLocks/>
          </p:cNvSpPr>
          <p:nvPr/>
        </p:nvSpPr>
        <p:spPr>
          <a:xfrm>
            <a:off x="725287" y="461651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49D739-EB9C-8DAB-978A-D260DB7E68BA}"/>
              </a:ext>
            </a:extLst>
          </p:cNvPr>
          <p:cNvGrpSpPr/>
          <p:nvPr/>
        </p:nvGrpSpPr>
        <p:grpSpPr>
          <a:xfrm>
            <a:off x="2488464" y="-1313796"/>
            <a:ext cx="7215071" cy="1077589"/>
            <a:chOff x="1661871" y="519918"/>
            <a:chExt cx="4343350" cy="577120"/>
          </a:xfrm>
        </p:grpSpPr>
        <p:sp>
          <p:nvSpPr>
            <p:cNvPr id="14" name="Google Shape;2173;p37">
              <a:extLst>
                <a:ext uri="{FF2B5EF4-FFF2-40B4-BE49-F238E27FC236}">
                  <a16:creationId xmlns:a16="http://schemas.microsoft.com/office/drawing/2014/main" id="{06A675AD-16F5-7182-532D-B0CC6BEDC58D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15" name="Google Shape;2173;p37">
              <a:extLst>
                <a:ext uri="{FF2B5EF4-FFF2-40B4-BE49-F238E27FC236}">
                  <a16:creationId xmlns:a16="http://schemas.microsoft.com/office/drawing/2014/main" id="{4769B77A-BA1F-B04D-F4B6-2E249DB5C626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16" name="Google Shape;2178;p37">
            <a:extLst>
              <a:ext uri="{FF2B5EF4-FFF2-40B4-BE49-F238E27FC236}">
                <a16:creationId xmlns:a16="http://schemas.microsoft.com/office/drawing/2014/main" id="{B7BBDA60-5647-7661-EE14-9A4B04485FB8}"/>
              </a:ext>
            </a:extLst>
          </p:cNvPr>
          <p:cNvSpPr txBox="1">
            <a:spLocks/>
          </p:cNvSpPr>
          <p:nvPr/>
        </p:nvSpPr>
        <p:spPr>
          <a:xfrm>
            <a:off x="1970978" y="6948391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17" name="Google Shape;2179;p37">
            <a:extLst>
              <a:ext uri="{FF2B5EF4-FFF2-40B4-BE49-F238E27FC236}">
                <a16:creationId xmlns:a16="http://schemas.microsoft.com/office/drawing/2014/main" id="{5895FAD3-523D-B846-E549-366F0699D1D1}"/>
              </a:ext>
            </a:extLst>
          </p:cNvPr>
          <p:cNvSpPr txBox="1">
            <a:spLocks/>
          </p:cNvSpPr>
          <p:nvPr/>
        </p:nvSpPr>
        <p:spPr>
          <a:xfrm>
            <a:off x="1970977" y="8639404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18" name="Google Shape;2219;p37">
            <a:extLst>
              <a:ext uri="{FF2B5EF4-FFF2-40B4-BE49-F238E27FC236}">
                <a16:creationId xmlns:a16="http://schemas.microsoft.com/office/drawing/2014/main" id="{30ABA3D2-8B3A-DB1C-33EC-830CFF344E0F}"/>
              </a:ext>
            </a:extLst>
          </p:cNvPr>
          <p:cNvSpPr txBox="1">
            <a:spLocks/>
          </p:cNvSpPr>
          <p:nvPr/>
        </p:nvSpPr>
        <p:spPr>
          <a:xfrm>
            <a:off x="1275962" y="8494113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19" name="Google Shape;2220;p37">
            <a:extLst>
              <a:ext uri="{FF2B5EF4-FFF2-40B4-BE49-F238E27FC236}">
                <a16:creationId xmlns:a16="http://schemas.microsoft.com/office/drawing/2014/main" id="{58384139-24EE-B258-4392-D7870751E8D0}"/>
              </a:ext>
            </a:extLst>
          </p:cNvPr>
          <p:cNvSpPr txBox="1">
            <a:spLocks/>
          </p:cNvSpPr>
          <p:nvPr/>
        </p:nvSpPr>
        <p:spPr>
          <a:xfrm>
            <a:off x="1275963" y="7082301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DC5155-14DE-7106-159E-ABC1044F0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7" y="1748045"/>
            <a:ext cx="1062718" cy="1062718"/>
          </a:xfrm>
          <a:prstGeom prst="rect">
            <a:avLst/>
          </a:prstGeom>
        </p:spPr>
      </p:pic>
      <p:sp>
        <p:nvSpPr>
          <p:cNvPr id="5" name="Google Shape;2162;p36">
            <a:extLst>
              <a:ext uri="{FF2B5EF4-FFF2-40B4-BE49-F238E27FC236}">
                <a16:creationId xmlns:a16="http://schemas.microsoft.com/office/drawing/2014/main" id="{8C26BC8A-25AE-76F5-AA5F-003D9BA35B3F}"/>
              </a:ext>
            </a:extLst>
          </p:cNvPr>
          <p:cNvSpPr txBox="1">
            <a:spLocks/>
          </p:cNvSpPr>
          <p:nvPr/>
        </p:nvSpPr>
        <p:spPr>
          <a:xfrm>
            <a:off x="1763670" y="1408273"/>
            <a:ext cx="9627141" cy="372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1. Phân bón hóa học là gì?</a:t>
            </a:r>
          </a:p>
          <a:p>
            <a:pPr marL="0" lvl="0" indent="0" algn="just">
              <a:lnSpc>
                <a:spcPct val="200000"/>
              </a:lnSpc>
              <a:buClr>
                <a:srgbClr val="646B96"/>
              </a:buClr>
              <a:buNone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2. Sắp xếp các nguyên tố sau vào nhóm nguyên tố dinh dưỡng phù hợp: </a:t>
            </a:r>
            <a:r>
              <a:rPr lang="vi-VN" sz="280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 nitrogen, magnesium, manganese, copper, phosphorus, potassium, calcium, zinc.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2935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30795F69-248A-D837-7B38-D7E9329FF9A3}"/>
              </a:ext>
            </a:extLst>
          </p:cNvPr>
          <p:cNvSpPr txBox="1">
            <a:spLocks/>
          </p:cNvSpPr>
          <p:nvPr/>
        </p:nvSpPr>
        <p:spPr>
          <a:xfrm>
            <a:off x="1324667" y="611452"/>
            <a:ext cx="514942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2400"/>
              <a:buFont typeface="Bebas Neue"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#9Slide03 BoosterNextFYBlack" panose="02000A03000000020004" pitchFamily="2" charset="0"/>
                <a:cs typeface="Varela Round"/>
                <a:sym typeface="Varela Round"/>
              </a:rPr>
              <a:t>Phân bón hóa học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sp>
        <p:nvSpPr>
          <p:cNvPr id="3" name="Google Shape;2218;p37">
            <a:extLst>
              <a:ext uri="{FF2B5EF4-FFF2-40B4-BE49-F238E27FC236}">
                <a16:creationId xmlns:a16="http://schemas.microsoft.com/office/drawing/2014/main" id="{CA4E1C31-258D-5B14-BD7D-FACFEE7AB7FA}"/>
              </a:ext>
            </a:extLst>
          </p:cNvPr>
          <p:cNvSpPr txBox="1">
            <a:spLocks/>
          </p:cNvSpPr>
          <p:nvPr/>
        </p:nvSpPr>
        <p:spPr>
          <a:xfrm>
            <a:off x="725287" y="461651"/>
            <a:ext cx="6693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3000"/>
              <a:buFont typeface="Varela Round"/>
              <a:buNone/>
              <a:tabLst/>
              <a:defRPr/>
            </a:pPr>
            <a:r>
              <a:rPr lang="vi-VN" sz="4400" kern="0" dirty="0">
                <a:solidFill>
                  <a:schemeClr val="accent6">
                    <a:lumMod val="7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#9Slide03 BoosterNextFYBlack" panose="02000A03000000020004" pitchFamily="2" charset="0"/>
              <a:cs typeface="Varela Round"/>
              <a:sym typeface="Varela Round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49D739-EB9C-8DAB-978A-D260DB7E68BA}"/>
              </a:ext>
            </a:extLst>
          </p:cNvPr>
          <p:cNvGrpSpPr/>
          <p:nvPr/>
        </p:nvGrpSpPr>
        <p:grpSpPr>
          <a:xfrm>
            <a:off x="2488464" y="-1313796"/>
            <a:ext cx="7215071" cy="1077589"/>
            <a:chOff x="1661871" y="519918"/>
            <a:chExt cx="4343350" cy="577120"/>
          </a:xfrm>
        </p:grpSpPr>
        <p:sp>
          <p:nvSpPr>
            <p:cNvPr id="14" name="Google Shape;2173;p37">
              <a:extLst>
                <a:ext uri="{FF2B5EF4-FFF2-40B4-BE49-F238E27FC236}">
                  <a16:creationId xmlns:a16="http://schemas.microsoft.com/office/drawing/2014/main" id="{06A675AD-16F5-7182-532D-B0CC6BEDC58D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15" name="Google Shape;2173;p37">
              <a:extLst>
                <a:ext uri="{FF2B5EF4-FFF2-40B4-BE49-F238E27FC236}">
                  <a16:creationId xmlns:a16="http://schemas.microsoft.com/office/drawing/2014/main" id="{4769B77A-BA1F-B04D-F4B6-2E249DB5C626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sp>
        <p:nvSpPr>
          <p:cNvPr id="16" name="Google Shape;2178;p37">
            <a:extLst>
              <a:ext uri="{FF2B5EF4-FFF2-40B4-BE49-F238E27FC236}">
                <a16:creationId xmlns:a16="http://schemas.microsoft.com/office/drawing/2014/main" id="{B7BBDA60-5647-7661-EE14-9A4B04485FB8}"/>
              </a:ext>
            </a:extLst>
          </p:cNvPr>
          <p:cNvSpPr txBox="1">
            <a:spLocks/>
          </p:cNvSpPr>
          <p:nvPr/>
        </p:nvSpPr>
        <p:spPr>
          <a:xfrm>
            <a:off x="1970978" y="6948391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17" name="Google Shape;2179;p37">
            <a:extLst>
              <a:ext uri="{FF2B5EF4-FFF2-40B4-BE49-F238E27FC236}">
                <a16:creationId xmlns:a16="http://schemas.microsoft.com/office/drawing/2014/main" id="{5895FAD3-523D-B846-E549-366F0699D1D1}"/>
              </a:ext>
            </a:extLst>
          </p:cNvPr>
          <p:cNvSpPr txBox="1">
            <a:spLocks/>
          </p:cNvSpPr>
          <p:nvPr/>
        </p:nvSpPr>
        <p:spPr>
          <a:xfrm>
            <a:off x="1970977" y="8639404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18" name="Google Shape;2219;p37">
            <a:extLst>
              <a:ext uri="{FF2B5EF4-FFF2-40B4-BE49-F238E27FC236}">
                <a16:creationId xmlns:a16="http://schemas.microsoft.com/office/drawing/2014/main" id="{30ABA3D2-8B3A-DB1C-33EC-830CFF344E0F}"/>
              </a:ext>
            </a:extLst>
          </p:cNvPr>
          <p:cNvSpPr txBox="1">
            <a:spLocks/>
          </p:cNvSpPr>
          <p:nvPr/>
        </p:nvSpPr>
        <p:spPr>
          <a:xfrm>
            <a:off x="1275962" y="8494113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19" name="Google Shape;2220;p37">
            <a:extLst>
              <a:ext uri="{FF2B5EF4-FFF2-40B4-BE49-F238E27FC236}">
                <a16:creationId xmlns:a16="http://schemas.microsoft.com/office/drawing/2014/main" id="{58384139-24EE-B258-4392-D7870751E8D0}"/>
              </a:ext>
            </a:extLst>
          </p:cNvPr>
          <p:cNvSpPr txBox="1">
            <a:spLocks/>
          </p:cNvSpPr>
          <p:nvPr/>
        </p:nvSpPr>
        <p:spPr>
          <a:xfrm>
            <a:off x="1275963" y="7082301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5" name="Google Shape;2162;p36">
            <a:extLst>
              <a:ext uri="{FF2B5EF4-FFF2-40B4-BE49-F238E27FC236}">
                <a16:creationId xmlns:a16="http://schemas.microsoft.com/office/drawing/2014/main" id="{8C26BC8A-25AE-76F5-AA5F-003D9BA35B3F}"/>
              </a:ext>
            </a:extLst>
          </p:cNvPr>
          <p:cNvSpPr txBox="1">
            <a:spLocks/>
          </p:cNvSpPr>
          <p:nvPr/>
        </p:nvSpPr>
        <p:spPr>
          <a:xfrm>
            <a:off x="1324667" y="956436"/>
            <a:ext cx="10405779" cy="239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1.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Phân bón hóa học là những hóa chất chứa các nguyên tố dinh dưỡng, được bón cho cây  nâng cao năng suất cây trồng.</a:t>
            </a:r>
          </a:p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2. </a:t>
            </a:r>
            <a:r>
              <a:rPr lang="vi-VN" sz="240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Phân loại các nguyên tố dinh dưỡng: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6" name="Google Shape;2162;p36">
            <a:extLst>
              <a:ext uri="{FF2B5EF4-FFF2-40B4-BE49-F238E27FC236}">
                <a16:creationId xmlns:a16="http://schemas.microsoft.com/office/drawing/2014/main" id="{9A7E8699-27E9-985C-E8DA-0C3A633380C1}"/>
              </a:ext>
            </a:extLst>
          </p:cNvPr>
          <p:cNvSpPr txBox="1">
            <a:spLocks/>
          </p:cNvSpPr>
          <p:nvPr/>
        </p:nvSpPr>
        <p:spPr>
          <a:xfrm>
            <a:off x="407304" y="3354815"/>
            <a:ext cx="3489297" cy="9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b="1" kern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Đ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a lượng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7" name="Google Shape;2162;p36">
            <a:extLst>
              <a:ext uri="{FF2B5EF4-FFF2-40B4-BE49-F238E27FC236}">
                <a16:creationId xmlns:a16="http://schemas.microsoft.com/office/drawing/2014/main" id="{FD10A9E4-9935-0BC2-F042-18077A6FDB68}"/>
              </a:ext>
            </a:extLst>
          </p:cNvPr>
          <p:cNvSpPr txBox="1">
            <a:spLocks/>
          </p:cNvSpPr>
          <p:nvPr/>
        </p:nvSpPr>
        <p:spPr>
          <a:xfrm>
            <a:off x="4324227" y="3354815"/>
            <a:ext cx="3489297" cy="9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Trung lượng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8" name="Google Shape;2162;p36">
            <a:extLst>
              <a:ext uri="{FF2B5EF4-FFF2-40B4-BE49-F238E27FC236}">
                <a16:creationId xmlns:a16="http://schemas.microsoft.com/office/drawing/2014/main" id="{44238D8F-268C-BD19-5377-254366FA2B66}"/>
              </a:ext>
            </a:extLst>
          </p:cNvPr>
          <p:cNvSpPr txBox="1">
            <a:spLocks/>
          </p:cNvSpPr>
          <p:nvPr/>
        </p:nvSpPr>
        <p:spPr>
          <a:xfrm>
            <a:off x="8238373" y="3354815"/>
            <a:ext cx="3489297" cy="92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b="1" kern="0" dirty="0">
                <a:solidFill>
                  <a:schemeClr val="tx1"/>
                </a:solidFill>
                <a:latin typeface="#9Slide03 Comfortaa" panose="00000500000000000000" pitchFamily="2" charset="0"/>
                <a:sym typeface="Wingdings" panose="05000000000000000000" pitchFamily="2" charset="2"/>
              </a:rPr>
              <a:t>Vi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Wingdings" panose="05000000000000000000" pitchFamily="2" charset="2"/>
              </a:rPr>
              <a:t> lượng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05D690-91C9-72F0-1C99-0648F30BDF93}"/>
              </a:ext>
            </a:extLst>
          </p:cNvPr>
          <p:cNvCxnSpPr/>
          <p:nvPr/>
        </p:nvCxnSpPr>
        <p:spPr>
          <a:xfrm>
            <a:off x="4108383" y="3429000"/>
            <a:ext cx="0" cy="2749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0B41674-AE41-F375-D78E-F426F9E760F3}"/>
              </a:ext>
            </a:extLst>
          </p:cNvPr>
          <p:cNvCxnSpPr/>
          <p:nvPr/>
        </p:nvCxnSpPr>
        <p:spPr>
          <a:xfrm>
            <a:off x="7979919" y="3429000"/>
            <a:ext cx="0" cy="274973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Google Shape;2162;p36">
            <a:extLst>
              <a:ext uri="{FF2B5EF4-FFF2-40B4-BE49-F238E27FC236}">
                <a16:creationId xmlns:a16="http://schemas.microsoft.com/office/drawing/2014/main" id="{20BAD7BE-5DED-1977-D5DF-014832BB716D}"/>
              </a:ext>
            </a:extLst>
          </p:cNvPr>
          <p:cNvSpPr txBox="1">
            <a:spLocks/>
          </p:cNvSpPr>
          <p:nvPr/>
        </p:nvSpPr>
        <p:spPr>
          <a:xfrm>
            <a:off x="570589" y="4296463"/>
            <a:ext cx="3162725" cy="185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Nitrogen (N)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Phosphorus (P)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Potassium (K)</a:t>
            </a:r>
          </a:p>
        </p:txBody>
      </p:sp>
      <p:sp>
        <p:nvSpPr>
          <p:cNvPr id="20" name="Google Shape;2162;p36">
            <a:extLst>
              <a:ext uri="{FF2B5EF4-FFF2-40B4-BE49-F238E27FC236}">
                <a16:creationId xmlns:a16="http://schemas.microsoft.com/office/drawing/2014/main" id="{97D01A62-F23D-C738-5C28-61CC620B176C}"/>
              </a:ext>
            </a:extLst>
          </p:cNvPr>
          <p:cNvSpPr txBox="1">
            <a:spLocks/>
          </p:cNvSpPr>
          <p:nvPr/>
        </p:nvSpPr>
        <p:spPr>
          <a:xfrm>
            <a:off x="4484736" y="4279782"/>
            <a:ext cx="3162725" cy="185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Magnesium (Mg)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Calcium (Ca)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#9Slide03 Comfortaa" panose="00000500000000000000" pitchFamily="2" charset="0"/>
              <a:sym typeface="Varela Round"/>
            </a:endParaRPr>
          </a:p>
        </p:txBody>
      </p:sp>
      <p:sp>
        <p:nvSpPr>
          <p:cNvPr id="21" name="Google Shape;2162;p36">
            <a:extLst>
              <a:ext uri="{FF2B5EF4-FFF2-40B4-BE49-F238E27FC236}">
                <a16:creationId xmlns:a16="http://schemas.microsoft.com/office/drawing/2014/main" id="{377EF2D8-D0CC-295C-BEE1-9CAEC72135C9}"/>
              </a:ext>
            </a:extLst>
          </p:cNvPr>
          <p:cNvSpPr txBox="1">
            <a:spLocks/>
          </p:cNvSpPr>
          <p:nvPr/>
        </p:nvSpPr>
        <p:spPr>
          <a:xfrm>
            <a:off x="8407239" y="4279782"/>
            <a:ext cx="3162725" cy="185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Manganese (Mn)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lang="vi-VN" sz="2400" kern="0" dirty="0">
                <a:solidFill>
                  <a:schemeClr val="tx1"/>
                </a:solidFill>
                <a:latin typeface="#9Slide03 Comfortaa" panose="00000500000000000000" pitchFamily="2" charset="0"/>
              </a:rPr>
              <a:t>Copper (Cu)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46B96"/>
              </a:buClr>
              <a:buSzPts val="1400"/>
              <a:buFont typeface="Nunito Light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#9Slide03 Comfortaa" panose="00000500000000000000" pitchFamily="2" charset="0"/>
                <a:sym typeface="Varela Round"/>
              </a:rPr>
              <a:t>Zinc (Zn)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3096FB-7D3E-B7FA-A8B2-ADCE60F2C8D1}"/>
              </a:ext>
            </a:extLst>
          </p:cNvPr>
          <p:cNvCxnSpPr>
            <a:cxnSpLocks/>
          </p:cNvCxnSpPr>
          <p:nvPr/>
        </p:nvCxnSpPr>
        <p:spPr>
          <a:xfrm flipH="1" flipV="1">
            <a:off x="830146" y="4149827"/>
            <a:ext cx="10739818" cy="1722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2CDBEBFA-2E3D-AEED-07A8-E4CA27AB8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3" y="1308524"/>
            <a:ext cx="764045" cy="76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7;p37">
            <a:extLst>
              <a:ext uri="{FF2B5EF4-FFF2-40B4-BE49-F238E27FC236}">
                <a16:creationId xmlns:a16="http://schemas.microsoft.com/office/drawing/2014/main" id="{D663DB3F-5B6B-985B-57DD-2E6AB4D5B9F9}"/>
              </a:ext>
            </a:extLst>
          </p:cNvPr>
          <p:cNvSpPr txBox="1">
            <a:spLocks/>
          </p:cNvSpPr>
          <p:nvPr/>
        </p:nvSpPr>
        <p:spPr>
          <a:xfrm>
            <a:off x="1970977" y="2017188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Phân bón hóa học</a:t>
            </a:r>
            <a:endParaRPr lang="vi-V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3" name="Google Shape;2178;p37">
            <a:extLst>
              <a:ext uri="{FF2B5EF4-FFF2-40B4-BE49-F238E27FC236}">
                <a16:creationId xmlns:a16="http://schemas.microsoft.com/office/drawing/2014/main" id="{10BA9276-61FC-9070-296F-85AF64839A85}"/>
              </a:ext>
            </a:extLst>
          </p:cNvPr>
          <p:cNvSpPr txBox="1">
            <a:spLocks/>
          </p:cNvSpPr>
          <p:nvPr/>
        </p:nvSpPr>
        <p:spPr>
          <a:xfrm>
            <a:off x="1970978" y="3429000"/>
            <a:ext cx="6270198" cy="851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Một số loại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4" name="Google Shape;2179;p37">
            <a:extLst>
              <a:ext uri="{FF2B5EF4-FFF2-40B4-BE49-F238E27FC236}">
                <a16:creationId xmlns:a16="http://schemas.microsoft.com/office/drawing/2014/main" id="{5084D0F3-6419-E5B8-30C1-11FD186C08DC}"/>
              </a:ext>
            </a:extLst>
          </p:cNvPr>
          <p:cNvSpPr txBox="1">
            <a:spLocks/>
          </p:cNvSpPr>
          <p:nvPr/>
        </p:nvSpPr>
        <p:spPr>
          <a:xfrm>
            <a:off x="1970977" y="5120013"/>
            <a:ext cx="685496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vi-VN" sz="4400" kern="0">
                <a:latin typeface="#9Slide03 BoosterNextFYBlack" panose="02000A03000000020004" pitchFamily="2" charset="0"/>
              </a:rPr>
              <a:t>Cách sử dụng phân bón</a:t>
            </a:r>
            <a:endParaRPr lang="vi-V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5" name="Google Shape;2218;p37">
            <a:extLst>
              <a:ext uri="{FF2B5EF4-FFF2-40B4-BE49-F238E27FC236}">
                <a16:creationId xmlns:a16="http://schemas.microsoft.com/office/drawing/2014/main" id="{42606CE9-B1EB-88FF-6968-C7C5A7C419D8}"/>
              </a:ext>
            </a:extLst>
          </p:cNvPr>
          <p:cNvSpPr txBox="1">
            <a:spLocks/>
          </p:cNvSpPr>
          <p:nvPr/>
        </p:nvSpPr>
        <p:spPr>
          <a:xfrm>
            <a:off x="1275962" y="2151098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solidFill>
                  <a:schemeClr val="bg1">
                    <a:lumMod val="65000"/>
                  </a:schemeClr>
                </a:solidFill>
                <a:latin typeface="#9Slide03 BoosterNextFYBlack" panose="02000A03000000020004" pitchFamily="2" charset="0"/>
              </a:rPr>
              <a:t>I.</a:t>
            </a:r>
            <a:endParaRPr lang="en" sz="4400" kern="0" dirty="0">
              <a:solidFill>
                <a:schemeClr val="bg1">
                  <a:lumMod val="65000"/>
                </a:schemeClr>
              </a:solidFill>
              <a:latin typeface="#9Slide03 BoosterNextFYBlack" panose="02000A03000000020004" pitchFamily="2" charset="0"/>
            </a:endParaRPr>
          </a:p>
        </p:txBody>
      </p:sp>
      <p:sp>
        <p:nvSpPr>
          <p:cNvPr id="6" name="Google Shape;2219;p37">
            <a:extLst>
              <a:ext uri="{FF2B5EF4-FFF2-40B4-BE49-F238E27FC236}">
                <a16:creationId xmlns:a16="http://schemas.microsoft.com/office/drawing/2014/main" id="{8B242065-5AA3-9265-5EC0-DAE382C5822B}"/>
              </a:ext>
            </a:extLst>
          </p:cNvPr>
          <p:cNvSpPr txBox="1">
            <a:spLocks/>
          </p:cNvSpPr>
          <p:nvPr/>
        </p:nvSpPr>
        <p:spPr>
          <a:xfrm>
            <a:off x="1275962" y="4974722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sp>
        <p:nvSpPr>
          <p:cNvPr id="7" name="Google Shape;2220;p37">
            <a:extLst>
              <a:ext uri="{FF2B5EF4-FFF2-40B4-BE49-F238E27FC236}">
                <a16:creationId xmlns:a16="http://schemas.microsoft.com/office/drawing/2014/main" id="{69BFB3EF-B45F-D254-3876-3526380702A6}"/>
              </a:ext>
            </a:extLst>
          </p:cNvPr>
          <p:cNvSpPr txBox="1">
            <a:spLocks/>
          </p:cNvSpPr>
          <p:nvPr/>
        </p:nvSpPr>
        <p:spPr>
          <a:xfrm>
            <a:off x="1275963" y="3562910"/>
            <a:ext cx="975421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arela Round"/>
              <a:buNone/>
              <a:defRPr sz="3000" b="1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4400" kern="0" dirty="0">
                <a:latin typeface="#9Slide03 BoosterNextFYBlack" panose="02000A03000000020004" pitchFamily="2" charset="0"/>
              </a:rPr>
              <a:t>II.</a:t>
            </a:r>
            <a:endParaRPr lang="en" sz="4400" kern="0" dirty="0">
              <a:latin typeface="#9Slide03 BoosterNextFYBlack" panose="02000A03000000020004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619209-3D9E-8C2D-DA73-68A0CE6F6FA9}"/>
              </a:ext>
            </a:extLst>
          </p:cNvPr>
          <p:cNvGrpSpPr/>
          <p:nvPr/>
        </p:nvGrpSpPr>
        <p:grpSpPr>
          <a:xfrm>
            <a:off x="2488464" y="461843"/>
            <a:ext cx="7215071" cy="1077589"/>
            <a:chOff x="1661871" y="519918"/>
            <a:chExt cx="4343350" cy="577120"/>
          </a:xfrm>
        </p:grpSpPr>
        <p:sp>
          <p:nvSpPr>
            <p:cNvPr id="9" name="Google Shape;2173;p37">
              <a:extLst>
                <a:ext uri="{FF2B5EF4-FFF2-40B4-BE49-F238E27FC236}">
                  <a16:creationId xmlns:a16="http://schemas.microsoft.com/office/drawing/2014/main" id="{C992129A-9676-F12E-594F-98B8DB9528EA}"/>
                </a:ext>
              </a:extLst>
            </p:cNvPr>
            <p:cNvSpPr txBox="1">
              <a:spLocks/>
            </p:cNvSpPr>
            <p:nvPr/>
          </p:nvSpPr>
          <p:spPr>
            <a:xfrm>
              <a:off x="1694527" y="51991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rgbClr val="D5D9EE"/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rgbClr val="D5D9EE"/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  <p:sp>
          <p:nvSpPr>
            <p:cNvPr id="10" name="Google Shape;2173;p37">
              <a:extLst>
                <a:ext uri="{FF2B5EF4-FFF2-40B4-BE49-F238E27FC236}">
                  <a16:creationId xmlns:a16="http://schemas.microsoft.com/office/drawing/2014/main" id="{9221398F-DCDC-D547-B29C-B944D5EBDEAC}"/>
                </a:ext>
              </a:extLst>
            </p:cNvPr>
            <p:cNvSpPr txBox="1">
              <a:spLocks/>
            </p:cNvSpPr>
            <p:nvPr/>
          </p:nvSpPr>
          <p:spPr>
            <a:xfrm>
              <a:off x="1661871" y="524338"/>
              <a:ext cx="4310694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Varela Round"/>
                <a:buNone/>
                <a:defRPr sz="3500" b="1" i="0" u="none" strike="noStrike" cap="none">
                  <a:solidFill>
                    <a:schemeClr val="dk1"/>
                  </a:solidFill>
                  <a:latin typeface="Varela Round"/>
                  <a:ea typeface="Varela Round"/>
                  <a:cs typeface="Varela Round"/>
                  <a:sym typeface="Varela Round"/>
                </a:defRPr>
              </a:lvl1pPr>
              <a:lvl2pPr marR="0" lvl="1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2pPr>
              <a:lvl3pPr marR="0" lvl="2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3pPr>
              <a:lvl4pPr marR="0" lvl="3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4pPr>
              <a:lvl5pPr marR="0" lvl="4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5pPr>
              <a:lvl6pPr marR="0" lvl="5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6pPr>
              <a:lvl7pPr marR="0" lvl="6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7pPr>
              <a:lvl8pPr marR="0" lvl="7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8pPr>
              <a:lvl9pPr marR="0" lvl="8" algn="l" rtl="0" ea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DM Sans"/>
                <a:buNone/>
                <a:defRPr sz="3500" b="1" i="0" u="none" strike="noStrike" cap="none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defRPr>
              </a:lvl9pPr>
            </a:lstStyle>
            <a:p>
              <a:pPr>
                <a:buClr>
                  <a:srgbClr val="646B96"/>
                </a:buClr>
              </a:pPr>
              <a:r>
                <a:rPr lang="vi-VN" sz="6000" kern="0" dirty="0">
                  <a:solidFill>
                    <a:schemeClr val="accent6">
                      <a:lumMod val="75000"/>
                    </a:schemeClr>
                  </a:solidFill>
                  <a:latin typeface="#9Slide03 BoosterNextFYBlack" panose="02000A03000000020004" pitchFamily="2" charset="0"/>
                </a:rPr>
                <a:t>NỘI DUNG CHÍNH</a:t>
              </a:r>
              <a:endParaRPr lang="vi-VN" sz="6000" kern="0" dirty="0">
                <a:solidFill>
                  <a:schemeClr val="accent6">
                    <a:lumMod val="75000"/>
                  </a:schemeClr>
                </a:solidFill>
                <a:highlight>
                  <a:srgbClr val="D5D9EE"/>
                </a:highlight>
                <a:latin typeface="#9Slide03 BoosterNextFYBlack" panose="02000A03000000020004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20E8DDC-E68C-73B7-8A43-4184F04AB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297" y="4058746"/>
            <a:ext cx="987335" cy="987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E7DA9B-FE6B-3F44-A05E-885A0C604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21" y="4058746"/>
            <a:ext cx="987337" cy="987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EBACFC-A39F-E259-DCF2-05F9177A0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571" y="4058748"/>
            <a:ext cx="987335" cy="987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FD2578-D0B9-D7A0-9DAF-BE4042F706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615" y="4113181"/>
            <a:ext cx="756806" cy="7568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94955D-7E34-81CA-BDDE-18C29760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2233">
            <a:off x="9373829" y="4231714"/>
            <a:ext cx="3084419" cy="30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22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1425</Words>
  <Application>Microsoft Office PowerPoint</Application>
  <PresentationFormat>Widescreen</PresentationFormat>
  <Paragraphs>377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#9Slide03 Dekar</vt:lpstr>
      <vt:lpstr>Varela Round</vt:lpstr>
      <vt:lpstr>#9Slide03 Comfortaa Bold</vt:lpstr>
      <vt:lpstr>#9Slide03 BoosterNextFYBlack</vt:lpstr>
      <vt:lpstr>Nunito Light</vt:lpstr>
      <vt:lpstr>#9Slide03 Comfortaa</vt:lpstr>
      <vt:lpstr>Wingdings</vt:lpstr>
      <vt:lpstr>Bebas Neue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KHTN 8 - Bài 14 - Phân bón hóa học</dc:title>
  <dc:creator>Ngân Nguyễn</dc:creator>
  <cp:lastModifiedBy>Administrator</cp:lastModifiedBy>
  <cp:revision>36</cp:revision>
  <dcterms:created xsi:type="dcterms:W3CDTF">2023-08-29T13:59:49Z</dcterms:created>
  <dcterms:modified xsi:type="dcterms:W3CDTF">2025-04-22T17:03:12Z</dcterms:modified>
</cp:coreProperties>
</file>