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6" r:id="rId4"/>
    <p:sldId id="258" r:id="rId5"/>
    <p:sldId id="259" r:id="rId6"/>
    <p:sldId id="267" r:id="rId7"/>
    <p:sldId id="268" r:id="rId8"/>
    <p:sldId id="269" r:id="rId9"/>
    <p:sldId id="270" r:id="rId10"/>
    <p:sldId id="260" r:id="rId11"/>
    <p:sldId id="271" r:id="rId12"/>
    <p:sldId id="272" r:id="rId13"/>
    <p:sldId id="285" r:id="rId14"/>
    <p:sldId id="273" r:id="rId15"/>
    <p:sldId id="274" r:id="rId16"/>
    <p:sldId id="275" r:id="rId17"/>
    <p:sldId id="276" r:id="rId18"/>
    <p:sldId id="286" r:id="rId19"/>
    <p:sldId id="277" r:id="rId20"/>
    <p:sldId id="278" r:id="rId21"/>
    <p:sldId id="279" r:id="rId22"/>
    <p:sldId id="264" r:id="rId23"/>
    <p:sldId id="262" r:id="rId24"/>
    <p:sldId id="263" r:id="rId25"/>
    <p:sldId id="261" r:id="rId26"/>
    <p:sldId id="280" r:id="rId27"/>
    <p:sldId id="282" r:id="rId28"/>
    <p:sldId id="281" r:id="rId29"/>
    <p:sldId id="283" r:id="rId30"/>
    <p:sldId id="284" r:id="rId31"/>
    <p:sldId id="287" r:id="rId32"/>
    <p:sldId id="265" r:id="rId33"/>
  </p:sldIdLst>
  <p:sldSz cx="18288000" cy="10287000"/>
  <p:notesSz cx="6858000" cy="9144000"/>
  <p:embeddedFontLst>
    <p:embeddedFont>
      <p:font typeface="One Little Font" panose="020B0604020202020204" charset="0"/>
      <p:regular r:id="rId35"/>
    </p:embeddedFont>
    <p:embeddedFont>
      <p:font typeface="One Little Font Bold" panose="020B0604020202020204" charset="0"/>
      <p:regular r:id="rId36"/>
    </p:embeddedFont>
    <p:embeddedFont>
      <p:font typeface="Sailors Condense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3A0FB7-514D-4860-838D-DEAF174A4D52}">
          <p14:sldIdLst>
            <p14:sldId id="256"/>
            <p14:sldId id="257"/>
            <p14:sldId id="266"/>
            <p14:sldId id="258"/>
            <p14:sldId id="259"/>
            <p14:sldId id="267"/>
            <p14:sldId id="268"/>
            <p14:sldId id="269"/>
            <p14:sldId id="270"/>
            <p14:sldId id="260"/>
            <p14:sldId id="271"/>
            <p14:sldId id="272"/>
            <p14:sldId id="285"/>
            <p14:sldId id="273"/>
            <p14:sldId id="274"/>
            <p14:sldId id="275"/>
            <p14:sldId id="276"/>
            <p14:sldId id="286"/>
            <p14:sldId id="277"/>
            <p14:sldId id="278"/>
            <p14:sldId id="279"/>
            <p14:sldId id="264"/>
            <p14:sldId id="262"/>
            <p14:sldId id="263"/>
            <p14:sldId id="261"/>
            <p14:sldId id="280"/>
            <p14:sldId id="282"/>
            <p14:sldId id="281"/>
            <p14:sldId id="283"/>
            <p14:sldId id="284"/>
            <p14:sldId id="287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33" autoAdjust="0"/>
  </p:normalViewPr>
  <p:slideViewPr>
    <p:cSldViewPr>
      <p:cViewPr varScale="1">
        <p:scale>
          <a:sx n="52" d="100"/>
          <a:sy n="52" d="100"/>
        </p:scale>
        <p:origin x="36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33D34-93C4-4F9D-8FDF-5BBE21D0790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E846A-5363-42B4-B054-E2FBFC497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6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E846A-5363-42B4-B054-E2FBFC4975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2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3608745">
            <a:off x="13131359" y="5536956"/>
            <a:ext cx="5389985" cy="7741450"/>
          </a:xfrm>
          <a:custGeom>
            <a:avLst/>
            <a:gdLst/>
            <a:ahLst/>
            <a:cxnLst/>
            <a:rect l="l" t="t" r="r" b="b"/>
            <a:pathLst>
              <a:path w="5389985" h="7741450">
                <a:moveTo>
                  <a:pt x="0" y="0"/>
                </a:moveTo>
                <a:lnTo>
                  <a:pt x="5389985" y="0"/>
                </a:lnTo>
                <a:lnTo>
                  <a:pt x="5389985" y="7741450"/>
                </a:lnTo>
                <a:lnTo>
                  <a:pt x="0" y="774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38182">
            <a:off x="14896141" y="-1295887"/>
            <a:ext cx="4442087" cy="5854481"/>
          </a:xfrm>
          <a:custGeom>
            <a:avLst/>
            <a:gdLst/>
            <a:ahLst/>
            <a:cxnLst/>
            <a:rect l="l" t="t" r="r" b="b"/>
            <a:pathLst>
              <a:path w="4442087" h="5854481">
                <a:moveTo>
                  <a:pt x="0" y="0"/>
                </a:moveTo>
                <a:lnTo>
                  <a:pt x="4442087" y="0"/>
                </a:lnTo>
                <a:lnTo>
                  <a:pt x="4442087" y="5854481"/>
                </a:lnTo>
                <a:lnTo>
                  <a:pt x="0" y="5854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30637" flipH="1">
            <a:off x="8965956" y="-1235880"/>
            <a:ext cx="3499852" cy="6073496"/>
          </a:xfrm>
          <a:custGeom>
            <a:avLst/>
            <a:gdLst/>
            <a:ahLst/>
            <a:cxnLst/>
            <a:rect l="l" t="t" r="r" b="b"/>
            <a:pathLst>
              <a:path w="3499852" h="6073496">
                <a:moveTo>
                  <a:pt x="3499852" y="0"/>
                </a:moveTo>
                <a:lnTo>
                  <a:pt x="0" y="0"/>
                </a:lnTo>
                <a:lnTo>
                  <a:pt x="0" y="6073497"/>
                </a:lnTo>
                <a:lnTo>
                  <a:pt x="3499852" y="6073497"/>
                </a:lnTo>
                <a:lnTo>
                  <a:pt x="349985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38143">
            <a:off x="8929730" y="6253864"/>
            <a:ext cx="3572305" cy="4700401"/>
          </a:xfrm>
          <a:custGeom>
            <a:avLst/>
            <a:gdLst/>
            <a:ahLst/>
            <a:cxnLst/>
            <a:rect l="l" t="t" r="r" b="b"/>
            <a:pathLst>
              <a:path w="3572305" h="4700401">
                <a:moveTo>
                  <a:pt x="0" y="0"/>
                </a:moveTo>
                <a:lnTo>
                  <a:pt x="3572305" y="0"/>
                </a:lnTo>
                <a:lnTo>
                  <a:pt x="3572305" y="4700401"/>
                </a:lnTo>
                <a:lnTo>
                  <a:pt x="0" y="4700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4600039"/>
            <a:ext cx="993479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51"/>
              </a:lnSpc>
            </a:pPr>
            <a:r>
              <a:rPr lang="en-US" sz="14399" spc="-374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KHTN 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18351" y="1033803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9" y="3355972"/>
            <a:ext cx="14266651" cy="630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4989" y="7048500"/>
            <a:ext cx="1404918" cy="29812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</a:p>
        </p:txBody>
      </p:sp>
      <p:pic>
        <p:nvPicPr>
          <p:cNvPr id="11" name="Bài 10 THÍ NGHIỆM- TÍNH CHẤT HOÁ HỌC CỦA OXIDE ACID #thinghiemhoahoc #khtn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81471" y="-419100"/>
            <a:ext cx="6022181" cy="10706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2933700"/>
            <a:ext cx="998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Dẫn từ từ khí carbon dioxide vào nước vôi trong, ban đầu dung dịch vẩn đục.</a:t>
            </a:r>
          </a:p>
          <a:p>
            <a:pPr algn="just"/>
            <a:r>
              <a:rPr lang="en-US" sz="3200"/>
              <a:t>Tiếp tục dẫn khí carbon dioxide vào sau một khoảng thời gian vẩn đục lại tan dần.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5676900"/>
            <a:ext cx="944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CaCO</a:t>
            </a:r>
            <a:r>
              <a:rPr lang="en-US" sz="3200" baseline="-25000"/>
              <a:t>3</a:t>
            </a:r>
            <a:r>
              <a:rPr lang="en-US" sz="3200"/>
              <a:t> + 2HCl </a:t>
            </a:r>
            <a:r>
              <a:rPr lang="en-US" sz="3200">
                <a:sym typeface="Wingdings" panose="05000000000000000000" pitchFamily="2" charset="2"/>
              </a:rPr>
              <a:t> CaCl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CO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 (1)</a:t>
            </a:r>
          </a:p>
          <a:p>
            <a:endParaRPr lang="en-US" sz="3200">
              <a:sym typeface="Wingdings" panose="05000000000000000000" pitchFamily="2" charset="2"/>
            </a:endParaRPr>
          </a:p>
          <a:p>
            <a:r>
              <a:rPr lang="en-US" sz="3200">
                <a:sym typeface="Wingdings" panose="05000000000000000000" pitchFamily="2" charset="2"/>
              </a:rPr>
              <a:t>CO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Ca(OH)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 CaCO</a:t>
            </a:r>
            <a:r>
              <a:rPr lang="en-US" sz="3200" baseline="-25000">
                <a:sym typeface="Wingdings" panose="05000000000000000000" pitchFamily="2" charset="2"/>
              </a:rPr>
              <a:t>3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 (2)</a:t>
            </a:r>
          </a:p>
          <a:p>
            <a:r>
              <a:rPr lang="en-US" sz="3200">
                <a:sym typeface="Wingdings" panose="05000000000000000000" pitchFamily="2" charset="2"/>
              </a:rPr>
              <a:t>			 </a:t>
            </a:r>
            <a:r>
              <a:rPr lang="en-US" sz="3200" b="1">
                <a:solidFill>
                  <a:srgbClr val="FF0000"/>
                </a:solidFill>
                <a:sym typeface="Wingdings" panose="05000000000000000000" pitchFamily="2" charset="2"/>
              </a:rPr>
              <a:t> Muối</a:t>
            </a:r>
          </a:p>
        </p:txBody>
      </p:sp>
      <p:sp>
        <p:nvSpPr>
          <p:cNvPr id="15" name="Curved Down Arrow 14"/>
          <p:cNvSpPr/>
          <p:nvPr/>
        </p:nvSpPr>
        <p:spPr>
          <a:xfrm>
            <a:off x="4114800" y="6362700"/>
            <a:ext cx="2667000" cy="381000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2514600" y="7179498"/>
            <a:ext cx="1447800" cy="4619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354228" y="8724899"/>
            <a:ext cx="1447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7299" y="8218643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Kết luận: </a:t>
            </a:r>
            <a:r>
              <a:rPr lang="en-US" sz="3600"/>
              <a:t>Oxide acid (CO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3</a:t>
            </a:r>
            <a:r>
              <a:rPr lang="en-US" sz="3600"/>
              <a:t>, P</a:t>
            </a:r>
            <a:r>
              <a:rPr lang="en-US" sz="3600" baseline="-25000"/>
              <a:t>2</a:t>
            </a:r>
            <a:r>
              <a:rPr lang="en-US" sz="3600"/>
              <a:t>O</a:t>
            </a:r>
            <a:r>
              <a:rPr lang="en-US" sz="3600" baseline="-25000"/>
              <a:t>5</a:t>
            </a:r>
            <a:r>
              <a:rPr lang="en-US" sz="3600"/>
              <a:t>…) khi tác dụng với dung dịch base tạo thành muối và nước.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2126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13" grpId="0"/>
      <p:bldP spid="15" grpId="0" animBg="1"/>
      <p:bldP spid="16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23233" y="1137540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1870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1870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+ 2NaOH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Na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NaOH minh hoạ tính chất hoá học của sulfur dioxide.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870" y="2709617"/>
            <a:ext cx="1285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Oxide acid (CO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3</a:t>
            </a:r>
            <a:r>
              <a:rPr lang="en-US" sz="3600"/>
              <a:t>, P</a:t>
            </a:r>
            <a:r>
              <a:rPr lang="en-US" sz="3600" baseline="-25000"/>
              <a:t>2</a:t>
            </a:r>
            <a:r>
              <a:rPr lang="en-US" sz="3600"/>
              <a:t>O</a:t>
            </a:r>
            <a:r>
              <a:rPr lang="en-US" sz="3600" baseline="-25000"/>
              <a:t>5</a:t>
            </a:r>
            <a:r>
              <a:rPr lang="en-US" sz="3600"/>
              <a:t>…) khi tác dụng với dung dịch base tạo thành muối và nước.</a:t>
            </a:r>
            <a:endParaRPr lang="en-US" sz="3600" b="1"/>
          </a:p>
        </p:txBody>
      </p:sp>
      <p:sp>
        <p:nvSpPr>
          <p:cNvPr id="12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Ba(OH)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minh hoạ tính chất hoá học của sulfur trioxide.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78867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SO</a:t>
            </a:r>
            <a:r>
              <a:rPr lang="en-US" sz="3200" baseline="-25000"/>
              <a:t>3</a:t>
            </a:r>
            <a:r>
              <a:rPr lang="en-US" sz="3200"/>
              <a:t> + Ba(OH)</a:t>
            </a:r>
            <a:r>
              <a:rPr lang="en-US" sz="3200" baseline="-25000"/>
              <a:t>2</a:t>
            </a:r>
            <a:r>
              <a:rPr lang="en-US" sz="3200"/>
              <a:t> </a:t>
            </a:r>
            <a:r>
              <a:rPr lang="en-US" sz="3200">
                <a:sym typeface="Wingdings" panose="05000000000000000000" pitchFamily="2" charset="2"/>
              </a:rPr>
              <a:t> BaSO</a:t>
            </a:r>
            <a:r>
              <a:rPr lang="en-US" sz="3200" baseline="-25000">
                <a:sym typeface="Wingdings" panose="05000000000000000000" pitchFamily="2" charset="2"/>
              </a:rPr>
              <a:t>4 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</a:t>
            </a:r>
          </a:p>
          <a:p>
            <a:endParaRPr lang="en-US" sz="3200">
              <a:sym typeface="Wingdings" panose="05000000000000000000" pitchFamily="2" charset="2"/>
            </a:endParaRPr>
          </a:p>
          <a:p>
            <a:r>
              <a:rPr lang="en-US" sz="3200">
                <a:sym typeface="Wingdings" panose="05000000000000000000" pitchFamily="2" charset="2"/>
              </a:rPr>
              <a:t>CO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Ba(OH)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 BaCO</a:t>
            </a:r>
            <a:r>
              <a:rPr lang="en-US" sz="3200" baseline="-25000">
                <a:sym typeface="Wingdings" panose="05000000000000000000" pitchFamily="2" charset="2"/>
              </a:rPr>
              <a:t>3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1388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23233" y="1137540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1870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1870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+ 2NaOH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Na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NaOH minh hoạ tính chất hoá học của sulfur dioxide.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870" y="2709617"/>
            <a:ext cx="1285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Oxide acid (CO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3</a:t>
            </a:r>
            <a:r>
              <a:rPr lang="en-US" sz="3600"/>
              <a:t>, P</a:t>
            </a:r>
            <a:r>
              <a:rPr lang="en-US" sz="3600" baseline="-25000"/>
              <a:t>2</a:t>
            </a:r>
            <a:r>
              <a:rPr lang="en-US" sz="3600"/>
              <a:t>O</a:t>
            </a:r>
            <a:r>
              <a:rPr lang="en-US" sz="3600" baseline="-25000"/>
              <a:t>5</a:t>
            </a:r>
            <a:r>
              <a:rPr lang="en-US" sz="3600"/>
              <a:t>…) khi tác dụng với dung dịch base tạo thành muối và nước.</a:t>
            </a:r>
            <a:endParaRPr lang="en-US" sz="36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97" y="5067610"/>
            <a:ext cx="17833406" cy="4201280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Ba(OH)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minh hoạ tính chất hoá học của sulfur trioxide.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Ba(OH)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BaSO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12717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2" grpId="0"/>
      <p:bldP spid="12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18351" y="1033803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Oxide base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9" y="3848100"/>
            <a:ext cx="14656411" cy="35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4989" y="7048500"/>
            <a:ext cx="1404918" cy="29812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pic>
        <p:nvPicPr>
          <p:cNvPr id="7" name="Bài 10 CuO + H2SO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1631429"/>
            <a:ext cx="14842007" cy="8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Oxide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Hiện tượng: Bột CuO tan dần, sau phản ứng dung dịch thu được có màu xanh.</a:t>
            </a:r>
          </a:p>
          <a:p>
            <a:pPr algn="just"/>
            <a:endParaRPr lang="vi-VN" sz="3200"/>
          </a:p>
          <a:p>
            <a:pPr algn="just"/>
            <a:r>
              <a:rPr lang="vi-VN" sz="3200"/>
              <a:t>Giải thích: CuO là oxide base, tác dụng với acid tạo thành muối và nước: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5949597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CuO + H</a:t>
            </a:r>
            <a:r>
              <a:rPr lang="vi-VN" sz="3200" baseline="-25000"/>
              <a:t>2</a:t>
            </a:r>
            <a:r>
              <a:rPr lang="vi-VN" sz="3200"/>
              <a:t>SO</a:t>
            </a:r>
            <a:r>
              <a:rPr lang="vi-VN" sz="3200" baseline="-25000"/>
              <a:t>4</a:t>
            </a:r>
            <a:r>
              <a:rPr lang="vi-VN" sz="3200"/>
              <a:t> → CuSO</a:t>
            </a:r>
            <a:r>
              <a:rPr lang="vi-VN" sz="3200" baseline="-25000"/>
              <a:t>4</a:t>
            </a:r>
            <a:r>
              <a:rPr lang="vi-VN" sz="3200"/>
              <a:t> + H</a:t>
            </a:r>
            <a:r>
              <a:rPr lang="vi-VN" sz="3200" baseline="-25000"/>
              <a:t>2</a:t>
            </a:r>
            <a:r>
              <a:rPr lang="vi-VN" sz="3200"/>
              <a:t>O.</a:t>
            </a:r>
            <a:endParaRPr lang="en-US" sz="3200"/>
          </a:p>
          <a:p>
            <a:r>
              <a:rPr lang="en-US" sz="3200" b="1">
                <a:solidFill>
                  <a:srgbClr val="FF0000"/>
                </a:solidFill>
                <a:sym typeface="Wingdings" panose="05000000000000000000" pitchFamily="2" charset="2"/>
              </a:rPr>
              <a:t>			     Muối</a:t>
            </a:r>
          </a:p>
        </p:txBody>
      </p:sp>
      <p:sp>
        <p:nvSpPr>
          <p:cNvPr id="15" name="Curved Down Arrow 14"/>
          <p:cNvSpPr/>
          <p:nvPr/>
        </p:nvSpPr>
        <p:spPr>
          <a:xfrm>
            <a:off x="3551230" y="5524217"/>
            <a:ext cx="3992570" cy="545395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2344111" y="6463247"/>
            <a:ext cx="1447800" cy="4619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354228" y="8724899"/>
            <a:ext cx="1447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7298" y="8218643"/>
            <a:ext cx="9719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Kết luận: </a:t>
            </a:r>
            <a:r>
              <a:rPr lang="en-US" sz="3600"/>
              <a:t>Oxide base (CuO, Na</a:t>
            </a:r>
            <a:r>
              <a:rPr lang="en-US" sz="3600" baseline="-25000"/>
              <a:t>2</a:t>
            </a:r>
            <a:r>
              <a:rPr lang="en-US" sz="3600"/>
              <a:t>O, CaO, Fe</a:t>
            </a:r>
            <a:r>
              <a:rPr lang="en-US" sz="3600" baseline="-25000"/>
              <a:t>2</a:t>
            </a:r>
            <a:r>
              <a:rPr lang="en-US" sz="3600"/>
              <a:t>O</a:t>
            </a:r>
            <a:r>
              <a:rPr lang="en-US" sz="3600" baseline="-25000"/>
              <a:t>3</a:t>
            </a:r>
            <a:r>
              <a:rPr lang="en-US" sz="3600"/>
              <a:t>,…) tác dụng với dung dịch acid tạo thành muối và nước.</a:t>
            </a:r>
            <a:endParaRPr lang="en-US" sz="3600" b="1"/>
          </a:p>
        </p:txBody>
      </p:sp>
      <p:sp>
        <p:nvSpPr>
          <p:cNvPr id="14" name="Curved Down Arrow 13"/>
          <p:cNvSpPr/>
          <p:nvPr/>
        </p:nvSpPr>
        <p:spPr>
          <a:xfrm>
            <a:off x="2743200" y="5495612"/>
            <a:ext cx="5029200" cy="574000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Oxide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Oxide base (CuO, Na</a:t>
            </a:r>
            <a:r>
              <a:rPr lang="en-US" sz="3200" baseline="-25000"/>
              <a:t>2</a:t>
            </a:r>
            <a:r>
              <a:rPr lang="en-US" sz="3200"/>
              <a:t>O, CaO, Fe</a:t>
            </a:r>
            <a:r>
              <a:rPr lang="en-US" sz="3200" baseline="-25000"/>
              <a:t>2</a:t>
            </a:r>
            <a:r>
              <a:rPr lang="en-US" sz="3200"/>
              <a:t>O</a:t>
            </a:r>
            <a:r>
              <a:rPr lang="en-US" sz="3200" baseline="-25000"/>
              <a:t>3</a:t>
            </a:r>
            <a:r>
              <a:rPr lang="en-US" sz="3200"/>
              <a:t>,…) tác dụng với dung dịch acid tạo thành muối và nước.</a:t>
            </a:r>
            <a:endParaRPr lang="en-US" sz="3200" b="1"/>
          </a:p>
        </p:txBody>
      </p:sp>
      <p:sp>
        <p:nvSpPr>
          <p:cNvPr id="19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+ 6HCl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2FeCl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loại bỏ gỉ sắt (Fe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) bằng dung dịch HCl.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ZnO và dung dịch H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4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.</a:t>
            </a:r>
          </a:p>
        </p:txBody>
      </p:sp>
      <p:sp>
        <p:nvSpPr>
          <p:cNvPr id="22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ZnSO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4887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Oxide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Oxide base (CuO, Na</a:t>
            </a:r>
            <a:r>
              <a:rPr lang="en-US" sz="3200" baseline="-25000"/>
              <a:t>2</a:t>
            </a:r>
            <a:r>
              <a:rPr lang="en-US" sz="3200"/>
              <a:t>O, CaO, Fe</a:t>
            </a:r>
            <a:r>
              <a:rPr lang="en-US" sz="3200" baseline="-25000"/>
              <a:t>2</a:t>
            </a:r>
            <a:r>
              <a:rPr lang="en-US" sz="3200"/>
              <a:t>O</a:t>
            </a:r>
            <a:r>
              <a:rPr lang="en-US" sz="3200" baseline="-25000"/>
              <a:t>3</a:t>
            </a:r>
            <a:r>
              <a:rPr lang="en-US" sz="3200"/>
              <a:t>, SO</a:t>
            </a:r>
            <a:r>
              <a:rPr lang="en-US" sz="3200" baseline="-25000"/>
              <a:t>3</a:t>
            </a:r>
            <a:r>
              <a:rPr lang="en-US" sz="3200"/>
              <a:t>,…) tác dụng với dung dịch acid tạo thành muối và nước.</a:t>
            </a:r>
            <a:endParaRPr lang="en-US" sz="3200" b="1"/>
          </a:p>
        </p:txBody>
      </p:sp>
      <p:sp>
        <p:nvSpPr>
          <p:cNvPr id="19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+ 6HCl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2FeCl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loại bỏ gỉ sắt (Fe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) bằng dung dịch HCl.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ZnO và dung dịch H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4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.</a:t>
            </a:r>
          </a:p>
        </p:txBody>
      </p:sp>
      <p:sp>
        <p:nvSpPr>
          <p:cNvPr id="22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ZnSO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32024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4003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3. Oxide lưỡng tính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3166170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Oxide lưỡng tính </a:t>
            </a:r>
            <a:r>
              <a:rPr lang="vi-VN" sz="3200" b="1" i="1">
                <a:solidFill>
                  <a:srgbClr val="FF0000"/>
                </a:solidFill>
              </a:rPr>
              <a:t>tác dụng được </a:t>
            </a:r>
            <a:r>
              <a:rPr lang="vi-VN" sz="3200" b="1" i="1"/>
              <a:t>với cả dung dịch acid, dung dịch base tạo thành muối và nước</a:t>
            </a:r>
            <a:r>
              <a:rPr lang="vi-VN" sz="3200"/>
              <a:t>. Một số oxide lưỡng tính thường gặp như: Al</a:t>
            </a:r>
            <a:r>
              <a:rPr lang="vi-VN" sz="3200" baseline="-25000"/>
              <a:t>2</a:t>
            </a:r>
            <a:r>
              <a:rPr lang="vi-VN" sz="3200"/>
              <a:t>O</a:t>
            </a:r>
            <a:r>
              <a:rPr lang="vi-VN" sz="3200" baseline="-25000"/>
              <a:t>3</a:t>
            </a:r>
            <a:r>
              <a:rPr lang="vi-VN" sz="3200"/>
              <a:t>, ZnO,...</a:t>
            </a:r>
            <a:endParaRPr lang="en-US" sz="3200" b="1"/>
          </a:p>
        </p:txBody>
      </p:sp>
      <p:sp>
        <p:nvSpPr>
          <p:cNvPr id="11" name="TextBox 5"/>
          <p:cNvSpPr txBox="1"/>
          <p:nvPr/>
        </p:nvSpPr>
        <p:spPr>
          <a:xfrm>
            <a:off x="354989" y="5414069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4. Oxide trung tính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6179939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Ngoài ra, còn có một số oxide </a:t>
            </a:r>
            <a:r>
              <a:rPr lang="vi-VN" sz="3200" b="1" i="1">
                <a:solidFill>
                  <a:srgbClr val="FF0000"/>
                </a:solidFill>
              </a:rPr>
              <a:t>không tác dụng </a:t>
            </a:r>
            <a:r>
              <a:rPr lang="vi-VN" sz="3200" b="1" i="1"/>
              <a:t>với dung dịch acid và dung dịch base</a:t>
            </a:r>
            <a:r>
              <a:rPr lang="vi-VN" sz="3200"/>
              <a:t>, chúng được gọi là oxide trung tính hay oxide không tạo muối. Ví dụ: CO, NO,...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2759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7800" y="3472971"/>
            <a:ext cx="6482161" cy="5785329"/>
          </a:xfrm>
          <a:custGeom>
            <a:avLst/>
            <a:gdLst/>
            <a:ahLst/>
            <a:cxnLst/>
            <a:rect l="l" t="t" r="r" b="b"/>
            <a:pathLst>
              <a:path w="6482161" h="5785329">
                <a:moveTo>
                  <a:pt x="0" y="0"/>
                </a:moveTo>
                <a:lnTo>
                  <a:pt x="6482161" y="0"/>
                </a:lnTo>
                <a:lnTo>
                  <a:pt x="6482161" y="5785329"/>
                </a:lnTo>
                <a:lnTo>
                  <a:pt x="0" y="5785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85850"/>
            <a:ext cx="1099402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51"/>
              </a:lnSpc>
            </a:pPr>
            <a:r>
              <a:rPr lang="en-US" sz="8799" u="none" spc="-431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KIỂM TRA BÀI CŨ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29800" y="2842173"/>
            <a:ext cx="6433942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40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CÂU HỎI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29800" y="3472971"/>
            <a:ext cx="82296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Base là gì?</a:t>
            </a:r>
          </a:p>
          <a:p>
            <a:pPr algn="l">
              <a:lnSpc>
                <a:spcPts val="4200"/>
              </a:lnSpc>
            </a:pP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Có mấy loại base? Nêu ví dụ cho mỗi loại.</a:t>
            </a:r>
          </a:p>
          <a:p>
            <a:pPr algn="l">
              <a:lnSpc>
                <a:spcPts val="4200"/>
              </a:lnSpc>
            </a:pP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Nêu Tính chất của base.</a:t>
            </a:r>
          </a:p>
          <a:p>
            <a:pPr marL="457200" indent="-457200" algn="l">
              <a:lnSpc>
                <a:spcPts val="4200"/>
              </a:lnSpc>
              <a:buAutoNum type="arabicPeriod"/>
            </a:pP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Theo thang đo pH: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&lt; 7: Môi trường có tính chất gì? Lấy ví dụ.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= 7: Môi trường có tính chất gì? Lấy ví dụ.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&gt; 7: Môi trường có tính chất gì? Lấy ví dụ.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293108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Bài 3: </a:t>
            </a:r>
            <a:r>
              <a:rPr lang="vi-VN" sz="3200" b="1"/>
              <a:t>Viết phương trình hoá học minh hoạ cho tính chất hoá học của oxide base và oxide acid. Lấy magnesium oxide và sulfur dioxide làm ví dụ.</a:t>
            </a:r>
            <a:endParaRPr lang="en-US" sz="3200" b="1"/>
          </a:p>
        </p:txBody>
      </p:sp>
      <p:sp>
        <p:nvSpPr>
          <p:cNvPr id="13" name="TextBox 12"/>
          <p:cNvSpPr txBox="1"/>
          <p:nvPr/>
        </p:nvSpPr>
        <p:spPr>
          <a:xfrm>
            <a:off x="914400" y="3924537"/>
            <a:ext cx="1249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Bài làm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1953" y="4914900"/>
            <a:ext cx="11909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MgO + H</a:t>
            </a:r>
            <a:r>
              <a:rPr lang="en-US" sz="3200" baseline="-25000"/>
              <a:t>2</a:t>
            </a:r>
            <a:r>
              <a:rPr lang="en-US" sz="3200"/>
              <a:t>SO</a:t>
            </a:r>
            <a:r>
              <a:rPr lang="en-US" sz="3200" baseline="-25000"/>
              <a:t>4 </a:t>
            </a:r>
            <a:r>
              <a:rPr lang="en-US" sz="3200">
                <a:sym typeface="Wingdings" panose="05000000000000000000" pitchFamily="2" charset="2"/>
              </a:rPr>
              <a:t> MgSO</a:t>
            </a:r>
            <a:r>
              <a:rPr lang="en-US" sz="3200" baseline="-25000">
                <a:sym typeface="Wingdings" panose="05000000000000000000" pitchFamily="2" charset="2"/>
              </a:rPr>
              <a:t>4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 </a:t>
            </a:r>
            <a:endParaRPr lang="en-US" sz="3200"/>
          </a:p>
          <a:p>
            <a:r>
              <a:rPr lang="en-US" sz="3200"/>
              <a:t>SO</a:t>
            </a:r>
            <a:r>
              <a:rPr lang="en-US" sz="3200" baseline="-25000"/>
              <a:t>2</a:t>
            </a:r>
            <a:r>
              <a:rPr lang="en-US" sz="3200"/>
              <a:t> + Ca(OH)</a:t>
            </a:r>
            <a:r>
              <a:rPr lang="en-US" sz="3200" baseline="-25000"/>
              <a:t>2</a:t>
            </a:r>
            <a:r>
              <a:rPr lang="en-US" sz="3200"/>
              <a:t> </a:t>
            </a:r>
            <a:r>
              <a:rPr lang="en-US" sz="3200">
                <a:sym typeface="Wingdings" panose="05000000000000000000" pitchFamily="2" charset="2"/>
              </a:rPr>
              <a:t> CaSO</a:t>
            </a:r>
            <a:r>
              <a:rPr lang="en-US" sz="3200" baseline="-25000">
                <a:sym typeface="Wingdings" panose="05000000000000000000" pitchFamily="2" charset="2"/>
              </a:rPr>
              <a:t>3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</a:t>
            </a:r>
          </a:p>
          <a:p>
            <a:endParaRPr lang="en-US" sz="3200">
              <a:sym typeface="Wingdings" panose="05000000000000000000" pitchFamily="2" charset="2"/>
            </a:endParaRPr>
          </a:p>
          <a:p>
            <a:r>
              <a:rPr lang="en-US" sz="3200">
                <a:sym typeface="Wingdings" panose="05000000000000000000" pitchFamily="2" charset="2"/>
              </a:rPr>
              <a:t>MgO + 2HCl  MgCl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</a:t>
            </a:r>
          </a:p>
          <a:p>
            <a:r>
              <a:rPr lang="en-US" sz="3200">
                <a:sym typeface="Wingdings" panose="05000000000000000000" pitchFamily="2" charset="2"/>
              </a:rPr>
              <a:t>SO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+ 2NaOH  Na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SO</a:t>
            </a:r>
            <a:r>
              <a:rPr lang="en-US" sz="3200" baseline="-25000">
                <a:sym typeface="Wingdings" panose="05000000000000000000" pitchFamily="2" charset="2"/>
              </a:rPr>
              <a:t>3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204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0" y="266700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8011" y="1482184"/>
            <a:ext cx="1249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4: 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Cho các oxide sau: CaO, Fe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CO.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Oxide nào có thể tác dụng với: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a) Dung dịch HCl;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b) Dung dịch NaOH.</a:t>
            </a:r>
          </a:p>
          <a:p>
            <a:pPr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Viết các phương trình hoá học. Hãy cho biết các oxide trên thuộc loại oxide nào?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8011" y="4203955"/>
            <a:ext cx="1249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Bài làm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011" y="4804107"/>
            <a:ext cx="1249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CaO, Fe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tác dụng với dung dịch HCl.</a:t>
            </a:r>
          </a:p>
          <a:p>
            <a:pPr marL="514350" indent="-514350" algn="just">
              <a:buAutoNum type="alphaLcParenR"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tác dụng với dung dịch NaOH.</a:t>
            </a:r>
          </a:p>
          <a:p>
            <a:pPr algn="just"/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+ 2HCl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CaCl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+ 6HCl  2FeCl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+ 2NaOH  Na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+ 2NaOH  Na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CaO, Fe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oxide base.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oxide acid.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là oxide trung tính.</a:t>
            </a:r>
          </a:p>
        </p:txBody>
      </p:sp>
    </p:spTree>
    <p:extLst>
      <p:ext uri="{BB962C8B-B14F-4D97-AF65-F5344CB8AC3E}">
        <p14:creationId xmlns:p14="http://schemas.microsoft.com/office/powerpoint/2010/main" val="35099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387727">
            <a:off x="11905322" y="1361975"/>
            <a:ext cx="4998378" cy="5584779"/>
          </a:xfrm>
          <a:custGeom>
            <a:avLst/>
            <a:gdLst/>
            <a:ahLst/>
            <a:cxnLst/>
            <a:rect l="l" t="t" r="r" b="b"/>
            <a:pathLst>
              <a:path w="4998378" h="5584779">
                <a:moveTo>
                  <a:pt x="0" y="0"/>
                </a:moveTo>
                <a:lnTo>
                  <a:pt x="4998377" y="0"/>
                </a:lnTo>
                <a:lnTo>
                  <a:pt x="4998377" y="5584779"/>
                </a:lnTo>
                <a:lnTo>
                  <a:pt x="0" y="5584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1541">
            <a:off x="13192450" y="3534338"/>
            <a:ext cx="4486655" cy="5903493"/>
          </a:xfrm>
          <a:custGeom>
            <a:avLst/>
            <a:gdLst/>
            <a:ahLst/>
            <a:cxnLst/>
            <a:rect l="l" t="t" r="r" b="b"/>
            <a:pathLst>
              <a:path w="4486655" h="5903493">
                <a:moveTo>
                  <a:pt x="0" y="0"/>
                </a:moveTo>
                <a:lnTo>
                  <a:pt x="4486655" y="0"/>
                </a:lnTo>
                <a:lnTo>
                  <a:pt x="4486655" y="5903493"/>
                </a:lnTo>
                <a:lnTo>
                  <a:pt x="0" y="5903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4358508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acid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125919"/>
            <a:ext cx="496780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ác dụng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dung dịch kiềm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 tạo thành muối và nước.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65662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base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927878"/>
            <a:ext cx="4967804" cy="76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ác dụng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dung dịch acid 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tạo thành muối và nước.</a:t>
            </a:r>
            <a:endParaRPr lang="en-US" sz="2800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99525" y="4358508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lưỡng tính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9525" y="5120724"/>
            <a:ext cx="4967804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</a:t>
            </a:r>
            <a:r>
              <a:rPr lang="vi-VN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ừa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tác dụng được với dung dịch acid</a:t>
            </a:r>
            <a:r>
              <a:rPr lang="vi-VN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vừa tác dụng được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dung dịch base </a:t>
            </a:r>
            <a:r>
              <a:rPr lang="vi-VN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tạo thành muối và nước.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99525" y="7165662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trung tính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99525" y="7927878"/>
            <a:ext cx="4967804" cy="76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không tác dụng </a:t>
            </a:r>
            <a:r>
              <a:rPr lang="vi-VN" sz="2800">
                <a:ea typeface="One Little Font"/>
                <a:cs typeface="One Little Font"/>
                <a:sym typeface="One Little Font"/>
              </a:rPr>
              <a:t>với dung dịch acid, dung dịch base.</a:t>
            </a:r>
            <a:endParaRPr lang="en-US" sz="2800"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1031625"/>
            <a:ext cx="8744459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Tổng kết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1028700" y="2530574"/>
            <a:ext cx="10738629" cy="1310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</a:t>
            </a:r>
            <a:r>
              <a:rPr lang="vi-VN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hợp chất hoá học gồm 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hai nguyên tố</a:t>
            </a:r>
            <a:r>
              <a:rPr lang="vi-VN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trong đó có 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một nguyên tố là oxygen</a:t>
            </a:r>
            <a:r>
              <a:rPr lang="vi-VN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r>
              <a:rPr lang="en-US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4 loại oxide:</a:t>
            </a:r>
            <a:endParaRPr lang="vi-VN" sz="30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1214449">
            <a:off x="13824353" y="7737936"/>
            <a:ext cx="6869894" cy="3795616"/>
          </a:xfrm>
          <a:custGeom>
            <a:avLst/>
            <a:gdLst/>
            <a:ahLst/>
            <a:cxnLst/>
            <a:rect l="l" t="t" r="r" b="b"/>
            <a:pathLst>
              <a:path w="6869894" h="3795616">
                <a:moveTo>
                  <a:pt x="0" y="0"/>
                </a:moveTo>
                <a:lnTo>
                  <a:pt x="6869894" y="0"/>
                </a:lnTo>
                <a:lnTo>
                  <a:pt x="6869894" y="3795616"/>
                </a:lnTo>
                <a:lnTo>
                  <a:pt x="0" y="3795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530384">
            <a:off x="14682695" y="1028700"/>
            <a:ext cx="1813941" cy="8229600"/>
          </a:xfrm>
          <a:custGeom>
            <a:avLst/>
            <a:gdLst/>
            <a:ahLst/>
            <a:cxnLst/>
            <a:rect l="l" t="t" r="r" b="b"/>
            <a:pathLst>
              <a:path w="1813941" h="8229600">
                <a:moveTo>
                  <a:pt x="0" y="0"/>
                </a:moveTo>
                <a:lnTo>
                  <a:pt x="1813941" y="0"/>
                </a:lnTo>
                <a:lnTo>
                  <a:pt x="18139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8474" y="3937639"/>
            <a:ext cx="9316946" cy="247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DO YOU HAVE ANY QUESTIONS?</a:t>
            </a:r>
          </a:p>
        </p:txBody>
      </p:sp>
      <p:sp>
        <p:nvSpPr>
          <p:cNvPr id="6" name="Freeform 6"/>
          <p:cNvSpPr/>
          <p:nvPr/>
        </p:nvSpPr>
        <p:spPr>
          <a:xfrm rot="-7619028">
            <a:off x="13876810" y="-5026892"/>
            <a:ext cx="5908678" cy="7787385"/>
          </a:xfrm>
          <a:custGeom>
            <a:avLst/>
            <a:gdLst/>
            <a:ahLst/>
            <a:cxnLst/>
            <a:rect l="l" t="t" r="r" b="b"/>
            <a:pathLst>
              <a:path w="5908678" h="7787385">
                <a:moveTo>
                  <a:pt x="0" y="0"/>
                </a:moveTo>
                <a:lnTo>
                  <a:pt x="5908678" y="0"/>
                </a:lnTo>
                <a:lnTo>
                  <a:pt x="5908678" y="7787385"/>
                </a:lnTo>
                <a:lnTo>
                  <a:pt x="0" y="7787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8574439">
            <a:off x="-204990" y="4578768"/>
            <a:ext cx="2031429" cy="5931180"/>
          </a:xfrm>
          <a:custGeom>
            <a:avLst/>
            <a:gdLst/>
            <a:ahLst/>
            <a:cxnLst/>
            <a:rect l="l" t="t" r="r" b="b"/>
            <a:pathLst>
              <a:path w="2031429" h="5931180">
                <a:moveTo>
                  <a:pt x="0" y="0"/>
                </a:moveTo>
                <a:lnTo>
                  <a:pt x="2031430" y="0"/>
                </a:lnTo>
                <a:lnTo>
                  <a:pt x="2031430" y="5931180"/>
                </a:lnTo>
                <a:lnTo>
                  <a:pt x="0" y="5931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58605">
            <a:off x="-231656" y="-982918"/>
            <a:ext cx="7282285" cy="4393645"/>
          </a:xfrm>
          <a:custGeom>
            <a:avLst/>
            <a:gdLst/>
            <a:ahLst/>
            <a:cxnLst/>
            <a:rect l="l" t="t" r="r" b="b"/>
            <a:pathLst>
              <a:path w="7282285" h="4393645">
                <a:moveTo>
                  <a:pt x="0" y="0"/>
                </a:moveTo>
                <a:lnTo>
                  <a:pt x="7282285" y="0"/>
                </a:lnTo>
                <a:lnTo>
                  <a:pt x="7282285" y="4393645"/>
                </a:lnTo>
                <a:lnTo>
                  <a:pt x="0" y="4393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95585">
            <a:off x="2649671" y="4765883"/>
            <a:ext cx="4825010" cy="7787881"/>
          </a:xfrm>
          <a:custGeom>
            <a:avLst/>
            <a:gdLst/>
            <a:ahLst/>
            <a:cxnLst/>
            <a:rect l="l" t="t" r="r" b="b"/>
            <a:pathLst>
              <a:path w="4825010" h="7787881">
                <a:moveTo>
                  <a:pt x="0" y="0"/>
                </a:moveTo>
                <a:lnTo>
                  <a:pt x="4825010" y="0"/>
                </a:lnTo>
                <a:lnTo>
                  <a:pt x="4825010" y="7787880"/>
                </a:lnTo>
                <a:lnTo>
                  <a:pt x="0" y="7787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490294" y="3605555"/>
            <a:ext cx="8769006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6704" y="2776787"/>
            <a:ext cx="1320269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1: 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Tại sao vôi sống (CaO) lại được sử dụng để khử chua đất trồng trọt?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Khi bón vôi sống (CaO) lên ruộng, vôi sống tác dụng với nước tạo thành Ca(OH)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CaO + H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 → Ca(OH)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Ca(OH)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tác dụng với acid có trong đất, khử chua cho đất.</a:t>
            </a:r>
            <a:endParaRPr lang="vi-VN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51431" y="1956618"/>
            <a:ext cx="12779587" cy="6736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Hợp chất X được tạo thành từ oxygen và một nguyên tố khác. Chất X thuộc loại chất nào sau đây?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Muối.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Acid. 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Base. 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Oxide.</a:t>
            </a: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Oxide acid (acidic oxide) có đặc điểm là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tác dụng với dung dịch acid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tác dụng với dung dịch base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không tác dụng với dung dịch base và dung dịch acid.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chỉ tác dụng được với muối.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77019" y="6947718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77019" y="474058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97838" y="2294416"/>
            <a:ext cx="12779587" cy="6175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Tên gọi carbon dioxide ứng với công thức nào sau đây?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A. CO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B. CO.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C. C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D. H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>
              <a:solidFill>
                <a:srgbClr val="3B3433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5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Chất nào sau đây tác dụng được với dung dịch NaOH?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A. Na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O.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B. CaO.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C. SO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D. Fe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23426" y="7285516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5552" y="2792379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10201" y="1956618"/>
            <a:ext cx="12779587" cy="6175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6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Oxide base (basic oxide) có đặc điểm là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tác dụng với dung dịch acid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tác dụng với dung dịch base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không tác dụng với dung dịch base và dung dịch acid.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chỉ tác dụng được với muối.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7. Chất nào sau đây là oxide base?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CO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BaO.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Ba(OH)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5235789" y="647413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7915" y="245458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5" name="Oval 4"/>
          <p:cNvSpPr/>
          <p:nvPr/>
        </p:nvSpPr>
        <p:spPr>
          <a:xfrm>
            <a:off x="5271649" y="8437842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1989" y="445770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6"/>
          <p:cNvSpPr txBox="1"/>
          <p:nvPr/>
        </p:nvSpPr>
        <p:spPr>
          <a:xfrm>
            <a:off x="5410201" y="2322188"/>
            <a:ext cx="12572999" cy="6736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10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Chất nào sau đây là oxide lưỡng tính?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Fe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CaO.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SO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                                     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Al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1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Trong các chất: KCl, CaO, HNO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CO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MgO, CuO, số lượng oxide là</a:t>
            </a: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1.                              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2. 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3.                               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4.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26482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31555" y="3472971"/>
            <a:ext cx="6482161" cy="5785329"/>
          </a:xfrm>
          <a:custGeom>
            <a:avLst/>
            <a:gdLst/>
            <a:ahLst/>
            <a:cxnLst/>
            <a:rect l="l" t="t" r="r" b="b"/>
            <a:pathLst>
              <a:path w="6482161" h="5785329">
                <a:moveTo>
                  <a:pt x="0" y="0"/>
                </a:moveTo>
                <a:lnTo>
                  <a:pt x="6482161" y="0"/>
                </a:lnTo>
                <a:lnTo>
                  <a:pt x="6482161" y="5785329"/>
                </a:lnTo>
                <a:lnTo>
                  <a:pt x="0" y="5785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85850"/>
            <a:ext cx="1099402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51"/>
              </a:lnSpc>
            </a:pPr>
            <a:r>
              <a:rPr lang="en-US" sz="8799" u="none" spc="-431">
                <a:solidFill>
                  <a:srgbClr val="FF0000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10: OXIDE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25358" y="4526061"/>
            <a:ext cx="6433942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NỘI DUNG BÀI HỌC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25358" y="5298063"/>
            <a:ext cx="6433942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 – Khái niệm oxide</a:t>
            </a:r>
          </a:p>
          <a:p>
            <a:pPr algn="l">
              <a:lnSpc>
                <a:spcPts val="4200"/>
              </a:lnSpc>
            </a:pP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II – Tính chất hoá học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1. Oxide acid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2. Oxide base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3. Oxide lưỡng tính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4. Oxide trung tính</a:t>
            </a:r>
          </a:p>
        </p:txBody>
      </p:sp>
    </p:spTree>
    <p:extLst>
      <p:ext uri="{BB962C8B-B14F-4D97-AF65-F5344CB8AC3E}">
        <p14:creationId xmlns:p14="http://schemas.microsoft.com/office/powerpoint/2010/main" val="4029596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tập về nhà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5715001" y="1749937"/>
            <a:ext cx="12572999" cy="842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1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gọi sulfur trioxide ứng với công thức nào sau đây</a:t>
            </a:r>
            <a:endParaRPr lang="vi-VN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B. SO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C. SO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D. H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Công thức Cu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 có tên gọi là gì</a:t>
            </a:r>
            <a:endParaRPr lang="vi-VN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Dicopper oxide			B. Copper (II) oxide</a:t>
            </a:r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     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Dicopper monoxide		D. Copper (I) oxide</a:t>
            </a:r>
          </a:p>
          <a:p>
            <a:pPr algn="just">
              <a:lnSpc>
                <a:spcPct val="114000"/>
              </a:lnSpc>
            </a:pP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3: Công thức N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5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có tên gọi là gì</a:t>
            </a: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Nitrogen (V) oxide		B. Dinitrogen pentoxide</a:t>
            </a: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Cả A và B đều đúng		D. Cả A và B đều sai</a:t>
            </a:r>
          </a:p>
          <a:p>
            <a:pPr algn="just">
              <a:lnSpc>
                <a:spcPct val="114000"/>
              </a:lnSpc>
            </a:pP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4: Cho các sơ đồ phản ứng sau:</a:t>
            </a:r>
          </a:p>
          <a:p>
            <a:pPr marL="514350" indent="-514350" algn="just">
              <a:lnSpc>
                <a:spcPct val="114000"/>
              </a:lnSpc>
              <a:buAutoNum type="arabicParenBoth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Cr + ? 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--&gt; Cr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		(2) K + 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--&gt; ?</a:t>
            </a: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(3) ?  + 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--&gt; N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		(4) Si + ?	--&gt; SiO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Hoàn thành các PTHH, chỉ ra các oxide và gọi tên.</a:t>
            </a:r>
            <a:endParaRPr lang="vi-VN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304800" y="2544358"/>
            <a:ext cx="4702389" cy="4337954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4629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tập về nhà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5361095" y="1706243"/>
            <a:ext cx="12572999" cy="688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Bài 1: 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Cho các oxide sau: CaO, Fe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SO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CO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CO.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Oxide nào có thể tác dụng với: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a) Dung dịch HCl;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b) Dung dịch NaOH.</a:t>
            </a:r>
          </a:p>
          <a:p>
            <a:pPr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Viết các phương trình hoá học. Hãy cho biết các oxide trên thuộc loại oxide nào?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2: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Viết PTHH</a:t>
            </a:r>
          </a:p>
          <a:p>
            <a:pPr marL="514350" indent="-514350" algn="just">
              <a:lnSpc>
                <a:spcPct val="114000"/>
              </a:lnSpc>
              <a:buAutoNum type="alphaLcParenR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HCl 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b) CO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KOH 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3: Cho 0,1 mol một oxide tác dụng vừa đủ với 0,3 mol H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Công thức oxide đó là</a:t>
            </a: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CaO		B. SO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		C. Na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		D. Fe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304800" y="2544358"/>
            <a:ext cx="4702389" cy="4337954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85078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2550581">
            <a:off x="9274120" y="460207"/>
            <a:ext cx="4812276" cy="4673923"/>
          </a:xfrm>
          <a:custGeom>
            <a:avLst/>
            <a:gdLst/>
            <a:ahLst/>
            <a:cxnLst/>
            <a:rect l="l" t="t" r="r" b="b"/>
            <a:pathLst>
              <a:path w="4812276" h="4673923">
                <a:moveTo>
                  <a:pt x="0" y="0"/>
                </a:moveTo>
                <a:lnTo>
                  <a:pt x="4812276" y="0"/>
                </a:lnTo>
                <a:lnTo>
                  <a:pt x="4812276" y="4673923"/>
                </a:lnTo>
                <a:lnTo>
                  <a:pt x="0" y="4673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76480">
            <a:off x="15199972" y="-780012"/>
            <a:ext cx="3628701" cy="5794333"/>
          </a:xfrm>
          <a:custGeom>
            <a:avLst/>
            <a:gdLst/>
            <a:ahLst/>
            <a:cxnLst/>
            <a:rect l="l" t="t" r="r" b="b"/>
            <a:pathLst>
              <a:path w="3628701" h="5794333">
                <a:moveTo>
                  <a:pt x="0" y="0"/>
                </a:moveTo>
                <a:lnTo>
                  <a:pt x="3628701" y="0"/>
                </a:lnTo>
                <a:lnTo>
                  <a:pt x="3628701" y="5794333"/>
                </a:lnTo>
                <a:lnTo>
                  <a:pt x="0" y="579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8197">
            <a:off x="9912373" y="5720202"/>
            <a:ext cx="4469329" cy="5880696"/>
          </a:xfrm>
          <a:custGeom>
            <a:avLst/>
            <a:gdLst/>
            <a:ahLst/>
            <a:cxnLst/>
            <a:rect l="l" t="t" r="r" b="b"/>
            <a:pathLst>
              <a:path w="4469329" h="5880696">
                <a:moveTo>
                  <a:pt x="0" y="0"/>
                </a:moveTo>
                <a:lnTo>
                  <a:pt x="4469329" y="0"/>
                </a:lnTo>
                <a:lnTo>
                  <a:pt x="4469329" y="5880696"/>
                </a:lnTo>
                <a:lnTo>
                  <a:pt x="0" y="5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7539" y="5499443"/>
            <a:ext cx="7025120" cy="6480673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85414" y="2716821"/>
            <a:ext cx="6349579" cy="499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847"/>
              </a:lnSpc>
              <a:spcBef>
                <a:spcPct val="0"/>
              </a:spcBef>
            </a:pPr>
            <a:r>
              <a:rPr lang="en-US" sz="18122" u="none" spc="-887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1721037">
            <a:off x="15612404" y="5989004"/>
            <a:ext cx="5351192" cy="4775939"/>
          </a:xfrm>
          <a:custGeom>
            <a:avLst/>
            <a:gdLst/>
            <a:ahLst/>
            <a:cxnLst/>
            <a:rect l="l" t="t" r="r" b="b"/>
            <a:pathLst>
              <a:path w="5351192" h="4775939">
                <a:moveTo>
                  <a:pt x="0" y="0"/>
                </a:moveTo>
                <a:lnTo>
                  <a:pt x="5351192" y="0"/>
                </a:lnTo>
                <a:lnTo>
                  <a:pt x="5351192" y="4775939"/>
                </a:lnTo>
                <a:lnTo>
                  <a:pt x="0" y="4775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35305">
            <a:off x="15104867" y="1262229"/>
            <a:ext cx="1714033" cy="6754810"/>
          </a:xfrm>
          <a:custGeom>
            <a:avLst/>
            <a:gdLst/>
            <a:ahLst/>
            <a:cxnLst/>
            <a:rect l="l" t="t" r="r" b="b"/>
            <a:pathLst>
              <a:path w="1714033" h="6754810">
                <a:moveTo>
                  <a:pt x="0" y="0"/>
                </a:moveTo>
                <a:lnTo>
                  <a:pt x="1714033" y="0"/>
                </a:lnTo>
                <a:lnTo>
                  <a:pt x="1714033" y="6754810"/>
                </a:lnTo>
                <a:lnTo>
                  <a:pt x="0" y="675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078220">
            <a:off x="14850876" y="-430324"/>
            <a:ext cx="3517218" cy="3931683"/>
          </a:xfrm>
          <a:custGeom>
            <a:avLst/>
            <a:gdLst/>
            <a:ahLst/>
            <a:cxnLst/>
            <a:rect l="l" t="t" r="r" b="b"/>
            <a:pathLst>
              <a:path w="3517218" h="3931683">
                <a:moveTo>
                  <a:pt x="0" y="0"/>
                </a:moveTo>
                <a:lnTo>
                  <a:pt x="3517218" y="0"/>
                </a:lnTo>
                <a:lnTo>
                  <a:pt x="3517218" y="3931683"/>
                </a:lnTo>
                <a:lnTo>
                  <a:pt x="0" y="3931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98165" y="1401392"/>
            <a:ext cx="83827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Mục tiêu bài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98165" y="3546528"/>
            <a:ext cx="8903896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Nêu được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khái niệm oxide 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và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phân loại 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được các oxide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theo khả năng phản ứng với acid/base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.</a:t>
            </a:r>
            <a:endParaRPr lang="en-US" sz="320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endParaRPr lang="vi-VN" sz="320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Viết được </a:t>
            </a:r>
            <a:r>
              <a:rPr lang="en-US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PTHH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tạo oxide từ kim loại</a:t>
            </a:r>
            <a:r>
              <a:rPr lang="en-US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/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phi kim với oxygen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.</a:t>
            </a:r>
            <a:endParaRPr lang="en-US" sz="320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endParaRPr lang="vi-VN" sz="320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  <a:p>
            <a:pPr marL="457200" indent="-457200" algn="just">
              <a:lnSpc>
                <a:spcPts val="3360"/>
              </a:lnSpc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Tiến hành được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thí nghiệm oxide kim loại phản ứng với acid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;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oxide phi kim phản ứng với base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; nêu và giải thích được hiện tượng xảy ra trong thí nghiệm và rút ra 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nhận xét về tính chất hoá học của oxide</a:t>
            </a:r>
            <a:r>
              <a:rPr lang="vi-VN" sz="32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.</a:t>
            </a:r>
            <a:endParaRPr lang="en-US" sz="3200">
              <a:solidFill>
                <a:srgbClr val="3B3433"/>
              </a:solidFill>
              <a:ea typeface="One Little Font"/>
              <a:cs typeface="One Little Font"/>
              <a:sym typeface="One Little Fon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19400" y="3695700"/>
            <a:ext cx="854591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8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TạI sao vôi sống (CaO) lại được sử dụng để khử chua đất trồng trọt?</a:t>
            </a:r>
          </a:p>
        </p:txBody>
      </p:sp>
      <p:sp>
        <p:nvSpPr>
          <p:cNvPr id="7" name="Freeform 4"/>
          <p:cNvSpPr/>
          <p:nvPr/>
        </p:nvSpPr>
        <p:spPr>
          <a:xfrm rot="-8376480">
            <a:off x="13420471" y="451035"/>
            <a:ext cx="3628701" cy="5794333"/>
          </a:xfrm>
          <a:custGeom>
            <a:avLst/>
            <a:gdLst/>
            <a:ahLst/>
            <a:cxnLst/>
            <a:rect l="l" t="t" r="r" b="b"/>
            <a:pathLst>
              <a:path w="3628701" h="5794333">
                <a:moveTo>
                  <a:pt x="0" y="0"/>
                </a:moveTo>
                <a:lnTo>
                  <a:pt x="3628701" y="0"/>
                </a:lnTo>
                <a:lnTo>
                  <a:pt x="3628701" y="5794333"/>
                </a:lnTo>
                <a:lnTo>
                  <a:pt x="0" y="5794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400" y="190500"/>
            <a:ext cx="2154619" cy="4084586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0" y="275884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5113286"/>
            <a:ext cx="523562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BRIEF INTRODUCTION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687" t="8087" r="3069"/>
          <a:stretch/>
        </p:blipFill>
        <p:spPr>
          <a:xfrm>
            <a:off x="2506898" y="1374367"/>
            <a:ext cx="15613307" cy="78848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39988" y="7788983"/>
            <a:ext cx="8976206" cy="2180084"/>
          </a:xfrm>
          <a:prstGeom prst="rect">
            <a:avLst/>
          </a:prstGeom>
          <a:solidFill>
            <a:srgbClr val="F6EDD9"/>
          </a:solidFill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3360"/>
              </a:lnSpc>
              <a:buAutoNum type="arabicPeriod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 là hợp chất có hai nguyên tố, một nguyên tố là oxygen</a:t>
            </a:r>
          </a:p>
          <a:p>
            <a:pPr marL="514350" indent="-514350" algn="just">
              <a:lnSpc>
                <a:spcPts val="3360"/>
              </a:lnSpc>
              <a:buAutoNum type="arabicPeriod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Công thức tổng quát: M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 </a:t>
            </a:r>
          </a:p>
          <a:p>
            <a:pPr algn="just">
              <a:lnSpc>
                <a:spcPts val="3360"/>
              </a:lnSpc>
            </a:pP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+ M là kim loại thì M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oxide kim loại</a:t>
            </a:r>
          </a:p>
          <a:p>
            <a:pPr algn="just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+ M là phi kim thì M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oxide phi kim</a:t>
            </a:r>
          </a:p>
        </p:txBody>
      </p:sp>
      <p:sp>
        <p:nvSpPr>
          <p:cNvPr id="8" name="Rectangle 7"/>
          <p:cNvSpPr/>
          <p:nvPr/>
        </p:nvSpPr>
        <p:spPr>
          <a:xfrm>
            <a:off x="8375320" y="4005461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75320" y="4679766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75320" y="5545522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54400" y="4005461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154400" y="4770849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154400" y="5536237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6884" y="952500"/>
            <a:ext cx="4343400" cy="8233934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77000" y="332173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77000" y="1622943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Khái niệm oxide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77000" y="2334854"/>
            <a:ext cx="11277600" cy="872034"/>
          </a:xfrm>
          <a:prstGeom prst="rect">
            <a:avLst/>
          </a:prstGeom>
          <a:solidFill>
            <a:srgbClr val="F6EDD9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là hợp chất của </a:t>
            </a:r>
            <a:r>
              <a:rPr lang="vi-VN" sz="32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hai nguyên tố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trong đó có </a:t>
            </a:r>
            <a:r>
              <a:rPr lang="vi-VN" sz="32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một nguyên tố là oxygen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416429"/>
            <a:ext cx="11277600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Dựa vào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thành phần nguyên tố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oxide có thể phân thành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hai 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200" b="1" i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kim loại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và </a:t>
            </a:r>
            <a:r>
              <a:rPr lang="vi-VN" sz="3200" b="1" i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phi kim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just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200" b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kim 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có thể được tạo thành từ </a:t>
            </a:r>
            <a:r>
              <a:rPr lang="vi-VN" sz="3200" b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phản ứng của kim loại với oxygen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ctr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Ví dụ: 2Ba + O</a:t>
            </a:r>
            <a:r>
              <a:rPr lang="vi-VN" sz="3200" baseline="-250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→ 2BaO</a:t>
            </a:r>
            <a:endParaRPr lang="en-US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ctr">
              <a:lnSpc>
                <a:spcPts val="3360"/>
              </a:lnSpc>
            </a:pPr>
            <a:endParaRPr lang="vi-VN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phi kim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có thể được tạo thành từ 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phản ứng của phi kim với oxygen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ctr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Ví dụ:</a:t>
            </a: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</a:t>
            </a: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+</a:t>
            </a: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aseline="-250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aseline="-250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→ CO₂</a:t>
            </a:r>
            <a:endParaRPr lang="en-US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ts val="3360"/>
              </a:lnSpc>
            </a:pPr>
            <a:endParaRPr lang="vi-VN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Dựa vào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tính chất hoá học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oxide có thể phân thành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bốn 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200" b="1" i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acid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</a:t>
            </a:r>
            <a:r>
              <a:rPr lang="vi-VN" sz="3200" b="1" i="1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base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</a:t>
            </a:r>
            <a:r>
              <a:rPr lang="vi-VN" sz="3200" b="1" i="1">
                <a:solidFill>
                  <a:srgbClr val="7030A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lưỡng tính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và </a:t>
            </a:r>
            <a:r>
              <a:rPr lang="vi-VN" sz="3200" b="1" i="1">
                <a:solidFill>
                  <a:srgbClr val="92D05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trung tính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6477000" y="3622743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Phân loại oxide: 2 cách</a:t>
            </a:r>
          </a:p>
        </p:txBody>
      </p:sp>
    </p:spTree>
    <p:extLst>
      <p:ext uri="{BB962C8B-B14F-4D97-AF65-F5344CB8AC3E}">
        <p14:creationId xmlns:p14="http://schemas.microsoft.com/office/powerpoint/2010/main" val="27871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08436" y="304723"/>
            <a:ext cx="3229193" cy="6121693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4800" y="780339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4800" y="2301457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Quy tắc gọi tên: 3 quy tắc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" y="3527185"/>
            <a:ext cx="18059400" cy="64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</a:t>
            </a: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guyên tố chỉ có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một hoá trị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nguyên tố + oxide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just">
              <a:lnSpc>
                <a:spcPct val="114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Ví dụ: zinc oxide, ZnO.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 nguyên tố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nhiều hoá trị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nguyên tố (hoá trị của nguyên tố) + oxide</a:t>
            </a:r>
            <a:endParaRPr lang="en-US" sz="3000" b="1" i="1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 oxide của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phi kim nhiều hoá trị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có thể gọi theo cách sau: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(Ti</a:t>
            </a:r>
            <a:r>
              <a:rPr lang="en-US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ề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 tố chỉ số nguyên tử của nguyên tố) Tên nguyên tố + (ti</a:t>
            </a:r>
            <a:r>
              <a:rPr lang="en-US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ề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 tố chỉ số nguyên tử oxygen) oxide</a:t>
            </a:r>
          </a:p>
          <a:p>
            <a:pPr lvl="0" algn="just">
              <a:lnSpc>
                <a:spcPct val="114000"/>
              </a:lnSpc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(Tiền tố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mono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một,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di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hai,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tri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ba,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tetra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bốn,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penta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năm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...)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endParaRPr lang="vi-VN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2" algn="just">
              <a:lnSpc>
                <a:spcPct val="114000"/>
              </a:lnSpc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Ví dụ: 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vi-VN" sz="30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0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đọc là iron(III) oxide;</a:t>
            </a:r>
          </a:p>
          <a:p>
            <a:pPr lvl="2" algn="just">
              <a:lnSpc>
                <a:spcPct val="114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CO đọc là carbon monoxide hoặc carbon (II) oxide;</a:t>
            </a:r>
          </a:p>
          <a:p>
            <a:pPr lvl="2" algn="just">
              <a:lnSpc>
                <a:spcPct val="114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CO</a:t>
            </a:r>
            <a:r>
              <a:rPr lang="en-US" sz="30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đọc là carbon dioxide hoặc carbon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(IV) oxide;</a:t>
            </a:r>
          </a:p>
        </p:txBody>
      </p:sp>
    </p:spTree>
    <p:extLst>
      <p:ext uri="{BB962C8B-B14F-4D97-AF65-F5344CB8AC3E}">
        <p14:creationId xmlns:p14="http://schemas.microsoft.com/office/powerpoint/2010/main" val="30854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73006" y="2451351"/>
            <a:ext cx="3229193" cy="6121693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4800" y="780339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6280187"/>
            <a:ext cx="18059400" cy="289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làm</a:t>
            </a:r>
          </a:p>
          <a:p>
            <a:pPr marL="514350" lvl="0" indent="-514350" algn="just">
              <a:lnSpc>
                <a:spcPct val="114000"/>
              </a:lnSpc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4Al   +  3O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2Al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	Đọc tên:  Aluminium oxide</a:t>
            </a: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 4P  +  5O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       2P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5	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Đọc tên: Diphosphorus pentoxide</a:t>
            </a: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S  +    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		Đọc tên: Sulfur dioxide</a:t>
            </a: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2Mg +  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   2MgO  </a:t>
            </a:r>
            <a:r>
              <a:rPr lang="en-US" sz="3200"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Đọc tên: Magnesium oxide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996794"/>
            <a:ext cx="14382405" cy="30704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5208782"/>
            <a:ext cx="18059400" cy="65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i="1"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Al: Aluminium		P: Phosphorus		S: Sulfur		Mg: Magnesium</a:t>
            </a:r>
          </a:p>
        </p:txBody>
      </p:sp>
    </p:spTree>
    <p:extLst>
      <p:ext uri="{BB962C8B-B14F-4D97-AF65-F5344CB8AC3E}">
        <p14:creationId xmlns:p14="http://schemas.microsoft.com/office/powerpoint/2010/main" val="18507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2389</Words>
  <Application>Microsoft Office PowerPoint</Application>
  <PresentationFormat>Custom</PresentationFormat>
  <Paragraphs>247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One Little Font</vt:lpstr>
      <vt:lpstr>Wingdings</vt:lpstr>
      <vt:lpstr>Arial</vt:lpstr>
      <vt:lpstr>Calibri</vt:lpstr>
      <vt:lpstr>Sailors Condensed</vt:lpstr>
      <vt:lpstr>One Little Font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Class Education Presentation in Yellow Watercolor Style</dc:title>
  <dc:creator>Admin</dc:creator>
  <cp:lastModifiedBy>Administrator</cp:lastModifiedBy>
  <cp:revision>44</cp:revision>
  <dcterms:created xsi:type="dcterms:W3CDTF">2006-08-16T00:00:00Z</dcterms:created>
  <dcterms:modified xsi:type="dcterms:W3CDTF">2025-04-22T16:52:54Z</dcterms:modified>
  <dc:identifier>DAGTJp-CLmU</dc:identifier>
</cp:coreProperties>
</file>