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50"/>
  </p:notesMasterIdLst>
  <p:sldIdLst>
    <p:sldId id="256" r:id="rId2"/>
    <p:sldId id="257" r:id="rId3"/>
    <p:sldId id="265" r:id="rId4"/>
    <p:sldId id="258" r:id="rId5"/>
    <p:sldId id="263" r:id="rId6"/>
    <p:sldId id="268" r:id="rId7"/>
    <p:sldId id="323" r:id="rId8"/>
    <p:sldId id="278" r:id="rId9"/>
    <p:sldId id="281" r:id="rId10"/>
    <p:sldId id="352" r:id="rId11"/>
    <p:sldId id="353" r:id="rId12"/>
    <p:sldId id="287" r:id="rId13"/>
    <p:sldId id="309" r:id="rId14"/>
    <p:sldId id="354" r:id="rId15"/>
    <p:sldId id="324" r:id="rId16"/>
    <p:sldId id="355" r:id="rId17"/>
    <p:sldId id="356" r:id="rId18"/>
    <p:sldId id="269" r:id="rId19"/>
    <p:sldId id="285" r:id="rId20"/>
    <p:sldId id="357" r:id="rId21"/>
    <p:sldId id="303" r:id="rId22"/>
    <p:sldId id="358" r:id="rId23"/>
    <p:sldId id="279" r:id="rId24"/>
    <p:sldId id="359" r:id="rId25"/>
    <p:sldId id="360" r:id="rId26"/>
    <p:sldId id="361" r:id="rId27"/>
    <p:sldId id="276" r:id="rId28"/>
    <p:sldId id="302" r:id="rId29"/>
    <p:sldId id="294" r:id="rId30"/>
    <p:sldId id="330" r:id="rId31"/>
    <p:sldId id="327" r:id="rId32"/>
    <p:sldId id="331" r:id="rId33"/>
    <p:sldId id="326" r:id="rId34"/>
    <p:sldId id="328" r:id="rId35"/>
    <p:sldId id="362" r:id="rId36"/>
    <p:sldId id="363" r:id="rId37"/>
    <p:sldId id="340" r:id="rId38"/>
    <p:sldId id="333" r:id="rId39"/>
    <p:sldId id="364" r:id="rId40"/>
    <p:sldId id="341" r:id="rId41"/>
    <p:sldId id="342" r:id="rId42"/>
    <p:sldId id="345" r:id="rId43"/>
    <p:sldId id="347" r:id="rId44"/>
    <p:sldId id="343" r:id="rId45"/>
    <p:sldId id="346" r:id="rId46"/>
    <p:sldId id="325" r:id="rId47"/>
    <p:sldId id="350" r:id="rId48"/>
    <p:sldId id="351" r:id="rId49"/>
  </p:sldIdLst>
  <p:sldSz cx="9144000" cy="5143500" type="screen16x9"/>
  <p:notesSz cx="6858000" cy="9144000"/>
  <p:embeddedFontLst>
    <p:embeddedFont>
      <p:font typeface="Bellota Text" panose="020B0604020202020204" charset="0"/>
      <p:regular r:id="rId51"/>
      <p:bold r:id="rId52"/>
      <p:italic r:id="rId53"/>
      <p:boldItalic r:id="rId54"/>
    </p:embeddedFont>
    <p:embeddedFont>
      <p:font typeface="Didact Gothic" panose="00000500000000000000" pitchFamily="2" charset="0"/>
      <p:regular r:id="rId55"/>
    </p:embeddedFont>
    <p:embeddedFont>
      <p:font typeface="Odibee Sans" panose="020B0604020202020204" charset="0"/>
      <p:regular r:id="rId56"/>
    </p:embeddedFont>
    <p:embeddedFont>
      <p:font typeface="Roboto Condensed"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1BE92D-8BE5-4443-8892-37689FE3B34C}">
  <a:tblStyle styleId="{0E1BE92D-8BE5-4443-8892-37689FE3B3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9" d="100"/>
          <a:sy n="149" d="100"/>
        </p:scale>
        <p:origin x="54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73391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26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71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826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9" name="Google Shape;210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94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57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9" name="Google Shape;210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67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35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9408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322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004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87266d119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6" name="Google Shape;1796;g87266d119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47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6facabc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acabc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076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023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806ec00983_2_3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806ec00983_2_3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80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83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257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51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806ec00983_2_3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806ec00983_2_3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92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265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9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806ec00983_2_2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806ec00983_2_2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64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87266d1191_0_9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87266d1191_0_9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9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58eee2c94_13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58eee2c94_13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325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77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306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1701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6054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107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4291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5060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940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762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42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637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1803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0475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082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74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799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902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6804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559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21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8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74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56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858eee2c94_13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858eee2c94_13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76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51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3"/>
          <p:cNvGrpSpPr/>
          <p:nvPr/>
        </p:nvGrpSpPr>
        <p:grpSpPr>
          <a:xfrm rot="-2208756">
            <a:off x="1102699" y="3884256"/>
            <a:ext cx="496378" cy="634217"/>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3"/>
          <p:cNvSpPr/>
          <p:nvPr/>
        </p:nvSpPr>
        <p:spPr>
          <a:xfrm rot="639960">
            <a:off x="4686953" y="355149"/>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435800" y="1174250"/>
            <a:ext cx="69924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a:buChar char="○"/>
              <a:defRPr/>
            </a:lvl2pPr>
            <a:lvl3pPr marL="1371600" lvl="2" indent="-317500">
              <a:spcBef>
                <a:spcPts val="1600"/>
              </a:spcBef>
              <a:spcAft>
                <a:spcPts val="0"/>
              </a:spcAft>
              <a:buClr>
                <a:srgbClr val="002A49"/>
              </a:buClr>
              <a:buSzPts val="1400"/>
              <a:buFont typeface="Arial"/>
              <a:buChar char="■"/>
              <a:defRPr/>
            </a:lvl3pPr>
            <a:lvl4pPr marL="1828800" lvl="3" indent="-317500">
              <a:spcBef>
                <a:spcPts val="1600"/>
              </a:spcBef>
              <a:spcAft>
                <a:spcPts val="0"/>
              </a:spcAft>
              <a:buClr>
                <a:srgbClr val="002A49"/>
              </a:buClr>
              <a:buSzPts val="1400"/>
              <a:buFont typeface="Arial"/>
              <a:buChar char="●"/>
              <a:defRPr/>
            </a:lvl4pPr>
            <a:lvl5pPr marL="2286000" lvl="4" indent="-317500">
              <a:spcBef>
                <a:spcPts val="1600"/>
              </a:spcBef>
              <a:spcAft>
                <a:spcPts val="0"/>
              </a:spcAft>
              <a:buClr>
                <a:srgbClr val="002A49"/>
              </a:buClr>
              <a:buSzPts val="1400"/>
              <a:buFont typeface="Arial"/>
              <a:buChar char="○"/>
              <a:defRPr/>
            </a:lvl5pPr>
            <a:lvl6pPr marL="2743200" lvl="5" indent="-317500">
              <a:spcBef>
                <a:spcPts val="1600"/>
              </a:spcBef>
              <a:spcAft>
                <a:spcPts val="0"/>
              </a:spcAft>
              <a:buClr>
                <a:srgbClr val="002A49"/>
              </a:buClr>
              <a:buSzPts val="1400"/>
              <a:buFont typeface="Arial"/>
              <a:buChar char="■"/>
              <a:defRPr/>
            </a:lvl6pPr>
            <a:lvl7pPr marL="3200400" lvl="6" indent="-317500">
              <a:spcBef>
                <a:spcPts val="1600"/>
              </a:spcBef>
              <a:spcAft>
                <a:spcPts val="0"/>
              </a:spcAft>
              <a:buClr>
                <a:srgbClr val="002A49"/>
              </a:buClr>
              <a:buSzPts val="1400"/>
              <a:buFont typeface="Arial"/>
              <a:buChar char="●"/>
              <a:defRPr/>
            </a:lvl7pPr>
            <a:lvl8pPr marL="3657600" lvl="7" indent="-317500">
              <a:spcBef>
                <a:spcPts val="1600"/>
              </a:spcBef>
              <a:spcAft>
                <a:spcPts val="0"/>
              </a:spcAft>
              <a:buClr>
                <a:srgbClr val="002A49"/>
              </a:buClr>
              <a:buSzPts val="1400"/>
              <a:buFont typeface="Arial"/>
              <a:buChar char="○"/>
              <a:defRPr/>
            </a:lvl8pPr>
            <a:lvl9pPr marL="4114800" lvl="8" indent="-317500">
              <a:spcBef>
                <a:spcPts val="1600"/>
              </a:spcBef>
              <a:spcAft>
                <a:spcPts val="1600"/>
              </a:spcAft>
              <a:buClr>
                <a:srgbClr val="002A49"/>
              </a:buClr>
              <a:buSzPts val="1400"/>
              <a:buFont typeface="Arial"/>
              <a:buChar char="■"/>
              <a:defRPr/>
            </a:lvl9pPr>
          </a:lstStyle>
          <a:p>
            <a:endParaRPr/>
          </a:p>
        </p:txBody>
      </p:sp>
      <p:cxnSp>
        <p:nvCxnSpPr>
          <p:cNvPr id="36" name="Google Shape;36;p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4"/>
          <p:cNvGrpSpPr/>
          <p:nvPr/>
        </p:nvGrpSpPr>
        <p:grpSpPr>
          <a:xfrm rot="637806">
            <a:off x="8036917" y="4091447"/>
            <a:ext cx="644715" cy="793076"/>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4"/>
          <p:cNvSpPr/>
          <p:nvPr/>
        </p:nvSpPr>
        <p:spPr>
          <a:xfrm>
            <a:off x="8218162" y="961906"/>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319512" y="4658131"/>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txBox="1">
            <a:spLocks noGrp="1"/>
          </p:cNvSpPr>
          <p:nvPr>
            <p:ph type="subTitle" idx="1"/>
          </p:nvPr>
        </p:nvSpPr>
        <p:spPr>
          <a:xfrm rot="-438706" flipH="1">
            <a:off x="1818260" y="2590490"/>
            <a:ext cx="2112075" cy="102202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1657691" y="1632416"/>
            <a:ext cx="2112075" cy="43525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txBox="1">
            <a:spLocks noGrp="1"/>
          </p:cNvSpPr>
          <p:nvPr>
            <p:ph type="subTitle" idx="3"/>
          </p:nvPr>
        </p:nvSpPr>
        <p:spPr>
          <a:xfrm rot="472683" flipH="1">
            <a:off x="5539635" y="3047298"/>
            <a:ext cx="2112134" cy="10221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5712571" y="2090873"/>
            <a:ext cx="2112134" cy="4352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cxnSp>
        <p:nvCxnSpPr>
          <p:cNvPr id="128" name="Google Shape;128;p9"/>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1670508" y="2351979"/>
            <a:ext cx="3689852" cy="14510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9"/>
          <p:cNvSpPr txBox="1">
            <a:spLocks noGrp="1"/>
          </p:cNvSpPr>
          <p:nvPr>
            <p:ph type="subTitle" idx="2"/>
          </p:nvPr>
        </p:nvSpPr>
        <p:spPr>
          <a:xfrm rot="974">
            <a:off x="5252100" y="2171428"/>
            <a:ext cx="31752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9"/>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5"/>
        <p:cNvGrpSpPr/>
        <p:nvPr/>
      </p:nvGrpSpPr>
      <p:grpSpPr>
        <a:xfrm>
          <a:off x="0" y="0"/>
          <a:ext cx="0" cy="0"/>
          <a:chOff x="0" y="0"/>
          <a:chExt cx="0" cy="0"/>
        </a:xfrm>
      </p:grpSpPr>
      <p:grpSp>
        <p:nvGrpSpPr>
          <p:cNvPr id="146" name="Google Shape;146;p10"/>
          <p:cNvGrpSpPr/>
          <p:nvPr/>
        </p:nvGrpSpPr>
        <p:grpSpPr>
          <a:xfrm>
            <a:off x="0" y="-16850"/>
            <a:ext cx="9144000" cy="51603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0"/>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2"/>
        <p:cNvGrpSpPr/>
        <p:nvPr/>
      </p:nvGrpSpPr>
      <p:grpSpPr>
        <a:xfrm>
          <a:off x="0" y="0"/>
          <a:ext cx="0" cy="0"/>
          <a:chOff x="0" y="0"/>
          <a:chExt cx="0" cy="0"/>
        </a:xfrm>
      </p:grpSpPr>
      <p:grpSp>
        <p:nvGrpSpPr>
          <p:cNvPr id="163" name="Google Shape;163;p11"/>
          <p:cNvGrpSpPr/>
          <p:nvPr/>
        </p:nvGrpSpPr>
        <p:grpSpPr>
          <a:xfrm>
            <a:off x="0" y="-16850"/>
            <a:ext cx="9144000" cy="51603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1"/>
          <p:cNvSpPr txBox="1">
            <a:spLocks noGrp="1"/>
          </p:cNvSpPr>
          <p:nvPr>
            <p:ph type="title" hasCustomPrompt="1"/>
          </p:nvPr>
        </p:nvSpPr>
        <p:spPr>
          <a:xfrm>
            <a:off x="1436700" y="1357400"/>
            <a:ext cx="699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2550750" y="3203475"/>
            <a:ext cx="47625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9" name="Google Shape;179;p11"/>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1344283" y="1168905"/>
            <a:ext cx="7400057" cy="3283873"/>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txBox="1">
            <a:spLocks noGrp="1"/>
          </p:cNvSpPr>
          <p:nvPr>
            <p:ph type="ctrTitle"/>
          </p:nvPr>
        </p:nvSpPr>
        <p:spPr>
          <a:xfrm rot="-193354">
            <a:off x="1364283" y="2206410"/>
            <a:ext cx="7360057" cy="1185547"/>
          </a:xfrm>
          <a:prstGeom prst="rect">
            <a:avLst/>
          </a:prstGeom>
        </p:spPr>
        <p:txBody>
          <a:bodyPr spcFirstLastPara="1" wrap="square" lIns="91425" tIns="91425" rIns="91425" bIns="91425" anchor="b" anchorCtr="0">
            <a:noAutofit/>
          </a:bodyPr>
          <a:lstStyle/>
          <a:p>
            <a:pPr marL="0" lvl="0" indent="0" algn="ctr" rtl="0">
              <a:lnSpc>
                <a:spcPts val="4800"/>
              </a:lnSpc>
              <a:spcBef>
                <a:spcPts val="0"/>
              </a:spcBef>
              <a:spcAft>
                <a:spcPts val="0"/>
              </a:spcAft>
              <a:buNone/>
            </a:pPr>
            <a:r>
              <a:rPr lang="en" sz="3200" b="1" dirty="0">
                <a:latin typeface="+mj-lt"/>
              </a:rPr>
              <a:t>CHÀO MỪNG CÁC EM</a:t>
            </a:r>
            <a:br>
              <a:rPr lang="en" sz="3200" b="1" dirty="0">
                <a:latin typeface="+mj-lt"/>
              </a:rPr>
            </a:br>
            <a:r>
              <a:rPr lang="en" sz="3200" b="1" dirty="0">
                <a:latin typeface="+mj-lt"/>
              </a:rPr>
              <a:t>ĐẾN VỚI BÀI HỌC NGÀY HÔM NAY!</a:t>
            </a:r>
            <a:endParaRPr sz="3200" b="1" dirty="0">
              <a:latin typeface="+mj-lt"/>
            </a:endParaRPr>
          </a:p>
        </p:txBody>
      </p:sp>
      <p:grpSp>
        <p:nvGrpSpPr>
          <p:cNvPr id="306" name="Google Shape;306;p20"/>
          <p:cNvGrpSpPr/>
          <p:nvPr/>
        </p:nvGrpSpPr>
        <p:grpSpPr>
          <a:xfrm rot="889286">
            <a:off x="7918046" y="435582"/>
            <a:ext cx="1221437" cy="1238825"/>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0"/>
          <p:cNvSpPr/>
          <p:nvPr/>
        </p:nvSpPr>
        <p:spPr>
          <a:xfrm rot="-1657558">
            <a:off x="1958675" y="163759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1657558">
            <a:off x="2158250" y="152874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0"/>
          <p:cNvGrpSpPr/>
          <p:nvPr/>
        </p:nvGrpSpPr>
        <p:grpSpPr>
          <a:xfrm>
            <a:off x="1039687" y="3602131"/>
            <a:ext cx="973578" cy="1899156"/>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9000" y="-16525"/>
            <a:ext cx="707700" cy="51606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0" y="-16850"/>
            <a:ext cx="716700" cy="51603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3655426" y="806264"/>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down)">
                                      <p:cBhvr>
                                        <p:cTn id="7" dur="500"/>
                                        <p:tgtEl>
                                          <p:spTgt spid="30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3"/>
                                        </p:tgtEl>
                                        <p:attrNameLst>
                                          <p:attrName>style.visibility</p:attrName>
                                        </p:attrNameLst>
                                      </p:cBhvr>
                                      <p:to>
                                        <p:strVal val="visible"/>
                                      </p:to>
                                    </p:set>
                                    <p:animEffect transition="in" filter="wipe(down)">
                                      <p:cBhvr>
                                        <p:cTn id="10" dur="500"/>
                                        <p:tgtEl>
                                          <p:spTgt spid="303"/>
                                        </p:tgtEl>
                                      </p:cBhvr>
                                    </p:animEffect>
                                  </p:childTnLst>
                                </p:cTn>
                              </p:par>
                              <p:par>
                                <p:cTn id="11" presetID="22" presetClass="entr" presetSubtype="4" fill="hold" nodeType="withEffect">
                                  <p:stCondLst>
                                    <p:cond delay="0"/>
                                  </p:stCondLst>
                                  <p:childTnLst>
                                    <p:set>
                                      <p:cBhvr>
                                        <p:cTn id="12" dur="1" fill="hold">
                                          <p:stCondLst>
                                            <p:cond delay="0"/>
                                          </p:stCondLst>
                                        </p:cTn>
                                        <p:tgtEl>
                                          <p:spTgt spid="399"/>
                                        </p:tgtEl>
                                        <p:attrNameLst>
                                          <p:attrName>style.visibility</p:attrName>
                                        </p:attrNameLst>
                                      </p:cBhvr>
                                      <p:to>
                                        <p:strVal val="visible"/>
                                      </p:to>
                                    </p:set>
                                    <p:animEffect transition="in" filter="wipe(down)">
                                      <p:cBhvr>
                                        <p:cTn id="13" dur="500"/>
                                        <p:tgtEl>
                                          <p:spTgt spid="399"/>
                                        </p:tgtEl>
                                      </p:cBhvr>
                                    </p:animEffect>
                                  </p:childTnLst>
                                </p:cTn>
                              </p:par>
                              <p:par>
                                <p:cTn id="14" presetID="22" presetClass="entr" presetSubtype="4" fill="hold" nodeType="withEffect">
                                  <p:stCondLst>
                                    <p:cond delay="0"/>
                                  </p:stCondLst>
                                  <p:childTnLst>
                                    <p:set>
                                      <p:cBhvr>
                                        <p:cTn id="15" dur="1" fill="hold">
                                          <p:stCondLst>
                                            <p:cond delay="0"/>
                                          </p:stCondLst>
                                        </p:cTn>
                                        <p:tgtEl>
                                          <p:spTgt spid="439"/>
                                        </p:tgtEl>
                                        <p:attrNameLst>
                                          <p:attrName>style.visibility</p:attrName>
                                        </p:attrNameLst>
                                      </p:cBhvr>
                                      <p:to>
                                        <p:strVal val="visible"/>
                                      </p:to>
                                    </p:set>
                                    <p:animEffect transition="in" filter="wipe(down)">
                                      <p:cBhvr>
                                        <p:cTn id="16" dur="500"/>
                                        <p:tgtEl>
                                          <p:spTgt spid="439"/>
                                        </p:tgtEl>
                                      </p:cBhvr>
                                    </p:animEffect>
                                  </p:childTnLst>
                                </p:cTn>
                              </p:par>
                              <p:par>
                                <p:cTn id="17" presetID="22" presetClass="entr" presetSubtype="4"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Effect transition="in" filter="wipe(down)">
                                      <p:cBhvr>
                                        <p:cTn id="19"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0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1"/>
        <p:cNvGrpSpPr/>
        <p:nvPr/>
      </p:nvGrpSpPr>
      <p:grpSpPr>
        <a:xfrm>
          <a:off x="0" y="0"/>
          <a:ext cx="0" cy="0"/>
          <a:chOff x="0" y="0"/>
          <a:chExt cx="0" cy="0"/>
        </a:xfrm>
      </p:grpSpPr>
      <p:pic>
        <p:nvPicPr>
          <p:cNvPr id="1028" name="Picture 4" descr="Nhà máy nhiệt điện Phả L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17" y="308779"/>
            <a:ext cx="3896090" cy="3887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First Solar ráo riết tuyển nhân công cho nhà máy pin mặt trời tại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018" y="308779"/>
            <a:ext cx="3680963" cy="3887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Google Shape;939;p32"/>
          <p:cNvSpPr txBox="1">
            <a:spLocks noGrp="1"/>
          </p:cNvSpPr>
          <p:nvPr>
            <p:ph type="title"/>
          </p:nvPr>
        </p:nvSpPr>
        <p:spPr>
          <a:xfrm>
            <a:off x="935217" y="4196687"/>
            <a:ext cx="389609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dk1"/>
                </a:solidFill>
                <a:latin typeface="+mj-lt"/>
              </a:rPr>
              <a:t>Nhà máy điện</a:t>
            </a:r>
            <a:endParaRPr sz="2400" dirty="0">
              <a:solidFill>
                <a:schemeClr val="dk1"/>
              </a:solidFill>
              <a:latin typeface="+mj-lt"/>
            </a:endParaRPr>
          </a:p>
        </p:txBody>
      </p:sp>
      <p:sp>
        <p:nvSpPr>
          <p:cNvPr id="32" name="Google Shape;939;p32"/>
          <p:cNvSpPr txBox="1">
            <a:spLocks/>
          </p:cNvSpPr>
          <p:nvPr/>
        </p:nvSpPr>
        <p:spPr>
          <a:xfrm>
            <a:off x="5115018" y="4196687"/>
            <a:ext cx="368096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2400" dirty="0">
                <a:latin typeface="+mj-lt"/>
              </a:rPr>
              <a:t>Nhà máy pin</a:t>
            </a:r>
          </a:p>
        </p:txBody>
      </p:sp>
    </p:spTree>
    <p:extLst>
      <p:ext uri="{BB962C8B-B14F-4D97-AF65-F5344CB8AC3E}">
        <p14:creationId xmlns:p14="http://schemas.microsoft.com/office/powerpoint/2010/main" val="149372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1"/>
        <p:cNvGrpSpPr/>
        <p:nvPr/>
      </p:nvGrpSpPr>
      <p:grpSpPr>
        <a:xfrm>
          <a:off x="0" y="0"/>
          <a:ext cx="0" cy="0"/>
          <a:chOff x="0" y="0"/>
          <a:chExt cx="0" cy="0"/>
        </a:xfrm>
      </p:grpSpPr>
      <p:sp>
        <p:nvSpPr>
          <p:cNvPr id="31" name="Google Shape;939;p32"/>
          <p:cNvSpPr txBox="1">
            <a:spLocks noGrp="1"/>
          </p:cNvSpPr>
          <p:nvPr>
            <p:ph type="title"/>
          </p:nvPr>
        </p:nvSpPr>
        <p:spPr>
          <a:xfrm>
            <a:off x="702860" y="3889611"/>
            <a:ext cx="4319515" cy="866632"/>
          </a:xfrm>
          <a:prstGeom prst="rect">
            <a:avLst/>
          </a:prstGeom>
        </p:spPr>
        <p:txBody>
          <a:bodyPr spcFirstLastPara="1" wrap="square" lIns="91425" tIns="91425" rIns="91425" bIns="91425" anchor="t" anchorCtr="0">
            <a:noAutofit/>
          </a:bodyPr>
          <a:lstStyle/>
          <a:p>
            <a:pPr marL="0" lvl="0" indent="0" algn="ctr" rtl="0">
              <a:lnSpc>
                <a:spcPts val="3200"/>
              </a:lnSpc>
              <a:spcBef>
                <a:spcPts val="0"/>
              </a:spcBef>
              <a:spcAft>
                <a:spcPts val="0"/>
              </a:spcAft>
              <a:buNone/>
            </a:pPr>
            <a:r>
              <a:rPr lang="en-US" sz="2400" dirty="0">
                <a:solidFill>
                  <a:schemeClr val="dk1"/>
                </a:solidFill>
                <a:latin typeface="+mj-lt"/>
              </a:rPr>
              <a:t>Sử dụng năng lượng điện </a:t>
            </a:r>
            <a:br>
              <a:rPr lang="en-US" sz="2400" dirty="0">
                <a:solidFill>
                  <a:schemeClr val="dk1"/>
                </a:solidFill>
                <a:latin typeface="+mj-lt"/>
              </a:rPr>
            </a:br>
            <a:r>
              <a:rPr lang="en-US" sz="2400" dirty="0">
                <a:solidFill>
                  <a:schemeClr val="dk1"/>
                </a:solidFill>
                <a:latin typeface="+mj-lt"/>
              </a:rPr>
              <a:t>để thắp sáng</a:t>
            </a:r>
            <a:endParaRPr sz="2400" dirty="0">
              <a:solidFill>
                <a:schemeClr val="dk1"/>
              </a:solidFill>
              <a:latin typeface="+mj-lt"/>
            </a:endParaRPr>
          </a:p>
        </p:txBody>
      </p:sp>
      <p:sp>
        <p:nvSpPr>
          <p:cNvPr id="32" name="Google Shape;939;p32"/>
          <p:cNvSpPr txBox="1">
            <a:spLocks/>
          </p:cNvSpPr>
          <p:nvPr/>
        </p:nvSpPr>
        <p:spPr>
          <a:xfrm>
            <a:off x="5074201" y="3909863"/>
            <a:ext cx="3680963" cy="8463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pPr>
              <a:lnSpc>
                <a:spcPts val="3200"/>
              </a:lnSpc>
            </a:pPr>
            <a:r>
              <a:rPr lang="en-US" sz="2400" dirty="0">
                <a:latin typeface="+mj-lt"/>
              </a:rPr>
              <a:t>Sử dụng năng lượng điện để đốt nóng</a:t>
            </a:r>
          </a:p>
        </p:txBody>
      </p:sp>
      <p:pic>
        <p:nvPicPr>
          <p:cNvPr id="2" name="Picture 1"/>
          <p:cNvPicPr>
            <a:picLocks noChangeAspect="1"/>
          </p:cNvPicPr>
          <p:nvPr/>
        </p:nvPicPr>
        <p:blipFill>
          <a:blip r:embed="rId3"/>
          <a:stretch>
            <a:fillRect/>
          </a:stretch>
        </p:blipFill>
        <p:spPr>
          <a:xfrm>
            <a:off x="1119202" y="450376"/>
            <a:ext cx="3486829" cy="3459487"/>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5074201" y="450376"/>
            <a:ext cx="3680963" cy="3459487"/>
          </a:xfrm>
          <a:prstGeom prst="rect">
            <a:avLst/>
          </a:prstGeom>
        </p:spPr>
      </p:pic>
    </p:spTree>
    <p:extLst>
      <p:ext uri="{BB962C8B-B14F-4D97-AF65-F5344CB8AC3E}">
        <p14:creationId xmlns:p14="http://schemas.microsoft.com/office/powerpoint/2010/main" val="283251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0"/>
        <p:cNvGrpSpPr/>
        <p:nvPr/>
      </p:nvGrpSpPr>
      <p:grpSpPr>
        <a:xfrm>
          <a:off x="0" y="0"/>
          <a:ext cx="0" cy="0"/>
          <a:chOff x="0" y="0"/>
          <a:chExt cx="0" cy="0"/>
        </a:xfrm>
      </p:grpSpPr>
      <p:sp>
        <p:nvSpPr>
          <p:cNvPr id="2125" name="Google Shape;2125;p51"/>
          <p:cNvSpPr txBox="1"/>
          <p:nvPr/>
        </p:nvSpPr>
        <p:spPr>
          <a:xfrm flipH="1">
            <a:off x="1251902" y="1714226"/>
            <a:ext cx="5217136" cy="935287"/>
          </a:xfrm>
          <a:prstGeom prst="rect">
            <a:avLst/>
          </a:prstGeom>
          <a:noFill/>
          <a:ln>
            <a:noFill/>
          </a:ln>
        </p:spPr>
        <p:txBody>
          <a:bodyPr spcFirstLastPara="1" wrap="square" lIns="54000" tIns="182875" rIns="198000" bIns="0" anchor="ctr" anchorCtr="0">
            <a:noAutofit/>
          </a:bodyPr>
          <a:lstStyle/>
          <a:p>
            <a:pPr marL="0" lvl="0" indent="0" algn="ctr" rtl="0">
              <a:lnSpc>
                <a:spcPts val="3400"/>
              </a:lnSpc>
              <a:spcBef>
                <a:spcPts val="0"/>
              </a:spcBef>
              <a:spcAft>
                <a:spcPts val="1600"/>
              </a:spcAft>
              <a:buNone/>
            </a:pPr>
            <a:r>
              <a:rPr lang="en" sz="2600" dirty="0">
                <a:solidFill>
                  <a:schemeClr val="dk1"/>
                </a:solidFill>
                <a:latin typeface="+mj-lt"/>
                <a:ea typeface="Didact Gothic"/>
                <a:cs typeface="Didact Gothic"/>
                <a:sym typeface="Didact Gothic"/>
              </a:rPr>
              <a:t>Các vật nóng như Mặt trời, ngọn lửa,...đều có năng lượng nhiệt</a:t>
            </a:r>
            <a:endParaRPr sz="2600" b="1" dirty="0">
              <a:solidFill>
                <a:schemeClr val="dk1"/>
              </a:solidFill>
              <a:latin typeface="+mj-lt"/>
              <a:ea typeface="Didact Gothic"/>
              <a:cs typeface="Didact Gothic"/>
              <a:sym typeface="Didact Gothic"/>
            </a:endParaRPr>
          </a:p>
        </p:txBody>
      </p:sp>
      <p:pic>
        <p:nvPicPr>
          <p:cNvPr id="15" name="Picture 14"/>
          <p:cNvPicPr>
            <a:picLocks noChangeAspect="1"/>
          </p:cNvPicPr>
          <p:nvPr/>
        </p:nvPicPr>
        <p:blipFill>
          <a:blip r:embed="rId3"/>
          <a:stretch>
            <a:fillRect/>
          </a:stretch>
        </p:blipFill>
        <p:spPr>
          <a:xfrm>
            <a:off x="6591869" y="1063787"/>
            <a:ext cx="2262651" cy="2270590"/>
          </a:xfrm>
          <a:prstGeom prst="ellipse">
            <a:avLst/>
          </a:prstGeom>
          <a:ln>
            <a:noFill/>
          </a:ln>
          <a:effectLst>
            <a:softEdge rad="112500"/>
          </a:effectLst>
        </p:spPr>
      </p:pic>
      <p:sp>
        <p:nvSpPr>
          <p:cNvPr id="16" name="Google Shape;2125;p51"/>
          <p:cNvSpPr txBox="1"/>
          <p:nvPr/>
        </p:nvSpPr>
        <p:spPr>
          <a:xfrm flipH="1">
            <a:off x="3458290" y="3524829"/>
            <a:ext cx="5217136" cy="935287"/>
          </a:xfrm>
          <a:prstGeom prst="rect">
            <a:avLst/>
          </a:prstGeom>
          <a:noFill/>
          <a:ln>
            <a:noFill/>
          </a:ln>
        </p:spPr>
        <p:txBody>
          <a:bodyPr spcFirstLastPara="1" wrap="square" lIns="54000" tIns="182875" rIns="198000" bIns="0" anchor="ctr" anchorCtr="0">
            <a:noAutofit/>
          </a:bodyPr>
          <a:lstStyle/>
          <a:p>
            <a:pPr marL="0" lvl="0" indent="0" algn="ctr" rtl="0">
              <a:lnSpc>
                <a:spcPts val="3400"/>
              </a:lnSpc>
              <a:spcBef>
                <a:spcPts val="0"/>
              </a:spcBef>
              <a:spcAft>
                <a:spcPts val="1600"/>
              </a:spcAft>
              <a:buNone/>
            </a:pPr>
            <a:r>
              <a:rPr lang="en" sz="2600" dirty="0">
                <a:solidFill>
                  <a:schemeClr val="dk1"/>
                </a:solidFill>
                <a:latin typeface="+mj-lt"/>
                <a:ea typeface="Didact Gothic"/>
                <a:cs typeface="Didact Gothic"/>
                <a:sym typeface="Didact Gothic"/>
              </a:rPr>
              <a:t>Một vật có nhiệt độ càng cao thì có năng lượng nhiệt càng lớn</a:t>
            </a:r>
            <a:endParaRPr sz="2600" b="1" dirty="0">
              <a:solidFill>
                <a:schemeClr val="dk1"/>
              </a:solidFill>
              <a:latin typeface="+mj-lt"/>
              <a:ea typeface="Didact Gothic"/>
              <a:cs typeface="Didact Gothic"/>
              <a:sym typeface="Didact Gothic"/>
            </a:endParaRPr>
          </a:p>
        </p:txBody>
      </p:sp>
      <p:pic>
        <p:nvPicPr>
          <p:cNvPr id="2" name="Picture 1"/>
          <p:cNvPicPr>
            <a:picLocks noChangeAspect="1"/>
          </p:cNvPicPr>
          <p:nvPr/>
        </p:nvPicPr>
        <p:blipFill>
          <a:blip r:embed="rId4"/>
          <a:stretch>
            <a:fillRect/>
          </a:stretch>
        </p:blipFill>
        <p:spPr>
          <a:xfrm>
            <a:off x="929250" y="2831910"/>
            <a:ext cx="2529040" cy="2120236"/>
          </a:xfrm>
          <a:prstGeom prst="ellipse">
            <a:avLst/>
          </a:prstGeom>
          <a:ln>
            <a:noFill/>
          </a:ln>
          <a:effectLst>
            <a:softEdge rad="112500"/>
          </a:effectLst>
        </p:spPr>
      </p:pic>
      <p:grpSp>
        <p:nvGrpSpPr>
          <p:cNvPr id="6" name="Google Shape;935;p32"/>
          <p:cNvGrpSpPr/>
          <p:nvPr/>
        </p:nvGrpSpPr>
        <p:grpSpPr>
          <a:xfrm>
            <a:off x="1891432" y="48649"/>
            <a:ext cx="5616055" cy="1251496"/>
            <a:chOff x="1966944" y="49159"/>
            <a:chExt cx="5930106" cy="1251496"/>
          </a:xfrm>
        </p:grpSpPr>
        <p:sp>
          <p:nvSpPr>
            <p:cNvPr id="7"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39;p32"/>
          <p:cNvSpPr txBox="1">
            <a:spLocks noGrp="1"/>
          </p:cNvSpPr>
          <p:nvPr>
            <p:ph type="title"/>
          </p:nvPr>
        </p:nvSpPr>
        <p:spPr>
          <a:xfrm>
            <a:off x="1618478" y="396221"/>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Năng lượng nhiệt</a:t>
            </a:r>
            <a:endParaRPr sz="2600" b="1" dirty="0">
              <a:solidFill>
                <a:schemeClr val="dk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25"/>
                                        </p:tgtEl>
                                        <p:attrNameLst>
                                          <p:attrName>style.visibility</p:attrName>
                                        </p:attrNameLst>
                                      </p:cBhvr>
                                      <p:to>
                                        <p:strVal val="visible"/>
                                      </p:to>
                                    </p:set>
                                    <p:animEffect transition="in" filter="barn(inVertical)">
                                      <p:cBhvr>
                                        <p:cTn id="15" dur="500"/>
                                        <p:tgtEl>
                                          <p:spTgt spid="2125"/>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5" grpId="0"/>
      <p:bldP spid="1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grpSp>
        <p:nvGrpSpPr>
          <p:cNvPr id="3369" name="Google Shape;3369;p73"/>
          <p:cNvGrpSpPr/>
          <p:nvPr/>
        </p:nvGrpSpPr>
        <p:grpSpPr>
          <a:xfrm>
            <a:off x="4805037" y="1515564"/>
            <a:ext cx="4338963" cy="3511311"/>
            <a:chOff x="5049084" y="1531700"/>
            <a:chExt cx="3775500" cy="3105900"/>
          </a:xfrm>
        </p:grpSpPr>
        <p:sp>
          <p:nvSpPr>
            <p:cNvPr id="3370" name="Google Shape;3370;p73"/>
            <p:cNvSpPr/>
            <p:nvPr/>
          </p:nvSpPr>
          <p:spPr>
            <a:xfrm rot="820672">
              <a:off x="5284989" y="1888404"/>
              <a:ext cx="3303691" cy="2392492"/>
            </a:xfrm>
            <a:prstGeom prst="frame">
              <a:avLst>
                <a:gd name="adj1" fmla="val 12500"/>
              </a:avLst>
            </a:prstGeom>
            <a:solidFill>
              <a:schemeClr val="dk2"/>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1" name="Google Shape;3371;p73"/>
            <p:cNvGrpSpPr/>
            <p:nvPr/>
          </p:nvGrpSpPr>
          <p:grpSpPr>
            <a:xfrm rot="7013662" flipH="1">
              <a:off x="7259552" y="4068822"/>
              <a:ext cx="213846" cy="346950"/>
              <a:chOff x="5532704" y="1843554"/>
              <a:chExt cx="245389" cy="398127"/>
            </a:xfrm>
          </p:grpSpPr>
          <p:sp>
            <p:nvSpPr>
              <p:cNvPr id="3372" name="Google Shape;3372;p73"/>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3"/>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73"/>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73"/>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73"/>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73"/>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3"/>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3"/>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73"/>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3"/>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73"/>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73"/>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4" name="Google Shape;3384;p73"/>
            <p:cNvGrpSpPr/>
            <p:nvPr/>
          </p:nvGrpSpPr>
          <p:grpSpPr>
            <a:xfrm rot="7013662" flipH="1">
              <a:off x="6829761" y="3982509"/>
              <a:ext cx="213801" cy="346903"/>
              <a:chOff x="5397982" y="2328265"/>
              <a:chExt cx="245338" cy="398074"/>
            </a:xfrm>
          </p:grpSpPr>
          <p:sp>
            <p:nvSpPr>
              <p:cNvPr id="3385" name="Google Shape;3385;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7" name="Google Shape;3397;p73"/>
            <p:cNvGrpSpPr/>
            <p:nvPr/>
          </p:nvGrpSpPr>
          <p:grpSpPr>
            <a:xfrm rot="7013662" flipH="1">
              <a:off x="6396962" y="3869927"/>
              <a:ext cx="213846" cy="346950"/>
              <a:chOff x="5288507" y="2829566"/>
              <a:chExt cx="245389" cy="398127"/>
            </a:xfrm>
          </p:grpSpPr>
          <p:sp>
            <p:nvSpPr>
              <p:cNvPr id="3398" name="Google Shape;3398;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0" name="Google Shape;3410;p73"/>
            <p:cNvGrpSpPr/>
            <p:nvPr/>
          </p:nvGrpSpPr>
          <p:grpSpPr>
            <a:xfrm rot="7013662" flipH="1">
              <a:off x="5937932" y="3757538"/>
              <a:ext cx="213801" cy="346903"/>
              <a:chOff x="5397982" y="2328265"/>
              <a:chExt cx="245338" cy="398074"/>
            </a:xfrm>
          </p:grpSpPr>
          <p:sp>
            <p:nvSpPr>
              <p:cNvPr id="3411" name="Google Shape;3411;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3" name="Google Shape;3423;p73"/>
            <p:cNvGrpSpPr/>
            <p:nvPr/>
          </p:nvGrpSpPr>
          <p:grpSpPr>
            <a:xfrm rot="7013662" flipH="1">
              <a:off x="5495037" y="3652176"/>
              <a:ext cx="213846" cy="346950"/>
              <a:chOff x="5288507" y="2829566"/>
              <a:chExt cx="245389" cy="398127"/>
            </a:xfrm>
          </p:grpSpPr>
          <p:sp>
            <p:nvSpPr>
              <p:cNvPr id="3424" name="Google Shape;3424;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6" name="Google Shape;3436;p73"/>
            <p:cNvGrpSpPr/>
            <p:nvPr/>
          </p:nvGrpSpPr>
          <p:grpSpPr>
            <a:xfrm rot="7013662" flipH="1">
              <a:off x="7665677" y="4173383"/>
              <a:ext cx="213801" cy="346903"/>
              <a:chOff x="5397982" y="2328265"/>
              <a:chExt cx="245338" cy="398074"/>
            </a:xfrm>
          </p:grpSpPr>
          <p:sp>
            <p:nvSpPr>
              <p:cNvPr id="3437" name="Google Shape;3437;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9" name="Google Shape;3449;p73"/>
            <p:cNvGrpSpPr/>
            <p:nvPr/>
          </p:nvGrpSpPr>
          <p:grpSpPr>
            <a:xfrm>
              <a:off x="5598136" y="1629277"/>
              <a:ext cx="222863" cy="361579"/>
              <a:chOff x="5532704" y="1843554"/>
              <a:chExt cx="245389" cy="398127"/>
            </a:xfrm>
          </p:grpSpPr>
          <p:sp>
            <p:nvSpPr>
              <p:cNvPr id="3450" name="Google Shape;3450;p73"/>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3"/>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3"/>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3"/>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3"/>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3"/>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3"/>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3"/>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3"/>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3"/>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3"/>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3"/>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73"/>
            <p:cNvGrpSpPr/>
            <p:nvPr/>
          </p:nvGrpSpPr>
          <p:grpSpPr>
            <a:xfrm>
              <a:off x="5475782" y="2069491"/>
              <a:ext cx="222816" cy="361530"/>
              <a:chOff x="5397982" y="2328265"/>
              <a:chExt cx="245338" cy="398074"/>
            </a:xfrm>
          </p:grpSpPr>
          <p:sp>
            <p:nvSpPr>
              <p:cNvPr id="3463" name="Google Shape;3463;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73"/>
            <p:cNvGrpSpPr/>
            <p:nvPr/>
          </p:nvGrpSpPr>
          <p:grpSpPr>
            <a:xfrm>
              <a:off x="5376356" y="2524772"/>
              <a:ext cx="222863" cy="361579"/>
              <a:chOff x="5288507" y="2829566"/>
              <a:chExt cx="245389" cy="398127"/>
            </a:xfrm>
          </p:grpSpPr>
          <p:sp>
            <p:nvSpPr>
              <p:cNvPr id="3476" name="Google Shape;3476;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8" name="Google Shape;3488;p73"/>
            <p:cNvGrpSpPr/>
            <p:nvPr/>
          </p:nvGrpSpPr>
          <p:grpSpPr>
            <a:xfrm>
              <a:off x="5264402" y="3004486"/>
              <a:ext cx="222816" cy="361530"/>
              <a:chOff x="5397982" y="2328265"/>
              <a:chExt cx="245338" cy="398074"/>
            </a:xfrm>
          </p:grpSpPr>
          <p:sp>
            <p:nvSpPr>
              <p:cNvPr id="3489" name="Google Shape;3489;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1" name="Google Shape;3501;p73"/>
            <p:cNvGrpSpPr/>
            <p:nvPr/>
          </p:nvGrpSpPr>
          <p:grpSpPr>
            <a:xfrm>
              <a:off x="5153506" y="3465747"/>
              <a:ext cx="222863" cy="361579"/>
              <a:chOff x="5288507" y="2829566"/>
              <a:chExt cx="245389" cy="398127"/>
            </a:xfrm>
          </p:grpSpPr>
          <p:sp>
            <p:nvSpPr>
              <p:cNvPr id="3502" name="Google Shape;3502;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4" name="Google Shape;3514;p73"/>
            <p:cNvGrpSpPr/>
            <p:nvPr/>
          </p:nvGrpSpPr>
          <p:grpSpPr>
            <a:xfrm rot="1611000" flipH="1">
              <a:off x="8500640" y="2360261"/>
              <a:ext cx="222866" cy="361584"/>
              <a:chOff x="5532704" y="1843554"/>
              <a:chExt cx="245389" cy="398127"/>
            </a:xfrm>
          </p:grpSpPr>
          <p:sp>
            <p:nvSpPr>
              <p:cNvPr id="3515" name="Google Shape;3515;p73"/>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3"/>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3"/>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3"/>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3"/>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3"/>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3"/>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3"/>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3"/>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3"/>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3"/>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3"/>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7" name="Google Shape;3527;p73"/>
            <p:cNvGrpSpPr/>
            <p:nvPr/>
          </p:nvGrpSpPr>
          <p:grpSpPr>
            <a:xfrm rot="1611000" flipH="1">
              <a:off x="8411032" y="2808298"/>
              <a:ext cx="222819" cy="361535"/>
              <a:chOff x="5397982" y="2328265"/>
              <a:chExt cx="245338" cy="398074"/>
            </a:xfrm>
          </p:grpSpPr>
          <p:sp>
            <p:nvSpPr>
              <p:cNvPr id="3528" name="Google Shape;3528;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0" name="Google Shape;3540;p73"/>
            <p:cNvGrpSpPr/>
            <p:nvPr/>
          </p:nvGrpSpPr>
          <p:grpSpPr>
            <a:xfrm rot="1611000" flipH="1">
              <a:off x="8294051" y="3259395"/>
              <a:ext cx="222866" cy="361584"/>
              <a:chOff x="5288507" y="2829566"/>
              <a:chExt cx="245389" cy="398127"/>
            </a:xfrm>
          </p:grpSpPr>
          <p:sp>
            <p:nvSpPr>
              <p:cNvPr id="3541" name="Google Shape;3541;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3" name="Google Shape;3553;p73"/>
            <p:cNvGrpSpPr/>
            <p:nvPr/>
          </p:nvGrpSpPr>
          <p:grpSpPr>
            <a:xfrm rot="1611000" flipH="1">
              <a:off x="8177217" y="3737937"/>
              <a:ext cx="222819" cy="361535"/>
              <a:chOff x="5397982" y="2328265"/>
              <a:chExt cx="245338" cy="398074"/>
            </a:xfrm>
          </p:grpSpPr>
          <p:sp>
            <p:nvSpPr>
              <p:cNvPr id="3554" name="Google Shape;3554;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6" name="Google Shape;3566;p73"/>
            <p:cNvGrpSpPr/>
            <p:nvPr/>
          </p:nvGrpSpPr>
          <p:grpSpPr>
            <a:xfrm rot="1611000" flipH="1">
              <a:off x="8067769" y="4199551"/>
              <a:ext cx="222866" cy="361584"/>
              <a:chOff x="5288507" y="2829566"/>
              <a:chExt cx="245389" cy="398127"/>
            </a:xfrm>
          </p:grpSpPr>
          <p:sp>
            <p:nvSpPr>
              <p:cNvPr id="3567" name="Google Shape;3567;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9" name="Google Shape;3579;p73"/>
            <p:cNvGrpSpPr/>
            <p:nvPr/>
          </p:nvGrpSpPr>
          <p:grpSpPr>
            <a:xfrm rot="7013662" flipH="1">
              <a:off x="7754815" y="2057897"/>
              <a:ext cx="213846" cy="346950"/>
              <a:chOff x="5532704" y="1843554"/>
              <a:chExt cx="245389" cy="398127"/>
            </a:xfrm>
          </p:grpSpPr>
          <p:sp>
            <p:nvSpPr>
              <p:cNvPr id="3580" name="Google Shape;3580;p73"/>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3"/>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3"/>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3"/>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3"/>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3"/>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3"/>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3"/>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3"/>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3"/>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3"/>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3"/>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2" name="Google Shape;3592;p73"/>
            <p:cNvGrpSpPr/>
            <p:nvPr/>
          </p:nvGrpSpPr>
          <p:grpSpPr>
            <a:xfrm rot="7013662" flipH="1">
              <a:off x="7325024" y="1971584"/>
              <a:ext cx="213801" cy="346903"/>
              <a:chOff x="5397982" y="2328265"/>
              <a:chExt cx="245338" cy="398074"/>
            </a:xfrm>
          </p:grpSpPr>
          <p:sp>
            <p:nvSpPr>
              <p:cNvPr id="3593" name="Google Shape;3593;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73"/>
            <p:cNvGrpSpPr/>
            <p:nvPr/>
          </p:nvGrpSpPr>
          <p:grpSpPr>
            <a:xfrm rot="7013662" flipH="1">
              <a:off x="6892224" y="1859002"/>
              <a:ext cx="213846" cy="346950"/>
              <a:chOff x="5288507" y="2829566"/>
              <a:chExt cx="245389" cy="398127"/>
            </a:xfrm>
          </p:grpSpPr>
          <p:sp>
            <p:nvSpPr>
              <p:cNvPr id="3606" name="Google Shape;3606;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8" name="Google Shape;3618;p73"/>
            <p:cNvGrpSpPr/>
            <p:nvPr/>
          </p:nvGrpSpPr>
          <p:grpSpPr>
            <a:xfrm rot="7013662" flipH="1">
              <a:off x="6433194" y="1746613"/>
              <a:ext cx="213801" cy="346903"/>
              <a:chOff x="5397982" y="2328265"/>
              <a:chExt cx="245338" cy="398074"/>
            </a:xfrm>
          </p:grpSpPr>
          <p:sp>
            <p:nvSpPr>
              <p:cNvPr id="3619" name="Google Shape;3619;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1" name="Google Shape;3631;p73"/>
            <p:cNvGrpSpPr/>
            <p:nvPr/>
          </p:nvGrpSpPr>
          <p:grpSpPr>
            <a:xfrm rot="7013662" flipH="1">
              <a:off x="5990299" y="1641251"/>
              <a:ext cx="213846" cy="346950"/>
              <a:chOff x="5288507" y="2829566"/>
              <a:chExt cx="245389" cy="398127"/>
            </a:xfrm>
          </p:grpSpPr>
          <p:sp>
            <p:nvSpPr>
              <p:cNvPr id="3632" name="Google Shape;3632;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4" name="Google Shape;3644;p73"/>
            <p:cNvGrpSpPr/>
            <p:nvPr/>
          </p:nvGrpSpPr>
          <p:grpSpPr>
            <a:xfrm rot="7013662" flipH="1">
              <a:off x="8160939" y="2162458"/>
              <a:ext cx="213801" cy="346903"/>
              <a:chOff x="5397982" y="2328265"/>
              <a:chExt cx="245338" cy="398074"/>
            </a:xfrm>
          </p:grpSpPr>
          <p:sp>
            <p:nvSpPr>
              <p:cNvPr id="3645" name="Google Shape;3645;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62" name="Google Shape;3662;p73"/>
          <p:cNvSpPr/>
          <p:nvPr/>
        </p:nvSpPr>
        <p:spPr>
          <a:xfrm rot="820601">
            <a:off x="5435526" y="2249060"/>
            <a:ext cx="3104687" cy="1995486"/>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3"/>
          <p:cNvSpPr txBox="1">
            <a:spLocks noGrp="1"/>
          </p:cNvSpPr>
          <p:nvPr>
            <p:ph type="subTitle" idx="4294967295"/>
          </p:nvPr>
        </p:nvSpPr>
        <p:spPr>
          <a:xfrm rot="858055">
            <a:off x="5255658" y="2494523"/>
            <a:ext cx="3388724" cy="1799639"/>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600" dirty="0">
                <a:latin typeface="+mj-lt"/>
              </a:rPr>
              <a:t>Nhờ năng lượng này mà con người cảm nhận được ánh sáng</a:t>
            </a:r>
            <a:endParaRPr sz="2600" dirty="0">
              <a:latin typeface="+mj-lt"/>
              <a:sym typeface="Didact Gothic"/>
            </a:endParaRPr>
          </a:p>
        </p:txBody>
      </p:sp>
      <p:grpSp>
        <p:nvGrpSpPr>
          <p:cNvPr id="3664" name="Google Shape;3664;p73"/>
          <p:cNvGrpSpPr/>
          <p:nvPr/>
        </p:nvGrpSpPr>
        <p:grpSpPr>
          <a:xfrm rot="825583">
            <a:off x="5651255" y="4491544"/>
            <a:ext cx="1917754" cy="265358"/>
            <a:chOff x="5889124" y="4026299"/>
            <a:chExt cx="1800075" cy="249075"/>
          </a:xfrm>
        </p:grpSpPr>
        <p:sp>
          <p:nvSpPr>
            <p:cNvPr id="3665" name="Google Shape;3665;p73"/>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6" name="Google Shape;3666;p73"/>
            <p:cNvGrpSpPr/>
            <p:nvPr/>
          </p:nvGrpSpPr>
          <p:grpSpPr>
            <a:xfrm rot="-5400000">
              <a:off x="6116695" y="4027378"/>
              <a:ext cx="57254" cy="137072"/>
              <a:chOff x="3197462" y="129838"/>
              <a:chExt cx="465478" cy="1040001"/>
            </a:xfrm>
          </p:grpSpPr>
          <p:sp>
            <p:nvSpPr>
              <p:cNvPr id="3667" name="Google Shape;3667;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3" name="Google Shape;3673;p73"/>
            <p:cNvGrpSpPr/>
            <p:nvPr/>
          </p:nvGrpSpPr>
          <p:grpSpPr>
            <a:xfrm rot="-5400000">
              <a:off x="6393433" y="4027378"/>
              <a:ext cx="57254" cy="137072"/>
              <a:chOff x="3197462" y="129838"/>
              <a:chExt cx="465478" cy="1040001"/>
            </a:xfrm>
          </p:grpSpPr>
          <p:sp>
            <p:nvSpPr>
              <p:cNvPr id="3674" name="Google Shape;3674;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0" name="Google Shape;3680;p73"/>
            <p:cNvGrpSpPr/>
            <p:nvPr/>
          </p:nvGrpSpPr>
          <p:grpSpPr>
            <a:xfrm rot="-5400000">
              <a:off x="6670171" y="4027378"/>
              <a:ext cx="57254" cy="137072"/>
              <a:chOff x="3197462" y="129838"/>
              <a:chExt cx="465478" cy="1040001"/>
            </a:xfrm>
          </p:grpSpPr>
          <p:sp>
            <p:nvSpPr>
              <p:cNvPr id="3681" name="Google Shape;3681;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7" name="Google Shape;3687;p73"/>
            <p:cNvGrpSpPr/>
            <p:nvPr/>
          </p:nvGrpSpPr>
          <p:grpSpPr>
            <a:xfrm rot="-5400000">
              <a:off x="6946909" y="4027378"/>
              <a:ext cx="57254" cy="137072"/>
              <a:chOff x="3197462" y="129838"/>
              <a:chExt cx="465478" cy="1040001"/>
            </a:xfrm>
          </p:grpSpPr>
          <p:sp>
            <p:nvSpPr>
              <p:cNvPr id="3688" name="Google Shape;3688;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73"/>
            <p:cNvGrpSpPr/>
            <p:nvPr/>
          </p:nvGrpSpPr>
          <p:grpSpPr>
            <a:xfrm rot="-5400000">
              <a:off x="7223647" y="4027378"/>
              <a:ext cx="57254" cy="137072"/>
              <a:chOff x="3197462" y="129838"/>
              <a:chExt cx="465478" cy="1040001"/>
            </a:xfrm>
          </p:grpSpPr>
          <p:sp>
            <p:nvSpPr>
              <p:cNvPr id="3695" name="Google Shape;3695;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1" name="Google Shape;3701;p73"/>
            <p:cNvGrpSpPr/>
            <p:nvPr/>
          </p:nvGrpSpPr>
          <p:grpSpPr>
            <a:xfrm rot="-5400000">
              <a:off x="7500384" y="4027378"/>
              <a:ext cx="57254" cy="137072"/>
              <a:chOff x="3197462" y="129838"/>
              <a:chExt cx="465478" cy="1040001"/>
            </a:xfrm>
          </p:grpSpPr>
          <p:sp>
            <p:nvSpPr>
              <p:cNvPr id="3702" name="Google Shape;3702;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3"/>
            <p:cNvGrpSpPr/>
            <p:nvPr/>
          </p:nvGrpSpPr>
          <p:grpSpPr>
            <a:xfrm rot="-5400000">
              <a:off x="6269480" y="4131553"/>
              <a:ext cx="57254" cy="137072"/>
              <a:chOff x="3197462" y="129838"/>
              <a:chExt cx="465478" cy="1040001"/>
            </a:xfrm>
          </p:grpSpPr>
          <p:sp>
            <p:nvSpPr>
              <p:cNvPr id="3709" name="Google Shape;3709;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5" name="Google Shape;3715;p73"/>
            <p:cNvGrpSpPr/>
            <p:nvPr/>
          </p:nvGrpSpPr>
          <p:grpSpPr>
            <a:xfrm rot="-5400000">
              <a:off x="6546218" y="4131553"/>
              <a:ext cx="57254" cy="137072"/>
              <a:chOff x="3197462" y="129838"/>
              <a:chExt cx="465478" cy="1040001"/>
            </a:xfrm>
          </p:grpSpPr>
          <p:sp>
            <p:nvSpPr>
              <p:cNvPr id="3716" name="Google Shape;3716;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2" name="Google Shape;3722;p73"/>
            <p:cNvGrpSpPr/>
            <p:nvPr/>
          </p:nvGrpSpPr>
          <p:grpSpPr>
            <a:xfrm rot="-5400000">
              <a:off x="6822956" y="4131553"/>
              <a:ext cx="57254" cy="137072"/>
              <a:chOff x="3197462" y="129838"/>
              <a:chExt cx="465478" cy="1040001"/>
            </a:xfrm>
          </p:grpSpPr>
          <p:sp>
            <p:nvSpPr>
              <p:cNvPr id="3723" name="Google Shape;3723;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73"/>
            <p:cNvGrpSpPr/>
            <p:nvPr/>
          </p:nvGrpSpPr>
          <p:grpSpPr>
            <a:xfrm rot="-5400000">
              <a:off x="7099693" y="4131553"/>
              <a:ext cx="57254" cy="137072"/>
              <a:chOff x="3197462" y="129838"/>
              <a:chExt cx="465478" cy="1040001"/>
            </a:xfrm>
          </p:grpSpPr>
          <p:sp>
            <p:nvSpPr>
              <p:cNvPr id="3730" name="Google Shape;3730;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6" name="Google Shape;3736;p73"/>
            <p:cNvGrpSpPr/>
            <p:nvPr/>
          </p:nvGrpSpPr>
          <p:grpSpPr>
            <a:xfrm rot="-5400000">
              <a:off x="7376431" y="4131553"/>
              <a:ext cx="57254" cy="137072"/>
              <a:chOff x="3197462" y="129838"/>
              <a:chExt cx="465478" cy="1040001"/>
            </a:xfrm>
          </p:grpSpPr>
          <p:sp>
            <p:nvSpPr>
              <p:cNvPr id="3737" name="Google Shape;3737;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44" name="Google Shape;3744;p73"/>
          <p:cNvSpPr/>
          <p:nvPr/>
        </p:nvSpPr>
        <p:spPr>
          <a:xfrm rot="-7188483">
            <a:off x="8605491" y="2236751"/>
            <a:ext cx="632436" cy="511231"/>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3"/>
          <p:cNvSpPr/>
          <p:nvPr/>
        </p:nvSpPr>
        <p:spPr>
          <a:xfrm rot="-5702818">
            <a:off x="1356548" y="851879"/>
            <a:ext cx="2885442" cy="4167843"/>
          </a:xfrm>
          <a:prstGeom prst="wedgeEllipseCallout">
            <a:avLst>
              <a:gd name="adj1" fmla="val -17170"/>
              <a:gd name="adj2" fmla="val 54359"/>
            </a:avLst>
          </a:prstGeom>
          <a:solidFill>
            <a:schemeClr val="bg2">
              <a:lumMod val="60000"/>
              <a:lumOff val="40000"/>
            </a:schemeClr>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txBox="1">
            <a:spLocks noGrp="1"/>
          </p:cNvSpPr>
          <p:nvPr>
            <p:ph type="subTitle" idx="4294967295"/>
          </p:nvPr>
        </p:nvSpPr>
        <p:spPr>
          <a:xfrm rot="-302369">
            <a:off x="745438" y="2223898"/>
            <a:ext cx="4169138" cy="207716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dirty="0">
                <a:latin typeface="+mj-lt"/>
              </a:rPr>
              <a:t>Ánh sáng từ Mặt trời, bóng đèn, ngọn lửa,...mang năng lượng ánh sáng</a:t>
            </a:r>
            <a:endParaRPr sz="2600" dirty="0">
              <a:latin typeface="+mj-lt"/>
              <a:sym typeface="Didact Gothic"/>
            </a:endParaRPr>
          </a:p>
        </p:txBody>
      </p:sp>
      <p:grpSp>
        <p:nvGrpSpPr>
          <p:cNvPr id="374" name="Google Shape;935;p32"/>
          <p:cNvGrpSpPr/>
          <p:nvPr/>
        </p:nvGrpSpPr>
        <p:grpSpPr>
          <a:xfrm>
            <a:off x="2239450" y="269143"/>
            <a:ext cx="5616055" cy="1251496"/>
            <a:chOff x="1966944" y="49159"/>
            <a:chExt cx="5930106" cy="1251496"/>
          </a:xfrm>
        </p:grpSpPr>
        <p:sp>
          <p:nvSpPr>
            <p:cNvPr id="375"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939;p32"/>
          <p:cNvSpPr txBox="1">
            <a:spLocks noGrp="1"/>
          </p:cNvSpPr>
          <p:nvPr>
            <p:ph type="title"/>
          </p:nvPr>
        </p:nvSpPr>
        <p:spPr>
          <a:xfrm>
            <a:off x="1966496" y="616715"/>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Năng lượng </a:t>
            </a:r>
            <a:r>
              <a:rPr lang="en-US" sz="2600" b="1" dirty="0">
                <a:latin typeface="+mj-lt"/>
              </a:rPr>
              <a:t>ánh sáng</a:t>
            </a:r>
            <a:endParaRPr sz="2600" b="1" dirty="0">
              <a:solidFill>
                <a:schemeClr val="dk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barn(inVertical)">
                                      <p:cBhvr>
                                        <p:cTn id="7" dur="500"/>
                                        <p:tgtEl>
                                          <p:spTgt spid="378"/>
                                        </p:tgtEl>
                                      </p:cBhvr>
                                    </p:animEffect>
                                  </p:childTnLst>
                                </p:cTn>
                              </p:par>
                              <p:par>
                                <p:cTn id="8" presetID="16" presetClass="entr" presetSubtype="21" fill="hold" nodeType="withEffect">
                                  <p:stCondLst>
                                    <p:cond delay="0"/>
                                  </p:stCondLst>
                                  <p:childTnLst>
                                    <p:set>
                                      <p:cBhvr>
                                        <p:cTn id="9" dur="1" fill="hold">
                                          <p:stCondLst>
                                            <p:cond delay="0"/>
                                          </p:stCondLst>
                                        </p:cTn>
                                        <p:tgtEl>
                                          <p:spTgt spid="374"/>
                                        </p:tgtEl>
                                        <p:attrNameLst>
                                          <p:attrName>style.visibility</p:attrName>
                                        </p:attrNameLst>
                                      </p:cBhvr>
                                      <p:to>
                                        <p:strVal val="visible"/>
                                      </p:to>
                                    </p:set>
                                    <p:animEffect transition="in" filter="barn(inVertical)">
                                      <p:cBhvr>
                                        <p:cTn id="10" dur="500"/>
                                        <p:tgtEl>
                                          <p:spTgt spid="3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746">
                                            <p:txEl>
                                              <p:pRg st="0" end="0"/>
                                            </p:txEl>
                                          </p:spTgt>
                                        </p:tgtEl>
                                        <p:attrNameLst>
                                          <p:attrName>style.visibility</p:attrName>
                                        </p:attrNameLst>
                                      </p:cBhvr>
                                      <p:to>
                                        <p:strVal val="visible"/>
                                      </p:to>
                                    </p:set>
                                    <p:animEffect transition="in" filter="barn(inVertical)">
                                      <p:cBhvr>
                                        <p:cTn id="15" dur="500"/>
                                        <p:tgtEl>
                                          <p:spTgt spid="3746">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45"/>
                                        </p:tgtEl>
                                        <p:attrNameLst>
                                          <p:attrName>style.visibility</p:attrName>
                                        </p:attrNameLst>
                                      </p:cBhvr>
                                      <p:to>
                                        <p:strVal val="visible"/>
                                      </p:to>
                                    </p:set>
                                    <p:animEffect transition="in" filter="barn(inVertical)">
                                      <p:cBhvr>
                                        <p:cTn id="18" dur="500"/>
                                        <p:tgtEl>
                                          <p:spTgt spid="374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663">
                                            <p:txEl>
                                              <p:pRg st="0" end="0"/>
                                            </p:txEl>
                                          </p:spTgt>
                                        </p:tgtEl>
                                        <p:attrNameLst>
                                          <p:attrName>style.visibility</p:attrName>
                                        </p:attrNameLst>
                                      </p:cBhvr>
                                      <p:to>
                                        <p:strVal val="visible"/>
                                      </p:to>
                                    </p:set>
                                    <p:animEffect transition="in" filter="barn(inVertical)">
                                      <p:cBhvr>
                                        <p:cTn id="23" dur="500"/>
                                        <p:tgtEl>
                                          <p:spTgt spid="3663">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662"/>
                                        </p:tgtEl>
                                        <p:attrNameLst>
                                          <p:attrName>style.visibility</p:attrName>
                                        </p:attrNameLst>
                                      </p:cBhvr>
                                      <p:to>
                                        <p:strVal val="visible"/>
                                      </p:to>
                                    </p:set>
                                    <p:animEffect transition="in" filter="barn(inVertical)">
                                      <p:cBhvr>
                                        <p:cTn id="26" dur="500"/>
                                        <p:tgtEl>
                                          <p:spTgt spid="3662"/>
                                        </p:tgtEl>
                                      </p:cBhvr>
                                    </p:animEffect>
                                  </p:childTnLst>
                                </p:cTn>
                              </p:par>
                              <p:par>
                                <p:cTn id="27" presetID="16" presetClass="entr" presetSubtype="21" fill="hold" nodeType="withEffect">
                                  <p:stCondLst>
                                    <p:cond delay="0"/>
                                  </p:stCondLst>
                                  <p:childTnLst>
                                    <p:set>
                                      <p:cBhvr>
                                        <p:cTn id="28" dur="1" fill="hold">
                                          <p:stCondLst>
                                            <p:cond delay="0"/>
                                          </p:stCondLst>
                                        </p:cTn>
                                        <p:tgtEl>
                                          <p:spTgt spid="3369"/>
                                        </p:tgtEl>
                                        <p:attrNameLst>
                                          <p:attrName>style.visibility</p:attrName>
                                        </p:attrNameLst>
                                      </p:cBhvr>
                                      <p:to>
                                        <p:strVal val="visible"/>
                                      </p:to>
                                    </p:set>
                                    <p:animEffect transition="in" filter="barn(inVertical)">
                                      <p:cBhvr>
                                        <p:cTn id="29" dur="500"/>
                                        <p:tgtEl>
                                          <p:spTgt spid="3369"/>
                                        </p:tgtEl>
                                      </p:cBhvr>
                                    </p:animEffect>
                                  </p:childTnLst>
                                </p:cTn>
                              </p:par>
                              <p:par>
                                <p:cTn id="30" presetID="16" presetClass="entr" presetSubtype="21" fill="hold" nodeType="withEffect">
                                  <p:stCondLst>
                                    <p:cond delay="0"/>
                                  </p:stCondLst>
                                  <p:childTnLst>
                                    <p:set>
                                      <p:cBhvr>
                                        <p:cTn id="31" dur="1" fill="hold">
                                          <p:stCondLst>
                                            <p:cond delay="0"/>
                                          </p:stCondLst>
                                        </p:cTn>
                                        <p:tgtEl>
                                          <p:spTgt spid="3664"/>
                                        </p:tgtEl>
                                        <p:attrNameLst>
                                          <p:attrName>style.visibility</p:attrName>
                                        </p:attrNameLst>
                                      </p:cBhvr>
                                      <p:to>
                                        <p:strVal val="visible"/>
                                      </p:to>
                                    </p:set>
                                    <p:animEffect transition="in" filter="barn(inVertical)">
                                      <p:cBhvr>
                                        <p:cTn id="32" dur="500"/>
                                        <p:tgtEl>
                                          <p:spTgt spid="366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44"/>
                                        </p:tgtEl>
                                        <p:attrNameLst>
                                          <p:attrName>style.visibility</p:attrName>
                                        </p:attrNameLst>
                                      </p:cBhvr>
                                      <p:to>
                                        <p:strVal val="visible"/>
                                      </p:to>
                                    </p:set>
                                    <p:animEffect transition="in" filter="barn(inVertical)">
                                      <p:cBhvr>
                                        <p:cTn id="35" dur="500"/>
                                        <p:tgtEl>
                                          <p:spTgt spid="3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animBg="1"/>
      <p:bldP spid="3663" grpId="0" build="p"/>
      <p:bldP spid="3744" grpId="0" animBg="1"/>
      <p:bldP spid="3745" grpId="0" animBg="1"/>
      <p:bldP spid="3746" grpId="0" build="p"/>
      <p:bldP spid="37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0"/>
        <p:cNvGrpSpPr/>
        <p:nvPr/>
      </p:nvGrpSpPr>
      <p:grpSpPr>
        <a:xfrm>
          <a:off x="0" y="0"/>
          <a:ext cx="0" cy="0"/>
          <a:chOff x="0" y="0"/>
          <a:chExt cx="0" cy="0"/>
        </a:xfrm>
      </p:grpSpPr>
      <p:sp>
        <p:nvSpPr>
          <p:cNvPr id="2125" name="Google Shape;2125;p51"/>
          <p:cNvSpPr txBox="1"/>
          <p:nvPr/>
        </p:nvSpPr>
        <p:spPr>
          <a:xfrm flipH="1">
            <a:off x="1245078" y="1705014"/>
            <a:ext cx="5217136" cy="935287"/>
          </a:xfrm>
          <a:prstGeom prst="rect">
            <a:avLst/>
          </a:prstGeom>
          <a:noFill/>
          <a:ln>
            <a:noFill/>
          </a:ln>
        </p:spPr>
        <p:txBody>
          <a:bodyPr spcFirstLastPara="1" wrap="square" lIns="54000" tIns="182875" rIns="198000" bIns="0" anchor="ctr" anchorCtr="0">
            <a:noAutofit/>
          </a:bodyPr>
          <a:lstStyle/>
          <a:p>
            <a:pPr marL="0" lvl="0" indent="0" algn="ctr" rtl="0">
              <a:lnSpc>
                <a:spcPts val="3400"/>
              </a:lnSpc>
              <a:spcBef>
                <a:spcPts val="0"/>
              </a:spcBef>
              <a:spcAft>
                <a:spcPts val="1600"/>
              </a:spcAft>
              <a:buNone/>
            </a:pPr>
            <a:r>
              <a:rPr lang="en" sz="2600" dirty="0">
                <a:solidFill>
                  <a:schemeClr val="dk1"/>
                </a:solidFill>
                <a:latin typeface="+mj-lt"/>
                <a:ea typeface="Didact Gothic"/>
                <a:cs typeface="Didact Gothic"/>
                <a:sym typeface="Didact Gothic"/>
              </a:rPr>
              <a:t>Tiếng trống, tiếng đàn, tiếng hát,...mang năng lượng </a:t>
            </a:r>
            <a:endParaRPr sz="2600" b="1" dirty="0">
              <a:solidFill>
                <a:schemeClr val="dk1"/>
              </a:solidFill>
              <a:latin typeface="+mj-lt"/>
              <a:ea typeface="Didact Gothic"/>
              <a:cs typeface="Didact Gothic"/>
              <a:sym typeface="Didact Gothic"/>
            </a:endParaRPr>
          </a:p>
        </p:txBody>
      </p:sp>
      <p:sp>
        <p:nvSpPr>
          <p:cNvPr id="16" name="Google Shape;2125;p51"/>
          <p:cNvSpPr txBox="1"/>
          <p:nvPr/>
        </p:nvSpPr>
        <p:spPr>
          <a:xfrm flipH="1">
            <a:off x="3465114" y="3831904"/>
            <a:ext cx="5217136" cy="935287"/>
          </a:xfrm>
          <a:prstGeom prst="rect">
            <a:avLst/>
          </a:prstGeom>
          <a:noFill/>
          <a:ln>
            <a:noFill/>
          </a:ln>
        </p:spPr>
        <p:txBody>
          <a:bodyPr spcFirstLastPara="1" wrap="square" lIns="54000" tIns="182875" rIns="198000" bIns="0" anchor="ctr" anchorCtr="0">
            <a:noAutofit/>
          </a:bodyPr>
          <a:lstStyle/>
          <a:p>
            <a:pPr marL="0" lvl="0" indent="0" algn="ctr" rtl="0">
              <a:lnSpc>
                <a:spcPts val="3400"/>
              </a:lnSpc>
              <a:spcBef>
                <a:spcPts val="0"/>
              </a:spcBef>
              <a:spcAft>
                <a:spcPts val="1600"/>
              </a:spcAft>
              <a:buNone/>
            </a:pPr>
            <a:r>
              <a:rPr lang="en" sz="2600" dirty="0">
                <a:solidFill>
                  <a:schemeClr val="dk1"/>
                </a:solidFill>
                <a:latin typeface="+mj-lt"/>
                <a:ea typeface="Didact Gothic"/>
                <a:cs typeface="Didact Gothic"/>
                <a:sym typeface="Didact Gothic"/>
              </a:rPr>
              <a:t>Năng lượng này giúp con người nghe được âm thanh</a:t>
            </a:r>
            <a:endParaRPr sz="2600" b="1" dirty="0">
              <a:solidFill>
                <a:schemeClr val="dk1"/>
              </a:solidFill>
              <a:latin typeface="+mj-lt"/>
              <a:ea typeface="Didact Gothic"/>
              <a:cs typeface="Didact Gothic"/>
              <a:sym typeface="Didact Gothic"/>
            </a:endParaRPr>
          </a:p>
        </p:txBody>
      </p:sp>
      <p:grpSp>
        <p:nvGrpSpPr>
          <p:cNvPr id="6" name="Google Shape;935;p32"/>
          <p:cNvGrpSpPr/>
          <p:nvPr/>
        </p:nvGrpSpPr>
        <p:grpSpPr>
          <a:xfrm>
            <a:off x="1891432" y="48649"/>
            <a:ext cx="5616055" cy="1251496"/>
            <a:chOff x="1966944" y="49159"/>
            <a:chExt cx="5930106" cy="1251496"/>
          </a:xfrm>
        </p:grpSpPr>
        <p:sp>
          <p:nvSpPr>
            <p:cNvPr id="7"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39;p32"/>
          <p:cNvSpPr txBox="1">
            <a:spLocks noGrp="1"/>
          </p:cNvSpPr>
          <p:nvPr>
            <p:ph type="title"/>
          </p:nvPr>
        </p:nvSpPr>
        <p:spPr>
          <a:xfrm>
            <a:off x="1618478" y="396221"/>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Năng lượng </a:t>
            </a:r>
            <a:r>
              <a:rPr lang="en-US" sz="2600" b="1" dirty="0">
                <a:latin typeface="+mj-lt"/>
              </a:rPr>
              <a:t>âm thanh</a:t>
            </a:r>
            <a:endParaRPr sz="2600" b="1" dirty="0">
              <a:solidFill>
                <a:schemeClr val="dk1"/>
              </a:solidFill>
              <a:latin typeface="+mj-lt"/>
            </a:endParaRPr>
          </a:p>
        </p:txBody>
      </p:sp>
      <p:pic>
        <p:nvPicPr>
          <p:cNvPr id="3" name="Picture 2"/>
          <p:cNvPicPr>
            <a:picLocks noChangeAspect="1"/>
          </p:cNvPicPr>
          <p:nvPr/>
        </p:nvPicPr>
        <p:blipFill>
          <a:blip r:embed="rId3"/>
          <a:stretch>
            <a:fillRect/>
          </a:stretch>
        </p:blipFill>
        <p:spPr>
          <a:xfrm>
            <a:off x="725378" y="2859707"/>
            <a:ext cx="2594308" cy="2265529"/>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6133440" y="1059672"/>
            <a:ext cx="2778038" cy="2262757"/>
          </a:xfrm>
          <a:prstGeom prst="ellipse">
            <a:avLst/>
          </a:prstGeom>
          <a:ln>
            <a:noFill/>
          </a:ln>
          <a:effectLst>
            <a:softEdge rad="112500"/>
          </a:effectLst>
        </p:spPr>
      </p:pic>
      <p:pic>
        <p:nvPicPr>
          <p:cNvPr id="5" name="Picture 4"/>
          <p:cNvPicPr>
            <a:picLocks noChangeAspect="1"/>
          </p:cNvPicPr>
          <p:nvPr/>
        </p:nvPicPr>
        <p:blipFill>
          <a:blip r:embed="rId5"/>
          <a:stretch>
            <a:fillRect/>
          </a:stretch>
        </p:blipFill>
        <p:spPr>
          <a:xfrm>
            <a:off x="3739556" y="2806770"/>
            <a:ext cx="2388357" cy="881532"/>
          </a:xfrm>
          <a:prstGeom prst="rect">
            <a:avLst/>
          </a:prstGeom>
          <a:ln>
            <a:noFill/>
          </a:ln>
          <a:effectLst>
            <a:softEdge rad="112500"/>
          </a:effectLst>
        </p:spPr>
      </p:pic>
    </p:spTree>
    <p:extLst>
      <p:ext uri="{BB962C8B-B14F-4D97-AF65-F5344CB8AC3E}">
        <p14:creationId xmlns:p14="http://schemas.microsoft.com/office/powerpoint/2010/main" val="10703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25"/>
                                        </p:tgtEl>
                                        <p:attrNameLst>
                                          <p:attrName>style.visibility</p:attrName>
                                        </p:attrNameLst>
                                      </p:cBhvr>
                                      <p:to>
                                        <p:strVal val="visible"/>
                                      </p:to>
                                    </p:set>
                                    <p:animEffect transition="in" filter="fade">
                                      <p:cBhvr>
                                        <p:cTn id="15" dur="1000"/>
                                        <p:tgtEl>
                                          <p:spTgt spid="2125"/>
                                        </p:tgtEl>
                                      </p:cBhvr>
                                    </p:animEffect>
                                    <p:anim calcmode="lin" valueType="num">
                                      <p:cBhvr>
                                        <p:cTn id="16" dur="1000" fill="hold"/>
                                        <p:tgtEl>
                                          <p:spTgt spid="2125"/>
                                        </p:tgtEl>
                                        <p:attrNameLst>
                                          <p:attrName>ppt_x</p:attrName>
                                        </p:attrNameLst>
                                      </p:cBhvr>
                                      <p:tavLst>
                                        <p:tav tm="0">
                                          <p:val>
                                            <p:strVal val="#ppt_x"/>
                                          </p:val>
                                        </p:tav>
                                        <p:tav tm="100000">
                                          <p:val>
                                            <p:strVal val="#ppt_x"/>
                                          </p:val>
                                        </p:tav>
                                      </p:tavLst>
                                    </p:anim>
                                    <p:anim calcmode="lin" valueType="num">
                                      <p:cBhvr>
                                        <p:cTn id="17" dur="1000" fill="hold"/>
                                        <p:tgtEl>
                                          <p:spTgt spid="21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5" grpId="0"/>
      <p:bldP spid="1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1096106" y="2008905"/>
            <a:ext cx="7559830" cy="171753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a:spLocks noGrp="1"/>
          </p:cNvSpPr>
          <p:nvPr>
            <p:ph type="ctrTitle"/>
          </p:nvPr>
        </p:nvSpPr>
        <p:spPr>
          <a:xfrm rot="-182">
            <a:off x="1340443" y="2559931"/>
            <a:ext cx="7083757" cy="895800"/>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 sz="3200" b="1" dirty="0">
                <a:solidFill>
                  <a:schemeClr val="lt1"/>
                </a:solidFill>
                <a:latin typeface="+mj-lt"/>
              </a:rPr>
              <a:t>TÌM HIỂU VỀ DẠNG</a:t>
            </a:r>
            <a:br>
              <a:rPr lang="en" sz="3200" b="1" dirty="0">
                <a:solidFill>
                  <a:schemeClr val="lt1"/>
                </a:solidFill>
                <a:latin typeface="+mj-lt"/>
              </a:rPr>
            </a:br>
            <a:r>
              <a:rPr lang="en" sz="3200" b="1" dirty="0">
                <a:solidFill>
                  <a:schemeClr val="lt1"/>
                </a:solidFill>
                <a:latin typeface="+mj-lt"/>
              </a:rPr>
              <a:t> NĂNG LƯỢNG LƯU TRỮ </a:t>
            </a:r>
            <a:endParaRPr sz="3200" b="1" dirty="0">
              <a:solidFill>
                <a:schemeClr val="lt1"/>
              </a:solidFill>
              <a:latin typeface="+mj-lt"/>
            </a:endParaRPr>
          </a:p>
        </p:txBody>
      </p:sp>
      <p:grpSp>
        <p:nvGrpSpPr>
          <p:cNvPr id="602" name="Google Shape;602;p27"/>
          <p:cNvGrpSpPr/>
          <p:nvPr/>
        </p:nvGrpSpPr>
        <p:grpSpPr>
          <a:xfrm rot="889286">
            <a:off x="7352540" y="1579190"/>
            <a:ext cx="1912774" cy="1010181"/>
            <a:chOff x="5862862" y="867279"/>
            <a:chExt cx="1912829" cy="1010210"/>
          </a:xfrm>
        </p:grpSpPr>
        <p:sp>
          <p:nvSpPr>
            <p:cNvPr id="603" name="Google Shape;603;p27"/>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3"/>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7"/>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27"/>
          <p:cNvGrpSpPr/>
          <p:nvPr/>
        </p:nvGrpSpPr>
        <p:grpSpPr>
          <a:xfrm>
            <a:off x="891748" y="3072876"/>
            <a:ext cx="1762332" cy="1404699"/>
            <a:chOff x="1292108" y="3397926"/>
            <a:chExt cx="1762332" cy="1404699"/>
          </a:xfrm>
        </p:grpSpPr>
        <p:sp>
          <p:nvSpPr>
            <p:cNvPr id="656" name="Google Shape;656;p27"/>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27"/>
            <p:cNvGrpSpPr/>
            <p:nvPr/>
          </p:nvGrpSpPr>
          <p:grpSpPr>
            <a:xfrm rot="-7563">
              <a:off x="1959985" y="3986887"/>
              <a:ext cx="853625" cy="661631"/>
              <a:chOff x="1959411" y="3975074"/>
              <a:chExt cx="853623" cy="661629"/>
            </a:xfrm>
          </p:grpSpPr>
          <p:grpSp>
            <p:nvGrpSpPr>
              <p:cNvPr id="658" name="Google Shape;658;p27"/>
              <p:cNvGrpSpPr/>
              <p:nvPr/>
            </p:nvGrpSpPr>
            <p:grpSpPr>
              <a:xfrm rot="7493799">
                <a:off x="2664833" y="4448105"/>
                <a:ext cx="87059" cy="194512"/>
                <a:chOff x="3197462" y="129838"/>
                <a:chExt cx="465478" cy="1040001"/>
              </a:xfrm>
            </p:grpSpPr>
            <p:sp>
              <p:nvSpPr>
                <p:cNvPr id="659" name="Google Shape;659;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7"/>
              <p:cNvGrpSpPr/>
              <p:nvPr/>
            </p:nvGrpSpPr>
            <p:grpSpPr>
              <a:xfrm rot="7493799">
                <a:off x="2342693" y="4223260"/>
                <a:ext cx="87059" cy="194512"/>
                <a:chOff x="3197462" y="129838"/>
                <a:chExt cx="465478" cy="1040001"/>
              </a:xfrm>
            </p:grpSpPr>
            <p:sp>
              <p:nvSpPr>
                <p:cNvPr id="666" name="Google Shape;666;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7"/>
              <p:cNvGrpSpPr/>
              <p:nvPr/>
            </p:nvGrpSpPr>
            <p:grpSpPr>
              <a:xfrm rot="7493799">
                <a:off x="2020553" y="3998415"/>
                <a:ext cx="87059" cy="194512"/>
                <a:chOff x="3197462" y="129838"/>
                <a:chExt cx="465478" cy="1040001"/>
              </a:xfrm>
            </p:grpSpPr>
            <p:sp>
              <p:nvSpPr>
                <p:cNvPr id="673" name="Google Shape;673;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7"/>
              <p:cNvGrpSpPr/>
              <p:nvPr/>
            </p:nvGrpSpPr>
            <p:grpSpPr>
              <a:xfrm rot="7493799">
                <a:off x="2577693" y="4194005"/>
                <a:ext cx="87059" cy="194512"/>
                <a:chOff x="3197462" y="129838"/>
                <a:chExt cx="465478" cy="1040001"/>
              </a:xfrm>
            </p:grpSpPr>
            <p:sp>
              <p:nvSpPr>
                <p:cNvPr id="680" name="Google Shape;680;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7"/>
              <p:cNvGrpSpPr/>
              <p:nvPr/>
            </p:nvGrpSpPr>
            <p:grpSpPr>
              <a:xfrm rot="7493799">
                <a:off x="2255553" y="3969160"/>
                <a:ext cx="87059" cy="194512"/>
                <a:chOff x="3197462" y="129838"/>
                <a:chExt cx="465478" cy="1040001"/>
              </a:xfrm>
            </p:grpSpPr>
            <p:sp>
              <p:nvSpPr>
                <p:cNvPr id="687" name="Google Shape;687;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3" name="Google Shape;693;p27"/>
            <p:cNvGrpSpPr/>
            <p:nvPr/>
          </p:nvGrpSpPr>
          <p:grpSpPr>
            <a:xfrm rot="7487173">
              <a:off x="1699197" y="3786819"/>
              <a:ext cx="87055" cy="194505"/>
              <a:chOff x="3197462" y="129838"/>
              <a:chExt cx="465478" cy="1040001"/>
            </a:xfrm>
          </p:grpSpPr>
          <p:sp>
            <p:nvSpPr>
              <p:cNvPr id="694" name="Google Shape;694;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27"/>
            <p:cNvGrpSpPr/>
            <p:nvPr/>
          </p:nvGrpSpPr>
          <p:grpSpPr>
            <a:xfrm rot="7487173">
              <a:off x="1934133" y="3757053"/>
              <a:ext cx="87055" cy="194505"/>
              <a:chOff x="3197462" y="129838"/>
              <a:chExt cx="465478" cy="1040001"/>
            </a:xfrm>
          </p:grpSpPr>
          <p:sp>
            <p:nvSpPr>
              <p:cNvPr id="701" name="Google Shape;701;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7"/>
            <p:cNvGrpSpPr/>
            <p:nvPr/>
          </p:nvGrpSpPr>
          <p:grpSpPr>
            <a:xfrm rot="7487173">
              <a:off x="1611504" y="3532909"/>
              <a:ext cx="87055" cy="194505"/>
              <a:chOff x="3197462" y="129838"/>
              <a:chExt cx="465478" cy="1040001"/>
            </a:xfrm>
          </p:grpSpPr>
          <p:sp>
            <p:nvSpPr>
              <p:cNvPr id="708" name="Google Shape;708;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516;p22"/>
          <p:cNvGrpSpPr/>
          <p:nvPr/>
        </p:nvGrpSpPr>
        <p:grpSpPr>
          <a:xfrm>
            <a:off x="4266670" y="785620"/>
            <a:ext cx="719840" cy="999136"/>
            <a:chOff x="3368409" y="1154615"/>
            <a:chExt cx="994364" cy="1195950"/>
          </a:xfrm>
        </p:grpSpPr>
        <p:sp>
          <p:nvSpPr>
            <p:cNvPr id="88"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93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6"/>
                                        </p:tgtEl>
                                        <p:attrNameLst>
                                          <p:attrName>style.visibility</p:attrName>
                                        </p:attrNameLst>
                                      </p:cBhvr>
                                      <p:to>
                                        <p:strVal val="visible"/>
                                      </p:to>
                                    </p:set>
                                    <p:animEffect transition="in" filter="barn(inVertical)">
                                      <p:cBhvr>
                                        <p:cTn id="10" dur="500"/>
                                        <p:tgtEl>
                                          <p:spTgt spid="58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85"/>
                                        </p:tgtEl>
                                        <p:attrNameLst>
                                          <p:attrName>style.visibility</p:attrName>
                                        </p:attrNameLst>
                                      </p:cBhvr>
                                      <p:to>
                                        <p:strVal val="visible"/>
                                      </p:to>
                                    </p:set>
                                    <p:animEffect transition="in" filter="barn(inVertical)">
                                      <p:cBhvr>
                                        <p:cTn id="13" dur="500"/>
                                        <p:tgtEl>
                                          <p:spTgt spid="585"/>
                                        </p:tgtEl>
                                      </p:cBhvr>
                                    </p:animEffect>
                                  </p:childTnLst>
                                </p:cTn>
                              </p:par>
                              <p:par>
                                <p:cTn id="14" presetID="16" presetClass="entr" presetSubtype="21" fill="hold" nodeType="withEffect">
                                  <p:stCondLst>
                                    <p:cond delay="0"/>
                                  </p:stCondLst>
                                  <p:childTnLst>
                                    <p:set>
                                      <p:cBhvr>
                                        <p:cTn id="15" dur="1" fill="hold">
                                          <p:stCondLst>
                                            <p:cond delay="0"/>
                                          </p:stCondLst>
                                        </p:cTn>
                                        <p:tgtEl>
                                          <p:spTgt spid="655"/>
                                        </p:tgtEl>
                                        <p:attrNameLst>
                                          <p:attrName>style.visibility</p:attrName>
                                        </p:attrNameLst>
                                      </p:cBhvr>
                                      <p:to>
                                        <p:strVal val="visible"/>
                                      </p:to>
                                    </p:set>
                                    <p:animEffect transition="in" filter="barn(inVertical)">
                                      <p:cBhvr>
                                        <p:cTn id="16" dur="500"/>
                                        <p:tgtEl>
                                          <p:spTgt spid="655"/>
                                        </p:tgtEl>
                                      </p:cBhvr>
                                    </p:animEffect>
                                  </p:childTnLst>
                                </p:cTn>
                              </p:par>
                              <p:par>
                                <p:cTn id="17" presetID="16" presetClass="entr" presetSubtype="21" fill="hold" nodeType="withEffect">
                                  <p:stCondLst>
                                    <p:cond delay="0"/>
                                  </p:stCondLst>
                                  <p:childTnLst>
                                    <p:set>
                                      <p:cBhvr>
                                        <p:cTn id="18" dur="1" fill="hold">
                                          <p:stCondLst>
                                            <p:cond delay="0"/>
                                          </p:stCondLst>
                                        </p:cTn>
                                        <p:tgtEl>
                                          <p:spTgt spid="602"/>
                                        </p:tgtEl>
                                        <p:attrNameLst>
                                          <p:attrName>style.visibility</p:attrName>
                                        </p:attrNameLst>
                                      </p:cBhvr>
                                      <p:to>
                                        <p:strVal val="visible"/>
                                      </p:to>
                                    </p:set>
                                    <p:animEffect transition="in" filter="barn(inVertical)">
                                      <p:cBhvr>
                                        <p:cTn id="19"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grpSp>
        <p:nvGrpSpPr>
          <p:cNvPr id="935" name="Google Shape;935;p32"/>
          <p:cNvGrpSpPr/>
          <p:nvPr/>
        </p:nvGrpSpPr>
        <p:grpSpPr>
          <a:xfrm>
            <a:off x="1931157" y="423162"/>
            <a:ext cx="5616055" cy="1251496"/>
            <a:chOff x="1966944" y="49159"/>
            <a:chExt cx="5930106" cy="1251496"/>
          </a:xfrm>
        </p:grpSpPr>
        <p:sp>
          <p:nvSpPr>
            <p:cNvPr id="936"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32"/>
          <p:cNvSpPr txBox="1">
            <a:spLocks noGrp="1"/>
          </p:cNvSpPr>
          <p:nvPr>
            <p:ph type="title"/>
          </p:nvPr>
        </p:nvSpPr>
        <p:spPr>
          <a:xfrm>
            <a:off x="1658203" y="770734"/>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Quan</a:t>
            </a:r>
            <a:r>
              <a:rPr lang="en" sz="2600" b="1" dirty="0">
                <a:solidFill>
                  <a:schemeClr val="dk1"/>
                </a:solidFill>
                <a:latin typeface="+mj-lt"/>
              </a:rPr>
              <a:t> sát các hình ảnh sau</a:t>
            </a:r>
            <a:endParaRPr sz="2600" b="1" dirty="0">
              <a:solidFill>
                <a:schemeClr val="dk1"/>
              </a:solidFill>
              <a:latin typeface="+mj-lt"/>
            </a:endParaRPr>
          </a:p>
        </p:txBody>
      </p:sp>
      <p:pic>
        <p:nvPicPr>
          <p:cNvPr id="4" name="Picture 3"/>
          <p:cNvPicPr>
            <a:picLocks noChangeAspect="1"/>
          </p:cNvPicPr>
          <p:nvPr/>
        </p:nvPicPr>
        <p:blipFill>
          <a:blip r:embed="rId3"/>
          <a:stretch>
            <a:fillRect/>
          </a:stretch>
        </p:blipFill>
        <p:spPr>
          <a:xfrm>
            <a:off x="1097435" y="1716456"/>
            <a:ext cx="3641749" cy="2990486"/>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5154872" y="1787856"/>
            <a:ext cx="3545575" cy="2919085"/>
          </a:xfrm>
          <a:prstGeom prst="rect">
            <a:avLst/>
          </a:prstGeom>
          <a:ln>
            <a:noFill/>
          </a:ln>
          <a:effectLst>
            <a:softEdge rad="112500"/>
          </a:effectLst>
        </p:spPr>
      </p:pic>
    </p:spTree>
    <p:extLst>
      <p:ext uri="{BB962C8B-B14F-4D97-AF65-F5344CB8AC3E}">
        <p14:creationId xmlns:p14="http://schemas.microsoft.com/office/powerpoint/2010/main" val="16342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35"/>
                                        </p:tgtEl>
                                        <p:attrNameLst>
                                          <p:attrName>style.visibility</p:attrName>
                                        </p:attrNameLst>
                                      </p:cBhvr>
                                      <p:to>
                                        <p:strVal val="visible"/>
                                      </p:to>
                                    </p:set>
                                    <p:animEffect transition="in" filter="barn(inVertical)">
                                      <p:cBhvr>
                                        <p:cTn id="7" dur="500"/>
                                        <p:tgtEl>
                                          <p:spTgt spid="9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39"/>
                                        </p:tgtEl>
                                        <p:attrNameLst>
                                          <p:attrName>style.visibility</p:attrName>
                                        </p:attrNameLst>
                                      </p:cBhvr>
                                      <p:to>
                                        <p:strVal val="visible"/>
                                      </p:to>
                                    </p:set>
                                    <p:animEffect transition="in" filter="barn(inVertical)">
                                      <p:cBhvr>
                                        <p:cTn id="10" dur="500"/>
                                        <p:tgtEl>
                                          <p:spTgt spid="93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9298" y="940772"/>
            <a:ext cx="3908235" cy="3890536"/>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5202711" y="940772"/>
            <a:ext cx="3354435" cy="3835945"/>
          </a:xfrm>
          <a:prstGeom prst="rect">
            <a:avLst/>
          </a:prstGeom>
          <a:ln>
            <a:noFill/>
          </a:ln>
          <a:effectLst>
            <a:softEdge rad="112500"/>
          </a:effectLst>
        </p:spPr>
      </p:pic>
    </p:spTree>
    <p:extLst>
      <p:ext uri="{BB962C8B-B14F-4D97-AF65-F5344CB8AC3E}">
        <p14:creationId xmlns:p14="http://schemas.microsoft.com/office/powerpoint/2010/main" val="17773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grpSp>
        <p:nvGrpSpPr>
          <p:cNvPr id="1194" name="Google Shape;1194;p33"/>
          <p:cNvGrpSpPr/>
          <p:nvPr/>
        </p:nvGrpSpPr>
        <p:grpSpPr>
          <a:xfrm>
            <a:off x="2045426" y="306723"/>
            <a:ext cx="5930106" cy="1251496"/>
            <a:chOff x="1966944" y="49159"/>
            <a:chExt cx="5930106" cy="1251496"/>
          </a:xfrm>
        </p:grpSpPr>
        <p:sp>
          <p:nvSpPr>
            <p:cNvPr id="1195" name="Google Shape;1195;p3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33"/>
          <p:cNvSpPr txBox="1">
            <a:spLocks noGrp="1"/>
          </p:cNvSpPr>
          <p:nvPr>
            <p:ph type="title"/>
          </p:nvPr>
        </p:nvSpPr>
        <p:spPr>
          <a:xfrm>
            <a:off x="2384755" y="639137"/>
            <a:ext cx="5144161" cy="5571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lt1"/>
                </a:solidFill>
                <a:latin typeface="+mj-lt"/>
              </a:rPr>
              <a:t>Thảo luận và trả lời câu hỏi</a:t>
            </a:r>
            <a:endParaRPr sz="2800" b="1" dirty="0">
              <a:solidFill>
                <a:schemeClr val="lt1"/>
              </a:solidFill>
              <a:latin typeface="+mj-lt"/>
            </a:endParaRPr>
          </a:p>
        </p:txBody>
      </p:sp>
      <p:sp>
        <p:nvSpPr>
          <p:cNvPr id="1252" name="Google Shape;1252;p33"/>
          <p:cNvSpPr/>
          <p:nvPr/>
        </p:nvSpPr>
        <p:spPr>
          <a:xfrm rot="-5702922">
            <a:off x="3420069" y="-5717"/>
            <a:ext cx="2530014" cy="6318071"/>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txBox="1">
            <a:spLocks noGrp="1"/>
          </p:cNvSpPr>
          <p:nvPr>
            <p:ph type="subTitle" idx="1"/>
          </p:nvPr>
        </p:nvSpPr>
        <p:spPr>
          <a:xfrm rot="-302252">
            <a:off x="1654561" y="2214761"/>
            <a:ext cx="6211993" cy="2018533"/>
          </a:xfrm>
          <a:prstGeom prst="rect">
            <a:avLst/>
          </a:prstGeom>
        </p:spPr>
        <p:txBody>
          <a:bodyPr spcFirstLastPara="1" wrap="square" lIns="91425" tIns="91425" rIns="91425" bIns="91425" anchor="ctr" anchorCtr="0">
            <a:noAutofit/>
          </a:bodyPr>
          <a:lstStyle/>
          <a:p>
            <a:pPr marL="114300" indent="0" algn="just">
              <a:lnSpc>
                <a:spcPts val="3600"/>
              </a:lnSpc>
            </a:pPr>
            <a:r>
              <a:rPr lang="en-US" sz="2500" b="1" dirty="0">
                <a:latin typeface="+mj-lt"/>
              </a:rPr>
              <a:t>Nhóm 1:</a:t>
            </a:r>
            <a:r>
              <a:rPr lang="en-US" sz="2500" dirty="0">
                <a:latin typeface="+mj-lt"/>
              </a:rPr>
              <a:t> Tìm hiểu thế năng hấp dẫn</a:t>
            </a:r>
          </a:p>
          <a:p>
            <a:pPr marL="114300" indent="0" algn="just">
              <a:lnSpc>
                <a:spcPts val="3600"/>
              </a:lnSpc>
            </a:pPr>
            <a:r>
              <a:rPr lang="en-US" sz="2500" b="1" dirty="0">
                <a:latin typeface="+mj-lt"/>
              </a:rPr>
              <a:t>Nhóm 2:</a:t>
            </a:r>
            <a:r>
              <a:rPr lang="en-US" sz="2500" dirty="0">
                <a:latin typeface="+mj-lt"/>
              </a:rPr>
              <a:t> Tìm hiểu thế năng đàn hồi</a:t>
            </a:r>
          </a:p>
          <a:p>
            <a:pPr marL="114300" indent="0" algn="just">
              <a:lnSpc>
                <a:spcPts val="3600"/>
              </a:lnSpc>
            </a:pPr>
            <a:r>
              <a:rPr lang="en-US" sz="2500" b="1" dirty="0">
                <a:latin typeface="+mj-lt"/>
              </a:rPr>
              <a:t>Nhóm 3:</a:t>
            </a:r>
            <a:r>
              <a:rPr lang="en-US" sz="2500" dirty="0">
                <a:latin typeface="+mj-lt"/>
              </a:rPr>
              <a:t> Tìm hiểu năng lượng hóa học</a:t>
            </a:r>
          </a:p>
          <a:p>
            <a:pPr marL="114300" indent="0" algn="just">
              <a:lnSpc>
                <a:spcPts val="3600"/>
              </a:lnSpc>
            </a:pPr>
            <a:r>
              <a:rPr lang="en-US" sz="2500" b="1" dirty="0">
                <a:latin typeface="+mj-lt"/>
              </a:rPr>
              <a:t>Nhóm 4:</a:t>
            </a:r>
            <a:r>
              <a:rPr lang="en-US" sz="2500" dirty="0">
                <a:latin typeface="+mj-lt"/>
              </a:rPr>
              <a:t> Tìm hiểu năng lượng hạt nhân</a:t>
            </a:r>
          </a:p>
        </p:txBody>
      </p:sp>
      <p:sp>
        <p:nvSpPr>
          <p:cNvPr id="1254" name="Google Shape;1254;p33"/>
          <p:cNvSpPr/>
          <p:nvPr/>
        </p:nvSpPr>
        <p:spPr>
          <a:xfrm rot="333202">
            <a:off x="1295216" y="1919591"/>
            <a:ext cx="726157" cy="532299"/>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Picture 3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259672" flipH="1">
            <a:off x="839523" y="407984"/>
            <a:ext cx="1286048" cy="1359838"/>
          </a:xfrm>
          <a:prstGeom prst="rect">
            <a:avLst/>
          </a:prstGeom>
        </p:spPr>
      </p:pic>
      <p:sp>
        <p:nvSpPr>
          <p:cNvPr id="72" name="TextBox 33"/>
          <p:cNvSpPr txBox="1"/>
          <p:nvPr/>
        </p:nvSpPr>
        <p:spPr>
          <a:xfrm>
            <a:off x="1000528" y="567737"/>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16" presetClass="entr" presetSubtype="2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arn(inVertical)">
                                      <p:cBhvr>
                                        <p:cTn id="10" dur="500"/>
                                        <p:tgtEl>
                                          <p:spTgt spid="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98"/>
                                        </p:tgtEl>
                                        <p:attrNameLst>
                                          <p:attrName>style.visibility</p:attrName>
                                        </p:attrNameLst>
                                      </p:cBhvr>
                                      <p:to>
                                        <p:strVal val="visible"/>
                                      </p:to>
                                    </p:set>
                                    <p:animEffect transition="in" filter="barn(inVertical)">
                                      <p:cBhvr>
                                        <p:cTn id="13" dur="500"/>
                                        <p:tgtEl>
                                          <p:spTgt spid="1198"/>
                                        </p:tgtEl>
                                      </p:cBhvr>
                                    </p:animEffect>
                                  </p:childTnLst>
                                </p:cTn>
                              </p:par>
                              <p:par>
                                <p:cTn id="14" presetID="16" presetClass="entr" presetSubtype="21" fill="hold" nodeType="withEffect">
                                  <p:stCondLst>
                                    <p:cond delay="0"/>
                                  </p:stCondLst>
                                  <p:childTnLst>
                                    <p:set>
                                      <p:cBhvr>
                                        <p:cTn id="15" dur="1" fill="hold">
                                          <p:stCondLst>
                                            <p:cond delay="0"/>
                                          </p:stCondLst>
                                        </p:cTn>
                                        <p:tgtEl>
                                          <p:spTgt spid="1194"/>
                                        </p:tgtEl>
                                        <p:attrNameLst>
                                          <p:attrName>style.visibility</p:attrName>
                                        </p:attrNameLst>
                                      </p:cBhvr>
                                      <p:to>
                                        <p:strVal val="visible"/>
                                      </p:to>
                                    </p:set>
                                    <p:animEffect transition="in" filter="barn(inVertical)">
                                      <p:cBhvr>
                                        <p:cTn id="16" dur="500"/>
                                        <p:tgtEl>
                                          <p:spTgt spid="119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52"/>
                                        </p:tgtEl>
                                        <p:attrNameLst>
                                          <p:attrName>style.visibility</p:attrName>
                                        </p:attrNameLst>
                                      </p:cBhvr>
                                      <p:to>
                                        <p:strVal val="visible"/>
                                      </p:to>
                                    </p:set>
                                    <p:animEffect transition="in" filter="fade">
                                      <p:cBhvr>
                                        <p:cTn id="21" dur="1000"/>
                                        <p:tgtEl>
                                          <p:spTgt spid="1252"/>
                                        </p:tgtEl>
                                      </p:cBhvr>
                                    </p:animEffect>
                                    <p:anim calcmode="lin" valueType="num">
                                      <p:cBhvr>
                                        <p:cTn id="22" dur="1000" fill="hold"/>
                                        <p:tgtEl>
                                          <p:spTgt spid="1252"/>
                                        </p:tgtEl>
                                        <p:attrNameLst>
                                          <p:attrName>ppt_x</p:attrName>
                                        </p:attrNameLst>
                                      </p:cBhvr>
                                      <p:tavLst>
                                        <p:tav tm="0">
                                          <p:val>
                                            <p:strVal val="#ppt_x"/>
                                          </p:val>
                                        </p:tav>
                                        <p:tav tm="100000">
                                          <p:val>
                                            <p:strVal val="#ppt_x"/>
                                          </p:val>
                                        </p:tav>
                                      </p:tavLst>
                                    </p:anim>
                                    <p:anim calcmode="lin" valueType="num">
                                      <p:cBhvr>
                                        <p:cTn id="23" dur="1000" fill="hold"/>
                                        <p:tgtEl>
                                          <p:spTgt spid="125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54"/>
                                        </p:tgtEl>
                                        <p:attrNameLst>
                                          <p:attrName>style.visibility</p:attrName>
                                        </p:attrNameLst>
                                      </p:cBhvr>
                                      <p:to>
                                        <p:strVal val="visible"/>
                                      </p:to>
                                    </p:set>
                                    <p:animEffect transition="in" filter="fade">
                                      <p:cBhvr>
                                        <p:cTn id="26" dur="1000"/>
                                        <p:tgtEl>
                                          <p:spTgt spid="1254"/>
                                        </p:tgtEl>
                                      </p:cBhvr>
                                    </p:animEffect>
                                    <p:anim calcmode="lin" valueType="num">
                                      <p:cBhvr>
                                        <p:cTn id="27" dur="1000" fill="hold"/>
                                        <p:tgtEl>
                                          <p:spTgt spid="1254"/>
                                        </p:tgtEl>
                                        <p:attrNameLst>
                                          <p:attrName>ppt_x</p:attrName>
                                        </p:attrNameLst>
                                      </p:cBhvr>
                                      <p:tavLst>
                                        <p:tav tm="0">
                                          <p:val>
                                            <p:strVal val="#ppt_x"/>
                                          </p:val>
                                        </p:tav>
                                        <p:tav tm="100000">
                                          <p:val>
                                            <p:strVal val="#ppt_x"/>
                                          </p:val>
                                        </p:tav>
                                      </p:tavLst>
                                    </p:anim>
                                    <p:anim calcmode="lin" valueType="num">
                                      <p:cBhvr>
                                        <p:cTn id="28" dur="1000" fill="hold"/>
                                        <p:tgtEl>
                                          <p:spTgt spid="12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53">
                                            <p:txEl>
                                              <p:pRg st="0" end="0"/>
                                            </p:txEl>
                                          </p:spTgt>
                                        </p:tgtEl>
                                        <p:attrNameLst>
                                          <p:attrName>style.visibility</p:attrName>
                                        </p:attrNameLst>
                                      </p:cBhvr>
                                      <p:to>
                                        <p:strVal val="visible"/>
                                      </p:to>
                                    </p:set>
                                    <p:animEffect transition="in" filter="barn(inVertical)">
                                      <p:cBhvr>
                                        <p:cTn id="33" dur="500"/>
                                        <p:tgtEl>
                                          <p:spTgt spid="125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53">
                                            <p:txEl>
                                              <p:pRg st="1" end="1"/>
                                            </p:txEl>
                                          </p:spTgt>
                                        </p:tgtEl>
                                        <p:attrNameLst>
                                          <p:attrName>style.visibility</p:attrName>
                                        </p:attrNameLst>
                                      </p:cBhvr>
                                      <p:to>
                                        <p:strVal val="visible"/>
                                      </p:to>
                                    </p:set>
                                    <p:animEffect transition="in" filter="barn(inVertical)">
                                      <p:cBhvr>
                                        <p:cTn id="38" dur="500"/>
                                        <p:tgtEl>
                                          <p:spTgt spid="125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53">
                                            <p:txEl>
                                              <p:pRg st="2" end="2"/>
                                            </p:txEl>
                                          </p:spTgt>
                                        </p:tgtEl>
                                        <p:attrNameLst>
                                          <p:attrName>style.visibility</p:attrName>
                                        </p:attrNameLst>
                                      </p:cBhvr>
                                      <p:to>
                                        <p:strVal val="visible"/>
                                      </p:to>
                                    </p:set>
                                    <p:animEffect transition="in" filter="barn(inVertical)">
                                      <p:cBhvr>
                                        <p:cTn id="43" dur="500"/>
                                        <p:tgtEl>
                                          <p:spTgt spid="125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53">
                                            <p:txEl>
                                              <p:pRg st="3" end="3"/>
                                            </p:txEl>
                                          </p:spTgt>
                                        </p:tgtEl>
                                        <p:attrNameLst>
                                          <p:attrName>style.visibility</p:attrName>
                                        </p:attrNameLst>
                                      </p:cBhvr>
                                      <p:to>
                                        <p:strVal val="visible"/>
                                      </p:to>
                                    </p:set>
                                    <p:animEffect transition="in" filter="barn(inVertical)">
                                      <p:cBhvr>
                                        <p:cTn id="48" dur="500"/>
                                        <p:tgtEl>
                                          <p:spTgt spid="1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p:bldP spid="1252" grpId="0" animBg="1"/>
      <p:bldP spid="1253" grpId="0" build="p"/>
      <p:bldP spid="1254"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7"/>
        <p:cNvGrpSpPr/>
        <p:nvPr/>
      </p:nvGrpSpPr>
      <p:grpSpPr>
        <a:xfrm>
          <a:off x="0" y="0"/>
          <a:ext cx="0" cy="0"/>
          <a:chOff x="0" y="0"/>
          <a:chExt cx="0" cy="0"/>
        </a:xfrm>
      </p:grpSpPr>
      <p:grpSp>
        <p:nvGrpSpPr>
          <p:cNvPr id="1798" name="Google Shape;1798;p49"/>
          <p:cNvGrpSpPr/>
          <p:nvPr/>
        </p:nvGrpSpPr>
        <p:grpSpPr>
          <a:xfrm>
            <a:off x="1849463" y="363213"/>
            <a:ext cx="5930106" cy="1251496"/>
            <a:chOff x="1966944" y="49159"/>
            <a:chExt cx="5930106" cy="1251496"/>
          </a:xfrm>
        </p:grpSpPr>
        <p:sp>
          <p:nvSpPr>
            <p:cNvPr id="1799" name="Google Shape;1799;p49"/>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2" name="Google Shape;1802;p49"/>
          <p:cNvSpPr txBox="1">
            <a:spLocks noGrp="1"/>
          </p:cNvSpPr>
          <p:nvPr>
            <p:ph type="title"/>
          </p:nvPr>
        </p:nvSpPr>
        <p:spPr>
          <a:xfrm>
            <a:off x="1318319" y="659283"/>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lt1"/>
                </a:solidFill>
                <a:latin typeface="+mj-lt"/>
              </a:rPr>
              <a:t>Thế năng hấp dẫn</a:t>
            </a:r>
            <a:endParaRPr sz="2800" b="1" dirty="0">
              <a:solidFill>
                <a:schemeClr val="lt1"/>
              </a:solidFill>
              <a:latin typeface="+mj-lt"/>
            </a:endParaRPr>
          </a:p>
        </p:txBody>
      </p:sp>
      <p:sp>
        <p:nvSpPr>
          <p:cNvPr id="3" name="Rectangle 2"/>
          <p:cNvSpPr/>
          <p:nvPr/>
        </p:nvSpPr>
        <p:spPr>
          <a:xfrm>
            <a:off x="2129242" y="1869238"/>
            <a:ext cx="6755640" cy="1400383"/>
          </a:xfrm>
          <a:prstGeom prst="rect">
            <a:avLst/>
          </a:prstGeom>
        </p:spPr>
        <p:txBody>
          <a:bodyPr wrap="square">
            <a:spAutoFit/>
          </a:bodyPr>
          <a:lstStyle/>
          <a:p>
            <a:pPr algn="just">
              <a:lnSpc>
                <a:spcPts val="3400"/>
              </a:lnSpc>
            </a:pPr>
            <a:r>
              <a:rPr lang="en-US" sz="2600" dirty="0">
                <a:latin typeface="+mn-lt"/>
                <a:ea typeface="Calibri" panose="020F0502020204030204" pitchFamily="34" charset="0"/>
              </a:rPr>
              <a:t>Người ở trên cầu trượt, cuốn sách ở trên giá sách, quả táo ở trên cành,…có năng lượng hấp dẫn được gọi là thế năng hấp dẫn</a:t>
            </a:r>
            <a:endParaRPr lang="en-US" sz="2600" dirty="0">
              <a:latin typeface="+mn-lt"/>
            </a:endParaRPr>
          </a:p>
        </p:txBody>
      </p:sp>
      <p:sp>
        <p:nvSpPr>
          <p:cNvPr id="4" name="Rectangle 3"/>
          <p:cNvSpPr/>
          <p:nvPr/>
        </p:nvSpPr>
        <p:spPr>
          <a:xfrm>
            <a:off x="2233392" y="3444176"/>
            <a:ext cx="6571586" cy="1015663"/>
          </a:xfrm>
          <a:prstGeom prst="rect">
            <a:avLst/>
          </a:prstGeom>
        </p:spPr>
        <p:txBody>
          <a:bodyPr wrap="square">
            <a:spAutoFit/>
          </a:bodyPr>
          <a:lstStyle/>
          <a:p>
            <a:pPr algn="just">
              <a:lnSpc>
                <a:spcPts val="3600"/>
              </a:lnSpc>
            </a:pPr>
            <a:r>
              <a:rPr lang="en-US" sz="2500" dirty="0">
                <a:latin typeface="+mn-lt"/>
                <a:ea typeface="Calibri" panose="020F0502020204030204" pitchFamily="34" charset="0"/>
              </a:rPr>
              <a:t>Vật ở càng cao so với mặt đất thì có thể năng hấp dẫn càng lớn.</a:t>
            </a:r>
            <a:endParaRPr lang="en-US" sz="2500" dirty="0">
              <a:latin typeface="+mn-lt"/>
            </a:endParaRPr>
          </a:p>
        </p:txBody>
      </p:sp>
      <p:pic>
        <p:nvPicPr>
          <p:cNvPr id="11"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88669" flipH="1">
            <a:off x="1059871" y="2045816"/>
            <a:ext cx="1014165" cy="542117"/>
          </a:xfrm>
          <a:prstGeom prst="rect">
            <a:avLst/>
          </a:prstGeom>
        </p:spPr>
      </p:pic>
      <p:pic>
        <p:nvPicPr>
          <p:cNvPr id="12"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88669" flipH="1">
            <a:off x="8333949" y="6698774"/>
            <a:ext cx="1577563" cy="843279"/>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88669" flipH="1">
            <a:off x="1059873" y="3583782"/>
            <a:ext cx="1014165" cy="542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fade">
                                      <p:cBhvr>
                                        <p:cTn id="7" dur="1000"/>
                                        <p:tgtEl>
                                          <p:spTgt spid="1802"/>
                                        </p:tgtEl>
                                      </p:cBhvr>
                                    </p:animEffect>
                                    <p:anim calcmode="lin" valueType="num">
                                      <p:cBhvr>
                                        <p:cTn id="8" dur="1000" fill="hold"/>
                                        <p:tgtEl>
                                          <p:spTgt spid="1802"/>
                                        </p:tgtEl>
                                        <p:attrNameLst>
                                          <p:attrName>ppt_x</p:attrName>
                                        </p:attrNameLst>
                                      </p:cBhvr>
                                      <p:tavLst>
                                        <p:tav tm="0">
                                          <p:val>
                                            <p:strVal val="#ppt_x"/>
                                          </p:val>
                                        </p:tav>
                                        <p:tav tm="100000">
                                          <p:val>
                                            <p:strVal val="#ppt_x"/>
                                          </p:val>
                                        </p:tav>
                                      </p:tavLst>
                                    </p:anim>
                                    <p:anim calcmode="lin" valueType="num">
                                      <p:cBhvr>
                                        <p:cTn id="9" dur="1000" fill="hold"/>
                                        <p:tgtEl>
                                          <p:spTgt spid="18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98"/>
                                        </p:tgtEl>
                                        <p:attrNameLst>
                                          <p:attrName>style.visibility</p:attrName>
                                        </p:attrNameLst>
                                      </p:cBhvr>
                                      <p:to>
                                        <p:strVal val="visible"/>
                                      </p:to>
                                    </p:set>
                                    <p:animEffect transition="in" filter="fade">
                                      <p:cBhvr>
                                        <p:cTn id="12" dur="1000"/>
                                        <p:tgtEl>
                                          <p:spTgt spid="1798"/>
                                        </p:tgtEl>
                                      </p:cBhvr>
                                    </p:animEffect>
                                    <p:anim calcmode="lin" valueType="num">
                                      <p:cBhvr>
                                        <p:cTn id="13" dur="1000" fill="hold"/>
                                        <p:tgtEl>
                                          <p:spTgt spid="1798"/>
                                        </p:tgtEl>
                                        <p:attrNameLst>
                                          <p:attrName>ppt_x</p:attrName>
                                        </p:attrNameLst>
                                      </p:cBhvr>
                                      <p:tavLst>
                                        <p:tav tm="0">
                                          <p:val>
                                            <p:strVal val="#ppt_x"/>
                                          </p:val>
                                        </p:tav>
                                        <p:tav tm="100000">
                                          <p:val>
                                            <p:strVal val="#ppt_x"/>
                                          </p:val>
                                        </p:tav>
                                      </p:tavLst>
                                    </p:anim>
                                    <p:anim calcmode="lin" valueType="num">
                                      <p:cBhvr>
                                        <p:cTn id="14" dur="1000" fill="hold"/>
                                        <p:tgtEl>
                                          <p:spTgt spid="17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7"/>
        <p:cNvGrpSpPr/>
        <p:nvPr/>
      </p:nvGrpSpPr>
      <p:grpSpPr>
        <a:xfrm>
          <a:off x="0" y="0"/>
          <a:ext cx="0" cy="0"/>
          <a:chOff x="0" y="0"/>
          <a:chExt cx="0" cy="0"/>
        </a:xfrm>
      </p:grpSpPr>
      <p:grpSp>
        <p:nvGrpSpPr>
          <p:cNvPr id="458" name="Google Shape;458;p21"/>
          <p:cNvGrpSpPr/>
          <p:nvPr/>
        </p:nvGrpSpPr>
        <p:grpSpPr>
          <a:xfrm>
            <a:off x="1954813" y="253984"/>
            <a:ext cx="5930106" cy="1251496"/>
            <a:chOff x="2006019" y="49159"/>
            <a:chExt cx="5930106" cy="1251496"/>
          </a:xfrm>
        </p:grpSpPr>
        <p:sp>
          <p:nvSpPr>
            <p:cNvPr id="459"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21"/>
          <p:cNvSpPr txBox="1">
            <a:spLocks noGrp="1"/>
          </p:cNvSpPr>
          <p:nvPr>
            <p:ph type="title"/>
          </p:nvPr>
        </p:nvSpPr>
        <p:spPr>
          <a:xfrm>
            <a:off x="1406540" y="550054"/>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lt1"/>
                </a:solidFill>
                <a:latin typeface="+mj-lt"/>
              </a:rPr>
              <a:t>KHỞI ĐỘNG</a:t>
            </a:r>
            <a:endParaRPr sz="3000" b="1" dirty="0">
              <a:solidFill>
                <a:schemeClr val="lt1"/>
              </a:solidFill>
              <a:latin typeface="+mj-lt"/>
            </a:endParaRPr>
          </a:p>
        </p:txBody>
      </p:sp>
      <p:sp>
        <p:nvSpPr>
          <p:cNvPr id="3" name="Rectangle 2"/>
          <p:cNvSpPr/>
          <p:nvPr/>
        </p:nvSpPr>
        <p:spPr>
          <a:xfrm>
            <a:off x="1141463" y="1505481"/>
            <a:ext cx="5621003" cy="3323987"/>
          </a:xfrm>
          <a:prstGeom prst="rect">
            <a:avLst/>
          </a:prstGeom>
        </p:spPr>
        <p:txBody>
          <a:bodyPr wrap="square">
            <a:spAutoFit/>
          </a:bodyPr>
          <a:lstStyle/>
          <a:p>
            <a:pPr algn="just">
              <a:lnSpc>
                <a:spcPts val="3600"/>
              </a:lnSpc>
            </a:pPr>
            <a:r>
              <a:rPr lang="vi-VN" sz="2600" dirty="0">
                <a:solidFill>
                  <a:schemeClr val="accent3">
                    <a:lumMod val="50000"/>
                  </a:schemeClr>
                </a:solidFill>
                <a:latin typeface="+mn-lt"/>
                <a:ea typeface="Calibri" panose="020F0502020204030204" pitchFamily="34" charset="0"/>
              </a:rPr>
              <a:t>Theo em, các dạng năng lượng được học ở tiểu học đã đầy đủ chưa? Trong khoa học và đời sống, còn có thêm các dạng năng lượng nào khác không? Nếu không có năng lượng thì chúng ta có thể làm được bất cứ việc nào không?</a:t>
            </a:r>
            <a:endParaRPr lang="en-US" sz="2600" dirty="0">
              <a:solidFill>
                <a:schemeClr val="accent3">
                  <a:lumMod val="50000"/>
                </a:schemeClr>
              </a:solidFill>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barn(inVertical)">
                                      <p:cBhvr>
                                        <p:cTn id="7" dur="500"/>
                                        <p:tgtEl>
                                          <p:spTgt spid="462"/>
                                        </p:tgtEl>
                                      </p:cBhvr>
                                    </p:animEffect>
                                  </p:childTnLst>
                                </p:cTn>
                              </p:par>
                              <p:par>
                                <p:cTn id="8" presetID="16" presetClass="entr" presetSubtype="21" fill="hold" nodeType="withEffect">
                                  <p:stCondLst>
                                    <p:cond delay="0"/>
                                  </p:stCondLst>
                                  <p:childTnLst>
                                    <p:set>
                                      <p:cBhvr>
                                        <p:cTn id="9" dur="1" fill="hold">
                                          <p:stCondLst>
                                            <p:cond delay="0"/>
                                          </p:stCondLst>
                                        </p:cTn>
                                        <p:tgtEl>
                                          <p:spTgt spid="458"/>
                                        </p:tgtEl>
                                        <p:attrNameLst>
                                          <p:attrName>style.visibility</p:attrName>
                                        </p:attrNameLst>
                                      </p:cBhvr>
                                      <p:to>
                                        <p:strVal val="visible"/>
                                      </p:to>
                                    </p:set>
                                    <p:animEffect transition="in" filter="barn(inVertical)">
                                      <p:cBhvr>
                                        <p:cTn id="10" dur="500"/>
                                        <p:tgtEl>
                                          <p:spTgt spid="45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6841" y="873456"/>
            <a:ext cx="2814282" cy="328015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521123" y="873456"/>
            <a:ext cx="2678048" cy="3168057"/>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6199171" y="974802"/>
            <a:ext cx="2743200" cy="3066711"/>
          </a:xfrm>
          <a:prstGeom prst="rect">
            <a:avLst/>
          </a:prstGeom>
          <a:ln>
            <a:noFill/>
          </a:ln>
          <a:effectLst>
            <a:softEdge rad="112500"/>
          </a:effectLst>
        </p:spPr>
      </p:pic>
    </p:spTree>
    <p:extLst>
      <p:ext uri="{BB962C8B-B14F-4D97-AF65-F5344CB8AC3E}">
        <p14:creationId xmlns:p14="http://schemas.microsoft.com/office/powerpoint/2010/main" val="41420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2"/>
        <p:cNvGrpSpPr/>
        <p:nvPr/>
      </p:nvGrpSpPr>
      <p:grpSpPr>
        <a:xfrm>
          <a:off x="0" y="0"/>
          <a:ext cx="0" cy="0"/>
          <a:chOff x="0" y="0"/>
          <a:chExt cx="0" cy="0"/>
        </a:xfrm>
      </p:grpSpPr>
      <p:sp>
        <p:nvSpPr>
          <p:cNvPr id="3310" name="Google Shape;3310;p67"/>
          <p:cNvSpPr/>
          <p:nvPr/>
        </p:nvSpPr>
        <p:spPr>
          <a:xfrm>
            <a:off x="1338255" y="1734368"/>
            <a:ext cx="7175916" cy="1079203"/>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7"/>
          <p:cNvSpPr txBox="1"/>
          <p:nvPr/>
        </p:nvSpPr>
        <p:spPr>
          <a:xfrm flipH="1">
            <a:off x="1399622" y="1814603"/>
            <a:ext cx="7252926" cy="782322"/>
          </a:xfrm>
          <a:prstGeom prst="rect">
            <a:avLst/>
          </a:prstGeom>
          <a:noFill/>
          <a:ln>
            <a:noFill/>
          </a:ln>
        </p:spPr>
        <p:txBody>
          <a:bodyPr spcFirstLastPara="1" wrap="square" lIns="54000" tIns="182875" rIns="198000" bIns="0" anchor="ctr" anchorCtr="0">
            <a:noAutofit/>
          </a:bodyPr>
          <a:lstStyle/>
          <a:p>
            <a:pPr marL="0" lvl="0" indent="0" algn="just" rtl="0">
              <a:lnSpc>
                <a:spcPts val="3400"/>
              </a:lnSpc>
              <a:spcBef>
                <a:spcPts val="0"/>
              </a:spcBef>
              <a:buNone/>
            </a:pPr>
            <a:r>
              <a:rPr lang="en-US" sz="2400" dirty="0">
                <a:solidFill>
                  <a:schemeClr val="accent3">
                    <a:lumMod val="50000"/>
                  </a:schemeClr>
                </a:solidFill>
                <a:latin typeface="+mn-lt"/>
                <a:ea typeface="Didact Gothic"/>
                <a:cs typeface="Didact Gothic"/>
                <a:sym typeface="Odibee Sans"/>
              </a:rPr>
              <a:t>Những vật như lò xo, dây cao su, đệm hơi, cánh cung,…khi bị biến dạng sẽ có thế năng đàn hồi</a:t>
            </a:r>
            <a:endParaRPr sz="2400" dirty="0">
              <a:solidFill>
                <a:schemeClr val="accent3">
                  <a:lumMod val="50000"/>
                </a:schemeClr>
              </a:solidFill>
              <a:latin typeface="+mn-lt"/>
              <a:ea typeface="Didact Gothic"/>
              <a:cs typeface="Didact Gothic"/>
              <a:sym typeface="Didact Gothic"/>
            </a:endParaRPr>
          </a:p>
        </p:txBody>
      </p:sp>
      <p:grpSp>
        <p:nvGrpSpPr>
          <p:cNvPr id="3318" name="Google Shape;3318;p67"/>
          <p:cNvGrpSpPr/>
          <p:nvPr/>
        </p:nvGrpSpPr>
        <p:grpSpPr>
          <a:xfrm>
            <a:off x="134235" y="4140029"/>
            <a:ext cx="1178605" cy="1161700"/>
            <a:chOff x="1269179" y="800254"/>
            <a:chExt cx="1204946" cy="985385"/>
          </a:xfrm>
        </p:grpSpPr>
        <p:sp>
          <p:nvSpPr>
            <p:cNvPr id="3319" name="Google Shape;3319;p67"/>
            <p:cNvSpPr/>
            <p:nvPr/>
          </p:nvSpPr>
          <p:spPr>
            <a:xfrm rot="-1180437">
              <a:off x="1352547" y="955310"/>
              <a:ext cx="1038210" cy="675274"/>
            </a:xfrm>
            <a:custGeom>
              <a:avLst/>
              <a:gdLst/>
              <a:ahLst/>
              <a:cxnLst/>
              <a:rect l="l" t="t" r="r" b="b"/>
              <a:pathLst>
                <a:path w="32379" h="21060" extrusionOk="0">
                  <a:moveTo>
                    <a:pt x="16573" y="0"/>
                  </a:moveTo>
                  <a:cubicBezTo>
                    <a:pt x="15439" y="0"/>
                    <a:pt x="14316" y="186"/>
                    <a:pt x="13231" y="549"/>
                  </a:cubicBezTo>
                  <a:lnTo>
                    <a:pt x="13225" y="552"/>
                  </a:lnTo>
                  <a:cubicBezTo>
                    <a:pt x="13099" y="596"/>
                    <a:pt x="12957" y="645"/>
                    <a:pt x="12810" y="702"/>
                  </a:cubicBezTo>
                  <a:lnTo>
                    <a:pt x="12592" y="791"/>
                  </a:lnTo>
                  <a:lnTo>
                    <a:pt x="12588" y="791"/>
                  </a:lnTo>
                  <a:cubicBezTo>
                    <a:pt x="10872" y="1494"/>
                    <a:pt x="9373" y="2637"/>
                    <a:pt x="8240" y="4105"/>
                  </a:cubicBezTo>
                  <a:cubicBezTo>
                    <a:pt x="7282" y="5352"/>
                    <a:pt x="6616" y="6796"/>
                    <a:pt x="6287" y="8325"/>
                  </a:cubicBezTo>
                  <a:cubicBezTo>
                    <a:pt x="5472" y="8431"/>
                    <a:pt x="4607" y="8623"/>
                    <a:pt x="3845" y="8875"/>
                  </a:cubicBezTo>
                  <a:cubicBezTo>
                    <a:pt x="2383" y="9359"/>
                    <a:pt x="1336" y="10012"/>
                    <a:pt x="726" y="10821"/>
                  </a:cubicBezTo>
                  <a:cubicBezTo>
                    <a:pt x="179" y="11549"/>
                    <a:pt x="0" y="12385"/>
                    <a:pt x="209" y="13240"/>
                  </a:cubicBezTo>
                  <a:cubicBezTo>
                    <a:pt x="352" y="13830"/>
                    <a:pt x="647" y="14353"/>
                    <a:pt x="1084" y="14791"/>
                  </a:cubicBezTo>
                  <a:cubicBezTo>
                    <a:pt x="1515" y="15222"/>
                    <a:pt x="2085" y="15574"/>
                    <a:pt x="2784" y="15835"/>
                  </a:cubicBezTo>
                  <a:cubicBezTo>
                    <a:pt x="3992" y="16290"/>
                    <a:pt x="5632" y="16512"/>
                    <a:pt x="7782" y="16512"/>
                  </a:cubicBezTo>
                  <a:cubicBezTo>
                    <a:pt x="7827" y="16512"/>
                    <a:pt x="7872" y="16512"/>
                    <a:pt x="7918" y="16511"/>
                  </a:cubicBezTo>
                  <a:cubicBezTo>
                    <a:pt x="8465" y="17304"/>
                    <a:pt x="9115" y="18017"/>
                    <a:pt x="9861" y="18633"/>
                  </a:cubicBezTo>
                  <a:cubicBezTo>
                    <a:pt x="10765" y="19382"/>
                    <a:pt x="11783" y="19969"/>
                    <a:pt x="12880" y="20383"/>
                  </a:cubicBezTo>
                  <a:cubicBezTo>
                    <a:pt x="13991" y="20801"/>
                    <a:pt x="15151" y="21026"/>
                    <a:pt x="16330" y="21055"/>
                  </a:cubicBezTo>
                  <a:cubicBezTo>
                    <a:pt x="16417" y="21055"/>
                    <a:pt x="16500" y="21059"/>
                    <a:pt x="16582" y="21059"/>
                  </a:cubicBezTo>
                  <a:cubicBezTo>
                    <a:pt x="17719" y="21059"/>
                    <a:pt x="18846" y="20873"/>
                    <a:pt x="19933" y="20509"/>
                  </a:cubicBezTo>
                  <a:cubicBezTo>
                    <a:pt x="21727" y="19906"/>
                    <a:pt x="23327" y="18832"/>
                    <a:pt x="24554" y="17403"/>
                  </a:cubicBezTo>
                  <a:cubicBezTo>
                    <a:pt x="25605" y="16183"/>
                    <a:pt x="26360" y="14738"/>
                    <a:pt x="26768" y="13187"/>
                  </a:cubicBezTo>
                  <a:cubicBezTo>
                    <a:pt x="28548" y="12501"/>
                    <a:pt x="29913" y="11759"/>
                    <a:pt x="30831" y="10980"/>
                  </a:cubicBezTo>
                  <a:cubicBezTo>
                    <a:pt x="31315" y="10569"/>
                    <a:pt x="31690" y="10134"/>
                    <a:pt x="31941" y="9694"/>
                  </a:cubicBezTo>
                  <a:cubicBezTo>
                    <a:pt x="32243" y="9157"/>
                    <a:pt x="32379" y="8600"/>
                    <a:pt x="32339" y="8037"/>
                  </a:cubicBezTo>
                  <a:cubicBezTo>
                    <a:pt x="32282" y="7191"/>
                    <a:pt x="31898" y="6455"/>
                    <a:pt x="31228" y="5906"/>
                  </a:cubicBezTo>
                  <a:cubicBezTo>
                    <a:pt x="30344" y="5176"/>
                    <a:pt x="28946" y="4772"/>
                    <a:pt x="27076" y="4702"/>
                  </a:cubicBezTo>
                  <a:cubicBezTo>
                    <a:pt x="26869" y="4694"/>
                    <a:pt x="26669" y="4690"/>
                    <a:pt x="26477" y="4690"/>
                  </a:cubicBezTo>
                  <a:cubicBezTo>
                    <a:pt x="26052" y="4690"/>
                    <a:pt x="25670" y="4707"/>
                    <a:pt x="25362" y="4725"/>
                  </a:cubicBezTo>
                  <a:cubicBezTo>
                    <a:pt x="24176" y="2926"/>
                    <a:pt x="22443" y="1520"/>
                    <a:pt x="20414" y="728"/>
                  </a:cubicBezTo>
                  <a:cubicBezTo>
                    <a:pt x="19290" y="284"/>
                    <a:pt x="18107" y="42"/>
                    <a:pt x="16904" y="6"/>
                  </a:cubicBezTo>
                  <a:cubicBezTo>
                    <a:pt x="16793" y="2"/>
                    <a:pt x="16683" y="0"/>
                    <a:pt x="16573" y="0"/>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7"/>
            <p:cNvSpPr/>
            <p:nvPr/>
          </p:nvSpPr>
          <p:spPr>
            <a:xfrm rot="-1180437">
              <a:off x="1548247" y="994081"/>
              <a:ext cx="637791" cy="600885"/>
            </a:xfrm>
            <a:custGeom>
              <a:avLst/>
              <a:gdLst/>
              <a:ahLst/>
              <a:cxnLst/>
              <a:rect l="l" t="t" r="r" b="b"/>
              <a:pathLst>
                <a:path w="19891" h="18740" extrusionOk="0">
                  <a:moveTo>
                    <a:pt x="10486" y="1"/>
                  </a:moveTo>
                  <a:cubicBezTo>
                    <a:pt x="9498" y="1"/>
                    <a:pt x="8493" y="159"/>
                    <a:pt x="7504" y="491"/>
                  </a:cubicBezTo>
                  <a:cubicBezTo>
                    <a:pt x="7385" y="531"/>
                    <a:pt x="7263" y="570"/>
                    <a:pt x="7146" y="620"/>
                  </a:cubicBezTo>
                  <a:cubicBezTo>
                    <a:pt x="7146" y="620"/>
                    <a:pt x="7143" y="620"/>
                    <a:pt x="7140" y="623"/>
                  </a:cubicBezTo>
                  <a:cubicBezTo>
                    <a:pt x="2470" y="2406"/>
                    <a:pt x="1" y="7574"/>
                    <a:pt x="1604" y="12353"/>
                  </a:cubicBezTo>
                  <a:cubicBezTo>
                    <a:pt x="2922" y="16267"/>
                    <a:pt x="6572" y="18739"/>
                    <a:pt x="10487" y="18739"/>
                  </a:cubicBezTo>
                  <a:cubicBezTo>
                    <a:pt x="11476" y="18739"/>
                    <a:pt x="12481" y="18582"/>
                    <a:pt x="13470" y="18250"/>
                  </a:cubicBezTo>
                  <a:cubicBezTo>
                    <a:pt x="17246" y="16983"/>
                    <a:pt x="19678" y="13540"/>
                    <a:pt x="19848" y="9784"/>
                  </a:cubicBezTo>
                  <a:cubicBezTo>
                    <a:pt x="19851" y="9771"/>
                    <a:pt x="19851" y="9754"/>
                    <a:pt x="19851" y="9738"/>
                  </a:cubicBezTo>
                  <a:cubicBezTo>
                    <a:pt x="19891" y="8634"/>
                    <a:pt x="19738" y="7497"/>
                    <a:pt x="19363" y="6387"/>
                  </a:cubicBezTo>
                  <a:cubicBezTo>
                    <a:pt x="18048" y="2474"/>
                    <a:pt x="14399" y="1"/>
                    <a:pt x="10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7"/>
            <p:cNvSpPr/>
            <p:nvPr/>
          </p:nvSpPr>
          <p:spPr>
            <a:xfrm rot="-1180437">
              <a:off x="1586571" y="1008541"/>
              <a:ext cx="595274" cy="580941"/>
            </a:xfrm>
            <a:custGeom>
              <a:avLst/>
              <a:gdLst/>
              <a:ahLst/>
              <a:cxnLst/>
              <a:rect l="l" t="t" r="r" b="b"/>
              <a:pathLst>
                <a:path w="18565" h="18118" extrusionOk="0">
                  <a:moveTo>
                    <a:pt x="6023" y="1"/>
                  </a:moveTo>
                  <a:lnTo>
                    <a:pt x="6023" y="1"/>
                  </a:lnTo>
                  <a:cubicBezTo>
                    <a:pt x="2688" y="1274"/>
                    <a:pt x="478" y="4270"/>
                    <a:pt x="67" y="7617"/>
                  </a:cubicBezTo>
                  <a:lnTo>
                    <a:pt x="1" y="8788"/>
                  </a:lnTo>
                  <a:lnTo>
                    <a:pt x="1" y="8791"/>
                  </a:lnTo>
                  <a:cubicBezTo>
                    <a:pt x="4" y="9543"/>
                    <a:pt x="97" y="10309"/>
                    <a:pt x="292" y="11068"/>
                  </a:cubicBezTo>
                  <a:lnTo>
                    <a:pt x="388" y="11068"/>
                  </a:lnTo>
                  <a:cubicBezTo>
                    <a:pt x="1595" y="11068"/>
                    <a:pt x="3259" y="10942"/>
                    <a:pt x="5121" y="10723"/>
                  </a:cubicBezTo>
                  <a:cubicBezTo>
                    <a:pt x="1041" y="3498"/>
                    <a:pt x="5811" y="147"/>
                    <a:pt x="6023" y="1"/>
                  </a:cubicBezTo>
                  <a:close/>
                  <a:moveTo>
                    <a:pt x="18564" y="10538"/>
                  </a:moveTo>
                  <a:lnTo>
                    <a:pt x="18564" y="10538"/>
                  </a:lnTo>
                  <a:cubicBezTo>
                    <a:pt x="18518" y="10554"/>
                    <a:pt x="18468" y="10574"/>
                    <a:pt x="18422" y="10591"/>
                  </a:cubicBezTo>
                  <a:cubicBezTo>
                    <a:pt x="17487" y="13149"/>
                    <a:pt x="14686" y="14767"/>
                    <a:pt x="11773" y="14767"/>
                  </a:cubicBezTo>
                  <a:cubicBezTo>
                    <a:pt x="10129" y="14767"/>
                    <a:pt x="8445" y="14250"/>
                    <a:pt x="7050" y="13093"/>
                  </a:cubicBezTo>
                  <a:cubicBezTo>
                    <a:pt x="6941" y="13106"/>
                    <a:pt x="6831" y="13120"/>
                    <a:pt x="6722" y="13133"/>
                  </a:cubicBezTo>
                  <a:cubicBezTo>
                    <a:pt x="4614" y="13392"/>
                    <a:pt x="2831" y="13527"/>
                    <a:pt x="1333" y="13564"/>
                  </a:cubicBezTo>
                  <a:cubicBezTo>
                    <a:pt x="3030" y="16401"/>
                    <a:pt x="6109" y="18118"/>
                    <a:pt x="9370" y="18118"/>
                  </a:cubicBezTo>
                  <a:cubicBezTo>
                    <a:pt x="10358" y="18118"/>
                    <a:pt x="11362" y="17962"/>
                    <a:pt x="12353" y="17628"/>
                  </a:cubicBezTo>
                  <a:cubicBezTo>
                    <a:pt x="15661" y="16517"/>
                    <a:pt x="17942" y="13736"/>
                    <a:pt x="18564" y="10538"/>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7"/>
            <p:cNvSpPr/>
            <p:nvPr/>
          </p:nvSpPr>
          <p:spPr>
            <a:xfrm rot="-1180437">
              <a:off x="1752752" y="1050782"/>
              <a:ext cx="282519" cy="177187"/>
            </a:xfrm>
            <a:custGeom>
              <a:avLst/>
              <a:gdLst/>
              <a:ahLst/>
              <a:cxnLst/>
              <a:rect l="l" t="t" r="r" b="b"/>
              <a:pathLst>
                <a:path w="8811" h="5526" extrusionOk="0">
                  <a:moveTo>
                    <a:pt x="2785" y="0"/>
                  </a:moveTo>
                  <a:cubicBezTo>
                    <a:pt x="2327" y="0"/>
                    <a:pt x="1936" y="123"/>
                    <a:pt x="1658" y="401"/>
                  </a:cubicBezTo>
                  <a:cubicBezTo>
                    <a:pt x="1" y="2079"/>
                    <a:pt x="4478" y="5525"/>
                    <a:pt x="6788" y="5525"/>
                  </a:cubicBezTo>
                  <a:cubicBezTo>
                    <a:pt x="7328" y="5525"/>
                    <a:pt x="7749" y="5340"/>
                    <a:pt x="7948" y="4895"/>
                  </a:cubicBezTo>
                  <a:cubicBezTo>
                    <a:pt x="8810" y="2950"/>
                    <a:pt x="5025" y="0"/>
                    <a:pt x="27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7"/>
            <p:cNvSpPr/>
            <p:nvPr/>
          </p:nvSpPr>
          <p:spPr>
            <a:xfrm rot="-1180437">
              <a:off x="1378325" y="1144755"/>
              <a:ext cx="976807" cy="304739"/>
            </a:xfrm>
            <a:custGeom>
              <a:avLst/>
              <a:gdLst/>
              <a:ahLst/>
              <a:cxnLst/>
              <a:rect l="l" t="t" r="r" b="b"/>
              <a:pathLst>
                <a:path w="30464" h="9504" extrusionOk="0">
                  <a:moveTo>
                    <a:pt x="25726" y="1"/>
                  </a:moveTo>
                  <a:cubicBezTo>
                    <a:pt x="24734" y="1"/>
                    <a:pt x="23980" y="96"/>
                    <a:pt x="23980" y="96"/>
                  </a:cubicBezTo>
                  <a:lnTo>
                    <a:pt x="24587" y="1405"/>
                  </a:lnTo>
                  <a:cubicBezTo>
                    <a:pt x="24587" y="1405"/>
                    <a:pt x="24768" y="1388"/>
                    <a:pt x="25033" y="1388"/>
                  </a:cubicBezTo>
                  <a:cubicBezTo>
                    <a:pt x="25805" y="1388"/>
                    <a:pt x="27281" y="1531"/>
                    <a:pt x="27029" y="2651"/>
                  </a:cubicBezTo>
                  <a:cubicBezTo>
                    <a:pt x="26617" y="4489"/>
                    <a:pt x="12188" y="6999"/>
                    <a:pt x="6833" y="6999"/>
                  </a:cubicBezTo>
                  <a:cubicBezTo>
                    <a:pt x="5815" y="6999"/>
                    <a:pt x="5125" y="6908"/>
                    <a:pt x="4922" y="6705"/>
                  </a:cubicBezTo>
                  <a:cubicBezTo>
                    <a:pt x="4024" y="5804"/>
                    <a:pt x="5164" y="5183"/>
                    <a:pt x="5903" y="4899"/>
                  </a:cubicBezTo>
                  <a:cubicBezTo>
                    <a:pt x="6208" y="4782"/>
                    <a:pt x="6444" y="4720"/>
                    <a:pt x="6444" y="4720"/>
                  </a:cubicBezTo>
                  <a:lnTo>
                    <a:pt x="6510" y="3549"/>
                  </a:lnTo>
                  <a:lnTo>
                    <a:pt x="6510" y="3549"/>
                  </a:lnTo>
                  <a:cubicBezTo>
                    <a:pt x="4273" y="3646"/>
                    <a:pt x="0" y="4796"/>
                    <a:pt x="567" y="7116"/>
                  </a:cubicBezTo>
                  <a:cubicBezTo>
                    <a:pt x="903" y="8512"/>
                    <a:pt x="2568" y="9503"/>
                    <a:pt x="7011" y="9503"/>
                  </a:cubicBezTo>
                  <a:cubicBezTo>
                    <a:pt x="8657" y="9503"/>
                    <a:pt x="10684" y="9367"/>
                    <a:pt x="13165" y="9065"/>
                  </a:cubicBezTo>
                  <a:cubicBezTo>
                    <a:pt x="20245" y="8206"/>
                    <a:pt x="26788" y="6390"/>
                    <a:pt x="29313" y="4249"/>
                  </a:cubicBezTo>
                  <a:cubicBezTo>
                    <a:pt x="30066" y="3609"/>
                    <a:pt x="30463" y="2946"/>
                    <a:pt x="30417" y="2267"/>
                  </a:cubicBezTo>
                  <a:cubicBezTo>
                    <a:pt x="30283" y="337"/>
                    <a:pt x="27585" y="1"/>
                    <a:pt x="25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7"/>
            <p:cNvSpPr/>
            <p:nvPr/>
          </p:nvSpPr>
          <p:spPr>
            <a:xfrm rot="-1180437">
              <a:off x="2147603" y="1020873"/>
              <a:ext cx="178149" cy="128514"/>
            </a:xfrm>
            <a:custGeom>
              <a:avLst/>
              <a:gdLst/>
              <a:ahLst/>
              <a:cxnLst/>
              <a:rect l="l" t="t" r="r" b="b"/>
              <a:pathLst>
                <a:path w="5556" h="4008" extrusionOk="0">
                  <a:moveTo>
                    <a:pt x="0" y="0"/>
                  </a:moveTo>
                  <a:cubicBezTo>
                    <a:pt x="5556" y="1645"/>
                    <a:pt x="1750" y="4008"/>
                    <a:pt x="1750" y="4008"/>
                  </a:cubicBezTo>
                  <a:cubicBezTo>
                    <a:pt x="1750" y="4008"/>
                    <a:pt x="4462" y="3113"/>
                    <a:pt x="4223" y="1704"/>
                  </a:cubicBezTo>
                  <a:cubicBezTo>
                    <a:pt x="3985" y="296"/>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7"/>
            <p:cNvSpPr/>
            <p:nvPr/>
          </p:nvSpPr>
          <p:spPr>
            <a:xfrm rot="-1180437">
              <a:off x="1414569" y="1258660"/>
              <a:ext cx="923452" cy="191007"/>
            </a:xfrm>
            <a:custGeom>
              <a:avLst/>
              <a:gdLst/>
              <a:ahLst/>
              <a:cxnLst/>
              <a:rect l="l" t="t" r="r" b="b"/>
              <a:pathLst>
                <a:path w="28800" h="5957" extrusionOk="0">
                  <a:moveTo>
                    <a:pt x="5996" y="0"/>
                  </a:moveTo>
                  <a:lnTo>
                    <a:pt x="5996" y="0"/>
                  </a:lnTo>
                  <a:cubicBezTo>
                    <a:pt x="3894" y="90"/>
                    <a:pt x="0" y="1111"/>
                    <a:pt x="0" y="3156"/>
                  </a:cubicBezTo>
                  <a:cubicBezTo>
                    <a:pt x="0" y="3289"/>
                    <a:pt x="16" y="3424"/>
                    <a:pt x="53" y="3567"/>
                  </a:cubicBezTo>
                  <a:cubicBezTo>
                    <a:pt x="388" y="4963"/>
                    <a:pt x="2055" y="5957"/>
                    <a:pt x="6499" y="5957"/>
                  </a:cubicBezTo>
                  <a:cubicBezTo>
                    <a:pt x="8147" y="5957"/>
                    <a:pt x="10172" y="5818"/>
                    <a:pt x="12651" y="5516"/>
                  </a:cubicBezTo>
                  <a:cubicBezTo>
                    <a:pt x="19731" y="4657"/>
                    <a:pt x="26274" y="2841"/>
                    <a:pt x="28799" y="700"/>
                  </a:cubicBezTo>
                  <a:lnTo>
                    <a:pt x="28799" y="700"/>
                  </a:lnTo>
                  <a:cubicBezTo>
                    <a:pt x="23416" y="3517"/>
                    <a:pt x="13705" y="4995"/>
                    <a:pt x="7490" y="4995"/>
                  </a:cubicBezTo>
                  <a:cubicBezTo>
                    <a:pt x="4276" y="4995"/>
                    <a:pt x="1995" y="4601"/>
                    <a:pt x="1737" y="3789"/>
                  </a:cubicBezTo>
                  <a:cubicBezTo>
                    <a:pt x="1097" y="1790"/>
                    <a:pt x="3871" y="378"/>
                    <a:pt x="4892" y="378"/>
                  </a:cubicBezTo>
                  <a:cubicBezTo>
                    <a:pt x="5114" y="378"/>
                    <a:pt x="5253" y="448"/>
                    <a:pt x="5257" y="591"/>
                  </a:cubicBezTo>
                  <a:cubicBezTo>
                    <a:pt x="5263" y="849"/>
                    <a:pt x="5316" y="1111"/>
                    <a:pt x="5389" y="1350"/>
                  </a:cubicBezTo>
                  <a:cubicBezTo>
                    <a:pt x="5694" y="1233"/>
                    <a:pt x="5930" y="1171"/>
                    <a:pt x="5930" y="1171"/>
                  </a:cubicBezTo>
                  <a:lnTo>
                    <a:pt x="5996" y="0"/>
                  </a:ln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67"/>
          <p:cNvGrpSpPr/>
          <p:nvPr/>
        </p:nvGrpSpPr>
        <p:grpSpPr>
          <a:xfrm flipH="1">
            <a:off x="6610700" y="4780054"/>
            <a:ext cx="324130" cy="322718"/>
            <a:chOff x="5881974" y="3343444"/>
            <a:chExt cx="480264" cy="478243"/>
          </a:xfrm>
        </p:grpSpPr>
        <p:sp>
          <p:nvSpPr>
            <p:cNvPr id="3327" name="Google Shape;3327;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9" name="Google Shape;3329;p67"/>
          <p:cNvGrpSpPr/>
          <p:nvPr/>
        </p:nvGrpSpPr>
        <p:grpSpPr>
          <a:xfrm flipH="1">
            <a:off x="8583750" y="276504"/>
            <a:ext cx="324130" cy="322718"/>
            <a:chOff x="5881974" y="3343444"/>
            <a:chExt cx="480264" cy="478243"/>
          </a:xfrm>
        </p:grpSpPr>
        <p:sp>
          <p:nvSpPr>
            <p:cNvPr id="3330" name="Google Shape;3330;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2" name="Google Shape;3332;p67"/>
          <p:cNvGrpSpPr/>
          <p:nvPr/>
        </p:nvGrpSpPr>
        <p:grpSpPr>
          <a:xfrm flipH="1">
            <a:off x="1150775" y="1504542"/>
            <a:ext cx="324130" cy="322718"/>
            <a:chOff x="5881974" y="3343444"/>
            <a:chExt cx="480264" cy="478243"/>
          </a:xfrm>
        </p:grpSpPr>
        <p:sp>
          <p:nvSpPr>
            <p:cNvPr id="3333" name="Google Shape;3333;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935;p32"/>
          <p:cNvGrpSpPr/>
          <p:nvPr/>
        </p:nvGrpSpPr>
        <p:grpSpPr>
          <a:xfrm>
            <a:off x="1150775" y="357614"/>
            <a:ext cx="7622438" cy="1251496"/>
            <a:chOff x="1966944" y="49159"/>
            <a:chExt cx="5930106" cy="1251496"/>
          </a:xfrm>
        </p:grpSpPr>
        <p:sp>
          <p:nvSpPr>
            <p:cNvPr id="36"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939;p32"/>
          <p:cNvSpPr txBox="1">
            <a:spLocks noGrp="1"/>
          </p:cNvSpPr>
          <p:nvPr>
            <p:ph type="title"/>
          </p:nvPr>
        </p:nvSpPr>
        <p:spPr>
          <a:xfrm>
            <a:off x="1631916" y="705186"/>
            <a:ext cx="652057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dk1"/>
                </a:solidFill>
                <a:latin typeface="+mj-lt"/>
              </a:rPr>
              <a:t>Thế năng đàn hồi</a:t>
            </a:r>
            <a:endParaRPr sz="2600" b="1" dirty="0">
              <a:solidFill>
                <a:schemeClr val="dk1"/>
              </a:solidFill>
              <a:latin typeface="+mj-lt"/>
            </a:endParaRPr>
          </a:p>
        </p:txBody>
      </p:sp>
      <p:sp>
        <p:nvSpPr>
          <p:cNvPr id="41" name="Google Shape;3310;p67"/>
          <p:cNvSpPr/>
          <p:nvPr/>
        </p:nvSpPr>
        <p:spPr>
          <a:xfrm>
            <a:off x="1345447" y="3123000"/>
            <a:ext cx="7175916" cy="98591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11;p67"/>
          <p:cNvSpPr txBox="1"/>
          <p:nvPr/>
        </p:nvSpPr>
        <p:spPr>
          <a:xfrm flipH="1">
            <a:off x="1457444" y="3026550"/>
            <a:ext cx="7195104" cy="973281"/>
          </a:xfrm>
          <a:prstGeom prst="rect">
            <a:avLst/>
          </a:prstGeom>
          <a:noFill/>
          <a:ln>
            <a:noFill/>
          </a:ln>
        </p:spPr>
        <p:txBody>
          <a:bodyPr spcFirstLastPara="1" wrap="square" lIns="54000" tIns="182875" rIns="198000" bIns="0" anchor="ctr" anchorCtr="0">
            <a:noAutofit/>
          </a:bodyPr>
          <a:lstStyle/>
          <a:p>
            <a:pPr marL="0" lvl="0" indent="0" algn="just" rtl="0">
              <a:lnSpc>
                <a:spcPts val="3600"/>
              </a:lnSpc>
              <a:spcBef>
                <a:spcPts val="0"/>
              </a:spcBef>
              <a:buNone/>
            </a:pPr>
            <a:r>
              <a:rPr lang="en-US" sz="2400" dirty="0">
                <a:solidFill>
                  <a:schemeClr val="accent3">
                    <a:lumMod val="50000"/>
                  </a:schemeClr>
                </a:solidFill>
                <a:latin typeface="+mn-lt"/>
                <a:ea typeface="Didact Gothic"/>
                <a:cs typeface="Didact Gothic"/>
                <a:sym typeface="Odibee Sans"/>
              </a:rPr>
              <a:t>Những vật đó biến dạng càng nhiều thì có thế năng đàn hồi càng lớn</a:t>
            </a:r>
            <a:endParaRPr sz="2400" dirty="0">
              <a:solidFill>
                <a:schemeClr val="accent3">
                  <a:lumMod val="50000"/>
                </a:schemeClr>
              </a:solidFill>
              <a:latin typeface="+mn-lt"/>
              <a:ea typeface="Didact Gothic"/>
              <a:cs typeface="Didact Gothic"/>
              <a:sym typeface="Didact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11"/>
                                        </p:tgtEl>
                                        <p:attrNameLst>
                                          <p:attrName>style.visibility</p:attrName>
                                        </p:attrNameLst>
                                      </p:cBhvr>
                                      <p:to>
                                        <p:strVal val="visible"/>
                                      </p:to>
                                    </p:set>
                                    <p:animEffect transition="in" filter="barn(inVertical)">
                                      <p:cBhvr>
                                        <p:cTn id="15" dur="500"/>
                                        <p:tgtEl>
                                          <p:spTgt spid="33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barn(inVertical)">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0" grpId="0" animBg="1"/>
      <p:bldP spid="3311" grpId="0"/>
      <p:bldP spid="39" grpId="0"/>
      <p:bldP spid="41" grpId="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4100" y="765677"/>
            <a:ext cx="2745261" cy="3417364"/>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3487003" y="765676"/>
            <a:ext cx="2859206" cy="3417365"/>
          </a:xfrm>
          <a:prstGeom prst="rect">
            <a:avLst/>
          </a:prstGeom>
          <a:ln>
            <a:noFill/>
          </a:ln>
          <a:effectLst>
            <a:softEdge rad="112500"/>
          </a:effectLst>
        </p:spPr>
      </p:pic>
      <p:pic>
        <p:nvPicPr>
          <p:cNvPr id="5" name="Picture 4"/>
          <p:cNvPicPr>
            <a:picLocks noChangeAspect="1"/>
          </p:cNvPicPr>
          <p:nvPr/>
        </p:nvPicPr>
        <p:blipFill>
          <a:blip r:embed="rId5"/>
          <a:stretch>
            <a:fillRect/>
          </a:stretch>
        </p:blipFill>
        <p:spPr>
          <a:xfrm>
            <a:off x="6346209" y="765675"/>
            <a:ext cx="2642903" cy="3417366"/>
          </a:xfrm>
          <a:prstGeom prst="rect">
            <a:avLst/>
          </a:prstGeom>
          <a:ln>
            <a:noFill/>
          </a:ln>
          <a:effectLst>
            <a:softEdge rad="112500"/>
          </a:effectLst>
        </p:spPr>
      </p:pic>
    </p:spTree>
    <p:extLst>
      <p:ext uri="{BB962C8B-B14F-4D97-AF65-F5344CB8AC3E}">
        <p14:creationId xmlns:p14="http://schemas.microsoft.com/office/powerpoint/2010/main" val="171425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sp>
        <p:nvSpPr>
          <p:cNvPr id="1661" name="Google Shape;1661;p43"/>
          <p:cNvSpPr/>
          <p:nvPr/>
        </p:nvSpPr>
        <p:spPr>
          <a:xfrm rot="-9865278" flipH="1">
            <a:off x="-124209" y="2596319"/>
            <a:ext cx="9006560" cy="839260"/>
          </a:xfrm>
          <a:custGeom>
            <a:avLst/>
            <a:gdLst/>
            <a:ahLst/>
            <a:cxnLst/>
            <a:rect l="l" t="t" r="r" b="b"/>
            <a:pathLst>
              <a:path w="331089" h="57027" extrusionOk="0">
                <a:moveTo>
                  <a:pt x="0" y="35829"/>
                </a:moveTo>
                <a:cubicBezTo>
                  <a:pt x="2670" y="38499"/>
                  <a:pt x="4450" y="42160"/>
                  <a:pt x="7620" y="44211"/>
                </a:cubicBezTo>
                <a:cubicBezTo>
                  <a:pt x="24090" y="54868"/>
                  <a:pt x="48889" y="48689"/>
                  <a:pt x="66294" y="39639"/>
                </a:cubicBezTo>
                <a:cubicBezTo>
                  <a:pt x="96989" y="23678"/>
                  <a:pt x="128858" y="-6091"/>
                  <a:pt x="162687" y="1158"/>
                </a:cubicBezTo>
                <a:cubicBezTo>
                  <a:pt x="213239" y="11991"/>
                  <a:pt x="255768" y="56784"/>
                  <a:pt x="307467" y="56784"/>
                </a:cubicBezTo>
                <a:cubicBezTo>
                  <a:pt x="315357" y="56784"/>
                  <a:pt x="323604" y="57755"/>
                  <a:pt x="331089" y="55260"/>
                </a:cubicBezTo>
              </a:path>
            </a:pathLst>
          </a:custGeom>
          <a:noFill/>
          <a:ln w="19050" cap="flat" cmpd="sng">
            <a:solidFill>
              <a:schemeClr val="dk1"/>
            </a:solidFill>
            <a:prstDash val="dash"/>
            <a:round/>
            <a:headEnd type="none" w="med" len="med"/>
            <a:tailEnd type="none" w="med" len="med"/>
          </a:ln>
        </p:spPr>
      </p:sp>
      <p:grpSp>
        <p:nvGrpSpPr>
          <p:cNvPr id="1662" name="Google Shape;1662;p43"/>
          <p:cNvGrpSpPr/>
          <p:nvPr/>
        </p:nvGrpSpPr>
        <p:grpSpPr>
          <a:xfrm>
            <a:off x="1966944" y="49159"/>
            <a:ext cx="5930106" cy="1251496"/>
            <a:chOff x="1966944" y="49159"/>
            <a:chExt cx="5930106" cy="1251496"/>
          </a:xfrm>
        </p:grpSpPr>
        <p:sp>
          <p:nvSpPr>
            <p:cNvPr id="1663" name="Google Shape;1663;p4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3"/>
          <p:cNvSpPr txBox="1">
            <a:spLocks noGrp="1"/>
          </p:cNvSpPr>
          <p:nvPr>
            <p:ph type="title"/>
          </p:nvPr>
        </p:nvSpPr>
        <p:spPr>
          <a:xfrm>
            <a:off x="2255338" y="389319"/>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lt1"/>
                </a:solidFill>
                <a:latin typeface="+mj-lt"/>
              </a:rPr>
              <a:t>Năng lượng hóa học</a:t>
            </a:r>
            <a:endParaRPr sz="2800" dirty="0">
              <a:solidFill>
                <a:schemeClr val="lt1"/>
              </a:solidFill>
              <a:latin typeface="+mj-lt"/>
            </a:endParaRPr>
          </a:p>
        </p:txBody>
      </p:sp>
      <p:grpSp>
        <p:nvGrpSpPr>
          <p:cNvPr id="1667" name="Google Shape;1667;p43"/>
          <p:cNvGrpSpPr/>
          <p:nvPr/>
        </p:nvGrpSpPr>
        <p:grpSpPr>
          <a:xfrm>
            <a:off x="8395151" y="3744479"/>
            <a:ext cx="868915" cy="868770"/>
            <a:chOff x="4501439" y="4588400"/>
            <a:chExt cx="868915" cy="868770"/>
          </a:xfrm>
        </p:grpSpPr>
        <p:sp>
          <p:nvSpPr>
            <p:cNvPr id="1668" name="Google Shape;1668;p43"/>
            <p:cNvSpPr/>
            <p:nvPr/>
          </p:nvSpPr>
          <p:spPr>
            <a:xfrm>
              <a:off x="4501439" y="4588400"/>
              <a:ext cx="868915" cy="868770"/>
            </a:xfrm>
            <a:custGeom>
              <a:avLst/>
              <a:gdLst/>
              <a:ahLst/>
              <a:cxnLst/>
              <a:rect l="l" t="t" r="r" b="b"/>
              <a:pathLst>
                <a:path w="35939" h="35933" extrusionOk="0">
                  <a:moveTo>
                    <a:pt x="17968" y="0"/>
                  </a:moveTo>
                  <a:cubicBezTo>
                    <a:pt x="16185" y="0"/>
                    <a:pt x="14465" y="259"/>
                    <a:pt x="12844" y="746"/>
                  </a:cubicBezTo>
                  <a:cubicBezTo>
                    <a:pt x="5795" y="2841"/>
                    <a:pt x="557" y="9142"/>
                    <a:pt x="47" y="16742"/>
                  </a:cubicBezTo>
                  <a:cubicBezTo>
                    <a:pt x="20" y="17147"/>
                    <a:pt x="0" y="17554"/>
                    <a:pt x="0" y="17965"/>
                  </a:cubicBezTo>
                  <a:cubicBezTo>
                    <a:pt x="0" y="21681"/>
                    <a:pt x="1131" y="25131"/>
                    <a:pt x="3066" y="27998"/>
                  </a:cubicBezTo>
                  <a:cubicBezTo>
                    <a:pt x="3746" y="29012"/>
                    <a:pt x="4531" y="29954"/>
                    <a:pt x="5403" y="30795"/>
                  </a:cubicBezTo>
                  <a:cubicBezTo>
                    <a:pt x="6643" y="32011"/>
                    <a:pt x="8058" y="33049"/>
                    <a:pt x="9609" y="33867"/>
                  </a:cubicBezTo>
                  <a:cubicBezTo>
                    <a:pt x="11681" y="34961"/>
                    <a:pt x="13997" y="35664"/>
                    <a:pt x="16454" y="35870"/>
                  </a:cubicBezTo>
                  <a:cubicBezTo>
                    <a:pt x="16951" y="35909"/>
                    <a:pt x="17455" y="35932"/>
                    <a:pt x="17968" y="35932"/>
                  </a:cubicBezTo>
                  <a:cubicBezTo>
                    <a:pt x="27096" y="35932"/>
                    <a:pt x="34633" y="29128"/>
                    <a:pt x="35780" y="20312"/>
                  </a:cubicBezTo>
                  <a:cubicBezTo>
                    <a:pt x="35879" y="19543"/>
                    <a:pt x="35939" y="18761"/>
                    <a:pt x="35939" y="17965"/>
                  </a:cubicBezTo>
                  <a:lnTo>
                    <a:pt x="35939" y="17769"/>
                  </a:lnTo>
                  <a:cubicBezTo>
                    <a:pt x="35939" y="17743"/>
                    <a:pt x="35939" y="17707"/>
                    <a:pt x="35932" y="17676"/>
                  </a:cubicBezTo>
                  <a:cubicBezTo>
                    <a:pt x="35926" y="16987"/>
                    <a:pt x="35873" y="16301"/>
                    <a:pt x="35780" y="15628"/>
                  </a:cubicBezTo>
                  <a:lnTo>
                    <a:pt x="35780" y="15611"/>
                  </a:lnTo>
                  <a:cubicBezTo>
                    <a:pt x="35767" y="15479"/>
                    <a:pt x="35744" y="15350"/>
                    <a:pt x="35727" y="15214"/>
                  </a:cubicBezTo>
                  <a:cubicBezTo>
                    <a:pt x="35687" y="14969"/>
                    <a:pt x="35644" y="14730"/>
                    <a:pt x="35597" y="14488"/>
                  </a:cubicBezTo>
                  <a:cubicBezTo>
                    <a:pt x="35389" y="13431"/>
                    <a:pt x="35091" y="12406"/>
                    <a:pt x="34703" y="11422"/>
                  </a:cubicBezTo>
                  <a:cubicBezTo>
                    <a:pt x="33609" y="8625"/>
                    <a:pt x="31836" y="6169"/>
                    <a:pt x="29579" y="4260"/>
                  </a:cubicBezTo>
                  <a:cubicBezTo>
                    <a:pt x="26446" y="1598"/>
                    <a:pt x="22393" y="0"/>
                    <a:pt x="17968" y="0"/>
                  </a:cubicBezTo>
                  <a:close/>
                </a:path>
              </a:pathLst>
            </a:custGeom>
            <a:solidFill>
              <a:srgbClr val="FFFFFF"/>
            </a:solidFill>
            <a:ln>
              <a:noFill/>
            </a:ln>
            <a:effectLst>
              <a:outerShdw blurRad="28575" dist="9525"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4564575" y="4649400"/>
              <a:ext cx="746850" cy="746775"/>
            </a:xfrm>
            <a:custGeom>
              <a:avLst/>
              <a:gdLst/>
              <a:ahLst/>
              <a:cxnLst/>
              <a:rect l="l" t="t" r="r" b="b"/>
              <a:pathLst>
                <a:path w="29874" h="29871" extrusionOk="0">
                  <a:moveTo>
                    <a:pt x="14935" y="0"/>
                  </a:moveTo>
                  <a:cubicBezTo>
                    <a:pt x="13453" y="0"/>
                    <a:pt x="12022" y="213"/>
                    <a:pt x="10676" y="617"/>
                  </a:cubicBezTo>
                  <a:cubicBezTo>
                    <a:pt x="4816" y="2357"/>
                    <a:pt x="461" y="7597"/>
                    <a:pt x="40" y="13915"/>
                  </a:cubicBezTo>
                  <a:cubicBezTo>
                    <a:pt x="13" y="14249"/>
                    <a:pt x="1" y="14591"/>
                    <a:pt x="1" y="14932"/>
                  </a:cubicBezTo>
                  <a:cubicBezTo>
                    <a:pt x="1" y="18021"/>
                    <a:pt x="938" y="20891"/>
                    <a:pt x="2549" y="23274"/>
                  </a:cubicBezTo>
                  <a:cubicBezTo>
                    <a:pt x="3112" y="24113"/>
                    <a:pt x="3765" y="24899"/>
                    <a:pt x="4488" y="25598"/>
                  </a:cubicBezTo>
                  <a:cubicBezTo>
                    <a:pt x="5519" y="26609"/>
                    <a:pt x="6698" y="27470"/>
                    <a:pt x="7985" y="28154"/>
                  </a:cubicBezTo>
                  <a:cubicBezTo>
                    <a:pt x="9708" y="29061"/>
                    <a:pt x="11634" y="29645"/>
                    <a:pt x="13675" y="29814"/>
                  </a:cubicBezTo>
                  <a:cubicBezTo>
                    <a:pt x="14090" y="29850"/>
                    <a:pt x="14507" y="29870"/>
                    <a:pt x="14935" y="29870"/>
                  </a:cubicBezTo>
                  <a:cubicBezTo>
                    <a:pt x="22525" y="29870"/>
                    <a:pt x="28789" y="24212"/>
                    <a:pt x="29741" y="16881"/>
                  </a:cubicBezTo>
                  <a:cubicBezTo>
                    <a:pt x="29823" y="16245"/>
                    <a:pt x="29873" y="15592"/>
                    <a:pt x="29873" y="14932"/>
                  </a:cubicBezTo>
                  <a:lnTo>
                    <a:pt x="29873" y="14770"/>
                  </a:lnTo>
                  <a:cubicBezTo>
                    <a:pt x="29873" y="14746"/>
                    <a:pt x="29873" y="14717"/>
                    <a:pt x="29870" y="14693"/>
                  </a:cubicBezTo>
                  <a:cubicBezTo>
                    <a:pt x="29863" y="14120"/>
                    <a:pt x="29820" y="13550"/>
                    <a:pt x="29741" y="12990"/>
                  </a:cubicBezTo>
                  <a:lnTo>
                    <a:pt x="29741" y="12976"/>
                  </a:lnTo>
                  <a:cubicBezTo>
                    <a:pt x="29731" y="12864"/>
                    <a:pt x="29714" y="12757"/>
                    <a:pt x="29698" y="12645"/>
                  </a:cubicBezTo>
                  <a:cubicBezTo>
                    <a:pt x="29664" y="12443"/>
                    <a:pt x="29632" y="12240"/>
                    <a:pt x="29592" y="12041"/>
                  </a:cubicBezTo>
                  <a:cubicBezTo>
                    <a:pt x="29416" y="11163"/>
                    <a:pt x="29167" y="10311"/>
                    <a:pt x="28846" y="9493"/>
                  </a:cubicBezTo>
                  <a:cubicBezTo>
                    <a:pt x="27937" y="7169"/>
                    <a:pt x="26462" y="5125"/>
                    <a:pt x="24587" y="3540"/>
                  </a:cubicBezTo>
                  <a:cubicBezTo>
                    <a:pt x="21985" y="1326"/>
                    <a:pt x="18614" y="0"/>
                    <a:pt x="14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4680650" y="4737900"/>
              <a:ext cx="605075" cy="435200"/>
            </a:xfrm>
            <a:custGeom>
              <a:avLst/>
              <a:gdLst/>
              <a:ahLst/>
              <a:cxnLst/>
              <a:rect l="l" t="t" r="r" b="b"/>
              <a:pathLst>
                <a:path w="24203" h="17408" extrusionOk="0">
                  <a:moveTo>
                    <a:pt x="19944" y="0"/>
                  </a:moveTo>
                  <a:cubicBezTo>
                    <a:pt x="19321" y="368"/>
                    <a:pt x="18605" y="719"/>
                    <a:pt x="17802" y="1057"/>
                  </a:cubicBezTo>
                  <a:cubicBezTo>
                    <a:pt x="19552" y="2068"/>
                    <a:pt x="21197" y="3733"/>
                    <a:pt x="21674" y="5463"/>
                  </a:cubicBezTo>
                  <a:cubicBezTo>
                    <a:pt x="22698" y="5518"/>
                    <a:pt x="23566" y="5734"/>
                    <a:pt x="24203" y="5953"/>
                  </a:cubicBezTo>
                  <a:cubicBezTo>
                    <a:pt x="23294" y="3629"/>
                    <a:pt x="21819" y="1585"/>
                    <a:pt x="19944" y="0"/>
                  </a:cubicBezTo>
                  <a:close/>
                  <a:moveTo>
                    <a:pt x="12367" y="2850"/>
                  </a:moveTo>
                  <a:cubicBezTo>
                    <a:pt x="9858" y="3527"/>
                    <a:pt x="7004" y="4160"/>
                    <a:pt x="3945" y="4783"/>
                  </a:cubicBezTo>
                  <a:cubicBezTo>
                    <a:pt x="2506" y="5075"/>
                    <a:pt x="1290" y="5486"/>
                    <a:pt x="259" y="5973"/>
                  </a:cubicBezTo>
                  <a:cubicBezTo>
                    <a:pt x="1" y="7494"/>
                    <a:pt x="44" y="9205"/>
                    <a:pt x="561" y="11080"/>
                  </a:cubicBezTo>
                  <a:cubicBezTo>
                    <a:pt x="1989" y="9814"/>
                    <a:pt x="4114" y="8747"/>
                    <a:pt x="5688" y="8747"/>
                  </a:cubicBezTo>
                  <a:cubicBezTo>
                    <a:pt x="6434" y="8747"/>
                    <a:pt x="7060" y="8986"/>
                    <a:pt x="7429" y="9563"/>
                  </a:cubicBezTo>
                  <a:cubicBezTo>
                    <a:pt x="8638" y="11458"/>
                    <a:pt x="5264" y="14564"/>
                    <a:pt x="2367" y="15200"/>
                  </a:cubicBezTo>
                  <a:cubicBezTo>
                    <a:pt x="2887" y="16042"/>
                    <a:pt x="3491" y="16778"/>
                    <a:pt x="4154" y="17407"/>
                  </a:cubicBezTo>
                  <a:cubicBezTo>
                    <a:pt x="9891" y="14308"/>
                    <a:pt x="11578" y="9917"/>
                    <a:pt x="15426" y="7302"/>
                  </a:cubicBezTo>
                  <a:cubicBezTo>
                    <a:pt x="15558" y="7209"/>
                    <a:pt x="15694" y="7123"/>
                    <a:pt x="15827" y="7037"/>
                  </a:cubicBezTo>
                  <a:cubicBezTo>
                    <a:pt x="14127" y="5907"/>
                    <a:pt x="12652" y="4312"/>
                    <a:pt x="12367" y="285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4842075" y="4950425"/>
              <a:ext cx="469350" cy="302975"/>
            </a:xfrm>
            <a:custGeom>
              <a:avLst/>
              <a:gdLst/>
              <a:ahLst/>
              <a:cxnLst/>
              <a:rect l="l" t="t" r="r" b="b"/>
              <a:pathLst>
                <a:path w="18774" h="12119" extrusionOk="0">
                  <a:moveTo>
                    <a:pt x="18492" y="0"/>
                  </a:moveTo>
                  <a:cubicBezTo>
                    <a:pt x="16277" y="1926"/>
                    <a:pt x="9907" y="7077"/>
                    <a:pt x="2304" y="9755"/>
                  </a:cubicBezTo>
                  <a:cubicBezTo>
                    <a:pt x="1469" y="10050"/>
                    <a:pt x="703" y="10329"/>
                    <a:pt x="0" y="10590"/>
                  </a:cubicBezTo>
                  <a:cubicBezTo>
                    <a:pt x="1654" y="11508"/>
                    <a:pt x="3497" y="11996"/>
                    <a:pt x="5373" y="12119"/>
                  </a:cubicBezTo>
                  <a:cubicBezTo>
                    <a:pt x="5625" y="12025"/>
                    <a:pt x="5884" y="11926"/>
                    <a:pt x="6152" y="11830"/>
                  </a:cubicBezTo>
                  <a:cubicBezTo>
                    <a:pt x="11836" y="9725"/>
                    <a:pt x="16778" y="4877"/>
                    <a:pt x="18770" y="2735"/>
                  </a:cubicBezTo>
                  <a:cubicBezTo>
                    <a:pt x="18773" y="2712"/>
                    <a:pt x="18773" y="2682"/>
                    <a:pt x="18770" y="2652"/>
                  </a:cubicBezTo>
                  <a:cubicBezTo>
                    <a:pt x="18763" y="2079"/>
                    <a:pt x="18720" y="1509"/>
                    <a:pt x="18641" y="949"/>
                  </a:cubicBezTo>
                  <a:lnTo>
                    <a:pt x="18641" y="935"/>
                  </a:lnTo>
                  <a:cubicBezTo>
                    <a:pt x="18631" y="823"/>
                    <a:pt x="18614" y="716"/>
                    <a:pt x="18598" y="604"/>
                  </a:cubicBezTo>
                  <a:cubicBezTo>
                    <a:pt x="18564" y="402"/>
                    <a:pt x="18532" y="199"/>
                    <a:pt x="184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4694650" y="4956575"/>
              <a:ext cx="201950" cy="161350"/>
            </a:xfrm>
            <a:custGeom>
              <a:avLst/>
              <a:gdLst/>
              <a:ahLst/>
              <a:cxnLst/>
              <a:rect l="l" t="t" r="r" b="b"/>
              <a:pathLst>
                <a:path w="8078" h="6454" extrusionOk="0">
                  <a:moveTo>
                    <a:pt x="5128" y="0"/>
                  </a:moveTo>
                  <a:cubicBezTo>
                    <a:pt x="3554" y="0"/>
                    <a:pt x="1429" y="1067"/>
                    <a:pt x="1" y="2333"/>
                  </a:cubicBezTo>
                  <a:cubicBezTo>
                    <a:pt x="309" y="3457"/>
                    <a:pt x="783" y="4643"/>
                    <a:pt x="1469" y="5890"/>
                  </a:cubicBezTo>
                  <a:cubicBezTo>
                    <a:pt x="1575" y="6082"/>
                    <a:pt x="1688" y="6274"/>
                    <a:pt x="1804" y="6453"/>
                  </a:cubicBezTo>
                  <a:lnTo>
                    <a:pt x="1807" y="6453"/>
                  </a:lnTo>
                  <a:cubicBezTo>
                    <a:pt x="4704" y="5817"/>
                    <a:pt x="8078" y="2711"/>
                    <a:pt x="6869" y="816"/>
                  </a:cubicBezTo>
                  <a:cubicBezTo>
                    <a:pt x="6500" y="239"/>
                    <a:pt x="5874" y="0"/>
                    <a:pt x="512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4986825" y="4739300"/>
              <a:ext cx="240575" cy="212825"/>
            </a:xfrm>
            <a:custGeom>
              <a:avLst/>
              <a:gdLst/>
              <a:ahLst/>
              <a:cxnLst/>
              <a:rect l="l" t="t" r="r" b="b"/>
              <a:pathLst>
                <a:path w="9623" h="8513" extrusionOk="0">
                  <a:moveTo>
                    <a:pt x="2463" y="1"/>
                  </a:moveTo>
                  <a:cubicBezTo>
                    <a:pt x="2413" y="1"/>
                    <a:pt x="2364" y="4"/>
                    <a:pt x="2317" y="4"/>
                  </a:cubicBezTo>
                  <a:cubicBezTo>
                    <a:pt x="1876" y="418"/>
                    <a:pt x="1203" y="786"/>
                    <a:pt x="468" y="1058"/>
                  </a:cubicBezTo>
                  <a:cubicBezTo>
                    <a:pt x="94" y="1584"/>
                    <a:pt x="1" y="2178"/>
                    <a:pt x="120" y="2794"/>
                  </a:cubicBezTo>
                  <a:cubicBezTo>
                    <a:pt x="2188" y="2234"/>
                    <a:pt x="4024" y="1641"/>
                    <a:pt x="5555" y="1001"/>
                  </a:cubicBezTo>
                  <a:cubicBezTo>
                    <a:pt x="4481" y="379"/>
                    <a:pt x="3371" y="1"/>
                    <a:pt x="2463" y="1"/>
                  </a:cubicBezTo>
                  <a:close/>
                  <a:moveTo>
                    <a:pt x="8899" y="5390"/>
                  </a:moveTo>
                  <a:cubicBezTo>
                    <a:pt x="7362" y="5390"/>
                    <a:pt x="5523" y="5768"/>
                    <a:pt x="3580" y="6981"/>
                  </a:cubicBezTo>
                  <a:cubicBezTo>
                    <a:pt x="4956" y="7899"/>
                    <a:pt x="6480" y="8512"/>
                    <a:pt x="7640" y="8512"/>
                  </a:cubicBezTo>
                  <a:cubicBezTo>
                    <a:pt x="8476" y="8512"/>
                    <a:pt x="9125" y="8194"/>
                    <a:pt x="9390" y="7435"/>
                  </a:cubicBezTo>
                  <a:cubicBezTo>
                    <a:pt x="9623" y="6772"/>
                    <a:pt x="9615" y="6083"/>
                    <a:pt x="9427" y="5407"/>
                  </a:cubicBezTo>
                  <a:cubicBezTo>
                    <a:pt x="9254" y="5396"/>
                    <a:pt x="9078" y="5390"/>
                    <a:pt x="8899" y="539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4989800" y="4764325"/>
              <a:ext cx="232700" cy="149500"/>
            </a:xfrm>
            <a:custGeom>
              <a:avLst/>
              <a:gdLst/>
              <a:ahLst/>
              <a:cxnLst/>
              <a:rect l="l" t="t" r="r" b="b"/>
              <a:pathLst>
                <a:path w="9308" h="5980" extrusionOk="0">
                  <a:moveTo>
                    <a:pt x="5436" y="0"/>
                  </a:moveTo>
                  <a:cubicBezTo>
                    <a:pt x="3905" y="640"/>
                    <a:pt x="2069" y="1233"/>
                    <a:pt x="1" y="1793"/>
                  </a:cubicBezTo>
                  <a:cubicBezTo>
                    <a:pt x="286" y="3255"/>
                    <a:pt x="1761" y="4850"/>
                    <a:pt x="3461" y="5980"/>
                  </a:cubicBezTo>
                  <a:cubicBezTo>
                    <a:pt x="5404" y="4767"/>
                    <a:pt x="7243" y="4389"/>
                    <a:pt x="8780" y="4389"/>
                  </a:cubicBezTo>
                  <a:cubicBezTo>
                    <a:pt x="8959" y="4389"/>
                    <a:pt x="9135" y="4395"/>
                    <a:pt x="9308" y="4406"/>
                  </a:cubicBezTo>
                  <a:cubicBezTo>
                    <a:pt x="8831" y="2676"/>
                    <a:pt x="7186" y="1011"/>
                    <a:pt x="543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4998500" y="4739375"/>
              <a:ext cx="46275" cy="26375"/>
            </a:xfrm>
            <a:custGeom>
              <a:avLst/>
              <a:gdLst/>
              <a:ahLst/>
              <a:cxnLst/>
              <a:rect l="l" t="t" r="r" b="b"/>
              <a:pathLst>
                <a:path w="1851" h="1055" extrusionOk="0">
                  <a:moveTo>
                    <a:pt x="1850" y="1"/>
                  </a:moveTo>
                  <a:lnTo>
                    <a:pt x="1850" y="1"/>
                  </a:lnTo>
                  <a:cubicBezTo>
                    <a:pt x="1449" y="21"/>
                    <a:pt x="1091" y="120"/>
                    <a:pt x="803" y="309"/>
                  </a:cubicBezTo>
                  <a:cubicBezTo>
                    <a:pt x="455" y="535"/>
                    <a:pt x="193" y="786"/>
                    <a:pt x="1" y="1055"/>
                  </a:cubicBezTo>
                  <a:cubicBezTo>
                    <a:pt x="736" y="783"/>
                    <a:pt x="1409" y="415"/>
                    <a:pt x="185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4564575" y="4887200"/>
              <a:ext cx="219925" cy="344075"/>
            </a:xfrm>
            <a:custGeom>
              <a:avLst/>
              <a:gdLst/>
              <a:ahLst/>
              <a:cxnLst/>
              <a:rect l="l" t="t" r="r" b="b"/>
              <a:pathLst>
                <a:path w="8797" h="13763" extrusionOk="0">
                  <a:moveTo>
                    <a:pt x="4902" y="1"/>
                  </a:moveTo>
                  <a:cubicBezTo>
                    <a:pt x="2168" y="1287"/>
                    <a:pt x="752" y="3066"/>
                    <a:pt x="40" y="4403"/>
                  </a:cubicBezTo>
                  <a:cubicBezTo>
                    <a:pt x="13" y="4737"/>
                    <a:pt x="1" y="5079"/>
                    <a:pt x="1" y="5420"/>
                  </a:cubicBezTo>
                  <a:cubicBezTo>
                    <a:pt x="1" y="8509"/>
                    <a:pt x="938" y="11379"/>
                    <a:pt x="2549" y="13762"/>
                  </a:cubicBezTo>
                  <a:cubicBezTo>
                    <a:pt x="5088" y="13149"/>
                    <a:pt x="7116" y="12350"/>
                    <a:pt x="8797" y="11435"/>
                  </a:cubicBezTo>
                  <a:cubicBezTo>
                    <a:pt x="8134" y="10806"/>
                    <a:pt x="7530" y="10070"/>
                    <a:pt x="7010" y="9228"/>
                  </a:cubicBezTo>
                  <a:cubicBezTo>
                    <a:pt x="6666" y="9304"/>
                    <a:pt x="6328" y="9347"/>
                    <a:pt x="6002" y="9347"/>
                  </a:cubicBezTo>
                  <a:cubicBezTo>
                    <a:pt x="5061" y="9347"/>
                    <a:pt x="4246" y="8997"/>
                    <a:pt x="3779" y="8137"/>
                  </a:cubicBezTo>
                  <a:cubicBezTo>
                    <a:pt x="3328" y="7319"/>
                    <a:pt x="4030" y="6149"/>
                    <a:pt x="5204" y="5108"/>
                  </a:cubicBezTo>
                  <a:cubicBezTo>
                    <a:pt x="4687" y="3233"/>
                    <a:pt x="4644" y="1522"/>
                    <a:pt x="49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4676750" y="5016725"/>
              <a:ext cx="634675" cy="336525"/>
            </a:xfrm>
            <a:custGeom>
              <a:avLst/>
              <a:gdLst/>
              <a:ahLst/>
              <a:cxnLst/>
              <a:rect l="l" t="t" r="r" b="b"/>
              <a:pathLst>
                <a:path w="25387" h="13461" extrusionOk="0">
                  <a:moveTo>
                    <a:pt x="25383" y="0"/>
                  </a:moveTo>
                  <a:cubicBezTo>
                    <a:pt x="25386" y="30"/>
                    <a:pt x="25386" y="60"/>
                    <a:pt x="25383" y="83"/>
                  </a:cubicBezTo>
                  <a:lnTo>
                    <a:pt x="25386" y="77"/>
                  </a:lnTo>
                  <a:cubicBezTo>
                    <a:pt x="25386" y="53"/>
                    <a:pt x="25386" y="24"/>
                    <a:pt x="25383" y="0"/>
                  </a:cubicBezTo>
                  <a:close/>
                  <a:moveTo>
                    <a:pt x="6613" y="7938"/>
                  </a:moveTo>
                  <a:cubicBezTo>
                    <a:pt x="3051" y="9274"/>
                    <a:pt x="1088" y="10252"/>
                    <a:pt x="1" y="10905"/>
                  </a:cubicBezTo>
                  <a:cubicBezTo>
                    <a:pt x="1032" y="11916"/>
                    <a:pt x="2211" y="12777"/>
                    <a:pt x="3498" y="13461"/>
                  </a:cubicBezTo>
                  <a:cubicBezTo>
                    <a:pt x="5380" y="12135"/>
                    <a:pt x="7929" y="10987"/>
                    <a:pt x="11986" y="9467"/>
                  </a:cubicBezTo>
                  <a:cubicBezTo>
                    <a:pt x="10110" y="9344"/>
                    <a:pt x="8267" y="8856"/>
                    <a:pt x="6613" y="7938"/>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4906450" y="5071425"/>
              <a:ext cx="401650" cy="324750"/>
            </a:xfrm>
            <a:custGeom>
              <a:avLst/>
              <a:gdLst/>
              <a:ahLst/>
              <a:cxnLst/>
              <a:rect l="l" t="t" r="r" b="b"/>
              <a:pathLst>
                <a:path w="16066" h="12990" extrusionOk="0">
                  <a:moveTo>
                    <a:pt x="16066" y="0"/>
                  </a:moveTo>
                  <a:lnTo>
                    <a:pt x="16066" y="0"/>
                  </a:lnTo>
                  <a:cubicBezTo>
                    <a:pt x="12702" y="7176"/>
                    <a:pt x="4962" y="11086"/>
                    <a:pt x="0" y="12933"/>
                  </a:cubicBezTo>
                  <a:cubicBezTo>
                    <a:pt x="415" y="12969"/>
                    <a:pt x="832" y="12989"/>
                    <a:pt x="1260" y="12989"/>
                  </a:cubicBezTo>
                  <a:cubicBezTo>
                    <a:pt x="8850" y="12989"/>
                    <a:pt x="15114" y="7331"/>
                    <a:pt x="1606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4649851" y="5014900"/>
              <a:ext cx="92100" cy="106000"/>
            </a:xfrm>
            <a:custGeom>
              <a:avLst/>
              <a:gdLst/>
              <a:ahLst/>
              <a:cxnLst/>
              <a:rect l="l" t="t" r="r" b="b"/>
              <a:pathLst>
                <a:path w="3684" h="4240" extrusionOk="0">
                  <a:moveTo>
                    <a:pt x="1877" y="0"/>
                  </a:moveTo>
                  <a:cubicBezTo>
                    <a:pt x="703" y="1041"/>
                    <a:pt x="1" y="2211"/>
                    <a:pt x="452" y="3029"/>
                  </a:cubicBezTo>
                  <a:cubicBezTo>
                    <a:pt x="919" y="3889"/>
                    <a:pt x="1734" y="4239"/>
                    <a:pt x="2675" y="4239"/>
                  </a:cubicBezTo>
                  <a:cubicBezTo>
                    <a:pt x="3001" y="4239"/>
                    <a:pt x="3339" y="4196"/>
                    <a:pt x="3683" y="4120"/>
                  </a:cubicBezTo>
                  <a:lnTo>
                    <a:pt x="3680" y="4120"/>
                  </a:lnTo>
                  <a:cubicBezTo>
                    <a:pt x="3564" y="3941"/>
                    <a:pt x="3451" y="3749"/>
                    <a:pt x="3345" y="3557"/>
                  </a:cubicBezTo>
                  <a:cubicBezTo>
                    <a:pt x="2659" y="2310"/>
                    <a:pt x="2185" y="1124"/>
                    <a:pt x="187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43"/>
          <p:cNvGrpSpPr/>
          <p:nvPr/>
        </p:nvGrpSpPr>
        <p:grpSpPr>
          <a:xfrm flipH="1">
            <a:off x="4259698" y="3319984"/>
            <a:ext cx="365769" cy="365760"/>
            <a:chOff x="5881974" y="3343444"/>
            <a:chExt cx="480264" cy="478243"/>
          </a:xfrm>
        </p:grpSpPr>
        <p:sp>
          <p:nvSpPr>
            <p:cNvPr id="1684" name="Google Shape;1684;p43"/>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3"/>
          <p:cNvGrpSpPr/>
          <p:nvPr/>
        </p:nvGrpSpPr>
        <p:grpSpPr>
          <a:xfrm flipH="1">
            <a:off x="2500272" y="2595490"/>
            <a:ext cx="365769" cy="365760"/>
            <a:chOff x="5881974" y="3343444"/>
            <a:chExt cx="480264" cy="478243"/>
          </a:xfrm>
        </p:grpSpPr>
        <p:sp>
          <p:nvSpPr>
            <p:cNvPr id="1690" name="Google Shape;1690;p43"/>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472911" y="1554125"/>
            <a:ext cx="6465576" cy="913070"/>
          </a:xfrm>
          <a:prstGeom prst="rect">
            <a:avLst/>
          </a:prstGeom>
        </p:spPr>
        <p:txBody>
          <a:bodyPr wrap="square">
            <a:spAutoFit/>
          </a:bodyPr>
          <a:lstStyle/>
          <a:p>
            <a:pPr algn="just">
              <a:lnSpc>
                <a:spcPts val="3200"/>
              </a:lnSpc>
            </a:pPr>
            <a:r>
              <a:rPr lang="en-US" sz="2400" dirty="0">
                <a:latin typeface="+mn-lt"/>
                <a:ea typeface="Calibri" panose="020F0502020204030204" pitchFamily="34" charset="0"/>
              </a:rPr>
              <a:t>Năng lượng lưu trữ trong lương thực, thực phẩm, pin, nhiên liệu,…là năng lượng hóa học</a:t>
            </a:r>
          </a:p>
        </p:txBody>
      </p:sp>
      <p:sp>
        <p:nvSpPr>
          <p:cNvPr id="3" name="Rectangle 2"/>
          <p:cNvSpPr/>
          <p:nvPr/>
        </p:nvSpPr>
        <p:spPr>
          <a:xfrm>
            <a:off x="1054485" y="3643903"/>
            <a:ext cx="6443760" cy="1323439"/>
          </a:xfrm>
          <a:prstGeom prst="rect">
            <a:avLst/>
          </a:prstGeom>
        </p:spPr>
        <p:txBody>
          <a:bodyPr wrap="square">
            <a:spAutoFit/>
          </a:bodyPr>
          <a:lstStyle/>
          <a:p>
            <a:pPr algn="just">
              <a:lnSpc>
                <a:spcPts val="3200"/>
              </a:lnSpc>
            </a:pPr>
            <a:r>
              <a:rPr lang="en-US" sz="2400" dirty="0">
                <a:latin typeface="+mn-lt"/>
                <a:ea typeface="Calibri" panose="020F0502020204030204" pitchFamily="34" charset="0"/>
              </a:rPr>
              <a:t>Năng lượng trong lương thực, thực phẩm giúp con người sinh sống, năng lượng trong nhiên liệu giúp máy móc 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barn(inVertical)">
                                      <p:cBhvr>
                                        <p:cTn id="7" dur="500"/>
                                        <p:tgtEl>
                                          <p:spTgt spid="1666"/>
                                        </p:tgtEl>
                                      </p:cBhvr>
                                    </p:animEffect>
                                  </p:childTnLst>
                                </p:cTn>
                              </p:par>
                              <p:par>
                                <p:cTn id="8" presetID="16" presetClass="entr" presetSubtype="21" fill="hold" nodeType="withEffect">
                                  <p:stCondLst>
                                    <p:cond delay="0"/>
                                  </p:stCondLst>
                                  <p:childTnLst>
                                    <p:set>
                                      <p:cBhvr>
                                        <p:cTn id="9" dur="1" fill="hold">
                                          <p:stCondLst>
                                            <p:cond delay="0"/>
                                          </p:stCondLst>
                                        </p:cTn>
                                        <p:tgtEl>
                                          <p:spTgt spid="1662"/>
                                        </p:tgtEl>
                                        <p:attrNameLst>
                                          <p:attrName>style.visibility</p:attrName>
                                        </p:attrNameLst>
                                      </p:cBhvr>
                                      <p:to>
                                        <p:strVal val="visible"/>
                                      </p:to>
                                    </p:set>
                                    <p:animEffect transition="in" filter="barn(inVertical)">
                                      <p:cBhvr>
                                        <p:cTn id="10" dur="500"/>
                                        <p:tgtEl>
                                          <p:spTgt spid="166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61"/>
                                        </p:tgtEl>
                                        <p:attrNameLst>
                                          <p:attrName>style.visibility</p:attrName>
                                        </p:attrNameLst>
                                      </p:cBhvr>
                                      <p:to>
                                        <p:strVal val="visible"/>
                                      </p:to>
                                    </p:set>
                                    <p:animEffect transition="in" filter="barn(inVertical)">
                                      <p:cBhvr>
                                        <p:cTn id="15" dur="500"/>
                                        <p:tgtEl>
                                          <p:spTgt spid="1661"/>
                                        </p:tgtEl>
                                      </p:cBhvr>
                                    </p:animEffect>
                                  </p:childTnLst>
                                </p:cTn>
                              </p:par>
                              <p:par>
                                <p:cTn id="16" presetID="16" presetClass="entr" presetSubtype="21" fill="hold" nodeType="withEffect">
                                  <p:stCondLst>
                                    <p:cond delay="0"/>
                                  </p:stCondLst>
                                  <p:childTnLst>
                                    <p:set>
                                      <p:cBhvr>
                                        <p:cTn id="17" dur="1" fill="hold">
                                          <p:stCondLst>
                                            <p:cond delay="0"/>
                                          </p:stCondLst>
                                        </p:cTn>
                                        <p:tgtEl>
                                          <p:spTgt spid="1689"/>
                                        </p:tgtEl>
                                        <p:attrNameLst>
                                          <p:attrName>style.visibility</p:attrName>
                                        </p:attrNameLst>
                                      </p:cBhvr>
                                      <p:to>
                                        <p:strVal val="visible"/>
                                      </p:to>
                                    </p:set>
                                    <p:animEffect transition="in" filter="barn(inVertical)">
                                      <p:cBhvr>
                                        <p:cTn id="18" dur="500"/>
                                        <p:tgtEl>
                                          <p:spTgt spid="1689"/>
                                        </p:tgtEl>
                                      </p:cBhvr>
                                    </p:animEffect>
                                  </p:childTnLst>
                                </p:cTn>
                              </p:par>
                              <p:par>
                                <p:cTn id="19" presetID="16" presetClass="entr" presetSubtype="21" fill="hold" nodeType="withEffect">
                                  <p:stCondLst>
                                    <p:cond delay="0"/>
                                  </p:stCondLst>
                                  <p:childTnLst>
                                    <p:set>
                                      <p:cBhvr>
                                        <p:cTn id="20" dur="1" fill="hold">
                                          <p:stCondLst>
                                            <p:cond delay="0"/>
                                          </p:stCondLst>
                                        </p:cTn>
                                        <p:tgtEl>
                                          <p:spTgt spid="1683"/>
                                        </p:tgtEl>
                                        <p:attrNameLst>
                                          <p:attrName>style.visibility</p:attrName>
                                        </p:attrNameLst>
                                      </p:cBhvr>
                                      <p:to>
                                        <p:strVal val="visible"/>
                                      </p:to>
                                    </p:set>
                                    <p:animEffect transition="in" filter="barn(inVertical)">
                                      <p:cBhvr>
                                        <p:cTn id="21" dur="500"/>
                                        <p:tgtEl>
                                          <p:spTgt spid="1683"/>
                                        </p:tgtEl>
                                      </p:cBhvr>
                                    </p:animEffect>
                                  </p:childTnLst>
                                </p:cTn>
                              </p:par>
                              <p:par>
                                <p:cTn id="22" presetID="16" presetClass="entr" presetSubtype="21" fill="hold" nodeType="withEffect">
                                  <p:stCondLst>
                                    <p:cond delay="0"/>
                                  </p:stCondLst>
                                  <p:childTnLst>
                                    <p:set>
                                      <p:cBhvr>
                                        <p:cTn id="23" dur="1" fill="hold">
                                          <p:stCondLst>
                                            <p:cond delay="0"/>
                                          </p:stCondLst>
                                        </p:cTn>
                                        <p:tgtEl>
                                          <p:spTgt spid="1667"/>
                                        </p:tgtEl>
                                        <p:attrNameLst>
                                          <p:attrName>style.visibility</p:attrName>
                                        </p:attrNameLst>
                                      </p:cBhvr>
                                      <p:to>
                                        <p:strVal val="visible"/>
                                      </p:to>
                                    </p:set>
                                    <p:animEffect transition="in" filter="barn(inVertical)">
                                      <p:cBhvr>
                                        <p:cTn id="24" dur="500"/>
                                        <p:tgtEl>
                                          <p:spTgt spid="16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6583" y="818866"/>
            <a:ext cx="3705071" cy="3456864"/>
          </a:xfrm>
          <a:prstGeom prst="rect">
            <a:avLst/>
          </a:prstGeom>
        </p:spPr>
      </p:pic>
      <p:pic>
        <p:nvPicPr>
          <p:cNvPr id="6" name="Picture 5"/>
          <p:cNvPicPr>
            <a:picLocks noChangeAspect="1"/>
          </p:cNvPicPr>
          <p:nvPr/>
        </p:nvPicPr>
        <p:blipFill>
          <a:blip r:embed="rId4"/>
          <a:stretch>
            <a:fillRect/>
          </a:stretch>
        </p:blipFill>
        <p:spPr>
          <a:xfrm>
            <a:off x="4841614" y="828035"/>
            <a:ext cx="3790595" cy="3447695"/>
          </a:xfrm>
          <a:prstGeom prst="rect">
            <a:avLst/>
          </a:prstGeom>
          <a:ln>
            <a:noFill/>
          </a:ln>
          <a:effectLst>
            <a:softEdge rad="112500"/>
          </a:effectLst>
        </p:spPr>
      </p:pic>
    </p:spTree>
    <p:extLst>
      <p:ext uri="{BB962C8B-B14F-4D97-AF65-F5344CB8AC3E}">
        <p14:creationId xmlns:p14="http://schemas.microsoft.com/office/powerpoint/2010/main" val="48992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2"/>
        <p:cNvGrpSpPr/>
        <p:nvPr/>
      </p:nvGrpSpPr>
      <p:grpSpPr>
        <a:xfrm>
          <a:off x="0" y="0"/>
          <a:ext cx="0" cy="0"/>
          <a:chOff x="0" y="0"/>
          <a:chExt cx="0" cy="0"/>
        </a:xfrm>
      </p:grpSpPr>
      <p:sp>
        <p:nvSpPr>
          <p:cNvPr id="3310" name="Google Shape;3310;p67"/>
          <p:cNvSpPr/>
          <p:nvPr/>
        </p:nvSpPr>
        <p:spPr>
          <a:xfrm>
            <a:off x="1269457" y="1909657"/>
            <a:ext cx="7175916" cy="1079203"/>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7"/>
          <p:cNvSpPr txBox="1"/>
          <p:nvPr/>
        </p:nvSpPr>
        <p:spPr>
          <a:xfrm flipH="1">
            <a:off x="1330824" y="1989892"/>
            <a:ext cx="7252926" cy="782322"/>
          </a:xfrm>
          <a:prstGeom prst="rect">
            <a:avLst/>
          </a:prstGeom>
          <a:noFill/>
          <a:ln>
            <a:noFill/>
          </a:ln>
        </p:spPr>
        <p:txBody>
          <a:bodyPr spcFirstLastPara="1" wrap="square" lIns="54000" tIns="182875" rIns="198000" bIns="0" anchor="ctr" anchorCtr="0">
            <a:noAutofit/>
          </a:bodyPr>
          <a:lstStyle/>
          <a:p>
            <a:pPr marL="0" lvl="0" indent="0" algn="just" rtl="0">
              <a:lnSpc>
                <a:spcPts val="3400"/>
              </a:lnSpc>
              <a:spcBef>
                <a:spcPts val="0"/>
              </a:spcBef>
              <a:buNone/>
            </a:pPr>
            <a:r>
              <a:rPr lang="en-US" sz="2400" dirty="0">
                <a:solidFill>
                  <a:schemeClr val="accent3">
                    <a:lumMod val="50000"/>
                  </a:schemeClr>
                </a:solidFill>
                <a:latin typeface="+mn-lt"/>
                <a:ea typeface="Didact Gothic"/>
                <a:cs typeface="Didact Gothic"/>
                <a:sym typeface="Odibee Sans"/>
              </a:rPr>
              <a:t>Tàu ngầm nguyên tử, Mặt trời, các ngôi sao,…hoạt động nhờ năng lượng hạt nhân.</a:t>
            </a:r>
            <a:endParaRPr sz="2400" dirty="0">
              <a:solidFill>
                <a:schemeClr val="accent3">
                  <a:lumMod val="50000"/>
                </a:schemeClr>
              </a:solidFill>
              <a:latin typeface="+mn-lt"/>
              <a:ea typeface="Didact Gothic"/>
              <a:cs typeface="Didact Gothic"/>
              <a:sym typeface="Didact Gothic"/>
            </a:endParaRPr>
          </a:p>
        </p:txBody>
      </p:sp>
      <p:grpSp>
        <p:nvGrpSpPr>
          <p:cNvPr id="3318" name="Google Shape;3318;p67"/>
          <p:cNvGrpSpPr/>
          <p:nvPr/>
        </p:nvGrpSpPr>
        <p:grpSpPr>
          <a:xfrm>
            <a:off x="134235" y="4140029"/>
            <a:ext cx="1178605" cy="1161700"/>
            <a:chOff x="1269179" y="800254"/>
            <a:chExt cx="1204946" cy="985385"/>
          </a:xfrm>
        </p:grpSpPr>
        <p:sp>
          <p:nvSpPr>
            <p:cNvPr id="3319" name="Google Shape;3319;p67"/>
            <p:cNvSpPr/>
            <p:nvPr/>
          </p:nvSpPr>
          <p:spPr>
            <a:xfrm rot="-1180437">
              <a:off x="1352547" y="955310"/>
              <a:ext cx="1038210" cy="675274"/>
            </a:xfrm>
            <a:custGeom>
              <a:avLst/>
              <a:gdLst/>
              <a:ahLst/>
              <a:cxnLst/>
              <a:rect l="l" t="t" r="r" b="b"/>
              <a:pathLst>
                <a:path w="32379" h="21060" extrusionOk="0">
                  <a:moveTo>
                    <a:pt x="16573" y="0"/>
                  </a:moveTo>
                  <a:cubicBezTo>
                    <a:pt x="15439" y="0"/>
                    <a:pt x="14316" y="186"/>
                    <a:pt x="13231" y="549"/>
                  </a:cubicBezTo>
                  <a:lnTo>
                    <a:pt x="13225" y="552"/>
                  </a:lnTo>
                  <a:cubicBezTo>
                    <a:pt x="13099" y="596"/>
                    <a:pt x="12957" y="645"/>
                    <a:pt x="12810" y="702"/>
                  </a:cubicBezTo>
                  <a:lnTo>
                    <a:pt x="12592" y="791"/>
                  </a:lnTo>
                  <a:lnTo>
                    <a:pt x="12588" y="791"/>
                  </a:lnTo>
                  <a:cubicBezTo>
                    <a:pt x="10872" y="1494"/>
                    <a:pt x="9373" y="2637"/>
                    <a:pt x="8240" y="4105"/>
                  </a:cubicBezTo>
                  <a:cubicBezTo>
                    <a:pt x="7282" y="5352"/>
                    <a:pt x="6616" y="6796"/>
                    <a:pt x="6287" y="8325"/>
                  </a:cubicBezTo>
                  <a:cubicBezTo>
                    <a:pt x="5472" y="8431"/>
                    <a:pt x="4607" y="8623"/>
                    <a:pt x="3845" y="8875"/>
                  </a:cubicBezTo>
                  <a:cubicBezTo>
                    <a:pt x="2383" y="9359"/>
                    <a:pt x="1336" y="10012"/>
                    <a:pt x="726" y="10821"/>
                  </a:cubicBezTo>
                  <a:cubicBezTo>
                    <a:pt x="179" y="11549"/>
                    <a:pt x="0" y="12385"/>
                    <a:pt x="209" y="13240"/>
                  </a:cubicBezTo>
                  <a:cubicBezTo>
                    <a:pt x="352" y="13830"/>
                    <a:pt x="647" y="14353"/>
                    <a:pt x="1084" y="14791"/>
                  </a:cubicBezTo>
                  <a:cubicBezTo>
                    <a:pt x="1515" y="15222"/>
                    <a:pt x="2085" y="15574"/>
                    <a:pt x="2784" y="15835"/>
                  </a:cubicBezTo>
                  <a:cubicBezTo>
                    <a:pt x="3992" y="16290"/>
                    <a:pt x="5632" y="16512"/>
                    <a:pt x="7782" y="16512"/>
                  </a:cubicBezTo>
                  <a:cubicBezTo>
                    <a:pt x="7827" y="16512"/>
                    <a:pt x="7872" y="16512"/>
                    <a:pt x="7918" y="16511"/>
                  </a:cubicBezTo>
                  <a:cubicBezTo>
                    <a:pt x="8465" y="17304"/>
                    <a:pt x="9115" y="18017"/>
                    <a:pt x="9861" y="18633"/>
                  </a:cubicBezTo>
                  <a:cubicBezTo>
                    <a:pt x="10765" y="19382"/>
                    <a:pt x="11783" y="19969"/>
                    <a:pt x="12880" y="20383"/>
                  </a:cubicBezTo>
                  <a:cubicBezTo>
                    <a:pt x="13991" y="20801"/>
                    <a:pt x="15151" y="21026"/>
                    <a:pt x="16330" y="21055"/>
                  </a:cubicBezTo>
                  <a:cubicBezTo>
                    <a:pt x="16417" y="21055"/>
                    <a:pt x="16500" y="21059"/>
                    <a:pt x="16582" y="21059"/>
                  </a:cubicBezTo>
                  <a:cubicBezTo>
                    <a:pt x="17719" y="21059"/>
                    <a:pt x="18846" y="20873"/>
                    <a:pt x="19933" y="20509"/>
                  </a:cubicBezTo>
                  <a:cubicBezTo>
                    <a:pt x="21727" y="19906"/>
                    <a:pt x="23327" y="18832"/>
                    <a:pt x="24554" y="17403"/>
                  </a:cubicBezTo>
                  <a:cubicBezTo>
                    <a:pt x="25605" y="16183"/>
                    <a:pt x="26360" y="14738"/>
                    <a:pt x="26768" y="13187"/>
                  </a:cubicBezTo>
                  <a:cubicBezTo>
                    <a:pt x="28548" y="12501"/>
                    <a:pt x="29913" y="11759"/>
                    <a:pt x="30831" y="10980"/>
                  </a:cubicBezTo>
                  <a:cubicBezTo>
                    <a:pt x="31315" y="10569"/>
                    <a:pt x="31690" y="10134"/>
                    <a:pt x="31941" y="9694"/>
                  </a:cubicBezTo>
                  <a:cubicBezTo>
                    <a:pt x="32243" y="9157"/>
                    <a:pt x="32379" y="8600"/>
                    <a:pt x="32339" y="8037"/>
                  </a:cubicBezTo>
                  <a:cubicBezTo>
                    <a:pt x="32282" y="7191"/>
                    <a:pt x="31898" y="6455"/>
                    <a:pt x="31228" y="5906"/>
                  </a:cubicBezTo>
                  <a:cubicBezTo>
                    <a:pt x="30344" y="5176"/>
                    <a:pt x="28946" y="4772"/>
                    <a:pt x="27076" y="4702"/>
                  </a:cubicBezTo>
                  <a:cubicBezTo>
                    <a:pt x="26869" y="4694"/>
                    <a:pt x="26669" y="4690"/>
                    <a:pt x="26477" y="4690"/>
                  </a:cubicBezTo>
                  <a:cubicBezTo>
                    <a:pt x="26052" y="4690"/>
                    <a:pt x="25670" y="4707"/>
                    <a:pt x="25362" y="4725"/>
                  </a:cubicBezTo>
                  <a:cubicBezTo>
                    <a:pt x="24176" y="2926"/>
                    <a:pt x="22443" y="1520"/>
                    <a:pt x="20414" y="728"/>
                  </a:cubicBezTo>
                  <a:cubicBezTo>
                    <a:pt x="19290" y="284"/>
                    <a:pt x="18107" y="42"/>
                    <a:pt x="16904" y="6"/>
                  </a:cubicBezTo>
                  <a:cubicBezTo>
                    <a:pt x="16793" y="2"/>
                    <a:pt x="16683" y="0"/>
                    <a:pt x="16573" y="0"/>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7"/>
            <p:cNvSpPr/>
            <p:nvPr/>
          </p:nvSpPr>
          <p:spPr>
            <a:xfrm rot="-1180437">
              <a:off x="1548247" y="994081"/>
              <a:ext cx="637791" cy="600885"/>
            </a:xfrm>
            <a:custGeom>
              <a:avLst/>
              <a:gdLst/>
              <a:ahLst/>
              <a:cxnLst/>
              <a:rect l="l" t="t" r="r" b="b"/>
              <a:pathLst>
                <a:path w="19891" h="18740" extrusionOk="0">
                  <a:moveTo>
                    <a:pt x="10486" y="1"/>
                  </a:moveTo>
                  <a:cubicBezTo>
                    <a:pt x="9498" y="1"/>
                    <a:pt x="8493" y="159"/>
                    <a:pt x="7504" y="491"/>
                  </a:cubicBezTo>
                  <a:cubicBezTo>
                    <a:pt x="7385" y="531"/>
                    <a:pt x="7263" y="570"/>
                    <a:pt x="7146" y="620"/>
                  </a:cubicBezTo>
                  <a:cubicBezTo>
                    <a:pt x="7146" y="620"/>
                    <a:pt x="7143" y="620"/>
                    <a:pt x="7140" y="623"/>
                  </a:cubicBezTo>
                  <a:cubicBezTo>
                    <a:pt x="2470" y="2406"/>
                    <a:pt x="1" y="7574"/>
                    <a:pt x="1604" y="12353"/>
                  </a:cubicBezTo>
                  <a:cubicBezTo>
                    <a:pt x="2922" y="16267"/>
                    <a:pt x="6572" y="18739"/>
                    <a:pt x="10487" y="18739"/>
                  </a:cubicBezTo>
                  <a:cubicBezTo>
                    <a:pt x="11476" y="18739"/>
                    <a:pt x="12481" y="18582"/>
                    <a:pt x="13470" y="18250"/>
                  </a:cubicBezTo>
                  <a:cubicBezTo>
                    <a:pt x="17246" y="16983"/>
                    <a:pt x="19678" y="13540"/>
                    <a:pt x="19848" y="9784"/>
                  </a:cubicBezTo>
                  <a:cubicBezTo>
                    <a:pt x="19851" y="9771"/>
                    <a:pt x="19851" y="9754"/>
                    <a:pt x="19851" y="9738"/>
                  </a:cubicBezTo>
                  <a:cubicBezTo>
                    <a:pt x="19891" y="8634"/>
                    <a:pt x="19738" y="7497"/>
                    <a:pt x="19363" y="6387"/>
                  </a:cubicBezTo>
                  <a:cubicBezTo>
                    <a:pt x="18048" y="2474"/>
                    <a:pt x="14399" y="1"/>
                    <a:pt x="10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7"/>
            <p:cNvSpPr/>
            <p:nvPr/>
          </p:nvSpPr>
          <p:spPr>
            <a:xfrm rot="-1180437">
              <a:off x="1586571" y="1008541"/>
              <a:ext cx="595274" cy="580941"/>
            </a:xfrm>
            <a:custGeom>
              <a:avLst/>
              <a:gdLst/>
              <a:ahLst/>
              <a:cxnLst/>
              <a:rect l="l" t="t" r="r" b="b"/>
              <a:pathLst>
                <a:path w="18565" h="18118" extrusionOk="0">
                  <a:moveTo>
                    <a:pt x="6023" y="1"/>
                  </a:moveTo>
                  <a:lnTo>
                    <a:pt x="6023" y="1"/>
                  </a:lnTo>
                  <a:cubicBezTo>
                    <a:pt x="2688" y="1274"/>
                    <a:pt x="478" y="4270"/>
                    <a:pt x="67" y="7617"/>
                  </a:cubicBezTo>
                  <a:lnTo>
                    <a:pt x="1" y="8788"/>
                  </a:lnTo>
                  <a:lnTo>
                    <a:pt x="1" y="8791"/>
                  </a:lnTo>
                  <a:cubicBezTo>
                    <a:pt x="4" y="9543"/>
                    <a:pt x="97" y="10309"/>
                    <a:pt x="292" y="11068"/>
                  </a:cubicBezTo>
                  <a:lnTo>
                    <a:pt x="388" y="11068"/>
                  </a:lnTo>
                  <a:cubicBezTo>
                    <a:pt x="1595" y="11068"/>
                    <a:pt x="3259" y="10942"/>
                    <a:pt x="5121" y="10723"/>
                  </a:cubicBezTo>
                  <a:cubicBezTo>
                    <a:pt x="1041" y="3498"/>
                    <a:pt x="5811" y="147"/>
                    <a:pt x="6023" y="1"/>
                  </a:cubicBezTo>
                  <a:close/>
                  <a:moveTo>
                    <a:pt x="18564" y="10538"/>
                  </a:moveTo>
                  <a:lnTo>
                    <a:pt x="18564" y="10538"/>
                  </a:lnTo>
                  <a:cubicBezTo>
                    <a:pt x="18518" y="10554"/>
                    <a:pt x="18468" y="10574"/>
                    <a:pt x="18422" y="10591"/>
                  </a:cubicBezTo>
                  <a:cubicBezTo>
                    <a:pt x="17487" y="13149"/>
                    <a:pt x="14686" y="14767"/>
                    <a:pt x="11773" y="14767"/>
                  </a:cubicBezTo>
                  <a:cubicBezTo>
                    <a:pt x="10129" y="14767"/>
                    <a:pt x="8445" y="14250"/>
                    <a:pt x="7050" y="13093"/>
                  </a:cubicBezTo>
                  <a:cubicBezTo>
                    <a:pt x="6941" y="13106"/>
                    <a:pt x="6831" y="13120"/>
                    <a:pt x="6722" y="13133"/>
                  </a:cubicBezTo>
                  <a:cubicBezTo>
                    <a:pt x="4614" y="13392"/>
                    <a:pt x="2831" y="13527"/>
                    <a:pt x="1333" y="13564"/>
                  </a:cubicBezTo>
                  <a:cubicBezTo>
                    <a:pt x="3030" y="16401"/>
                    <a:pt x="6109" y="18118"/>
                    <a:pt x="9370" y="18118"/>
                  </a:cubicBezTo>
                  <a:cubicBezTo>
                    <a:pt x="10358" y="18118"/>
                    <a:pt x="11362" y="17962"/>
                    <a:pt x="12353" y="17628"/>
                  </a:cubicBezTo>
                  <a:cubicBezTo>
                    <a:pt x="15661" y="16517"/>
                    <a:pt x="17942" y="13736"/>
                    <a:pt x="18564" y="10538"/>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7"/>
            <p:cNvSpPr/>
            <p:nvPr/>
          </p:nvSpPr>
          <p:spPr>
            <a:xfrm rot="-1180437">
              <a:off x="1752752" y="1050782"/>
              <a:ext cx="282519" cy="177187"/>
            </a:xfrm>
            <a:custGeom>
              <a:avLst/>
              <a:gdLst/>
              <a:ahLst/>
              <a:cxnLst/>
              <a:rect l="l" t="t" r="r" b="b"/>
              <a:pathLst>
                <a:path w="8811" h="5526" extrusionOk="0">
                  <a:moveTo>
                    <a:pt x="2785" y="0"/>
                  </a:moveTo>
                  <a:cubicBezTo>
                    <a:pt x="2327" y="0"/>
                    <a:pt x="1936" y="123"/>
                    <a:pt x="1658" y="401"/>
                  </a:cubicBezTo>
                  <a:cubicBezTo>
                    <a:pt x="1" y="2079"/>
                    <a:pt x="4478" y="5525"/>
                    <a:pt x="6788" y="5525"/>
                  </a:cubicBezTo>
                  <a:cubicBezTo>
                    <a:pt x="7328" y="5525"/>
                    <a:pt x="7749" y="5340"/>
                    <a:pt x="7948" y="4895"/>
                  </a:cubicBezTo>
                  <a:cubicBezTo>
                    <a:pt x="8810" y="2950"/>
                    <a:pt x="5025" y="0"/>
                    <a:pt x="27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7"/>
            <p:cNvSpPr/>
            <p:nvPr/>
          </p:nvSpPr>
          <p:spPr>
            <a:xfrm rot="-1180437">
              <a:off x="1378325" y="1144755"/>
              <a:ext cx="976807" cy="304739"/>
            </a:xfrm>
            <a:custGeom>
              <a:avLst/>
              <a:gdLst/>
              <a:ahLst/>
              <a:cxnLst/>
              <a:rect l="l" t="t" r="r" b="b"/>
              <a:pathLst>
                <a:path w="30464" h="9504" extrusionOk="0">
                  <a:moveTo>
                    <a:pt x="25726" y="1"/>
                  </a:moveTo>
                  <a:cubicBezTo>
                    <a:pt x="24734" y="1"/>
                    <a:pt x="23980" y="96"/>
                    <a:pt x="23980" y="96"/>
                  </a:cubicBezTo>
                  <a:lnTo>
                    <a:pt x="24587" y="1405"/>
                  </a:lnTo>
                  <a:cubicBezTo>
                    <a:pt x="24587" y="1405"/>
                    <a:pt x="24768" y="1388"/>
                    <a:pt x="25033" y="1388"/>
                  </a:cubicBezTo>
                  <a:cubicBezTo>
                    <a:pt x="25805" y="1388"/>
                    <a:pt x="27281" y="1531"/>
                    <a:pt x="27029" y="2651"/>
                  </a:cubicBezTo>
                  <a:cubicBezTo>
                    <a:pt x="26617" y="4489"/>
                    <a:pt x="12188" y="6999"/>
                    <a:pt x="6833" y="6999"/>
                  </a:cubicBezTo>
                  <a:cubicBezTo>
                    <a:pt x="5815" y="6999"/>
                    <a:pt x="5125" y="6908"/>
                    <a:pt x="4922" y="6705"/>
                  </a:cubicBezTo>
                  <a:cubicBezTo>
                    <a:pt x="4024" y="5804"/>
                    <a:pt x="5164" y="5183"/>
                    <a:pt x="5903" y="4899"/>
                  </a:cubicBezTo>
                  <a:cubicBezTo>
                    <a:pt x="6208" y="4782"/>
                    <a:pt x="6444" y="4720"/>
                    <a:pt x="6444" y="4720"/>
                  </a:cubicBezTo>
                  <a:lnTo>
                    <a:pt x="6510" y="3549"/>
                  </a:lnTo>
                  <a:lnTo>
                    <a:pt x="6510" y="3549"/>
                  </a:lnTo>
                  <a:cubicBezTo>
                    <a:pt x="4273" y="3646"/>
                    <a:pt x="0" y="4796"/>
                    <a:pt x="567" y="7116"/>
                  </a:cubicBezTo>
                  <a:cubicBezTo>
                    <a:pt x="903" y="8512"/>
                    <a:pt x="2568" y="9503"/>
                    <a:pt x="7011" y="9503"/>
                  </a:cubicBezTo>
                  <a:cubicBezTo>
                    <a:pt x="8657" y="9503"/>
                    <a:pt x="10684" y="9367"/>
                    <a:pt x="13165" y="9065"/>
                  </a:cubicBezTo>
                  <a:cubicBezTo>
                    <a:pt x="20245" y="8206"/>
                    <a:pt x="26788" y="6390"/>
                    <a:pt x="29313" y="4249"/>
                  </a:cubicBezTo>
                  <a:cubicBezTo>
                    <a:pt x="30066" y="3609"/>
                    <a:pt x="30463" y="2946"/>
                    <a:pt x="30417" y="2267"/>
                  </a:cubicBezTo>
                  <a:cubicBezTo>
                    <a:pt x="30283" y="337"/>
                    <a:pt x="27585" y="1"/>
                    <a:pt x="25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7"/>
            <p:cNvSpPr/>
            <p:nvPr/>
          </p:nvSpPr>
          <p:spPr>
            <a:xfrm rot="-1180437">
              <a:off x="2147603" y="1020873"/>
              <a:ext cx="178149" cy="128514"/>
            </a:xfrm>
            <a:custGeom>
              <a:avLst/>
              <a:gdLst/>
              <a:ahLst/>
              <a:cxnLst/>
              <a:rect l="l" t="t" r="r" b="b"/>
              <a:pathLst>
                <a:path w="5556" h="4008" extrusionOk="0">
                  <a:moveTo>
                    <a:pt x="0" y="0"/>
                  </a:moveTo>
                  <a:cubicBezTo>
                    <a:pt x="5556" y="1645"/>
                    <a:pt x="1750" y="4008"/>
                    <a:pt x="1750" y="4008"/>
                  </a:cubicBezTo>
                  <a:cubicBezTo>
                    <a:pt x="1750" y="4008"/>
                    <a:pt x="4462" y="3113"/>
                    <a:pt x="4223" y="1704"/>
                  </a:cubicBezTo>
                  <a:cubicBezTo>
                    <a:pt x="3985" y="296"/>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7"/>
            <p:cNvSpPr/>
            <p:nvPr/>
          </p:nvSpPr>
          <p:spPr>
            <a:xfrm rot="-1180437">
              <a:off x="1414569" y="1258660"/>
              <a:ext cx="923452" cy="191007"/>
            </a:xfrm>
            <a:custGeom>
              <a:avLst/>
              <a:gdLst/>
              <a:ahLst/>
              <a:cxnLst/>
              <a:rect l="l" t="t" r="r" b="b"/>
              <a:pathLst>
                <a:path w="28800" h="5957" extrusionOk="0">
                  <a:moveTo>
                    <a:pt x="5996" y="0"/>
                  </a:moveTo>
                  <a:lnTo>
                    <a:pt x="5996" y="0"/>
                  </a:lnTo>
                  <a:cubicBezTo>
                    <a:pt x="3894" y="90"/>
                    <a:pt x="0" y="1111"/>
                    <a:pt x="0" y="3156"/>
                  </a:cubicBezTo>
                  <a:cubicBezTo>
                    <a:pt x="0" y="3289"/>
                    <a:pt x="16" y="3424"/>
                    <a:pt x="53" y="3567"/>
                  </a:cubicBezTo>
                  <a:cubicBezTo>
                    <a:pt x="388" y="4963"/>
                    <a:pt x="2055" y="5957"/>
                    <a:pt x="6499" y="5957"/>
                  </a:cubicBezTo>
                  <a:cubicBezTo>
                    <a:pt x="8147" y="5957"/>
                    <a:pt x="10172" y="5818"/>
                    <a:pt x="12651" y="5516"/>
                  </a:cubicBezTo>
                  <a:cubicBezTo>
                    <a:pt x="19731" y="4657"/>
                    <a:pt x="26274" y="2841"/>
                    <a:pt x="28799" y="700"/>
                  </a:cubicBezTo>
                  <a:lnTo>
                    <a:pt x="28799" y="700"/>
                  </a:lnTo>
                  <a:cubicBezTo>
                    <a:pt x="23416" y="3517"/>
                    <a:pt x="13705" y="4995"/>
                    <a:pt x="7490" y="4995"/>
                  </a:cubicBezTo>
                  <a:cubicBezTo>
                    <a:pt x="4276" y="4995"/>
                    <a:pt x="1995" y="4601"/>
                    <a:pt x="1737" y="3789"/>
                  </a:cubicBezTo>
                  <a:cubicBezTo>
                    <a:pt x="1097" y="1790"/>
                    <a:pt x="3871" y="378"/>
                    <a:pt x="4892" y="378"/>
                  </a:cubicBezTo>
                  <a:cubicBezTo>
                    <a:pt x="5114" y="378"/>
                    <a:pt x="5253" y="448"/>
                    <a:pt x="5257" y="591"/>
                  </a:cubicBezTo>
                  <a:cubicBezTo>
                    <a:pt x="5263" y="849"/>
                    <a:pt x="5316" y="1111"/>
                    <a:pt x="5389" y="1350"/>
                  </a:cubicBezTo>
                  <a:cubicBezTo>
                    <a:pt x="5694" y="1233"/>
                    <a:pt x="5930" y="1171"/>
                    <a:pt x="5930" y="1171"/>
                  </a:cubicBezTo>
                  <a:lnTo>
                    <a:pt x="5996" y="0"/>
                  </a:ln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67"/>
          <p:cNvGrpSpPr/>
          <p:nvPr/>
        </p:nvGrpSpPr>
        <p:grpSpPr>
          <a:xfrm flipH="1">
            <a:off x="6610700" y="4780054"/>
            <a:ext cx="324130" cy="322718"/>
            <a:chOff x="5881974" y="3343444"/>
            <a:chExt cx="480264" cy="478243"/>
          </a:xfrm>
        </p:grpSpPr>
        <p:sp>
          <p:nvSpPr>
            <p:cNvPr id="3327" name="Google Shape;3327;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9" name="Google Shape;3329;p67"/>
          <p:cNvGrpSpPr/>
          <p:nvPr/>
        </p:nvGrpSpPr>
        <p:grpSpPr>
          <a:xfrm flipH="1">
            <a:off x="8583750" y="276504"/>
            <a:ext cx="324130" cy="322718"/>
            <a:chOff x="5881974" y="3343444"/>
            <a:chExt cx="480264" cy="478243"/>
          </a:xfrm>
        </p:grpSpPr>
        <p:sp>
          <p:nvSpPr>
            <p:cNvPr id="3330" name="Google Shape;3330;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2" name="Google Shape;3332;p67"/>
          <p:cNvGrpSpPr/>
          <p:nvPr/>
        </p:nvGrpSpPr>
        <p:grpSpPr>
          <a:xfrm flipH="1">
            <a:off x="1150775" y="1504542"/>
            <a:ext cx="324130" cy="322718"/>
            <a:chOff x="5881974" y="3343444"/>
            <a:chExt cx="480264" cy="478243"/>
          </a:xfrm>
        </p:grpSpPr>
        <p:sp>
          <p:nvSpPr>
            <p:cNvPr id="3333" name="Google Shape;3333;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935;p32"/>
          <p:cNvGrpSpPr/>
          <p:nvPr/>
        </p:nvGrpSpPr>
        <p:grpSpPr>
          <a:xfrm>
            <a:off x="1150775" y="357614"/>
            <a:ext cx="7622438" cy="1251496"/>
            <a:chOff x="1966944" y="49159"/>
            <a:chExt cx="5930106" cy="1251496"/>
          </a:xfrm>
        </p:grpSpPr>
        <p:sp>
          <p:nvSpPr>
            <p:cNvPr id="36"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939;p32"/>
          <p:cNvSpPr txBox="1">
            <a:spLocks noGrp="1"/>
          </p:cNvSpPr>
          <p:nvPr>
            <p:ph type="title"/>
          </p:nvPr>
        </p:nvSpPr>
        <p:spPr>
          <a:xfrm>
            <a:off x="1631916" y="705186"/>
            <a:ext cx="652057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dk1"/>
                </a:solidFill>
                <a:latin typeface="+mj-lt"/>
              </a:rPr>
              <a:t>Năng lượng hạt nhân</a:t>
            </a:r>
            <a:endParaRPr sz="2600" b="1" dirty="0">
              <a:solidFill>
                <a:schemeClr val="dk1"/>
              </a:solidFill>
              <a:latin typeface="+mj-lt"/>
            </a:endParaRPr>
          </a:p>
        </p:txBody>
      </p:sp>
      <p:sp>
        <p:nvSpPr>
          <p:cNvPr id="41" name="Google Shape;3310;p67"/>
          <p:cNvSpPr/>
          <p:nvPr/>
        </p:nvSpPr>
        <p:spPr>
          <a:xfrm>
            <a:off x="1276649" y="3298289"/>
            <a:ext cx="7175916" cy="98591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11;p67"/>
          <p:cNvSpPr txBox="1"/>
          <p:nvPr/>
        </p:nvSpPr>
        <p:spPr>
          <a:xfrm flipH="1">
            <a:off x="1348515" y="3218686"/>
            <a:ext cx="7054583" cy="973281"/>
          </a:xfrm>
          <a:prstGeom prst="rect">
            <a:avLst/>
          </a:prstGeom>
          <a:noFill/>
          <a:ln>
            <a:noFill/>
          </a:ln>
        </p:spPr>
        <p:txBody>
          <a:bodyPr spcFirstLastPara="1" wrap="square" lIns="54000" tIns="182875" rIns="198000" bIns="0" anchor="ctr" anchorCtr="0">
            <a:noAutofit/>
          </a:bodyPr>
          <a:lstStyle/>
          <a:p>
            <a:pPr marL="0" lvl="0" indent="0" algn="just" rtl="0">
              <a:lnSpc>
                <a:spcPts val="3600"/>
              </a:lnSpc>
              <a:spcBef>
                <a:spcPts val="0"/>
              </a:spcBef>
              <a:buNone/>
            </a:pPr>
            <a:r>
              <a:rPr lang="en-US" sz="2400" dirty="0">
                <a:solidFill>
                  <a:schemeClr val="accent3">
                    <a:lumMod val="50000"/>
                  </a:schemeClr>
                </a:solidFill>
                <a:latin typeface="+mn-lt"/>
                <a:ea typeface="Didact Gothic"/>
                <a:cs typeface="Didact Gothic"/>
                <a:sym typeface="Odibee Sans"/>
              </a:rPr>
              <a:t>Đây là năng lượng lưu trữ trong tâm nguyên tử</a:t>
            </a:r>
            <a:endParaRPr sz="2400" dirty="0">
              <a:solidFill>
                <a:schemeClr val="accent3">
                  <a:lumMod val="50000"/>
                </a:schemeClr>
              </a:solidFill>
              <a:latin typeface="+mn-lt"/>
              <a:ea typeface="Didact Gothic"/>
              <a:cs typeface="Didact Gothic"/>
              <a:sym typeface="Didact Gothic"/>
            </a:endParaRPr>
          </a:p>
        </p:txBody>
      </p:sp>
    </p:spTree>
    <p:extLst>
      <p:ext uri="{BB962C8B-B14F-4D97-AF65-F5344CB8AC3E}">
        <p14:creationId xmlns:p14="http://schemas.microsoft.com/office/powerpoint/2010/main" val="9509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11"/>
                                        </p:tgtEl>
                                        <p:attrNameLst>
                                          <p:attrName>style.visibility</p:attrName>
                                        </p:attrNameLst>
                                      </p:cBhvr>
                                      <p:to>
                                        <p:strVal val="visible"/>
                                      </p:to>
                                    </p:set>
                                    <p:animEffect transition="in" filter="barn(inVertical)">
                                      <p:cBhvr>
                                        <p:cTn id="15" dur="500"/>
                                        <p:tgtEl>
                                          <p:spTgt spid="33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barn(inVertical)">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0" grpId="0" animBg="1"/>
      <p:bldP spid="3311" grpId="0"/>
      <p:bldP spid="39" grpId="0"/>
      <p:bldP spid="41" grpId="0" animBg="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1026" name="Picture 2" descr="Bí ẩn vụ tàu ngầm nguyên tử của Mỹ mắc cạn tại Thái Bình D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82" y="573205"/>
            <a:ext cx="3985147" cy="39032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269048" y="414043"/>
            <a:ext cx="2933256" cy="2219975"/>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a:off x="5363571" y="2634018"/>
            <a:ext cx="2830093" cy="1905997"/>
          </a:xfrm>
          <a:prstGeom prst="rect">
            <a:avLst/>
          </a:prstGeom>
          <a:ln>
            <a:noFill/>
          </a:ln>
          <a:effectLst>
            <a:softEdge rad="112500"/>
          </a:effectLst>
        </p:spPr>
      </p:pic>
    </p:spTree>
    <p:extLst>
      <p:ext uri="{BB962C8B-B14F-4D97-AF65-F5344CB8AC3E}">
        <p14:creationId xmlns:p14="http://schemas.microsoft.com/office/powerpoint/2010/main" val="25159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1601934" y="629159"/>
            <a:ext cx="7125809" cy="170771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0"/>
          <p:cNvSpPr txBox="1">
            <a:spLocks noGrp="1"/>
          </p:cNvSpPr>
          <p:nvPr>
            <p:ph type="subTitle" idx="1"/>
          </p:nvPr>
        </p:nvSpPr>
        <p:spPr>
          <a:xfrm rot="989">
            <a:off x="1957027" y="678080"/>
            <a:ext cx="6537285" cy="1680066"/>
          </a:xfrm>
          <a:prstGeom prst="rect">
            <a:avLst/>
          </a:prstGeom>
        </p:spPr>
        <p:txBody>
          <a:bodyPr spcFirstLastPara="1" wrap="square" lIns="91425" tIns="91425" rIns="91425" bIns="91425" anchor="t" anchorCtr="0">
            <a:noAutofit/>
          </a:bodyPr>
          <a:lstStyle/>
          <a:p>
            <a:pPr marL="0" lvl="0" indent="0" algn="just">
              <a:lnSpc>
                <a:spcPts val="3600"/>
              </a:lnSpc>
            </a:pPr>
            <a:r>
              <a:rPr lang="en-US" sz="2400" dirty="0">
                <a:solidFill>
                  <a:schemeClr val="accent6">
                    <a:lumMod val="10000"/>
                  </a:schemeClr>
                </a:solidFill>
                <a:latin typeface="+mn-lt"/>
              </a:rPr>
              <a:t>Năng lượng điện, năng lượng nhiệt, năng lượng ánh sáng, năng lượng âm thanh,….luôn gắn với chuyển động.  </a:t>
            </a:r>
            <a:endParaRPr sz="2400" dirty="0">
              <a:solidFill>
                <a:schemeClr val="accent6">
                  <a:lumMod val="10000"/>
                </a:schemeClr>
              </a:solidFill>
              <a:latin typeface="+mn-lt"/>
            </a:endParaRPr>
          </a:p>
        </p:txBody>
      </p:sp>
      <p:grpSp>
        <p:nvGrpSpPr>
          <p:cNvPr id="1542" name="Google Shape;1542;p40"/>
          <p:cNvGrpSpPr/>
          <p:nvPr/>
        </p:nvGrpSpPr>
        <p:grpSpPr>
          <a:xfrm rot="407631">
            <a:off x="880357" y="735131"/>
            <a:ext cx="1238351" cy="1085621"/>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493;p40"/>
          <p:cNvSpPr/>
          <p:nvPr/>
        </p:nvSpPr>
        <p:spPr>
          <a:xfrm>
            <a:off x="1282558" y="2827227"/>
            <a:ext cx="7211995" cy="165938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96;p40"/>
          <p:cNvSpPr txBox="1">
            <a:spLocks/>
          </p:cNvSpPr>
          <p:nvPr/>
        </p:nvSpPr>
        <p:spPr>
          <a:xfrm rot="989">
            <a:off x="1795529" y="2850384"/>
            <a:ext cx="6537285" cy="16800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just">
              <a:lnSpc>
                <a:spcPts val="3600"/>
              </a:lnSpc>
            </a:pPr>
            <a:r>
              <a:rPr lang="en-US" sz="2400" dirty="0">
                <a:solidFill>
                  <a:schemeClr val="accent6">
                    <a:lumMod val="10000"/>
                  </a:schemeClr>
                </a:solidFill>
                <a:latin typeface="+mn-lt"/>
              </a:rPr>
              <a:t>Thế năng hấp dẫn, thế năng đàn hồi, năng lượng hóa học, năng lượng hạt nhân,…được xem là năng lượng lưu trữ. </a:t>
            </a:r>
            <a:endParaRPr lang="vi-VN" sz="2400" dirty="0">
              <a:solidFill>
                <a:schemeClr val="accent6">
                  <a:lumMod val="10000"/>
                </a:schemeClr>
              </a:solidFill>
              <a:latin typeface="+mn-lt"/>
            </a:endParaRPr>
          </a:p>
        </p:txBody>
      </p:sp>
      <p:grpSp>
        <p:nvGrpSpPr>
          <p:cNvPr id="88" name="Google Shape;1542;p40"/>
          <p:cNvGrpSpPr/>
          <p:nvPr/>
        </p:nvGrpSpPr>
        <p:grpSpPr>
          <a:xfrm rot="407631">
            <a:off x="658568" y="3038426"/>
            <a:ext cx="1238351" cy="1085621"/>
            <a:chOff x="7611038" y="3431425"/>
            <a:chExt cx="1238324" cy="1085597"/>
          </a:xfrm>
        </p:grpSpPr>
        <p:sp>
          <p:nvSpPr>
            <p:cNvPr id="89"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barn(inVertical)">
                                      <p:cBhvr>
                                        <p:cTn id="7" dur="500"/>
                                        <p:tgtEl>
                                          <p:spTgt spid="1493"/>
                                        </p:tgtEl>
                                      </p:cBhvr>
                                    </p:animEffect>
                                  </p:childTnLst>
                                </p:cTn>
                              </p:par>
                              <p:par>
                                <p:cTn id="8" presetID="16" presetClass="entr" presetSubtype="21" fill="hold" nodeType="withEffect">
                                  <p:stCondLst>
                                    <p:cond delay="0"/>
                                  </p:stCondLst>
                                  <p:childTnLst>
                                    <p:set>
                                      <p:cBhvr>
                                        <p:cTn id="9" dur="1" fill="hold">
                                          <p:stCondLst>
                                            <p:cond delay="0"/>
                                          </p:stCondLst>
                                        </p:cTn>
                                        <p:tgtEl>
                                          <p:spTgt spid="1542"/>
                                        </p:tgtEl>
                                        <p:attrNameLst>
                                          <p:attrName>style.visibility</p:attrName>
                                        </p:attrNameLst>
                                      </p:cBhvr>
                                      <p:to>
                                        <p:strVal val="visible"/>
                                      </p:to>
                                    </p:set>
                                    <p:animEffect transition="in" filter="barn(inVertical)">
                                      <p:cBhvr>
                                        <p:cTn id="10" dur="500"/>
                                        <p:tgtEl>
                                          <p:spTgt spid="154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96">
                                            <p:txEl>
                                              <p:pRg st="0" end="0"/>
                                            </p:txEl>
                                          </p:spTgt>
                                        </p:tgtEl>
                                        <p:attrNameLst>
                                          <p:attrName>style.visibility</p:attrName>
                                        </p:attrNameLst>
                                      </p:cBhvr>
                                      <p:to>
                                        <p:strVal val="visible"/>
                                      </p:to>
                                    </p:set>
                                    <p:animEffect transition="in" filter="barn(inVertical)">
                                      <p:cBhvr>
                                        <p:cTn id="13" dur="500"/>
                                        <p:tgtEl>
                                          <p:spTgt spid="149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barn(inVertical)">
                                      <p:cBhvr>
                                        <p:cTn id="21" dur="500"/>
                                        <p:tgtEl>
                                          <p:spTgt spid="8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barn(inVertical)">
                                      <p:cBhvr>
                                        <p:cTn id="24"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6" grpId="0" build="p"/>
      <p:bldP spid="114" grpId="0" animBg="1"/>
      <p:bldP spid="8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4"/>
        <p:cNvGrpSpPr/>
        <p:nvPr/>
      </p:nvGrpSpPr>
      <p:grpSpPr>
        <a:xfrm>
          <a:off x="0" y="0"/>
          <a:ext cx="0" cy="0"/>
          <a:chOff x="0" y="0"/>
          <a:chExt cx="0" cy="0"/>
        </a:xfrm>
      </p:grpSpPr>
      <p:grpSp>
        <p:nvGrpSpPr>
          <p:cNvPr id="3165" name="Google Shape;3165;p66"/>
          <p:cNvGrpSpPr/>
          <p:nvPr/>
        </p:nvGrpSpPr>
        <p:grpSpPr>
          <a:xfrm>
            <a:off x="2006561" y="261985"/>
            <a:ext cx="5930106" cy="1251496"/>
            <a:chOff x="1966944" y="49159"/>
            <a:chExt cx="5930106" cy="1251496"/>
          </a:xfrm>
        </p:grpSpPr>
        <p:sp>
          <p:nvSpPr>
            <p:cNvPr id="3166" name="Google Shape;3166;p6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9" name="Google Shape;3169;p66"/>
          <p:cNvSpPr txBox="1">
            <a:spLocks noGrp="1"/>
          </p:cNvSpPr>
          <p:nvPr>
            <p:ph type="title"/>
          </p:nvPr>
        </p:nvSpPr>
        <p:spPr>
          <a:xfrm>
            <a:off x="1412146" y="60244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lt1"/>
                </a:solidFill>
                <a:latin typeface="+mj-lt"/>
              </a:rPr>
              <a:t>Thảo luận và trả lời câu hỏi</a:t>
            </a:r>
            <a:endParaRPr sz="2600" b="1" dirty="0">
              <a:solidFill>
                <a:schemeClr val="lt1"/>
              </a:solidFill>
              <a:latin typeface="+mj-lt"/>
            </a:endParaRPr>
          </a:p>
        </p:txBody>
      </p:sp>
      <p:sp>
        <p:nvSpPr>
          <p:cNvPr id="3190" name="Google Shape;3190;p66"/>
          <p:cNvSpPr/>
          <p:nvPr/>
        </p:nvSpPr>
        <p:spPr>
          <a:xfrm rot="10800000">
            <a:off x="1440677" y="1364296"/>
            <a:ext cx="6957394" cy="3576085"/>
          </a:xfrm>
          <a:custGeom>
            <a:avLst/>
            <a:gdLst/>
            <a:ahLst/>
            <a:cxnLst/>
            <a:rect l="l" t="t" r="r" b="b"/>
            <a:pathLst>
              <a:path w="21772" h="5352" extrusionOk="0">
                <a:moveTo>
                  <a:pt x="0" y="1"/>
                </a:moveTo>
                <a:lnTo>
                  <a:pt x="0" y="60"/>
                </a:lnTo>
                <a:lnTo>
                  <a:pt x="66" y="163"/>
                </a:lnTo>
                <a:lnTo>
                  <a:pt x="0" y="187"/>
                </a:lnTo>
                <a:lnTo>
                  <a:pt x="0" y="226"/>
                </a:lnTo>
                <a:lnTo>
                  <a:pt x="225" y="375"/>
                </a:lnTo>
                <a:lnTo>
                  <a:pt x="0" y="375"/>
                </a:lnTo>
                <a:lnTo>
                  <a:pt x="225" y="471"/>
                </a:lnTo>
                <a:lnTo>
                  <a:pt x="92" y="533"/>
                </a:lnTo>
                <a:lnTo>
                  <a:pt x="225" y="629"/>
                </a:lnTo>
                <a:lnTo>
                  <a:pt x="92" y="722"/>
                </a:lnTo>
                <a:lnTo>
                  <a:pt x="225" y="811"/>
                </a:lnTo>
                <a:cubicBezTo>
                  <a:pt x="225" y="811"/>
                  <a:pt x="73" y="841"/>
                  <a:pt x="92" y="871"/>
                </a:cubicBezTo>
                <a:cubicBezTo>
                  <a:pt x="112" y="904"/>
                  <a:pt x="225" y="1010"/>
                  <a:pt x="225" y="1010"/>
                </a:cubicBezTo>
                <a:lnTo>
                  <a:pt x="126" y="1040"/>
                </a:lnTo>
                <a:lnTo>
                  <a:pt x="172" y="1152"/>
                </a:lnTo>
                <a:lnTo>
                  <a:pt x="136" y="1251"/>
                </a:lnTo>
                <a:lnTo>
                  <a:pt x="188" y="1410"/>
                </a:lnTo>
                <a:lnTo>
                  <a:pt x="136" y="1667"/>
                </a:lnTo>
                <a:lnTo>
                  <a:pt x="225" y="1939"/>
                </a:lnTo>
                <a:lnTo>
                  <a:pt x="165" y="2197"/>
                </a:lnTo>
                <a:lnTo>
                  <a:pt x="225" y="2468"/>
                </a:lnTo>
                <a:lnTo>
                  <a:pt x="92" y="2957"/>
                </a:lnTo>
                <a:lnTo>
                  <a:pt x="225" y="3473"/>
                </a:lnTo>
                <a:lnTo>
                  <a:pt x="126" y="3790"/>
                </a:lnTo>
                <a:lnTo>
                  <a:pt x="179" y="4161"/>
                </a:lnTo>
                <a:lnTo>
                  <a:pt x="159" y="4472"/>
                </a:lnTo>
                <a:lnTo>
                  <a:pt x="225" y="4654"/>
                </a:lnTo>
                <a:cubicBezTo>
                  <a:pt x="225" y="4654"/>
                  <a:pt x="112" y="4683"/>
                  <a:pt x="136" y="4706"/>
                </a:cubicBezTo>
                <a:cubicBezTo>
                  <a:pt x="159" y="4726"/>
                  <a:pt x="248" y="4813"/>
                  <a:pt x="225" y="4842"/>
                </a:cubicBezTo>
                <a:cubicBezTo>
                  <a:pt x="202" y="4872"/>
                  <a:pt x="96" y="5159"/>
                  <a:pt x="96" y="5159"/>
                </a:cubicBezTo>
                <a:lnTo>
                  <a:pt x="228" y="5226"/>
                </a:lnTo>
                <a:lnTo>
                  <a:pt x="126" y="5272"/>
                </a:lnTo>
                <a:lnTo>
                  <a:pt x="142" y="5351"/>
                </a:lnTo>
                <a:lnTo>
                  <a:pt x="21735" y="5351"/>
                </a:lnTo>
                <a:lnTo>
                  <a:pt x="21421" y="5123"/>
                </a:lnTo>
                <a:lnTo>
                  <a:pt x="21580" y="4885"/>
                </a:lnTo>
                <a:lnTo>
                  <a:pt x="21272" y="4627"/>
                </a:lnTo>
                <a:lnTo>
                  <a:pt x="21626" y="4432"/>
                </a:lnTo>
                <a:lnTo>
                  <a:pt x="21272" y="4171"/>
                </a:lnTo>
                <a:cubicBezTo>
                  <a:pt x="21272" y="4171"/>
                  <a:pt x="21626" y="3867"/>
                  <a:pt x="21683" y="3821"/>
                </a:cubicBezTo>
                <a:cubicBezTo>
                  <a:pt x="21738" y="3774"/>
                  <a:pt x="21445" y="3503"/>
                  <a:pt x="21445" y="3503"/>
                </a:cubicBezTo>
                <a:lnTo>
                  <a:pt x="21669" y="3321"/>
                </a:lnTo>
                <a:lnTo>
                  <a:pt x="21365" y="2779"/>
                </a:lnTo>
                <a:lnTo>
                  <a:pt x="21772" y="2534"/>
                </a:lnTo>
                <a:lnTo>
                  <a:pt x="21772" y="1506"/>
                </a:lnTo>
                <a:lnTo>
                  <a:pt x="21365" y="1089"/>
                </a:lnTo>
                <a:lnTo>
                  <a:pt x="21772" y="745"/>
                </a:lnTo>
                <a:lnTo>
                  <a:pt x="21772" y="497"/>
                </a:lnTo>
                <a:lnTo>
                  <a:pt x="21365" y="497"/>
                </a:lnTo>
                <a:lnTo>
                  <a:pt x="21772" y="1"/>
                </a:lnTo>
                <a:close/>
              </a:path>
            </a:pathLst>
          </a:custGeom>
          <a:solidFill>
            <a:srgbClr val="FFFFFF"/>
          </a:solidFill>
          <a:ln>
            <a:noFill/>
          </a:ln>
          <a:effectLst>
            <a:outerShdw blurRad="42863"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4" name="Google Shape;3194;p66"/>
          <p:cNvSpPr/>
          <p:nvPr/>
        </p:nvSpPr>
        <p:spPr>
          <a:xfrm rot="2469331">
            <a:off x="7930382" y="1307783"/>
            <a:ext cx="874930" cy="451683"/>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7" name="Google Shape;3217;p66"/>
          <p:cNvGrpSpPr/>
          <p:nvPr/>
        </p:nvGrpSpPr>
        <p:grpSpPr>
          <a:xfrm rot="1929622">
            <a:off x="972146" y="4474247"/>
            <a:ext cx="1183376" cy="296058"/>
            <a:chOff x="5889124" y="4026299"/>
            <a:chExt cx="1800075" cy="249075"/>
          </a:xfrm>
        </p:grpSpPr>
        <p:sp>
          <p:nvSpPr>
            <p:cNvPr id="3218" name="Google Shape;3218;p66"/>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9" name="Google Shape;3219;p66"/>
            <p:cNvGrpSpPr/>
            <p:nvPr/>
          </p:nvGrpSpPr>
          <p:grpSpPr>
            <a:xfrm rot="-5400000">
              <a:off x="6116695" y="4027378"/>
              <a:ext cx="57254" cy="137072"/>
              <a:chOff x="3197462" y="129838"/>
              <a:chExt cx="465478" cy="1040001"/>
            </a:xfrm>
          </p:grpSpPr>
          <p:sp>
            <p:nvSpPr>
              <p:cNvPr id="3220" name="Google Shape;3220;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66"/>
            <p:cNvGrpSpPr/>
            <p:nvPr/>
          </p:nvGrpSpPr>
          <p:grpSpPr>
            <a:xfrm rot="-5400000">
              <a:off x="6393433" y="4027378"/>
              <a:ext cx="57254" cy="137072"/>
              <a:chOff x="3197462" y="129838"/>
              <a:chExt cx="465478" cy="1040001"/>
            </a:xfrm>
          </p:grpSpPr>
          <p:sp>
            <p:nvSpPr>
              <p:cNvPr id="3227" name="Google Shape;3227;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3" name="Google Shape;3233;p66"/>
            <p:cNvGrpSpPr/>
            <p:nvPr/>
          </p:nvGrpSpPr>
          <p:grpSpPr>
            <a:xfrm rot="-5400000">
              <a:off x="6670171" y="4027378"/>
              <a:ext cx="57254" cy="137072"/>
              <a:chOff x="3197462" y="129838"/>
              <a:chExt cx="465478" cy="1040001"/>
            </a:xfrm>
          </p:grpSpPr>
          <p:sp>
            <p:nvSpPr>
              <p:cNvPr id="3234" name="Google Shape;3234;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0" name="Google Shape;3240;p66"/>
            <p:cNvGrpSpPr/>
            <p:nvPr/>
          </p:nvGrpSpPr>
          <p:grpSpPr>
            <a:xfrm rot="-5400000">
              <a:off x="6946909" y="4027378"/>
              <a:ext cx="57254" cy="137072"/>
              <a:chOff x="3197462" y="129838"/>
              <a:chExt cx="465478" cy="1040001"/>
            </a:xfrm>
          </p:grpSpPr>
          <p:sp>
            <p:nvSpPr>
              <p:cNvPr id="3241" name="Google Shape;3241;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7" name="Google Shape;3247;p66"/>
            <p:cNvGrpSpPr/>
            <p:nvPr/>
          </p:nvGrpSpPr>
          <p:grpSpPr>
            <a:xfrm rot="-5400000">
              <a:off x="7223647" y="4027378"/>
              <a:ext cx="57254" cy="137072"/>
              <a:chOff x="3197462" y="129838"/>
              <a:chExt cx="465478" cy="1040001"/>
            </a:xfrm>
          </p:grpSpPr>
          <p:sp>
            <p:nvSpPr>
              <p:cNvPr id="3248" name="Google Shape;3248;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4" name="Google Shape;3254;p66"/>
            <p:cNvGrpSpPr/>
            <p:nvPr/>
          </p:nvGrpSpPr>
          <p:grpSpPr>
            <a:xfrm rot="-5400000">
              <a:off x="7500384" y="4027378"/>
              <a:ext cx="57254" cy="137072"/>
              <a:chOff x="3197462" y="129838"/>
              <a:chExt cx="465478" cy="1040001"/>
            </a:xfrm>
          </p:grpSpPr>
          <p:sp>
            <p:nvSpPr>
              <p:cNvPr id="3255" name="Google Shape;3255;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1" name="Google Shape;3261;p66"/>
            <p:cNvGrpSpPr/>
            <p:nvPr/>
          </p:nvGrpSpPr>
          <p:grpSpPr>
            <a:xfrm rot="-5400000">
              <a:off x="6269480" y="4131553"/>
              <a:ext cx="57254" cy="137072"/>
              <a:chOff x="3197462" y="129838"/>
              <a:chExt cx="465478" cy="1040001"/>
            </a:xfrm>
          </p:grpSpPr>
          <p:sp>
            <p:nvSpPr>
              <p:cNvPr id="3262" name="Google Shape;3262;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 name="Google Shape;3268;p66"/>
            <p:cNvGrpSpPr/>
            <p:nvPr/>
          </p:nvGrpSpPr>
          <p:grpSpPr>
            <a:xfrm rot="-5400000">
              <a:off x="6546218" y="4131553"/>
              <a:ext cx="57254" cy="137072"/>
              <a:chOff x="3197462" y="129838"/>
              <a:chExt cx="465478" cy="1040001"/>
            </a:xfrm>
          </p:grpSpPr>
          <p:sp>
            <p:nvSpPr>
              <p:cNvPr id="3269" name="Google Shape;3269;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5" name="Google Shape;3275;p66"/>
            <p:cNvGrpSpPr/>
            <p:nvPr/>
          </p:nvGrpSpPr>
          <p:grpSpPr>
            <a:xfrm rot="-5400000">
              <a:off x="6822956" y="4131553"/>
              <a:ext cx="57254" cy="137072"/>
              <a:chOff x="3197462" y="129838"/>
              <a:chExt cx="465478" cy="1040001"/>
            </a:xfrm>
          </p:grpSpPr>
          <p:sp>
            <p:nvSpPr>
              <p:cNvPr id="3276" name="Google Shape;3276;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2" name="Google Shape;3282;p66"/>
            <p:cNvGrpSpPr/>
            <p:nvPr/>
          </p:nvGrpSpPr>
          <p:grpSpPr>
            <a:xfrm rot="-5400000">
              <a:off x="7099693" y="4131553"/>
              <a:ext cx="57254" cy="137072"/>
              <a:chOff x="3197462" y="129838"/>
              <a:chExt cx="465478" cy="1040001"/>
            </a:xfrm>
          </p:grpSpPr>
          <p:sp>
            <p:nvSpPr>
              <p:cNvPr id="3283" name="Google Shape;3283;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9" name="Google Shape;3289;p66"/>
            <p:cNvGrpSpPr/>
            <p:nvPr/>
          </p:nvGrpSpPr>
          <p:grpSpPr>
            <a:xfrm rot="-5400000">
              <a:off x="7376431" y="4131553"/>
              <a:ext cx="57254" cy="137072"/>
              <a:chOff x="3197462" y="129838"/>
              <a:chExt cx="465478" cy="1040001"/>
            </a:xfrm>
          </p:grpSpPr>
          <p:sp>
            <p:nvSpPr>
              <p:cNvPr id="3290" name="Google Shape;3290;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36" name="Picture 135"/>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259672" flipH="1">
            <a:off x="1236479" y="233310"/>
            <a:ext cx="1107414" cy="1170954"/>
          </a:xfrm>
          <a:prstGeom prst="rect">
            <a:avLst/>
          </a:prstGeom>
        </p:spPr>
      </p:pic>
      <p:sp>
        <p:nvSpPr>
          <p:cNvPr id="137" name="TextBox 136"/>
          <p:cNvSpPr txBox="1"/>
          <p:nvPr/>
        </p:nvSpPr>
        <p:spPr>
          <a:xfrm>
            <a:off x="1262822" y="355133"/>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
        <p:nvSpPr>
          <p:cNvPr id="138" name="Google Shape;462;p21"/>
          <p:cNvSpPr txBox="1">
            <a:spLocks/>
          </p:cNvSpPr>
          <p:nvPr/>
        </p:nvSpPr>
        <p:spPr>
          <a:xfrm>
            <a:off x="1865797" y="1514704"/>
            <a:ext cx="6236316" cy="3048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lnSpc>
                <a:spcPts val="3600"/>
              </a:lnSpc>
            </a:pPr>
            <a:r>
              <a:rPr lang="vi-VN" sz="2400" dirty="0">
                <a:solidFill>
                  <a:schemeClr val="accent3">
                    <a:lumMod val="75000"/>
                  </a:schemeClr>
                </a:solidFill>
                <a:latin typeface="+mn-lt"/>
              </a:rPr>
              <a:t>Hãy sắp xếp các năng lượng sau đây vào nhóm năng lượng gắn với chuyển động hoặc nhóm năng lượng lưu trữ: động năng của vật; năng lượng của thức ăn; năng lượng của gió đang thổi; năng lượng của xăng dầu; năng lượng khi cánh cung bị uốn cong; năng lượng của dòng nước chảy.</a:t>
            </a:r>
            <a:endParaRPr lang="en-US" sz="2600" dirty="0">
              <a:solidFill>
                <a:schemeClr val="accent3">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anim calcmode="lin" valueType="num">
                                      <p:cBhvr>
                                        <p:cTn id="13" dur="1000" fill="hold"/>
                                        <p:tgtEl>
                                          <p:spTgt spid="136"/>
                                        </p:tgtEl>
                                        <p:attrNameLst>
                                          <p:attrName>ppt_x</p:attrName>
                                        </p:attrNameLst>
                                      </p:cBhvr>
                                      <p:tavLst>
                                        <p:tav tm="0">
                                          <p:val>
                                            <p:strVal val="#ppt_x"/>
                                          </p:val>
                                        </p:tav>
                                        <p:tav tm="100000">
                                          <p:val>
                                            <p:strVal val="#ppt_x"/>
                                          </p:val>
                                        </p:tav>
                                      </p:tavLst>
                                    </p:anim>
                                    <p:anim calcmode="lin" valueType="num">
                                      <p:cBhvr>
                                        <p:cTn id="14" dur="1000" fill="hold"/>
                                        <p:tgtEl>
                                          <p:spTgt spid="1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65"/>
                                        </p:tgtEl>
                                        <p:attrNameLst>
                                          <p:attrName>style.visibility</p:attrName>
                                        </p:attrNameLst>
                                      </p:cBhvr>
                                      <p:to>
                                        <p:strVal val="visible"/>
                                      </p:to>
                                    </p:set>
                                    <p:animEffect transition="in" filter="fade">
                                      <p:cBhvr>
                                        <p:cTn id="17" dur="1000"/>
                                        <p:tgtEl>
                                          <p:spTgt spid="3165"/>
                                        </p:tgtEl>
                                      </p:cBhvr>
                                    </p:animEffect>
                                    <p:anim calcmode="lin" valueType="num">
                                      <p:cBhvr>
                                        <p:cTn id="18" dur="1000" fill="hold"/>
                                        <p:tgtEl>
                                          <p:spTgt spid="3165"/>
                                        </p:tgtEl>
                                        <p:attrNameLst>
                                          <p:attrName>ppt_x</p:attrName>
                                        </p:attrNameLst>
                                      </p:cBhvr>
                                      <p:tavLst>
                                        <p:tav tm="0">
                                          <p:val>
                                            <p:strVal val="#ppt_x"/>
                                          </p:val>
                                        </p:tav>
                                        <p:tav tm="100000">
                                          <p:val>
                                            <p:strVal val="#ppt_x"/>
                                          </p:val>
                                        </p:tav>
                                      </p:tavLst>
                                    </p:anim>
                                    <p:anim calcmode="lin" valueType="num">
                                      <p:cBhvr>
                                        <p:cTn id="19" dur="1000" fill="hold"/>
                                        <p:tgtEl>
                                          <p:spTgt spid="316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69"/>
                                        </p:tgtEl>
                                        <p:attrNameLst>
                                          <p:attrName>style.visibility</p:attrName>
                                        </p:attrNameLst>
                                      </p:cBhvr>
                                      <p:to>
                                        <p:strVal val="visible"/>
                                      </p:to>
                                    </p:set>
                                    <p:animEffect transition="in" filter="fade">
                                      <p:cBhvr>
                                        <p:cTn id="22" dur="1000"/>
                                        <p:tgtEl>
                                          <p:spTgt spid="3169"/>
                                        </p:tgtEl>
                                      </p:cBhvr>
                                    </p:animEffect>
                                    <p:anim calcmode="lin" valueType="num">
                                      <p:cBhvr>
                                        <p:cTn id="23" dur="1000" fill="hold"/>
                                        <p:tgtEl>
                                          <p:spTgt spid="3169"/>
                                        </p:tgtEl>
                                        <p:attrNameLst>
                                          <p:attrName>ppt_x</p:attrName>
                                        </p:attrNameLst>
                                      </p:cBhvr>
                                      <p:tavLst>
                                        <p:tav tm="0">
                                          <p:val>
                                            <p:strVal val="#ppt_x"/>
                                          </p:val>
                                        </p:tav>
                                        <p:tav tm="100000">
                                          <p:val>
                                            <p:strVal val="#ppt_x"/>
                                          </p:val>
                                        </p:tav>
                                      </p:tavLst>
                                    </p:anim>
                                    <p:anim calcmode="lin" valueType="num">
                                      <p:cBhvr>
                                        <p:cTn id="24" dur="1000" fill="hold"/>
                                        <p:tgtEl>
                                          <p:spTgt spid="31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217"/>
                                        </p:tgtEl>
                                        <p:attrNameLst>
                                          <p:attrName>style.visibility</p:attrName>
                                        </p:attrNameLst>
                                      </p:cBhvr>
                                      <p:to>
                                        <p:strVal val="visible"/>
                                      </p:to>
                                    </p:set>
                                    <p:animEffect transition="in" filter="barn(inVertical)">
                                      <p:cBhvr>
                                        <p:cTn id="29" dur="500"/>
                                        <p:tgtEl>
                                          <p:spTgt spid="32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94"/>
                                        </p:tgtEl>
                                        <p:attrNameLst>
                                          <p:attrName>style.visibility</p:attrName>
                                        </p:attrNameLst>
                                      </p:cBhvr>
                                      <p:to>
                                        <p:strVal val="visible"/>
                                      </p:to>
                                    </p:set>
                                    <p:animEffect transition="in" filter="barn(inVertical)">
                                      <p:cBhvr>
                                        <p:cTn id="32" dur="500"/>
                                        <p:tgtEl>
                                          <p:spTgt spid="319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190"/>
                                        </p:tgtEl>
                                        <p:attrNameLst>
                                          <p:attrName>style.visibility</p:attrName>
                                        </p:attrNameLst>
                                      </p:cBhvr>
                                      <p:to>
                                        <p:strVal val="visible"/>
                                      </p:to>
                                    </p:set>
                                    <p:animEffect transition="in" filter="barn(inVertical)">
                                      <p:cBhvr>
                                        <p:cTn id="35" dur="500"/>
                                        <p:tgtEl>
                                          <p:spTgt spid="319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barn(inVertical)">
                                      <p:cBhvr>
                                        <p:cTn id="4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9" grpId="0"/>
      <p:bldP spid="3190" grpId="0" animBg="1"/>
      <p:bldP spid="3194" grpId="0" animBg="1"/>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3"/>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7657430"/>
              </p:ext>
            </p:extLst>
          </p:nvPr>
        </p:nvGraphicFramePr>
        <p:xfrm>
          <a:off x="1193496" y="846011"/>
          <a:ext cx="7039320" cy="3921760"/>
        </p:xfrm>
        <a:graphic>
          <a:graphicData uri="http://schemas.openxmlformats.org/drawingml/2006/table">
            <a:tbl>
              <a:tblPr/>
              <a:tblGrid>
                <a:gridCol w="3246066">
                  <a:extLst>
                    <a:ext uri="{9D8B030D-6E8A-4147-A177-3AD203B41FA5}">
                      <a16:colId xmlns:a16="http://schemas.microsoft.com/office/drawing/2014/main" val="20000"/>
                    </a:ext>
                  </a:extLst>
                </a:gridCol>
                <a:gridCol w="3793254">
                  <a:extLst>
                    <a:ext uri="{9D8B030D-6E8A-4147-A177-3AD203B41FA5}">
                      <a16:colId xmlns:a16="http://schemas.microsoft.com/office/drawing/2014/main" val="20001"/>
                    </a:ext>
                  </a:extLst>
                </a:gridCol>
              </a:tblGrid>
              <a:tr h="504512">
                <a:tc>
                  <a:txBody>
                    <a:bodyPr/>
                    <a:lstStyle/>
                    <a:p>
                      <a:pPr algn="ctr" fontAlgn="t">
                        <a:lnSpc>
                          <a:spcPts val="4000"/>
                        </a:lnSpc>
                      </a:pPr>
                      <a:r>
                        <a:rPr lang="vi-VN" sz="2500" b="1" dirty="0">
                          <a:solidFill>
                            <a:srgbClr val="000000"/>
                          </a:solidFill>
                          <a:effectLst/>
                        </a:rPr>
                        <a:t>Năng lượng gắn với chuyển động</a:t>
                      </a:r>
                      <a:endParaRPr lang="vi-VN" sz="2500" dirty="0">
                        <a:solidFill>
                          <a:srgbClr val="000000"/>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fontAlgn="t">
                        <a:lnSpc>
                          <a:spcPts val="4000"/>
                        </a:lnSpc>
                      </a:pPr>
                      <a:r>
                        <a:rPr lang="vi-VN" sz="2500" b="1" dirty="0">
                          <a:solidFill>
                            <a:srgbClr val="000000"/>
                          </a:solidFill>
                          <a:effectLst/>
                        </a:rPr>
                        <a:t>Năng lượng lưu trữ</a:t>
                      </a:r>
                      <a:endParaRPr lang="vi-VN" sz="2500" dirty="0">
                        <a:solidFill>
                          <a:srgbClr val="000000"/>
                        </a:solidFill>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25120">
                <a:tc>
                  <a:txBody>
                    <a:bodyPr/>
                    <a:lstStyle/>
                    <a:p>
                      <a:pPr algn="ctr" fontAlgn="t">
                        <a:lnSpc>
                          <a:spcPts val="4000"/>
                        </a:lnSpc>
                      </a:pPr>
                      <a:r>
                        <a:rPr lang="en-US" sz="2500" dirty="0">
                          <a:solidFill>
                            <a:srgbClr val="000000"/>
                          </a:solidFill>
                          <a:effectLst/>
                        </a:rPr>
                        <a:t>Động năng của vật</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lnSpc>
                          <a:spcPts val="4000"/>
                        </a:lnSpc>
                      </a:pPr>
                      <a:r>
                        <a:rPr lang="vi-VN" sz="2500">
                          <a:solidFill>
                            <a:srgbClr val="000000"/>
                          </a:solidFill>
                          <a:effectLst/>
                        </a:rPr>
                        <a:t>Năng lượng của thức ăn</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36550">
                <a:tc>
                  <a:txBody>
                    <a:bodyPr/>
                    <a:lstStyle/>
                    <a:p>
                      <a:pPr algn="ctr" fontAlgn="t">
                        <a:lnSpc>
                          <a:spcPts val="4000"/>
                        </a:lnSpc>
                      </a:pPr>
                      <a:r>
                        <a:rPr lang="vi-VN" sz="2500" dirty="0">
                          <a:solidFill>
                            <a:srgbClr val="000000"/>
                          </a:solidFill>
                          <a:effectLst/>
                        </a:rPr>
                        <a:t>Năng lượng của gió đang thổi</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lnSpc>
                          <a:spcPts val="4000"/>
                        </a:lnSpc>
                      </a:pPr>
                      <a:r>
                        <a:rPr lang="vi-VN" sz="2500" dirty="0">
                          <a:solidFill>
                            <a:srgbClr val="000000"/>
                          </a:solidFill>
                          <a:effectLst/>
                        </a:rPr>
                        <a:t>Năng lượng của xăng dầu</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93700">
                <a:tc>
                  <a:txBody>
                    <a:bodyPr/>
                    <a:lstStyle/>
                    <a:p>
                      <a:pPr algn="ctr" fontAlgn="t">
                        <a:lnSpc>
                          <a:spcPts val="4000"/>
                        </a:lnSpc>
                      </a:pPr>
                      <a:r>
                        <a:rPr lang="vi-VN" sz="2500">
                          <a:solidFill>
                            <a:srgbClr val="000000"/>
                          </a:solidFill>
                          <a:effectLst/>
                        </a:rPr>
                        <a:t>Năng lượng của dòng nước chảy</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lnSpc>
                          <a:spcPts val="4000"/>
                        </a:lnSpc>
                      </a:pPr>
                      <a:r>
                        <a:rPr lang="vi-VN" sz="2500" dirty="0">
                          <a:solidFill>
                            <a:srgbClr val="000000"/>
                          </a:solidFill>
                          <a:effectLst/>
                        </a:rPr>
                        <a:t>Năng lượng khi cánh cung bị uốn cong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pSp>
        <p:nvGrpSpPr>
          <p:cNvPr id="43" name="Google Shape;2441;p58"/>
          <p:cNvGrpSpPr/>
          <p:nvPr/>
        </p:nvGrpSpPr>
        <p:grpSpPr>
          <a:xfrm rot="-872953">
            <a:off x="7757380" y="3965546"/>
            <a:ext cx="1277208" cy="1034110"/>
            <a:chOff x="8196023" y="1954943"/>
            <a:chExt cx="1556011" cy="1259847"/>
          </a:xfrm>
        </p:grpSpPr>
        <p:sp>
          <p:nvSpPr>
            <p:cNvPr id="73" name="Google Shape;2442;p58"/>
            <p:cNvSpPr/>
            <p:nvPr/>
          </p:nvSpPr>
          <p:spPr>
            <a:xfrm>
              <a:off x="8196023" y="1954943"/>
              <a:ext cx="1551015" cy="1259847"/>
            </a:xfrm>
            <a:custGeom>
              <a:avLst/>
              <a:gdLst/>
              <a:ahLst/>
              <a:cxnLst/>
              <a:rect l="l" t="t" r="r" b="b"/>
              <a:pathLst>
                <a:path w="30736" h="24966" extrusionOk="0">
                  <a:moveTo>
                    <a:pt x="10341" y="0"/>
                  </a:moveTo>
                  <a:cubicBezTo>
                    <a:pt x="8287" y="0"/>
                    <a:pt x="7101" y="817"/>
                    <a:pt x="6469" y="1507"/>
                  </a:cubicBezTo>
                  <a:cubicBezTo>
                    <a:pt x="6120" y="1885"/>
                    <a:pt x="5865" y="2290"/>
                    <a:pt x="5680" y="2692"/>
                  </a:cubicBezTo>
                  <a:cubicBezTo>
                    <a:pt x="5114" y="2414"/>
                    <a:pt x="4462" y="2210"/>
                    <a:pt x="3792" y="2210"/>
                  </a:cubicBezTo>
                  <a:cubicBezTo>
                    <a:pt x="2937" y="2210"/>
                    <a:pt x="1389" y="2550"/>
                    <a:pt x="581" y="4816"/>
                  </a:cubicBezTo>
                  <a:cubicBezTo>
                    <a:pt x="0" y="6460"/>
                    <a:pt x="430" y="7632"/>
                    <a:pt x="892" y="8321"/>
                  </a:cubicBezTo>
                  <a:cubicBezTo>
                    <a:pt x="1696" y="9515"/>
                    <a:pt x="3135" y="10096"/>
                    <a:pt x="4288" y="10375"/>
                  </a:cubicBezTo>
                  <a:cubicBezTo>
                    <a:pt x="4070" y="12500"/>
                    <a:pt x="4708" y="15545"/>
                    <a:pt x="7985" y="18086"/>
                  </a:cubicBezTo>
                  <a:cubicBezTo>
                    <a:pt x="9708" y="19426"/>
                    <a:pt x="11560" y="20106"/>
                    <a:pt x="13476" y="20106"/>
                  </a:cubicBezTo>
                  <a:cubicBezTo>
                    <a:pt x="14406" y="20106"/>
                    <a:pt x="15243" y="19941"/>
                    <a:pt x="15951" y="19714"/>
                  </a:cubicBezTo>
                  <a:cubicBezTo>
                    <a:pt x="16073" y="20111"/>
                    <a:pt x="16258" y="20512"/>
                    <a:pt x="16498" y="20904"/>
                  </a:cubicBezTo>
                  <a:cubicBezTo>
                    <a:pt x="17906" y="23218"/>
                    <a:pt x="21097" y="24966"/>
                    <a:pt x="23917" y="24966"/>
                  </a:cubicBezTo>
                  <a:cubicBezTo>
                    <a:pt x="26669" y="24966"/>
                    <a:pt x="28799" y="23402"/>
                    <a:pt x="29762" y="20678"/>
                  </a:cubicBezTo>
                  <a:cubicBezTo>
                    <a:pt x="30736" y="17925"/>
                    <a:pt x="30651" y="15711"/>
                    <a:pt x="29498" y="14087"/>
                  </a:cubicBezTo>
                  <a:cubicBezTo>
                    <a:pt x="28809" y="13104"/>
                    <a:pt x="27859" y="12537"/>
                    <a:pt x="26968" y="12202"/>
                  </a:cubicBezTo>
                  <a:cubicBezTo>
                    <a:pt x="27907" y="10696"/>
                    <a:pt x="28903" y="8495"/>
                    <a:pt x="28624" y="6243"/>
                  </a:cubicBezTo>
                  <a:cubicBezTo>
                    <a:pt x="28389" y="4326"/>
                    <a:pt x="27317" y="2735"/>
                    <a:pt x="25447" y="1516"/>
                  </a:cubicBezTo>
                  <a:cubicBezTo>
                    <a:pt x="23983" y="562"/>
                    <a:pt x="22491" y="76"/>
                    <a:pt x="21012" y="76"/>
                  </a:cubicBezTo>
                  <a:cubicBezTo>
                    <a:pt x="18614" y="76"/>
                    <a:pt x="16762" y="1342"/>
                    <a:pt x="15535" y="2560"/>
                  </a:cubicBezTo>
                  <a:cubicBezTo>
                    <a:pt x="14676" y="1252"/>
                    <a:pt x="13160" y="95"/>
                    <a:pt x="10649" y="6"/>
                  </a:cubicBezTo>
                  <a:cubicBezTo>
                    <a:pt x="10544" y="0"/>
                    <a:pt x="10440" y="0"/>
                    <a:pt x="10341" y="0"/>
                  </a:cubicBezTo>
                  <a:close/>
                </a:path>
              </a:pathLst>
            </a:custGeom>
            <a:solidFill>
              <a:srgbClr val="FFFFFF"/>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43;p58"/>
            <p:cNvSpPr/>
            <p:nvPr/>
          </p:nvSpPr>
          <p:spPr>
            <a:xfrm>
              <a:off x="8229378" y="2027608"/>
              <a:ext cx="1522655" cy="1114313"/>
            </a:xfrm>
            <a:custGeom>
              <a:avLst/>
              <a:gdLst/>
              <a:ahLst/>
              <a:cxnLst/>
              <a:rect l="l" t="t" r="r" b="b"/>
              <a:pathLst>
                <a:path w="30174" h="22082" extrusionOk="0">
                  <a:moveTo>
                    <a:pt x="9689" y="0"/>
                  </a:moveTo>
                  <a:cubicBezTo>
                    <a:pt x="5683" y="0"/>
                    <a:pt x="5978" y="3712"/>
                    <a:pt x="5978" y="3712"/>
                  </a:cubicBezTo>
                  <a:cubicBezTo>
                    <a:pt x="5978" y="3712"/>
                    <a:pt x="4504" y="2214"/>
                    <a:pt x="3129" y="2214"/>
                  </a:cubicBezTo>
                  <a:cubicBezTo>
                    <a:pt x="2411" y="2214"/>
                    <a:pt x="1720" y="2622"/>
                    <a:pt x="1280" y="3864"/>
                  </a:cubicBezTo>
                  <a:cubicBezTo>
                    <a:pt x="0" y="7480"/>
                    <a:pt x="5379" y="7754"/>
                    <a:pt x="5379" y="7754"/>
                  </a:cubicBezTo>
                  <a:cubicBezTo>
                    <a:pt x="5379" y="7754"/>
                    <a:pt x="3574" y="11914"/>
                    <a:pt x="8207" y="15508"/>
                  </a:cubicBezTo>
                  <a:cubicBezTo>
                    <a:pt x="9883" y="16807"/>
                    <a:pt x="11470" y="17221"/>
                    <a:pt x="12814" y="17221"/>
                  </a:cubicBezTo>
                  <a:cubicBezTo>
                    <a:pt x="15187" y="17221"/>
                    <a:pt x="16800" y="15928"/>
                    <a:pt x="16801" y="15927"/>
                  </a:cubicBezTo>
                  <a:lnTo>
                    <a:pt x="16801" y="15927"/>
                  </a:lnTo>
                  <a:cubicBezTo>
                    <a:pt x="15443" y="18553"/>
                    <a:pt x="19579" y="22081"/>
                    <a:pt x="23259" y="22081"/>
                  </a:cubicBezTo>
                  <a:cubicBezTo>
                    <a:pt x="25132" y="22081"/>
                    <a:pt x="26888" y="21167"/>
                    <a:pt x="27741" y="18756"/>
                  </a:cubicBezTo>
                  <a:cubicBezTo>
                    <a:pt x="30174" y="11884"/>
                    <a:pt x="24275" y="11749"/>
                    <a:pt x="23808" y="11749"/>
                  </a:cubicBezTo>
                  <a:cubicBezTo>
                    <a:pt x="23789" y="11749"/>
                    <a:pt x="23779" y="11749"/>
                    <a:pt x="23779" y="11749"/>
                  </a:cubicBezTo>
                  <a:cubicBezTo>
                    <a:pt x="23779" y="11749"/>
                    <a:pt x="29905" y="5133"/>
                    <a:pt x="23997" y="1286"/>
                  </a:cubicBezTo>
                  <a:cubicBezTo>
                    <a:pt x="22664" y="417"/>
                    <a:pt x="21443" y="81"/>
                    <a:pt x="20353" y="81"/>
                  </a:cubicBezTo>
                  <a:cubicBezTo>
                    <a:pt x="16611" y="81"/>
                    <a:pt x="14397" y="4038"/>
                    <a:pt x="14397" y="4038"/>
                  </a:cubicBezTo>
                  <a:cubicBezTo>
                    <a:pt x="14397" y="4038"/>
                    <a:pt x="14199" y="166"/>
                    <a:pt x="9935" y="5"/>
                  </a:cubicBezTo>
                  <a:cubicBezTo>
                    <a:pt x="9851" y="2"/>
                    <a:pt x="9769" y="0"/>
                    <a:pt x="96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44;p58"/>
            <p:cNvSpPr/>
            <p:nvPr/>
          </p:nvSpPr>
          <p:spPr>
            <a:xfrm>
              <a:off x="9113118" y="2417426"/>
              <a:ext cx="132565" cy="155879"/>
            </a:xfrm>
            <a:custGeom>
              <a:avLst/>
              <a:gdLst/>
              <a:ahLst/>
              <a:cxnLst/>
              <a:rect l="l" t="t" r="r" b="b"/>
              <a:pathLst>
                <a:path w="2627" h="3089" extrusionOk="0">
                  <a:moveTo>
                    <a:pt x="1940" y="0"/>
                  </a:moveTo>
                  <a:cubicBezTo>
                    <a:pt x="1519" y="0"/>
                    <a:pt x="955" y="424"/>
                    <a:pt x="554" y="1087"/>
                  </a:cubicBezTo>
                  <a:cubicBezTo>
                    <a:pt x="62" y="1899"/>
                    <a:pt x="1" y="2763"/>
                    <a:pt x="421" y="3018"/>
                  </a:cubicBezTo>
                  <a:cubicBezTo>
                    <a:pt x="499" y="3066"/>
                    <a:pt x="590" y="3089"/>
                    <a:pt x="687" y="3089"/>
                  </a:cubicBezTo>
                  <a:cubicBezTo>
                    <a:pt x="1108" y="3089"/>
                    <a:pt x="1671" y="2665"/>
                    <a:pt x="2073" y="2003"/>
                  </a:cubicBezTo>
                  <a:cubicBezTo>
                    <a:pt x="2565" y="1191"/>
                    <a:pt x="2626" y="326"/>
                    <a:pt x="2206" y="71"/>
                  </a:cubicBezTo>
                  <a:cubicBezTo>
                    <a:pt x="2127" y="23"/>
                    <a:pt x="2037" y="0"/>
                    <a:pt x="1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45;p58"/>
            <p:cNvSpPr/>
            <p:nvPr/>
          </p:nvSpPr>
          <p:spPr>
            <a:xfrm>
              <a:off x="8732584" y="2214923"/>
              <a:ext cx="132363" cy="155879"/>
            </a:xfrm>
            <a:custGeom>
              <a:avLst/>
              <a:gdLst/>
              <a:ahLst/>
              <a:cxnLst/>
              <a:rect l="l" t="t" r="r" b="b"/>
              <a:pathLst>
                <a:path w="2623" h="3089" extrusionOk="0">
                  <a:moveTo>
                    <a:pt x="1938" y="0"/>
                  </a:moveTo>
                  <a:cubicBezTo>
                    <a:pt x="1516" y="0"/>
                    <a:pt x="956" y="424"/>
                    <a:pt x="554" y="1087"/>
                  </a:cubicBezTo>
                  <a:cubicBezTo>
                    <a:pt x="62" y="1898"/>
                    <a:pt x="1" y="2763"/>
                    <a:pt x="417" y="3018"/>
                  </a:cubicBezTo>
                  <a:cubicBezTo>
                    <a:pt x="496" y="3066"/>
                    <a:pt x="587" y="3089"/>
                    <a:pt x="685" y="3089"/>
                  </a:cubicBezTo>
                  <a:cubicBezTo>
                    <a:pt x="1108" y="3089"/>
                    <a:pt x="1671" y="2665"/>
                    <a:pt x="2069" y="2002"/>
                  </a:cubicBezTo>
                  <a:cubicBezTo>
                    <a:pt x="2565" y="1190"/>
                    <a:pt x="2622" y="326"/>
                    <a:pt x="2206" y="71"/>
                  </a:cubicBezTo>
                  <a:cubicBezTo>
                    <a:pt x="2127" y="23"/>
                    <a:pt x="2036"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46;p58"/>
            <p:cNvSpPr/>
            <p:nvPr/>
          </p:nvSpPr>
          <p:spPr>
            <a:xfrm>
              <a:off x="8492890" y="2299699"/>
              <a:ext cx="216181" cy="166930"/>
            </a:xfrm>
            <a:custGeom>
              <a:avLst/>
              <a:gdLst/>
              <a:ahLst/>
              <a:cxnLst/>
              <a:rect l="l" t="t" r="r" b="b"/>
              <a:pathLst>
                <a:path w="4284" h="3308" extrusionOk="0">
                  <a:moveTo>
                    <a:pt x="1424" y="0"/>
                  </a:moveTo>
                  <a:cubicBezTo>
                    <a:pt x="1007" y="0"/>
                    <a:pt x="651" y="143"/>
                    <a:pt x="444" y="431"/>
                  </a:cubicBezTo>
                  <a:cubicBezTo>
                    <a:pt x="0" y="1050"/>
                    <a:pt x="407" y="2093"/>
                    <a:pt x="1342" y="2768"/>
                  </a:cubicBezTo>
                  <a:cubicBezTo>
                    <a:pt x="1840" y="3126"/>
                    <a:pt x="2389" y="3308"/>
                    <a:pt x="2860" y="3308"/>
                  </a:cubicBezTo>
                  <a:cubicBezTo>
                    <a:pt x="3278" y="3308"/>
                    <a:pt x="3636" y="3165"/>
                    <a:pt x="3844" y="2877"/>
                  </a:cubicBezTo>
                  <a:cubicBezTo>
                    <a:pt x="4284" y="2258"/>
                    <a:pt x="3882" y="1214"/>
                    <a:pt x="2942" y="540"/>
                  </a:cubicBezTo>
                  <a:cubicBezTo>
                    <a:pt x="2444" y="182"/>
                    <a:pt x="1895"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47;p58"/>
            <p:cNvSpPr/>
            <p:nvPr/>
          </p:nvSpPr>
          <p:spPr>
            <a:xfrm>
              <a:off x="9049738" y="2627298"/>
              <a:ext cx="216181" cy="166728"/>
            </a:xfrm>
            <a:custGeom>
              <a:avLst/>
              <a:gdLst/>
              <a:ahLst/>
              <a:cxnLst/>
              <a:rect l="l" t="t" r="r" b="b"/>
              <a:pathLst>
                <a:path w="4284" h="3304" extrusionOk="0">
                  <a:moveTo>
                    <a:pt x="1425" y="1"/>
                  </a:moveTo>
                  <a:cubicBezTo>
                    <a:pt x="1007" y="1"/>
                    <a:pt x="651" y="143"/>
                    <a:pt x="445" y="432"/>
                  </a:cubicBezTo>
                  <a:cubicBezTo>
                    <a:pt x="1" y="1046"/>
                    <a:pt x="407" y="2094"/>
                    <a:pt x="1342" y="2764"/>
                  </a:cubicBezTo>
                  <a:cubicBezTo>
                    <a:pt x="1840" y="3122"/>
                    <a:pt x="2389" y="3304"/>
                    <a:pt x="2861" y="3304"/>
                  </a:cubicBezTo>
                  <a:cubicBezTo>
                    <a:pt x="3279" y="3304"/>
                    <a:pt x="3636" y="3161"/>
                    <a:pt x="3845" y="2873"/>
                  </a:cubicBezTo>
                  <a:cubicBezTo>
                    <a:pt x="4283" y="2258"/>
                    <a:pt x="3882" y="1216"/>
                    <a:pt x="2943" y="540"/>
                  </a:cubicBezTo>
                  <a:cubicBezTo>
                    <a:pt x="2445" y="182"/>
                    <a:pt x="1896" y="1"/>
                    <a:pt x="1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48;p58"/>
            <p:cNvSpPr/>
            <p:nvPr/>
          </p:nvSpPr>
          <p:spPr>
            <a:xfrm>
              <a:off x="8686160" y="2475962"/>
              <a:ext cx="326947" cy="240353"/>
            </a:xfrm>
            <a:custGeom>
              <a:avLst/>
              <a:gdLst/>
              <a:ahLst/>
              <a:cxnLst/>
              <a:rect l="l" t="t" r="r" b="b"/>
              <a:pathLst>
                <a:path w="6479" h="4763" extrusionOk="0">
                  <a:moveTo>
                    <a:pt x="2083" y="1"/>
                  </a:moveTo>
                  <a:cubicBezTo>
                    <a:pt x="2070" y="1"/>
                    <a:pt x="2058" y="1"/>
                    <a:pt x="2045" y="3"/>
                  </a:cubicBezTo>
                  <a:cubicBezTo>
                    <a:pt x="1903" y="22"/>
                    <a:pt x="652" y="214"/>
                    <a:pt x="232" y="1008"/>
                  </a:cubicBezTo>
                  <a:cubicBezTo>
                    <a:pt x="99" y="1263"/>
                    <a:pt x="1" y="1679"/>
                    <a:pt x="278" y="2232"/>
                  </a:cubicBezTo>
                  <a:cubicBezTo>
                    <a:pt x="620" y="2923"/>
                    <a:pt x="1210" y="3320"/>
                    <a:pt x="1886" y="3320"/>
                  </a:cubicBezTo>
                  <a:cubicBezTo>
                    <a:pt x="1920" y="3320"/>
                    <a:pt x="1954" y="3319"/>
                    <a:pt x="1988" y="3317"/>
                  </a:cubicBezTo>
                  <a:cubicBezTo>
                    <a:pt x="2295" y="3303"/>
                    <a:pt x="2592" y="3209"/>
                    <a:pt x="2843" y="3067"/>
                  </a:cubicBezTo>
                  <a:cubicBezTo>
                    <a:pt x="2909" y="3516"/>
                    <a:pt x="3069" y="4049"/>
                    <a:pt x="3447" y="4394"/>
                  </a:cubicBezTo>
                  <a:cubicBezTo>
                    <a:pt x="3641" y="4573"/>
                    <a:pt x="3957" y="4762"/>
                    <a:pt x="4434" y="4762"/>
                  </a:cubicBezTo>
                  <a:cubicBezTo>
                    <a:pt x="4534" y="4762"/>
                    <a:pt x="4641" y="4753"/>
                    <a:pt x="4755" y="4734"/>
                  </a:cubicBezTo>
                  <a:cubicBezTo>
                    <a:pt x="5270" y="4653"/>
                    <a:pt x="5657" y="4408"/>
                    <a:pt x="5907" y="4006"/>
                  </a:cubicBezTo>
                  <a:cubicBezTo>
                    <a:pt x="6478" y="3095"/>
                    <a:pt x="6068" y="1693"/>
                    <a:pt x="6049" y="1637"/>
                  </a:cubicBezTo>
                  <a:cubicBezTo>
                    <a:pt x="6005" y="1486"/>
                    <a:pt x="5867" y="1393"/>
                    <a:pt x="5718" y="1393"/>
                  </a:cubicBezTo>
                  <a:cubicBezTo>
                    <a:pt x="5689" y="1393"/>
                    <a:pt x="5658" y="1397"/>
                    <a:pt x="5628" y="1404"/>
                  </a:cubicBezTo>
                  <a:cubicBezTo>
                    <a:pt x="5449" y="1461"/>
                    <a:pt x="5345" y="1650"/>
                    <a:pt x="5402" y="1829"/>
                  </a:cubicBezTo>
                  <a:cubicBezTo>
                    <a:pt x="5497" y="2151"/>
                    <a:pt x="5671" y="3110"/>
                    <a:pt x="5331" y="3648"/>
                  </a:cubicBezTo>
                  <a:cubicBezTo>
                    <a:pt x="5190" y="3879"/>
                    <a:pt x="4963" y="4017"/>
                    <a:pt x="4647" y="4063"/>
                  </a:cubicBezTo>
                  <a:cubicBezTo>
                    <a:pt x="4566" y="4077"/>
                    <a:pt x="4490" y="4084"/>
                    <a:pt x="4419" y="4084"/>
                  </a:cubicBezTo>
                  <a:cubicBezTo>
                    <a:pt x="4208" y="4084"/>
                    <a:pt x="4040" y="4021"/>
                    <a:pt x="3905" y="3898"/>
                  </a:cubicBezTo>
                  <a:cubicBezTo>
                    <a:pt x="3490" y="3516"/>
                    <a:pt x="3462" y="2614"/>
                    <a:pt x="3485" y="2297"/>
                  </a:cubicBezTo>
                  <a:cubicBezTo>
                    <a:pt x="3494" y="2132"/>
                    <a:pt x="3381" y="1977"/>
                    <a:pt x="3220" y="1943"/>
                  </a:cubicBezTo>
                  <a:cubicBezTo>
                    <a:pt x="3194" y="1937"/>
                    <a:pt x="3168" y="1934"/>
                    <a:pt x="3143" y="1934"/>
                  </a:cubicBezTo>
                  <a:cubicBezTo>
                    <a:pt x="3002" y="1934"/>
                    <a:pt x="2876" y="2019"/>
                    <a:pt x="2828" y="2151"/>
                  </a:cubicBezTo>
                  <a:cubicBezTo>
                    <a:pt x="2743" y="2368"/>
                    <a:pt x="2375" y="2618"/>
                    <a:pt x="1955" y="2637"/>
                  </a:cubicBezTo>
                  <a:cubicBezTo>
                    <a:pt x="1933" y="2639"/>
                    <a:pt x="1911" y="2639"/>
                    <a:pt x="1888" y="2639"/>
                  </a:cubicBezTo>
                  <a:cubicBezTo>
                    <a:pt x="1567" y="2639"/>
                    <a:pt x="1170" y="2502"/>
                    <a:pt x="883" y="1929"/>
                  </a:cubicBezTo>
                  <a:cubicBezTo>
                    <a:pt x="703" y="1570"/>
                    <a:pt x="798" y="1386"/>
                    <a:pt x="831" y="1330"/>
                  </a:cubicBezTo>
                  <a:cubicBezTo>
                    <a:pt x="1049" y="914"/>
                    <a:pt x="1870" y="715"/>
                    <a:pt x="2139" y="673"/>
                  </a:cubicBezTo>
                  <a:cubicBezTo>
                    <a:pt x="2324" y="650"/>
                    <a:pt x="2455" y="480"/>
                    <a:pt x="2427" y="290"/>
                  </a:cubicBezTo>
                  <a:cubicBezTo>
                    <a:pt x="2405" y="119"/>
                    <a:pt x="2252" y="1"/>
                    <a:pt x="2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2420;p58"/>
          <p:cNvGrpSpPr/>
          <p:nvPr/>
        </p:nvGrpSpPr>
        <p:grpSpPr>
          <a:xfrm rot="-3780534">
            <a:off x="816416" y="311559"/>
            <a:ext cx="559761" cy="705167"/>
            <a:chOff x="7663650" y="-223800"/>
            <a:chExt cx="1364498" cy="1627668"/>
          </a:xfrm>
        </p:grpSpPr>
        <p:sp>
          <p:nvSpPr>
            <p:cNvPr id="81" name="Google Shape;2421;p58"/>
            <p:cNvSpPr/>
            <p:nvPr/>
          </p:nvSpPr>
          <p:spPr>
            <a:xfrm>
              <a:off x="7740403" y="-153961"/>
              <a:ext cx="1277105" cy="1463009"/>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22;p58"/>
            <p:cNvSpPr/>
            <p:nvPr/>
          </p:nvSpPr>
          <p:spPr>
            <a:xfrm>
              <a:off x="7663650" y="-223800"/>
              <a:ext cx="1359258" cy="1627668"/>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23;p58"/>
            <p:cNvSpPr/>
            <p:nvPr/>
          </p:nvSpPr>
          <p:spPr>
            <a:xfrm>
              <a:off x="8213836" y="535551"/>
              <a:ext cx="469503" cy="627905"/>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24;p58"/>
            <p:cNvSpPr/>
            <p:nvPr/>
          </p:nvSpPr>
          <p:spPr>
            <a:xfrm>
              <a:off x="7954159" y="297926"/>
              <a:ext cx="631235" cy="704002"/>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5;p58"/>
            <p:cNvSpPr/>
            <p:nvPr/>
          </p:nvSpPr>
          <p:spPr>
            <a:xfrm>
              <a:off x="7750646" y="202654"/>
              <a:ext cx="572144" cy="601463"/>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26;p58"/>
            <p:cNvSpPr/>
            <p:nvPr/>
          </p:nvSpPr>
          <p:spPr>
            <a:xfrm>
              <a:off x="7854547" y="348741"/>
              <a:ext cx="71556" cy="91287"/>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27;p58"/>
            <p:cNvSpPr/>
            <p:nvPr/>
          </p:nvSpPr>
          <p:spPr>
            <a:xfrm>
              <a:off x="7866961" y="350154"/>
              <a:ext cx="178234" cy="177779"/>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28;p58"/>
            <p:cNvSpPr/>
            <p:nvPr/>
          </p:nvSpPr>
          <p:spPr>
            <a:xfrm>
              <a:off x="8510754" y="876269"/>
              <a:ext cx="98705" cy="98705"/>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29;p58"/>
            <p:cNvSpPr/>
            <p:nvPr/>
          </p:nvSpPr>
          <p:spPr>
            <a:xfrm>
              <a:off x="8413312" y="800022"/>
              <a:ext cx="178789" cy="165921"/>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30;p58"/>
            <p:cNvSpPr/>
            <p:nvPr/>
          </p:nvSpPr>
          <p:spPr>
            <a:xfrm>
              <a:off x="8318746" y="-147502"/>
              <a:ext cx="709402" cy="618014"/>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1;p58"/>
            <p:cNvSpPr/>
            <p:nvPr/>
          </p:nvSpPr>
          <p:spPr>
            <a:xfrm>
              <a:off x="8038531" y="81848"/>
              <a:ext cx="733472" cy="672009"/>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32;p58"/>
            <p:cNvSpPr/>
            <p:nvPr/>
          </p:nvSpPr>
          <p:spPr>
            <a:xfrm>
              <a:off x="8056345" y="-27251"/>
              <a:ext cx="788779" cy="767535"/>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33;p58"/>
            <p:cNvSpPr/>
            <p:nvPr/>
          </p:nvSpPr>
          <p:spPr>
            <a:xfrm>
              <a:off x="8138093" y="-62625"/>
              <a:ext cx="749923" cy="738367"/>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34;p58"/>
            <p:cNvSpPr/>
            <p:nvPr/>
          </p:nvSpPr>
          <p:spPr>
            <a:xfrm>
              <a:off x="7750646" y="763336"/>
              <a:ext cx="492817" cy="552110"/>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35;p58"/>
            <p:cNvSpPr/>
            <p:nvPr/>
          </p:nvSpPr>
          <p:spPr>
            <a:xfrm>
              <a:off x="7759225" y="1130547"/>
              <a:ext cx="181413" cy="18489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36;p58"/>
            <p:cNvSpPr/>
            <p:nvPr/>
          </p:nvSpPr>
          <p:spPr>
            <a:xfrm>
              <a:off x="8024705" y="261543"/>
              <a:ext cx="209722" cy="197561"/>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rgbClr val="1F2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37;p58"/>
            <p:cNvSpPr/>
            <p:nvPr/>
          </p:nvSpPr>
          <p:spPr>
            <a:xfrm>
              <a:off x="8430923" y="631075"/>
              <a:ext cx="221429" cy="18186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rgbClr val="1F2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38;p58"/>
            <p:cNvSpPr/>
            <p:nvPr/>
          </p:nvSpPr>
          <p:spPr>
            <a:xfrm>
              <a:off x="7953200" y="501893"/>
              <a:ext cx="581076" cy="457897"/>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39;p58"/>
            <p:cNvSpPr/>
            <p:nvPr/>
          </p:nvSpPr>
          <p:spPr>
            <a:xfrm>
              <a:off x="7953200" y="557703"/>
              <a:ext cx="137763" cy="13443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rgbClr val="1E2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40;p58"/>
            <p:cNvSpPr/>
            <p:nvPr/>
          </p:nvSpPr>
          <p:spPr>
            <a:xfrm>
              <a:off x="8249159" y="834083"/>
              <a:ext cx="195138" cy="114903"/>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rgbClr val="1E2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par>
                                <p:cTn id="8" presetID="21" presetClass="entr" presetSubtype="1"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heel(1)">
                                      <p:cBhvr>
                                        <p:cTn id="10" dur="2000"/>
                                        <p:tgtEl>
                                          <p:spTgt spid="80"/>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grpSp>
        <p:nvGrpSpPr>
          <p:cNvPr id="731" name="Google Shape;731;p29"/>
          <p:cNvGrpSpPr/>
          <p:nvPr/>
        </p:nvGrpSpPr>
        <p:grpSpPr>
          <a:xfrm rot="-2123940">
            <a:off x="7656084" y="1896895"/>
            <a:ext cx="670391" cy="838400"/>
            <a:chOff x="7086900" y="2742275"/>
            <a:chExt cx="1912041" cy="2352039"/>
          </a:xfrm>
        </p:grpSpPr>
        <p:sp>
          <p:nvSpPr>
            <p:cNvPr id="732" name="Google Shape;732;p29"/>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462;p21"/>
          <p:cNvSpPr txBox="1">
            <a:spLocks noGrp="1"/>
          </p:cNvSpPr>
          <p:nvPr>
            <p:ph type="title"/>
          </p:nvPr>
        </p:nvSpPr>
        <p:spPr>
          <a:xfrm>
            <a:off x="680313" y="828527"/>
            <a:ext cx="841248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3">
                    <a:lumMod val="50000"/>
                  </a:schemeClr>
                </a:solidFill>
                <a:latin typeface="+mj-lt"/>
              </a:rPr>
              <a:t>CHỦ ĐỀ 10: NĂNG LƯỢNG</a:t>
            </a:r>
            <a:endParaRPr sz="3000" b="1" dirty="0">
              <a:solidFill>
                <a:schemeClr val="accent3">
                  <a:lumMod val="50000"/>
                </a:schemeClr>
              </a:solidFill>
              <a:latin typeface="+mj-lt"/>
            </a:endParaRPr>
          </a:p>
        </p:txBody>
      </p:sp>
      <p:sp>
        <p:nvSpPr>
          <p:cNvPr id="137" name="Google Shape;462;p21"/>
          <p:cNvSpPr txBox="1">
            <a:spLocks/>
          </p:cNvSpPr>
          <p:nvPr/>
        </p:nvSpPr>
        <p:spPr>
          <a:xfrm>
            <a:off x="680313" y="1493870"/>
            <a:ext cx="841248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3000" b="1" dirty="0">
                <a:solidFill>
                  <a:schemeClr val="accent3">
                    <a:lumMod val="75000"/>
                  </a:schemeClr>
                </a:solidFill>
                <a:latin typeface="+mn-lt"/>
              </a:rPr>
              <a:t>BÀI 30: CÁC DẠNG NĂNG LƯỢNG  </a:t>
            </a:r>
            <a:endParaRPr lang="vi-VN" sz="3000" b="1" dirty="0">
              <a:solidFill>
                <a:schemeClr val="accent3">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wipe(down)">
                                      <p:cBhvr>
                                        <p:cTn id="12" dur="500"/>
                                        <p:tgtEl>
                                          <p:spTgt spid="137"/>
                                        </p:tgtEl>
                                      </p:cBhvr>
                                    </p:animEffect>
                                  </p:childTnLst>
                                </p:cTn>
                              </p:par>
                              <p:par>
                                <p:cTn id="13" presetID="22" presetClass="entr" presetSubtype="4" fill="hold" nodeType="withEffect">
                                  <p:stCondLst>
                                    <p:cond delay="0"/>
                                  </p:stCondLst>
                                  <p:childTnLst>
                                    <p:set>
                                      <p:cBhvr>
                                        <p:cTn id="14" dur="1" fill="hold">
                                          <p:stCondLst>
                                            <p:cond delay="0"/>
                                          </p:stCondLst>
                                        </p:cTn>
                                        <p:tgtEl>
                                          <p:spTgt spid="731"/>
                                        </p:tgtEl>
                                        <p:attrNameLst>
                                          <p:attrName>style.visibility</p:attrName>
                                        </p:attrNameLst>
                                      </p:cBhvr>
                                      <p:to>
                                        <p:strVal val="visible"/>
                                      </p:to>
                                    </p:set>
                                    <p:animEffect transition="in" filter="wipe(down)">
                                      <p:cBhvr>
                                        <p:cTn id="15"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1089282" y="2222426"/>
            <a:ext cx="7559830"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a:spLocks noGrp="1"/>
          </p:cNvSpPr>
          <p:nvPr>
            <p:ph type="ctrTitle"/>
          </p:nvPr>
        </p:nvSpPr>
        <p:spPr>
          <a:xfrm rot="-182">
            <a:off x="1454340" y="2578885"/>
            <a:ext cx="6982034" cy="1279662"/>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 sz="3200" b="1" dirty="0">
                <a:solidFill>
                  <a:schemeClr val="lt1"/>
                </a:solidFill>
                <a:latin typeface="+mj-lt"/>
              </a:rPr>
              <a:t>NĂNG LƯỢNG ĐẶC TRƯNG CÓ KHẢ NĂNG TÁC DỤNG LỰC</a:t>
            </a:r>
            <a:endParaRPr sz="3200" b="1" dirty="0">
              <a:solidFill>
                <a:schemeClr val="lt1"/>
              </a:solidFill>
              <a:latin typeface="+mj-lt"/>
            </a:endParaRPr>
          </a:p>
        </p:txBody>
      </p:sp>
      <p:grpSp>
        <p:nvGrpSpPr>
          <p:cNvPr id="602" name="Google Shape;602;p27"/>
          <p:cNvGrpSpPr/>
          <p:nvPr/>
        </p:nvGrpSpPr>
        <p:grpSpPr>
          <a:xfrm rot="889286">
            <a:off x="7188767" y="1831525"/>
            <a:ext cx="1912774" cy="1010181"/>
            <a:chOff x="5862862" y="867279"/>
            <a:chExt cx="1912829" cy="1010210"/>
          </a:xfrm>
        </p:grpSpPr>
        <p:sp>
          <p:nvSpPr>
            <p:cNvPr id="603" name="Google Shape;603;p27"/>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3"/>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7"/>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27"/>
          <p:cNvGrpSpPr/>
          <p:nvPr/>
        </p:nvGrpSpPr>
        <p:grpSpPr>
          <a:xfrm>
            <a:off x="710797" y="3494742"/>
            <a:ext cx="1762332" cy="1404699"/>
            <a:chOff x="1292108" y="3397926"/>
            <a:chExt cx="1762332" cy="1404699"/>
          </a:xfrm>
        </p:grpSpPr>
        <p:sp>
          <p:nvSpPr>
            <p:cNvPr id="656" name="Google Shape;656;p27"/>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27"/>
            <p:cNvGrpSpPr/>
            <p:nvPr/>
          </p:nvGrpSpPr>
          <p:grpSpPr>
            <a:xfrm rot="-7563">
              <a:off x="1959985" y="3986887"/>
              <a:ext cx="853625" cy="661631"/>
              <a:chOff x="1959411" y="3975074"/>
              <a:chExt cx="853623" cy="661629"/>
            </a:xfrm>
          </p:grpSpPr>
          <p:grpSp>
            <p:nvGrpSpPr>
              <p:cNvPr id="658" name="Google Shape;658;p27"/>
              <p:cNvGrpSpPr/>
              <p:nvPr/>
            </p:nvGrpSpPr>
            <p:grpSpPr>
              <a:xfrm rot="7493799">
                <a:off x="2664833" y="4448105"/>
                <a:ext cx="87059" cy="194512"/>
                <a:chOff x="3197462" y="129838"/>
                <a:chExt cx="465478" cy="1040001"/>
              </a:xfrm>
            </p:grpSpPr>
            <p:sp>
              <p:nvSpPr>
                <p:cNvPr id="659" name="Google Shape;659;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7"/>
              <p:cNvGrpSpPr/>
              <p:nvPr/>
            </p:nvGrpSpPr>
            <p:grpSpPr>
              <a:xfrm rot="7493799">
                <a:off x="2342693" y="4223260"/>
                <a:ext cx="87059" cy="194512"/>
                <a:chOff x="3197462" y="129838"/>
                <a:chExt cx="465478" cy="1040001"/>
              </a:xfrm>
            </p:grpSpPr>
            <p:sp>
              <p:nvSpPr>
                <p:cNvPr id="666" name="Google Shape;666;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7"/>
              <p:cNvGrpSpPr/>
              <p:nvPr/>
            </p:nvGrpSpPr>
            <p:grpSpPr>
              <a:xfrm rot="7493799">
                <a:off x="2020553" y="3998415"/>
                <a:ext cx="87059" cy="194512"/>
                <a:chOff x="3197462" y="129838"/>
                <a:chExt cx="465478" cy="1040001"/>
              </a:xfrm>
            </p:grpSpPr>
            <p:sp>
              <p:nvSpPr>
                <p:cNvPr id="673" name="Google Shape;673;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7"/>
              <p:cNvGrpSpPr/>
              <p:nvPr/>
            </p:nvGrpSpPr>
            <p:grpSpPr>
              <a:xfrm rot="7493799">
                <a:off x="2577693" y="4194005"/>
                <a:ext cx="87059" cy="194512"/>
                <a:chOff x="3197462" y="129838"/>
                <a:chExt cx="465478" cy="1040001"/>
              </a:xfrm>
            </p:grpSpPr>
            <p:sp>
              <p:nvSpPr>
                <p:cNvPr id="680" name="Google Shape;680;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7"/>
              <p:cNvGrpSpPr/>
              <p:nvPr/>
            </p:nvGrpSpPr>
            <p:grpSpPr>
              <a:xfrm rot="7493799">
                <a:off x="2255553" y="3969160"/>
                <a:ext cx="87059" cy="194512"/>
                <a:chOff x="3197462" y="129838"/>
                <a:chExt cx="465478" cy="1040001"/>
              </a:xfrm>
            </p:grpSpPr>
            <p:sp>
              <p:nvSpPr>
                <p:cNvPr id="687" name="Google Shape;687;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3" name="Google Shape;693;p27"/>
            <p:cNvGrpSpPr/>
            <p:nvPr/>
          </p:nvGrpSpPr>
          <p:grpSpPr>
            <a:xfrm rot="7487173">
              <a:off x="1699197" y="3786819"/>
              <a:ext cx="87055" cy="194505"/>
              <a:chOff x="3197462" y="129838"/>
              <a:chExt cx="465478" cy="1040001"/>
            </a:xfrm>
          </p:grpSpPr>
          <p:sp>
            <p:nvSpPr>
              <p:cNvPr id="694" name="Google Shape;694;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27"/>
            <p:cNvGrpSpPr/>
            <p:nvPr/>
          </p:nvGrpSpPr>
          <p:grpSpPr>
            <a:xfrm rot="7487173">
              <a:off x="1934133" y="3757053"/>
              <a:ext cx="87055" cy="194505"/>
              <a:chOff x="3197462" y="129838"/>
              <a:chExt cx="465478" cy="1040001"/>
            </a:xfrm>
          </p:grpSpPr>
          <p:sp>
            <p:nvSpPr>
              <p:cNvPr id="701" name="Google Shape;701;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7"/>
            <p:cNvGrpSpPr/>
            <p:nvPr/>
          </p:nvGrpSpPr>
          <p:grpSpPr>
            <a:xfrm rot="7487173">
              <a:off x="1611504" y="3532909"/>
              <a:ext cx="87055" cy="194505"/>
              <a:chOff x="3197462" y="129838"/>
              <a:chExt cx="465478" cy="1040001"/>
            </a:xfrm>
          </p:grpSpPr>
          <p:sp>
            <p:nvSpPr>
              <p:cNvPr id="708" name="Google Shape;708;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 name="Google Shape;500;p22"/>
          <p:cNvGrpSpPr/>
          <p:nvPr/>
        </p:nvGrpSpPr>
        <p:grpSpPr>
          <a:xfrm>
            <a:off x="4502916" y="1027755"/>
            <a:ext cx="676528" cy="953581"/>
            <a:chOff x="4836718" y="719374"/>
            <a:chExt cx="1180952" cy="1617007"/>
          </a:xfrm>
        </p:grpSpPr>
        <p:sp>
          <p:nvSpPr>
            <p:cNvPr id="121"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0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500"/>
                                        <p:tgtEl>
                                          <p:spTgt spid="1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6"/>
                                        </p:tgtEl>
                                        <p:attrNameLst>
                                          <p:attrName>style.visibility</p:attrName>
                                        </p:attrNameLst>
                                      </p:cBhvr>
                                      <p:to>
                                        <p:strVal val="visible"/>
                                      </p:to>
                                    </p:set>
                                    <p:animEffect transition="in" filter="barn(inVertical)">
                                      <p:cBhvr>
                                        <p:cTn id="10" dur="500"/>
                                        <p:tgtEl>
                                          <p:spTgt spid="58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85"/>
                                        </p:tgtEl>
                                        <p:attrNameLst>
                                          <p:attrName>style.visibility</p:attrName>
                                        </p:attrNameLst>
                                      </p:cBhvr>
                                      <p:to>
                                        <p:strVal val="visible"/>
                                      </p:to>
                                    </p:set>
                                    <p:animEffect transition="in" filter="barn(inVertical)">
                                      <p:cBhvr>
                                        <p:cTn id="13" dur="500"/>
                                        <p:tgtEl>
                                          <p:spTgt spid="585"/>
                                        </p:tgtEl>
                                      </p:cBhvr>
                                    </p:animEffect>
                                  </p:childTnLst>
                                </p:cTn>
                              </p:par>
                              <p:par>
                                <p:cTn id="14" presetID="16" presetClass="entr" presetSubtype="21" fill="hold" nodeType="withEffect">
                                  <p:stCondLst>
                                    <p:cond delay="0"/>
                                  </p:stCondLst>
                                  <p:childTnLst>
                                    <p:set>
                                      <p:cBhvr>
                                        <p:cTn id="15" dur="1" fill="hold">
                                          <p:stCondLst>
                                            <p:cond delay="0"/>
                                          </p:stCondLst>
                                        </p:cTn>
                                        <p:tgtEl>
                                          <p:spTgt spid="655"/>
                                        </p:tgtEl>
                                        <p:attrNameLst>
                                          <p:attrName>style.visibility</p:attrName>
                                        </p:attrNameLst>
                                      </p:cBhvr>
                                      <p:to>
                                        <p:strVal val="visible"/>
                                      </p:to>
                                    </p:set>
                                    <p:animEffect transition="in" filter="barn(inVertical)">
                                      <p:cBhvr>
                                        <p:cTn id="16" dur="500"/>
                                        <p:tgtEl>
                                          <p:spTgt spid="655"/>
                                        </p:tgtEl>
                                      </p:cBhvr>
                                    </p:animEffect>
                                  </p:childTnLst>
                                </p:cTn>
                              </p:par>
                              <p:par>
                                <p:cTn id="17" presetID="16" presetClass="entr" presetSubtype="21" fill="hold" nodeType="withEffect">
                                  <p:stCondLst>
                                    <p:cond delay="0"/>
                                  </p:stCondLst>
                                  <p:childTnLst>
                                    <p:set>
                                      <p:cBhvr>
                                        <p:cTn id="18" dur="1" fill="hold">
                                          <p:stCondLst>
                                            <p:cond delay="0"/>
                                          </p:stCondLst>
                                        </p:cTn>
                                        <p:tgtEl>
                                          <p:spTgt spid="602"/>
                                        </p:tgtEl>
                                        <p:attrNameLst>
                                          <p:attrName>style.visibility</p:attrName>
                                        </p:attrNameLst>
                                      </p:cBhvr>
                                      <p:to>
                                        <p:strVal val="visible"/>
                                      </p:to>
                                    </p:set>
                                    <p:animEffect transition="in" filter="barn(inVertical)">
                                      <p:cBhvr>
                                        <p:cTn id="19"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1"/>
        <p:cNvGrpSpPr/>
        <p:nvPr/>
      </p:nvGrpSpPr>
      <p:grpSpPr>
        <a:xfrm>
          <a:off x="0" y="0"/>
          <a:ext cx="0" cy="0"/>
          <a:chOff x="0" y="0"/>
          <a:chExt cx="0" cy="0"/>
        </a:xfrm>
      </p:grpSpPr>
      <p:grpSp>
        <p:nvGrpSpPr>
          <p:cNvPr id="1715" name="Google Shape;1715;p45"/>
          <p:cNvGrpSpPr/>
          <p:nvPr/>
        </p:nvGrpSpPr>
        <p:grpSpPr>
          <a:xfrm rot="-438800">
            <a:off x="1127889" y="554815"/>
            <a:ext cx="7423630" cy="3712050"/>
            <a:chOff x="1646025" y="1811100"/>
            <a:chExt cx="2792400" cy="2792400"/>
          </a:xfrm>
        </p:grpSpPr>
        <p:sp>
          <p:nvSpPr>
            <p:cNvPr id="1716" name="Google Shape;1716;p45"/>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646025" y="1811100"/>
              <a:ext cx="2792400" cy="471919"/>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8" name="Google Shape;1718;p45"/>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19" name="Google Shape;1719;p45"/>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0" name="Google Shape;1720;p45"/>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1" name="Google Shape;1721;p45"/>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2" name="Google Shape;1722;p45"/>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723" name="Google Shape;1723;p45"/>
          <p:cNvSpPr txBox="1">
            <a:spLocks noGrp="1"/>
          </p:cNvSpPr>
          <p:nvPr>
            <p:ph type="subTitle" idx="1"/>
          </p:nvPr>
        </p:nvSpPr>
        <p:spPr>
          <a:xfrm rot="-438706" flipH="1">
            <a:off x="1175463" y="1308824"/>
            <a:ext cx="7439474" cy="3019916"/>
          </a:xfrm>
          <a:prstGeom prst="rect">
            <a:avLst/>
          </a:prstGeom>
        </p:spPr>
        <p:txBody>
          <a:bodyPr spcFirstLastPara="1" wrap="square" lIns="91425" tIns="91425" rIns="91425" bIns="91425" anchor="t" anchorCtr="0">
            <a:noAutofit/>
          </a:bodyPr>
          <a:lstStyle/>
          <a:p>
            <a:pPr algn="just">
              <a:lnSpc>
                <a:spcPts val="3800"/>
              </a:lnSpc>
              <a:buFont typeface="Arial" panose="020B0604020202020204" pitchFamily="34" charset="0"/>
              <a:buChar char="•"/>
            </a:pPr>
            <a:r>
              <a:rPr lang="en-US" sz="2400" dirty="0">
                <a:latin typeface="+mn-lt"/>
              </a:rPr>
              <a:t>Mọi hoạt động và biến đổi đều cần năng lượng.</a:t>
            </a:r>
          </a:p>
          <a:p>
            <a:pPr algn="just">
              <a:lnSpc>
                <a:spcPts val="3800"/>
              </a:lnSpc>
              <a:buFont typeface="Arial" panose="020B0604020202020204" pitchFamily="34" charset="0"/>
              <a:buChar char="•"/>
            </a:pPr>
            <a:r>
              <a:rPr lang="en-US" sz="2400" dirty="0">
                <a:latin typeface="+mn-lt"/>
              </a:rPr>
              <a:t>Không có năng lượng thì không thể làm bất cứ công việc gì.</a:t>
            </a:r>
          </a:p>
          <a:p>
            <a:pPr algn="just">
              <a:lnSpc>
                <a:spcPts val="3800"/>
              </a:lnSpc>
              <a:buFont typeface="Arial" panose="020B0604020202020204" pitchFamily="34" charset="0"/>
              <a:buChar char="•"/>
            </a:pPr>
            <a:r>
              <a:rPr lang="en-US" sz="2400" dirty="0">
                <a:latin typeface="+mn-lt"/>
              </a:rPr>
              <a:t>Một vật có năng lượng thì có khả năng tác dụng lên vật khác. </a:t>
            </a:r>
          </a:p>
        </p:txBody>
      </p:sp>
      <p:pic>
        <p:nvPicPr>
          <p:cNvPr id="11" name="Picture 21">
            <a:extLst>
              <a:ext uri="{FF2B5EF4-FFF2-40B4-BE49-F238E27FC236}">
                <a16:creationId xmlns:a16="http://schemas.microsoft.com/office/drawing/2014/main" id="{288F6AE6-38BA-45B7-A704-A217D13914C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558599" y="2948736"/>
            <a:ext cx="2198988" cy="2248646"/>
          </a:xfrm>
          <a:prstGeom prst="rect">
            <a:avLst/>
          </a:prstGeom>
        </p:spPr>
      </p:pic>
    </p:spTree>
    <p:extLst>
      <p:ext uri="{BB962C8B-B14F-4D97-AF65-F5344CB8AC3E}">
        <p14:creationId xmlns:p14="http://schemas.microsoft.com/office/powerpoint/2010/main" val="22290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barn(inVertical)">
                                      <p:cBhvr>
                                        <p:cTn id="7" dur="500"/>
                                        <p:tgtEl>
                                          <p:spTgt spid="1715"/>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23">
                                            <p:txEl>
                                              <p:pRg st="0" end="0"/>
                                            </p:txEl>
                                          </p:spTgt>
                                        </p:tgtEl>
                                        <p:attrNameLst>
                                          <p:attrName>style.visibility</p:attrName>
                                        </p:attrNameLst>
                                      </p:cBhvr>
                                      <p:to>
                                        <p:strVal val="visible"/>
                                      </p:to>
                                    </p:set>
                                    <p:animEffect transition="in" filter="barn(inVertical)">
                                      <p:cBhvr>
                                        <p:cTn id="15" dur="500"/>
                                        <p:tgtEl>
                                          <p:spTgt spid="17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23">
                                            <p:txEl>
                                              <p:pRg st="1" end="1"/>
                                            </p:txEl>
                                          </p:spTgt>
                                        </p:tgtEl>
                                        <p:attrNameLst>
                                          <p:attrName>style.visibility</p:attrName>
                                        </p:attrNameLst>
                                      </p:cBhvr>
                                      <p:to>
                                        <p:strVal val="visible"/>
                                      </p:to>
                                    </p:set>
                                    <p:animEffect transition="in" filter="barn(inVertical)">
                                      <p:cBhvr>
                                        <p:cTn id="20" dur="500"/>
                                        <p:tgtEl>
                                          <p:spTgt spid="17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23">
                                            <p:txEl>
                                              <p:pRg st="2" end="2"/>
                                            </p:txEl>
                                          </p:spTgt>
                                        </p:tgtEl>
                                        <p:attrNameLst>
                                          <p:attrName>style.visibility</p:attrName>
                                        </p:attrNameLst>
                                      </p:cBhvr>
                                      <p:to>
                                        <p:strVal val="visible"/>
                                      </p:to>
                                    </p:set>
                                    <p:animEffect transition="in" filter="barn(inVertical)">
                                      <p:cBhvr>
                                        <p:cTn id="25" dur="500"/>
                                        <p:tgtEl>
                                          <p:spTgt spid="1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grpSp>
        <p:nvGrpSpPr>
          <p:cNvPr id="1662" name="Google Shape;1662;p43"/>
          <p:cNvGrpSpPr/>
          <p:nvPr/>
        </p:nvGrpSpPr>
        <p:grpSpPr>
          <a:xfrm>
            <a:off x="1953295" y="465416"/>
            <a:ext cx="5930106" cy="1251496"/>
            <a:chOff x="1966944" y="49159"/>
            <a:chExt cx="5930106" cy="1251496"/>
          </a:xfrm>
        </p:grpSpPr>
        <p:sp>
          <p:nvSpPr>
            <p:cNvPr id="1663" name="Google Shape;1663;p4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3"/>
          <p:cNvSpPr txBox="1">
            <a:spLocks noGrp="1"/>
          </p:cNvSpPr>
          <p:nvPr>
            <p:ph type="title"/>
          </p:nvPr>
        </p:nvSpPr>
        <p:spPr>
          <a:xfrm>
            <a:off x="2241689" y="805576"/>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lt1"/>
                </a:solidFill>
                <a:latin typeface="+mj-lt"/>
              </a:rPr>
              <a:t>Tiến hành thí nghiệm 1</a:t>
            </a:r>
            <a:endParaRPr sz="2600" b="1" dirty="0">
              <a:solidFill>
                <a:schemeClr val="lt1"/>
              </a:solidFill>
              <a:latin typeface="+mj-lt"/>
            </a:endParaRPr>
          </a:p>
        </p:txBody>
      </p:sp>
      <p:sp>
        <p:nvSpPr>
          <p:cNvPr id="2" name="Rectangle 1"/>
          <p:cNvSpPr/>
          <p:nvPr/>
        </p:nvSpPr>
        <p:spPr>
          <a:xfrm>
            <a:off x="1209801" y="2878625"/>
            <a:ext cx="5205983" cy="913070"/>
          </a:xfrm>
          <a:prstGeom prst="rect">
            <a:avLst/>
          </a:prstGeom>
        </p:spPr>
        <p:txBody>
          <a:bodyPr wrap="square">
            <a:spAutoFit/>
          </a:bodyPr>
          <a:lstStyle/>
          <a:p>
            <a:pPr algn="just">
              <a:lnSpc>
                <a:spcPts val="3300"/>
              </a:lnSpc>
            </a:pPr>
            <a:r>
              <a:rPr lang="en-US" sz="2400" dirty="0">
                <a:solidFill>
                  <a:srgbClr val="002060"/>
                </a:solidFill>
                <a:latin typeface="+mn-lt"/>
                <a:ea typeface="Calibri" panose="020F0502020204030204" pitchFamily="34" charset="0"/>
              </a:rPr>
              <a:t>Thả vật M ở các độ cao khác nhau thì lò xo bị nén khác nhau. </a:t>
            </a:r>
          </a:p>
        </p:txBody>
      </p:sp>
      <p:pic>
        <p:nvPicPr>
          <p:cNvPr id="10" name="Picture 34">
            <a:extLst>
              <a:ext uri="{FF2B5EF4-FFF2-40B4-BE49-F238E27FC236}">
                <a16:creationId xmlns:a16="http://schemas.microsoft.com/office/drawing/2014/main" id="{21D08058-F3E8-41DF-A057-0DE9EAE66731}"/>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793475" y="2552514"/>
            <a:ext cx="2726925" cy="2478362"/>
          </a:xfrm>
          <a:prstGeom prst="rect">
            <a:avLst/>
          </a:prstGeom>
        </p:spPr>
      </p:pic>
      <p:sp>
        <p:nvSpPr>
          <p:cNvPr id="11" name="Rectangle 10"/>
          <p:cNvSpPr/>
          <p:nvPr/>
        </p:nvSpPr>
        <p:spPr>
          <a:xfrm>
            <a:off x="696036" y="1757342"/>
            <a:ext cx="8447964" cy="485646"/>
          </a:xfrm>
          <a:prstGeom prst="rect">
            <a:avLst/>
          </a:prstGeom>
        </p:spPr>
        <p:txBody>
          <a:bodyPr wrap="square">
            <a:spAutoFit/>
          </a:bodyPr>
          <a:lstStyle/>
          <a:p>
            <a:pPr algn="ctr">
              <a:lnSpc>
                <a:spcPts val="3300"/>
              </a:lnSpc>
            </a:pPr>
            <a:r>
              <a:rPr lang="en-US" sz="2600" dirty="0">
                <a:solidFill>
                  <a:srgbClr val="002060"/>
                </a:solidFill>
                <a:latin typeface="+mn-lt"/>
                <a:ea typeface="Calibri" panose="020F0502020204030204" pitchFamily="34" charset="0"/>
              </a:rPr>
              <a:t>Vật M rơi làm lò xo bị nén</a:t>
            </a:r>
          </a:p>
        </p:txBody>
      </p:sp>
    </p:spTree>
    <p:extLst>
      <p:ext uri="{BB962C8B-B14F-4D97-AF65-F5344CB8AC3E}">
        <p14:creationId xmlns:p14="http://schemas.microsoft.com/office/powerpoint/2010/main" val="26482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fade">
                                      <p:cBhvr>
                                        <p:cTn id="7" dur="1000"/>
                                        <p:tgtEl>
                                          <p:spTgt spid="1666"/>
                                        </p:tgtEl>
                                      </p:cBhvr>
                                    </p:animEffect>
                                    <p:anim calcmode="lin" valueType="num">
                                      <p:cBhvr>
                                        <p:cTn id="8" dur="1000" fill="hold"/>
                                        <p:tgtEl>
                                          <p:spTgt spid="1666"/>
                                        </p:tgtEl>
                                        <p:attrNameLst>
                                          <p:attrName>ppt_x</p:attrName>
                                        </p:attrNameLst>
                                      </p:cBhvr>
                                      <p:tavLst>
                                        <p:tav tm="0">
                                          <p:val>
                                            <p:strVal val="#ppt_x"/>
                                          </p:val>
                                        </p:tav>
                                        <p:tav tm="100000">
                                          <p:val>
                                            <p:strVal val="#ppt_x"/>
                                          </p:val>
                                        </p:tav>
                                      </p:tavLst>
                                    </p:anim>
                                    <p:anim calcmode="lin" valueType="num">
                                      <p:cBhvr>
                                        <p:cTn id="9" dur="1000" fill="hold"/>
                                        <p:tgtEl>
                                          <p:spTgt spid="16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62"/>
                                        </p:tgtEl>
                                        <p:attrNameLst>
                                          <p:attrName>style.visibility</p:attrName>
                                        </p:attrNameLst>
                                      </p:cBhvr>
                                      <p:to>
                                        <p:strVal val="visible"/>
                                      </p:to>
                                    </p:set>
                                    <p:animEffect transition="in" filter="fade">
                                      <p:cBhvr>
                                        <p:cTn id="12" dur="1000"/>
                                        <p:tgtEl>
                                          <p:spTgt spid="1662"/>
                                        </p:tgtEl>
                                      </p:cBhvr>
                                    </p:animEffect>
                                    <p:anim calcmode="lin" valueType="num">
                                      <p:cBhvr>
                                        <p:cTn id="13" dur="1000" fill="hold"/>
                                        <p:tgtEl>
                                          <p:spTgt spid="1662"/>
                                        </p:tgtEl>
                                        <p:attrNameLst>
                                          <p:attrName>ppt_x</p:attrName>
                                        </p:attrNameLst>
                                      </p:cBhvr>
                                      <p:tavLst>
                                        <p:tav tm="0">
                                          <p:val>
                                            <p:strVal val="#ppt_x"/>
                                          </p:val>
                                        </p:tav>
                                        <p:tav tm="100000">
                                          <p:val>
                                            <p:strVal val="#ppt_x"/>
                                          </p:val>
                                        </p:tav>
                                      </p:tavLst>
                                    </p:anim>
                                    <p:anim calcmode="lin" valueType="num">
                                      <p:cBhvr>
                                        <p:cTn id="14" dur="1000" fill="hold"/>
                                        <p:tgtEl>
                                          <p:spTgt spid="16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Vertical)">
                                      <p:cBhvr>
                                        <p:cTn id="2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5844" y="300251"/>
            <a:ext cx="6591869" cy="4441707"/>
          </a:xfrm>
          <a:prstGeom prst="rect">
            <a:avLst/>
          </a:prstGeom>
        </p:spPr>
      </p:pic>
    </p:spTree>
    <p:extLst>
      <p:ext uri="{BB962C8B-B14F-4D97-AF65-F5344CB8AC3E}">
        <p14:creationId xmlns:p14="http://schemas.microsoft.com/office/powerpoint/2010/main" val="7878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3745" name="Google Shape;3745;p73"/>
          <p:cNvSpPr/>
          <p:nvPr/>
        </p:nvSpPr>
        <p:spPr>
          <a:xfrm rot="-5702818">
            <a:off x="2689464" y="-809506"/>
            <a:ext cx="2273719" cy="4597613"/>
          </a:xfrm>
          <a:prstGeom prst="wedgeEllipseCallout">
            <a:avLst>
              <a:gd name="adj1" fmla="val -17170"/>
              <a:gd name="adj2" fmla="val 54359"/>
            </a:avLst>
          </a:prstGeom>
          <a:solidFill>
            <a:schemeClr val="bg2">
              <a:lumMod val="60000"/>
              <a:lumOff val="40000"/>
            </a:schemeClr>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txBox="1">
            <a:spLocks noGrp="1"/>
          </p:cNvSpPr>
          <p:nvPr>
            <p:ph type="subTitle" idx="4294967295"/>
          </p:nvPr>
        </p:nvSpPr>
        <p:spPr>
          <a:xfrm rot="-302369">
            <a:off x="1518748" y="967726"/>
            <a:ext cx="4604478" cy="2077168"/>
          </a:xfrm>
          <a:prstGeom prst="rect">
            <a:avLst/>
          </a:prstGeom>
        </p:spPr>
        <p:txBody>
          <a:bodyPr spcFirstLastPara="1" wrap="square" lIns="91425" tIns="91425" rIns="91425" bIns="91425" anchor="t" anchorCtr="0">
            <a:noAutofit/>
          </a:bodyPr>
          <a:lstStyle/>
          <a:p>
            <a:pPr marL="114300" indent="0" algn="ctr">
              <a:buNone/>
            </a:pPr>
            <a:r>
              <a:rPr lang="en-US" sz="2400" dirty="0">
                <a:latin typeface="+mj-lt"/>
              </a:rPr>
              <a:t>Thế năng hấp dẫn của vật M ở hình nào lớn hơn: Hình 30.2 a hay Hình 30.2c </a:t>
            </a:r>
          </a:p>
        </p:txBody>
      </p:sp>
      <p:pic>
        <p:nvPicPr>
          <p:cNvPr id="6" name="Picture 34">
            <a:extLst>
              <a:ext uri="{FF2B5EF4-FFF2-40B4-BE49-F238E27FC236}">
                <a16:creationId xmlns:a16="http://schemas.microsoft.com/office/drawing/2014/main" id="{21D08058-F3E8-41DF-A057-0DE9EAE66731}"/>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007299" y="1984999"/>
            <a:ext cx="2791528" cy="2987044"/>
          </a:xfrm>
          <a:prstGeom prst="rect">
            <a:avLst/>
          </a:prstGeom>
        </p:spPr>
      </p:pic>
      <p:sp>
        <p:nvSpPr>
          <p:cNvPr id="10" name="Rectangle 9"/>
          <p:cNvSpPr/>
          <p:nvPr/>
        </p:nvSpPr>
        <p:spPr>
          <a:xfrm>
            <a:off x="1424627" y="3007749"/>
            <a:ext cx="4572000" cy="1361398"/>
          </a:xfrm>
          <a:prstGeom prst="rect">
            <a:avLst/>
          </a:prstGeom>
        </p:spPr>
        <p:txBody>
          <a:bodyPr>
            <a:spAutoFit/>
          </a:bodyPr>
          <a:lstStyle/>
          <a:p>
            <a:pPr marL="342900" indent="-342900">
              <a:lnSpc>
                <a:spcPts val="3400"/>
              </a:lnSpc>
              <a:buFont typeface="Arial" panose="020B0604020202020204" pitchFamily="34" charset="0"/>
              <a:buChar char="•"/>
            </a:pPr>
            <a:r>
              <a:rPr lang="en-US" sz="2400" dirty="0">
                <a:solidFill>
                  <a:schemeClr val="accent4">
                    <a:lumMod val="50000"/>
                  </a:schemeClr>
                </a:solidFill>
                <a:latin typeface="+mn-lt"/>
              </a:rPr>
              <a:t>H</a:t>
            </a:r>
            <a:r>
              <a:rPr lang="vi-VN" sz="2400" dirty="0">
                <a:solidFill>
                  <a:schemeClr val="accent4">
                    <a:lumMod val="50000"/>
                  </a:schemeClr>
                </a:solidFill>
                <a:latin typeface="+mn-lt"/>
              </a:rPr>
              <a:t>ình 30.2a lớn </a:t>
            </a:r>
            <a:endParaRPr lang="en-US" sz="2400" dirty="0">
              <a:solidFill>
                <a:schemeClr val="accent4">
                  <a:lumMod val="50000"/>
                </a:schemeClr>
              </a:solidFill>
              <a:latin typeface="+mn-lt"/>
            </a:endParaRPr>
          </a:p>
          <a:p>
            <a:pPr marL="342900" indent="-342900">
              <a:lnSpc>
                <a:spcPts val="3400"/>
              </a:lnSpc>
              <a:buFont typeface="Arial" panose="020B0604020202020204" pitchFamily="34" charset="0"/>
              <a:buChar char="•"/>
            </a:pPr>
            <a:r>
              <a:rPr lang="en-US" sz="2400" dirty="0">
                <a:solidFill>
                  <a:schemeClr val="accent4">
                    <a:lumMod val="50000"/>
                  </a:schemeClr>
                </a:solidFill>
                <a:latin typeface="+mn-lt"/>
              </a:rPr>
              <a:t>V</a:t>
            </a:r>
            <a:r>
              <a:rPr lang="vi-VN" sz="2400" dirty="0">
                <a:solidFill>
                  <a:schemeClr val="accent4">
                    <a:lumMod val="50000"/>
                  </a:schemeClr>
                </a:solidFill>
                <a:latin typeface="+mn-lt"/>
              </a:rPr>
              <a:t>ật M ở hình 30.2a ở độ cao lớn hơn vật M ở hình 30.2 c.</a:t>
            </a:r>
            <a:endParaRPr lang="en-US" sz="2400" dirty="0">
              <a:solidFill>
                <a:schemeClr val="accent4">
                  <a:lumMod val="50000"/>
                </a:schemeClr>
              </a:solidFill>
              <a:latin typeface="+mn-lt"/>
            </a:endParaRPr>
          </a:p>
        </p:txBody>
      </p:sp>
    </p:spTree>
    <p:extLst>
      <p:ext uri="{BB962C8B-B14F-4D97-AF65-F5344CB8AC3E}">
        <p14:creationId xmlns:p14="http://schemas.microsoft.com/office/powerpoint/2010/main" val="212837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46">
                                            <p:txEl>
                                              <p:pRg st="0" end="0"/>
                                            </p:txEl>
                                          </p:spTgt>
                                        </p:tgtEl>
                                        <p:attrNameLst>
                                          <p:attrName>style.visibility</p:attrName>
                                        </p:attrNameLst>
                                      </p:cBhvr>
                                      <p:to>
                                        <p:strVal val="visible"/>
                                      </p:to>
                                    </p:set>
                                    <p:animEffect transition="in" filter="barn(inVertical)">
                                      <p:cBhvr>
                                        <p:cTn id="7" dur="500"/>
                                        <p:tgtEl>
                                          <p:spTgt spid="374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45"/>
                                        </p:tgtEl>
                                        <p:attrNameLst>
                                          <p:attrName>style.visibility</p:attrName>
                                        </p:attrNameLst>
                                      </p:cBhvr>
                                      <p:to>
                                        <p:strVal val="visible"/>
                                      </p:to>
                                    </p:set>
                                    <p:animEffect transition="in" filter="barn(inVertical)">
                                      <p:cBhvr>
                                        <p:cTn id="10" dur="500"/>
                                        <p:tgtEl>
                                          <p:spTgt spid="374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5" grpId="0" animBg="1"/>
      <p:bldP spid="3746" grpId="0" build="p"/>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grpSp>
        <p:nvGrpSpPr>
          <p:cNvPr id="1662" name="Google Shape;1662;p43"/>
          <p:cNvGrpSpPr/>
          <p:nvPr/>
        </p:nvGrpSpPr>
        <p:grpSpPr>
          <a:xfrm>
            <a:off x="1953295" y="465416"/>
            <a:ext cx="5930106" cy="1251496"/>
            <a:chOff x="1966944" y="49159"/>
            <a:chExt cx="5930106" cy="1251496"/>
          </a:xfrm>
        </p:grpSpPr>
        <p:sp>
          <p:nvSpPr>
            <p:cNvPr id="1663" name="Google Shape;1663;p4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3"/>
          <p:cNvSpPr txBox="1">
            <a:spLocks noGrp="1"/>
          </p:cNvSpPr>
          <p:nvPr>
            <p:ph type="title"/>
          </p:nvPr>
        </p:nvSpPr>
        <p:spPr>
          <a:xfrm>
            <a:off x="2241689" y="805576"/>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lt1"/>
                </a:solidFill>
                <a:latin typeface="+mj-lt"/>
              </a:rPr>
              <a:t>Tiến hành thí nghiệm 2</a:t>
            </a:r>
            <a:endParaRPr sz="2600" b="1" dirty="0">
              <a:solidFill>
                <a:schemeClr val="lt1"/>
              </a:solidFill>
              <a:latin typeface="+mj-lt"/>
            </a:endParaRPr>
          </a:p>
        </p:txBody>
      </p:sp>
      <p:sp>
        <p:nvSpPr>
          <p:cNvPr id="2" name="Rectangle 1"/>
          <p:cNvSpPr/>
          <p:nvPr/>
        </p:nvSpPr>
        <p:spPr>
          <a:xfrm>
            <a:off x="839337" y="3076518"/>
            <a:ext cx="6107374" cy="938719"/>
          </a:xfrm>
          <a:prstGeom prst="rect">
            <a:avLst/>
          </a:prstGeom>
        </p:spPr>
        <p:txBody>
          <a:bodyPr wrap="square">
            <a:spAutoFit/>
          </a:bodyPr>
          <a:lstStyle/>
          <a:p>
            <a:pPr marL="342900" indent="-342900" algn="just">
              <a:lnSpc>
                <a:spcPts val="3300"/>
              </a:lnSpc>
              <a:buFont typeface="Arial" panose="020B0604020202020204" pitchFamily="34" charset="0"/>
              <a:buChar char="•"/>
            </a:pPr>
            <a:r>
              <a:rPr lang="en-US" sz="2400" dirty="0">
                <a:solidFill>
                  <a:srgbClr val="002060"/>
                </a:solidFill>
                <a:latin typeface="+mn-lt"/>
                <a:ea typeface="Calibri" panose="020F0502020204030204" pitchFamily="34" charset="0"/>
              </a:rPr>
              <a:t>Gió càng mạnh lực tác động càng lớn.</a:t>
            </a:r>
          </a:p>
          <a:p>
            <a:pPr marL="342900" indent="-342900" algn="just">
              <a:lnSpc>
                <a:spcPts val="3300"/>
              </a:lnSpc>
              <a:buFont typeface="Arial" panose="020B0604020202020204" pitchFamily="34" charset="0"/>
              <a:buChar char="•"/>
            </a:pPr>
            <a:r>
              <a:rPr lang="en-US" sz="2400" dirty="0">
                <a:solidFill>
                  <a:srgbClr val="002060"/>
                </a:solidFill>
                <a:latin typeface="+mn-lt"/>
                <a:ea typeface="Calibri" panose="020F0502020204030204" pitchFamily="34" charset="0"/>
              </a:rPr>
              <a:t>Gió tạo ra sóng lớn có thể làm lật thuyền</a:t>
            </a:r>
          </a:p>
        </p:txBody>
      </p:sp>
      <p:pic>
        <p:nvPicPr>
          <p:cNvPr id="10" name="Picture 34">
            <a:extLst>
              <a:ext uri="{FF2B5EF4-FFF2-40B4-BE49-F238E27FC236}">
                <a16:creationId xmlns:a16="http://schemas.microsoft.com/office/drawing/2014/main" id="{21D08058-F3E8-41DF-A057-0DE9EAE66731}"/>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660107" y="2622054"/>
            <a:ext cx="2283374" cy="2478362"/>
          </a:xfrm>
          <a:prstGeom prst="rect">
            <a:avLst/>
          </a:prstGeom>
        </p:spPr>
      </p:pic>
      <p:sp>
        <p:nvSpPr>
          <p:cNvPr id="11" name="Rectangle 10"/>
          <p:cNvSpPr/>
          <p:nvPr/>
        </p:nvSpPr>
        <p:spPr>
          <a:xfrm>
            <a:off x="696036" y="1835710"/>
            <a:ext cx="8447964" cy="485646"/>
          </a:xfrm>
          <a:prstGeom prst="rect">
            <a:avLst/>
          </a:prstGeom>
        </p:spPr>
        <p:txBody>
          <a:bodyPr wrap="square">
            <a:spAutoFit/>
          </a:bodyPr>
          <a:lstStyle/>
          <a:p>
            <a:pPr algn="ctr">
              <a:lnSpc>
                <a:spcPts val="3300"/>
              </a:lnSpc>
            </a:pPr>
            <a:r>
              <a:rPr lang="en-US" sz="2600" dirty="0">
                <a:solidFill>
                  <a:srgbClr val="002060"/>
                </a:solidFill>
                <a:latin typeface="+mn-lt"/>
                <a:ea typeface="Calibri" panose="020F0502020204030204" pitchFamily="34" charset="0"/>
              </a:rPr>
              <a:t>Gió mạnh có thể gây tác hại đến sản xuất và đời sống</a:t>
            </a:r>
          </a:p>
        </p:txBody>
      </p:sp>
    </p:spTree>
    <p:extLst>
      <p:ext uri="{BB962C8B-B14F-4D97-AF65-F5344CB8AC3E}">
        <p14:creationId xmlns:p14="http://schemas.microsoft.com/office/powerpoint/2010/main" val="372434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fade">
                                      <p:cBhvr>
                                        <p:cTn id="7" dur="1000"/>
                                        <p:tgtEl>
                                          <p:spTgt spid="1666"/>
                                        </p:tgtEl>
                                      </p:cBhvr>
                                    </p:animEffect>
                                    <p:anim calcmode="lin" valueType="num">
                                      <p:cBhvr>
                                        <p:cTn id="8" dur="1000" fill="hold"/>
                                        <p:tgtEl>
                                          <p:spTgt spid="1666"/>
                                        </p:tgtEl>
                                        <p:attrNameLst>
                                          <p:attrName>ppt_x</p:attrName>
                                        </p:attrNameLst>
                                      </p:cBhvr>
                                      <p:tavLst>
                                        <p:tav tm="0">
                                          <p:val>
                                            <p:strVal val="#ppt_x"/>
                                          </p:val>
                                        </p:tav>
                                        <p:tav tm="100000">
                                          <p:val>
                                            <p:strVal val="#ppt_x"/>
                                          </p:val>
                                        </p:tav>
                                      </p:tavLst>
                                    </p:anim>
                                    <p:anim calcmode="lin" valueType="num">
                                      <p:cBhvr>
                                        <p:cTn id="9" dur="1000" fill="hold"/>
                                        <p:tgtEl>
                                          <p:spTgt spid="16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62"/>
                                        </p:tgtEl>
                                        <p:attrNameLst>
                                          <p:attrName>style.visibility</p:attrName>
                                        </p:attrNameLst>
                                      </p:cBhvr>
                                      <p:to>
                                        <p:strVal val="visible"/>
                                      </p:to>
                                    </p:set>
                                    <p:animEffect transition="in" filter="fade">
                                      <p:cBhvr>
                                        <p:cTn id="12" dur="1000"/>
                                        <p:tgtEl>
                                          <p:spTgt spid="1662"/>
                                        </p:tgtEl>
                                      </p:cBhvr>
                                    </p:animEffect>
                                    <p:anim calcmode="lin" valueType="num">
                                      <p:cBhvr>
                                        <p:cTn id="13" dur="1000" fill="hold"/>
                                        <p:tgtEl>
                                          <p:spTgt spid="1662"/>
                                        </p:tgtEl>
                                        <p:attrNameLst>
                                          <p:attrName>ppt_x</p:attrName>
                                        </p:attrNameLst>
                                      </p:cBhvr>
                                      <p:tavLst>
                                        <p:tav tm="0">
                                          <p:val>
                                            <p:strVal val="#ppt_x"/>
                                          </p:val>
                                        </p:tav>
                                        <p:tav tm="100000">
                                          <p:val>
                                            <p:strVal val="#ppt_x"/>
                                          </p:val>
                                        </p:tav>
                                      </p:tavLst>
                                    </p:anim>
                                    <p:anim calcmode="lin" valueType="num">
                                      <p:cBhvr>
                                        <p:cTn id="14" dur="1000" fill="hold"/>
                                        <p:tgtEl>
                                          <p:spTgt spid="16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Vertical)">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barn(inVertical)">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3863" y="368037"/>
            <a:ext cx="5977719" cy="4506672"/>
          </a:xfrm>
          <a:prstGeom prst="rect">
            <a:avLst/>
          </a:prstGeom>
        </p:spPr>
      </p:pic>
    </p:spTree>
    <p:extLst>
      <p:ext uri="{BB962C8B-B14F-4D97-AF65-F5344CB8AC3E}">
        <p14:creationId xmlns:p14="http://schemas.microsoft.com/office/powerpoint/2010/main" val="213064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252" name="Google Shape;1252;p33"/>
          <p:cNvSpPr/>
          <p:nvPr/>
        </p:nvSpPr>
        <p:spPr>
          <a:xfrm rot="-5702922">
            <a:off x="3947857" y="-1133174"/>
            <a:ext cx="1373122" cy="674838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txBox="1">
            <a:spLocks noGrp="1"/>
          </p:cNvSpPr>
          <p:nvPr>
            <p:ph type="subTitle" idx="1"/>
          </p:nvPr>
        </p:nvSpPr>
        <p:spPr>
          <a:xfrm rot="-302252">
            <a:off x="1249481" y="1676700"/>
            <a:ext cx="6714295" cy="1128635"/>
          </a:xfrm>
          <a:prstGeom prst="rect">
            <a:avLst/>
          </a:prstGeom>
        </p:spPr>
        <p:txBody>
          <a:bodyPr spcFirstLastPara="1" wrap="square" lIns="91425" tIns="91425" rIns="91425" bIns="91425" anchor="ctr" anchorCtr="0">
            <a:noAutofit/>
          </a:bodyPr>
          <a:lstStyle/>
          <a:p>
            <a:pPr marL="114300" indent="0" algn="just">
              <a:lnSpc>
                <a:spcPts val="3600"/>
              </a:lnSpc>
            </a:pPr>
            <a:r>
              <a:rPr lang="en-US" sz="2500" dirty="0">
                <a:latin typeface="+mj-lt"/>
              </a:rPr>
              <a:t>Hãy lấy ví dụ về năng lượng và tác dụng lực</a:t>
            </a:r>
          </a:p>
        </p:txBody>
      </p:sp>
      <p:sp>
        <p:nvSpPr>
          <p:cNvPr id="1254" name="Google Shape;1254;p33"/>
          <p:cNvSpPr/>
          <p:nvPr/>
        </p:nvSpPr>
        <p:spPr>
          <a:xfrm rot="333202">
            <a:off x="1383117" y="1211536"/>
            <a:ext cx="849405" cy="686957"/>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41">
            <a:extLst>
              <a:ext uri="{FF2B5EF4-FFF2-40B4-BE49-F238E27FC236}">
                <a16:creationId xmlns:a16="http://schemas.microsoft.com/office/drawing/2014/main" id="{D2886F1F-A2D6-42FF-A0D4-E3E5AABEFC21}"/>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421029" y="2313296"/>
            <a:ext cx="2607123" cy="2727058"/>
          </a:xfrm>
          <a:prstGeom prst="rect">
            <a:avLst/>
          </a:prstGeom>
        </p:spPr>
      </p:pic>
    </p:spTree>
    <p:extLst>
      <p:ext uri="{BB962C8B-B14F-4D97-AF65-F5344CB8AC3E}">
        <p14:creationId xmlns:p14="http://schemas.microsoft.com/office/powerpoint/2010/main" val="307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wipe(down)">
                                      <p:cBhvr>
                                        <p:cTn id="7" dur="500"/>
                                        <p:tgtEl>
                                          <p:spTgt spid="125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52"/>
                                        </p:tgtEl>
                                        <p:attrNameLst>
                                          <p:attrName>style.visibility</p:attrName>
                                        </p:attrNameLst>
                                      </p:cBhvr>
                                      <p:to>
                                        <p:strVal val="visible"/>
                                      </p:to>
                                    </p:set>
                                    <p:animEffect transition="in" filter="wipe(down)">
                                      <p:cBhvr>
                                        <p:cTn id="10" dur="500"/>
                                        <p:tgtEl>
                                          <p:spTgt spid="12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54"/>
                                        </p:tgtEl>
                                        <p:attrNameLst>
                                          <p:attrName>style.visibility</p:attrName>
                                        </p:attrNameLst>
                                      </p:cBhvr>
                                      <p:to>
                                        <p:strVal val="visible"/>
                                      </p:to>
                                    </p:set>
                                    <p:animEffect transition="in" filter="wipe(down)">
                                      <p:cBhvr>
                                        <p:cTn id="13" dur="500"/>
                                        <p:tgtEl>
                                          <p:spTgt spid="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animBg="1"/>
      <p:bldP spid="1253" grpId="0" build="p"/>
      <p:bldP spid="12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3745" name="Google Shape;3745;p73"/>
          <p:cNvSpPr/>
          <p:nvPr/>
        </p:nvSpPr>
        <p:spPr>
          <a:xfrm rot="-5702818">
            <a:off x="1144963" y="-12348"/>
            <a:ext cx="2887123" cy="4942224"/>
          </a:xfrm>
          <a:prstGeom prst="wedgeEllipseCallout">
            <a:avLst>
              <a:gd name="adj1" fmla="val -17170"/>
              <a:gd name="adj2" fmla="val 54359"/>
            </a:avLst>
          </a:prstGeom>
          <a:solidFill>
            <a:schemeClr val="bg2">
              <a:lumMod val="60000"/>
              <a:lumOff val="40000"/>
            </a:schemeClr>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txBox="1">
            <a:spLocks noGrp="1"/>
          </p:cNvSpPr>
          <p:nvPr>
            <p:ph type="subTitle" idx="4294967295"/>
          </p:nvPr>
        </p:nvSpPr>
        <p:spPr>
          <a:xfrm rot="-302369">
            <a:off x="396469" y="1363416"/>
            <a:ext cx="4384107" cy="2077168"/>
          </a:xfrm>
          <a:prstGeom prst="rect">
            <a:avLst/>
          </a:prstGeom>
        </p:spPr>
        <p:txBody>
          <a:bodyPr spcFirstLastPara="1" wrap="square" lIns="91425" tIns="91425" rIns="91425" bIns="91425" anchor="t" anchorCtr="0">
            <a:noAutofit/>
          </a:bodyPr>
          <a:lstStyle/>
          <a:p>
            <a:pPr marL="114300" indent="0" algn="ctr">
              <a:buNone/>
            </a:pPr>
            <a:r>
              <a:rPr lang="vi-VN" sz="2400" dirty="0">
                <a:latin typeface="+mn-lt"/>
              </a:rPr>
              <a:t>Xe đi với tốc độ càng lớn thì động năng của xe càng lớn khi va chạm vào các xe khác có thể gây ra lực lớn làm thiệt hại về người và tài sản.</a:t>
            </a:r>
            <a:endParaRPr lang="en-US" sz="2400" dirty="0">
              <a:latin typeface="+mn-lt"/>
            </a:endParaRPr>
          </a:p>
        </p:txBody>
      </p:sp>
      <p:pic>
        <p:nvPicPr>
          <p:cNvPr id="6146" name="Picture 2" descr="Đâm xe chết người đi bộ trong lúc lái thử xe tại showroom ở Phú Th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762" y="999646"/>
            <a:ext cx="3407053" cy="3214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6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46">
                                            <p:txEl>
                                              <p:pRg st="0" end="0"/>
                                            </p:txEl>
                                          </p:spTgt>
                                        </p:tgtEl>
                                        <p:attrNameLst>
                                          <p:attrName>style.visibility</p:attrName>
                                        </p:attrNameLst>
                                      </p:cBhvr>
                                      <p:to>
                                        <p:strVal val="visible"/>
                                      </p:to>
                                    </p:set>
                                    <p:animEffect transition="in" filter="barn(inVertical)">
                                      <p:cBhvr>
                                        <p:cTn id="7" dur="500"/>
                                        <p:tgtEl>
                                          <p:spTgt spid="374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45"/>
                                        </p:tgtEl>
                                        <p:attrNameLst>
                                          <p:attrName>style.visibility</p:attrName>
                                        </p:attrNameLst>
                                      </p:cBhvr>
                                      <p:to>
                                        <p:strVal val="visible"/>
                                      </p:to>
                                    </p:set>
                                    <p:animEffect transition="in" filter="barn(inVertical)">
                                      <p:cBhvr>
                                        <p:cTn id="10" dur="500"/>
                                        <p:tgtEl>
                                          <p:spTgt spid="37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1000"/>
                                        <p:tgtEl>
                                          <p:spTgt spid="6146"/>
                                        </p:tgtEl>
                                      </p:cBhvr>
                                    </p:animEffect>
                                    <p:anim calcmode="lin" valueType="num">
                                      <p:cBhvr>
                                        <p:cTn id="16" dur="1000" fill="hold"/>
                                        <p:tgtEl>
                                          <p:spTgt spid="6146"/>
                                        </p:tgtEl>
                                        <p:attrNameLst>
                                          <p:attrName>ppt_x</p:attrName>
                                        </p:attrNameLst>
                                      </p:cBhvr>
                                      <p:tavLst>
                                        <p:tav tm="0">
                                          <p:val>
                                            <p:strVal val="#ppt_x"/>
                                          </p:val>
                                        </p:tav>
                                        <p:tav tm="100000">
                                          <p:val>
                                            <p:strVal val="#ppt_x"/>
                                          </p:val>
                                        </p:tav>
                                      </p:tavLst>
                                    </p:anim>
                                    <p:anim calcmode="lin" valueType="num">
                                      <p:cBhvr>
                                        <p:cTn id="17"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5" grpId="0" animBg="1"/>
      <p:bldP spid="374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3745" name="Google Shape;3745;p73"/>
          <p:cNvSpPr/>
          <p:nvPr/>
        </p:nvSpPr>
        <p:spPr>
          <a:xfrm rot="-5702818">
            <a:off x="1144964" y="340320"/>
            <a:ext cx="2887123" cy="4942224"/>
          </a:xfrm>
          <a:prstGeom prst="wedgeEllipseCallout">
            <a:avLst>
              <a:gd name="adj1" fmla="val -17170"/>
              <a:gd name="adj2" fmla="val 54359"/>
            </a:avLst>
          </a:prstGeom>
          <a:solidFill>
            <a:schemeClr val="bg2">
              <a:lumMod val="60000"/>
              <a:lumOff val="40000"/>
            </a:schemeClr>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txBox="1">
            <a:spLocks noGrp="1"/>
          </p:cNvSpPr>
          <p:nvPr>
            <p:ph type="subTitle" idx="4294967295"/>
          </p:nvPr>
        </p:nvSpPr>
        <p:spPr>
          <a:xfrm rot="-302369">
            <a:off x="396473" y="1772848"/>
            <a:ext cx="4384107" cy="2077168"/>
          </a:xfrm>
          <a:prstGeom prst="rect">
            <a:avLst/>
          </a:prstGeom>
        </p:spPr>
        <p:txBody>
          <a:bodyPr spcFirstLastPara="1" wrap="square" lIns="91425" tIns="91425" rIns="91425" bIns="91425" anchor="t" anchorCtr="0">
            <a:noAutofit/>
          </a:bodyPr>
          <a:lstStyle/>
          <a:p>
            <a:pPr marL="114300" indent="0" algn="ctr">
              <a:buNone/>
            </a:pPr>
            <a:r>
              <a:rPr lang="vi-VN" sz="2400" dirty="0">
                <a:latin typeface="+mn-lt"/>
              </a:rPr>
              <a:t>Một vật rơi từ trên cao, khi độ cao càng lớn thì vật rơi tác dụng xuống mặt đất một lực càng mạnh, lực đó làm hỏng vật, hỏng bề mặt sàn .</a:t>
            </a:r>
            <a:endParaRPr lang="en-US" sz="2400" dirty="0">
              <a:latin typeface="+mn-lt"/>
            </a:endParaRPr>
          </a:p>
        </p:txBody>
      </p:sp>
      <p:pic>
        <p:nvPicPr>
          <p:cNvPr id="7170" name="Picture 2" descr="Giải mã] Vỡ, bể ly là điềm báo gì ? có sao khô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174" y="910417"/>
            <a:ext cx="3084394" cy="3811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25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46">
                                            <p:txEl>
                                              <p:pRg st="0" end="0"/>
                                            </p:txEl>
                                          </p:spTgt>
                                        </p:tgtEl>
                                        <p:attrNameLst>
                                          <p:attrName>style.visibility</p:attrName>
                                        </p:attrNameLst>
                                      </p:cBhvr>
                                      <p:to>
                                        <p:strVal val="visible"/>
                                      </p:to>
                                    </p:set>
                                    <p:animEffect transition="in" filter="barn(inVertical)">
                                      <p:cBhvr>
                                        <p:cTn id="7" dur="500"/>
                                        <p:tgtEl>
                                          <p:spTgt spid="374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45"/>
                                        </p:tgtEl>
                                        <p:attrNameLst>
                                          <p:attrName>style.visibility</p:attrName>
                                        </p:attrNameLst>
                                      </p:cBhvr>
                                      <p:to>
                                        <p:strVal val="visible"/>
                                      </p:to>
                                    </p:set>
                                    <p:animEffect transition="in" filter="barn(inVertical)">
                                      <p:cBhvr>
                                        <p:cTn id="10" dur="500"/>
                                        <p:tgtEl>
                                          <p:spTgt spid="374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5" grpId="0" animBg="1"/>
      <p:bldP spid="374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grpSp>
        <p:nvGrpSpPr>
          <p:cNvPr id="468" name="Google Shape;468;p22"/>
          <p:cNvGrpSpPr/>
          <p:nvPr/>
        </p:nvGrpSpPr>
        <p:grpSpPr>
          <a:xfrm>
            <a:off x="1828274" y="1593871"/>
            <a:ext cx="355735" cy="593067"/>
            <a:chOff x="1689271" y="684050"/>
            <a:chExt cx="959791" cy="1660885"/>
          </a:xfrm>
        </p:grpSpPr>
        <p:sp>
          <p:nvSpPr>
            <p:cNvPr id="469"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2"/>
          <p:cNvGrpSpPr/>
          <p:nvPr/>
        </p:nvGrpSpPr>
        <p:grpSpPr>
          <a:xfrm>
            <a:off x="1903767" y="3553770"/>
            <a:ext cx="368111" cy="609989"/>
            <a:chOff x="4836718" y="719374"/>
            <a:chExt cx="1180952" cy="1617007"/>
          </a:xfrm>
        </p:grpSpPr>
        <p:sp>
          <p:nvSpPr>
            <p:cNvPr id="501"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2"/>
          <p:cNvGrpSpPr/>
          <p:nvPr/>
        </p:nvGrpSpPr>
        <p:grpSpPr>
          <a:xfrm>
            <a:off x="1887777" y="2466788"/>
            <a:ext cx="449494" cy="592797"/>
            <a:chOff x="3368409" y="1154615"/>
            <a:chExt cx="994364" cy="1195950"/>
          </a:xfrm>
        </p:grpSpPr>
        <p:sp>
          <p:nvSpPr>
            <p:cNvPr id="517"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462;p21"/>
          <p:cNvSpPr txBox="1">
            <a:spLocks/>
          </p:cNvSpPr>
          <p:nvPr/>
        </p:nvSpPr>
        <p:spPr>
          <a:xfrm>
            <a:off x="0" y="707118"/>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r>
              <a:rPr lang="en-US" b="1" dirty="0">
                <a:solidFill>
                  <a:schemeClr val="accent3">
                    <a:lumMod val="75000"/>
                  </a:schemeClr>
                </a:solidFill>
                <a:latin typeface="+mj-lt"/>
              </a:rPr>
              <a:t>NỘI DUNG BÀI HỌC</a:t>
            </a:r>
          </a:p>
        </p:txBody>
      </p:sp>
      <p:sp>
        <p:nvSpPr>
          <p:cNvPr id="100" name="Google Shape;462;p21"/>
          <p:cNvSpPr txBox="1">
            <a:spLocks/>
          </p:cNvSpPr>
          <p:nvPr/>
        </p:nvSpPr>
        <p:spPr>
          <a:xfrm>
            <a:off x="2337271" y="1469304"/>
            <a:ext cx="5892057" cy="866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lnSpc>
                <a:spcPts val="3200"/>
              </a:lnSpc>
            </a:pPr>
            <a:r>
              <a:rPr lang="en-US" sz="2400" dirty="0">
                <a:solidFill>
                  <a:schemeClr val="accent3">
                    <a:lumMod val="75000"/>
                  </a:schemeClr>
                </a:solidFill>
                <a:latin typeface="+mj-lt"/>
              </a:rPr>
              <a:t>Tìm hiểu về các dạng năng lượng </a:t>
            </a:r>
          </a:p>
          <a:p>
            <a:pPr algn="just">
              <a:lnSpc>
                <a:spcPts val="3200"/>
              </a:lnSpc>
            </a:pPr>
            <a:r>
              <a:rPr lang="en-US" sz="2400" dirty="0">
                <a:solidFill>
                  <a:schemeClr val="accent3">
                    <a:lumMod val="75000"/>
                  </a:schemeClr>
                </a:solidFill>
                <a:latin typeface="+mj-lt"/>
              </a:rPr>
              <a:t>gắn với chuyển động   </a:t>
            </a:r>
          </a:p>
        </p:txBody>
      </p:sp>
      <p:sp>
        <p:nvSpPr>
          <p:cNvPr id="101" name="Google Shape;462;p21"/>
          <p:cNvSpPr txBox="1">
            <a:spLocks/>
          </p:cNvSpPr>
          <p:nvPr/>
        </p:nvSpPr>
        <p:spPr>
          <a:xfrm>
            <a:off x="2422753" y="2504329"/>
            <a:ext cx="604321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r>
              <a:rPr lang="en-US" sz="2400" dirty="0">
                <a:solidFill>
                  <a:schemeClr val="accent3">
                    <a:lumMod val="75000"/>
                  </a:schemeClr>
                </a:solidFill>
                <a:latin typeface="+mj-lt"/>
              </a:rPr>
              <a:t>Tìm hiểu về dạng năng lượng lưu trữ </a:t>
            </a:r>
          </a:p>
        </p:txBody>
      </p:sp>
      <p:sp>
        <p:nvSpPr>
          <p:cNvPr id="102" name="Google Shape;462;p21"/>
          <p:cNvSpPr txBox="1">
            <a:spLocks/>
          </p:cNvSpPr>
          <p:nvPr/>
        </p:nvSpPr>
        <p:spPr>
          <a:xfrm>
            <a:off x="2403358" y="3443280"/>
            <a:ext cx="6043215" cy="9741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r>
              <a:rPr lang="en-US" sz="2400" dirty="0">
                <a:solidFill>
                  <a:schemeClr val="accent3">
                    <a:lumMod val="75000"/>
                  </a:schemeClr>
                </a:solidFill>
                <a:latin typeface="+mj-lt"/>
              </a:rPr>
              <a:t>Năng lượng đặc trưng có khả năng tác dụng lực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randombar(horizontal)">
                                      <p:cBhvr>
                                        <p:cTn id="12" dur="500"/>
                                        <p:tgtEl>
                                          <p:spTgt spid="46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randombar(horizontal)">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6"/>
                                        </p:tgtEl>
                                        <p:attrNameLst>
                                          <p:attrName>style.visibility</p:attrName>
                                        </p:attrNameLst>
                                      </p:cBhvr>
                                      <p:to>
                                        <p:strVal val="visible"/>
                                      </p:to>
                                    </p:set>
                                    <p:animEffect transition="in" filter="randombar(horizontal)">
                                      <p:cBhvr>
                                        <p:cTn id="20" dur="500"/>
                                        <p:tgtEl>
                                          <p:spTgt spid="5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randombar(horizontal)">
                                      <p:cBhvr>
                                        <p:cTn id="23" dur="500"/>
                                        <p:tgtEl>
                                          <p:spTgt spid="10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00"/>
                                        </p:tgtEl>
                                        <p:attrNameLst>
                                          <p:attrName>style.visibility</p:attrName>
                                        </p:attrNameLst>
                                      </p:cBhvr>
                                      <p:to>
                                        <p:strVal val="visible"/>
                                      </p:to>
                                    </p:set>
                                    <p:animEffect transition="in" filter="randombar(horizontal)">
                                      <p:cBhvr>
                                        <p:cTn id="28" dur="500"/>
                                        <p:tgtEl>
                                          <p:spTgt spid="50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randombar(horizontal)">
                                      <p:cBhvr>
                                        <p:cTn id="3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00" grpId="0"/>
      <p:bldP spid="101" grpId="0"/>
      <p:bldP spid="10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sp>
        <p:nvSpPr>
          <p:cNvPr id="4" name="Rounded Rectangle 3"/>
          <p:cNvSpPr/>
          <p:nvPr/>
        </p:nvSpPr>
        <p:spPr>
          <a:xfrm>
            <a:off x="1412544" y="1047175"/>
            <a:ext cx="7042244" cy="1348007"/>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lnSpc>
                <a:spcPts val="3400"/>
              </a:lnSpc>
            </a:pPr>
            <a:r>
              <a:rPr lang="vi-VN" sz="2400" dirty="0">
                <a:solidFill>
                  <a:schemeClr val="accent6">
                    <a:lumMod val="10000"/>
                  </a:schemeClr>
                </a:solidFill>
              </a:rPr>
              <a:t>Năng lượng điện, năng lượng nhiệt, năng lượng ánh sáng, năng lượng âm thanh,….luôn gắn với chuyển động.  </a:t>
            </a:r>
          </a:p>
        </p:txBody>
      </p:sp>
      <p:sp>
        <p:nvSpPr>
          <p:cNvPr id="8" name="Rounded Rectangle 7"/>
          <p:cNvSpPr/>
          <p:nvPr/>
        </p:nvSpPr>
        <p:spPr>
          <a:xfrm>
            <a:off x="1412544" y="2572025"/>
            <a:ext cx="7042244" cy="13926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ts val="3200"/>
              </a:lnSpc>
            </a:pPr>
            <a:r>
              <a:rPr lang="en-US" sz="2400" dirty="0">
                <a:solidFill>
                  <a:schemeClr val="accent6">
                    <a:lumMod val="10000"/>
                  </a:schemeClr>
                </a:solidFill>
              </a:rPr>
              <a:t>Thế năng hấp dẫn, thế năng đàn hồi, năng lượng hóa học, năng lượng hạt nhân,…được xem là năng lượng lưu trữ. </a:t>
            </a:r>
            <a:endParaRPr lang="vi-VN" sz="2400" dirty="0">
              <a:solidFill>
                <a:schemeClr val="accent6">
                  <a:lumMod val="10000"/>
                </a:schemeClr>
              </a:solidFill>
            </a:endParaRPr>
          </a:p>
        </p:txBody>
      </p:sp>
      <p:sp>
        <p:nvSpPr>
          <p:cNvPr id="24" name="Rectangle 23"/>
          <p:cNvSpPr/>
          <p:nvPr/>
        </p:nvSpPr>
        <p:spPr>
          <a:xfrm>
            <a:off x="709684" y="466873"/>
            <a:ext cx="8434316" cy="492443"/>
          </a:xfrm>
          <a:prstGeom prst="rect">
            <a:avLst/>
          </a:prstGeom>
        </p:spPr>
        <p:txBody>
          <a:bodyPr wrap="square">
            <a:spAutoFit/>
          </a:bodyPr>
          <a:lstStyle/>
          <a:p>
            <a:pPr algn="ctr"/>
            <a:r>
              <a:rPr lang="en-US" sz="2600" b="1" dirty="0">
                <a:solidFill>
                  <a:srgbClr val="002060"/>
                </a:solidFill>
              </a:rPr>
              <a:t>TÓM TẮT KIẾN THỨC BÀI HỌC</a:t>
            </a:r>
            <a:endParaRPr lang="en-US" sz="2600" b="1" dirty="0"/>
          </a:p>
        </p:txBody>
      </p:sp>
      <p:sp>
        <p:nvSpPr>
          <p:cNvPr id="12" name="Rounded Rectangle 11"/>
          <p:cNvSpPr/>
          <p:nvPr/>
        </p:nvSpPr>
        <p:spPr>
          <a:xfrm>
            <a:off x="1412544" y="4127869"/>
            <a:ext cx="7042244" cy="805797"/>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rPr>
              <a:t>Năng lượng đặc trưng cho khả năng tác dụng lực</a:t>
            </a:r>
          </a:p>
        </p:txBody>
      </p:sp>
    </p:spTree>
    <p:extLst>
      <p:ext uri="{BB962C8B-B14F-4D97-AF65-F5344CB8AC3E}">
        <p14:creationId xmlns:p14="http://schemas.microsoft.com/office/powerpoint/2010/main" val="33165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4"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sp>
        <p:nvSpPr>
          <p:cNvPr id="1666" name="Google Shape;1666;p43"/>
          <p:cNvSpPr txBox="1">
            <a:spLocks noGrp="1"/>
          </p:cNvSpPr>
          <p:nvPr>
            <p:ph type="title"/>
          </p:nvPr>
        </p:nvSpPr>
        <p:spPr>
          <a:xfrm>
            <a:off x="2255337" y="559916"/>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lt1"/>
                </a:solidFill>
                <a:latin typeface="+mj-lt"/>
              </a:rPr>
              <a:t>a. Tìm hiểu về nhiên liệu</a:t>
            </a:r>
            <a:endParaRPr sz="2800" dirty="0">
              <a:solidFill>
                <a:schemeClr val="lt1"/>
              </a:solidFill>
              <a:latin typeface="+mj-lt"/>
            </a:endParaRPr>
          </a:p>
        </p:txBody>
      </p:sp>
      <p:sp>
        <p:nvSpPr>
          <p:cNvPr id="2" name="Rectangle 1"/>
          <p:cNvSpPr/>
          <p:nvPr/>
        </p:nvSpPr>
        <p:spPr>
          <a:xfrm>
            <a:off x="0" y="1512196"/>
            <a:ext cx="9205415" cy="502702"/>
          </a:xfrm>
          <a:prstGeom prst="rect">
            <a:avLst/>
          </a:prstGeom>
        </p:spPr>
        <p:txBody>
          <a:bodyPr wrap="square">
            <a:spAutoFit/>
          </a:bodyPr>
          <a:lstStyle/>
          <a:p>
            <a:pPr algn="ctr">
              <a:lnSpc>
                <a:spcPts val="3200"/>
              </a:lnSpc>
            </a:pPr>
            <a:r>
              <a:rPr lang="en-US" sz="3000" b="1" dirty="0">
                <a:solidFill>
                  <a:srgbClr val="002060"/>
                </a:solidFill>
                <a:latin typeface="+mn-lt"/>
                <a:ea typeface="Calibri" panose="020F0502020204030204" pitchFamily="34" charset="0"/>
              </a:rPr>
              <a:t>LUYỆN TẬP</a:t>
            </a:r>
          </a:p>
        </p:txBody>
      </p:sp>
      <p:pic>
        <p:nvPicPr>
          <p:cNvPr id="29" name="Picture 21">
            <a:extLst>
              <a:ext uri="{FF2B5EF4-FFF2-40B4-BE49-F238E27FC236}">
                <a16:creationId xmlns:a16="http://schemas.microsoft.com/office/drawing/2014/main" id="{288F6AE6-38BA-45B7-A704-A217D13914C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665747" y="2697146"/>
            <a:ext cx="2299819" cy="2351754"/>
          </a:xfrm>
          <a:prstGeom prst="rect">
            <a:avLst/>
          </a:prstGeom>
        </p:spPr>
      </p:pic>
      <p:pic>
        <p:nvPicPr>
          <p:cNvPr id="9"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465734">
            <a:off x="7530301" y="3206912"/>
            <a:ext cx="1449806" cy="2114587"/>
          </a:xfrm>
          <a:prstGeom prst="rect">
            <a:avLst/>
          </a:prstGeom>
        </p:spPr>
      </p:pic>
      <p:pic>
        <p:nvPicPr>
          <p:cNvPr id="10"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781173">
            <a:off x="890812" y="3201022"/>
            <a:ext cx="1392435" cy="2145018"/>
          </a:xfrm>
          <a:prstGeom prst="rect">
            <a:avLst/>
          </a:prstGeom>
        </p:spPr>
      </p:pic>
    </p:spTree>
    <p:extLst>
      <p:ext uri="{BB962C8B-B14F-4D97-AF65-F5344CB8AC3E}">
        <p14:creationId xmlns:p14="http://schemas.microsoft.com/office/powerpoint/2010/main" val="32643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barn(inVertical)">
                                      <p:cBhvr>
                                        <p:cTn id="7" dur="500"/>
                                        <p:tgtEl>
                                          <p:spTgt spid="16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6" name="Rectangle 5"/>
          <p:cNvSpPr/>
          <p:nvPr/>
        </p:nvSpPr>
        <p:spPr>
          <a:xfrm>
            <a:off x="730155" y="482033"/>
            <a:ext cx="8413845" cy="990015"/>
          </a:xfrm>
          <a:prstGeom prst="rect">
            <a:avLst/>
          </a:prstGeom>
        </p:spPr>
        <p:txBody>
          <a:bodyPr wrap="square">
            <a:spAutoFit/>
          </a:bodyPr>
          <a:lstStyle/>
          <a:p>
            <a:pPr algn="ctr">
              <a:lnSpc>
                <a:spcPts val="3500"/>
              </a:lnSpc>
            </a:pPr>
            <a:r>
              <a:rPr lang="en-US" sz="2400" dirty="0">
                <a:solidFill>
                  <a:srgbClr val="002060"/>
                </a:solidFill>
                <a:latin typeface="+mn-lt"/>
                <a:ea typeface="Calibri" panose="020F0502020204030204" pitchFamily="34" charset="0"/>
              </a:rPr>
              <a:t>Ta trực tiếp nhận được một vật</a:t>
            </a:r>
          </a:p>
          <a:p>
            <a:pPr algn="ctr">
              <a:lnSpc>
                <a:spcPts val="3500"/>
              </a:lnSpc>
            </a:pPr>
            <a:r>
              <a:rPr lang="en-US" sz="2400" dirty="0">
                <a:solidFill>
                  <a:srgbClr val="002060"/>
                </a:solidFill>
                <a:latin typeface="+mn-lt"/>
                <a:ea typeface="Calibri" panose="020F0502020204030204" pitchFamily="34" charset="0"/>
              </a:rPr>
              <a:t> có năng lượng nhiệt khi vật đó có khả năng:</a:t>
            </a:r>
          </a:p>
        </p:txBody>
      </p:sp>
      <p:pic>
        <p:nvPicPr>
          <p:cNvPr id="7" name="Google Shape;171;p31"/>
          <p:cNvPicPr preferRelativeResize="0"/>
          <p:nvPr/>
        </p:nvPicPr>
        <p:blipFill>
          <a:blip r:embed="rId3">
            <a:alphaModFix/>
          </a:blip>
          <a:stretch>
            <a:fillRect/>
          </a:stretch>
        </p:blipFill>
        <p:spPr>
          <a:xfrm>
            <a:off x="1011812" y="1528582"/>
            <a:ext cx="881763" cy="882593"/>
          </a:xfrm>
          <a:prstGeom prst="rect">
            <a:avLst/>
          </a:prstGeom>
          <a:noFill/>
          <a:ln>
            <a:noFill/>
          </a:ln>
        </p:spPr>
      </p:pic>
      <p:sp>
        <p:nvSpPr>
          <p:cNvPr id="9" name="Google Shape;175;p31"/>
          <p:cNvSpPr txBox="1">
            <a:spLocks/>
          </p:cNvSpPr>
          <p:nvPr/>
        </p:nvSpPr>
        <p:spPr>
          <a:xfrm>
            <a:off x="1257421" y="1676802"/>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A</a:t>
            </a:r>
          </a:p>
        </p:txBody>
      </p:sp>
      <p:sp>
        <p:nvSpPr>
          <p:cNvPr id="10" name="Rectangle 9"/>
          <p:cNvSpPr/>
          <p:nvPr/>
        </p:nvSpPr>
        <p:spPr>
          <a:xfrm>
            <a:off x="1941340" y="1692202"/>
            <a:ext cx="4275215"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Làm tăng khối lượng vật khác</a:t>
            </a:r>
          </a:p>
        </p:txBody>
      </p:sp>
      <p:pic>
        <p:nvPicPr>
          <p:cNvPr id="20" name="Google Shape;171;p31"/>
          <p:cNvPicPr preferRelativeResize="0"/>
          <p:nvPr/>
        </p:nvPicPr>
        <p:blipFill>
          <a:blip r:embed="rId3">
            <a:alphaModFix/>
          </a:blip>
          <a:stretch>
            <a:fillRect/>
          </a:stretch>
        </p:blipFill>
        <p:spPr>
          <a:xfrm>
            <a:off x="1348457" y="2421566"/>
            <a:ext cx="881763" cy="882593"/>
          </a:xfrm>
          <a:prstGeom prst="rect">
            <a:avLst/>
          </a:prstGeom>
          <a:noFill/>
          <a:ln>
            <a:noFill/>
          </a:ln>
        </p:spPr>
      </p:pic>
      <p:sp>
        <p:nvSpPr>
          <p:cNvPr id="21" name="Google Shape;175;p31"/>
          <p:cNvSpPr txBox="1">
            <a:spLocks/>
          </p:cNvSpPr>
          <p:nvPr/>
        </p:nvSpPr>
        <p:spPr>
          <a:xfrm>
            <a:off x="1594066" y="2569786"/>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B</a:t>
            </a:r>
          </a:p>
        </p:txBody>
      </p:sp>
      <p:sp>
        <p:nvSpPr>
          <p:cNvPr id="22" name="Rectangle 21"/>
          <p:cNvSpPr/>
          <p:nvPr/>
        </p:nvSpPr>
        <p:spPr>
          <a:xfrm>
            <a:off x="2277985" y="2585186"/>
            <a:ext cx="4275215" cy="498983"/>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Làm nóng một vật khác</a:t>
            </a:r>
          </a:p>
        </p:txBody>
      </p:sp>
      <p:pic>
        <p:nvPicPr>
          <p:cNvPr id="23" name="Google Shape;171;p31"/>
          <p:cNvPicPr preferRelativeResize="0"/>
          <p:nvPr/>
        </p:nvPicPr>
        <p:blipFill>
          <a:blip r:embed="rId3">
            <a:alphaModFix/>
          </a:blip>
          <a:stretch>
            <a:fillRect/>
          </a:stretch>
        </p:blipFill>
        <p:spPr>
          <a:xfrm>
            <a:off x="1893575" y="3311342"/>
            <a:ext cx="881763" cy="882593"/>
          </a:xfrm>
          <a:prstGeom prst="rect">
            <a:avLst/>
          </a:prstGeom>
          <a:noFill/>
          <a:ln>
            <a:noFill/>
          </a:ln>
        </p:spPr>
      </p:pic>
      <p:sp>
        <p:nvSpPr>
          <p:cNvPr id="24" name="Google Shape;175;p31"/>
          <p:cNvSpPr txBox="1">
            <a:spLocks/>
          </p:cNvSpPr>
          <p:nvPr/>
        </p:nvSpPr>
        <p:spPr>
          <a:xfrm>
            <a:off x="2139184" y="3459562"/>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C</a:t>
            </a:r>
          </a:p>
        </p:txBody>
      </p:sp>
      <p:sp>
        <p:nvSpPr>
          <p:cNvPr id="25" name="Rectangle 24"/>
          <p:cNvSpPr/>
          <p:nvPr/>
        </p:nvSpPr>
        <p:spPr>
          <a:xfrm>
            <a:off x="2823103" y="3474962"/>
            <a:ext cx="5929612"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Sinh ra lực đẩy làm vật khác chuyển động</a:t>
            </a:r>
          </a:p>
        </p:txBody>
      </p:sp>
      <p:pic>
        <p:nvPicPr>
          <p:cNvPr id="26" name="Google Shape;171;p31"/>
          <p:cNvPicPr preferRelativeResize="0"/>
          <p:nvPr/>
        </p:nvPicPr>
        <p:blipFill>
          <a:blip r:embed="rId3">
            <a:alphaModFix/>
          </a:blip>
          <a:stretch>
            <a:fillRect/>
          </a:stretch>
        </p:blipFill>
        <p:spPr>
          <a:xfrm>
            <a:off x="2353048" y="4198264"/>
            <a:ext cx="881763" cy="882593"/>
          </a:xfrm>
          <a:prstGeom prst="rect">
            <a:avLst/>
          </a:prstGeom>
          <a:noFill/>
          <a:ln>
            <a:noFill/>
          </a:ln>
        </p:spPr>
      </p:pic>
      <p:sp>
        <p:nvSpPr>
          <p:cNvPr id="27" name="Google Shape;175;p31"/>
          <p:cNvSpPr txBox="1">
            <a:spLocks/>
          </p:cNvSpPr>
          <p:nvPr/>
        </p:nvSpPr>
        <p:spPr>
          <a:xfrm>
            <a:off x="2598657" y="4346484"/>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D</a:t>
            </a:r>
          </a:p>
        </p:txBody>
      </p:sp>
      <p:sp>
        <p:nvSpPr>
          <p:cNvPr id="28" name="Rectangle 27"/>
          <p:cNvSpPr/>
          <p:nvPr/>
        </p:nvSpPr>
        <p:spPr>
          <a:xfrm>
            <a:off x="3282576" y="4361884"/>
            <a:ext cx="5929612"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Nổi được trên mặt nước</a:t>
            </a:r>
          </a:p>
        </p:txBody>
      </p:sp>
      <p:sp>
        <p:nvSpPr>
          <p:cNvPr id="3" name="Oval 2"/>
          <p:cNvSpPr/>
          <p:nvPr/>
        </p:nvSpPr>
        <p:spPr>
          <a:xfrm>
            <a:off x="1594066" y="2569786"/>
            <a:ext cx="347274" cy="529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5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par>
                                <p:cTn id="46" presetID="16" presetClass="entr" presetSubtype="21"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arn(inVertical)">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21" grpId="0"/>
      <p:bldP spid="22" grpId="0"/>
      <p:bldP spid="24" grpId="0"/>
      <p:bldP spid="25" grpId="0"/>
      <p:bldP spid="27" grpId="0"/>
      <p:bldP spid="28"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6" name="Rectangle 5"/>
          <p:cNvSpPr/>
          <p:nvPr/>
        </p:nvSpPr>
        <p:spPr>
          <a:xfrm>
            <a:off x="730155" y="482033"/>
            <a:ext cx="8413845" cy="541174"/>
          </a:xfrm>
          <a:prstGeom prst="rect">
            <a:avLst/>
          </a:prstGeom>
        </p:spPr>
        <p:txBody>
          <a:bodyPr wrap="square">
            <a:spAutoFit/>
          </a:bodyPr>
          <a:lstStyle/>
          <a:p>
            <a:pPr algn="ctr">
              <a:lnSpc>
                <a:spcPts val="3500"/>
              </a:lnSpc>
            </a:pPr>
            <a:r>
              <a:rPr lang="en-US" sz="2400" dirty="0">
                <a:solidFill>
                  <a:srgbClr val="002060"/>
                </a:solidFill>
                <a:latin typeface="+mn-lt"/>
                <a:ea typeface="Calibri" panose="020F0502020204030204" pitchFamily="34" charset="0"/>
              </a:rPr>
              <a:t>Dạng năng lượng được tích trữ trong que diêm, pháo hoa: </a:t>
            </a:r>
          </a:p>
        </p:txBody>
      </p:sp>
      <p:pic>
        <p:nvPicPr>
          <p:cNvPr id="7" name="Google Shape;171;p31"/>
          <p:cNvPicPr preferRelativeResize="0"/>
          <p:nvPr/>
        </p:nvPicPr>
        <p:blipFill>
          <a:blip r:embed="rId3">
            <a:alphaModFix/>
          </a:blip>
          <a:stretch>
            <a:fillRect/>
          </a:stretch>
        </p:blipFill>
        <p:spPr>
          <a:xfrm>
            <a:off x="3173104" y="1235690"/>
            <a:ext cx="881763" cy="882593"/>
          </a:xfrm>
          <a:prstGeom prst="rect">
            <a:avLst/>
          </a:prstGeom>
          <a:noFill/>
          <a:ln>
            <a:noFill/>
          </a:ln>
        </p:spPr>
      </p:pic>
      <p:sp>
        <p:nvSpPr>
          <p:cNvPr id="9" name="Google Shape;175;p31"/>
          <p:cNvSpPr txBox="1">
            <a:spLocks/>
          </p:cNvSpPr>
          <p:nvPr/>
        </p:nvSpPr>
        <p:spPr>
          <a:xfrm>
            <a:off x="3418713" y="1383910"/>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A</a:t>
            </a:r>
          </a:p>
        </p:txBody>
      </p:sp>
      <p:sp>
        <p:nvSpPr>
          <p:cNvPr id="10" name="Rectangle 9"/>
          <p:cNvSpPr/>
          <p:nvPr/>
        </p:nvSpPr>
        <p:spPr>
          <a:xfrm>
            <a:off x="4060208" y="1471364"/>
            <a:ext cx="3036628"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Năng lượng nhiệt</a:t>
            </a:r>
          </a:p>
        </p:txBody>
      </p:sp>
      <p:pic>
        <p:nvPicPr>
          <p:cNvPr id="11" name="Google Shape;171;p31"/>
          <p:cNvPicPr preferRelativeResize="0"/>
          <p:nvPr/>
        </p:nvPicPr>
        <p:blipFill>
          <a:blip r:embed="rId3">
            <a:alphaModFix/>
          </a:blip>
          <a:stretch>
            <a:fillRect/>
          </a:stretch>
        </p:blipFill>
        <p:spPr>
          <a:xfrm>
            <a:off x="3167763" y="2099515"/>
            <a:ext cx="881764" cy="919505"/>
          </a:xfrm>
          <a:prstGeom prst="rect">
            <a:avLst/>
          </a:prstGeom>
          <a:noFill/>
          <a:ln>
            <a:noFill/>
          </a:ln>
        </p:spPr>
      </p:pic>
      <p:sp>
        <p:nvSpPr>
          <p:cNvPr id="12" name="Google Shape;175;p31"/>
          <p:cNvSpPr txBox="1">
            <a:spLocks/>
          </p:cNvSpPr>
          <p:nvPr/>
        </p:nvSpPr>
        <p:spPr>
          <a:xfrm>
            <a:off x="3413373" y="2269041"/>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B</a:t>
            </a:r>
          </a:p>
        </p:txBody>
      </p:sp>
      <p:sp>
        <p:nvSpPr>
          <p:cNvPr id="13" name="Rectangle 12"/>
          <p:cNvSpPr/>
          <p:nvPr/>
        </p:nvSpPr>
        <p:spPr>
          <a:xfrm>
            <a:off x="4129929" y="2306757"/>
            <a:ext cx="3574232"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Năng lượng ánh sáng</a:t>
            </a:r>
          </a:p>
        </p:txBody>
      </p:sp>
      <p:pic>
        <p:nvPicPr>
          <p:cNvPr id="14" name="Google Shape;171;p31"/>
          <p:cNvPicPr preferRelativeResize="0"/>
          <p:nvPr/>
        </p:nvPicPr>
        <p:blipFill>
          <a:blip r:embed="rId3">
            <a:alphaModFix/>
          </a:blip>
          <a:stretch>
            <a:fillRect/>
          </a:stretch>
        </p:blipFill>
        <p:spPr>
          <a:xfrm>
            <a:off x="3189023" y="3032194"/>
            <a:ext cx="828655" cy="951742"/>
          </a:xfrm>
          <a:prstGeom prst="rect">
            <a:avLst/>
          </a:prstGeom>
          <a:noFill/>
          <a:ln>
            <a:noFill/>
          </a:ln>
        </p:spPr>
      </p:pic>
      <p:sp>
        <p:nvSpPr>
          <p:cNvPr id="15" name="Google Shape;175;p31"/>
          <p:cNvSpPr txBox="1">
            <a:spLocks/>
          </p:cNvSpPr>
          <p:nvPr/>
        </p:nvSpPr>
        <p:spPr>
          <a:xfrm>
            <a:off x="3408078" y="3204840"/>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C</a:t>
            </a:r>
          </a:p>
        </p:txBody>
      </p:sp>
      <p:sp>
        <p:nvSpPr>
          <p:cNvPr id="16" name="Rectangle 15"/>
          <p:cNvSpPr/>
          <p:nvPr/>
        </p:nvSpPr>
        <p:spPr>
          <a:xfrm>
            <a:off x="4129929" y="3220240"/>
            <a:ext cx="3036628"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Năng lượng hóa học</a:t>
            </a:r>
          </a:p>
        </p:txBody>
      </p:sp>
      <p:pic>
        <p:nvPicPr>
          <p:cNvPr id="17" name="Google Shape;171;p31"/>
          <p:cNvPicPr preferRelativeResize="0"/>
          <p:nvPr/>
        </p:nvPicPr>
        <p:blipFill>
          <a:blip r:embed="rId3">
            <a:alphaModFix/>
          </a:blip>
          <a:stretch>
            <a:fillRect/>
          </a:stretch>
        </p:blipFill>
        <p:spPr>
          <a:xfrm>
            <a:off x="3167763" y="3983936"/>
            <a:ext cx="828655" cy="951742"/>
          </a:xfrm>
          <a:prstGeom prst="rect">
            <a:avLst/>
          </a:prstGeom>
          <a:noFill/>
          <a:ln>
            <a:noFill/>
          </a:ln>
        </p:spPr>
      </p:pic>
      <p:sp>
        <p:nvSpPr>
          <p:cNvPr id="18" name="Google Shape;175;p31"/>
          <p:cNvSpPr txBox="1">
            <a:spLocks/>
          </p:cNvSpPr>
          <p:nvPr/>
        </p:nvSpPr>
        <p:spPr>
          <a:xfrm>
            <a:off x="3386818" y="4156582"/>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D</a:t>
            </a:r>
          </a:p>
        </p:txBody>
      </p:sp>
      <p:sp>
        <p:nvSpPr>
          <p:cNvPr id="19" name="Rectangle 18"/>
          <p:cNvSpPr/>
          <p:nvPr/>
        </p:nvSpPr>
        <p:spPr>
          <a:xfrm>
            <a:off x="4108669" y="4171982"/>
            <a:ext cx="3036628"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Cơ năng</a:t>
            </a:r>
          </a:p>
        </p:txBody>
      </p:sp>
      <p:sp>
        <p:nvSpPr>
          <p:cNvPr id="2" name="Oval 1"/>
          <p:cNvSpPr/>
          <p:nvPr/>
        </p:nvSpPr>
        <p:spPr>
          <a:xfrm>
            <a:off x="3418713" y="3220240"/>
            <a:ext cx="390543" cy="4989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6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arn(inVertical)">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15" grpId="0"/>
      <p:bldP spid="16" grpId="0"/>
      <p:bldP spid="18" grpId="0"/>
      <p:bldP spid="19"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3746" name="Google Shape;3746;p73"/>
          <p:cNvSpPr txBox="1">
            <a:spLocks noGrp="1"/>
          </p:cNvSpPr>
          <p:nvPr>
            <p:ph type="subTitle" idx="4294967295"/>
          </p:nvPr>
        </p:nvSpPr>
        <p:spPr>
          <a:xfrm rot="-302369">
            <a:off x="1019558" y="1682795"/>
            <a:ext cx="6527473" cy="2077168"/>
          </a:xfrm>
          <a:prstGeom prst="rect">
            <a:avLst/>
          </a:prstGeom>
        </p:spPr>
        <p:txBody>
          <a:bodyPr spcFirstLastPara="1" wrap="square" lIns="91425" tIns="91425" rIns="91425" bIns="91425" anchor="t" anchorCtr="0">
            <a:noAutofit/>
          </a:bodyPr>
          <a:lstStyle/>
          <a:p>
            <a:pPr marL="114300" indent="0" algn="just">
              <a:buNone/>
            </a:pPr>
            <a:r>
              <a:rPr lang="en-US" sz="2500" dirty="0">
                <a:latin typeface="+mj-lt"/>
              </a:rPr>
              <a:t>Khi bật quạt điện, điện năng cung cấp cho quạt đã tạo ra lực làm cho quạt quay. Điện năng cung cấp càng lớn thì lực tác dụng càng mạnh làm quạt quay càng nhanh.</a:t>
            </a:r>
          </a:p>
        </p:txBody>
      </p:sp>
      <p:sp>
        <p:nvSpPr>
          <p:cNvPr id="6" name="Rectangle 5"/>
          <p:cNvSpPr/>
          <p:nvPr/>
        </p:nvSpPr>
        <p:spPr>
          <a:xfrm>
            <a:off x="2265527" y="482033"/>
            <a:ext cx="5257763" cy="990015"/>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Lấy ví dụ chứng tỏ năng lượng đặc trưng cho khả năng tác dụng lực. </a:t>
            </a:r>
          </a:p>
        </p:txBody>
      </p:sp>
      <p:pic>
        <p:nvPicPr>
          <p:cNvPr id="3" name="Picture 2"/>
          <p:cNvPicPr>
            <a:picLocks noChangeAspect="1"/>
          </p:cNvPicPr>
          <p:nvPr/>
        </p:nvPicPr>
        <p:blipFill>
          <a:blip r:embed="rId3"/>
          <a:stretch>
            <a:fillRect/>
          </a:stretch>
        </p:blipFill>
        <p:spPr>
          <a:xfrm>
            <a:off x="6735171" y="2507703"/>
            <a:ext cx="2468610" cy="2760671"/>
          </a:xfrm>
          <a:prstGeom prst="ellipse">
            <a:avLst/>
          </a:prstGeom>
          <a:ln>
            <a:noFill/>
          </a:ln>
          <a:effectLst>
            <a:softEdge rad="112500"/>
          </a:effectLst>
        </p:spPr>
      </p:pic>
      <p:pic>
        <p:nvPicPr>
          <p:cNvPr id="8" name="Picture 2">
            <a:extLst>
              <a:ext uri="{FF2B5EF4-FFF2-40B4-BE49-F238E27FC236}">
                <a16:creationId xmlns:a16="http://schemas.microsoft.com/office/drawing/2014/main" id="{5AE0AB7B-E8BC-458A-B550-6F6D86EEBDBD}"/>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289959" y="379916"/>
            <a:ext cx="873211" cy="964390"/>
          </a:xfrm>
          <a:prstGeom prst="rect">
            <a:avLst/>
          </a:prstGeom>
        </p:spPr>
      </p:pic>
    </p:spTree>
    <p:extLst>
      <p:ext uri="{BB962C8B-B14F-4D97-AF65-F5344CB8AC3E}">
        <p14:creationId xmlns:p14="http://schemas.microsoft.com/office/powerpoint/2010/main" val="12931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46">
                                            <p:txEl>
                                              <p:pRg st="0" end="0"/>
                                            </p:txEl>
                                          </p:spTgt>
                                        </p:tgtEl>
                                        <p:attrNameLst>
                                          <p:attrName>style.visibility</p:attrName>
                                        </p:attrNameLst>
                                      </p:cBhvr>
                                      <p:to>
                                        <p:strVal val="visible"/>
                                      </p:to>
                                    </p:set>
                                    <p:animEffect transition="in" filter="wipe(down)">
                                      <p:cBhvr>
                                        <p:cTn id="15" dur="500"/>
                                        <p:tgtEl>
                                          <p:spTgt spid="374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6" grpId="0" build="p"/>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sp>
        <p:nvSpPr>
          <p:cNvPr id="1666" name="Google Shape;1666;p43"/>
          <p:cNvSpPr txBox="1">
            <a:spLocks noGrp="1"/>
          </p:cNvSpPr>
          <p:nvPr>
            <p:ph type="title"/>
          </p:nvPr>
        </p:nvSpPr>
        <p:spPr>
          <a:xfrm>
            <a:off x="2255337" y="559916"/>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lt1"/>
                </a:solidFill>
                <a:latin typeface="+mj-lt"/>
              </a:rPr>
              <a:t>a. Tìm hiểu về nhiên liệu</a:t>
            </a:r>
            <a:endParaRPr sz="2800" dirty="0">
              <a:solidFill>
                <a:schemeClr val="lt1"/>
              </a:solidFill>
              <a:latin typeface="+mj-lt"/>
            </a:endParaRPr>
          </a:p>
        </p:txBody>
      </p:sp>
      <p:sp>
        <p:nvSpPr>
          <p:cNvPr id="2" name="Rectangle 1"/>
          <p:cNvSpPr/>
          <p:nvPr/>
        </p:nvSpPr>
        <p:spPr>
          <a:xfrm>
            <a:off x="0" y="1512196"/>
            <a:ext cx="9205415" cy="502702"/>
          </a:xfrm>
          <a:prstGeom prst="rect">
            <a:avLst/>
          </a:prstGeom>
        </p:spPr>
        <p:txBody>
          <a:bodyPr wrap="square">
            <a:spAutoFit/>
          </a:bodyPr>
          <a:lstStyle/>
          <a:p>
            <a:pPr algn="ctr">
              <a:lnSpc>
                <a:spcPts val="3200"/>
              </a:lnSpc>
            </a:pPr>
            <a:r>
              <a:rPr lang="en-US" sz="3000" b="1" dirty="0">
                <a:solidFill>
                  <a:srgbClr val="002060"/>
                </a:solidFill>
                <a:latin typeface="+mn-lt"/>
                <a:ea typeface="Calibri" panose="020F0502020204030204" pitchFamily="34" charset="0"/>
              </a:rPr>
              <a:t>VẬN DỤNG</a:t>
            </a:r>
          </a:p>
        </p:txBody>
      </p:sp>
      <p:pic>
        <p:nvPicPr>
          <p:cNvPr id="9"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465734">
            <a:off x="7530301" y="3206912"/>
            <a:ext cx="1449806" cy="2114587"/>
          </a:xfrm>
          <a:prstGeom prst="rect">
            <a:avLst/>
          </a:prstGeom>
        </p:spPr>
      </p:pic>
      <p:pic>
        <p:nvPicPr>
          <p:cNvPr id="10"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781173">
            <a:off x="890812" y="3201022"/>
            <a:ext cx="1392435" cy="2145018"/>
          </a:xfrm>
          <a:prstGeom prst="rect">
            <a:avLst/>
          </a:prstGeom>
        </p:spPr>
      </p:pic>
      <p:pic>
        <p:nvPicPr>
          <p:cNvPr id="7" name="Picture 41">
            <a:extLst>
              <a:ext uri="{FF2B5EF4-FFF2-40B4-BE49-F238E27FC236}">
                <a16:creationId xmlns:a16="http://schemas.microsoft.com/office/drawing/2014/main" id="{D2886F1F-A2D6-42FF-A0D4-E3E5AABEFC21}"/>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271341" y="2596963"/>
            <a:ext cx="2662731" cy="2546537"/>
          </a:xfrm>
          <a:prstGeom prst="rect">
            <a:avLst/>
          </a:prstGeom>
        </p:spPr>
      </p:pic>
    </p:spTree>
    <p:extLst>
      <p:ext uri="{BB962C8B-B14F-4D97-AF65-F5344CB8AC3E}">
        <p14:creationId xmlns:p14="http://schemas.microsoft.com/office/powerpoint/2010/main" val="3913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barn(inVertical)">
                                      <p:cBhvr>
                                        <p:cTn id="7" dur="500"/>
                                        <p:tgtEl>
                                          <p:spTgt spid="16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grpSp>
        <p:nvGrpSpPr>
          <p:cNvPr id="935" name="Google Shape;935;p32"/>
          <p:cNvGrpSpPr/>
          <p:nvPr/>
        </p:nvGrpSpPr>
        <p:grpSpPr>
          <a:xfrm>
            <a:off x="1153616" y="-104597"/>
            <a:ext cx="7459076" cy="2431857"/>
            <a:chOff x="1906771" y="146548"/>
            <a:chExt cx="5803013" cy="1095826"/>
          </a:xfrm>
        </p:grpSpPr>
        <p:sp>
          <p:nvSpPr>
            <p:cNvPr id="936" name="Google Shape;936;p32"/>
            <p:cNvSpPr/>
            <p:nvPr/>
          </p:nvSpPr>
          <p:spPr>
            <a:xfrm>
              <a:off x="2141369" y="37407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7791998">
              <a:off x="7167787" y="700377"/>
              <a:ext cx="611837" cy="472157"/>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7791998">
              <a:off x="1908798" y="144521"/>
              <a:ext cx="594874" cy="598928"/>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32"/>
          <p:cNvSpPr txBox="1">
            <a:spLocks noGrp="1"/>
          </p:cNvSpPr>
          <p:nvPr>
            <p:ph type="title"/>
          </p:nvPr>
        </p:nvSpPr>
        <p:spPr>
          <a:xfrm>
            <a:off x="1621917" y="445829"/>
            <a:ext cx="6520570" cy="1283254"/>
          </a:xfrm>
          <a:prstGeom prst="rect">
            <a:avLst/>
          </a:prstGeom>
        </p:spPr>
        <p:txBody>
          <a:bodyPr spcFirstLastPara="1" wrap="square" lIns="91425" tIns="91425" rIns="91425" bIns="91425" anchor="t" anchorCtr="0">
            <a:noAutofit/>
          </a:bodyPr>
          <a:lstStyle/>
          <a:p>
            <a:pPr marL="0" lvl="0" indent="0" algn="just" rtl="0">
              <a:lnSpc>
                <a:spcPts val="3300"/>
              </a:lnSpc>
              <a:spcBef>
                <a:spcPts val="0"/>
              </a:spcBef>
              <a:spcAft>
                <a:spcPts val="0"/>
              </a:spcAft>
              <a:buNone/>
            </a:pPr>
            <a:r>
              <a:rPr lang="en-US" sz="2400" dirty="0">
                <a:solidFill>
                  <a:schemeClr val="dk1"/>
                </a:solidFill>
                <a:latin typeface="+mj-lt"/>
              </a:rPr>
              <a:t>Kể tên một số dạng năng lượng có liên quan đến chuyển động của chiếc thuyền buồm trong hình dưới đây:</a:t>
            </a:r>
            <a:endParaRPr sz="2400" dirty="0">
              <a:solidFill>
                <a:schemeClr val="dk1"/>
              </a:solidFill>
              <a:latin typeface="+mj-lt"/>
            </a:endParaRPr>
          </a:p>
        </p:txBody>
      </p:sp>
      <p:pic>
        <p:nvPicPr>
          <p:cNvPr id="2" name="Picture 1"/>
          <p:cNvPicPr>
            <a:picLocks noChangeAspect="1"/>
          </p:cNvPicPr>
          <p:nvPr/>
        </p:nvPicPr>
        <p:blipFill>
          <a:blip r:embed="rId3"/>
          <a:stretch>
            <a:fillRect/>
          </a:stretch>
        </p:blipFill>
        <p:spPr>
          <a:xfrm>
            <a:off x="717405" y="1907073"/>
            <a:ext cx="3475914" cy="3151787"/>
          </a:xfrm>
          <a:prstGeom prst="rect">
            <a:avLst/>
          </a:prstGeom>
          <a:ln>
            <a:noFill/>
          </a:ln>
          <a:effectLst>
            <a:softEdge rad="112500"/>
          </a:effectLst>
        </p:spPr>
      </p:pic>
      <p:sp>
        <p:nvSpPr>
          <p:cNvPr id="4" name="Rectangle 3"/>
          <p:cNvSpPr/>
          <p:nvPr/>
        </p:nvSpPr>
        <p:spPr>
          <a:xfrm>
            <a:off x="4309325" y="2245239"/>
            <a:ext cx="4784006" cy="2669449"/>
          </a:xfrm>
          <a:prstGeom prst="rect">
            <a:avLst/>
          </a:prstGeom>
        </p:spPr>
        <p:txBody>
          <a:bodyPr wrap="square">
            <a:spAutoFit/>
          </a:bodyPr>
          <a:lstStyle/>
          <a:p>
            <a:pPr marL="342900" indent="-342900" algn="just">
              <a:lnSpc>
                <a:spcPts val="3400"/>
              </a:lnSpc>
              <a:buFont typeface="Arial" panose="020B0604020202020204" pitchFamily="34" charset="0"/>
              <a:buChar char="•"/>
            </a:pPr>
            <a:r>
              <a:rPr lang="vi-VN" sz="2400" dirty="0">
                <a:solidFill>
                  <a:schemeClr val="accent4">
                    <a:lumMod val="50000"/>
                  </a:schemeClr>
                </a:solidFill>
              </a:rPr>
              <a:t>Năng lượng của gió đang thổi</a:t>
            </a:r>
          </a:p>
          <a:p>
            <a:pPr marL="342900" indent="-342900" algn="just">
              <a:lnSpc>
                <a:spcPts val="3400"/>
              </a:lnSpc>
              <a:buFont typeface="Arial" panose="020B0604020202020204" pitchFamily="34" charset="0"/>
              <a:buChar char="•"/>
            </a:pPr>
            <a:r>
              <a:rPr lang="vi-VN" sz="2400" dirty="0">
                <a:solidFill>
                  <a:schemeClr val="accent4">
                    <a:lumMod val="50000"/>
                  </a:schemeClr>
                </a:solidFill>
              </a:rPr>
              <a:t>Năng lượng của dòng nước chảy</a:t>
            </a:r>
          </a:p>
          <a:p>
            <a:pPr marL="342900" indent="-342900" algn="just">
              <a:lnSpc>
                <a:spcPts val="3400"/>
              </a:lnSpc>
              <a:buFont typeface="Arial" panose="020B0604020202020204" pitchFamily="34" charset="0"/>
              <a:buChar char="•"/>
            </a:pPr>
            <a:r>
              <a:rPr lang="vi-VN" sz="2400" dirty="0">
                <a:solidFill>
                  <a:schemeClr val="accent4">
                    <a:lumMod val="50000"/>
                  </a:schemeClr>
                </a:solidFill>
              </a:rPr>
              <a:t>Động năng của con thuyền</a:t>
            </a:r>
          </a:p>
          <a:p>
            <a:pPr marL="342900" indent="-342900" algn="just">
              <a:lnSpc>
                <a:spcPts val="3400"/>
              </a:lnSpc>
              <a:buFont typeface="Arial" panose="020B0604020202020204" pitchFamily="34" charset="0"/>
              <a:buChar char="•"/>
            </a:pPr>
            <a:r>
              <a:rPr lang="vi-VN" sz="2400" dirty="0">
                <a:solidFill>
                  <a:schemeClr val="accent4">
                    <a:lumMod val="50000"/>
                  </a:schemeClr>
                </a:solidFill>
              </a:rPr>
              <a:t>Năng lượng âm thanh của tiếng buồm phát ra khi gió thổi</a:t>
            </a:r>
          </a:p>
        </p:txBody>
      </p:sp>
    </p:spTree>
    <p:extLst>
      <p:ext uri="{BB962C8B-B14F-4D97-AF65-F5344CB8AC3E}">
        <p14:creationId xmlns:p14="http://schemas.microsoft.com/office/powerpoint/2010/main" val="164013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35"/>
                                        </p:tgtEl>
                                        <p:attrNameLst>
                                          <p:attrName>style.visibility</p:attrName>
                                        </p:attrNameLst>
                                      </p:cBhvr>
                                      <p:to>
                                        <p:strVal val="visible"/>
                                      </p:to>
                                    </p:set>
                                    <p:animEffect transition="in" filter="barn(inVertical)">
                                      <p:cBhvr>
                                        <p:cTn id="7" dur="500"/>
                                        <p:tgtEl>
                                          <p:spTgt spid="9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39"/>
                                        </p:tgtEl>
                                        <p:attrNameLst>
                                          <p:attrName>style.visibility</p:attrName>
                                        </p:attrNameLst>
                                      </p:cBhvr>
                                      <p:to>
                                        <p:strVal val="visible"/>
                                      </p:to>
                                    </p:set>
                                    <p:animEffect transition="in" filter="barn(inVertical)">
                                      <p:cBhvr>
                                        <p:cTn id="10" dur="500"/>
                                        <p:tgtEl>
                                          <p:spTgt spid="93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grpSp>
        <p:nvGrpSpPr>
          <p:cNvPr id="468" name="Google Shape;468;p22"/>
          <p:cNvGrpSpPr/>
          <p:nvPr/>
        </p:nvGrpSpPr>
        <p:grpSpPr>
          <a:xfrm>
            <a:off x="2046639" y="1976374"/>
            <a:ext cx="355735" cy="593067"/>
            <a:chOff x="1689271" y="684050"/>
            <a:chExt cx="959791" cy="1660885"/>
          </a:xfrm>
        </p:grpSpPr>
        <p:sp>
          <p:nvSpPr>
            <p:cNvPr id="469"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2"/>
          <p:cNvGrpSpPr/>
          <p:nvPr/>
        </p:nvGrpSpPr>
        <p:grpSpPr>
          <a:xfrm>
            <a:off x="2085058" y="3025972"/>
            <a:ext cx="449494" cy="628870"/>
            <a:chOff x="3368409" y="1154615"/>
            <a:chExt cx="994364" cy="1195950"/>
          </a:xfrm>
        </p:grpSpPr>
        <p:sp>
          <p:nvSpPr>
            <p:cNvPr id="517"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462;p21"/>
          <p:cNvSpPr txBox="1">
            <a:spLocks/>
          </p:cNvSpPr>
          <p:nvPr/>
        </p:nvSpPr>
        <p:spPr>
          <a:xfrm>
            <a:off x="0" y="707118"/>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r>
              <a:rPr lang="en-US" b="1" dirty="0">
                <a:solidFill>
                  <a:schemeClr val="accent3">
                    <a:lumMod val="75000"/>
                  </a:schemeClr>
                </a:solidFill>
                <a:latin typeface="+mj-lt"/>
              </a:rPr>
              <a:t>HƯỚNG DẪN VỀ NHÀ</a:t>
            </a:r>
          </a:p>
        </p:txBody>
      </p:sp>
      <p:sp>
        <p:nvSpPr>
          <p:cNvPr id="101" name="Google Shape;462;p21"/>
          <p:cNvSpPr txBox="1">
            <a:spLocks/>
          </p:cNvSpPr>
          <p:nvPr/>
        </p:nvSpPr>
        <p:spPr>
          <a:xfrm>
            <a:off x="2711823" y="1983994"/>
            <a:ext cx="604321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r>
              <a:rPr lang="en-US" sz="2600" dirty="0">
                <a:solidFill>
                  <a:schemeClr val="accent3">
                    <a:lumMod val="75000"/>
                  </a:schemeClr>
                </a:solidFill>
                <a:latin typeface="+mj-lt"/>
              </a:rPr>
              <a:t>Làm bài tập Bài 30, Sách bài tập</a:t>
            </a:r>
          </a:p>
        </p:txBody>
      </p:sp>
      <p:sp>
        <p:nvSpPr>
          <p:cNvPr id="102" name="Google Shape;462;p21"/>
          <p:cNvSpPr txBox="1">
            <a:spLocks/>
          </p:cNvSpPr>
          <p:nvPr/>
        </p:nvSpPr>
        <p:spPr>
          <a:xfrm>
            <a:off x="2807287" y="3024501"/>
            <a:ext cx="604321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r>
              <a:rPr lang="en-US" sz="2600" dirty="0">
                <a:solidFill>
                  <a:schemeClr val="accent3">
                    <a:lumMod val="75000"/>
                  </a:schemeClr>
                </a:solidFill>
                <a:latin typeface="+mj-lt"/>
              </a:rPr>
              <a:t>Đọc trước Bài 31, SGK </a:t>
            </a:r>
            <a:r>
              <a:rPr lang="en-US" sz="2600">
                <a:solidFill>
                  <a:schemeClr val="accent3">
                    <a:lumMod val="75000"/>
                  </a:schemeClr>
                </a:solidFill>
                <a:latin typeface="+mj-lt"/>
              </a:rPr>
              <a:t>trang 158</a:t>
            </a:r>
            <a:endParaRPr lang="en-US" sz="2600" dirty="0">
              <a:solidFill>
                <a:schemeClr val="accent3">
                  <a:lumMod val="75000"/>
                </a:schemeClr>
              </a:solidFill>
              <a:latin typeface="+mj-lt"/>
            </a:endParaRPr>
          </a:p>
        </p:txBody>
      </p:sp>
    </p:spTree>
    <p:extLst>
      <p:ext uri="{BB962C8B-B14F-4D97-AF65-F5344CB8AC3E}">
        <p14:creationId xmlns:p14="http://schemas.microsoft.com/office/powerpoint/2010/main" val="29865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randombar(horizontal)">
                                      <p:cBhvr>
                                        <p:cTn id="12" dur="500"/>
                                        <p:tgtEl>
                                          <p:spTgt spid="46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6"/>
                                        </p:tgtEl>
                                        <p:attrNameLst>
                                          <p:attrName>style.visibility</p:attrName>
                                        </p:attrNameLst>
                                      </p:cBhvr>
                                      <p:to>
                                        <p:strVal val="visible"/>
                                      </p:to>
                                    </p:set>
                                    <p:animEffect transition="in" filter="randombar(horizontal)">
                                      <p:cBhvr>
                                        <p:cTn id="17" dur="500"/>
                                        <p:tgtEl>
                                          <p:spTgt spid="5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randombar(horizontal)">
                                      <p:cBhvr>
                                        <p:cTn id="20" dur="500"/>
                                        <p:tgtEl>
                                          <p:spTgt spid="10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randombar(horizontal)">
                                      <p:cBhvr>
                                        <p:cTn id="2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01" grpId="0"/>
      <p:bldP spid="10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1344283" y="1168905"/>
            <a:ext cx="7400057" cy="3283873"/>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txBox="1">
            <a:spLocks noGrp="1"/>
          </p:cNvSpPr>
          <p:nvPr>
            <p:ph type="ctrTitle"/>
          </p:nvPr>
        </p:nvSpPr>
        <p:spPr>
          <a:xfrm rot="-193354">
            <a:off x="1364283" y="2206410"/>
            <a:ext cx="7360057" cy="1185547"/>
          </a:xfrm>
          <a:prstGeom prst="rect">
            <a:avLst/>
          </a:prstGeom>
        </p:spPr>
        <p:txBody>
          <a:bodyPr spcFirstLastPara="1" wrap="square" lIns="91425" tIns="91425" rIns="91425" bIns="91425" anchor="b" anchorCtr="0">
            <a:noAutofit/>
          </a:bodyPr>
          <a:lstStyle/>
          <a:p>
            <a:pPr marL="0" lvl="0" indent="0" algn="ctr" rtl="0">
              <a:lnSpc>
                <a:spcPts val="4800"/>
              </a:lnSpc>
              <a:spcBef>
                <a:spcPts val="0"/>
              </a:spcBef>
              <a:spcAft>
                <a:spcPts val="0"/>
              </a:spcAft>
              <a:buNone/>
            </a:pPr>
            <a:r>
              <a:rPr lang="en" sz="3200" b="1">
                <a:latin typeface="+mj-lt"/>
              </a:rPr>
              <a:t>CẢM ƠN CÁC EM</a:t>
            </a:r>
            <a:br>
              <a:rPr lang="en" sz="3200" b="1">
                <a:latin typeface="+mj-lt"/>
              </a:rPr>
            </a:br>
            <a:r>
              <a:rPr lang="en" sz="3200" b="1">
                <a:latin typeface="+mj-lt"/>
              </a:rPr>
              <a:t>ĐÃ LẮNG NGHE BÀI GIẢNG!</a:t>
            </a:r>
            <a:endParaRPr sz="3200" b="1" dirty="0">
              <a:latin typeface="+mj-lt"/>
            </a:endParaRPr>
          </a:p>
        </p:txBody>
      </p:sp>
      <p:grpSp>
        <p:nvGrpSpPr>
          <p:cNvPr id="306" name="Google Shape;306;p20"/>
          <p:cNvGrpSpPr/>
          <p:nvPr/>
        </p:nvGrpSpPr>
        <p:grpSpPr>
          <a:xfrm rot="889286">
            <a:off x="7918046" y="435582"/>
            <a:ext cx="1221437" cy="1238825"/>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0"/>
          <p:cNvSpPr/>
          <p:nvPr/>
        </p:nvSpPr>
        <p:spPr>
          <a:xfrm rot="-1657558">
            <a:off x="1958675" y="163759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1657558">
            <a:off x="2158250" y="152874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0"/>
          <p:cNvGrpSpPr/>
          <p:nvPr/>
        </p:nvGrpSpPr>
        <p:grpSpPr>
          <a:xfrm>
            <a:off x="1039687" y="3602131"/>
            <a:ext cx="973578" cy="1899156"/>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9000" y="-16525"/>
            <a:ext cx="707700" cy="51606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0" y="-16850"/>
            <a:ext cx="716700" cy="51603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3655426" y="806264"/>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sp>
        <p:nvSpPr>
          <p:cNvPr id="3" name="TextBox 2">
            <a:extLst>
              <a:ext uri="{FF2B5EF4-FFF2-40B4-BE49-F238E27FC236}">
                <a16:creationId xmlns:a16="http://schemas.microsoft.com/office/drawing/2014/main" id="{C42C79ED-7FBB-2840-75E4-132D4B9A0CD0}"/>
              </a:ext>
            </a:extLst>
          </p:cNvPr>
          <p:cNvSpPr txBox="1"/>
          <p:nvPr/>
        </p:nvSpPr>
        <p:spPr>
          <a:xfrm>
            <a:off x="2331963" y="3401743"/>
            <a:ext cx="6066080" cy="116955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63981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down)">
                                      <p:cBhvr>
                                        <p:cTn id="7" dur="500"/>
                                        <p:tgtEl>
                                          <p:spTgt spid="30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3"/>
                                        </p:tgtEl>
                                        <p:attrNameLst>
                                          <p:attrName>style.visibility</p:attrName>
                                        </p:attrNameLst>
                                      </p:cBhvr>
                                      <p:to>
                                        <p:strVal val="visible"/>
                                      </p:to>
                                    </p:set>
                                    <p:animEffect transition="in" filter="wipe(down)">
                                      <p:cBhvr>
                                        <p:cTn id="10" dur="500"/>
                                        <p:tgtEl>
                                          <p:spTgt spid="303"/>
                                        </p:tgtEl>
                                      </p:cBhvr>
                                    </p:animEffect>
                                  </p:childTnLst>
                                </p:cTn>
                              </p:par>
                              <p:par>
                                <p:cTn id="11" presetID="22" presetClass="entr" presetSubtype="4" fill="hold" nodeType="withEffect">
                                  <p:stCondLst>
                                    <p:cond delay="0"/>
                                  </p:stCondLst>
                                  <p:childTnLst>
                                    <p:set>
                                      <p:cBhvr>
                                        <p:cTn id="12" dur="1" fill="hold">
                                          <p:stCondLst>
                                            <p:cond delay="0"/>
                                          </p:stCondLst>
                                        </p:cTn>
                                        <p:tgtEl>
                                          <p:spTgt spid="399"/>
                                        </p:tgtEl>
                                        <p:attrNameLst>
                                          <p:attrName>style.visibility</p:attrName>
                                        </p:attrNameLst>
                                      </p:cBhvr>
                                      <p:to>
                                        <p:strVal val="visible"/>
                                      </p:to>
                                    </p:set>
                                    <p:animEffect transition="in" filter="wipe(down)">
                                      <p:cBhvr>
                                        <p:cTn id="13" dur="500"/>
                                        <p:tgtEl>
                                          <p:spTgt spid="399"/>
                                        </p:tgtEl>
                                      </p:cBhvr>
                                    </p:animEffect>
                                  </p:childTnLst>
                                </p:cTn>
                              </p:par>
                              <p:par>
                                <p:cTn id="14" presetID="22" presetClass="entr" presetSubtype="4" fill="hold" nodeType="withEffect">
                                  <p:stCondLst>
                                    <p:cond delay="0"/>
                                  </p:stCondLst>
                                  <p:childTnLst>
                                    <p:set>
                                      <p:cBhvr>
                                        <p:cTn id="15" dur="1" fill="hold">
                                          <p:stCondLst>
                                            <p:cond delay="0"/>
                                          </p:stCondLst>
                                        </p:cTn>
                                        <p:tgtEl>
                                          <p:spTgt spid="439"/>
                                        </p:tgtEl>
                                        <p:attrNameLst>
                                          <p:attrName>style.visibility</p:attrName>
                                        </p:attrNameLst>
                                      </p:cBhvr>
                                      <p:to>
                                        <p:strVal val="visible"/>
                                      </p:to>
                                    </p:set>
                                    <p:animEffect transition="in" filter="wipe(down)">
                                      <p:cBhvr>
                                        <p:cTn id="16" dur="500"/>
                                        <p:tgtEl>
                                          <p:spTgt spid="439"/>
                                        </p:tgtEl>
                                      </p:cBhvr>
                                    </p:animEffect>
                                  </p:childTnLst>
                                </p:cTn>
                              </p:par>
                              <p:par>
                                <p:cTn id="17" presetID="22" presetClass="entr" presetSubtype="4"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Effect transition="in" filter="wipe(down)">
                                      <p:cBhvr>
                                        <p:cTn id="19"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0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1709413" y="2246275"/>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a:spLocks noGrp="1"/>
          </p:cNvSpPr>
          <p:nvPr>
            <p:ph type="ctrTitle"/>
          </p:nvPr>
        </p:nvSpPr>
        <p:spPr>
          <a:xfrm rot="-182">
            <a:off x="1986498" y="2463294"/>
            <a:ext cx="6100949" cy="1657485"/>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 sz="3200" b="1" dirty="0">
                <a:solidFill>
                  <a:schemeClr val="lt1"/>
                </a:solidFill>
                <a:latin typeface="+mj-lt"/>
              </a:rPr>
              <a:t>TÌM HIỂU VỀ CÁC DẠNG NĂNG LƯỢNG GẮN VỚI CHUYỂN ĐỘNG</a:t>
            </a:r>
            <a:endParaRPr sz="3200" b="1" dirty="0">
              <a:solidFill>
                <a:schemeClr val="lt1"/>
              </a:solidFill>
              <a:latin typeface="+mj-lt"/>
            </a:endParaRPr>
          </a:p>
        </p:txBody>
      </p:sp>
      <p:grpSp>
        <p:nvGrpSpPr>
          <p:cNvPr id="588" name="Google Shape;588;p27"/>
          <p:cNvGrpSpPr/>
          <p:nvPr/>
        </p:nvGrpSpPr>
        <p:grpSpPr>
          <a:xfrm>
            <a:off x="4469587" y="878987"/>
            <a:ext cx="592531" cy="1181044"/>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27"/>
          <p:cNvGrpSpPr/>
          <p:nvPr/>
        </p:nvGrpSpPr>
        <p:grpSpPr>
          <a:xfrm rot="889286">
            <a:off x="6866725" y="1878603"/>
            <a:ext cx="1912774" cy="1010181"/>
            <a:chOff x="5862862" y="867279"/>
            <a:chExt cx="1912829" cy="1010210"/>
          </a:xfrm>
        </p:grpSpPr>
        <p:sp>
          <p:nvSpPr>
            <p:cNvPr id="603" name="Google Shape;603;p27"/>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3"/>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7"/>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27"/>
          <p:cNvGrpSpPr/>
          <p:nvPr/>
        </p:nvGrpSpPr>
        <p:grpSpPr>
          <a:xfrm>
            <a:off x="1348751" y="3500162"/>
            <a:ext cx="1762332" cy="1404699"/>
            <a:chOff x="1292108" y="3397926"/>
            <a:chExt cx="1762332" cy="1404699"/>
          </a:xfrm>
        </p:grpSpPr>
        <p:sp>
          <p:nvSpPr>
            <p:cNvPr id="656" name="Google Shape;656;p27"/>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27"/>
            <p:cNvGrpSpPr/>
            <p:nvPr/>
          </p:nvGrpSpPr>
          <p:grpSpPr>
            <a:xfrm rot="-7563">
              <a:off x="1959985" y="3986887"/>
              <a:ext cx="853625" cy="661631"/>
              <a:chOff x="1959411" y="3975074"/>
              <a:chExt cx="853623" cy="661629"/>
            </a:xfrm>
          </p:grpSpPr>
          <p:grpSp>
            <p:nvGrpSpPr>
              <p:cNvPr id="658" name="Google Shape;658;p27"/>
              <p:cNvGrpSpPr/>
              <p:nvPr/>
            </p:nvGrpSpPr>
            <p:grpSpPr>
              <a:xfrm rot="7493799">
                <a:off x="2664833" y="4448105"/>
                <a:ext cx="87059" cy="194512"/>
                <a:chOff x="3197462" y="129838"/>
                <a:chExt cx="465478" cy="1040001"/>
              </a:xfrm>
            </p:grpSpPr>
            <p:sp>
              <p:nvSpPr>
                <p:cNvPr id="659" name="Google Shape;659;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7"/>
              <p:cNvGrpSpPr/>
              <p:nvPr/>
            </p:nvGrpSpPr>
            <p:grpSpPr>
              <a:xfrm rot="7493799">
                <a:off x="2342693" y="4223260"/>
                <a:ext cx="87059" cy="194512"/>
                <a:chOff x="3197462" y="129838"/>
                <a:chExt cx="465478" cy="1040001"/>
              </a:xfrm>
            </p:grpSpPr>
            <p:sp>
              <p:nvSpPr>
                <p:cNvPr id="666" name="Google Shape;666;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7"/>
              <p:cNvGrpSpPr/>
              <p:nvPr/>
            </p:nvGrpSpPr>
            <p:grpSpPr>
              <a:xfrm rot="7493799">
                <a:off x="2020553" y="3998415"/>
                <a:ext cx="87059" cy="194512"/>
                <a:chOff x="3197462" y="129838"/>
                <a:chExt cx="465478" cy="1040001"/>
              </a:xfrm>
            </p:grpSpPr>
            <p:sp>
              <p:nvSpPr>
                <p:cNvPr id="673" name="Google Shape;673;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7"/>
              <p:cNvGrpSpPr/>
              <p:nvPr/>
            </p:nvGrpSpPr>
            <p:grpSpPr>
              <a:xfrm rot="7493799">
                <a:off x="2577693" y="4194005"/>
                <a:ext cx="87059" cy="194512"/>
                <a:chOff x="3197462" y="129838"/>
                <a:chExt cx="465478" cy="1040001"/>
              </a:xfrm>
            </p:grpSpPr>
            <p:sp>
              <p:nvSpPr>
                <p:cNvPr id="680" name="Google Shape;680;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7"/>
              <p:cNvGrpSpPr/>
              <p:nvPr/>
            </p:nvGrpSpPr>
            <p:grpSpPr>
              <a:xfrm rot="7493799">
                <a:off x="2255553" y="3969160"/>
                <a:ext cx="87059" cy="194512"/>
                <a:chOff x="3197462" y="129838"/>
                <a:chExt cx="465478" cy="1040001"/>
              </a:xfrm>
            </p:grpSpPr>
            <p:sp>
              <p:nvSpPr>
                <p:cNvPr id="687" name="Google Shape;687;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3" name="Google Shape;693;p27"/>
            <p:cNvGrpSpPr/>
            <p:nvPr/>
          </p:nvGrpSpPr>
          <p:grpSpPr>
            <a:xfrm rot="7487173">
              <a:off x="1699197" y="3786819"/>
              <a:ext cx="87055" cy="194505"/>
              <a:chOff x="3197462" y="129838"/>
              <a:chExt cx="465478" cy="1040001"/>
            </a:xfrm>
          </p:grpSpPr>
          <p:sp>
            <p:nvSpPr>
              <p:cNvPr id="694" name="Google Shape;694;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27"/>
            <p:cNvGrpSpPr/>
            <p:nvPr/>
          </p:nvGrpSpPr>
          <p:grpSpPr>
            <a:xfrm rot="7487173">
              <a:off x="1934133" y="3757053"/>
              <a:ext cx="87055" cy="194505"/>
              <a:chOff x="3197462" y="129838"/>
              <a:chExt cx="465478" cy="1040001"/>
            </a:xfrm>
          </p:grpSpPr>
          <p:sp>
            <p:nvSpPr>
              <p:cNvPr id="701" name="Google Shape;701;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7"/>
            <p:cNvGrpSpPr/>
            <p:nvPr/>
          </p:nvGrpSpPr>
          <p:grpSpPr>
            <a:xfrm rot="7487173">
              <a:off x="1611504" y="3532909"/>
              <a:ext cx="87055" cy="194505"/>
              <a:chOff x="3197462" y="129838"/>
              <a:chExt cx="465478" cy="1040001"/>
            </a:xfrm>
          </p:grpSpPr>
          <p:sp>
            <p:nvSpPr>
              <p:cNvPr id="708" name="Google Shape;708;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barn(inVertical)">
                                      <p:cBhvr>
                                        <p:cTn id="7" dur="500"/>
                                        <p:tgtEl>
                                          <p:spTgt spid="5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6"/>
                                        </p:tgtEl>
                                        <p:attrNameLst>
                                          <p:attrName>style.visibility</p:attrName>
                                        </p:attrNameLst>
                                      </p:cBhvr>
                                      <p:to>
                                        <p:strVal val="visible"/>
                                      </p:to>
                                    </p:set>
                                    <p:animEffect transition="in" filter="barn(inVertical)">
                                      <p:cBhvr>
                                        <p:cTn id="10" dur="500"/>
                                        <p:tgtEl>
                                          <p:spTgt spid="58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85"/>
                                        </p:tgtEl>
                                        <p:attrNameLst>
                                          <p:attrName>style.visibility</p:attrName>
                                        </p:attrNameLst>
                                      </p:cBhvr>
                                      <p:to>
                                        <p:strVal val="visible"/>
                                      </p:to>
                                    </p:set>
                                    <p:animEffect transition="in" filter="barn(inVertical)">
                                      <p:cBhvr>
                                        <p:cTn id="13" dur="500"/>
                                        <p:tgtEl>
                                          <p:spTgt spid="585"/>
                                        </p:tgtEl>
                                      </p:cBhvr>
                                    </p:animEffect>
                                  </p:childTnLst>
                                </p:cTn>
                              </p:par>
                              <p:par>
                                <p:cTn id="14" presetID="16" presetClass="entr" presetSubtype="21" fill="hold" nodeType="withEffect">
                                  <p:stCondLst>
                                    <p:cond delay="0"/>
                                  </p:stCondLst>
                                  <p:childTnLst>
                                    <p:set>
                                      <p:cBhvr>
                                        <p:cTn id="15" dur="1" fill="hold">
                                          <p:stCondLst>
                                            <p:cond delay="0"/>
                                          </p:stCondLst>
                                        </p:cTn>
                                        <p:tgtEl>
                                          <p:spTgt spid="655"/>
                                        </p:tgtEl>
                                        <p:attrNameLst>
                                          <p:attrName>style.visibility</p:attrName>
                                        </p:attrNameLst>
                                      </p:cBhvr>
                                      <p:to>
                                        <p:strVal val="visible"/>
                                      </p:to>
                                    </p:set>
                                    <p:animEffect transition="in" filter="barn(inVertical)">
                                      <p:cBhvr>
                                        <p:cTn id="16" dur="500"/>
                                        <p:tgtEl>
                                          <p:spTgt spid="655"/>
                                        </p:tgtEl>
                                      </p:cBhvr>
                                    </p:animEffect>
                                  </p:childTnLst>
                                </p:cTn>
                              </p:par>
                              <p:par>
                                <p:cTn id="17" presetID="16" presetClass="entr" presetSubtype="21" fill="hold" nodeType="withEffect">
                                  <p:stCondLst>
                                    <p:cond delay="0"/>
                                  </p:stCondLst>
                                  <p:childTnLst>
                                    <p:set>
                                      <p:cBhvr>
                                        <p:cTn id="18" dur="1" fill="hold">
                                          <p:stCondLst>
                                            <p:cond delay="0"/>
                                          </p:stCondLst>
                                        </p:cTn>
                                        <p:tgtEl>
                                          <p:spTgt spid="602"/>
                                        </p:tgtEl>
                                        <p:attrNameLst>
                                          <p:attrName>style.visibility</p:attrName>
                                        </p:attrNameLst>
                                      </p:cBhvr>
                                      <p:to>
                                        <p:strVal val="visible"/>
                                      </p:to>
                                    </p:set>
                                    <p:animEffect transition="in" filter="barn(inVertical)">
                                      <p:cBhvr>
                                        <p:cTn id="19"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grpSp>
        <p:nvGrpSpPr>
          <p:cNvPr id="935" name="Google Shape;935;p32"/>
          <p:cNvGrpSpPr/>
          <p:nvPr/>
        </p:nvGrpSpPr>
        <p:grpSpPr>
          <a:xfrm>
            <a:off x="1931157" y="423162"/>
            <a:ext cx="5616055" cy="1251496"/>
            <a:chOff x="1966944" y="49159"/>
            <a:chExt cx="5930106" cy="1251496"/>
          </a:xfrm>
        </p:grpSpPr>
        <p:sp>
          <p:nvSpPr>
            <p:cNvPr id="936"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32"/>
          <p:cNvSpPr txBox="1">
            <a:spLocks noGrp="1"/>
          </p:cNvSpPr>
          <p:nvPr>
            <p:ph type="title"/>
          </p:nvPr>
        </p:nvSpPr>
        <p:spPr>
          <a:xfrm>
            <a:off x="1658203" y="770734"/>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Quan</a:t>
            </a:r>
            <a:r>
              <a:rPr lang="en" sz="2600" b="1" dirty="0">
                <a:solidFill>
                  <a:schemeClr val="dk1"/>
                </a:solidFill>
                <a:latin typeface="+mj-lt"/>
              </a:rPr>
              <a:t> sát các hình ảnh sau</a:t>
            </a:r>
            <a:endParaRPr sz="2600" b="1" dirty="0">
              <a:solidFill>
                <a:schemeClr val="dk1"/>
              </a:solidFill>
              <a:latin typeface="+mj-lt"/>
            </a:endParaRPr>
          </a:p>
        </p:txBody>
      </p:sp>
      <p:pic>
        <p:nvPicPr>
          <p:cNvPr id="2" name="Picture 1"/>
          <p:cNvPicPr>
            <a:picLocks noChangeAspect="1"/>
          </p:cNvPicPr>
          <p:nvPr/>
        </p:nvPicPr>
        <p:blipFill>
          <a:blip r:embed="rId3"/>
          <a:stretch>
            <a:fillRect/>
          </a:stretch>
        </p:blipFill>
        <p:spPr>
          <a:xfrm>
            <a:off x="1098645" y="1716456"/>
            <a:ext cx="3527946" cy="3039789"/>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4932417" y="1716456"/>
            <a:ext cx="3693837" cy="303978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35"/>
                                        </p:tgtEl>
                                        <p:attrNameLst>
                                          <p:attrName>style.visibility</p:attrName>
                                        </p:attrNameLst>
                                      </p:cBhvr>
                                      <p:to>
                                        <p:strVal val="visible"/>
                                      </p:to>
                                    </p:set>
                                    <p:animEffect transition="in" filter="barn(inVertical)">
                                      <p:cBhvr>
                                        <p:cTn id="7" dur="500"/>
                                        <p:tgtEl>
                                          <p:spTgt spid="9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39"/>
                                        </p:tgtEl>
                                        <p:attrNameLst>
                                          <p:attrName>style.visibility</p:attrName>
                                        </p:attrNameLst>
                                      </p:cBhvr>
                                      <p:to>
                                        <p:strVal val="visible"/>
                                      </p:to>
                                    </p:set>
                                    <p:animEffect transition="in" filter="barn(inVertical)">
                                      <p:cBhvr>
                                        <p:cTn id="10" dur="500"/>
                                        <p:tgtEl>
                                          <p:spTgt spid="9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1074" y="764843"/>
            <a:ext cx="3816113" cy="3950459"/>
          </a:xfrm>
          <a:prstGeom prst="rect">
            <a:avLst/>
          </a:prstGeom>
        </p:spPr>
      </p:pic>
      <p:pic>
        <p:nvPicPr>
          <p:cNvPr id="3" name="Picture 2"/>
          <p:cNvPicPr>
            <a:picLocks noChangeAspect="1"/>
          </p:cNvPicPr>
          <p:nvPr/>
        </p:nvPicPr>
        <p:blipFill>
          <a:blip r:embed="rId4"/>
          <a:stretch>
            <a:fillRect/>
          </a:stretch>
        </p:blipFill>
        <p:spPr>
          <a:xfrm>
            <a:off x="5081090" y="838770"/>
            <a:ext cx="3598886" cy="3876532"/>
          </a:xfrm>
          <a:prstGeom prst="rect">
            <a:avLst/>
          </a:prstGeom>
          <a:ln>
            <a:noFill/>
          </a:ln>
          <a:effectLst>
            <a:softEdge rad="112500"/>
          </a:effectLst>
        </p:spPr>
      </p:pic>
    </p:spTree>
    <p:extLst>
      <p:ext uri="{BB962C8B-B14F-4D97-AF65-F5344CB8AC3E}">
        <p14:creationId xmlns:p14="http://schemas.microsoft.com/office/powerpoint/2010/main" val="189160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3"/>
        <p:cNvGrpSpPr/>
        <p:nvPr/>
      </p:nvGrpSpPr>
      <p:grpSpPr>
        <a:xfrm>
          <a:off x="0" y="0"/>
          <a:ext cx="0" cy="0"/>
          <a:chOff x="0" y="0"/>
          <a:chExt cx="0" cy="0"/>
        </a:xfrm>
      </p:grpSpPr>
      <p:sp>
        <p:nvSpPr>
          <p:cNvPr id="1614" name="Google Shape;1614;p42"/>
          <p:cNvSpPr/>
          <p:nvPr/>
        </p:nvSpPr>
        <p:spPr>
          <a:xfrm rot="-980191">
            <a:off x="1023258" y="2603216"/>
            <a:ext cx="7985112" cy="854813"/>
          </a:xfrm>
          <a:custGeom>
            <a:avLst/>
            <a:gdLst/>
            <a:ahLst/>
            <a:cxnLst/>
            <a:rect l="l" t="t" r="r" b="b"/>
            <a:pathLst>
              <a:path w="331089" h="57027" extrusionOk="0">
                <a:moveTo>
                  <a:pt x="0" y="35829"/>
                </a:moveTo>
                <a:cubicBezTo>
                  <a:pt x="2670" y="38499"/>
                  <a:pt x="4450" y="42160"/>
                  <a:pt x="7620" y="44211"/>
                </a:cubicBezTo>
                <a:cubicBezTo>
                  <a:pt x="24090" y="54868"/>
                  <a:pt x="48889" y="48689"/>
                  <a:pt x="66294" y="39639"/>
                </a:cubicBezTo>
                <a:cubicBezTo>
                  <a:pt x="96989" y="23678"/>
                  <a:pt x="128858" y="-6091"/>
                  <a:pt x="162687" y="1158"/>
                </a:cubicBezTo>
                <a:cubicBezTo>
                  <a:pt x="213239" y="11991"/>
                  <a:pt x="255768" y="56784"/>
                  <a:pt x="307467" y="56784"/>
                </a:cubicBezTo>
                <a:cubicBezTo>
                  <a:pt x="315357" y="56784"/>
                  <a:pt x="323604" y="57755"/>
                  <a:pt x="331089" y="55260"/>
                </a:cubicBezTo>
              </a:path>
            </a:pathLst>
          </a:custGeom>
          <a:noFill/>
          <a:ln w="19050" cap="flat" cmpd="sng">
            <a:solidFill>
              <a:schemeClr val="dk1"/>
            </a:solidFill>
            <a:prstDash val="dash"/>
            <a:round/>
            <a:headEnd type="none" w="med" len="med"/>
            <a:tailEnd type="none" w="med" len="med"/>
          </a:ln>
        </p:spPr>
      </p:sp>
      <p:sp>
        <p:nvSpPr>
          <p:cNvPr id="1622" name="Google Shape;1622;p42"/>
          <p:cNvSpPr txBox="1"/>
          <p:nvPr/>
        </p:nvSpPr>
        <p:spPr>
          <a:xfrm>
            <a:off x="3944476" y="1358697"/>
            <a:ext cx="3627490" cy="946326"/>
          </a:xfrm>
          <a:prstGeom prst="rect">
            <a:avLst/>
          </a:prstGeom>
          <a:noFill/>
          <a:ln>
            <a:noFill/>
          </a:ln>
        </p:spPr>
        <p:txBody>
          <a:bodyPr spcFirstLastPara="1" wrap="square" lIns="91425" tIns="182875" rIns="91425" bIns="0" anchor="ctr" anchorCtr="0">
            <a:noAutofit/>
          </a:bodyPr>
          <a:lstStyle/>
          <a:p>
            <a:pPr marL="0" lvl="0" indent="0" algn="ctr" rtl="0">
              <a:lnSpc>
                <a:spcPts val="3400"/>
              </a:lnSpc>
              <a:spcBef>
                <a:spcPts val="0"/>
              </a:spcBef>
              <a:buNone/>
            </a:pPr>
            <a:r>
              <a:rPr lang="en" sz="2600" b="1" dirty="0">
                <a:solidFill>
                  <a:schemeClr val="dk1"/>
                </a:solidFill>
                <a:latin typeface="+mn-lt"/>
                <a:ea typeface="Didact Gothic"/>
                <a:cs typeface="Didact Gothic"/>
                <a:sym typeface="Didact Gothic"/>
              </a:rPr>
              <a:t>Nhóm 3:</a:t>
            </a:r>
            <a:endParaRPr lang="en" sz="2600" dirty="0">
              <a:solidFill>
                <a:schemeClr val="dk1"/>
              </a:solidFill>
              <a:latin typeface="+mn-lt"/>
              <a:ea typeface="Didact Gothic"/>
              <a:cs typeface="Didact Gothic"/>
              <a:sym typeface="Didact Gothic"/>
            </a:endParaRPr>
          </a:p>
          <a:p>
            <a:pPr marL="0" lvl="0" indent="0" algn="ctr" rtl="0">
              <a:lnSpc>
                <a:spcPts val="3400"/>
              </a:lnSpc>
              <a:spcBef>
                <a:spcPts val="0"/>
              </a:spcBef>
              <a:buNone/>
            </a:pPr>
            <a:r>
              <a:rPr lang="en" sz="2600" dirty="0">
                <a:solidFill>
                  <a:schemeClr val="dk1"/>
                </a:solidFill>
                <a:latin typeface="+mn-lt"/>
                <a:ea typeface="Didact Gothic"/>
                <a:cs typeface="Didact Gothic"/>
                <a:sym typeface="Didact Gothic"/>
              </a:rPr>
              <a:t>Năng lượng ánh sáng</a:t>
            </a:r>
            <a:endParaRPr sz="2600" dirty="0">
              <a:solidFill>
                <a:schemeClr val="dk1"/>
              </a:solidFill>
              <a:latin typeface="+mn-lt"/>
              <a:ea typeface="Didact Gothic"/>
              <a:cs typeface="Didact Gothic"/>
              <a:sym typeface="Didact Gothic"/>
            </a:endParaRPr>
          </a:p>
        </p:txBody>
      </p:sp>
      <p:grpSp>
        <p:nvGrpSpPr>
          <p:cNvPr id="1623" name="Google Shape;1623;p42"/>
          <p:cNvGrpSpPr/>
          <p:nvPr/>
        </p:nvGrpSpPr>
        <p:grpSpPr>
          <a:xfrm>
            <a:off x="2073671" y="4015076"/>
            <a:ext cx="365769" cy="365760"/>
            <a:chOff x="5881974" y="3343444"/>
            <a:chExt cx="480264" cy="478243"/>
          </a:xfrm>
        </p:grpSpPr>
        <p:sp>
          <p:nvSpPr>
            <p:cNvPr id="1624" name="Google Shape;1624;p4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42"/>
          <p:cNvGrpSpPr/>
          <p:nvPr/>
        </p:nvGrpSpPr>
        <p:grpSpPr>
          <a:xfrm>
            <a:off x="3732755" y="2902996"/>
            <a:ext cx="365769" cy="365760"/>
            <a:chOff x="5881974" y="3343444"/>
            <a:chExt cx="480264" cy="478243"/>
          </a:xfrm>
        </p:grpSpPr>
        <p:sp>
          <p:nvSpPr>
            <p:cNvPr id="1627" name="Google Shape;1627;p4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42"/>
          <p:cNvGrpSpPr/>
          <p:nvPr/>
        </p:nvGrpSpPr>
        <p:grpSpPr>
          <a:xfrm>
            <a:off x="5693231" y="2443778"/>
            <a:ext cx="365769" cy="365760"/>
            <a:chOff x="5881974" y="3343444"/>
            <a:chExt cx="480264" cy="478243"/>
          </a:xfrm>
        </p:grpSpPr>
        <p:sp>
          <p:nvSpPr>
            <p:cNvPr id="1630" name="Google Shape;1630;p4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42"/>
          <p:cNvGrpSpPr/>
          <p:nvPr/>
        </p:nvGrpSpPr>
        <p:grpSpPr>
          <a:xfrm rot="6612864">
            <a:off x="198640" y="4015011"/>
            <a:ext cx="795045" cy="977838"/>
            <a:chOff x="4908300" y="1713075"/>
            <a:chExt cx="1545949" cy="1901386"/>
          </a:xfrm>
        </p:grpSpPr>
        <p:sp>
          <p:nvSpPr>
            <p:cNvPr id="1633" name="Google Shape;1633;p42"/>
            <p:cNvSpPr/>
            <p:nvPr/>
          </p:nvSpPr>
          <p:spPr>
            <a:xfrm>
              <a:off x="4908300" y="1713075"/>
              <a:ext cx="1545949" cy="1901386"/>
            </a:xfrm>
            <a:custGeom>
              <a:avLst/>
              <a:gdLst/>
              <a:ahLst/>
              <a:cxnLst/>
              <a:rect l="l" t="t" r="r" b="b"/>
              <a:pathLst>
                <a:path w="25592" h="31476" extrusionOk="0">
                  <a:moveTo>
                    <a:pt x="1593" y="1"/>
                  </a:moveTo>
                  <a:cubicBezTo>
                    <a:pt x="1374" y="1"/>
                    <a:pt x="1154" y="46"/>
                    <a:pt x="955" y="134"/>
                  </a:cubicBezTo>
                  <a:cubicBezTo>
                    <a:pt x="375" y="385"/>
                    <a:pt x="0" y="956"/>
                    <a:pt x="0" y="1589"/>
                  </a:cubicBezTo>
                  <a:cubicBezTo>
                    <a:pt x="0" y="1887"/>
                    <a:pt x="86" y="2179"/>
                    <a:pt x="245" y="2431"/>
                  </a:cubicBezTo>
                  <a:lnTo>
                    <a:pt x="1406" y="4290"/>
                  </a:lnTo>
                  <a:cubicBezTo>
                    <a:pt x="1346" y="4601"/>
                    <a:pt x="1283" y="4990"/>
                    <a:pt x="1227" y="5441"/>
                  </a:cubicBezTo>
                  <a:cubicBezTo>
                    <a:pt x="1137" y="6133"/>
                    <a:pt x="1074" y="6829"/>
                    <a:pt x="1044" y="7522"/>
                  </a:cubicBezTo>
                  <a:lnTo>
                    <a:pt x="958" y="7522"/>
                  </a:lnTo>
                  <a:lnTo>
                    <a:pt x="1028" y="8941"/>
                  </a:lnTo>
                  <a:lnTo>
                    <a:pt x="1028" y="8976"/>
                  </a:lnTo>
                  <a:cubicBezTo>
                    <a:pt x="1031" y="9299"/>
                    <a:pt x="1044" y="9630"/>
                    <a:pt x="1064" y="9964"/>
                  </a:cubicBezTo>
                  <a:lnTo>
                    <a:pt x="1064" y="9998"/>
                  </a:lnTo>
                  <a:lnTo>
                    <a:pt x="1114" y="11277"/>
                  </a:lnTo>
                  <a:lnTo>
                    <a:pt x="1180" y="11277"/>
                  </a:lnTo>
                  <a:cubicBezTo>
                    <a:pt x="1455" y="13597"/>
                    <a:pt x="2088" y="15765"/>
                    <a:pt x="3063" y="17740"/>
                  </a:cubicBezTo>
                  <a:cubicBezTo>
                    <a:pt x="4336" y="20316"/>
                    <a:pt x="6188" y="22533"/>
                    <a:pt x="8578" y="24349"/>
                  </a:cubicBezTo>
                  <a:lnTo>
                    <a:pt x="7998" y="24160"/>
                  </a:lnTo>
                  <a:lnTo>
                    <a:pt x="8807" y="24760"/>
                  </a:lnTo>
                  <a:cubicBezTo>
                    <a:pt x="8514" y="24749"/>
                    <a:pt x="8256" y="24745"/>
                    <a:pt x="8046" y="24745"/>
                  </a:cubicBezTo>
                  <a:cubicBezTo>
                    <a:pt x="7954" y="24745"/>
                    <a:pt x="7872" y="24746"/>
                    <a:pt x="7799" y="24747"/>
                  </a:cubicBezTo>
                  <a:cubicBezTo>
                    <a:pt x="7554" y="24747"/>
                    <a:pt x="7312" y="24813"/>
                    <a:pt x="7097" y="24933"/>
                  </a:cubicBezTo>
                  <a:lnTo>
                    <a:pt x="7077" y="24942"/>
                  </a:lnTo>
                  <a:cubicBezTo>
                    <a:pt x="6705" y="25158"/>
                    <a:pt x="6447" y="25522"/>
                    <a:pt x="6370" y="25947"/>
                  </a:cubicBezTo>
                  <a:cubicBezTo>
                    <a:pt x="6291" y="26365"/>
                    <a:pt x="6401" y="26795"/>
                    <a:pt x="6669" y="27130"/>
                  </a:cubicBezTo>
                  <a:cubicBezTo>
                    <a:pt x="8035" y="28840"/>
                    <a:pt x="9595" y="30067"/>
                    <a:pt x="11302" y="30776"/>
                  </a:cubicBezTo>
                  <a:cubicBezTo>
                    <a:pt x="12419" y="31240"/>
                    <a:pt x="13573" y="31475"/>
                    <a:pt x="14740" y="31475"/>
                  </a:cubicBezTo>
                  <a:cubicBezTo>
                    <a:pt x="14895" y="31475"/>
                    <a:pt x="15051" y="31472"/>
                    <a:pt x="15207" y="31462"/>
                  </a:cubicBezTo>
                  <a:cubicBezTo>
                    <a:pt x="16009" y="31419"/>
                    <a:pt x="16719" y="30971"/>
                    <a:pt x="17103" y="30262"/>
                  </a:cubicBezTo>
                  <a:cubicBezTo>
                    <a:pt x="17196" y="30093"/>
                    <a:pt x="17265" y="29914"/>
                    <a:pt x="17311" y="29735"/>
                  </a:cubicBezTo>
                  <a:cubicBezTo>
                    <a:pt x="17686" y="30033"/>
                    <a:pt x="18077" y="30309"/>
                    <a:pt x="18481" y="30558"/>
                  </a:cubicBezTo>
                  <a:cubicBezTo>
                    <a:pt x="18912" y="30819"/>
                    <a:pt x="19392" y="30950"/>
                    <a:pt x="19872" y="30950"/>
                  </a:cubicBezTo>
                  <a:cubicBezTo>
                    <a:pt x="20376" y="30950"/>
                    <a:pt x="20880" y="30806"/>
                    <a:pt x="21328" y="30518"/>
                  </a:cubicBezTo>
                  <a:cubicBezTo>
                    <a:pt x="22194" y="29964"/>
                    <a:pt x="22654" y="28990"/>
                    <a:pt x="22532" y="27979"/>
                  </a:cubicBezTo>
                  <a:lnTo>
                    <a:pt x="22532" y="27972"/>
                  </a:lnTo>
                  <a:cubicBezTo>
                    <a:pt x="22532" y="27965"/>
                    <a:pt x="22529" y="27956"/>
                    <a:pt x="22529" y="27945"/>
                  </a:cubicBezTo>
                  <a:cubicBezTo>
                    <a:pt x="22529" y="27928"/>
                    <a:pt x="22526" y="27916"/>
                    <a:pt x="22522" y="27899"/>
                  </a:cubicBezTo>
                  <a:lnTo>
                    <a:pt x="22522" y="27893"/>
                  </a:lnTo>
                  <a:cubicBezTo>
                    <a:pt x="22376" y="26785"/>
                    <a:pt x="21972" y="25655"/>
                    <a:pt x="21316" y="24518"/>
                  </a:cubicBezTo>
                  <a:lnTo>
                    <a:pt x="21316" y="24518"/>
                  </a:lnTo>
                  <a:cubicBezTo>
                    <a:pt x="21504" y="24611"/>
                    <a:pt x="21706" y="24677"/>
                    <a:pt x="21919" y="24717"/>
                  </a:cubicBezTo>
                  <a:cubicBezTo>
                    <a:pt x="22060" y="24743"/>
                    <a:pt x="22203" y="24756"/>
                    <a:pt x="22343" y="24756"/>
                  </a:cubicBezTo>
                  <a:cubicBezTo>
                    <a:pt x="23035" y="24756"/>
                    <a:pt x="23696" y="24451"/>
                    <a:pt x="24136" y="23908"/>
                  </a:cubicBezTo>
                  <a:lnTo>
                    <a:pt x="24152" y="23888"/>
                  </a:lnTo>
                  <a:cubicBezTo>
                    <a:pt x="24176" y="23856"/>
                    <a:pt x="24212" y="23809"/>
                    <a:pt x="24252" y="23752"/>
                  </a:cubicBezTo>
                  <a:lnTo>
                    <a:pt x="24268" y="23726"/>
                  </a:lnTo>
                  <a:cubicBezTo>
                    <a:pt x="25197" y="22324"/>
                    <a:pt x="25591" y="20425"/>
                    <a:pt x="25445" y="18075"/>
                  </a:cubicBezTo>
                  <a:cubicBezTo>
                    <a:pt x="25336" y="16325"/>
                    <a:pt x="24952" y="14771"/>
                    <a:pt x="24733" y="14001"/>
                  </a:cubicBezTo>
                  <a:lnTo>
                    <a:pt x="24729" y="13988"/>
                  </a:lnTo>
                  <a:cubicBezTo>
                    <a:pt x="24570" y="13448"/>
                    <a:pt x="24126" y="13050"/>
                    <a:pt x="23569" y="12951"/>
                  </a:cubicBezTo>
                  <a:cubicBezTo>
                    <a:pt x="23482" y="12935"/>
                    <a:pt x="23394" y="12927"/>
                    <a:pt x="23307" y="12927"/>
                  </a:cubicBezTo>
                  <a:cubicBezTo>
                    <a:pt x="22846" y="12927"/>
                    <a:pt x="22409" y="13145"/>
                    <a:pt x="22128" y="13524"/>
                  </a:cubicBezTo>
                  <a:lnTo>
                    <a:pt x="22117" y="13541"/>
                  </a:lnTo>
                  <a:cubicBezTo>
                    <a:pt x="22032" y="13663"/>
                    <a:pt x="21925" y="13806"/>
                    <a:pt x="21822" y="13958"/>
                  </a:cubicBezTo>
                  <a:lnTo>
                    <a:pt x="21819" y="13962"/>
                  </a:lnTo>
                  <a:cubicBezTo>
                    <a:pt x="21402" y="14578"/>
                    <a:pt x="21040" y="15205"/>
                    <a:pt x="20742" y="15834"/>
                  </a:cubicBezTo>
                  <a:lnTo>
                    <a:pt x="20543" y="15765"/>
                  </a:lnTo>
                  <a:cubicBezTo>
                    <a:pt x="19251" y="12103"/>
                    <a:pt x="16476" y="7439"/>
                    <a:pt x="10504" y="4492"/>
                  </a:cubicBezTo>
                  <a:lnTo>
                    <a:pt x="10504" y="4456"/>
                  </a:lnTo>
                  <a:lnTo>
                    <a:pt x="9635" y="4084"/>
                  </a:lnTo>
                  <a:lnTo>
                    <a:pt x="9575" y="4058"/>
                  </a:lnTo>
                  <a:lnTo>
                    <a:pt x="7984" y="3388"/>
                  </a:lnTo>
                  <a:lnTo>
                    <a:pt x="7958" y="3419"/>
                  </a:lnTo>
                  <a:cubicBezTo>
                    <a:pt x="7206" y="3150"/>
                    <a:pt x="6424" y="2911"/>
                    <a:pt x="5622" y="2706"/>
                  </a:cubicBezTo>
                  <a:cubicBezTo>
                    <a:pt x="5217" y="2597"/>
                    <a:pt x="4790" y="2497"/>
                    <a:pt x="4352" y="2404"/>
                  </a:cubicBezTo>
                  <a:lnTo>
                    <a:pt x="2808" y="564"/>
                  </a:lnTo>
                  <a:lnTo>
                    <a:pt x="2798" y="558"/>
                  </a:lnTo>
                  <a:cubicBezTo>
                    <a:pt x="2575" y="296"/>
                    <a:pt x="2281" y="117"/>
                    <a:pt x="1946" y="41"/>
                  </a:cubicBezTo>
                  <a:cubicBezTo>
                    <a:pt x="1830" y="14"/>
                    <a:pt x="1712" y="1"/>
                    <a:pt x="1593"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5544150" y="3137071"/>
              <a:ext cx="311401" cy="275156"/>
            </a:xfrm>
            <a:custGeom>
              <a:avLst/>
              <a:gdLst/>
              <a:ahLst/>
              <a:cxnLst/>
              <a:rect l="l" t="t" r="r" b="b"/>
              <a:pathLst>
                <a:path w="5155" h="4555" extrusionOk="0">
                  <a:moveTo>
                    <a:pt x="1" y="0"/>
                  </a:moveTo>
                  <a:lnTo>
                    <a:pt x="130" y="2928"/>
                  </a:lnTo>
                  <a:lnTo>
                    <a:pt x="5155" y="4554"/>
                  </a:lnTo>
                  <a:lnTo>
                    <a:pt x="5042" y="246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6061178" y="2723216"/>
              <a:ext cx="169201" cy="379299"/>
            </a:xfrm>
            <a:custGeom>
              <a:avLst/>
              <a:gdLst/>
              <a:ahLst/>
              <a:cxnLst/>
              <a:rect l="l" t="t" r="r" b="b"/>
              <a:pathLst>
                <a:path w="2801" h="6279" extrusionOk="0">
                  <a:moveTo>
                    <a:pt x="0" y="1"/>
                  </a:moveTo>
                  <a:lnTo>
                    <a:pt x="839" y="5546"/>
                  </a:lnTo>
                  <a:lnTo>
                    <a:pt x="2800" y="6279"/>
                  </a:lnTo>
                  <a:lnTo>
                    <a:pt x="2751" y="998"/>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5054849" y="1930725"/>
              <a:ext cx="1097061" cy="1387923"/>
            </a:xfrm>
            <a:custGeom>
              <a:avLst/>
              <a:gdLst/>
              <a:ahLst/>
              <a:cxnLst/>
              <a:rect l="l" t="t" r="r" b="b"/>
              <a:pathLst>
                <a:path w="18161" h="22976" extrusionOk="0">
                  <a:moveTo>
                    <a:pt x="620" y="1"/>
                  </a:moveTo>
                  <a:cubicBezTo>
                    <a:pt x="620" y="1"/>
                    <a:pt x="557" y="213"/>
                    <a:pt x="475" y="608"/>
                  </a:cubicBezTo>
                  <a:cubicBezTo>
                    <a:pt x="392" y="979"/>
                    <a:pt x="292" y="1509"/>
                    <a:pt x="206" y="2172"/>
                  </a:cubicBezTo>
                  <a:cubicBezTo>
                    <a:pt x="94" y="3044"/>
                    <a:pt x="1" y="4137"/>
                    <a:pt x="17" y="5373"/>
                  </a:cubicBezTo>
                  <a:cubicBezTo>
                    <a:pt x="17" y="5413"/>
                    <a:pt x="17" y="5453"/>
                    <a:pt x="20" y="5497"/>
                  </a:cubicBezTo>
                  <a:cubicBezTo>
                    <a:pt x="24" y="5811"/>
                    <a:pt x="34" y="6140"/>
                    <a:pt x="54" y="6471"/>
                  </a:cubicBezTo>
                  <a:cubicBezTo>
                    <a:pt x="54" y="6497"/>
                    <a:pt x="57" y="6524"/>
                    <a:pt x="60" y="6551"/>
                  </a:cubicBezTo>
                  <a:cubicBezTo>
                    <a:pt x="372" y="11370"/>
                    <a:pt x="2404" y="17760"/>
                    <a:pt x="10073" y="21794"/>
                  </a:cubicBezTo>
                  <a:cubicBezTo>
                    <a:pt x="10793" y="22171"/>
                    <a:pt x="11564" y="22532"/>
                    <a:pt x="12387" y="22864"/>
                  </a:cubicBezTo>
                  <a:cubicBezTo>
                    <a:pt x="12572" y="22938"/>
                    <a:pt x="12767" y="22975"/>
                    <a:pt x="12963" y="22975"/>
                  </a:cubicBezTo>
                  <a:cubicBezTo>
                    <a:pt x="13212" y="22975"/>
                    <a:pt x="13460" y="22915"/>
                    <a:pt x="13683" y="22794"/>
                  </a:cubicBezTo>
                  <a:cubicBezTo>
                    <a:pt x="14674" y="22257"/>
                    <a:pt x="16592" y="21058"/>
                    <a:pt x="17862" y="19304"/>
                  </a:cubicBezTo>
                  <a:cubicBezTo>
                    <a:pt x="18058" y="19026"/>
                    <a:pt x="18160" y="18694"/>
                    <a:pt x="18147" y="18359"/>
                  </a:cubicBezTo>
                  <a:cubicBezTo>
                    <a:pt x="18147" y="18336"/>
                    <a:pt x="18144" y="18313"/>
                    <a:pt x="18144" y="18290"/>
                  </a:cubicBezTo>
                  <a:cubicBezTo>
                    <a:pt x="18120" y="17763"/>
                    <a:pt x="18051" y="16895"/>
                    <a:pt x="17848" y="15821"/>
                  </a:cubicBezTo>
                  <a:cubicBezTo>
                    <a:pt x="17136" y="11960"/>
                    <a:pt x="14760" y="5387"/>
                    <a:pt x="6921" y="1873"/>
                  </a:cubicBezTo>
                  <a:cubicBezTo>
                    <a:pt x="6888" y="1858"/>
                    <a:pt x="6855" y="1844"/>
                    <a:pt x="6825" y="1827"/>
                  </a:cubicBezTo>
                  <a:lnTo>
                    <a:pt x="6765" y="1801"/>
                  </a:lnTo>
                  <a:lnTo>
                    <a:pt x="6155" y="1546"/>
                  </a:lnTo>
                  <a:cubicBezTo>
                    <a:pt x="6099" y="1523"/>
                    <a:pt x="6043" y="1500"/>
                    <a:pt x="5986" y="1476"/>
                  </a:cubicBezTo>
                  <a:cubicBezTo>
                    <a:pt x="5065" y="1111"/>
                    <a:pt x="4071" y="787"/>
                    <a:pt x="3003" y="512"/>
                  </a:cubicBezTo>
                  <a:cubicBezTo>
                    <a:pt x="2583" y="402"/>
                    <a:pt x="2145" y="299"/>
                    <a:pt x="1697" y="207"/>
                  </a:cubicBezTo>
                  <a:cubicBezTo>
                    <a:pt x="1588" y="183"/>
                    <a:pt x="1472" y="160"/>
                    <a:pt x="1359" y="134"/>
                  </a:cubicBezTo>
                  <a:lnTo>
                    <a:pt x="1356" y="134"/>
                  </a:lnTo>
                  <a:cubicBezTo>
                    <a:pt x="1114" y="88"/>
                    <a:pt x="869" y="44"/>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5055694" y="2019826"/>
              <a:ext cx="417295" cy="306628"/>
            </a:xfrm>
            <a:custGeom>
              <a:avLst/>
              <a:gdLst/>
              <a:ahLst/>
              <a:cxnLst/>
              <a:rect l="l" t="t" r="r" b="b"/>
              <a:pathLst>
                <a:path w="6908" h="5076" extrusionOk="0">
                  <a:moveTo>
                    <a:pt x="5972" y="1"/>
                  </a:moveTo>
                  <a:cubicBezTo>
                    <a:pt x="5913" y="100"/>
                    <a:pt x="4666" y="2215"/>
                    <a:pt x="2121" y="3315"/>
                  </a:cubicBezTo>
                  <a:cubicBezTo>
                    <a:pt x="1498" y="3584"/>
                    <a:pt x="788" y="3796"/>
                    <a:pt x="3" y="3898"/>
                  </a:cubicBezTo>
                  <a:lnTo>
                    <a:pt x="0" y="3898"/>
                  </a:lnTo>
                  <a:lnTo>
                    <a:pt x="6" y="4022"/>
                  </a:lnTo>
                  <a:lnTo>
                    <a:pt x="40" y="4996"/>
                  </a:lnTo>
                  <a:lnTo>
                    <a:pt x="43" y="5076"/>
                  </a:lnTo>
                  <a:lnTo>
                    <a:pt x="46" y="5076"/>
                  </a:lnTo>
                  <a:cubicBezTo>
                    <a:pt x="119" y="5065"/>
                    <a:pt x="1130" y="4946"/>
                    <a:pt x="2390" y="4455"/>
                  </a:cubicBezTo>
                  <a:cubicBezTo>
                    <a:pt x="3954" y="3843"/>
                    <a:pt x="5899" y="2659"/>
                    <a:pt x="6907" y="398"/>
                  </a:cubicBezTo>
                  <a:lnTo>
                    <a:pt x="6907" y="395"/>
                  </a:lnTo>
                  <a:lnTo>
                    <a:pt x="6811" y="352"/>
                  </a:lnTo>
                  <a:lnTo>
                    <a:pt x="6751" y="326"/>
                  </a:lnTo>
                  <a:lnTo>
                    <a:pt x="6141" y="71"/>
                  </a:lnTo>
                  <a:lnTo>
                    <a:pt x="597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5061475" y="1926250"/>
              <a:ext cx="180598" cy="140148"/>
            </a:xfrm>
            <a:custGeom>
              <a:avLst/>
              <a:gdLst/>
              <a:ahLst/>
              <a:cxnLst/>
              <a:rect l="l" t="t" r="r" b="b"/>
              <a:pathLst>
                <a:path w="2799" h="2172" extrusionOk="0">
                  <a:moveTo>
                    <a:pt x="415" y="1"/>
                  </a:moveTo>
                  <a:cubicBezTo>
                    <a:pt x="415" y="1"/>
                    <a:pt x="352" y="213"/>
                    <a:pt x="270" y="608"/>
                  </a:cubicBezTo>
                  <a:cubicBezTo>
                    <a:pt x="187" y="979"/>
                    <a:pt x="87" y="1509"/>
                    <a:pt x="1" y="2172"/>
                  </a:cubicBezTo>
                  <a:cubicBezTo>
                    <a:pt x="389" y="2046"/>
                    <a:pt x="883" y="1838"/>
                    <a:pt x="1446" y="1500"/>
                  </a:cubicBezTo>
                  <a:cubicBezTo>
                    <a:pt x="1861" y="1247"/>
                    <a:pt x="2318" y="926"/>
                    <a:pt x="2798" y="512"/>
                  </a:cubicBezTo>
                  <a:cubicBezTo>
                    <a:pt x="2378" y="402"/>
                    <a:pt x="1940" y="299"/>
                    <a:pt x="1492" y="207"/>
                  </a:cubicBezTo>
                  <a:cubicBezTo>
                    <a:pt x="1383" y="183"/>
                    <a:pt x="1267" y="160"/>
                    <a:pt x="1154" y="134"/>
                  </a:cubicBezTo>
                  <a:lnTo>
                    <a:pt x="1151" y="134"/>
                  </a:lnTo>
                  <a:cubicBezTo>
                    <a:pt x="909" y="88"/>
                    <a:pt x="664" y="44"/>
                    <a:pt x="41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5663274" y="2886439"/>
              <a:ext cx="488636" cy="432216"/>
            </a:xfrm>
            <a:custGeom>
              <a:avLst/>
              <a:gdLst/>
              <a:ahLst/>
              <a:cxnLst/>
              <a:rect l="l" t="t" r="r" b="b"/>
              <a:pathLst>
                <a:path w="8089" h="7155" extrusionOk="0">
                  <a:moveTo>
                    <a:pt x="7776" y="0"/>
                  </a:moveTo>
                  <a:cubicBezTo>
                    <a:pt x="7369" y="421"/>
                    <a:pt x="6955" y="825"/>
                    <a:pt x="6537" y="1203"/>
                  </a:cubicBezTo>
                  <a:cubicBezTo>
                    <a:pt x="4071" y="3477"/>
                    <a:pt x="1499" y="5108"/>
                    <a:pt x="1" y="5973"/>
                  </a:cubicBezTo>
                  <a:cubicBezTo>
                    <a:pt x="721" y="6350"/>
                    <a:pt x="1492" y="6711"/>
                    <a:pt x="2315" y="7043"/>
                  </a:cubicBezTo>
                  <a:cubicBezTo>
                    <a:pt x="2500" y="7117"/>
                    <a:pt x="2695" y="7154"/>
                    <a:pt x="2891" y="7154"/>
                  </a:cubicBezTo>
                  <a:cubicBezTo>
                    <a:pt x="3140" y="7154"/>
                    <a:pt x="3388" y="7094"/>
                    <a:pt x="3611" y="6973"/>
                  </a:cubicBezTo>
                  <a:cubicBezTo>
                    <a:pt x="4602" y="6436"/>
                    <a:pt x="6520" y="5237"/>
                    <a:pt x="7790" y="3483"/>
                  </a:cubicBezTo>
                  <a:cubicBezTo>
                    <a:pt x="7986" y="3205"/>
                    <a:pt x="8088" y="2873"/>
                    <a:pt x="8075" y="2538"/>
                  </a:cubicBezTo>
                  <a:cubicBezTo>
                    <a:pt x="8075" y="2515"/>
                    <a:pt x="8072" y="2492"/>
                    <a:pt x="8072" y="2469"/>
                  </a:cubicBezTo>
                  <a:cubicBezTo>
                    <a:pt x="8048" y="1942"/>
                    <a:pt x="7979" y="1074"/>
                    <a:pt x="777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4993958" y="1800848"/>
              <a:ext cx="143045" cy="171014"/>
            </a:xfrm>
            <a:custGeom>
              <a:avLst/>
              <a:gdLst/>
              <a:ahLst/>
              <a:cxnLst/>
              <a:rect l="l" t="t" r="r" b="b"/>
              <a:pathLst>
                <a:path w="2368" h="2831" extrusionOk="0">
                  <a:moveTo>
                    <a:pt x="304" y="1"/>
                  </a:moveTo>
                  <a:cubicBezTo>
                    <a:pt x="263" y="1"/>
                    <a:pt x="222" y="9"/>
                    <a:pt x="183" y="26"/>
                  </a:cubicBezTo>
                  <a:cubicBezTo>
                    <a:pt x="68" y="76"/>
                    <a:pt x="1" y="185"/>
                    <a:pt x="1" y="298"/>
                  </a:cubicBezTo>
                  <a:cubicBezTo>
                    <a:pt x="1" y="352"/>
                    <a:pt x="17" y="408"/>
                    <a:pt x="48" y="457"/>
                  </a:cubicBezTo>
                  <a:lnTo>
                    <a:pt x="1483" y="2758"/>
                  </a:lnTo>
                  <a:lnTo>
                    <a:pt x="1529" y="2830"/>
                  </a:lnTo>
                  <a:lnTo>
                    <a:pt x="2364" y="2284"/>
                  </a:lnTo>
                  <a:lnTo>
                    <a:pt x="2367" y="2284"/>
                  </a:lnTo>
                  <a:lnTo>
                    <a:pt x="534" y="106"/>
                  </a:lnTo>
                  <a:cubicBezTo>
                    <a:pt x="474" y="37"/>
                    <a:pt x="390"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5055694" y="2021276"/>
              <a:ext cx="1002523" cy="1225970"/>
            </a:xfrm>
            <a:custGeom>
              <a:avLst/>
              <a:gdLst/>
              <a:ahLst/>
              <a:cxnLst/>
              <a:rect l="l" t="t" r="r" b="b"/>
              <a:pathLst>
                <a:path w="16596" h="20295" extrusionOk="0">
                  <a:moveTo>
                    <a:pt x="1637" y="1"/>
                  </a:moveTo>
                  <a:cubicBezTo>
                    <a:pt x="1074" y="339"/>
                    <a:pt x="580" y="547"/>
                    <a:pt x="192" y="673"/>
                  </a:cubicBezTo>
                  <a:cubicBezTo>
                    <a:pt x="86" y="1485"/>
                    <a:pt x="0" y="2486"/>
                    <a:pt x="0" y="3616"/>
                  </a:cubicBezTo>
                  <a:cubicBezTo>
                    <a:pt x="0" y="3699"/>
                    <a:pt x="3" y="3785"/>
                    <a:pt x="3" y="3874"/>
                  </a:cubicBezTo>
                  <a:cubicBezTo>
                    <a:pt x="788" y="3772"/>
                    <a:pt x="1498" y="3560"/>
                    <a:pt x="2121" y="3291"/>
                  </a:cubicBezTo>
                  <a:cubicBezTo>
                    <a:pt x="1892" y="2191"/>
                    <a:pt x="1697" y="922"/>
                    <a:pt x="1637" y="1"/>
                  </a:cubicBezTo>
                  <a:close/>
                  <a:moveTo>
                    <a:pt x="6" y="3998"/>
                  </a:moveTo>
                  <a:lnTo>
                    <a:pt x="6" y="3998"/>
                  </a:lnTo>
                  <a:cubicBezTo>
                    <a:pt x="10" y="4312"/>
                    <a:pt x="20" y="4641"/>
                    <a:pt x="40" y="4972"/>
                  </a:cubicBezTo>
                  <a:lnTo>
                    <a:pt x="6" y="3998"/>
                  </a:lnTo>
                  <a:close/>
                  <a:moveTo>
                    <a:pt x="2390" y="4431"/>
                  </a:moveTo>
                  <a:cubicBezTo>
                    <a:pt x="1130" y="4922"/>
                    <a:pt x="119" y="5041"/>
                    <a:pt x="46" y="5052"/>
                  </a:cubicBezTo>
                  <a:cubicBezTo>
                    <a:pt x="358" y="9871"/>
                    <a:pt x="2390" y="16261"/>
                    <a:pt x="10059" y="20295"/>
                  </a:cubicBezTo>
                  <a:cubicBezTo>
                    <a:pt x="10666" y="19943"/>
                    <a:pt x="11451" y="19466"/>
                    <a:pt x="12336" y="18869"/>
                  </a:cubicBezTo>
                  <a:cubicBezTo>
                    <a:pt x="11868" y="17613"/>
                    <a:pt x="11527" y="16125"/>
                    <a:pt x="11401" y="14362"/>
                  </a:cubicBezTo>
                  <a:lnTo>
                    <a:pt x="11401" y="14345"/>
                  </a:lnTo>
                  <a:cubicBezTo>
                    <a:pt x="11401" y="14302"/>
                    <a:pt x="11408" y="14266"/>
                    <a:pt x="11428" y="14229"/>
                  </a:cubicBezTo>
                  <a:cubicBezTo>
                    <a:pt x="11467" y="14150"/>
                    <a:pt x="11554" y="14096"/>
                    <a:pt x="11646" y="14096"/>
                  </a:cubicBezTo>
                  <a:cubicBezTo>
                    <a:pt x="11693" y="14096"/>
                    <a:pt x="11740" y="14107"/>
                    <a:pt x="11782" y="14136"/>
                  </a:cubicBezTo>
                  <a:cubicBezTo>
                    <a:pt x="12439" y="14574"/>
                    <a:pt x="13771" y="15525"/>
                    <a:pt x="15117" y="16808"/>
                  </a:cubicBezTo>
                  <a:cubicBezTo>
                    <a:pt x="15607" y="16407"/>
                    <a:pt x="16101" y="15979"/>
                    <a:pt x="16595" y="15525"/>
                  </a:cubicBezTo>
                  <a:cubicBezTo>
                    <a:pt x="14663" y="14076"/>
                    <a:pt x="12492" y="12950"/>
                    <a:pt x="10182" y="12247"/>
                  </a:cubicBezTo>
                  <a:lnTo>
                    <a:pt x="10182" y="12247"/>
                  </a:lnTo>
                  <a:cubicBezTo>
                    <a:pt x="10195" y="13311"/>
                    <a:pt x="10211" y="14368"/>
                    <a:pt x="10225" y="15425"/>
                  </a:cubicBezTo>
                  <a:cubicBezTo>
                    <a:pt x="8683" y="14438"/>
                    <a:pt x="7294" y="13288"/>
                    <a:pt x="6058" y="11760"/>
                  </a:cubicBezTo>
                  <a:cubicBezTo>
                    <a:pt x="4385" y="11209"/>
                    <a:pt x="3294" y="9519"/>
                    <a:pt x="3556" y="7717"/>
                  </a:cubicBezTo>
                  <a:cubicBezTo>
                    <a:pt x="3560" y="7686"/>
                    <a:pt x="3566" y="7657"/>
                    <a:pt x="3569" y="7627"/>
                  </a:cubicBezTo>
                  <a:cubicBezTo>
                    <a:pt x="3215" y="6842"/>
                    <a:pt x="2884" y="5986"/>
                    <a:pt x="2569" y="5052"/>
                  </a:cubicBezTo>
                  <a:cubicBezTo>
                    <a:pt x="2512" y="4876"/>
                    <a:pt x="2449" y="4667"/>
                    <a:pt x="2390" y="443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5055694" y="2220079"/>
              <a:ext cx="144374" cy="106378"/>
            </a:xfrm>
            <a:custGeom>
              <a:avLst/>
              <a:gdLst/>
              <a:ahLst/>
              <a:cxnLst/>
              <a:rect l="l" t="t" r="r" b="b"/>
              <a:pathLst>
                <a:path w="2390" h="1761" extrusionOk="0">
                  <a:moveTo>
                    <a:pt x="2121" y="0"/>
                  </a:moveTo>
                  <a:cubicBezTo>
                    <a:pt x="1498" y="269"/>
                    <a:pt x="788" y="481"/>
                    <a:pt x="3" y="583"/>
                  </a:cubicBezTo>
                  <a:lnTo>
                    <a:pt x="0" y="583"/>
                  </a:lnTo>
                  <a:lnTo>
                    <a:pt x="6" y="707"/>
                  </a:lnTo>
                  <a:lnTo>
                    <a:pt x="40" y="1681"/>
                  </a:lnTo>
                  <a:lnTo>
                    <a:pt x="43" y="1761"/>
                  </a:lnTo>
                  <a:lnTo>
                    <a:pt x="46" y="1761"/>
                  </a:lnTo>
                  <a:cubicBezTo>
                    <a:pt x="119" y="1750"/>
                    <a:pt x="1130" y="1631"/>
                    <a:pt x="2390" y="1140"/>
                  </a:cubicBezTo>
                  <a:cubicBezTo>
                    <a:pt x="2297" y="806"/>
                    <a:pt x="2207" y="412"/>
                    <a:pt x="21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5061475" y="1934832"/>
              <a:ext cx="96332" cy="131566"/>
            </a:xfrm>
            <a:custGeom>
              <a:avLst/>
              <a:gdLst/>
              <a:ahLst/>
              <a:cxnLst/>
              <a:rect l="l" t="t" r="r" b="b"/>
              <a:pathLst>
                <a:path w="1493" h="2039" extrusionOk="0">
                  <a:moveTo>
                    <a:pt x="1151" y="1"/>
                  </a:moveTo>
                  <a:lnTo>
                    <a:pt x="316" y="547"/>
                  </a:lnTo>
                  <a:lnTo>
                    <a:pt x="270" y="475"/>
                  </a:lnTo>
                  <a:cubicBezTo>
                    <a:pt x="187" y="846"/>
                    <a:pt x="87" y="1376"/>
                    <a:pt x="1" y="2039"/>
                  </a:cubicBezTo>
                  <a:cubicBezTo>
                    <a:pt x="389" y="1913"/>
                    <a:pt x="883" y="1705"/>
                    <a:pt x="1446" y="1367"/>
                  </a:cubicBezTo>
                  <a:cubicBezTo>
                    <a:pt x="1433" y="1121"/>
                    <a:pt x="1426" y="905"/>
                    <a:pt x="1433" y="720"/>
                  </a:cubicBezTo>
                  <a:cubicBezTo>
                    <a:pt x="1440" y="484"/>
                    <a:pt x="1460" y="273"/>
                    <a:pt x="1492" y="74"/>
                  </a:cubicBezTo>
                  <a:cubicBezTo>
                    <a:pt x="1383" y="50"/>
                    <a:pt x="1267" y="27"/>
                    <a:pt x="115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5663274" y="2959049"/>
              <a:ext cx="487791" cy="359727"/>
            </a:xfrm>
            <a:custGeom>
              <a:avLst/>
              <a:gdLst/>
              <a:ahLst/>
              <a:cxnLst/>
              <a:rect l="l" t="t" r="r" b="b"/>
              <a:pathLst>
                <a:path w="8075" h="5955" extrusionOk="0">
                  <a:moveTo>
                    <a:pt x="6537" y="1"/>
                  </a:moveTo>
                  <a:cubicBezTo>
                    <a:pt x="6043" y="455"/>
                    <a:pt x="5549" y="883"/>
                    <a:pt x="5059" y="1284"/>
                  </a:cubicBezTo>
                  <a:cubicBezTo>
                    <a:pt x="5695" y="1893"/>
                    <a:pt x="6335" y="2580"/>
                    <a:pt x="6909" y="3322"/>
                  </a:cubicBezTo>
                  <a:cubicBezTo>
                    <a:pt x="7220" y="3001"/>
                    <a:pt x="7522" y="2653"/>
                    <a:pt x="7790" y="2281"/>
                  </a:cubicBezTo>
                  <a:cubicBezTo>
                    <a:pt x="7975" y="2020"/>
                    <a:pt x="8075" y="1711"/>
                    <a:pt x="8075" y="1400"/>
                  </a:cubicBezTo>
                  <a:lnTo>
                    <a:pt x="8075" y="1336"/>
                  </a:lnTo>
                  <a:cubicBezTo>
                    <a:pt x="8075" y="1313"/>
                    <a:pt x="8072" y="1290"/>
                    <a:pt x="8072" y="1267"/>
                  </a:cubicBezTo>
                  <a:cubicBezTo>
                    <a:pt x="7582" y="823"/>
                    <a:pt x="7068" y="399"/>
                    <a:pt x="6537" y="1"/>
                  </a:cubicBezTo>
                  <a:close/>
                  <a:moveTo>
                    <a:pt x="2278" y="3345"/>
                  </a:moveTo>
                  <a:cubicBezTo>
                    <a:pt x="1393" y="3942"/>
                    <a:pt x="608" y="4419"/>
                    <a:pt x="1" y="4771"/>
                  </a:cubicBezTo>
                  <a:cubicBezTo>
                    <a:pt x="721" y="5148"/>
                    <a:pt x="1492" y="5509"/>
                    <a:pt x="2315" y="5841"/>
                  </a:cubicBezTo>
                  <a:cubicBezTo>
                    <a:pt x="2500" y="5918"/>
                    <a:pt x="2696" y="5954"/>
                    <a:pt x="2891" y="5954"/>
                  </a:cubicBezTo>
                  <a:cubicBezTo>
                    <a:pt x="3107" y="5954"/>
                    <a:pt x="3322" y="5907"/>
                    <a:pt x="3521" y="5818"/>
                  </a:cubicBezTo>
                  <a:cubicBezTo>
                    <a:pt x="3057" y="5115"/>
                    <a:pt x="2633" y="4296"/>
                    <a:pt x="2278" y="3345"/>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4993958" y="1800787"/>
              <a:ext cx="143045" cy="171074"/>
            </a:xfrm>
            <a:custGeom>
              <a:avLst/>
              <a:gdLst/>
              <a:ahLst/>
              <a:cxnLst/>
              <a:rect l="l" t="t" r="r" b="b"/>
              <a:pathLst>
                <a:path w="2368" h="2832" extrusionOk="0">
                  <a:moveTo>
                    <a:pt x="302" y="1"/>
                  </a:moveTo>
                  <a:cubicBezTo>
                    <a:pt x="262" y="1"/>
                    <a:pt x="219" y="7"/>
                    <a:pt x="183" y="27"/>
                  </a:cubicBezTo>
                  <a:cubicBezTo>
                    <a:pt x="68" y="77"/>
                    <a:pt x="1" y="186"/>
                    <a:pt x="1" y="299"/>
                  </a:cubicBezTo>
                  <a:cubicBezTo>
                    <a:pt x="1" y="353"/>
                    <a:pt x="17" y="409"/>
                    <a:pt x="48" y="458"/>
                  </a:cubicBezTo>
                  <a:lnTo>
                    <a:pt x="1483" y="2759"/>
                  </a:lnTo>
                  <a:lnTo>
                    <a:pt x="1529" y="2831"/>
                  </a:lnTo>
                  <a:lnTo>
                    <a:pt x="2364" y="2285"/>
                  </a:lnTo>
                  <a:lnTo>
                    <a:pt x="2367" y="2285"/>
                  </a:lnTo>
                  <a:lnTo>
                    <a:pt x="534" y="107"/>
                  </a:lnTo>
                  <a:cubicBezTo>
                    <a:pt x="475" y="38"/>
                    <a:pt x="389" y="1"/>
                    <a:pt x="3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5744220" y="2872666"/>
              <a:ext cx="462178" cy="642253"/>
            </a:xfrm>
            <a:custGeom>
              <a:avLst/>
              <a:gdLst/>
              <a:ahLst/>
              <a:cxnLst/>
              <a:rect l="l" t="t" r="r" b="b"/>
              <a:pathLst>
                <a:path w="7651" h="10632" extrusionOk="0">
                  <a:moveTo>
                    <a:pt x="249" y="1"/>
                  </a:moveTo>
                  <a:cubicBezTo>
                    <a:pt x="157" y="1"/>
                    <a:pt x="70" y="53"/>
                    <a:pt x="30" y="135"/>
                  </a:cubicBezTo>
                  <a:cubicBezTo>
                    <a:pt x="10" y="175"/>
                    <a:pt x="0" y="218"/>
                    <a:pt x="3" y="268"/>
                  </a:cubicBezTo>
                  <a:cubicBezTo>
                    <a:pt x="441" y="6343"/>
                    <a:pt x="3410" y="9184"/>
                    <a:pt x="5446" y="10427"/>
                  </a:cubicBezTo>
                  <a:cubicBezTo>
                    <a:pt x="5676" y="10568"/>
                    <a:pt x="5922" y="10632"/>
                    <a:pt x="6162" y="10632"/>
                  </a:cubicBezTo>
                  <a:cubicBezTo>
                    <a:pt x="6937" y="10632"/>
                    <a:pt x="7651" y="9968"/>
                    <a:pt x="7547" y="9101"/>
                  </a:cubicBezTo>
                  <a:cubicBezTo>
                    <a:pt x="7544" y="9078"/>
                    <a:pt x="7540" y="9051"/>
                    <a:pt x="7537" y="9028"/>
                  </a:cubicBezTo>
                  <a:cubicBezTo>
                    <a:pt x="6973" y="4749"/>
                    <a:pt x="1890" y="1050"/>
                    <a:pt x="384" y="42"/>
                  </a:cubicBezTo>
                  <a:cubicBezTo>
                    <a:pt x="342" y="14"/>
                    <a:pt x="295" y="1"/>
                    <a:pt x="249"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5744401" y="2880821"/>
              <a:ext cx="456379" cy="634158"/>
            </a:xfrm>
            <a:custGeom>
              <a:avLst/>
              <a:gdLst/>
              <a:ahLst/>
              <a:cxnLst/>
              <a:rect l="l" t="t" r="r" b="b"/>
              <a:pathLst>
                <a:path w="7555" h="10498" extrusionOk="0">
                  <a:moveTo>
                    <a:pt x="27" y="0"/>
                  </a:moveTo>
                  <a:cubicBezTo>
                    <a:pt x="7" y="37"/>
                    <a:pt x="0" y="73"/>
                    <a:pt x="0" y="116"/>
                  </a:cubicBezTo>
                  <a:lnTo>
                    <a:pt x="0" y="133"/>
                  </a:lnTo>
                  <a:cubicBezTo>
                    <a:pt x="438" y="6208"/>
                    <a:pt x="3407" y="9049"/>
                    <a:pt x="5443" y="10292"/>
                  </a:cubicBezTo>
                  <a:cubicBezTo>
                    <a:pt x="5671" y="10434"/>
                    <a:pt x="5920" y="10497"/>
                    <a:pt x="6159" y="10497"/>
                  </a:cubicBezTo>
                  <a:cubicBezTo>
                    <a:pt x="6884" y="10497"/>
                    <a:pt x="7554" y="9917"/>
                    <a:pt x="7554" y="9138"/>
                  </a:cubicBezTo>
                  <a:cubicBezTo>
                    <a:pt x="7554" y="9082"/>
                    <a:pt x="7551" y="9025"/>
                    <a:pt x="7544" y="8966"/>
                  </a:cubicBezTo>
                  <a:cubicBezTo>
                    <a:pt x="7541" y="8943"/>
                    <a:pt x="7537" y="8916"/>
                    <a:pt x="7534" y="8893"/>
                  </a:cubicBezTo>
                  <a:cubicBezTo>
                    <a:pt x="7074" y="8813"/>
                    <a:pt x="6609" y="8730"/>
                    <a:pt x="6175" y="8545"/>
                  </a:cubicBezTo>
                  <a:cubicBezTo>
                    <a:pt x="5472" y="8243"/>
                    <a:pt x="4916" y="7683"/>
                    <a:pt x="4379" y="7136"/>
                  </a:cubicBezTo>
                  <a:cubicBezTo>
                    <a:pt x="3146" y="5883"/>
                    <a:pt x="1896" y="4607"/>
                    <a:pt x="1028" y="3079"/>
                  </a:cubicBezTo>
                  <a:cubicBezTo>
                    <a:pt x="475" y="2099"/>
                    <a:pt x="282" y="1034"/>
                    <a:pt x="2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5375190" y="3295582"/>
              <a:ext cx="527237" cy="251054"/>
            </a:xfrm>
            <a:custGeom>
              <a:avLst/>
              <a:gdLst/>
              <a:ahLst/>
              <a:cxnLst/>
              <a:rect l="l" t="t" r="r" b="b"/>
              <a:pathLst>
                <a:path w="8728" h="4156" extrusionOk="0">
                  <a:moveTo>
                    <a:pt x="405" y="0"/>
                  </a:moveTo>
                  <a:cubicBezTo>
                    <a:pt x="335" y="0"/>
                    <a:pt x="271" y="1"/>
                    <a:pt x="213" y="1"/>
                  </a:cubicBezTo>
                  <a:cubicBezTo>
                    <a:pt x="180" y="1"/>
                    <a:pt x="150" y="12"/>
                    <a:pt x="123" y="25"/>
                  </a:cubicBezTo>
                  <a:cubicBezTo>
                    <a:pt x="34" y="78"/>
                    <a:pt x="1" y="204"/>
                    <a:pt x="73" y="293"/>
                  </a:cubicBezTo>
                  <a:cubicBezTo>
                    <a:pt x="2651" y="3518"/>
                    <a:pt x="5386" y="4155"/>
                    <a:pt x="7152" y="4155"/>
                  </a:cubicBezTo>
                  <a:cubicBezTo>
                    <a:pt x="7286" y="4155"/>
                    <a:pt x="7415" y="4151"/>
                    <a:pt x="7538" y="4145"/>
                  </a:cubicBezTo>
                  <a:cubicBezTo>
                    <a:pt x="8303" y="4105"/>
                    <a:pt x="8727" y="3267"/>
                    <a:pt x="8373" y="2646"/>
                  </a:cubicBezTo>
                  <a:cubicBezTo>
                    <a:pt x="8340" y="2591"/>
                    <a:pt x="8303" y="2534"/>
                    <a:pt x="8257" y="2481"/>
                  </a:cubicBezTo>
                  <a:cubicBezTo>
                    <a:pt x="6257" y="209"/>
                    <a:pt x="1939" y="0"/>
                    <a:pt x="405"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5377183" y="3297092"/>
              <a:ext cx="511652" cy="249483"/>
            </a:xfrm>
            <a:custGeom>
              <a:avLst/>
              <a:gdLst/>
              <a:ahLst/>
              <a:cxnLst/>
              <a:rect l="l" t="t" r="r" b="b"/>
              <a:pathLst>
                <a:path w="8470" h="4130" extrusionOk="0">
                  <a:moveTo>
                    <a:pt x="90" y="0"/>
                  </a:moveTo>
                  <a:cubicBezTo>
                    <a:pt x="34" y="33"/>
                    <a:pt x="1" y="92"/>
                    <a:pt x="1" y="155"/>
                  </a:cubicBezTo>
                  <a:cubicBezTo>
                    <a:pt x="1" y="195"/>
                    <a:pt x="14" y="235"/>
                    <a:pt x="40" y="268"/>
                  </a:cubicBezTo>
                  <a:cubicBezTo>
                    <a:pt x="2619" y="3490"/>
                    <a:pt x="5350" y="4129"/>
                    <a:pt x="7117" y="4129"/>
                  </a:cubicBezTo>
                  <a:cubicBezTo>
                    <a:pt x="7253" y="4129"/>
                    <a:pt x="7382" y="4126"/>
                    <a:pt x="7505" y="4120"/>
                  </a:cubicBezTo>
                  <a:cubicBezTo>
                    <a:pt x="8082" y="4090"/>
                    <a:pt x="8469" y="3603"/>
                    <a:pt x="8466" y="3099"/>
                  </a:cubicBezTo>
                  <a:cubicBezTo>
                    <a:pt x="8466" y="2936"/>
                    <a:pt x="8426" y="2771"/>
                    <a:pt x="8340" y="2621"/>
                  </a:cubicBezTo>
                  <a:cubicBezTo>
                    <a:pt x="8022" y="2575"/>
                    <a:pt x="7700" y="2562"/>
                    <a:pt x="7375" y="2562"/>
                  </a:cubicBezTo>
                  <a:cubicBezTo>
                    <a:pt x="7193" y="2562"/>
                    <a:pt x="7011" y="2566"/>
                    <a:pt x="6829" y="2572"/>
                  </a:cubicBezTo>
                  <a:cubicBezTo>
                    <a:pt x="6646" y="2575"/>
                    <a:pt x="6464" y="2578"/>
                    <a:pt x="6282" y="2578"/>
                  </a:cubicBezTo>
                  <a:cubicBezTo>
                    <a:pt x="6212" y="2578"/>
                    <a:pt x="6142" y="2578"/>
                    <a:pt x="6069" y="2575"/>
                  </a:cubicBezTo>
                  <a:cubicBezTo>
                    <a:pt x="4068" y="2535"/>
                    <a:pt x="1813" y="1763"/>
                    <a:pt x="372" y="322"/>
                  </a:cubicBezTo>
                  <a:cubicBezTo>
                    <a:pt x="266" y="215"/>
                    <a:pt x="173" y="109"/>
                    <a:pt x="9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6153843" y="2581741"/>
              <a:ext cx="272136" cy="559011"/>
            </a:xfrm>
            <a:custGeom>
              <a:avLst/>
              <a:gdLst/>
              <a:ahLst/>
              <a:cxnLst/>
              <a:rect l="l" t="t" r="r" b="b"/>
              <a:pathLst>
                <a:path w="4505" h="9254" extrusionOk="0">
                  <a:moveTo>
                    <a:pt x="2825" y="1"/>
                  </a:moveTo>
                  <a:cubicBezTo>
                    <a:pt x="2769" y="1"/>
                    <a:pt x="2712" y="25"/>
                    <a:pt x="2675" y="76"/>
                  </a:cubicBezTo>
                  <a:cubicBezTo>
                    <a:pt x="2579" y="208"/>
                    <a:pt x="2486" y="341"/>
                    <a:pt x="2393" y="473"/>
                  </a:cubicBezTo>
                  <a:cubicBezTo>
                    <a:pt x="1" y="3990"/>
                    <a:pt x="319" y="6900"/>
                    <a:pt x="859" y="8537"/>
                  </a:cubicBezTo>
                  <a:cubicBezTo>
                    <a:pt x="1012" y="9002"/>
                    <a:pt x="1434" y="9254"/>
                    <a:pt x="1857" y="9254"/>
                  </a:cubicBezTo>
                  <a:cubicBezTo>
                    <a:pt x="2149" y="9254"/>
                    <a:pt x="2441" y="9134"/>
                    <a:pt x="2646" y="8882"/>
                  </a:cubicBezTo>
                  <a:cubicBezTo>
                    <a:pt x="2665" y="8855"/>
                    <a:pt x="2689" y="8829"/>
                    <a:pt x="2708" y="8800"/>
                  </a:cubicBezTo>
                  <a:cubicBezTo>
                    <a:pt x="4505" y="6081"/>
                    <a:pt x="3378" y="1448"/>
                    <a:pt x="3007" y="135"/>
                  </a:cubicBezTo>
                  <a:cubicBezTo>
                    <a:pt x="2982" y="48"/>
                    <a:pt x="2903" y="1"/>
                    <a:pt x="282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6182476" y="2610314"/>
              <a:ext cx="131205" cy="530378"/>
            </a:xfrm>
            <a:custGeom>
              <a:avLst/>
              <a:gdLst/>
              <a:ahLst/>
              <a:cxnLst/>
              <a:rect l="l" t="t" r="r" b="b"/>
              <a:pathLst>
                <a:path w="2172" h="8780" extrusionOk="0">
                  <a:moveTo>
                    <a:pt x="1919" y="0"/>
                  </a:moveTo>
                  <a:lnTo>
                    <a:pt x="1919" y="0"/>
                  </a:lnTo>
                  <a:cubicBezTo>
                    <a:pt x="1254" y="978"/>
                    <a:pt x="799" y="1910"/>
                    <a:pt x="498" y="2778"/>
                  </a:cubicBezTo>
                  <a:cubicBezTo>
                    <a:pt x="136" y="3832"/>
                    <a:pt x="4" y="4793"/>
                    <a:pt x="1" y="5642"/>
                  </a:cubicBezTo>
                  <a:cubicBezTo>
                    <a:pt x="1" y="6612"/>
                    <a:pt x="176" y="7435"/>
                    <a:pt x="385" y="8064"/>
                  </a:cubicBezTo>
                  <a:cubicBezTo>
                    <a:pt x="538" y="8529"/>
                    <a:pt x="962" y="8780"/>
                    <a:pt x="1386" y="8780"/>
                  </a:cubicBezTo>
                  <a:cubicBezTo>
                    <a:pt x="1678" y="8780"/>
                    <a:pt x="1969" y="8661"/>
                    <a:pt x="2172" y="8409"/>
                  </a:cubicBezTo>
                  <a:cubicBezTo>
                    <a:pt x="2158" y="8386"/>
                    <a:pt x="2148" y="8359"/>
                    <a:pt x="2138" y="8336"/>
                  </a:cubicBezTo>
                  <a:cubicBezTo>
                    <a:pt x="1044" y="5830"/>
                    <a:pt x="951" y="2917"/>
                    <a:pt x="1810" y="332"/>
                  </a:cubicBezTo>
                  <a:cubicBezTo>
                    <a:pt x="1846" y="219"/>
                    <a:pt x="1883" y="109"/>
                    <a:pt x="19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5252865" y="2295951"/>
              <a:ext cx="477582" cy="446834"/>
            </a:xfrm>
            <a:custGeom>
              <a:avLst/>
              <a:gdLst/>
              <a:ahLst/>
              <a:cxnLst/>
              <a:rect l="l" t="t" r="r" b="b"/>
              <a:pathLst>
                <a:path w="7906" h="7397" extrusionOk="0">
                  <a:moveTo>
                    <a:pt x="3943" y="1"/>
                  </a:moveTo>
                  <a:cubicBezTo>
                    <a:pt x="2137" y="1"/>
                    <a:pt x="561" y="1328"/>
                    <a:pt x="292" y="3170"/>
                  </a:cubicBezTo>
                  <a:cubicBezTo>
                    <a:pt x="1" y="5191"/>
                    <a:pt x="1402" y="7063"/>
                    <a:pt x="3421" y="7359"/>
                  </a:cubicBezTo>
                  <a:cubicBezTo>
                    <a:pt x="3600" y="7384"/>
                    <a:pt x="3778" y="7397"/>
                    <a:pt x="3954" y="7397"/>
                  </a:cubicBezTo>
                  <a:cubicBezTo>
                    <a:pt x="5763" y="7397"/>
                    <a:pt x="7345" y="6069"/>
                    <a:pt x="7610" y="4230"/>
                  </a:cubicBezTo>
                  <a:cubicBezTo>
                    <a:pt x="7905" y="2208"/>
                    <a:pt x="6504" y="332"/>
                    <a:pt x="4482" y="40"/>
                  </a:cubicBezTo>
                  <a:cubicBezTo>
                    <a:pt x="4301" y="14"/>
                    <a:pt x="4121" y="1"/>
                    <a:pt x="394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5296721" y="2333162"/>
              <a:ext cx="391078" cy="372291"/>
            </a:xfrm>
            <a:custGeom>
              <a:avLst/>
              <a:gdLst/>
              <a:ahLst/>
              <a:cxnLst/>
              <a:rect l="l" t="t" r="r" b="b"/>
              <a:pathLst>
                <a:path w="6474" h="6163" extrusionOk="0">
                  <a:moveTo>
                    <a:pt x="3249" y="1"/>
                  </a:moveTo>
                  <a:cubicBezTo>
                    <a:pt x="3203" y="1"/>
                    <a:pt x="3158" y="2"/>
                    <a:pt x="3113" y="4"/>
                  </a:cubicBezTo>
                  <a:cubicBezTo>
                    <a:pt x="2781" y="14"/>
                    <a:pt x="2460" y="80"/>
                    <a:pt x="2158" y="190"/>
                  </a:cubicBezTo>
                  <a:cubicBezTo>
                    <a:pt x="1777" y="336"/>
                    <a:pt x="1426" y="548"/>
                    <a:pt x="1127" y="827"/>
                  </a:cubicBezTo>
                  <a:cubicBezTo>
                    <a:pt x="965" y="975"/>
                    <a:pt x="819" y="1145"/>
                    <a:pt x="693" y="1330"/>
                  </a:cubicBezTo>
                  <a:cubicBezTo>
                    <a:pt x="428" y="1708"/>
                    <a:pt x="249" y="2152"/>
                    <a:pt x="176" y="2639"/>
                  </a:cubicBezTo>
                  <a:cubicBezTo>
                    <a:pt x="0" y="3859"/>
                    <a:pt x="567" y="5016"/>
                    <a:pt x="1531" y="5656"/>
                  </a:cubicBezTo>
                  <a:cubicBezTo>
                    <a:pt x="1747" y="5795"/>
                    <a:pt x="1979" y="5914"/>
                    <a:pt x="2235" y="6000"/>
                  </a:cubicBezTo>
                  <a:cubicBezTo>
                    <a:pt x="2410" y="6060"/>
                    <a:pt x="2596" y="6103"/>
                    <a:pt x="2784" y="6133"/>
                  </a:cubicBezTo>
                  <a:cubicBezTo>
                    <a:pt x="2926" y="6153"/>
                    <a:pt x="3066" y="6162"/>
                    <a:pt x="3204" y="6162"/>
                  </a:cubicBezTo>
                  <a:cubicBezTo>
                    <a:pt x="3270" y="6162"/>
                    <a:pt x="3336" y="6160"/>
                    <a:pt x="3401" y="6156"/>
                  </a:cubicBezTo>
                  <a:cubicBezTo>
                    <a:pt x="3749" y="6140"/>
                    <a:pt x="4087" y="6060"/>
                    <a:pt x="4398" y="5930"/>
                  </a:cubicBezTo>
                  <a:cubicBezTo>
                    <a:pt x="4681" y="5818"/>
                    <a:pt x="4935" y="5662"/>
                    <a:pt x="5167" y="5473"/>
                  </a:cubicBezTo>
                  <a:cubicBezTo>
                    <a:pt x="5317" y="5354"/>
                    <a:pt x="5456" y="5218"/>
                    <a:pt x="5582" y="5069"/>
                  </a:cubicBezTo>
                  <a:cubicBezTo>
                    <a:pt x="5943" y="4645"/>
                    <a:pt x="6188" y="4114"/>
                    <a:pt x="6275" y="3524"/>
                  </a:cubicBezTo>
                  <a:cubicBezTo>
                    <a:pt x="6474" y="2162"/>
                    <a:pt x="5744" y="876"/>
                    <a:pt x="4565" y="306"/>
                  </a:cubicBezTo>
                  <a:cubicBezTo>
                    <a:pt x="4382" y="220"/>
                    <a:pt x="4190" y="147"/>
                    <a:pt x="3988" y="97"/>
                  </a:cubicBezTo>
                  <a:cubicBezTo>
                    <a:pt x="3885" y="71"/>
                    <a:pt x="3775" y="48"/>
                    <a:pt x="3670" y="34"/>
                  </a:cubicBezTo>
                  <a:cubicBezTo>
                    <a:pt x="3527" y="12"/>
                    <a:pt x="3387" y="1"/>
                    <a:pt x="32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5338523" y="2383059"/>
              <a:ext cx="93209" cy="312609"/>
            </a:xfrm>
            <a:custGeom>
              <a:avLst/>
              <a:gdLst/>
              <a:ahLst/>
              <a:cxnLst/>
              <a:rect l="l" t="t" r="r" b="b"/>
              <a:pathLst>
                <a:path w="1543" h="5175" extrusionOk="0">
                  <a:moveTo>
                    <a:pt x="435" y="1"/>
                  </a:moveTo>
                  <a:cubicBezTo>
                    <a:pt x="273" y="149"/>
                    <a:pt x="127" y="319"/>
                    <a:pt x="1" y="504"/>
                  </a:cubicBezTo>
                  <a:lnTo>
                    <a:pt x="839" y="4830"/>
                  </a:lnTo>
                  <a:cubicBezTo>
                    <a:pt x="1055" y="4969"/>
                    <a:pt x="1287" y="5088"/>
                    <a:pt x="1543" y="5174"/>
                  </a:cubicBezTo>
                  <a:lnTo>
                    <a:pt x="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5427080" y="2333404"/>
              <a:ext cx="135373" cy="371687"/>
            </a:xfrm>
            <a:custGeom>
              <a:avLst/>
              <a:gdLst/>
              <a:ahLst/>
              <a:cxnLst/>
              <a:rect l="l" t="t" r="r" b="b"/>
              <a:pathLst>
                <a:path w="2241" h="6153" extrusionOk="0">
                  <a:moveTo>
                    <a:pt x="955" y="0"/>
                  </a:moveTo>
                  <a:cubicBezTo>
                    <a:pt x="623" y="10"/>
                    <a:pt x="302" y="76"/>
                    <a:pt x="0" y="186"/>
                  </a:cubicBezTo>
                  <a:lnTo>
                    <a:pt x="1243" y="6152"/>
                  </a:lnTo>
                  <a:cubicBezTo>
                    <a:pt x="1591" y="6136"/>
                    <a:pt x="1929" y="6056"/>
                    <a:pt x="2240" y="5926"/>
                  </a:cubicBez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5537565" y="2339022"/>
              <a:ext cx="96350" cy="324751"/>
            </a:xfrm>
            <a:custGeom>
              <a:avLst/>
              <a:gdLst/>
              <a:ahLst/>
              <a:cxnLst/>
              <a:rect l="l" t="t" r="r" b="b"/>
              <a:pathLst>
                <a:path w="1595" h="5376" extrusionOk="0">
                  <a:moveTo>
                    <a:pt x="1" y="0"/>
                  </a:moveTo>
                  <a:lnTo>
                    <a:pt x="1180" y="5376"/>
                  </a:lnTo>
                  <a:cubicBezTo>
                    <a:pt x="1330" y="5257"/>
                    <a:pt x="1469" y="5121"/>
                    <a:pt x="1595" y="4972"/>
                  </a:cubicBezTo>
                  <a:lnTo>
                    <a:pt x="578" y="209"/>
                  </a:lnTo>
                  <a:cubicBezTo>
                    <a:pt x="395" y="123"/>
                    <a:pt x="203" y="5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622;p42"/>
          <p:cNvSpPr txBox="1"/>
          <p:nvPr/>
        </p:nvSpPr>
        <p:spPr>
          <a:xfrm>
            <a:off x="3230953" y="3268756"/>
            <a:ext cx="2834372" cy="1393053"/>
          </a:xfrm>
          <a:prstGeom prst="rect">
            <a:avLst/>
          </a:prstGeom>
          <a:noFill/>
          <a:ln>
            <a:noFill/>
          </a:ln>
        </p:spPr>
        <p:txBody>
          <a:bodyPr spcFirstLastPara="1" wrap="square" lIns="91425" tIns="182875" rIns="91425" bIns="0" anchor="ctr" anchorCtr="0">
            <a:noAutofit/>
          </a:bodyPr>
          <a:lstStyle/>
          <a:p>
            <a:pPr marL="0" lvl="0" indent="0" algn="ctr" rtl="0">
              <a:lnSpc>
                <a:spcPts val="3400"/>
              </a:lnSpc>
              <a:spcBef>
                <a:spcPts val="0"/>
              </a:spcBef>
              <a:buNone/>
            </a:pPr>
            <a:r>
              <a:rPr lang="en" sz="2600" b="1" dirty="0">
                <a:solidFill>
                  <a:schemeClr val="dk1"/>
                </a:solidFill>
                <a:latin typeface="+mn-lt"/>
                <a:ea typeface="Didact Gothic"/>
                <a:cs typeface="Didact Gothic"/>
                <a:sym typeface="Didact Gothic"/>
              </a:rPr>
              <a:t>Nhóm 2:</a:t>
            </a:r>
          </a:p>
          <a:p>
            <a:pPr marL="0" lvl="0" indent="0" algn="ctr" rtl="0">
              <a:lnSpc>
                <a:spcPts val="3400"/>
              </a:lnSpc>
              <a:spcBef>
                <a:spcPts val="0"/>
              </a:spcBef>
              <a:buNone/>
            </a:pPr>
            <a:r>
              <a:rPr lang="en" sz="2600" dirty="0">
                <a:solidFill>
                  <a:schemeClr val="dk1"/>
                </a:solidFill>
                <a:latin typeface="+mn-lt"/>
                <a:ea typeface="Didact Gothic"/>
                <a:cs typeface="Didact Gothic"/>
                <a:sym typeface="Didact Gothic"/>
              </a:rPr>
              <a:t>Năng lượng nhiệt</a:t>
            </a:r>
            <a:endParaRPr lang="en" sz="2600" b="1" dirty="0">
              <a:solidFill>
                <a:schemeClr val="dk1"/>
              </a:solidFill>
              <a:latin typeface="+mn-lt"/>
              <a:ea typeface="Didact Gothic"/>
              <a:cs typeface="Didact Gothic"/>
              <a:sym typeface="Didact Gothic"/>
            </a:endParaRPr>
          </a:p>
        </p:txBody>
      </p:sp>
      <p:sp>
        <p:nvSpPr>
          <p:cNvPr id="47" name="Google Shape;1622;p42"/>
          <p:cNvSpPr txBox="1"/>
          <p:nvPr/>
        </p:nvSpPr>
        <p:spPr>
          <a:xfrm>
            <a:off x="456858" y="2633075"/>
            <a:ext cx="2945130" cy="946326"/>
          </a:xfrm>
          <a:prstGeom prst="rect">
            <a:avLst/>
          </a:prstGeom>
          <a:noFill/>
          <a:ln>
            <a:noFill/>
          </a:ln>
        </p:spPr>
        <p:txBody>
          <a:bodyPr spcFirstLastPara="1" wrap="square" lIns="91425" tIns="182875" rIns="91425" bIns="0" anchor="ctr" anchorCtr="0">
            <a:noAutofit/>
          </a:bodyPr>
          <a:lstStyle/>
          <a:p>
            <a:pPr marL="0" lvl="0" indent="0" algn="ctr" rtl="0">
              <a:lnSpc>
                <a:spcPts val="3400"/>
              </a:lnSpc>
              <a:spcBef>
                <a:spcPts val="0"/>
              </a:spcBef>
              <a:buNone/>
            </a:pPr>
            <a:r>
              <a:rPr lang="en" sz="2600" b="1" dirty="0">
                <a:solidFill>
                  <a:schemeClr val="dk1"/>
                </a:solidFill>
                <a:latin typeface="+mn-lt"/>
                <a:ea typeface="Didact Gothic"/>
                <a:cs typeface="Didact Gothic"/>
                <a:sym typeface="Didact Gothic"/>
              </a:rPr>
              <a:t>Nhóm 1:</a:t>
            </a:r>
            <a:endParaRPr lang="en" sz="2600" dirty="0">
              <a:solidFill>
                <a:schemeClr val="dk1"/>
              </a:solidFill>
              <a:latin typeface="+mn-lt"/>
              <a:ea typeface="Didact Gothic"/>
              <a:cs typeface="Didact Gothic"/>
              <a:sym typeface="Didact Gothic"/>
            </a:endParaRPr>
          </a:p>
          <a:p>
            <a:pPr marL="0" lvl="0" indent="0" algn="ctr" rtl="0">
              <a:lnSpc>
                <a:spcPts val="3400"/>
              </a:lnSpc>
              <a:spcBef>
                <a:spcPts val="0"/>
              </a:spcBef>
              <a:buNone/>
            </a:pPr>
            <a:r>
              <a:rPr lang="en-US" sz="2600" dirty="0">
                <a:solidFill>
                  <a:schemeClr val="dk1"/>
                </a:solidFill>
                <a:latin typeface="+mn-lt"/>
                <a:ea typeface="Didact Gothic"/>
                <a:cs typeface="Didact Gothic"/>
                <a:sym typeface="Didact Gothic"/>
              </a:rPr>
              <a:t>N</a:t>
            </a:r>
            <a:r>
              <a:rPr lang="en" sz="2600" dirty="0">
                <a:solidFill>
                  <a:schemeClr val="dk1"/>
                </a:solidFill>
                <a:latin typeface="+mn-lt"/>
                <a:ea typeface="Didact Gothic"/>
                <a:cs typeface="Didact Gothic"/>
                <a:sym typeface="Didact Gothic"/>
              </a:rPr>
              <a:t>ăng lượng điện</a:t>
            </a:r>
            <a:endParaRPr sz="2600" dirty="0">
              <a:solidFill>
                <a:schemeClr val="dk1"/>
              </a:solidFill>
              <a:latin typeface="+mn-lt"/>
              <a:ea typeface="Didact Gothic"/>
              <a:cs typeface="Didact Gothic"/>
              <a:sym typeface="Didact Gothic"/>
            </a:endParaRPr>
          </a:p>
        </p:txBody>
      </p:sp>
      <p:grpSp>
        <p:nvGrpSpPr>
          <p:cNvPr id="48" name="Google Shape;1629;p42"/>
          <p:cNvGrpSpPr/>
          <p:nvPr/>
        </p:nvGrpSpPr>
        <p:grpSpPr>
          <a:xfrm>
            <a:off x="7454975" y="2407943"/>
            <a:ext cx="365769" cy="365760"/>
            <a:chOff x="5881974" y="3343444"/>
            <a:chExt cx="480264" cy="478243"/>
          </a:xfrm>
        </p:grpSpPr>
        <p:sp>
          <p:nvSpPr>
            <p:cNvPr id="49" name="Google Shape;1630;p4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31;p4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1622;p42"/>
          <p:cNvSpPr txBox="1"/>
          <p:nvPr/>
        </p:nvSpPr>
        <p:spPr>
          <a:xfrm>
            <a:off x="5719163" y="2536394"/>
            <a:ext cx="3601603" cy="1393053"/>
          </a:xfrm>
          <a:prstGeom prst="rect">
            <a:avLst/>
          </a:prstGeom>
          <a:noFill/>
          <a:ln>
            <a:noFill/>
          </a:ln>
        </p:spPr>
        <p:txBody>
          <a:bodyPr spcFirstLastPara="1" wrap="square" lIns="91425" tIns="182875" rIns="91425" bIns="0" anchor="ctr" anchorCtr="0">
            <a:noAutofit/>
          </a:bodyPr>
          <a:lstStyle/>
          <a:p>
            <a:pPr marL="0" lvl="0" indent="0" algn="ctr" rtl="0">
              <a:lnSpc>
                <a:spcPts val="3400"/>
              </a:lnSpc>
              <a:spcBef>
                <a:spcPts val="0"/>
              </a:spcBef>
              <a:buNone/>
            </a:pPr>
            <a:r>
              <a:rPr lang="en" sz="2600" b="1" dirty="0">
                <a:solidFill>
                  <a:schemeClr val="dk1"/>
                </a:solidFill>
                <a:latin typeface="+mn-lt"/>
                <a:ea typeface="Didact Gothic"/>
                <a:cs typeface="Didact Gothic"/>
                <a:sym typeface="Didact Gothic"/>
              </a:rPr>
              <a:t>Nhóm 4:</a:t>
            </a:r>
            <a:endParaRPr lang="en" sz="2600" dirty="0">
              <a:solidFill>
                <a:schemeClr val="dk1"/>
              </a:solidFill>
              <a:latin typeface="+mn-lt"/>
              <a:ea typeface="Didact Gothic"/>
              <a:cs typeface="Didact Gothic"/>
              <a:sym typeface="Didact Gothic"/>
            </a:endParaRPr>
          </a:p>
          <a:p>
            <a:pPr marL="0" lvl="0" indent="0" algn="ctr" rtl="0">
              <a:lnSpc>
                <a:spcPts val="3400"/>
              </a:lnSpc>
              <a:spcBef>
                <a:spcPts val="0"/>
              </a:spcBef>
              <a:buNone/>
            </a:pPr>
            <a:r>
              <a:rPr lang="en" sz="2600" dirty="0">
                <a:solidFill>
                  <a:schemeClr val="dk1"/>
                </a:solidFill>
                <a:latin typeface="+mn-lt"/>
                <a:ea typeface="Didact Gothic"/>
                <a:cs typeface="Didact Gothic"/>
                <a:sym typeface="Didact Gothic"/>
              </a:rPr>
              <a:t>Năng lượng âm thanh</a:t>
            </a:r>
            <a:endParaRPr sz="2600" dirty="0">
              <a:solidFill>
                <a:schemeClr val="dk1"/>
              </a:solidFill>
              <a:latin typeface="+mn-lt"/>
              <a:ea typeface="Didact Gothic"/>
              <a:cs typeface="Didact Gothic"/>
              <a:sym typeface="Didact Gothic"/>
            </a:endParaRPr>
          </a:p>
        </p:txBody>
      </p:sp>
      <p:grpSp>
        <p:nvGrpSpPr>
          <p:cNvPr id="44" name="Google Shape;935;p32"/>
          <p:cNvGrpSpPr/>
          <p:nvPr/>
        </p:nvGrpSpPr>
        <p:grpSpPr>
          <a:xfrm>
            <a:off x="2239450" y="269143"/>
            <a:ext cx="5616055" cy="1251496"/>
            <a:chOff x="1966944" y="49159"/>
            <a:chExt cx="5930106" cy="1251496"/>
          </a:xfrm>
        </p:grpSpPr>
        <p:sp>
          <p:nvSpPr>
            <p:cNvPr id="45"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939;p32"/>
          <p:cNvSpPr txBox="1">
            <a:spLocks noGrp="1"/>
          </p:cNvSpPr>
          <p:nvPr>
            <p:ph type="title"/>
          </p:nvPr>
        </p:nvSpPr>
        <p:spPr>
          <a:xfrm>
            <a:off x="1966496" y="616715"/>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Thảo luận và trả lời câu hỏi</a:t>
            </a:r>
            <a:endParaRPr sz="2600" b="1" dirty="0">
              <a:solidFill>
                <a:schemeClr val="dk1"/>
              </a:solidFill>
              <a:latin typeface="+mj-lt"/>
            </a:endParaRPr>
          </a:p>
        </p:txBody>
      </p:sp>
      <p:pic>
        <p:nvPicPr>
          <p:cNvPr id="55" name="Picture 3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259672" flipH="1">
            <a:off x="1018425" y="192551"/>
            <a:ext cx="1286048" cy="1359838"/>
          </a:xfrm>
          <a:prstGeom prst="rect">
            <a:avLst/>
          </a:prstGeom>
        </p:spPr>
      </p:pic>
      <p:sp>
        <p:nvSpPr>
          <p:cNvPr id="56" name="TextBox 33"/>
          <p:cNvSpPr txBox="1"/>
          <p:nvPr/>
        </p:nvSpPr>
        <p:spPr>
          <a:xfrm>
            <a:off x="1179430" y="352304"/>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par>
                                <p:cTn id="14" presetID="16" presetClass="entr" presetSubtype="21"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arn(inVertic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14"/>
                                        </p:tgtEl>
                                        <p:attrNameLst>
                                          <p:attrName>style.visibility</p:attrName>
                                        </p:attrNameLst>
                                      </p:cBhvr>
                                      <p:to>
                                        <p:strVal val="visible"/>
                                      </p:to>
                                    </p:set>
                                    <p:animEffect transition="in" filter="barn(inVertical)">
                                      <p:cBhvr>
                                        <p:cTn id="21" dur="500"/>
                                        <p:tgtEl>
                                          <p:spTgt spid="1614"/>
                                        </p:tgtEl>
                                      </p:cBhvr>
                                    </p:animEffect>
                                  </p:childTnLst>
                                </p:cTn>
                              </p:par>
                              <p:par>
                                <p:cTn id="22" presetID="16" presetClass="entr" presetSubtype="21" fill="hold" nodeType="withEffect">
                                  <p:stCondLst>
                                    <p:cond delay="0"/>
                                  </p:stCondLst>
                                  <p:childTnLst>
                                    <p:set>
                                      <p:cBhvr>
                                        <p:cTn id="23" dur="1" fill="hold">
                                          <p:stCondLst>
                                            <p:cond delay="0"/>
                                          </p:stCondLst>
                                        </p:cTn>
                                        <p:tgtEl>
                                          <p:spTgt spid="1632"/>
                                        </p:tgtEl>
                                        <p:attrNameLst>
                                          <p:attrName>style.visibility</p:attrName>
                                        </p:attrNameLst>
                                      </p:cBhvr>
                                      <p:to>
                                        <p:strVal val="visible"/>
                                      </p:to>
                                    </p:set>
                                    <p:animEffect transition="in" filter="barn(inVertical)">
                                      <p:cBhvr>
                                        <p:cTn id="24" dur="500"/>
                                        <p:tgtEl>
                                          <p:spTgt spid="1632"/>
                                        </p:tgtEl>
                                      </p:cBhvr>
                                    </p:animEffect>
                                  </p:childTnLst>
                                </p:cTn>
                              </p:par>
                              <p:par>
                                <p:cTn id="25" presetID="16" presetClass="entr" presetSubtype="21" fill="hold" nodeType="withEffect">
                                  <p:stCondLst>
                                    <p:cond delay="0"/>
                                  </p:stCondLst>
                                  <p:childTnLst>
                                    <p:set>
                                      <p:cBhvr>
                                        <p:cTn id="26" dur="1" fill="hold">
                                          <p:stCondLst>
                                            <p:cond delay="0"/>
                                          </p:stCondLst>
                                        </p:cTn>
                                        <p:tgtEl>
                                          <p:spTgt spid="1623"/>
                                        </p:tgtEl>
                                        <p:attrNameLst>
                                          <p:attrName>style.visibility</p:attrName>
                                        </p:attrNameLst>
                                      </p:cBhvr>
                                      <p:to>
                                        <p:strVal val="visible"/>
                                      </p:to>
                                    </p:set>
                                    <p:animEffect transition="in" filter="barn(inVertical)">
                                      <p:cBhvr>
                                        <p:cTn id="27" dur="500"/>
                                        <p:tgtEl>
                                          <p:spTgt spid="1623"/>
                                        </p:tgtEl>
                                      </p:cBhvr>
                                    </p:animEffect>
                                  </p:childTnLst>
                                </p:cTn>
                              </p:par>
                              <p:par>
                                <p:cTn id="28" presetID="16" presetClass="entr" presetSubtype="21" fill="hold" nodeType="withEffect">
                                  <p:stCondLst>
                                    <p:cond delay="0"/>
                                  </p:stCondLst>
                                  <p:childTnLst>
                                    <p:set>
                                      <p:cBhvr>
                                        <p:cTn id="29" dur="1" fill="hold">
                                          <p:stCondLst>
                                            <p:cond delay="0"/>
                                          </p:stCondLst>
                                        </p:cTn>
                                        <p:tgtEl>
                                          <p:spTgt spid="1626"/>
                                        </p:tgtEl>
                                        <p:attrNameLst>
                                          <p:attrName>style.visibility</p:attrName>
                                        </p:attrNameLst>
                                      </p:cBhvr>
                                      <p:to>
                                        <p:strVal val="visible"/>
                                      </p:to>
                                    </p:set>
                                    <p:animEffect transition="in" filter="barn(inVertical)">
                                      <p:cBhvr>
                                        <p:cTn id="30" dur="500"/>
                                        <p:tgtEl>
                                          <p:spTgt spid="1626"/>
                                        </p:tgtEl>
                                      </p:cBhvr>
                                    </p:animEffect>
                                  </p:childTnLst>
                                </p:cTn>
                              </p:par>
                              <p:par>
                                <p:cTn id="31" presetID="16" presetClass="entr" presetSubtype="21" fill="hold" nodeType="withEffect">
                                  <p:stCondLst>
                                    <p:cond delay="0"/>
                                  </p:stCondLst>
                                  <p:childTnLst>
                                    <p:set>
                                      <p:cBhvr>
                                        <p:cTn id="32" dur="1" fill="hold">
                                          <p:stCondLst>
                                            <p:cond delay="0"/>
                                          </p:stCondLst>
                                        </p:cTn>
                                        <p:tgtEl>
                                          <p:spTgt spid="1629"/>
                                        </p:tgtEl>
                                        <p:attrNameLst>
                                          <p:attrName>style.visibility</p:attrName>
                                        </p:attrNameLst>
                                      </p:cBhvr>
                                      <p:to>
                                        <p:strVal val="visible"/>
                                      </p:to>
                                    </p:set>
                                    <p:animEffect transition="in" filter="barn(inVertical)">
                                      <p:cBhvr>
                                        <p:cTn id="33" dur="500"/>
                                        <p:tgtEl>
                                          <p:spTgt spid="1629"/>
                                        </p:tgtEl>
                                      </p:cBhvr>
                                    </p:animEffect>
                                  </p:childTnLst>
                                </p:cTn>
                              </p:par>
                              <p:par>
                                <p:cTn id="34" presetID="16" presetClass="entr" presetSubtype="21"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22"/>
                                        </p:tgtEl>
                                        <p:attrNameLst>
                                          <p:attrName>style.visibility</p:attrName>
                                        </p:attrNameLst>
                                      </p:cBhvr>
                                      <p:to>
                                        <p:strVal val="visible"/>
                                      </p:to>
                                    </p:set>
                                    <p:animEffect transition="in" filter="wipe(down)">
                                      <p:cBhvr>
                                        <p:cTn id="51" dur="500"/>
                                        <p:tgtEl>
                                          <p:spTgt spid="16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2" grpId="0"/>
      <p:bldP spid="46" grpId="0"/>
      <p:bldP spid="47" grpId="0"/>
      <p:bldP spid="51" grpId="0"/>
      <p:bldP spid="54"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1"/>
        <p:cNvGrpSpPr/>
        <p:nvPr/>
      </p:nvGrpSpPr>
      <p:grpSpPr>
        <a:xfrm>
          <a:off x="0" y="0"/>
          <a:ext cx="0" cy="0"/>
          <a:chOff x="0" y="0"/>
          <a:chExt cx="0" cy="0"/>
        </a:xfrm>
      </p:grpSpPr>
      <p:grpSp>
        <p:nvGrpSpPr>
          <p:cNvPr id="1702" name="Google Shape;1702;p45"/>
          <p:cNvGrpSpPr/>
          <p:nvPr/>
        </p:nvGrpSpPr>
        <p:grpSpPr>
          <a:xfrm rot="472784">
            <a:off x="5003803" y="1958003"/>
            <a:ext cx="3888629" cy="2792518"/>
            <a:chOff x="1646025" y="1811100"/>
            <a:chExt cx="2792400" cy="2792400"/>
          </a:xfrm>
        </p:grpSpPr>
        <p:sp>
          <p:nvSpPr>
            <p:cNvPr id="1703" name="Google Shape;1703;p45"/>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5"/>
            <p:cNvSpPr/>
            <p:nvPr/>
          </p:nvSpPr>
          <p:spPr>
            <a:xfrm>
              <a:off x="1646025" y="1811100"/>
              <a:ext cx="2792400" cy="8001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5" name="Google Shape;1705;p45"/>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06" name="Google Shape;1706;p45"/>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07" name="Google Shape;1707;p45"/>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08" name="Google Shape;1708;p45"/>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09" name="Google Shape;1709;p45"/>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grpSp>
        <p:nvGrpSpPr>
          <p:cNvPr id="1715" name="Google Shape;1715;p45"/>
          <p:cNvGrpSpPr/>
          <p:nvPr/>
        </p:nvGrpSpPr>
        <p:grpSpPr>
          <a:xfrm rot="-438800">
            <a:off x="844925" y="1607342"/>
            <a:ext cx="3816949" cy="2317641"/>
            <a:chOff x="1646025" y="1811100"/>
            <a:chExt cx="2792400" cy="2792400"/>
          </a:xfrm>
        </p:grpSpPr>
        <p:sp>
          <p:nvSpPr>
            <p:cNvPr id="1716" name="Google Shape;1716;p45"/>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646025" y="1811100"/>
              <a:ext cx="2792400" cy="8001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8" name="Google Shape;1718;p45"/>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19" name="Google Shape;1719;p45"/>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0" name="Google Shape;1720;p45"/>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1" name="Google Shape;1721;p45"/>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2" name="Google Shape;1722;p45"/>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723" name="Google Shape;1723;p45"/>
          <p:cNvSpPr txBox="1">
            <a:spLocks noGrp="1"/>
          </p:cNvSpPr>
          <p:nvPr>
            <p:ph type="subTitle" idx="1"/>
          </p:nvPr>
        </p:nvSpPr>
        <p:spPr>
          <a:xfrm rot="-438706" flipH="1">
            <a:off x="858465" y="2346396"/>
            <a:ext cx="3881970" cy="1453340"/>
          </a:xfrm>
          <a:prstGeom prst="rect">
            <a:avLst/>
          </a:prstGeom>
        </p:spPr>
        <p:txBody>
          <a:bodyPr spcFirstLastPara="1" wrap="square" lIns="91425" tIns="91425" rIns="91425" bIns="91425" anchor="t" anchorCtr="0">
            <a:noAutofit/>
          </a:bodyPr>
          <a:lstStyle/>
          <a:p>
            <a:pPr marL="0" lvl="0" indent="0" algn="ctr" rtl="0">
              <a:lnSpc>
                <a:spcPts val="3600"/>
              </a:lnSpc>
              <a:spcBef>
                <a:spcPts val="0"/>
              </a:spcBef>
              <a:spcAft>
                <a:spcPts val="0"/>
              </a:spcAft>
              <a:buNone/>
            </a:pPr>
            <a:r>
              <a:rPr lang="en" sz="2600" dirty="0">
                <a:latin typeface="+mj-lt"/>
              </a:rPr>
              <a:t>Các nhà máy điện, pin,...cung cấp năng lượng điện </a:t>
            </a:r>
            <a:endParaRPr sz="2600" dirty="0">
              <a:latin typeface="+mj-lt"/>
            </a:endParaRPr>
          </a:p>
        </p:txBody>
      </p:sp>
      <p:sp>
        <p:nvSpPr>
          <p:cNvPr id="5" name="Subtitle 4"/>
          <p:cNvSpPr>
            <a:spLocks noGrp="1"/>
          </p:cNvSpPr>
          <p:nvPr>
            <p:ph type="subTitle" idx="3"/>
          </p:nvPr>
        </p:nvSpPr>
        <p:spPr>
          <a:xfrm rot="472683" flipH="1">
            <a:off x="4956903" y="3027917"/>
            <a:ext cx="3914756" cy="1384900"/>
          </a:xfrm>
        </p:spPr>
        <p:txBody>
          <a:bodyPr/>
          <a:lstStyle/>
          <a:p>
            <a:pPr>
              <a:lnSpc>
                <a:spcPts val="3400"/>
              </a:lnSpc>
            </a:pPr>
            <a:r>
              <a:rPr lang="en-US" sz="2600" dirty="0">
                <a:latin typeface="+mn-lt"/>
              </a:rPr>
              <a:t>Năng lượng điện được sử dụng rộng rãi trong sản xuất và đời sống</a:t>
            </a:r>
          </a:p>
        </p:txBody>
      </p:sp>
      <p:grpSp>
        <p:nvGrpSpPr>
          <p:cNvPr id="24" name="Google Shape;935;p32"/>
          <p:cNvGrpSpPr/>
          <p:nvPr/>
        </p:nvGrpSpPr>
        <p:grpSpPr>
          <a:xfrm>
            <a:off x="2239450" y="269143"/>
            <a:ext cx="5616055" cy="1251496"/>
            <a:chOff x="1966944" y="49159"/>
            <a:chExt cx="5930106" cy="1251496"/>
          </a:xfrm>
        </p:grpSpPr>
        <p:sp>
          <p:nvSpPr>
            <p:cNvPr id="25"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939;p32"/>
          <p:cNvSpPr txBox="1">
            <a:spLocks noGrp="1"/>
          </p:cNvSpPr>
          <p:nvPr>
            <p:ph type="title"/>
          </p:nvPr>
        </p:nvSpPr>
        <p:spPr>
          <a:xfrm>
            <a:off x="1966496" y="616715"/>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Năng lượng điện</a:t>
            </a:r>
            <a:endParaRPr sz="2600" b="1" dirty="0">
              <a:solidFill>
                <a:schemeClr val="dk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23">
                                            <p:txEl>
                                              <p:pRg st="0" end="0"/>
                                            </p:txEl>
                                          </p:spTgt>
                                        </p:tgtEl>
                                        <p:attrNameLst>
                                          <p:attrName>style.visibility</p:attrName>
                                        </p:attrNameLst>
                                      </p:cBhvr>
                                      <p:to>
                                        <p:strVal val="visible"/>
                                      </p:to>
                                    </p:set>
                                    <p:animEffect transition="in" filter="fade">
                                      <p:cBhvr>
                                        <p:cTn id="19" dur="1000"/>
                                        <p:tgtEl>
                                          <p:spTgt spid="1723">
                                            <p:txEl>
                                              <p:pRg st="0" end="0"/>
                                            </p:txEl>
                                          </p:spTgt>
                                        </p:tgtEl>
                                      </p:cBhvr>
                                    </p:animEffect>
                                    <p:anim calcmode="lin" valueType="num">
                                      <p:cBhvr>
                                        <p:cTn id="20" dur="1000" fill="hold"/>
                                        <p:tgtEl>
                                          <p:spTgt spid="17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2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15"/>
                                        </p:tgtEl>
                                        <p:attrNameLst>
                                          <p:attrName>style.visibility</p:attrName>
                                        </p:attrNameLst>
                                      </p:cBhvr>
                                      <p:to>
                                        <p:strVal val="visible"/>
                                      </p:to>
                                    </p:set>
                                    <p:animEffect transition="in" filter="fade">
                                      <p:cBhvr>
                                        <p:cTn id="24" dur="1000"/>
                                        <p:tgtEl>
                                          <p:spTgt spid="1715"/>
                                        </p:tgtEl>
                                      </p:cBhvr>
                                    </p:animEffect>
                                    <p:anim calcmode="lin" valueType="num">
                                      <p:cBhvr>
                                        <p:cTn id="25" dur="1000" fill="hold"/>
                                        <p:tgtEl>
                                          <p:spTgt spid="1715"/>
                                        </p:tgtEl>
                                        <p:attrNameLst>
                                          <p:attrName>ppt_x</p:attrName>
                                        </p:attrNameLst>
                                      </p:cBhvr>
                                      <p:tavLst>
                                        <p:tav tm="0">
                                          <p:val>
                                            <p:strVal val="#ppt_x"/>
                                          </p:val>
                                        </p:tav>
                                        <p:tav tm="100000">
                                          <p:val>
                                            <p:strVal val="#ppt_x"/>
                                          </p:val>
                                        </p:tav>
                                      </p:tavLst>
                                    </p:anim>
                                    <p:anim calcmode="lin" valueType="num">
                                      <p:cBhvr>
                                        <p:cTn id="26" dur="1000" fill="hold"/>
                                        <p:tgtEl>
                                          <p:spTgt spid="17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02"/>
                                        </p:tgtEl>
                                        <p:attrNameLst>
                                          <p:attrName>style.visibility</p:attrName>
                                        </p:attrNameLst>
                                      </p:cBhvr>
                                      <p:to>
                                        <p:strVal val="visible"/>
                                      </p:to>
                                    </p:set>
                                    <p:animEffect transition="in" filter="fade">
                                      <p:cBhvr>
                                        <p:cTn id="36" dur="1000"/>
                                        <p:tgtEl>
                                          <p:spTgt spid="1702"/>
                                        </p:tgtEl>
                                      </p:cBhvr>
                                    </p:animEffect>
                                    <p:anim calcmode="lin" valueType="num">
                                      <p:cBhvr>
                                        <p:cTn id="37" dur="1000" fill="hold"/>
                                        <p:tgtEl>
                                          <p:spTgt spid="1702"/>
                                        </p:tgtEl>
                                        <p:attrNameLst>
                                          <p:attrName>ppt_x</p:attrName>
                                        </p:attrNameLst>
                                      </p:cBhvr>
                                      <p:tavLst>
                                        <p:tav tm="0">
                                          <p:val>
                                            <p:strVal val="#ppt_x"/>
                                          </p:val>
                                        </p:tav>
                                        <p:tav tm="100000">
                                          <p:val>
                                            <p:strVal val="#ppt_x"/>
                                          </p:val>
                                        </p:tav>
                                      </p:tavLst>
                                    </p:anim>
                                    <p:anim calcmode="lin" valueType="num">
                                      <p:cBhvr>
                                        <p:cTn id="38" dur="1000" fill="hold"/>
                                        <p:tgtEl>
                                          <p:spTgt spid="17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 grpId="0" build="p"/>
      <p:bldP spid="5" grpId="0" build="p"/>
      <p:bldP spid="28"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1314</Words>
  <PresentationFormat>On-screen Show (16:9)</PresentationFormat>
  <Paragraphs>131</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Bellota Text</vt:lpstr>
      <vt:lpstr>Abel</vt:lpstr>
      <vt:lpstr>Odibee Sans</vt:lpstr>
      <vt:lpstr>Didact Gothic</vt:lpstr>
      <vt:lpstr>Arial</vt:lpstr>
      <vt:lpstr>Roboto Condensed</vt:lpstr>
      <vt:lpstr>End of the School Year by Slidesgo</vt:lpstr>
      <vt:lpstr>CHÀO MỪNG CÁC EM ĐẾN VỚI BÀI HỌC NGÀY HÔM NAY!</vt:lpstr>
      <vt:lpstr>KHỞI ĐỘNG</vt:lpstr>
      <vt:lpstr>CHỦ ĐỀ 10: NĂNG LƯỢNG</vt:lpstr>
      <vt:lpstr>PowerPoint Presentation</vt:lpstr>
      <vt:lpstr>TÌM HIỂU VỀ CÁC DẠNG NĂNG LƯỢNG GẮN VỚI CHUYỂN ĐỘNG</vt:lpstr>
      <vt:lpstr>Quan sát các hình ảnh sau</vt:lpstr>
      <vt:lpstr>PowerPoint Presentation</vt:lpstr>
      <vt:lpstr>Thảo luận và trả lời câu hỏi</vt:lpstr>
      <vt:lpstr>Năng lượng điện</vt:lpstr>
      <vt:lpstr>Nhà máy điện</vt:lpstr>
      <vt:lpstr>Sử dụng năng lượng điện  để thắp sáng</vt:lpstr>
      <vt:lpstr>Năng lượng nhiệt</vt:lpstr>
      <vt:lpstr>Năng lượng ánh sáng</vt:lpstr>
      <vt:lpstr>Năng lượng âm thanh</vt:lpstr>
      <vt:lpstr>TÌM HIỂU VỀ DẠNG  NĂNG LƯỢNG LƯU TRỮ </vt:lpstr>
      <vt:lpstr>Quan sát các hình ảnh sau</vt:lpstr>
      <vt:lpstr>PowerPoint Presentation</vt:lpstr>
      <vt:lpstr>Thảo luận và trả lời câu hỏi</vt:lpstr>
      <vt:lpstr>Thế năng hấp dẫn</vt:lpstr>
      <vt:lpstr>PowerPoint Presentation</vt:lpstr>
      <vt:lpstr>Thế năng đàn hồi</vt:lpstr>
      <vt:lpstr>PowerPoint Presentation</vt:lpstr>
      <vt:lpstr>Năng lượng hóa học</vt:lpstr>
      <vt:lpstr>PowerPoint Presentation</vt:lpstr>
      <vt:lpstr>Năng lượng hạt nhân</vt:lpstr>
      <vt:lpstr>PowerPoint Presentation</vt:lpstr>
      <vt:lpstr>PowerPoint Presentation</vt:lpstr>
      <vt:lpstr>Thảo luận và trả lời câu hỏi</vt:lpstr>
      <vt:lpstr>PowerPoint Presentation</vt:lpstr>
      <vt:lpstr>NĂNG LƯỢNG ĐẶC TRƯNG CÓ KHẢ NĂNG TÁC DỤNG LỰC</vt:lpstr>
      <vt:lpstr>PowerPoint Presentation</vt:lpstr>
      <vt:lpstr>Tiến hành thí nghiệm 1</vt:lpstr>
      <vt:lpstr>PowerPoint Presentation</vt:lpstr>
      <vt:lpstr>PowerPoint Presentation</vt:lpstr>
      <vt:lpstr>Tiến hành thí nghiệm 2</vt:lpstr>
      <vt:lpstr>PowerPoint Presentation</vt:lpstr>
      <vt:lpstr>PowerPoint Presentation</vt:lpstr>
      <vt:lpstr>PowerPoint Presentation</vt:lpstr>
      <vt:lpstr>PowerPoint Presentation</vt:lpstr>
      <vt:lpstr>PowerPoint Presentation</vt:lpstr>
      <vt:lpstr>a. Tìm hiểu về nhiên liệu</vt:lpstr>
      <vt:lpstr>PowerPoint Presentation</vt:lpstr>
      <vt:lpstr>PowerPoint Presentation</vt:lpstr>
      <vt:lpstr>PowerPoint Presentation</vt:lpstr>
      <vt:lpstr>a. Tìm hiểu về nhiên liệu</vt:lpstr>
      <vt:lpstr>Kể tên một số dạng năng lượng có liên quan đến chuyển động của chiếc thuyền buồm trong hình dưới đây:</vt:lpstr>
      <vt:lpstr>PowerPoint Presentation</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2023-09-11T03:23:14Z</dcterms:modified>
</cp:coreProperties>
</file>