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6"/>
  </p:notesMasterIdLst>
  <p:sldIdLst>
    <p:sldId id="260" r:id="rId2"/>
    <p:sldId id="257" r:id="rId3"/>
    <p:sldId id="319" r:id="rId4"/>
    <p:sldId id="265" r:id="rId5"/>
    <p:sldId id="268" r:id="rId6"/>
    <p:sldId id="266" r:id="rId7"/>
    <p:sldId id="275" r:id="rId8"/>
    <p:sldId id="270" r:id="rId9"/>
    <p:sldId id="303" r:id="rId10"/>
    <p:sldId id="306" r:id="rId11"/>
    <p:sldId id="305" r:id="rId12"/>
    <p:sldId id="272" r:id="rId13"/>
    <p:sldId id="282" r:id="rId14"/>
    <p:sldId id="261" r:id="rId15"/>
    <p:sldId id="269" r:id="rId16"/>
    <p:sldId id="273" r:id="rId17"/>
    <p:sldId id="308" r:id="rId18"/>
    <p:sldId id="302" r:id="rId19"/>
    <p:sldId id="301" r:id="rId20"/>
    <p:sldId id="320" r:id="rId21"/>
    <p:sldId id="310" r:id="rId22"/>
    <p:sldId id="311" r:id="rId23"/>
    <p:sldId id="312" r:id="rId24"/>
    <p:sldId id="321" r:id="rId25"/>
    <p:sldId id="322" r:id="rId26"/>
    <p:sldId id="309" r:id="rId27"/>
    <p:sldId id="307" r:id="rId28"/>
    <p:sldId id="313" r:id="rId29"/>
    <p:sldId id="277" r:id="rId30"/>
    <p:sldId id="314" r:id="rId31"/>
    <p:sldId id="315" r:id="rId32"/>
    <p:sldId id="316" r:id="rId33"/>
    <p:sldId id="317" r:id="rId34"/>
    <p:sldId id="318" r:id="rId35"/>
  </p:sldIdLst>
  <p:sldSz cx="9144000" cy="5143500" type="screen16x9"/>
  <p:notesSz cx="6858000" cy="9144000"/>
  <p:embeddedFontLst>
    <p:embeddedFont>
      <p:font typeface="Poppins"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Poppins Medium" panose="020B0604020202020204" charset="0"/>
      <p:regular r:id="rId45"/>
      <p:bold r:id="rId46"/>
      <p:italic r:id="rId47"/>
      <p:boldItalic r:id="rId48"/>
    </p:embeddedFont>
    <p:embeddedFont>
      <p:font typeface="Poppins SemiBold" panose="020B0604020202020204" charset="0"/>
      <p:regular r:id="rId49"/>
      <p:bold r:id="rId50"/>
      <p:italic r:id="rId51"/>
      <p:boldItalic r:id="rId52"/>
    </p:embeddedFont>
    <p:embeddedFont>
      <p:font typeface="Source Sans Pr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9">
          <p15:clr>
            <a:srgbClr val="9AA0A6"/>
          </p15:clr>
        </p15:guide>
        <p15:guide id="2" pos="3034">
          <p15:clr>
            <a:srgbClr val="9AA0A6"/>
          </p15:clr>
        </p15:guide>
        <p15:guide id="3" orient="horz" pos="2832">
          <p15:clr>
            <a:srgbClr val="9AA0A6"/>
          </p15:clr>
        </p15:guide>
        <p15:guide id="4" pos="627">
          <p15:clr>
            <a:srgbClr val="9AA0A6"/>
          </p15:clr>
        </p15:guide>
        <p15:guide id="5" pos="2350">
          <p15:clr>
            <a:srgbClr val="9AA0A6"/>
          </p15:clr>
        </p15:guide>
        <p15:guide id="6" orient="horz" pos="1015">
          <p15:clr>
            <a:srgbClr val="9AA0A6"/>
          </p15:clr>
        </p15:guide>
        <p15:guide id="7" orient="horz" pos="27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43F6AA-886A-4990-894F-95DED628D310}">
  <a:tblStyle styleId="{A643F6AA-886A-4990-894F-95DED628D3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guide orient="horz" pos="919"/>
        <p:guide pos="3034"/>
        <p:guide orient="horz" pos="2832"/>
        <p:guide pos="627"/>
        <p:guide pos="2350"/>
        <p:guide orient="horz" pos="1015"/>
        <p:guide orient="horz" pos="27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8313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8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19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44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700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2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49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8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0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07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48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5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62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4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70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350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178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641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6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60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22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15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911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855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268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815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319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78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4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21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6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721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99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05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p:cSld name="CUSTOM_2">
    <p:spTree>
      <p:nvGrpSpPr>
        <p:cNvPr id="1" name="Shape 1997"/>
        <p:cNvGrpSpPr/>
        <p:nvPr/>
      </p:nvGrpSpPr>
      <p:grpSpPr>
        <a:xfrm>
          <a:off x="0" y="0"/>
          <a:ext cx="0" cy="0"/>
          <a:chOff x="0" y="0"/>
          <a:chExt cx="0" cy="0"/>
        </a:xfrm>
      </p:grpSpPr>
      <p:sp>
        <p:nvSpPr>
          <p:cNvPr id="1998" name="Google Shape;1998;p18"/>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99" name="Google Shape;1999;p18"/>
          <p:cNvGrpSpPr/>
          <p:nvPr/>
        </p:nvGrpSpPr>
        <p:grpSpPr>
          <a:xfrm rot="10800000" flipH="1">
            <a:off x="6781458" y="-1018402"/>
            <a:ext cx="3596883" cy="1977069"/>
            <a:chOff x="4178350" y="2375050"/>
            <a:chExt cx="938350" cy="515775"/>
          </a:xfrm>
        </p:grpSpPr>
        <p:sp>
          <p:nvSpPr>
            <p:cNvPr id="2000" name="Google Shape;2000;p1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18"/>
          <p:cNvGrpSpPr/>
          <p:nvPr/>
        </p:nvGrpSpPr>
        <p:grpSpPr>
          <a:xfrm rot="1908640">
            <a:off x="-506044" y="3997171"/>
            <a:ext cx="1853891" cy="1381864"/>
            <a:chOff x="4500175" y="3779525"/>
            <a:chExt cx="1136425" cy="847075"/>
          </a:xfrm>
        </p:grpSpPr>
        <p:sp>
          <p:nvSpPr>
            <p:cNvPr id="2008" name="Google Shape;2008;p1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18"/>
          <p:cNvGrpSpPr/>
          <p:nvPr/>
        </p:nvGrpSpPr>
        <p:grpSpPr>
          <a:xfrm rot="-10241612">
            <a:off x="8570423" y="-199156"/>
            <a:ext cx="730366" cy="1353767"/>
            <a:chOff x="2797700" y="3217325"/>
            <a:chExt cx="682725" cy="1204225"/>
          </a:xfrm>
        </p:grpSpPr>
        <p:sp>
          <p:nvSpPr>
            <p:cNvPr id="2020" name="Google Shape;2020;p1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18"/>
          <p:cNvGrpSpPr/>
          <p:nvPr/>
        </p:nvGrpSpPr>
        <p:grpSpPr>
          <a:xfrm>
            <a:off x="1247907" y="4602898"/>
            <a:ext cx="548733" cy="498301"/>
            <a:chOff x="3652400" y="3788700"/>
            <a:chExt cx="700450" cy="636075"/>
          </a:xfrm>
        </p:grpSpPr>
        <p:sp>
          <p:nvSpPr>
            <p:cNvPr id="2028" name="Google Shape;2028;p1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CUSTOM_4">
    <p:spTree>
      <p:nvGrpSpPr>
        <p:cNvPr id="1" name="Shape 2142"/>
        <p:cNvGrpSpPr/>
        <p:nvPr/>
      </p:nvGrpSpPr>
      <p:grpSpPr>
        <a:xfrm>
          <a:off x="0" y="0"/>
          <a:ext cx="0" cy="0"/>
          <a:chOff x="0" y="0"/>
          <a:chExt cx="0" cy="0"/>
        </a:xfrm>
      </p:grpSpPr>
      <p:sp>
        <p:nvSpPr>
          <p:cNvPr id="2143" name="Google Shape;2143;p2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4" name="Google Shape;2144;p20"/>
          <p:cNvSpPr txBox="1">
            <a:spLocks noGrp="1"/>
          </p:cNvSpPr>
          <p:nvPr>
            <p:ph type="title" idx="2"/>
          </p:nvPr>
        </p:nvSpPr>
        <p:spPr>
          <a:xfrm>
            <a:off x="1495575"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5" name="Google Shape;2145;p20"/>
          <p:cNvSpPr txBox="1">
            <a:spLocks noGrp="1"/>
          </p:cNvSpPr>
          <p:nvPr>
            <p:ph type="subTitle" idx="1"/>
          </p:nvPr>
        </p:nvSpPr>
        <p:spPr>
          <a:xfrm>
            <a:off x="1679983"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146" name="Google Shape;2146;p20"/>
          <p:cNvSpPr txBox="1">
            <a:spLocks noGrp="1"/>
          </p:cNvSpPr>
          <p:nvPr>
            <p:ph type="title" idx="3"/>
          </p:nvPr>
        </p:nvSpPr>
        <p:spPr>
          <a:xfrm>
            <a:off x="5398422"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7" name="Google Shape;2147;p20"/>
          <p:cNvSpPr txBox="1">
            <a:spLocks noGrp="1"/>
          </p:cNvSpPr>
          <p:nvPr>
            <p:ph type="subTitle" idx="4"/>
          </p:nvPr>
        </p:nvSpPr>
        <p:spPr>
          <a:xfrm>
            <a:off x="5582830"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2148" name="Google Shape;2148;p20"/>
          <p:cNvGrpSpPr/>
          <p:nvPr/>
        </p:nvGrpSpPr>
        <p:grpSpPr>
          <a:xfrm rot="10800000" flipH="1">
            <a:off x="-1428380" y="-930117"/>
            <a:ext cx="4080320" cy="1840312"/>
            <a:chOff x="5619200" y="4458200"/>
            <a:chExt cx="1647150" cy="742900"/>
          </a:xfrm>
        </p:grpSpPr>
        <p:sp>
          <p:nvSpPr>
            <p:cNvPr id="2149" name="Google Shape;2149;p20"/>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0"/>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0"/>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0"/>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0"/>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20"/>
          <p:cNvGrpSpPr/>
          <p:nvPr/>
        </p:nvGrpSpPr>
        <p:grpSpPr>
          <a:xfrm rot="2700000">
            <a:off x="7520181" y="4678617"/>
            <a:ext cx="1617112" cy="1205372"/>
            <a:chOff x="4500175" y="3779525"/>
            <a:chExt cx="1136425" cy="847075"/>
          </a:xfrm>
        </p:grpSpPr>
        <p:sp>
          <p:nvSpPr>
            <p:cNvPr id="2155" name="Google Shape;2155;p2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0"/>
          <p:cNvGrpSpPr/>
          <p:nvPr/>
        </p:nvGrpSpPr>
        <p:grpSpPr>
          <a:xfrm rot="-960419">
            <a:off x="8410457" y="3802539"/>
            <a:ext cx="996295" cy="1600728"/>
            <a:chOff x="2402100" y="3854125"/>
            <a:chExt cx="435600" cy="698825"/>
          </a:xfrm>
        </p:grpSpPr>
        <p:sp>
          <p:nvSpPr>
            <p:cNvPr id="2167" name="Google Shape;2167;p2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1">
  <p:cSld name="CUSTOM_5">
    <p:spTree>
      <p:nvGrpSpPr>
        <p:cNvPr id="1" name="Shape 2180"/>
        <p:cNvGrpSpPr/>
        <p:nvPr/>
      </p:nvGrpSpPr>
      <p:grpSpPr>
        <a:xfrm>
          <a:off x="0" y="0"/>
          <a:ext cx="0" cy="0"/>
          <a:chOff x="0" y="0"/>
          <a:chExt cx="0" cy="0"/>
        </a:xfrm>
      </p:grpSpPr>
      <p:sp>
        <p:nvSpPr>
          <p:cNvPr id="2181" name="Google Shape;2181;p21"/>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182" name="Google Shape;2182;p21"/>
          <p:cNvGrpSpPr/>
          <p:nvPr/>
        </p:nvGrpSpPr>
        <p:grpSpPr>
          <a:xfrm rot="10800000" flipH="1">
            <a:off x="5732935" y="-934443"/>
            <a:ext cx="4033310" cy="2216956"/>
            <a:chOff x="4178350" y="2375050"/>
            <a:chExt cx="938350" cy="515775"/>
          </a:xfrm>
        </p:grpSpPr>
        <p:sp>
          <p:nvSpPr>
            <p:cNvPr id="2183" name="Google Shape;2183;p2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0" name="Google Shape;2190;p21"/>
          <p:cNvSpPr/>
          <p:nvPr/>
        </p:nvSpPr>
        <p:spPr>
          <a:xfrm rot="-7703151" flipH="1">
            <a:off x="7840623" y="450854"/>
            <a:ext cx="1751627" cy="156606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21"/>
          <p:cNvGrpSpPr/>
          <p:nvPr/>
        </p:nvGrpSpPr>
        <p:grpSpPr>
          <a:xfrm rot="-1615319">
            <a:off x="8553687" y="2224632"/>
            <a:ext cx="994894" cy="1675561"/>
            <a:chOff x="3026750" y="1552825"/>
            <a:chExt cx="1108700" cy="1867600"/>
          </a:xfrm>
        </p:grpSpPr>
        <p:sp>
          <p:nvSpPr>
            <p:cNvPr id="2192" name="Google Shape;2192;p2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1"/>
          <p:cNvGrpSpPr/>
          <p:nvPr/>
        </p:nvGrpSpPr>
        <p:grpSpPr>
          <a:xfrm rot="-1770465">
            <a:off x="7336470" y="3595724"/>
            <a:ext cx="2662548" cy="2828642"/>
            <a:chOff x="4159600" y="887163"/>
            <a:chExt cx="1265600" cy="1344550"/>
          </a:xfrm>
        </p:grpSpPr>
        <p:sp>
          <p:nvSpPr>
            <p:cNvPr id="2212" name="Google Shape;2212;p2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21"/>
          <p:cNvGrpSpPr/>
          <p:nvPr/>
        </p:nvGrpSpPr>
        <p:grpSpPr>
          <a:xfrm rot="-8100000">
            <a:off x="6005905" y="-489798"/>
            <a:ext cx="830250" cy="1464437"/>
            <a:chOff x="2797700" y="3217325"/>
            <a:chExt cx="682725" cy="1204225"/>
          </a:xfrm>
        </p:grpSpPr>
        <p:sp>
          <p:nvSpPr>
            <p:cNvPr id="2318" name="Google Shape;2318;p2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21"/>
          <p:cNvGrpSpPr/>
          <p:nvPr/>
        </p:nvGrpSpPr>
        <p:grpSpPr>
          <a:xfrm>
            <a:off x="7128200" y="417650"/>
            <a:ext cx="700450" cy="636075"/>
            <a:chOff x="3652400" y="3788700"/>
            <a:chExt cx="700450" cy="636075"/>
          </a:xfrm>
        </p:grpSpPr>
        <p:sp>
          <p:nvSpPr>
            <p:cNvPr id="2326" name="Google Shape;2326;p2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2725"/>
        <p:cNvGrpSpPr/>
        <p:nvPr/>
      </p:nvGrpSpPr>
      <p:grpSpPr>
        <a:xfrm>
          <a:off x="0" y="0"/>
          <a:ext cx="0" cy="0"/>
          <a:chOff x="0" y="0"/>
          <a:chExt cx="0" cy="0"/>
        </a:xfrm>
      </p:grpSpPr>
      <p:grpSp>
        <p:nvGrpSpPr>
          <p:cNvPr id="2726" name="Google Shape;2726;p24"/>
          <p:cNvGrpSpPr/>
          <p:nvPr/>
        </p:nvGrpSpPr>
        <p:grpSpPr>
          <a:xfrm rot="10800000" flipH="1">
            <a:off x="5730744" y="-916596"/>
            <a:ext cx="4132681" cy="1868601"/>
            <a:chOff x="4178350" y="2375050"/>
            <a:chExt cx="938350" cy="515775"/>
          </a:xfrm>
        </p:grpSpPr>
        <p:sp>
          <p:nvSpPr>
            <p:cNvPr id="2727" name="Google Shape;2727;p2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4" name="Google Shape;2734;p24"/>
          <p:cNvSpPr txBox="1">
            <a:spLocks noGrp="1"/>
          </p:cNvSpPr>
          <p:nvPr>
            <p:ph type="title"/>
          </p:nvPr>
        </p:nvSpPr>
        <p:spPr>
          <a:xfrm>
            <a:off x="714300" y="15652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35" name="Google Shape;2735;p24"/>
          <p:cNvSpPr txBox="1">
            <a:spLocks noGrp="1"/>
          </p:cNvSpPr>
          <p:nvPr>
            <p:ph type="body" idx="1"/>
          </p:nvPr>
        </p:nvSpPr>
        <p:spPr>
          <a:xfrm>
            <a:off x="714300" y="2399250"/>
            <a:ext cx="2808000" cy="250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736" name="Google Shape;2736;p24"/>
          <p:cNvGrpSpPr/>
          <p:nvPr/>
        </p:nvGrpSpPr>
        <p:grpSpPr>
          <a:xfrm rot="10799895">
            <a:off x="-435736" y="-1412231"/>
            <a:ext cx="5385686" cy="2148244"/>
            <a:chOff x="5619200" y="4458200"/>
            <a:chExt cx="1647150" cy="742900"/>
          </a:xfrm>
        </p:grpSpPr>
        <p:sp>
          <p:nvSpPr>
            <p:cNvPr id="2737" name="Google Shape;2737;p2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24"/>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4"/>
          <p:cNvGrpSpPr/>
          <p:nvPr/>
        </p:nvGrpSpPr>
        <p:grpSpPr>
          <a:xfrm rot="7750108" flipH="1">
            <a:off x="4392738" y="-829111"/>
            <a:ext cx="952509" cy="1529675"/>
            <a:chOff x="2402100" y="3854125"/>
            <a:chExt cx="435600" cy="698825"/>
          </a:xfrm>
        </p:grpSpPr>
        <p:sp>
          <p:nvSpPr>
            <p:cNvPr id="2744" name="Google Shape;2744;p2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4"/>
          <p:cNvGrpSpPr/>
          <p:nvPr/>
        </p:nvGrpSpPr>
        <p:grpSpPr>
          <a:xfrm rot="-9070246">
            <a:off x="7849009" y="-390610"/>
            <a:ext cx="1593868" cy="1188162"/>
            <a:chOff x="4500175" y="3779525"/>
            <a:chExt cx="1136425" cy="847075"/>
          </a:xfrm>
        </p:grpSpPr>
        <p:sp>
          <p:nvSpPr>
            <p:cNvPr id="2758" name="Google Shape;2758;p2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4"/>
          <p:cNvGrpSpPr/>
          <p:nvPr/>
        </p:nvGrpSpPr>
        <p:grpSpPr>
          <a:xfrm>
            <a:off x="1962838" y="192913"/>
            <a:ext cx="700450" cy="636075"/>
            <a:chOff x="3652400" y="3788700"/>
            <a:chExt cx="700450" cy="636075"/>
          </a:xfrm>
        </p:grpSpPr>
        <p:sp>
          <p:nvSpPr>
            <p:cNvPr id="2770" name="Google Shape;2770;p2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24"/>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24"/>
          <p:cNvGrpSpPr/>
          <p:nvPr/>
        </p:nvGrpSpPr>
        <p:grpSpPr>
          <a:xfrm rot="-10423553">
            <a:off x="5602182" y="-660273"/>
            <a:ext cx="830251" cy="1464439"/>
            <a:chOff x="2797700" y="3217325"/>
            <a:chExt cx="682725" cy="1204225"/>
          </a:xfrm>
        </p:grpSpPr>
        <p:sp>
          <p:nvSpPr>
            <p:cNvPr id="2788" name="Google Shape;2788;p2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2">
  <p:cSld name="CAPTION_ONLY_1">
    <p:spTree>
      <p:nvGrpSpPr>
        <p:cNvPr id="1" name="Shape 3220"/>
        <p:cNvGrpSpPr/>
        <p:nvPr/>
      </p:nvGrpSpPr>
      <p:grpSpPr>
        <a:xfrm>
          <a:off x="0" y="0"/>
          <a:ext cx="0" cy="0"/>
          <a:chOff x="0" y="0"/>
          <a:chExt cx="0" cy="0"/>
        </a:xfrm>
      </p:grpSpPr>
      <p:sp>
        <p:nvSpPr>
          <p:cNvPr id="3221" name="Google Shape;32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222" name="Google Shape;3222;p28"/>
          <p:cNvGrpSpPr/>
          <p:nvPr/>
        </p:nvGrpSpPr>
        <p:grpSpPr>
          <a:xfrm>
            <a:off x="-1140980" y="4469553"/>
            <a:ext cx="3100966" cy="2800388"/>
            <a:chOff x="1992250" y="544500"/>
            <a:chExt cx="1080250" cy="975575"/>
          </a:xfrm>
        </p:grpSpPr>
        <p:sp>
          <p:nvSpPr>
            <p:cNvPr id="3223" name="Google Shape;3223;p28"/>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5" name="Google Shape;3225;p28"/>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26" name="Google Shape;3226;p28"/>
          <p:cNvGrpSpPr/>
          <p:nvPr/>
        </p:nvGrpSpPr>
        <p:grpSpPr>
          <a:xfrm rot="10800000">
            <a:off x="6801363" y="-652105"/>
            <a:ext cx="4321702" cy="1566386"/>
            <a:chOff x="-1068128" y="3996204"/>
            <a:chExt cx="3672418" cy="1331055"/>
          </a:xfrm>
        </p:grpSpPr>
        <p:sp>
          <p:nvSpPr>
            <p:cNvPr id="3227" name="Google Shape;3227;p28"/>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28"/>
            <p:cNvGrpSpPr/>
            <p:nvPr/>
          </p:nvGrpSpPr>
          <p:grpSpPr>
            <a:xfrm>
              <a:off x="-800178" y="4304942"/>
              <a:ext cx="2873315" cy="818933"/>
              <a:chOff x="-800178" y="4304942"/>
              <a:chExt cx="2873315" cy="818933"/>
            </a:xfrm>
          </p:grpSpPr>
          <p:sp>
            <p:nvSpPr>
              <p:cNvPr id="3229" name="Google Shape;3229;p28"/>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1" name="Google Shape;3281;p28"/>
          <p:cNvGrpSpPr/>
          <p:nvPr/>
        </p:nvGrpSpPr>
        <p:grpSpPr>
          <a:xfrm rot="2036280">
            <a:off x="6998166" y="4429926"/>
            <a:ext cx="1267565" cy="2033647"/>
            <a:chOff x="2402100" y="3854125"/>
            <a:chExt cx="435600" cy="698825"/>
          </a:xfrm>
        </p:grpSpPr>
        <p:sp>
          <p:nvSpPr>
            <p:cNvPr id="3282" name="Google Shape;3282;p28"/>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28"/>
          <p:cNvGrpSpPr/>
          <p:nvPr/>
        </p:nvGrpSpPr>
        <p:grpSpPr>
          <a:xfrm rot="-7824626">
            <a:off x="7654395" y="-145169"/>
            <a:ext cx="1853843" cy="1381828"/>
            <a:chOff x="4500175" y="3779525"/>
            <a:chExt cx="1136425" cy="847075"/>
          </a:xfrm>
        </p:grpSpPr>
        <p:sp>
          <p:nvSpPr>
            <p:cNvPr id="3296" name="Google Shape;3296;p2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28"/>
          <p:cNvGrpSpPr/>
          <p:nvPr/>
        </p:nvGrpSpPr>
        <p:grpSpPr>
          <a:xfrm rot="-437880">
            <a:off x="8297425" y="3922467"/>
            <a:ext cx="1063081" cy="1875116"/>
            <a:chOff x="2797700" y="3217325"/>
            <a:chExt cx="682725" cy="1204225"/>
          </a:xfrm>
        </p:grpSpPr>
        <p:sp>
          <p:nvSpPr>
            <p:cNvPr id="3308" name="Google Shape;3308;p2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28"/>
          <p:cNvGrpSpPr/>
          <p:nvPr/>
        </p:nvGrpSpPr>
        <p:grpSpPr>
          <a:xfrm>
            <a:off x="1193663" y="4651350"/>
            <a:ext cx="610325" cy="417350"/>
            <a:chOff x="364525" y="2023775"/>
            <a:chExt cx="610325" cy="417350"/>
          </a:xfrm>
        </p:grpSpPr>
        <p:sp>
          <p:nvSpPr>
            <p:cNvPr id="3316" name="Google Shape;3316;p28"/>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28"/>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7"/>
        <p:cNvGrpSpPr/>
        <p:nvPr/>
      </p:nvGrpSpPr>
      <p:grpSpPr>
        <a:xfrm>
          <a:off x="0" y="0"/>
          <a:ext cx="0" cy="0"/>
          <a:chOff x="0" y="0"/>
          <a:chExt cx="0" cy="0"/>
        </a:xfrm>
      </p:grpSpPr>
      <p:sp>
        <p:nvSpPr>
          <p:cNvPr id="768" name="Google Shape;768;p5"/>
          <p:cNvSpPr txBox="1">
            <a:spLocks noGrp="1"/>
          </p:cNvSpPr>
          <p:nvPr>
            <p:ph type="title"/>
          </p:nvPr>
        </p:nvSpPr>
        <p:spPr>
          <a:xfrm>
            <a:off x="714300" y="545750"/>
            <a:ext cx="7720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9" name="Google Shape;769;p5"/>
          <p:cNvSpPr txBox="1">
            <a:spLocks noGrp="1"/>
          </p:cNvSpPr>
          <p:nvPr>
            <p:ph type="body" idx="1"/>
          </p:nvPr>
        </p:nvSpPr>
        <p:spPr>
          <a:xfrm>
            <a:off x="7095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0" name="Google Shape;770;p5"/>
          <p:cNvSpPr txBox="1">
            <a:spLocks noGrp="1"/>
          </p:cNvSpPr>
          <p:nvPr>
            <p:ph type="body" idx="2"/>
          </p:nvPr>
        </p:nvSpPr>
        <p:spPr>
          <a:xfrm>
            <a:off x="48324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1" name="Google Shape;77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772" name="Google Shape;772;p5"/>
          <p:cNvGrpSpPr/>
          <p:nvPr/>
        </p:nvGrpSpPr>
        <p:grpSpPr>
          <a:xfrm>
            <a:off x="5158390" y="4420747"/>
            <a:ext cx="5152105" cy="2831811"/>
            <a:chOff x="4178350" y="2375050"/>
            <a:chExt cx="938350" cy="515775"/>
          </a:xfrm>
        </p:grpSpPr>
        <p:sp>
          <p:nvSpPr>
            <p:cNvPr id="773" name="Google Shape;773;p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5"/>
          <p:cNvSpPr/>
          <p:nvPr/>
        </p:nvSpPr>
        <p:spPr>
          <a:xfrm rot="250">
            <a:off x="4216749" y="4568933"/>
            <a:ext cx="1515726" cy="135524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5"/>
          <p:cNvGrpSpPr/>
          <p:nvPr/>
        </p:nvGrpSpPr>
        <p:grpSpPr>
          <a:xfrm>
            <a:off x="-755102" y="-2627035"/>
            <a:ext cx="3602094" cy="3253055"/>
            <a:chOff x="1992250" y="544500"/>
            <a:chExt cx="1080250" cy="975575"/>
          </a:xfrm>
        </p:grpSpPr>
        <p:sp>
          <p:nvSpPr>
            <p:cNvPr id="782" name="Google Shape;782;p5"/>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5"/>
          <p:cNvGrpSpPr/>
          <p:nvPr/>
        </p:nvGrpSpPr>
        <p:grpSpPr>
          <a:xfrm rot="9965767">
            <a:off x="8251060" y="-1707548"/>
            <a:ext cx="1296283" cy="3533031"/>
            <a:chOff x="10084800" y="4174013"/>
            <a:chExt cx="585175" cy="1594900"/>
          </a:xfrm>
        </p:grpSpPr>
        <p:sp>
          <p:nvSpPr>
            <p:cNvPr id="785" name="Google Shape;785;p5"/>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5"/>
            <p:cNvGrpSpPr/>
            <p:nvPr/>
          </p:nvGrpSpPr>
          <p:grpSpPr>
            <a:xfrm>
              <a:off x="10084800" y="4174013"/>
              <a:ext cx="585175" cy="1594900"/>
              <a:chOff x="1833925" y="1604075"/>
              <a:chExt cx="585175" cy="1594900"/>
            </a:xfrm>
          </p:grpSpPr>
          <p:sp>
            <p:nvSpPr>
              <p:cNvPr id="787" name="Google Shape;787;p5"/>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0" name="Google Shape;800;p5"/>
          <p:cNvGrpSpPr/>
          <p:nvPr/>
        </p:nvGrpSpPr>
        <p:grpSpPr>
          <a:xfrm>
            <a:off x="5861950" y="4553275"/>
            <a:ext cx="700450" cy="636075"/>
            <a:chOff x="3652400" y="3788700"/>
            <a:chExt cx="700450" cy="636075"/>
          </a:xfrm>
        </p:grpSpPr>
        <p:sp>
          <p:nvSpPr>
            <p:cNvPr id="801" name="Google Shape;801;p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
          <p:cNvGrpSpPr/>
          <p:nvPr/>
        </p:nvGrpSpPr>
        <p:grpSpPr>
          <a:xfrm rot="-1958260">
            <a:off x="8555882" y="3984798"/>
            <a:ext cx="686618" cy="1211092"/>
            <a:chOff x="2797700" y="3217325"/>
            <a:chExt cx="682725" cy="1204225"/>
          </a:xfrm>
        </p:grpSpPr>
        <p:sp>
          <p:nvSpPr>
            <p:cNvPr id="817" name="Google Shape;817;p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4"/>
        <p:cNvGrpSpPr/>
        <p:nvPr/>
      </p:nvGrpSpPr>
      <p:grpSpPr>
        <a:xfrm>
          <a:off x="0" y="0"/>
          <a:ext cx="0" cy="0"/>
          <a:chOff x="0" y="0"/>
          <a:chExt cx="0" cy="0"/>
        </a:xfrm>
      </p:grpSpPr>
      <p:sp>
        <p:nvSpPr>
          <p:cNvPr id="825" name="Google Shape;825;p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6" name="Google Shape;8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27" name="Google Shape;827;p6"/>
          <p:cNvGrpSpPr/>
          <p:nvPr/>
        </p:nvGrpSpPr>
        <p:grpSpPr>
          <a:xfrm rot="10799839">
            <a:off x="6825010" y="-467128"/>
            <a:ext cx="3514195" cy="1585497"/>
            <a:chOff x="5619200" y="4458200"/>
            <a:chExt cx="1647150" cy="742900"/>
          </a:xfrm>
        </p:grpSpPr>
        <p:sp>
          <p:nvSpPr>
            <p:cNvPr id="828" name="Google Shape;828;p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6"/>
          <p:cNvGrpSpPr/>
          <p:nvPr/>
        </p:nvGrpSpPr>
        <p:grpSpPr>
          <a:xfrm>
            <a:off x="-618805" y="3905228"/>
            <a:ext cx="3100966" cy="2800388"/>
            <a:chOff x="1992250" y="544500"/>
            <a:chExt cx="1080250" cy="975575"/>
          </a:xfrm>
        </p:grpSpPr>
        <p:sp>
          <p:nvSpPr>
            <p:cNvPr id="834" name="Google Shape;834;p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
          <p:cNvGrpSpPr/>
          <p:nvPr/>
        </p:nvGrpSpPr>
        <p:grpSpPr>
          <a:xfrm>
            <a:off x="8472432" y="3735698"/>
            <a:ext cx="548733" cy="498301"/>
            <a:chOff x="3652400" y="3788700"/>
            <a:chExt cx="700450" cy="636075"/>
          </a:xfrm>
        </p:grpSpPr>
        <p:sp>
          <p:nvSpPr>
            <p:cNvPr id="837" name="Google Shape;837;p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6"/>
          <p:cNvGrpSpPr/>
          <p:nvPr/>
        </p:nvGrpSpPr>
        <p:grpSpPr>
          <a:xfrm rot="-2292214">
            <a:off x="7637953" y="3916526"/>
            <a:ext cx="1315694" cy="2110646"/>
            <a:chOff x="2402100" y="3854125"/>
            <a:chExt cx="435600" cy="698825"/>
          </a:xfrm>
        </p:grpSpPr>
        <p:sp>
          <p:nvSpPr>
            <p:cNvPr id="853" name="Google Shape;853;p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
          <p:cNvSpPr/>
          <p:nvPr/>
        </p:nvSpPr>
        <p:spPr>
          <a:xfrm rot="449">
            <a:off x="1478275" y="3905336"/>
            <a:ext cx="1686746" cy="150798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6"/>
          <p:cNvGrpSpPr/>
          <p:nvPr/>
        </p:nvGrpSpPr>
        <p:grpSpPr>
          <a:xfrm rot="-974686">
            <a:off x="-28425" y="3500850"/>
            <a:ext cx="807661" cy="2204114"/>
            <a:chOff x="10084800" y="4174013"/>
            <a:chExt cx="585175" cy="1594900"/>
          </a:xfrm>
        </p:grpSpPr>
        <p:sp>
          <p:nvSpPr>
            <p:cNvPr id="868" name="Google Shape;868;p6"/>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6"/>
            <p:cNvGrpSpPr/>
            <p:nvPr/>
          </p:nvGrpSpPr>
          <p:grpSpPr>
            <a:xfrm>
              <a:off x="10084800" y="4174013"/>
              <a:ext cx="585175" cy="1594900"/>
              <a:chOff x="1833925" y="1604075"/>
              <a:chExt cx="585175" cy="1594900"/>
            </a:xfrm>
          </p:grpSpPr>
          <p:sp>
            <p:nvSpPr>
              <p:cNvPr id="870" name="Google Shape;870;p6"/>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262" name="Google Shape;1262;p10"/>
          <p:cNvSpPr/>
          <p:nvPr/>
        </p:nvSpPr>
        <p:spPr>
          <a:xfrm>
            <a:off x="-1084580" y="4602903"/>
            <a:ext cx="2869524" cy="280038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txBox="1">
            <a:spLocks noGrp="1"/>
          </p:cNvSpPr>
          <p:nvPr>
            <p:ph type="title"/>
          </p:nvPr>
        </p:nvSpPr>
        <p:spPr>
          <a:xfrm>
            <a:off x="714300" y="546402"/>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89" y="-463013"/>
            <a:ext cx="4494673" cy="1629078"/>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0"/>
          <p:cNvGrpSpPr/>
          <p:nvPr/>
        </p:nvGrpSpPr>
        <p:grpSpPr>
          <a:xfrm rot="1156600">
            <a:off x="-466355" y="3496234"/>
            <a:ext cx="871121" cy="1397678"/>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0"/>
          <p:cNvGrpSpPr/>
          <p:nvPr/>
        </p:nvGrpSpPr>
        <p:grpSpPr>
          <a:xfrm rot="10091607" flipH="1">
            <a:off x="5890244" y="-600340"/>
            <a:ext cx="2103360" cy="1567814"/>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10"/>
          <p:cNvGrpSpPr/>
          <p:nvPr/>
        </p:nvGrpSpPr>
        <p:grpSpPr>
          <a:xfrm rot="-1341702" flipH="1">
            <a:off x="8386280" y="4258898"/>
            <a:ext cx="854365" cy="1506973"/>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10"/>
          <p:cNvGrpSpPr/>
          <p:nvPr/>
        </p:nvGrpSpPr>
        <p:grpSpPr>
          <a:xfrm>
            <a:off x="965063" y="4651350"/>
            <a:ext cx="610325" cy="417350"/>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
  <p:cSld name="CUSTOM_1">
    <p:spTree>
      <p:nvGrpSpPr>
        <p:cNvPr id="1" name="Shape 1836"/>
        <p:cNvGrpSpPr/>
        <p:nvPr/>
      </p:nvGrpSpPr>
      <p:grpSpPr>
        <a:xfrm>
          <a:off x="0" y="0"/>
          <a:ext cx="0" cy="0"/>
          <a:chOff x="0" y="0"/>
          <a:chExt cx="0" cy="0"/>
        </a:xfrm>
      </p:grpSpPr>
      <p:sp>
        <p:nvSpPr>
          <p:cNvPr id="1837" name="Google Shape;1837;p15"/>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38" name="Google Shape;1838;p15"/>
          <p:cNvSpPr txBox="1">
            <a:spLocks noGrp="1"/>
          </p:cNvSpPr>
          <p:nvPr>
            <p:ph type="title" idx="2"/>
          </p:nvPr>
        </p:nvSpPr>
        <p:spPr>
          <a:xfrm>
            <a:off x="714299"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39" name="Google Shape;1839;p15"/>
          <p:cNvSpPr txBox="1">
            <a:spLocks noGrp="1"/>
          </p:cNvSpPr>
          <p:nvPr>
            <p:ph type="subTitle" idx="1"/>
          </p:nvPr>
        </p:nvSpPr>
        <p:spPr>
          <a:xfrm>
            <a:off x="857852"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840" name="Google Shape;1840;p15"/>
          <p:cNvSpPr txBox="1">
            <a:spLocks noGrp="1"/>
          </p:cNvSpPr>
          <p:nvPr>
            <p:ph type="title" idx="3"/>
          </p:nvPr>
        </p:nvSpPr>
        <p:spPr>
          <a:xfrm>
            <a:off x="27318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41" name="Google Shape;1841;p15"/>
          <p:cNvSpPr txBox="1">
            <a:spLocks noGrp="1"/>
          </p:cNvSpPr>
          <p:nvPr>
            <p:ph type="subTitle" idx="4"/>
          </p:nvPr>
        </p:nvSpPr>
        <p:spPr>
          <a:xfrm>
            <a:off x="2875396"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1842" name="Google Shape;1842;p15"/>
          <p:cNvGrpSpPr/>
          <p:nvPr/>
        </p:nvGrpSpPr>
        <p:grpSpPr>
          <a:xfrm rot="10800000">
            <a:off x="4391614" y="-1062620"/>
            <a:ext cx="5889385" cy="2656239"/>
            <a:chOff x="5619200" y="4458200"/>
            <a:chExt cx="1647150" cy="742900"/>
          </a:xfrm>
        </p:grpSpPr>
        <p:sp>
          <p:nvSpPr>
            <p:cNvPr id="1843" name="Google Shape;1843;p1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5"/>
          <p:cNvGrpSpPr/>
          <p:nvPr/>
        </p:nvGrpSpPr>
        <p:grpSpPr>
          <a:xfrm flipH="1">
            <a:off x="-486278" y="4432054"/>
            <a:ext cx="3239372" cy="1780558"/>
            <a:chOff x="4178350" y="2375050"/>
            <a:chExt cx="938350" cy="515775"/>
          </a:xfrm>
        </p:grpSpPr>
        <p:sp>
          <p:nvSpPr>
            <p:cNvPr id="1849" name="Google Shape;1849;p1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15"/>
          <p:cNvGrpSpPr/>
          <p:nvPr/>
        </p:nvGrpSpPr>
        <p:grpSpPr>
          <a:xfrm rot="-1180163">
            <a:off x="8111627" y="4505386"/>
            <a:ext cx="1089543" cy="1748178"/>
            <a:chOff x="2402100" y="3854125"/>
            <a:chExt cx="435600" cy="698825"/>
          </a:xfrm>
        </p:grpSpPr>
        <p:sp>
          <p:nvSpPr>
            <p:cNvPr id="1857" name="Google Shape;1857;p15"/>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5"/>
          <p:cNvGrpSpPr/>
          <p:nvPr/>
        </p:nvGrpSpPr>
        <p:grpSpPr>
          <a:xfrm rot="-8100000">
            <a:off x="-90095" y="-641248"/>
            <a:ext cx="830250" cy="1464437"/>
            <a:chOff x="2797700" y="3217325"/>
            <a:chExt cx="682725" cy="1204225"/>
          </a:xfrm>
        </p:grpSpPr>
        <p:sp>
          <p:nvSpPr>
            <p:cNvPr id="1871" name="Google Shape;1871;p1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5"/>
          <p:cNvGrpSpPr/>
          <p:nvPr/>
        </p:nvGrpSpPr>
        <p:grpSpPr>
          <a:xfrm>
            <a:off x="2095563" y="4602888"/>
            <a:ext cx="700450" cy="636075"/>
            <a:chOff x="3652400" y="3788700"/>
            <a:chExt cx="700450" cy="636075"/>
          </a:xfrm>
        </p:grpSpPr>
        <p:sp>
          <p:nvSpPr>
            <p:cNvPr id="1879" name="Google Shape;1879;p1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5"/>
          <p:cNvGrpSpPr/>
          <p:nvPr/>
        </p:nvGrpSpPr>
        <p:grpSpPr>
          <a:xfrm rot="9629822">
            <a:off x="7970529" y="-832671"/>
            <a:ext cx="1010225" cy="1594224"/>
            <a:chOff x="322650" y="2571325"/>
            <a:chExt cx="573100" cy="904450"/>
          </a:xfrm>
        </p:grpSpPr>
        <p:sp>
          <p:nvSpPr>
            <p:cNvPr id="1895" name="Google Shape;1895;p15"/>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5"/>
          <p:cNvGrpSpPr/>
          <p:nvPr/>
        </p:nvGrpSpPr>
        <p:grpSpPr>
          <a:xfrm rot="-4956298" flipH="1">
            <a:off x="8404143" y="4116790"/>
            <a:ext cx="1304099" cy="972225"/>
            <a:chOff x="4500175" y="3779525"/>
            <a:chExt cx="1136425" cy="847075"/>
          </a:xfrm>
        </p:grpSpPr>
        <p:sp>
          <p:nvSpPr>
            <p:cNvPr id="1903" name="Google Shape;1903;p1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15"/>
          <p:cNvSpPr txBox="1">
            <a:spLocks noGrp="1"/>
          </p:cNvSpPr>
          <p:nvPr>
            <p:ph type="title" idx="5"/>
          </p:nvPr>
        </p:nvSpPr>
        <p:spPr>
          <a:xfrm>
            <a:off x="47050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5" name="Google Shape;1915;p15"/>
          <p:cNvSpPr txBox="1">
            <a:spLocks noGrp="1"/>
          </p:cNvSpPr>
          <p:nvPr>
            <p:ph type="subTitle" idx="6"/>
          </p:nvPr>
        </p:nvSpPr>
        <p:spPr>
          <a:xfrm>
            <a:off x="4848597"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916" name="Google Shape;1916;p15"/>
          <p:cNvSpPr txBox="1">
            <a:spLocks noGrp="1"/>
          </p:cNvSpPr>
          <p:nvPr>
            <p:ph type="title" idx="7"/>
          </p:nvPr>
        </p:nvSpPr>
        <p:spPr>
          <a:xfrm>
            <a:off x="6678235"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7" name="Google Shape;1917;p15"/>
          <p:cNvSpPr txBox="1">
            <a:spLocks noGrp="1"/>
          </p:cNvSpPr>
          <p:nvPr>
            <p:ph type="subTitle" idx="8"/>
          </p:nvPr>
        </p:nvSpPr>
        <p:spPr>
          <a:xfrm>
            <a:off x="6821939"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grpSp>
        <p:nvGrpSpPr>
          <p:cNvPr id="1957" name="Google Shape;1957;p17"/>
          <p:cNvGrpSpPr/>
          <p:nvPr/>
        </p:nvGrpSpPr>
        <p:grpSpPr>
          <a:xfrm rot="10800000">
            <a:off x="4635189" y="-2110495"/>
            <a:ext cx="5889385" cy="2656239"/>
            <a:chOff x="5619200" y="4458200"/>
            <a:chExt cx="1647150" cy="742900"/>
          </a:xfrm>
        </p:grpSpPr>
        <p:sp>
          <p:nvSpPr>
            <p:cNvPr id="1958" name="Google Shape;1958;p1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17"/>
          <p:cNvGrpSpPr/>
          <p:nvPr/>
        </p:nvGrpSpPr>
        <p:grpSpPr>
          <a:xfrm rot="-1180163">
            <a:off x="7792002" y="4375411"/>
            <a:ext cx="1089543" cy="1748178"/>
            <a:chOff x="2402100" y="3854125"/>
            <a:chExt cx="435600" cy="698825"/>
          </a:xfrm>
        </p:grpSpPr>
        <p:sp>
          <p:nvSpPr>
            <p:cNvPr id="1964" name="Google Shape;1964;p1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7"/>
          <p:cNvGrpSpPr/>
          <p:nvPr/>
        </p:nvGrpSpPr>
        <p:grpSpPr>
          <a:xfrm rot="4365907" flipH="1">
            <a:off x="4577432" y="-605935"/>
            <a:ext cx="1304077" cy="972228"/>
            <a:chOff x="4500175" y="3779525"/>
            <a:chExt cx="1136425" cy="847075"/>
          </a:xfrm>
        </p:grpSpPr>
        <p:sp>
          <p:nvSpPr>
            <p:cNvPr id="1978" name="Google Shape;1978;p1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7"/>
          <p:cNvGrpSpPr/>
          <p:nvPr/>
        </p:nvGrpSpPr>
        <p:grpSpPr>
          <a:xfrm rot="-749388" flipH="1">
            <a:off x="8658339" y="3573413"/>
            <a:ext cx="881085" cy="1554102"/>
            <a:chOff x="2797700" y="3217325"/>
            <a:chExt cx="682725" cy="1204225"/>
          </a:xfrm>
        </p:grpSpPr>
        <p:sp>
          <p:nvSpPr>
            <p:cNvPr id="1990" name="Google Shape;1990;p17"/>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7"/>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7"/>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7"/>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8" r:id="rId6"/>
    <p:sldLayoutId id="2147483660" r:id="rId7"/>
    <p:sldLayoutId id="2147483661" r:id="rId8"/>
    <p:sldLayoutId id="2147483663" r:id="rId9"/>
    <p:sldLayoutId id="2147483664" r:id="rId10"/>
    <p:sldLayoutId id="2147483665" r:id="rId11"/>
    <p:sldLayoutId id="2147483666" r:id="rId12"/>
    <p:sldLayoutId id="2147483667" r:id="rId13"/>
    <p:sldLayoutId id="2147483670"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15"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15" Type="http://schemas.openxmlformats.org/officeDocument/2006/relationships/image" Target="../media/image17.jpeg"/><Relationship Id="rId1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15" Type="http://schemas.openxmlformats.org/officeDocument/2006/relationships/image" Target="NUL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1" Type="http://schemas.openxmlformats.org/officeDocument/2006/relationships/image" Target="../media/image2.sv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 Id="rId11" Type="http://schemas.openxmlformats.org/officeDocument/2006/relationships/image" Target="NULL"/><Relationship Id="rId10" Type="http://schemas.openxmlformats.org/officeDocument/2006/relationships/image" Target="../media/image25.png"/><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15"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210768"/>
            <a:ext cx="9144000" cy="1388848"/>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800" dirty="0" smtClean="0">
                <a:solidFill>
                  <a:schemeClr val="tx2">
                    <a:lumMod val="50000"/>
                  </a:schemeClr>
                </a:solidFill>
                <a:latin typeface="+mj-lt"/>
              </a:rPr>
              <a:t>CHÀO MỪNG CÁC EM</a:t>
            </a:r>
            <a:br>
              <a:rPr lang="en" sz="3800" dirty="0" smtClean="0">
                <a:solidFill>
                  <a:schemeClr val="tx2">
                    <a:lumMod val="50000"/>
                  </a:schemeClr>
                </a:solidFill>
                <a:latin typeface="+mj-lt"/>
              </a:rPr>
            </a:br>
            <a:r>
              <a:rPr lang="en" sz="3800" dirty="0" smtClean="0">
                <a:solidFill>
                  <a:schemeClr val="tx2">
                    <a:lumMod val="50000"/>
                  </a:schemeClr>
                </a:solidFill>
                <a:latin typeface="+mj-lt"/>
              </a:rPr>
              <a:t>ĐẾN VỚI BÀI HỌC NGÀY HÔM NAY!</a:t>
            </a:r>
            <a:endParaRPr sz="3800" dirty="0">
              <a:solidFill>
                <a:schemeClr val="tx2">
                  <a:lumMod val="50000"/>
                </a:schemeClr>
              </a:solidFill>
              <a:latin typeface="+mj-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75" name="Google Shape;3463;p39"/>
          <p:cNvSpPr txBox="1">
            <a:spLocks noGrp="1"/>
          </p:cNvSpPr>
          <p:nvPr>
            <p:ph type="title"/>
          </p:nvPr>
        </p:nvSpPr>
        <p:spPr>
          <a:xfrm>
            <a:off x="884170" y="1209124"/>
            <a:ext cx="8063347" cy="1503848"/>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US" sz="2600" b="0" dirty="0" smtClean="0">
                <a:solidFill>
                  <a:schemeClr val="tx2">
                    <a:lumMod val="50000"/>
                  </a:schemeClr>
                </a:solidFill>
                <a:latin typeface="+mn-lt"/>
              </a:rPr>
              <a:t>Khi</a:t>
            </a:r>
            <a:r>
              <a:rPr lang="en" sz="2600" b="0" dirty="0" smtClean="0">
                <a:solidFill>
                  <a:schemeClr val="tx2">
                    <a:lumMod val="50000"/>
                  </a:schemeClr>
                </a:solidFill>
                <a:latin typeface="+mn-lt"/>
              </a:rPr>
              <a:t> buông tay, quả bóng em đang cầm trong tay rơi xuống đất. Nếu em tung quả bóng lên cao, vì sao quả bóng sau khi chuyển động lên cao lại rơi xuống?</a:t>
            </a:r>
            <a:endParaRPr sz="2600" b="0" dirty="0">
              <a:solidFill>
                <a:schemeClr val="tx2">
                  <a:lumMod val="50000"/>
                </a:schemeClr>
              </a:solidFill>
              <a:latin typeface="+mn-lt"/>
            </a:endParaRPr>
          </a:p>
        </p:txBody>
      </p:sp>
      <p:sp>
        <p:nvSpPr>
          <p:cNvPr id="76" name="Google Shape;3463;p39"/>
          <p:cNvSpPr txBox="1">
            <a:spLocks/>
          </p:cNvSpPr>
          <p:nvPr/>
        </p:nvSpPr>
        <p:spPr>
          <a:xfrm>
            <a:off x="0" y="575593"/>
            <a:ext cx="9144000" cy="8010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000"/>
              </a:lnSpc>
            </a:pPr>
            <a:r>
              <a:rPr lang="en-US" dirty="0" smtClean="0">
                <a:solidFill>
                  <a:schemeClr val="tx2">
                    <a:lumMod val="50000"/>
                  </a:schemeClr>
                </a:solidFill>
                <a:latin typeface="+mj-lt"/>
              </a:rPr>
              <a:t>a. LỰC HẤP DẪN</a:t>
            </a:r>
            <a:endParaRPr lang="en-US" dirty="0">
              <a:solidFill>
                <a:schemeClr val="tx2">
                  <a:lumMod val="50000"/>
                </a:schemeClr>
              </a:solidFill>
              <a:latin typeface="+mj-lt"/>
            </a:endParaRPr>
          </a:p>
        </p:txBody>
      </p:sp>
      <p:pic>
        <p:nvPicPr>
          <p:cNvPr id="5"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52262" y="2844333"/>
            <a:ext cx="2327164" cy="2379716"/>
          </a:xfrm>
          <a:prstGeom prst="rect">
            <a:avLst/>
          </a:prstGeom>
        </p:spPr>
      </p:pic>
    </p:spTree>
    <p:extLst>
      <p:ext uri="{BB962C8B-B14F-4D97-AF65-F5344CB8AC3E}">
        <p14:creationId xmlns:p14="http://schemas.microsoft.com/office/powerpoint/2010/main" val="156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down)">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634790" y="1346408"/>
            <a:ext cx="4572000" cy="1615945"/>
          </a:xfrm>
          <a:prstGeom prst="rect">
            <a:avLst/>
          </a:prstGeom>
        </p:spPr>
        <p:txBody>
          <a:bodyPr spcFirstLastPara="1" wrap="square" lIns="91425" tIns="91425" rIns="91425" bIns="91425" anchor="t" anchorCtr="0">
            <a:noAutofit/>
          </a:bodyPr>
          <a:lstStyle/>
          <a:p>
            <a:pPr marL="0" lvl="0" indent="0" algn="just" rtl="0">
              <a:lnSpc>
                <a:spcPts val="4000"/>
              </a:lnSpc>
              <a:spcBef>
                <a:spcPts val="0"/>
              </a:spcBef>
              <a:spcAft>
                <a:spcPts val="0"/>
              </a:spcAft>
              <a:buNone/>
            </a:pPr>
            <a:r>
              <a:rPr lang="en" sz="2600" b="0" dirty="0" smtClean="0">
                <a:solidFill>
                  <a:schemeClr val="tx2">
                    <a:lumMod val="50000"/>
                  </a:schemeClr>
                </a:solidFill>
                <a:latin typeface="+mn-lt"/>
              </a:rPr>
              <a:t>Quả bóng sau khi chuyển động lên cao lại bị rơi xuống đất là do bị Trái đất hút. </a:t>
            </a:r>
            <a:endParaRPr sz="2600" b="0" dirty="0">
              <a:solidFill>
                <a:schemeClr val="tx2">
                  <a:lumMod val="50000"/>
                </a:schemeClr>
              </a:solidFill>
              <a:latin typeface="+mn-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pic>
        <p:nvPicPr>
          <p:cNvPr id="2" name="Picture 1"/>
          <p:cNvPicPr>
            <a:picLocks noChangeAspect="1"/>
          </p:cNvPicPr>
          <p:nvPr/>
        </p:nvPicPr>
        <p:blipFill>
          <a:blip r:embed="rId4"/>
          <a:stretch>
            <a:fillRect/>
          </a:stretch>
        </p:blipFill>
        <p:spPr>
          <a:xfrm>
            <a:off x="5277755" y="767157"/>
            <a:ext cx="2853603" cy="3170875"/>
          </a:xfrm>
          <a:prstGeom prst="rect">
            <a:avLst/>
          </a:prstGeom>
        </p:spPr>
      </p:pic>
    </p:spTree>
    <p:extLst>
      <p:ext uri="{BB962C8B-B14F-4D97-AF65-F5344CB8AC3E}">
        <p14:creationId xmlns:p14="http://schemas.microsoft.com/office/powerpoint/2010/main" val="29147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51"/>
          <p:cNvGrpSpPr/>
          <p:nvPr/>
        </p:nvGrpSpPr>
        <p:grpSpPr>
          <a:xfrm>
            <a:off x="226359" y="4348247"/>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463;p39"/>
          <p:cNvSpPr txBox="1">
            <a:spLocks noGrp="1"/>
          </p:cNvSpPr>
          <p:nvPr>
            <p:ph type="title"/>
          </p:nvPr>
        </p:nvSpPr>
        <p:spPr>
          <a:xfrm>
            <a:off x="2924873" y="634115"/>
            <a:ext cx="5103979" cy="1071164"/>
          </a:xfrm>
          <a:prstGeom prst="rect">
            <a:avLst/>
          </a:prstGeom>
        </p:spPr>
        <p:txBody>
          <a:bodyPr spcFirstLastPara="1" wrap="square" lIns="91425" tIns="91425" rIns="91425" bIns="91425" anchor="t" anchorCtr="0">
            <a:noAutofit/>
          </a:bodyPr>
          <a:lstStyle/>
          <a:p>
            <a:pPr lvl="0" algn="l" rtl="0">
              <a:lnSpc>
                <a:spcPts val="3800"/>
              </a:lnSpc>
              <a:spcBef>
                <a:spcPts val="0"/>
              </a:spcBef>
              <a:spcAft>
                <a:spcPts val="0"/>
              </a:spcAft>
            </a:pPr>
            <a:r>
              <a:rPr lang="en" sz="2600" b="0" dirty="0" smtClean="0">
                <a:solidFill>
                  <a:schemeClr val="tx2">
                    <a:lumMod val="50000"/>
                  </a:schemeClr>
                </a:solidFill>
                <a:latin typeface="+mn-lt"/>
              </a:rPr>
              <a:t>Mọi vật trên Trái đất đều bị Trái đất hút về phía tâm của nó. </a:t>
            </a:r>
            <a:br>
              <a:rPr lang="en" sz="2600" b="0" dirty="0" smtClean="0">
                <a:solidFill>
                  <a:schemeClr val="tx2">
                    <a:lumMod val="50000"/>
                  </a:schemeClr>
                </a:solidFill>
                <a:latin typeface="+mn-lt"/>
              </a:rPr>
            </a:br>
            <a:r>
              <a:rPr lang="en" sz="2600" b="0" dirty="0" smtClean="0">
                <a:solidFill>
                  <a:schemeClr val="tx2">
                    <a:lumMod val="50000"/>
                  </a:schemeClr>
                </a:solidFill>
                <a:latin typeface="+mn-lt"/>
              </a:rPr>
              <a:t/>
            </a:r>
            <a:br>
              <a:rPr lang="en" sz="2600" b="0" dirty="0" smtClean="0">
                <a:solidFill>
                  <a:schemeClr val="tx2">
                    <a:lumMod val="50000"/>
                  </a:schemeClr>
                </a:solidFill>
                <a:latin typeface="+mn-lt"/>
              </a:rPr>
            </a:br>
            <a:endParaRPr sz="2600" b="0" dirty="0">
              <a:solidFill>
                <a:schemeClr val="tx2">
                  <a:lumMod val="50000"/>
                </a:schemeClr>
              </a:solidFill>
              <a:latin typeface="+mn-lt"/>
            </a:endParaRPr>
          </a:p>
        </p:txBody>
      </p:sp>
      <p:pic>
        <p:nvPicPr>
          <p:cNvPr id="34" name="Google Shape;997;p62"/>
          <p:cNvPicPr preferRelativeResize="0"/>
          <p:nvPr/>
        </p:nvPicPr>
        <p:blipFill>
          <a:blip r:embed="rId3">
            <a:alphaModFix/>
          </a:blip>
          <a:stretch>
            <a:fillRect/>
          </a:stretch>
        </p:blipFill>
        <p:spPr>
          <a:xfrm>
            <a:off x="1061116" y="775426"/>
            <a:ext cx="1155801" cy="928902"/>
          </a:xfrm>
          <a:prstGeom prst="rect">
            <a:avLst/>
          </a:prstGeom>
          <a:noFill/>
          <a:ln>
            <a:noFill/>
          </a:ln>
        </p:spPr>
      </p:pic>
      <p:sp>
        <p:nvSpPr>
          <p:cNvPr id="28" name="Google Shape;3463;p39"/>
          <p:cNvSpPr txBox="1">
            <a:spLocks noGrp="1"/>
          </p:cNvSpPr>
          <p:nvPr>
            <p:ph type="title"/>
          </p:nvPr>
        </p:nvSpPr>
        <p:spPr>
          <a:xfrm>
            <a:off x="2924873" y="1864014"/>
            <a:ext cx="5103979" cy="1071164"/>
          </a:xfrm>
          <a:prstGeom prst="rect">
            <a:avLst/>
          </a:prstGeom>
        </p:spPr>
        <p:txBody>
          <a:bodyPr spcFirstLastPara="1" wrap="square" lIns="91425" tIns="91425" rIns="91425" bIns="91425" anchor="t" anchorCtr="0">
            <a:noAutofit/>
          </a:bodyPr>
          <a:lstStyle/>
          <a:p>
            <a:pPr lvl="0" algn="l" rtl="0">
              <a:lnSpc>
                <a:spcPts val="3800"/>
              </a:lnSpc>
              <a:spcBef>
                <a:spcPts val="0"/>
              </a:spcBef>
              <a:spcAft>
                <a:spcPts val="0"/>
              </a:spcAft>
            </a:pPr>
            <a:r>
              <a:rPr lang="en" sz="2600" b="0" dirty="0" smtClean="0">
                <a:solidFill>
                  <a:schemeClr val="tx2">
                    <a:lumMod val="50000"/>
                  </a:schemeClr>
                </a:solidFill>
                <a:latin typeface="+mn-lt"/>
              </a:rPr>
              <a:t>Lực hấp dẫn là lực hút giữa các vật có khối lượng. </a:t>
            </a:r>
            <a:endParaRPr sz="2600" b="0" dirty="0">
              <a:solidFill>
                <a:schemeClr val="tx2">
                  <a:lumMod val="50000"/>
                </a:schemeClr>
              </a:solidFill>
              <a:latin typeface="+mn-lt"/>
            </a:endParaRPr>
          </a:p>
        </p:txBody>
      </p:sp>
      <p:pic>
        <p:nvPicPr>
          <p:cNvPr id="29" name="Google Shape;997;p62"/>
          <p:cNvPicPr preferRelativeResize="0"/>
          <p:nvPr/>
        </p:nvPicPr>
        <p:blipFill>
          <a:blip r:embed="rId3">
            <a:alphaModFix/>
          </a:blip>
          <a:stretch>
            <a:fillRect/>
          </a:stretch>
        </p:blipFill>
        <p:spPr>
          <a:xfrm>
            <a:off x="1061116" y="2006276"/>
            <a:ext cx="1155801" cy="928902"/>
          </a:xfrm>
          <a:prstGeom prst="rect">
            <a:avLst/>
          </a:prstGeom>
          <a:noFill/>
          <a:ln>
            <a:noFill/>
          </a:ln>
        </p:spPr>
      </p:pic>
      <p:sp>
        <p:nvSpPr>
          <p:cNvPr id="30" name="Google Shape;3463;p39"/>
          <p:cNvSpPr txBox="1">
            <a:spLocks noGrp="1"/>
          </p:cNvSpPr>
          <p:nvPr>
            <p:ph type="title"/>
          </p:nvPr>
        </p:nvSpPr>
        <p:spPr>
          <a:xfrm>
            <a:off x="2924873" y="3093740"/>
            <a:ext cx="5795992" cy="1541386"/>
          </a:xfrm>
          <a:prstGeom prst="rect">
            <a:avLst/>
          </a:prstGeom>
        </p:spPr>
        <p:txBody>
          <a:bodyPr spcFirstLastPara="1" wrap="square" lIns="91425" tIns="91425" rIns="91425" bIns="91425" anchor="t" anchorCtr="0">
            <a:noAutofit/>
          </a:bodyPr>
          <a:lstStyle/>
          <a:p>
            <a:pPr lvl="0" algn="just" rtl="0">
              <a:lnSpc>
                <a:spcPts val="3800"/>
              </a:lnSpc>
              <a:spcBef>
                <a:spcPts val="0"/>
              </a:spcBef>
              <a:spcAft>
                <a:spcPts val="0"/>
              </a:spcAft>
            </a:pPr>
            <a:r>
              <a:rPr lang="en" sz="2600" b="0" dirty="0" smtClean="0">
                <a:solidFill>
                  <a:schemeClr val="tx2">
                    <a:lumMod val="50000"/>
                  </a:schemeClr>
                </a:solidFill>
                <a:latin typeface="+mn-lt"/>
              </a:rPr>
              <a:t>Ví dụ: Lực hấp dẫn giữ mọi vật trên Trái đất (kể cả nước ở đại dương và không khí xung quanh ta</a:t>
            </a:r>
            <a:endParaRPr sz="2600" b="0" dirty="0">
              <a:solidFill>
                <a:schemeClr val="tx2">
                  <a:lumMod val="50000"/>
                </a:schemeClr>
              </a:solidFill>
              <a:latin typeface="+mn-lt"/>
            </a:endParaRPr>
          </a:p>
        </p:txBody>
      </p:sp>
      <p:pic>
        <p:nvPicPr>
          <p:cNvPr id="31" name="Google Shape;997;p62"/>
          <p:cNvPicPr preferRelativeResize="0"/>
          <p:nvPr/>
        </p:nvPicPr>
        <p:blipFill>
          <a:blip r:embed="rId3">
            <a:alphaModFix/>
          </a:blip>
          <a:stretch>
            <a:fillRect/>
          </a:stretch>
        </p:blipFill>
        <p:spPr>
          <a:xfrm>
            <a:off x="1061115" y="3455982"/>
            <a:ext cx="1155801" cy="9289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5" name="Rectangle 4"/>
          <p:cNvSpPr/>
          <p:nvPr/>
        </p:nvSpPr>
        <p:spPr>
          <a:xfrm>
            <a:off x="0" y="692069"/>
            <a:ext cx="9144000" cy="539571"/>
          </a:xfrm>
          <a:prstGeom prst="rect">
            <a:avLst/>
          </a:prstGeom>
        </p:spPr>
        <p:txBody>
          <a:bodyPr wrap="square">
            <a:spAutoFit/>
          </a:bodyPr>
          <a:lstStyle/>
          <a:p>
            <a:pPr lvl="1" algn="ctr">
              <a:lnSpc>
                <a:spcPts val="3800"/>
              </a:lnSpc>
            </a:pPr>
            <a:r>
              <a:rPr lang="en-US" sz="2800" b="1" dirty="0" smtClean="0">
                <a:solidFill>
                  <a:schemeClr val="tx2">
                    <a:lumMod val="50000"/>
                  </a:schemeClr>
                </a:solidFill>
                <a:latin typeface="+mj-lt"/>
                <a:ea typeface="Calibri" panose="020F0502020204030204" pitchFamily="34" charset="0"/>
              </a:rPr>
              <a:t>b. KHỐI LƯỢNG</a:t>
            </a:r>
            <a:endParaRPr lang="en-US" sz="2800" b="1" dirty="0">
              <a:solidFill>
                <a:schemeClr val="tx2">
                  <a:lumMod val="50000"/>
                </a:schemeClr>
              </a:solidFill>
              <a:latin typeface="+mj-lt"/>
            </a:endParaRPr>
          </a:p>
        </p:txBody>
      </p:sp>
      <p:pic>
        <p:nvPicPr>
          <p:cNvPr id="10" name="Picture 41">
            <a:extLst>
              <a:ext uri="{FF2B5EF4-FFF2-40B4-BE49-F238E27FC236}">
                <a16:creationId xmlns:a16="http://schemas.microsoft.com/office/drawing/2014/main" xmlns=""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682436" y="2780351"/>
            <a:ext cx="2363214" cy="2260090"/>
          </a:xfrm>
          <a:prstGeom prst="rect">
            <a:avLst/>
          </a:prstGeom>
        </p:spPr>
      </p:pic>
      <p:sp>
        <p:nvSpPr>
          <p:cNvPr id="6" name="Google Shape;3463;p39"/>
          <p:cNvSpPr txBox="1">
            <a:spLocks noGrp="1"/>
          </p:cNvSpPr>
          <p:nvPr>
            <p:ph type="title"/>
          </p:nvPr>
        </p:nvSpPr>
        <p:spPr>
          <a:xfrm>
            <a:off x="701053" y="1470413"/>
            <a:ext cx="6248387" cy="1071164"/>
          </a:xfrm>
          <a:prstGeom prst="rect">
            <a:avLst/>
          </a:prstGeom>
        </p:spPr>
        <p:txBody>
          <a:bodyPr spcFirstLastPara="1" wrap="square" lIns="91425" tIns="91425" rIns="91425" bIns="91425" anchor="t" anchorCtr="0">
            <a:noAutofit/>
          </a:bodyPr>
          <a:lstStyle/>
          <a:p>
            <a:pPr lvl="0" algn="l" rtl="0">
              <a:lnSpc>
                <a:spcPts val="3800"/>
              </a:lnSpc>
              <a:spcBef>
                <a:spcPts val="0"/>
              </a:spcBef>
              <a:spcAft>
                <a:spcPts val="0"/>
              </a:spcAft>
            </a:pPr>
            <a:r>
              <a:rPr lang="en-US" sz="2600" b="0" dirty="0" smtClean="0">
                <a:solidFill>
                  <a:schemeClr val="tx2">
                    <a:lumMod val="50000"/>
                  </a:schemeClr>
                </a:solidFill>
                <a:latin typeface="+mn-lt"/>
              </a:rPr>
              <a:t>Mỗi vật đều có khối lượng, từ vật nhỏ như viên sỏi đến vật lớn như Trái đất.</a:t>
            </a:r>
            <a:br>
              <a:rPr lang="en-US" sz="2600" b="0" dirty="0" smtClean="0">
                <a:solidFill>
                  <a:schemeClr val="tx2">
                    <a:lumMod val="50000"/>
                  </a:schemeClr>
                </a:solidFill>
                <a:latin typeface="+mn-lt"/>
              </a:rPr>
            </a:br>
            <a:endParaRPr sz="2600" b="0" dirty="0">
              <a:solidFill>
                <a:schemeClr val="tx2">
                  <a:lumMod val="50000"/>
                </a:schemeClr>
              </a:solidFill>
              <a:latin typeface="+mn-lt"/>
            </a:endParaRPr>
          </a:p>
        </p:txBody>
      </p:sp>
      <p:sp>
        <p:nvSpPr>
          <p:cNvPr id="7" name="Google Shape;3463;p39"/>
          <p:cNvSpPr txBox="1">
            <a:spLocks/>
          </p:cNvSpPr>
          <p:nvPr/>
        </p:nvSpPr>
        <p:spPr>
          <a:xfrm>
            <a:off x="304043" y="3107798"/>
            <a:ext cx="6866842" cy="6375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ts val="3800"/>
              </a:lnSpc>
            </a:pPr>
            <a:r>
              <a:rPr lang="en-US" sz="2600" dirty="0" smtClean="0">
                <a:solidFill>
                  <a:schemeClr val="tx2">
                    <a:lumMod val="50000"/>
                  </a:schemeClr>
                </a:solidFill>
                <a:latin typeface="+mn-lt"/>
              </a:rPr>
              <a:t>Khối lượng </a:t>
            </a:r>
            <a:r>
              <a:rPr lang="en-US" sz="2600" b="0" dirty="0" smtClean="0">
                <a:solidFill>
                  <a:schemeClr val="tx2">
                    <a:lumMod val="50000"/>
                  </a:schemeClr>
                </a:solidFill>
                <a:latin typeface="+mn-lt"/>
              </a:rPr>
              <a:t>là số đo lượng, chất của mỗi vật</a:t>
            </a:r>
            <a:endParaRPr lang="vi-VN" sz="2600" b="0" dirty="0">
              <a:solidFill>
                <a:schemeClr val="tx2">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405636" y="1930775"/>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flipH="1">
            <a:off x="715305" y="1690691"/>
            <a:ext cx="2430621" cy="2508536"/>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319127" y="1204993"/>
            <a:ext cx="5437064" cy="1554272"/>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Trên hộp bánh có ghi “Khối lượng tịnh 502g”. Có phải số đó chỉ lượng bánh trong hộp” </a:t>
            </a:r>
            <a:endParaRPr lang="en-US" sz="2600" dirty="0">
              <a:solidFill>
                <a:schemeClr val="tx2">
                  <a:lumMod val="50000"/>
                </a:schemeClr>
              </a:solidFill>
              <a:latin typeface="Arial" panose="020B0604020202020204" pitchFamily="34" charset="0"/>
              <a:cs typeface="Arial" panose="020B0604020202020204" pitchFamily="34" charset="0"/>
            </a:endParaRPr>
          </a:p>
        </p:txBody>
      </p:sp>
      <p:sp>
        <p:nvSpPr>
          <p:cNvPr id="5" name="Down Arrow 4"/>
          <p:cNvSpPr/>
          <p:nvPr/>
        </p:nvSpPr>
        <p:spPr>
          <a:xfrm>
            <a:off x="5566721" y="2827381"/>
            <a:ext cx="972921" cy="81798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334649" y="3698715"/>
            <a:ext cx="5437064" cy="533736"/>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Là số đo chỉ lượng bánh trong hộp</a:t>
            </a:r>
            <a:endParaRPr lang="en-US" sz="2600"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77"/>
                                        </p:tgtEl>
                                        <p:attrNameLst>
                                          <p:attrName>style.visibility</p:attrName>
                                        </p:attrNameLst>
                                      </p:cBhvr>
                                      <p:to>
                                        <p:strVal val="visible"/>
                                      </p:to>
                                    </p:set>
                                    <p:animEffect transition="in" filter="barn(inVertical)">
                                      <p:cBhvr>
                                        <p:cTn id="7" dur="500"/>
                                        <p:tgtEl>
                                          <p:spTgt spid="34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74"/>
                                        </p:tgtEl>
                                        <p:attrNameLst>
                                          <p:attrName>style.visibility</p:attrName>
                                        </p:attrNameLst>
                                      </p:cBhvr>
                                      <p:to>
                                        <p:strVal val="visible"/>
                                      </p:to>
                                    </p:set>
                                    <p:animEffect transition="in" filter="barn(inVertical)">
                                      <p:cBhvr>
                                        <p:cTn id="10" dur="500"/>
                                        <p:tgtEl>
                                          <p:spTgt spid="347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9">
                                            <p:txEl>
                                              <p:pRg st="0" end="0"/>
                                            </p:txEl>
                                          </p:spTgt>
                                        </p:tgtEl>
                                        <p:attrNameLst>
                                          <p:attrName>style.visibility</p:attrName>
                                        </p:attrNameLst>
                                      </p:cBhvr>
                                      <p:to>
                                        <p:strVal val="visible"/>
                                      </p:to>
                                    </p:set>
                                    <p:animEffect transition="in" filter="barn(inVertical)">
                                      <p:cBhvr>
                                        <p:cTn id="2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21" name="Title 1"/>
          <p:cNvSpPr>
            <a:spLocks noGrp="1"/>
          </p:cNvSpPr>
          <p:nvPr>
            <p:ph type="title"/>
          </p:nvPr>
        </p:nvSpPr>
        <p:spPr>
          <a:xfrm>
            <a:off x="0" y="481153"/>
            <a:ext cx="9144000" cy="572700"/>
          </a:xfrm>
        </p:spPr>
        <p:txBody>
          <a:bodyPr/>
          <a:lstStyle/>
          <a:p>
            <a:pPr algn="ctr"/>
            <a:r>
              <a:rPr lang="en-US" dirty="0" smtClean="0">
                <a:solidFill>
                  <a:schemeClr val="tx2">
                    <a:lumMod val="50000"/>
                  </a:schemeClr>
                </a:solidFill>
                <a:latin typeface="+mj-lt"/>
              </a:rPr>
              <a:t>Thảo luận và trả lời câu hỏi </a:t>
            </a:r>
            <a:endParaRPr lang="en-US" dirty="0">
              <a:solidFill>
                <a:schemeClr val="tx2">
                  <a:lumMod val="50000"/>
                </a:schemeClr>
              </a:solidFill>
              <a:latin typeface="+mj-lt"/>
            </a:endParaRPr>
          </a:p>
        </p:txBody>
      </p:sp>
      <p:pic>
        <p:nvPicPr>
          <p:cNvPr id="22"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1084717" y="250569"/>
            <a:ext cx="1170245" cy="1237391"/>
          </a:xfrm>
          <a:prstGeom prst="rect">
            <a:avLst/>
          </a:prstGeom>
        </p:spPr>
      </p:pic>
      <p:sp>
        <p:nvSpPr>
          <p:cNvPr id="23" name="TextBox 33"/>
          <p:cNvSpPr txBox="1"/>
          <p:nvPr/>
        </p:nvSpPr>
        <p:spPr>
          <a:xfrm>
            <a:off x="1194542" y="408430"/>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
        <p:nvSpPr>
          <p:cNvPr id="24" name="Rectangle 23"/>
          <p:cNvSpPr/>
          <p:nvPr/>
        </p:nvSpPr>
        <p:spPr>
          <a:xfrm>
            <a:off x="285292" y="1447140"/>
            <a:ext cx="5676597" cy="976165"/>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Tìm từ và số trong khung thích hợp với chỗ có dấu (?) trong các câu sau:</a:t>
            </a:r>
          </a:p>
        </p:txBody>
      </p:sp>
      <p:sp>
        <p:nvSpPr>
          <p:cNvPr id="7" name="Rectangle 6"/>
          <p:cNvSpPr/>
          <p:nvPr/>
        </p:nvSpPr>
        <p:spPr>
          <a:xfrm>
            <a:off x="474877" y="2808639"/>
            <a:ext cx="8194245" cy="1508362"/>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Mọi vật đều có (?)</a:t>
            </a:r>
          </a:p>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Khối lượng của bánh chứa trong hộp là (?)</a:t>
            </a:r>
          </a:p>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Khối lượng của một vật chỉ (?) chất chứa trong hộp</a:t>
            </a:r>
          </a:p>
        </p:txBody>
      </p:sp>
      <p:sp>
        <p:nvSpPr>
          <p:cNvPr id="2" name="Rounded Rectangle 1"/>
          <p:cNvSpPr/>
          <p:nvPr/>
        </p:nvSpPr>
        <p:spPr>
          <a:xfrm>
            <a:off x="6100877" y="1230292"/>
            <a:ext cx="2794406" cy="14098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600" dirty="0" smtClean="0">
                <a:solidFill>
                  <a:schemeClr val="accent1">
                    <a:lumMod val="10000"/>
                  </a:schemeClr>
                </a:solidFill>
              </a:rPr>
              <a:t>Lượng </a:t>
            </a:r>
          </a:p>
          <a:p>
            <a:pPr marL="285750" indent="-285750" algn="just">
              <a:buFont typeface="Arial" panose="020B0604020202020204" pitchFamily="34" charset="0"/>
              <a:buChar char="•"/>
            </a:pPr>
            <a:r>
              <a:rPr lang="en-US" sz="2600" dirty="0" smtClean="0">
                <a:solidFill>
                  <a:schemeClr val="accent1">
                    <a:lumMod val="10000"/>
                  </a:schemeClr>
                </a:solidFill>
              </a:rPr>
              <a:t>502 g </a:t>
            </a:r>
          </a:p>
          <a:p>
            <a:pPr marL="285750" indent="-285750" algn="just">
              <a:buFont typeface="Arial" panose="020B0604020202020204" pitchFamily="34" charset="0"/>
              <a:buChar char="•"/>
            </a:pPr>
            <a:r>
              <a:rPr lang="en-US" sz="2600" dirty="0" smtClean="0">
                <a:solidFill>
                  <a:schemeClr val="accent1">
                    <a:lumMod val="10000"/>
                  </a:schemeClr>
                </a:solidFill>
              </a:rPr>
              <a:t>Khối lượng    </a:t>
            </a:r>
            <a:endParaRPr lang="en-US" sz="2600" dirty="0">
              <a:solidFill>
                <a:schemeClr val="accent1">
                  <a:lumMod val="10000"/>
                </a:schemeClr>
              </a:solidFill>
            </a:endParaRPr>
          </a:p>
        </p:txBody>
      </p:sp>
      <p:sp>
        <p:nvSpPr>
          <p:cNvPr id="4" name="Rectangle 3"/>
          <p:cNvSpPr/>
          <p:nvPr/>
        </p:nvSpPr>
        <p:spPr>
          <a:xfrm>
            <a:off x="6952122" y="3301081"/>
            <a:ext cx="946093" cy="492443"/>
          </a:xfrm>
          <a:prstGeom prst="rect">
            <a:avLst/>
          </a:prstGeom>
        </p:spPr>
        <p:txBody>
          <a:bodyPr wrap="none">
            <a:spAutoFit/>
          </a:bodyPr>
          <a:lstStyle/>
          <a:p>
            <a:r>
              <a:rPr lang="en-US" sz="2600" b="1" dirty="0" smtClean="0">
                <a:solidFill>
                  <a:schemeClr val="tx2">
                    <a:lumMod val="50000"/>
                  </a:schemeClr>
                </a:solidFill>
              </a:rPr>
              <a:t>502g</a:t>
            </a:r>
            <a:endParaRPr lang="en-US" sz="2600" b="1" dirty="0"/>
          </a:p>
        </p:txBody>
      </p:sp>
      <p:sp>
        <p:nvSpPr>
          <p:cNvPr id="10" name="Rectangle 9"/>
          <p:cNvSpPr/>
          <p:nvPr/>
        </p:nvSpPr>
        <p:spPr>
          <a:xfrm>
            <a:off x="3397109" y="2881210"/>
            <a:ext cx="1943161" cy="492443"/>
          </a:xfrm>
          <a:prstGeom prst="rect">
            <a:avLst/>
          </a:prstGeom>
        </p:spPr>
        <p:txBody>
          <a:bodyPr wrap="none">
            <a:spAutoFit/>
          </a:bodyPr>
          <a:lstStyle/>
          <a:p>
            <a:r>
              <a:rPr lang="en-US" sz="2600" b="1" dirty="0" smtClean="0">
                <a:solidFill>
                  <a:schemeClr val="tx2">
                    <a:lumMod val="50000"/>
                  </a:schemeClr>
                </a:solidFill>
              </a:rPr>
              <a:t>khối lượng</a:t>
            </a:r>
            <a:endParaRPr lang="en-US" sz="2600" b="1" dirty="0"/>
          </a:p>
        </p:txBody>
      </p:sp>
      <p:sp>
        <p:nvSpPr>
          <p:cNvPr id="11" name="Rectangle 10"/>
          <p:cNvSpPr/>
          <p:nvPr/>
        </p:nvSpPr>
        <p:spPr>
          <a:xfrm>
            <a:off x="4234690" y="4178858"/>
            <a:ext cx="1164101" cy="492443"/>
          </a:xfrm>
          <a:prstGeom prst="rect">
            <a:avLst/>
          </a:prstGeom>
        </p:spPr>
        <p:txBody>
          <a:bodyPr wrap="none">
            <a:spAutoFit/>
          </a:bodyPr>
          <a:lstStyle/>
          <a:p>
            <a:r>
              <a:rPr lang="en-US" sz="2600" b="1" dirty="0" smtClean="0">
                <a:solidFill>
                  <a:schemeClr val="tx2">
                    <a:lumMod val="50000"/>
                  </a:schemeClr>
                </a:solidFill>
              </a:rPr>
              <a:t>lượng</a:t>
            </a: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80">
                                          <p:stCondLst>
                                            <p:cond delay="0"/>
                                          </p:stCondLst>
                                        </p:cTn>
                                        <p:tgtEl>
                                          <p:spTgt spid="10">
                                            <p:txEl>
                                              <p:pRg st="0" end="0"/>
                                            </p:txEl>
                                          </p:spTgt>
                                        </p:tgtEl>
                                      </p:cBhvr>
                                    </p:animEffect>
                                    <p:anim calcmode="lin" valueType="num">
                                      <p:cBhvr>
                                        <p:cTn id="32"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xEl>
                                              <p:pRg st="0" end="0"/>
                                            </p:txEl>
                                          </p:spTgt>
                                        </p:tgtEl>
                                      </p:cBhvr>
                                      <p:to x="100000" y="60000"/>
                                    </p:animScale>
                                    <p:animScale>
                                      <p:cBhvr>
                                        <p:cTn id="38" dur="166" decel="50000">
                                          <p:stCondLst>
                                            <p:cond delay="676"/>
                                          </p:stCondLst>
                                        </p:cTn>
                                        <p:tgtEl>
                                          <p:spTgt spid="10">
                                            <p:txEl>
                                              <p:pRg st="0" end="0"/>
                                            </p:txEl>
                                          </p:spTgt>
                                        </p:tgtEl>
                                      </p:cBhvr>
                                      <p:to x="100000" y="100000"/>
                                    </p:animScale>
                                    <p:animScale>
                                      <p:cBhvr>
                                        <p:cTn id="39" dur="26">
                                          <p:stCondLst>
                                            <p:cond delay="1312"/>
                                          </p:stCondLst>
                                        </p:cTn>
                                        <p:tgtEl>
                                          <p:spTgt spid="10">
                                            <p:txEl>
                                              <p:pRg st="0" end="0"/>
                                            </p:txEl>
                                          </p:spTgt>
                                        </p:tgtEl>
                                      </p:cBhvr>
                                      <p:to x="100000" y="80000"/>
                                    </p:animScale>
                                    <p:animScale>
                                      <p:cBhvr>
                                        <p:cTn id="40" dur="166" decel="50000">
                                          <p:stCondLst>
                                            <p:cond delay="1338"/>
                                          </p:stCondLst>
                                        </p:cTn>
                                        <p:tgtEl>
                                          <p:spTgt spid="10">
                                            <p:txEl>
                                              <p:pRg st="0" end="0"/>
                                            </p:txEl>
                                          </p:spTgt>
                                        </p:tgtEl>
                                      </p:cBhvr>
                                      <p:to x="100000" y="100000"/>
                                    </p:animScale>
                                    <p:animScale>
                                      <p:cBhvr>
                                        <p:cTn id="41" dur="26">
                                          <p:stCondLst>
                                            <p:cond delay="1642"/>
                                          </p:stCondLst>
                                        </p:cTn>
                                        <p:tgtEl>
                                          <p:spTgt spid="10">
                                            <p:txEl>
                                              <p:pRg st="0" end="0"/>
                                            </p:txEl>
                                          </p:spTgt>
                                        </p:tgtEl>
                                      </p:cBhvr>
                                      <p:to x="100000" y="90000"/>
                                    </p:animScale>
                                    <p:animScale>
                                      <p:cBhvr>
                                        <p:cTn id="42" dur="166" decel="50000">
                                          <p:stCondLst>
                                            <p:cond delay="1668"/>
                                          </p:stCondLst>
                                        </p:cTn>
                                        <p:tgtEl>
                                          <p:spTgt spid="10">
                                            <p:txEl>
                                              <p:pRg st="0" end="0"/>
                                            </p:txEl>
                                          </p:spTgt>
                                        </p:tgtEl>
                                      </p:cBhvr>
                                      <p:to x="100000" y="100000"/>
                                    </p:animScale>
                                    <p:animScale>
                                      <p:cBhvr>
                                        <p:cTn id="43" dur="26">
                                          <p:stCondLst>
                                            <p:cond delay="1808"/>
                                          </p:stCondLst>
                                        </p:cTn>
                                        <p:tgtEl>
                                          <p:spTgt spid="10">
                                            <p:txEl>
                                              <p:pRg st="0" end="0"/>
                                            </p:txEl>
                                          </p:spTgt>
                                        </p:tgtEl>
                                      </p:cBhvr>
                                      <p:to x="100000" y="95000"/>
                                    </p:animScale>
                                    <p:animScale>
                                      <p:cBhvr>
                                        <p:cTn id="44" dur="166" decel="50000">
                                          <p:stCondLst>
                                            <p:cond delay="1834"/>
                                          </p:stCondLst>
                                        </p:cTn>
                                        <p:tgtEl>
                                          <p:spTgt spid="10">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wipe(down)">
                                      <p:cBhvr>
                                        <p:cTn id="67" dur="580">
                                          <p:stCondLst>
                                            <p:cond delay="0"/>
                                          </p:stCondLst>
                                        </p:cTn>
                                        <p:tgtEl>
                                          <p:spTgt spid="11">
                                            <p:txEl>
                                              <p:pRg st="0" end="0"/>
                                            </p:txEl>
                                          </p:spTgt>
                                        </p:tgtEl>
                                      </p:cBhvr>
                                    </p:animEffect>
                                    <p:anim calcmode="lin" valueType="num">
                                      <p:cBhvr>
                                        <p:cTn id="6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11">
                                            <p:txEl>
                                              <p:pRg st="0" end="0"/>
                                            </p:txEl>
                                          </p:spTgt>
                                        </p:tgtEl>
                                      </p:cBhvr>
                                      <p:to x="100000" y="60000"/>
                                    </p:animScale>
                                    <p:animScale>
                                      <p:cBhvr>
                                        <p:cTn id="74" dur="166" decel="50000">
                                          <p:stCondLst>
                                            <p:cond delay="676"/>
                                          </p:stCondLst>
                                        </p:cTn>
                                        <p:tgtEl>
                                          <p:spTgt spid="11">
                                            <p:txEl>
                                              <p:pRg st="0" end="0"/>
                                            </p:txEl>
                                          </p:spTgt>
                                        </p:tgtEl>
                                      </p:cBhvr>
                                      <p:to x="100000" y="100000"/>
                                    </p:animScale>
                                    <p:animScale>
                                      <p:cBhvr>
                                        <p:cTn id="75" dur="26">
                                          <p:stCondLst>
                                            <p:cond delay="1312"/>
                                          </p:stCondLst>
                                        </p:cTn>
                                        <p:tgtEl>
                                          <p:spTgt spid="11">
                                            <p:txEl>
                                              <p:pRg st="0" end="0"/>
                                            </p:txEl>
                                          </p:spTgt>
                                        </p:tgtEl>
                                      </p:cBhvr>
                                      <p:to x="100000" y="80000"/>
                                    </p:animScale>
                                    <p:animScale>
                                      <p:cBhvr>
                                        <p:cTn id="76" dur="166" decel="50000">
                                          <p:stCondLst>
                                            <p:cond delay="1338"/>
                                          </p:stCondLst>
                                        </p:cTn>
                                        <p:tgtEl>
                                          <p:spTgt spid="11">
                                            <p:txEl>
                                              <p:pRg st="0" end="0"/>
                                            </p:txEl>
                                          </p:spTgt>
                                        </p:tgtEl>
                                      </p:cBhvr>
                                      <p:to x="100000" y="100000"/>
                                    </p:animScale>
                                    <p:animScale>
                                      <p:cBhvr>
                                        <p:cTn id="77" dur="26">
                                          <p:stCondLst>
                                            <p:cond delay="1642"/>
                                          </p:stCondLst>
                                        </p:cTn>
                                        <p:tgtEl>
                                          <p:spTgt spid="11">
                                            <p:txEl>
                                              <p:pRg st="0" end="0"/>
                                            </p:txEl>
                                          </p:spTgt>
                                        </p:tgtEl>
                                      </p:cBhvr>
                                      <p:to x="100000" y="90000"/>
                                    </p:animScale>
                                    <p:animScale>
                                      <p:cBhvr>
                                        <p:cTn id="78" dur="166" decel="50000">
                                          <p:stCondLst>
                                            <p:cond delay="1668"/>
                                          </p:stCondLst>
                                        </p:cTn>
                                        <p:tgtEl>
                                          <p:spTgt spid="11">
                                            <p:txEl>
                                              <p:pRg st="0" end="0"/>
                                            </p:txEl>
                                          </p:spTgt>
                                        </p:tgtEl>
                                      </p:cBhvr>
                                      <p:to x="100000" y="100000"/>
                                    </p:animScale>
                                    <p:animScale>
                                      <p:cBhvr>
                                        <p:cTn id="79" dur="26">
                                          <p:stCondLst>
                                            <p:cond delay="1808"/>
                                          </p:stCondLst>
                                        </p:cTn>
                                        <p:tgtEl>
                                          <p:spTgt spid="11">
                                            <p:txEl>
                                              <p:pRg st="0" end="0"/>
                                            </p:txEl>
                                          </p:spTgt>
                                        </p:tgtEl>
                                      </p:cBhvr>
                                      <p:to x="100000" y="95000"/>
                                    </p:animScale>
                                    <p:animScale>
                                      <p:cBhvr>
                                        <p:cTn id="80"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7" grpId="0"/>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7" name="Rectangle 6"/>
          <p:cNvSpPr/>
          <p:nvPr/>
        </p:nvSpPr>
        <p:spPr>
          <a:xfrm>
            <a:off x="1177507" y="930513"/>
            <a:ext cx="7417853" cy="1066959"/>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mn-lt"/>
                <a:ea typeface="Calibri" panose="020F0502020204030204" pitchFamily="34" charset="0"/>
              </a:rPr>
              <a:t>Hãy ước lượng khối lượng của em.</a:t>
            </a:r>
          </a:p>
          <a:p>
            <a:pPr algn="just">
              <a:lnSpc>
                <a:spcPts val="3800"/>
              </a:lnSpc>
            </a:pPr>
            <a:r>
              <a:rPr lang="en-US" sz="2600" dirty="0" smtClean="0">
                <a:solidFill>
                  <a:schemeClr val="tx2">
                    <a:lumMod val="50000"/>
                  </a:schemeClr>
                </a:solidFill>
                <a:latin typeface="+mn-lt"/>
                <a:ea typeface="Calibri" panose="020F0502020204030204" pitchFamily="34" charset="0"/>
              </a:rPr>
              <a:t>Làm thế nào để em đo khối lượng của mình</a:t>
            </a:r>
            <a:endParaRPr lang="en-US" sz="2600" dirty="0">
              <a:solidFill>
                <a:schemeClr val="tx2">
                  <a:lumMod val="50000"/>
                </a:schemeClr>
              </a:solidFill>
              <a:latin typeface="+mn-lt"/>
              <a:ea typeface="Calibri" panose="020F0502020204030204" pitchFamily="34" charset="0"/>
            </a:endParaRPr>
          </a:p>
        </p:txBody>
      </p:sp>
      <p:pic>
        <p:nvPicPr>
          <p:cNvPr id="17" name="Picture 16">
            <a:extLst>
              <a:ext uri="{FF2B5EF4-FFF2-40B4-BE49-F238E27FC236}">
                <a16:creationId xmlns:a16="http://schemas.microsoft.com/office/drawing/2014/main" xmlns="" id="{393D9098-8DF5-48F4-AFB6-96346052D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5928" y="1719071"/>
            <a:ext cx="1803157" cy="3227601"/>
          </a:xfrm>
          <a:prstGeom prst="rect">
            <a:avLst/>
          </a:prstGeom>
        </p:spPr>
      </p:pic>
      <p:pic>
        <p:nvPicPr>
          <p:cNvPr id="1026" name="Picture 2" descr="Cân Nhơn Hòa 100kg NHS-100 - META.v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5689" y="2407540"/>
            <a:ext cx="3199635" cy="2399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i0wZGc5joo8MPnU2k0QlqNLO0bRPvGVlpZf4Ef0TtNuB2GBnppH_MrL0g-bWHki1873lcYGE&amp;usqp=CA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4855" y="2407540"/>
            <a:ext cx="2400300" cy="2400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572533"/>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c. TRỌNG LƯỢNG</a:t>
            </a:r>
            <a:endParaRPr sz="3000" dirty="0">
              <a:solidFill>
                <a:schemeClr val="tx2">
                  <a:lumMod val="50000"/>
                </a:schemeClr>
              </a:solidFill>
              <a:latin typeface="+mj-lt"/>
            </a:endParaRPr>
          </a:p>
        </p:txBody>
      </p:sp>
      <p:sp>
        <p:nvSpPr>
          <p:cNvPr id="3" name="Google Shape;3643;p45"/>
          <p:cNvSpPr txBox="1">
            <a:spLocks/>
          </p:cNvSpPr>
          <p:nvPr/>
        </p:nvSpPr>
        <p:spPr>
          <a:xfrm>
            <a:off x="241824" y="1569963"/>
            <a:ext cx="7088489" cy="1698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457200" indent="-457200" algn="just">
              <a:lnSpc>
                <a:spcPts val="3900"/>
              </a:lnSpc>
              <a:buFont typeface="Arial" panose="020B0604020202020204" pitchFamily="34" charset="0"/>
              <a:buChar char="•"/>
            </a:pPr>
            <a:r>
              <a:rPr lang="en-US" b="0" dirty="0" smtClean="0">
                <a:solidFill>
                  <a:schemeClr val="tx2">
                    <a:lumMod val="50000"/>
                  </a:schemeClr>
                </a:solidFill>
                <a:latin typeface="+mn-lt"/>
              </a:rPr>
              <a:t>Trọng lượng của vật là độ lớn lực hút của Trái đất tác dụng lên vật. </a:t>
            </a:r>
          </a:p>
          <a:p>
            <a:pPr marL="457200" indent="-457200" algn="just">
              <a:lnSpc>
                <a:spcPts val="3900"/>
              </a:lnSpc>
              <a:buFont typeface="Arial" panose="020B0604020202020204" pitchFamily="34" charset="0"/>
              <a:buChar char="•"/>
            </a:pPr>
            <a:r>
              <a:rPr lang="en-US" b="0" dirty="0" smtClean="0">
                <a:solidFill>
                  <a:schemeClr val="tx2">
                    <a:lumMod val="50000"/>
                  </a:schemeClr>
                </a:solidFill>
                <a:latin typeface="+mn-lt"/>
              </a:rPr>
              <a:t>Đơn vị trọng lượng của vật là niutơn (N)</a:t>
            </a:r>
            <a:endParaRPr lang="vi-VN" b="0" dirty="0">
              <a:solidFill>
                <a:schemeClr val="tx2">
                  <a:lumMod val="50000"/>
                </a:schemeClr>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01163" y="2419424"/>
            <a:ext cx="2176744" cy="2803768"/>
          </a:xfrm>
          <a:prstGeom prst="rect">
            <a:avLst/>
          </a:prstGeom>
        </p:spPr>
      </p:pic>
    </p:spTree>
    <p:extLst>
      <p:ext uri="{BB962C8B-B14F-4D97-AF65-F5344CB8AC3E}">
        <p14:creationId xmlns:p14="http://schemas.microsoft.com/office/powerpoint/2010/main" val="41565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80757" y="468897"/>
            <a:ext cx="5743575" cy="3539833"/>
          </a:xfrm>
          <a:prstGeom prst="rect">
            <a:avLst/>
          </a:prstGeom>
          <a:ln>
            <a:noFill/>
          </a:ln>
          <a:effectLst>
            <a:softEdge rad="112500"/>
          </a:effectLst>
        </p:spPr>
      </p:pic>
      <p:sp>
        <p:nvSpPr>
          <p:cNvPr id="5" name="Rectangle 4"/>
          <p:cNvSpPr/>
          <p:nvPr/>
        </p:nvSpPr>
        <p:spPr>
          <a:xfrm>
            <a:off x="1480757" y="4008730"/>
            <a:ext cx="5827127" cy="913070"/>
          </a:xfrm>
          <a:prstGeom prst="rect">
            <a:avLst/>
          </a:prstGeom>
        </p:spPr>
        <p:txBody>
          <a:bodyPr wrap="square">
            <a:spAutoFit/>
          </a:bodyPr>
          <a:lstStyle/>
          <a:p>
            <a:pPr algn="ctr">
              <a:lnSpc>
                <a:spcPts val="32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Sự khác về cường độ trường hấp dẫn ở mặt đất và Mặt trăng</a:t>
            </a:r>
          </a:p>
        </p:txBody>
      </p:sp>
    </p:spTree>
    <p:extLst>
      <p:ext uri="{BB962C8B-B14F-4D97-AF65-F5344CB8AC3E}">
        <p14:creationId xmlns:p14="http://schemas.microsoft.com/office/powerpoint/2010/main" val="24119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 name="Rectangle 2"/>
          <p:cNvSpPr/>
          <p:nvPr/>
        </p:nvSpPr>
        <p:spPr>
          <a:xfrm>
            <a:off x="230489" y="551874"/>
            <a:ext cx="7232072" cy="1437830"/>
          </a:xfrm>
          <a:prstGeom prst="rect">
            <a:avLst/>
          </a:prstGeom>
        </p:spPr>
        <p:txBody>
          <a:bodyPr wrap="square">
            <a:spAutoFit/>
          </a:bodyPr>
          <a:lstStyle/>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a:t>
            </a:r>
            <a:r>
              <a:rPr lang="vi-VN"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rước </a:t>
            </a:r>
            <a:r>
              <a:rPr lang="vi-VN"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một chiếc cầu có biển báo như hình 29.2. Theo em, nếu không làm đúng như biển báo thì gây hại cho cầu như thế nào</a:t>
            </a:r>
            <a:r>
              <a:rPr lang="vi-VN"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a:t>
            </a:r>
            <a:endParaRPr lang="vi-VN"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499041" y="1624760"/>
            <a:ext cx="2451033" cy="3029409"/>
          </a:xfrm>
          <a:prstGeom prst="rect">
            <a:avLst/>
          </a:prstGeom>
          <a:ln>
            <a:noFill/>
          </a:ln>
          <a:effectLst>
            <a:softEdge rad="112500"/>
          </a:effectLst>
        </p:spPr>
      </p:pic>
      <p:sp>
        <p:nvSpPr>
          <p:cNvPr id="6" name="Rectangle 5"/>
          <p:cNvSpPr/>
          <p:nvPr/>
        </p:nvSpPr>
        <p:spPr>
          <a:xfrm>
            <a:off x="230489" y="2288320"/>
            <a:ext cx="6033025" cy="2067233"/>
          </a:xfrm>
          <a:prstGeom prst="rect">
            <a:avLst/>
          </a:prstGeom>
        </p:spPr>
        <p:txBody>
          <a:bodyPr wrap="square">
            <a:spAutoFit/>
          </a:bodyPr>
          <a:lstStyle/>
          <a:p>
            <a:pPr marL="457200" indent="-457200" algn="just">
              <a:lnSpc>
                <a:spcPts val="3600"/>
              </a:lnSpc>
              <a:spcAft>
                <a:spcPts val="1000"/>
              </a:spcAft>
              <a:buFont typeface="Arial" panose="020B0604020202020204" pitchFamily="34" charset="0"/>
              <a:buChar char="•"/>
            </a:pPr>
            <a:r>
              <a:rPr lang="en-US" sz="2800" dirty="0" smtClean="0">
                <a:solidFill>
                  <a:schemeClr val="accent1">
                    <a:lumMod val="10000"/>
                  </a:schemeClr>
                </a:solidFill>
              </a:rPr>
              <a:t>Cầu chỉ chịu được khối lượng tối đa cho xe đi qua cầu là 10 tấn</a:t>
            </a:r>
          </a:p>
          <a:p>
            <a:pPr marL="457200" indent="-457200" algn="just">
              <a:lnSpc>
                <a:spcPts val="3600"/>
              </a:lnSpc>
              <a:spcAft>
                <a:spcPts val="1000"/>
              </a:spcAft>
              <a:buFont typeface="Arial" panose="020B0604020202020204" pitchFamily="34" charset="0"/>
              <a:buChar char="•"/>
            </a:pPr>
            <a:r>
              <a:rPr lang="en-US" sz="2800" dirty="0" smtClean="0">
                <a:solidFill>
                  <a:schemeClr val="accent1">
                    <a:lumMod val="10000"/>
                  </a:schemeClr>
                </a:solidFill>
                <a:latin typeface="Arial" panose="020B0604020202020204" pitchFamily="34" charset="0"/>
                <a:ea typeface="Calibri" panose="020F0502020204030204" pitchFamily="34" charset="0"/>
                <a:cs typeface="Arial" panose="020B0604020202020204" pitchFamily="34" charset="0"/>
              </a:rPr>
              <a:t>Nếu không làm đúng như biển báo, cầu sẽ bị sập. </a:t>
            </a:r>
            <a:endParaRPr lang="vi-VN" sz="2600" dirty="0">
              <a:solidFill>
                <a:schemeClr val="accent1">
                  <a:lumMod val="1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50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3435" name="Google Shape;3435;p36"/>
          <p:cNvSpPr txBox="1">
            <a:spLocks noGrp="1"/>
          </p:cNvSpPr>
          <p:nvPr>
            <p:ph type="title"/>
          </p:nvPr>
        </p:nvSpPr>
        <p:spPr>
          <a:xfrm>
            <a:off x="0" y="54575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KHỞI ĐỘNG</a:t>
            </a:r>
            <a:endParaRPr sz="3000" dirty="0">
              <a:solidFill>
                <a:schemeClr val="tx2">
                  <a:lumMod val="50000"/>
                </a:schemeClr>
              </a:solidFill>
              <a:latin typeface="+mj-lt"/>
            </a:endParaRPr>
          </a:p>
        </p:txBody>
      </p:sp>
      <p:sp>
        <p:nvSpPr>
          <p:cNvPr id="3" name="Rectangle 2"/>
          <p:cNvSpPr/>
          <p:nvPr/>
        </p:nvSpPr>
        <p:spPr>
          <a:xfrm>
            <a:off x="530351" y="1491526"/>
            <a:ext cx="6455665" cy="3323987"/>
          </a:xfrm>
          <a:prstGeom prst="rect">
            <a:avLst/>
          </a:prstGeom>
        </p:spPr>
        <p:txBody>
          <a:bodyPr wrap="square">
            <a:spAutoFit/>
          </a:bodyPr>
          <a:lstStyle/>
          <a:p>
            <a:pPr algn="just">
              <a:lnSpc>
                <a:spcPts val="3600"/>
              </a:lnSpc>
            </a:pPr>
            <a:r>
              <a:rPr lang="en-US" sz="2400" dirty="0" smtClean="0">
                <a:solidFill>
                  <a:schemeClr val="tx2">
                    <a:lumMod val="50000"/>
                  </a:schemeClr>
                </a:solidFill>
                <a:latin typeface="+mj-lt"/>
                <a:ea typeface="Calibri" panose="020F0502020204030204" pitchFamily="34" charset="0"/>
              </a:rPr>
              <a:t>Cân voi khi chỉ dùng chiếc cân cân được vật khối lượng nhỏ:</a:t>
            </a:r>
          </a:p>
          <a:p>
            <a:pPr marL="342900" indent="-342900" algn="just">
              <a:lnSpc>
                <a:spcPts val="3600"/>
              </a:lnSpc>
              <a:buFont typeface="Arial" panose="020B0604020202020204" pitchFamily="34" charset="0"/>
              <a:buChar char="•"/>
            </a:pPr>
            <a:r>
              <a:rPr lang="vi-VN" sz="2400" dirty="0">
                <a:solidFill>
                  <a:schemeClr val="tx2">
                    <a:lumMod val="50000"/>
                  </a:schemeClr>
                </a:solidFill>
                <a:latin typeface="+mn-lt"/>
                <a:ea typeface="Calibri" panose="020F0502020204030204" pitchFamily="34" charset="0"/>
              </a:rPr>
              <a:t>Lò xo, giá treo, 6 quả kim loại loại 50 g.</a:t>
            </a:r>
          </a:p>
          <a:p>
            <a:pPr marL="342900" indent="-342900" algn="just">
              <a:lnSpc>
                <a:spcPts val="3600"/>
              </a:lnSpc>
              <a:buFont typeface="Arial" panose="020B0604020202020204" pitchFamily="34" charset="0"/>
              <a:buChar char="•"/>
            </a:pPr>
            <a:r>
              <a:rPr lang="vi-VN" sz="2400" dirty="0" smtClean="0">
                <a:solidFill>
                  <a:schemeClr val="tx2">
                    <a:lumMod val="50000"/>
                  </a:schemeClr>
                </a:solidFill>
                <a:latin typeface="+mn-lt"/>
                <a:ea typeface="Calibri" panose="020F0502020204030204" pitchFamily="34" charset="0"/>
              </a:rPr>
              <a:t>Vật </a:t>
            </a:r>
            <a:r>
              <a:rPr lang="vi-VN" sz="2400" dirty="0">
                <a:solidFill>
                  <a:schemeClr val="tx2">
                    <a:lumMod val="50000"/>
                  </a:schemeClr>
                </a:solidFill>
                <a:latin typeface="+mn-lt"/>
                <a:ea typeface="Calibri" panose="020F0502020204030204" pitchFamily="34" charset="0"/>
              </a:rPr>
              <a:t>cần cân (tượng con voi hoặc vật có khối lượng bằng tổng khối lượng của các quả kim loại 50 g), hộp nhựa hình hộp chữ nhật, chậu đựng nước</a:t>
            </a:r>
            <a:r>
              <a:rPr lang="vi-VN" sz="2400" dirty="0" smtClean="0">
                <a:solidFill>
                  <a:schemeClr val="tx2">
                    <a:lumMod val="50000"/>
                  </a:schemeClr>
                </a:solidFill>
                <a:latin typeface="+mn-lt"/>
                <a:ea typeface="Calibri" panose="020F0502020204030204" pitchFamily="34" charset="0"/>
              </a:rPr>
              <a:t>.</a:t>
            </a:r>
            <a:endParaRPr lang="vi-VN" sz="2400" dirty="0">
              <a:solidFill>
                <a:schemeClr val="tx2">
                  <a:lumMod val="50000"/>
                </a:schemeClr>
              </a:solidFill>
              <a:latin typeface="+mn-lt"/>
              <a:ea typeface="Calibri" panose="020F0502020204030204" pitchFamily="34" charset="0"/>
            </a:endParaRPr>
          </a:p>
        </p:txBody>
      </p:sp>
      <p:pic>
        <p:nvPicPr>
          <p:cNvPr id="8" name="Picture 2">
            <a:extLst>
              <a:ext uri="{FF2B5EF4-FFF2-40B4-BE49-F238E27FC236}">
                <a16:creationId xmlns:a16="http://schemas.microsoft.com/office/drawing/2014/main" xmlns="" id="{5AE0AB7B-E8BC-458A-B550-6F6D86EEB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570038" y="401346"/>
            <a:ext cx="780055" cy="861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35"/>
                                        </p:tgtEl>
                                        <p:attrNameLst>
                                          <p:attrName>style.visibility</p:attrName>
                                        </p:attrNameLst>
                                      </p:cBhvr>
                                      <p:to>
                                        <p:strVal val="visible"/>
                                      </p:to>
                                    </p:set>
                                    <p:animEffect transition="in" filter="barn(inVertical)">
                                      <p:cBhvr>
                                        <p:cTn id="12" dur="500"/>
                                        <p:tgtEl>
                                          <p:spTgt spid="34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916044"/>
            <a:ext cx="9144000" cy="633148"/>
          </a:xfrm>
          <a:prstGeom prst="rect">
            <a:avLst/>
          </a:prstGeom>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3000" dirty="0" smtClean="0">
                <a:solidFill>
                  <a:schemeClr val="tx2">
                    <a:lumMod val="50000"/>
                  </a:schemeClr>
                </a:solidFill>
                <a:latin typeface="+mj-lt"/>
              </a:rPr>
              <a:t>3. ĐỘ GIÃN CỦA LÒ XO TREO THẲNG ĐỨNG</a:t>
            </a:r>
            <a:endParaRPr sz="3000" dirty="0">
              <a:solidFill>
                <a:schemeClr val="tx2">
                  <a:lumMod val="50000"/>
                </a:schemeClr>
              </a:solidFill>
              <a:latin typeface="+mj-lt"/>
            </a:endParaRPr>
          </a:p>
        </p:txBody>
      </p:sp>
      <p:pic>
        <p:nvPicPr>
          <p:cNvPr id="6" name="Picture 34">
            <a:extLst>
              <a:ext uri="{FF2B5EF4-FFF2-40B4-BE49-F238E27FC236}">
                <a16:creationId xmlns="" xmlns:a16="http://schemas.microsoft.com/office/drawing/2014/main" id="{21D08058-F3E8-41DF-A057-0DE9EAE66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76236" y="1912871"/>
            <a:ext cx="2791528" cy="2987044"/>
          </a:xfrm>
          <a:prstGeom prst="rect">
            <a:avLst/>
          </a:prstGeom>
        </p:spPr>
      </p:pic>
    </p:spTree>
    <p:extLst>
      <p:ext uri="{BB962C8B-B14F-4D97-AF65-F5344CB8AC3E}">
        <p14:creationId xmlns:p14="http://schemas.microsoft.com/office/powerpoint/2010/main" val="27668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7" name="Rectangle 6"/>
          <p:cNvSpPr/>
          <p:nvPr/>
        </p:nvSpPr>
        <p:spPr>
          <a:xfrm>
            <a:off x="-1" y="835416"/>
            <a:ext cx="9144001" cy="539571"/>
          </a:xfrm>
          <a:prstGeom prst="rect">
            <a:avLst/>
          </a:prstGeom>
        </p:spPr>
        <p:txBody>
          <a:bodyPr wrap="square">
            <a:spAutoFit/>
          </a:bodyPr>
          <a:lstStyle/>
          <a:p>
            <a:pPr algn="ctr">
              <a:lnSpc>
                <a:spcPts val="3800"/>
              </a:lnSpc>
            </a:pPr>
            <a:r>
              <a:rPr lang="en-US" sz="2800" b="1" dirty="0" smtClean="0">
                <a:solidFill>
                  <a:schemeClr val="tx2">
                    <a:lumMod val="50000"/>
                  </a:schemeClr>
                </a:solidFill>
                <a:latin typeface="+mn-lt"/>
                <a:ea typeface="Calibri" panose="020F0502020204030204" pitchFamily="34" charset="0"/>
              </a:rPr>
              <a:t>Thực hành thí nghiệm</a:t>
            </a:r>
            <a:endParaRPr lang="en-US" sz="2800" b="1" dirty="0">
              <a:solidFill>
                <a:schemeClr val="tx2">
                  <a:lumMod val="50000"/>
                </a:schemeClr>
              </a:solidFill>
              <a:latin typeface="+mn-lt"/>
              <a:ea typeface="Calibri" panose="020F0502020204030204" pitchFamily="34" charset="0"/>
            </a:endParaRPr>
          </a:p>
        </p:txBody>
      </p:sp>
      <p:sp>
        <p:nvSpPr>
          <p:cNvPr id="4" name="Rectangle 3"/>
          <p:cNvSpPr/>
          <p:nvPr/>
        </p:nvSpPr>
        <p:spPr>
          <a:xfrm>
            <a:off x="764499" y="1583318"/>
            <a:ext cx="7232072" cy="3118803"/>
          </a:xfrm>
          <a:prstGeom prst="rect">
            <a:avLst/>
          </a:prstGeom>
        </p:spPr>
        <p:txBody>
          <a:bodyPr wrap="square">
            <a:spAutoFit/>
          </a:bodyPr>
          <a:lstStyle/>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Điều chỉnh để lò xo được treo thẳng đứng, đọc rõ được độ chia trên thước. </a:t>
            </a:r>
          </a:p>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Đánh dấu vị trí của lò xo, treo một quả kim loại vào đầu dưới của lò xo</a:t>
            </a:r>
          </a:p>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Lần lượt treo thêm các quả kim loại vào đầu dưới của lò xo</a:t>
            </a:r>
            <a:endParaRPr lang="vi-VN"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86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48907" y="277977"/>
            <a:ext cx="7343775" cy="4330598"/>
          </a:xfrm>
          <a:prstGeom prst="rect">
            <a:avLst/>
          </a:prstGeom>
          <a:ln>
            <a:noFill/>
          </a:ln>
          <a:effectLst>
            <a:softEdge rad="112500"/>
          </a:effectLst>
        </p:spPr>
      </p:pic>
    </p:spTree>
    <p:extLst>
      <p:ext uri="{BB962C8B-B14F-4D97-AF65-F5344CB8AC3E}">
        <p14:creationId xmlns:p14="http://schemas.microsoft.com/office/powerpoint/2010/main" val="35871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51"/>
          <p:cNvGrpSpPr/>
          <p:nvPr/>
        </p:nvGrpSpPr>
        <p:grpSpPr>
          <a:xfrm>
            <a:off x="94686" y="4345691"/>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ectangle 28"/>
          <p:cNvSpPr/>
          <p:nvPr/>
        </p:nvSpPr>
        <p:spPr>
          <a:xfrm>
            <a:off x="-24784" y="927162"/>
            <a:ext cx="9168784" cy="539571"/>
          </a:xfrm>
          <a:prstGeom prst="rect">
            <a:avLst/>
          </a:prstGeom>
        </p:spPr>
        <p:txBody>
          <a:bodyPr wrap="square">
            <a:spAutoFit/>
          </a:bodyPr>
          <a:lstStyle/>
          <a:p>
            <a:pPr algn="ctr">
              <a:lnSpc>
                <a:spcPts val="3800"/>
              </a:lnSpc>
            </a:pPr>
            <a:r>
              <a:rPr lang="en-US" sz="2800" dirty="0">
                <a:solidFill>
                  <a:schemeClr val="accent2">
                    <a:lumMod val="50000"/>
                  </a:schemeClr>
                </a:solidFill>
              </a:rPr>
              <a:t>G</a:t>
            </a:r>
            <a:r>
              <a:rPr lang="en-US" sz="2800" dirty="0" smtClean="0">
                <a:solidFill>
                  <a:schemeClr val="accent2">
                    <a:lumMod val="50000"/>
                  </a:schemeClr>
                </a:solidFill>
              </a:rPr>
              <a:t>hi </a:t>
            </a:r>
            <a:r>
              <a:rPr lang="en-US" sz="2800" dirty="0">
                <a:solidFill>
                  <a:schemeClr val="accent2">
                    <a:lumMod val="50000"/>
                  </a:schemeClr>
                </a:solidFill>
              </a:rPr>
              <a:t>kết quả đo chiều dài lò xo vào bảng 29.1 </a:t>
            </a:r>
            <a:endParaRPr lang="en-US" sz="2600" i="1" dirty="0" smtClean="0">
              <a:solidFill>
                <a:schemeClr val="accent2">
                  <a:lumMod val="50000"/>
                </a:schemeClr>
              </a:solidFill>
              <a:latin typeface="+mn-lt"/>
            </a:endParaRPr>
          </a:p>
        </p:txBody>
      </p:sp>
      <p:graphicFrame>
        <p:nvGraphicFramePr>
          <p:cNvPr id="28" name="Table 27"/>
          <p:cNvGraphicFramePr>
            <a:graphicFrameLocks noGrp="1"/>
          </p:cNvGraphicFramePr>
          <p:nvPr>
            <p:extLst>
              <p:ext uri="{D42A27DB-BD31-4B8C-83A1-F6EECF244321}">
                <p14:modId xmlns:p14="http://schemas.microsoft.com/office/powerpoint/2010/main" val="4221915629"/>
              </p:ext>
            </p:extLst>
          </p:nvPr>
        </p:nvGraphicFramePr>
        <p:xfrm>
          <a:off x="506683" y="1817688"/>
          <a:ext cx="8105849" cy="2497582"/>
        </p:xfrm>
        <a:graphic>
          <a:graphicData uri="http://schemas.openxmlformats.org/drawingml/2006/table">
            <a:tbl>
              <a:tblPr firstRow="1" firstCol="1" bandRow="1">
                <a:tableStyleId>{A643F6AA-886A-4990-894F-95DED628D310}</a:tableStyleId>
              </a:tblPr>
              <a:tblGrid>
                <a:gridCol w="1377835"/>
                <a:gridCol w="3218939"/>
                <a:gridCol w="3509075"/>
              </a:tblGrid>
              <a:tr h="933765">
                <a:tc>
                  <a:txBody>
                    <a:bodyPr/>
                    <a:lstStyle/>
                    <a:p>
                      <a:pPr marL="0" marR="0" algn="ctr">
                        <a:lnSpc>
                          <a:spcPts val="4000"/>
                        </a:lnSpc>
                        <a:spcBef>
                          <a:spcPts val="0"/>
                        </a:spcBef>
                        <a:spcAft>
                          <a:spcPts val="0"/>
                        </a:spcAft>
                      </a:pPr>
                      <a:r>
                        <a:rPr lang="en-US" sz="2600" b="1" dirty="0">
                          <a:solidFill>
                            <a:schemeClr val="accent2">
                              <a:lumMod val="50000"/>
                            </a:schemeClr>
                          </a:solidFill>
                          <a:effectLst/>
                        </a:rPr>
                        <a:t>Lần đo</a:t>
                      </a:r>
                      <a:endParaRPr lang="en-US" sz="26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ts val="4000"/>
                        </a:lnSpc>
                        <a:spcBef>
                          <a:spcPts val="0"/>
                        </a:spcBef>
                        <a:spcAft>
                          <a:spcPts val="0"/>
                        </a:spcAft>
                      </a:pPr>
                      <a:r>
                        <a:rPr lang="en-US" sz="2600" b="1" dirty="0">
                          <a:solidFill>
                            <a:schemeClr val="accent2">
                              <a:lumMod val="50000"/>
                            </a:schemeClr>
                          </a:solidFill>
                          <a:effectLst/>
                        </a:rPr>
                        <a:t>Khối lượng của vật treo (g)</a:t>
                      </a:r>
                      <a:endParaRPr lang="en-US" sz="26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ts val="4000"/>
                        </a:lnSpc>
                        <a:spcBef>
                          <a:spcPts val="0"/>
                        </a:spcBef>
                        <a:spcAft>
                          <a:spcPts val="0"/>
                        </a:spcAft>
                      </a:pPr>
                      <a:r>
                        <a:rPr lang="en-US" sz="2600" b="1" dirty="0">
                          <a:solidFill>
                            <a:schemeClr val="accent2">
                              <a:lumMod val="50000"/>
                            </a:schemeClr>
                          </a:solidFill>
                          <a:effectLst/>
                        </a:rPr>
                        <a:t>Độ dãn của lò xo (cm)</a:t>
                      </a:r>
                      <a:endParaRPr lang="en-US" sz="26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0">
                <a:tc>
                  <a:txBody>
                    <a:bodyPr/>
                    <a:lstStyle/>
                    <a:p>
                      <a:pPr marL="0" marR="0" algn="ctr">
                        <a:lnSpc>
                          <a:spcPts val="4000"/>
                        </a:lnSpc>
                        <a:spcBef>
                          <a:spcPts val="0"/>
                        </a:spcBef>
                        <a:spcAft>
                          <a:spcPts val="0"/>
                        </a:spcAft>
                      </a:pPr>
                      <a:r>
                        <a:rPr lang="en-US" sz="2600" dirty="0">
                          <a:solidFill>
                            <a:schemeClr val="accent2">
                              <a:lumMod val="50000"/>
                            </a:schemeClr>
                          </a:solidFill>
                          <a:effectLst/>
                        </a:rPr>
                        <a:t>1</a:t>
                      </a:r>
                      <a:endParaRPr lang="en-US" sz="2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0">
                <a:tc>
                  <a:txBody>
                    <a:bodyPr/>
                    <a:lstStyle/>
                    <a:p>
                      <a:pPr marL="0" marR="0" algn="ctr">
                        <a:lnSpc>
                          <a:spcPts val="4000"/>
                        </a:lnSpc>
                        <a:spcBef>
                          <a:spcPts val="0"/>
                        </a:spcBef>
                        <a:spcAft>
                          <a:spcPts val="0"/>
                        </a:spcAft>
                      </a:pPr>
                      <a:r>
                        <a:rPr lang="en-US" sz="2600" dirty="0">
                          <a:solidFill>
                            <a:schemeClr val="accent2">
                              <a:lumMod val="50000"/>
                            </a:schemeClr>
                          </a:solidFill>
                          <a:effectLst/>
                        </a:rPr>
                        <a:t>2</a:t>
                      </a:r>
                      <a:endParaRPr lang="en-US" sz="2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0">
                <a:tc>
                  <a:txBody>
                    <a:bodyPr/>
                    <a:lstStyle/>
                    <a:p>
                      <a:pPr marL="0" marR="0" algn="ctr">
                        <a:lnSpc>
                          <a:spcPts val="4000"/>
                        </a:lnSpc>
                        <a:spcBef>
                          <a:spcPts val="0"/>
                        </a:spcBef>
                        <a:spcAft>
                          <a:spcPts val="0"/>
                        </a:spcAft>
                      </a:pPr>
                      <a:r>
                        <a:rPr lang="en-US" sz="2600" dirty="0">
                          <a:solidFill>
                            <a:schemeClr val="accent2">
                              <a:lumMod val="50000"/>
                            </a:schemeClr>
                          </a:solidFill>
                          <a:effectLst/>
                        </a:rPr>
                        <a:t>3</a:t>
                      </a:r>
                      <a:endParaRPr lang="en-US" sz="2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3563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pic>
        <p:nvPicPr>
          <p:cNvPr id="6" name="Picture 34">
            <a:extLst>
              <a:ext uri="{FF2B5EF4-FFF2-40B4-BE49-F238E27FC236}">
                <a16:creationId xmlns="" xmlns:a16="http://schemas.microsoft.com/office/drawing/2014/main" id="{21D08058-F3E8-41DF-A057-0DE9EAE66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5413" y="2290722"/>
            <a:ext cx="2791528" cy="2987044"/>
          </a:xfrm>
          <a:prstGeom prst="rect">
            <a:avLst/>
          </a:prstGeom>
        </p:spPr>
      </p:pic>
      <p:sp>
        <p:nvSpPr>
          <p:cNvPr id="5" name="Rectangle 4"/>
          <p:cNvSpPr/>
          <p:nvPr/>
        </p:nvSpPr>
        <p:spPr>
          <a:xfrm>
            <a:off x="1330036" y="647552"/>
            <a:ext cx="7201845" cy="1554272"/>
          </a:xfrm>
          <a:prstGeom prst="rect">
            <a:avLst/>
          </a:prstGeom>
        </p:spPr>
        <p:txBody>
          <a:bodyPr wrap="square">
            <a:spAutoFit/>
          </a:bodyPr>
          <a:lstStyle/>
          <a:p>
            <a:pPr algn="just">
              <a:lnSpc>
                <a:spcPts val="3800"/>
              </a:lnSpc>
            </a:pPr>
            <a:r>
              <a:rPr lang="en-US" sz="2600" dirty="0" smtClean="0">
                <a:solidFill>
                  <a:schemeClr val="tx2">
                    <a:lumMod val="50000"/>
                  </a:schemeClr>
                </a:solidFill>
              </a:rPr>
              <a:t>Dựa vào kết quả thí nghiệm của mình, em hãy cho biết: </a:t>
            </a:r>
            <a:r>
              <a:rPr lang="en-US" sz="2600" dirty="0" smtClean="0">
                <a:solidFill>
                  <a:schemeClr val="tx2">
                    <a:lumMod val="50000"/>
                  </a:schemeClr>
                </a:solidFill>
                <a:latin typeface="+mn-lt"/>
              </a:rPr>
              <a:t>Khi tăng khối lượng treo vào đầu dưới lò xo thì độ giãn của lò xo thay đổi thế nào?</a:t>
            </a:r>
          </a:p>
        </p:txBody>
      </p:sp>
      <p:sp>
        <p:nvSpPr>
          <p:cNvPr id="3" name="Rectangle 2"/>
          <p:cNvSpPr/>
          <p:nvPr/>
        </p:nvSpPr>
        <p:spPr>
          <a:xfrm>
            <a:off x="2988804" y="2584601"/>
            <a:ext cx="5104770" cy="2041585"/>
          </a:xfrm>
          <a:prstGeom prst="rect">
            <a:avLst/>
          </a:prstGeom>
        </p:spPr>
        <p:txBody>
          <a:bodyPr wrap="square">
            <a:spAutoFit/>
          </a:bodyPr>
          <a:lstStyle/>
          <a:p>
            <a:pPr algn="just">
              <a:lnSpc>
                <a:spcPts val="3800"/>
              </a:lnSpc>
            </a:pPr>
            <a:r>
              <a:rPr lang="vi-VN" sz="2600" dirty="0">
                <a:solidFill>
                  <a:schemeClr val="tx2">
                    <a:lumMod val="50000"/>
                  </a:schemeClr>
                </a:solidFill>
                <a:latin typeface="+mn-lt"/>
              </a:rPr>
              <a:t>Khi tăng khối lượng treo vào đầu dưới lò xo thì độ giãn của lò xo cũng tăng theo tỉ lệ với khối lượng của vật được treo vào nó.</a:t>
            </a:r>
            <a:endParaRPr lang="en-US" sz="2600" dirty="0">
              <a:solidFill>
                <a:schemeClr val="tx2">
                  <a:lumMod val="50000"/>
                </a:schemeClr>
              </a:solidFill>
              <a:latin typeface="+mn-lt"/>
            </a:endParaRPr>
          </a:p>
        </p:txBody>
      </p:sp>
    </p:spTree>
    <p:extLst>
      <p:ext uri="{BB962C8B-B14F-4D97-AF65-F5344CB8AC3E}">
        <p14:creationId xmlns:p14="http://schemas.microsoft.com/office/powerpoint/2010/main" val="338306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92614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TÓM TẮT KIẾN THỨC BÀI HỌC</a:t>
            </a:r>
            <a:endParaRPr sz="3000" dirty="0">
              <a:solidFill>
                <a:schemeClr val="tx2">
                  <a:lumMod val="50000"/>
                </a:schemeClr>
              </a:solidFill>
              <a:latin typeface="+mj-lt"/>
            </a:endParaRPr>
          </a:p>
        </p:txBody>
      </p:sp>
      <p:pic>
        <p:nvPicPr>
          <p:cNvPr id="2" name="Picture 1"/>
          <p:cNvPicPr>
            <a:picLocks noChangeAspect="1"/>
          </p:cNvPicPr>
          <p:nvPr/>
        </p:nvPicPr>
        <p:blipFill>
          <a:blip r:embed="rId3"/>
          <a:stretch>
            <a:fillRect/>
          </a:stretch>
        </p:blipFill>
        <p:spPr>
          <a:xfrm>
            <a:off x="723819" y="1606072"/>
            <a:ext cx="7554534" cy="3178204"/>
          </a:xfrm>
          <a:prstGeom prst="rect">
            <a:avLst/>
          </a:prstGeom>
        </p:spPr>
      </p:pic>
      <p:grpSp>
        <p:nvGrpSpPr>
          <p:cNvPr id="67" name="Google Shape;448;p23">
            <a:extLst>
              <a:ext uri="{FF2B5EF4-FFF2-40B4-BE49-F238E27FC236}">
                <a16:creationId xmlns:a16="http://schemas.microsoft.com/office/drawing/2014/main" xmlns="" id="{3A24B18B-036C-4EE2-93DD-0B3AE6FF2662}"/>
              </a:ext>
            </a:extLst>
          </p:cNvPr>
          <p:cNvGrpSpPr/>
          <p:nvPr/>
        </p:nvGrpSpPr>
        <p:grpSpPr>
          <a:xfrm>
            <a:off x="0" y="3939375"/>
            <a:ext cx="1447638" cy="1068369"/>
            <a:chOff x="4368" y="4500332"/>
            <a:chExt cx="1550979" cy="1347924"/>
          </a:xfrm>
          <a:solidFill>
            <a:schemeClr val="accent5">
              <a:lumMod val="50000"/>
            </a:schemeClr>
          </a:solidFill>
        </p:grpSpPr>
        <p:grpSp>
          <p:nvGrpSpPr>
            <p:cNvPr id="68"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71"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72"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73"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74"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75"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76"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77"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78"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79"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80"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81"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69"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70"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grpSp>
        <p:nvGrpSpPr>
          <p:cNvPr id="82" name="Google Shape;463;p23">
            <a:extLst>
              <a:ext uri="{FF2B5EF4-FFF2-40B4-BE49-F238E27FC236}">
                <a16:creationId xmlns:a16="http://schemas.microsoft.com/office/drawing/2014/main" xmlns="" id="{7A8917B7-4037-40FD-9A95-D25EED3B71E3}"/>
              </a:ext>
            </a:extLst>
          </p:cNvPr>
          <p:cNvGrpSpPr/>
          <p:nvPr/>
        </p:nvGrpSpPr>
        <p:grpSpPr>
          <a:xfrm rot="511137">
            <a:off x="7748298" y="3875942"/>
            <a:ext cx="997890" cy="1126709"/>
            <a:chOff x="1664354" y="4088694"/>
            <a:chExt cx="1037582" cy="940754"/>
          </a:xfrm>
        </p:grpSpPr>
        <p:grpSp>
          <p:nvGrpSpPr>
            <p:cNvPr id="83"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87"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88"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89"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0"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1"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2"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3"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84"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85"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86"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spTree>
    <p:extLst>
      <p:ext uri="{BB962C8B-B14F-4D97-AF65-F5344CB8AC3E}">
        <p14:creationId xmlns:p14="http://schemas.microsoft.com/office/powerpoint/2010/main" val="19697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arn(inVertical)">
                                      <p:cBhvr>
                                        <p:cTn id="12" dur="500"/>
                                        <p:tgtEl>
                                          <p:spTgt spid="67"/>
                                        </p:tgtEl>
                                      </p:cBhvr>
                                    </p:animEffect>
                                  </p:childTnLst>
                                </p:cTn>
                              </p:par>
                              <p:par>
                                <p:cTn id="13" presetID="16" presetClass="entr" presetSubtype="21"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barn(inVertical)">
                                      <p:cBhvr>
                                        <p:cTn id="15" dur="500"/>
                                        <p:tgtEl>
                                          <p:spTgt spid="82"/>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1028553"/>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LUYỆN TẬP</a:t>
            </a:r>
            <a:endParaRPr sz="3000" dirty="0">
              <a:solidFill>
                <a:schemeClr val="tx2">
                  <a:lumMod val="50000"/>
                </a:schemeClr>
              </a:solidFill>
              <a:latin typeface="+mj-lt"/>
            </a:endParaRPr>
          </a:p>
        </p:txBody>
      </p:sp>
      <p:pic>
        <p:nvPicPr>
          <p:cNvPr id="13" name="Picture 3">
            <a:extLst>
              <a:ext uri="{FF2B5EF4-FFF2-40B4-BE49-F238E27FC236}">
                <a16:creationId xmlns:a16="http://schemas.microsoft.com/office/drawing/2014/main" xmlns="" id="{D413BD19-EE4C-4DFF-843F-A071B5D0A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125374" y="1728003"/>
            <a:ext cx="2893252" cy="3048446"/>
          </a:xfrm>
          <a:prstGeom prst="rect">
            <a:avLst/>
          </a:prstGeom>
        </p:spPr>
      </p:pic>
      <p:grpSp>
        <p:nvGrpSpPr>
          <p:cNvPr id="14" name="Google Shape;463;p23">
            <a:extLst>
              <a:ext uri="{FF2B5EF4-FFF2-40B4-BE49-F238E27FC236}">
                <a16:creationId xmlns:a16="http://schemas.microsoft.com/office/drawing/2014/main" xmlns="" id="{7A8917B7-4037-40FD-9A95-D25EED3B71E3}"/>
              </a:ext>
            </a:extLst>
          </p:cNvPr>
          <p:cNvGrpSpPr/>
          <p:nvPr/>
        </p:nvGrpSpPr>
        <p:grpSpPr>
          <a:xfrm rot="511137">
            <a:off x="6882391" y="3717748"/>
            <a:ext cx="997890" cy="1126709"/>
            <a:chOff x="1664354" y="4088694"/>
            <a:chExt cx="1037582" cy="940754"/>
          </a:xfrm>
        </p:grpSpPr>
        <p:grpSp>
          <p:nvGrpSpPr>
            <p:cNvPr id="15"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19"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20"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1"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2"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3"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4"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5"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16"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17"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8"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26" name="Google Shape;448;p23">
            <a:extLst>
              <a:ext uri="{FF2B5EF4-FFF2-40B4-BE49-F238E27FC236}">
                <a16:creationId xmlns:a16="http://schemas.microsoft.com/office/drawing/2014/main" xmlns="" id="{3A24B18B-036C-4EE2-93DD-0B3AE6FF2662}"/>
              </a:ext>
            </a:extLst>
          </p:cNvPr>
          <p:cNvGrpSpPr/>
          <p:nvPr/>
        </p:nvGrpSpPr>
        <p:grpSpPr>
          <a:xfrm>
            <a:off x="891919" y="1518718"/>
            <a:ext cx="1447638" cy="1068369"/>
            <a:chOff x="4368" y="4500332"/>
            <a:chExt cx="1550979" cy="1347924"/>
          </a:xfrm>
          <a:solidFill>
            <a:schemeClr val="accent5">
              <a:lumMod val="50000"/>
            </a:schemeClr>
          </a:solidFill>
        </p:grpSpPr>
        <p:grpSp>
          <p:nvGrpSpPr>
            <p:cNvPr id="27"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30"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31"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32"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33"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34"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35"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36"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37"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38"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39"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40"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28"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29"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spTree>
    <p:extLst>
      <p:ext uri="{BB962C8B-B14F-4D97-AF65-F5344CB8AC3E}">
        <p14:creationId xmlns:p14="http://schemas.microsoft.com/office/powerpoint/2010/main" val="38688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3704" name="Google Shape;3704;p48"/>
          <p:cNvSpPr txBox="1">
            <a:spLocks noGrp="1"/>
          </p:cNvSpPr>
          <p:nvPr>
            <p:ph type="title"/>
          </p:nvPr>
        </p:nvSpPr>
        <p:spPr>
          <a:xfrm>
            <a:off x="1864354" y="857404"/>
            <a:ext cx="5189066" cy="968800"/>
          </a:xfrm>
          <a:prstGeom prst="rect">
            <a:avLst/>
          </a:prstGeom>
        </p:spPr>
        <p:txBody>
          <a:bodyPr spcFirstLastPara="1" wrap="square" lIns="91425" tIns="91425" rIns="91425" bIns="91425" anchor="t" anchorCtr="0">
            <a:noAutofit/>
          </a:bodyPr>
          <a:lstStyle/>
          <a:p>
            <a:pPr marL="0" lvl="0" indent="0" algn="just" rtl="0">
              <a:lnSpc>
                <a:spcPts val="3600"/>
              </a:lnSpc>
              <a:spcBef>
                <a:spcPts val="0"/>
              </a:spcBef>
              <a:spcAft>
                <a:spcPts val="0"/>
              </a:spcAft>
              <a:buNone/>
            </a:pPr>
            <a:r>
              <a:rPr lang="en" sz="2600" b="0" dirty="0" smtClean="0">
                <a:solidFill>
                  <a:schemeClr val="tx2">
                    <a:lumMod val="50000"/>
                  </a:schemeClr>
                </a:solidFill>
                <a:latin typeface="+mj-lt"/>
              </a:rPr>
              <a:t>Một túi đường có khối lượng 2 kg thì có trọng lượng gần bằng:</a:t>
            </a:r>
            <a:endParaRPr sz="2600" b="0" dirty="0">
              <a:solidFill>
                <a:schemeClr val="tx2">
                  <a:lumMod val="50000"/>
                </a:schemeClr>
              </a:solidFill>
              <a:latin typeface="+mj-lt"/>
            </a:endParaRPr>
          </a:p>
        </p:txBody>
      </p:sp>
      <p:sp>
        <p:nvSpPr>
          <p:cNvPr id="3710" name="Google Shape;3710;p48"/>
          <p:cNvSpPr txBox="1">
            <a:spLocks noGrp="1"/>
          </p:cNvSpPr>
          <p:nvPr>
            <p:ph type="subTitle" idx="4294967295"/>
          </p:nvPr>
        </p:nvSpPr>
        <p:spPr>
          <a:xfrm>
            <a:off x="1311389" y="3056073"/>
            <a:ext cx="886472" cy="598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smtClean="0">
                <a:latin typeface="+mj-lt"/>
              </a:rPr>
              <a:t>2 N</a:t>
            </a:r>
            <a:endParaRPr sz="2600" dirty="0">
              <a:latin typeface="+mj-lt"/>
            </a:endParaRPr>
          </a:p>
        </p:txBody>
      </p:sp>
      <p:grpSp>
        <p:nvGrpSpPr>
          <p:cNvPr id="3715" name="Google Shape;3715;p48"/>
          <p:cNvGrpSpPr/>
          <p:nvPr/>
        </p:nvGrpSpPr>
        <p:grpSpPr>
          <a:xfrm>
            <a:off x="1311389" y="2661371"/>
            <a:ext cx="6544500" cy="157904"/>
            <a:chOff x="1299750" y="1690073"/>
            <a:chExt cx="6544500" cy="157904"/>
          </a:xfrm>
        </p:grpSpPr>
        <p:cxnSp>
          <p:nvCxnSpPr>
            <p:cNvPr id="3716" name="Google Shape;3716;p48"/>
            <p:cNvCxnSpPr/>
            <p:nvPr/>
          </p:nvCxnSpPr>
          <p:spPr>
            <a:xfrm>
              <a:off x="1299750" y="1769025"/>
              <a:ext cx="6544500" cy="0"/>
            </a:xfrm>
            <a:prstGeom prst="straightConnector1">
              <a:avLst/>
            </a:prstGeom>
            <a:noFill/>
            <a:ln w="19050" cap="flat" cmpd="sng">
              <a:solidFill>
                <a:schemeClr val="accent2"/>
              </a:solidFill>
              <a:prstDash val="solid"/>
              <a:round/>
              <a:headEnd type="none" w="med" len="med"/>
              <a:tailEnd type="none" w="med" len="med"/>
            </a:ln>
          </p:spPr>
        </p:cxnSp>
        <p:sp>
          <p:nvSpPr>
            <p:cNvPr id="3717" name="Google Shape;3717;p48"/>
            <p:cNvSpPr/>
            <p:nvPr/>
          </p:nvSpPr>
          <p:spPr>
            <a:xfrm>
              <a:off x="1748835"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a:off x="3498193"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a:off x="5168607"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8" name="Google Shape;3708;p48"/>
          <p:cNvSpPr txBox="1">
            <a:spLocks noGrp="1"/>
          </p:cNvSpPr>
          <p:nvPr>
            <p:ph type="title" idx="4294967295"/>
          </p:nvPr>
        </p:nvSpPr>
        <p:spPr>
          <a:xfrm>
            <a:off x="1396181" y="2021801"/>
            <a:ext cx="716889" cy="5229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smtClean="0">
                <a:solidFill>
                  <a:schemeClr val="lt2"/>
                </a:solidFill>
                <a:latin typeface="+mn-lt"/>
                <a:ea typeface="Poppins SemiBold"/>
                <a:cs typeface="Poppins SemiBold"/>
                <a:sym typeface="Poppins SemiBold"/>
              </a:rPr>
              <a:t>A</a:t>
            </a:r>
            <a:endParaRPr sz="2600" b="1" dirty="0">
              <a:solidFill>
                <a:schemeClr val="lt2"/>
              </a:solidFill>
              <a:latin typeface="+mn-lt"/>
              <a:ea typeface="Poppins SemiBold"/>
              <a:cs typeface="Poppins SemiBold"/>
              <a:sym typeface="Poppins SemiBold"/>
            </a:endParaRPr>
          </a:p>
        </p:txBody>
      </p:sp>
      <p:sp>
        <p:nvSpPr>
          <p:cNvPr id="30" name="Google Shape;3708;p48"/>
          <p:cNvSpPr txBox="1">
            <a:spLocks/>
          </p:cNvSpPr>
          <p:nvPr/>
        </p:nvSpPr>
        <p:spPr>
          <a:xfrm>
            <a:off x="3145538" y="2020357"/>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dirty="0" smtClean="0">
                <a:solidFill>
                  <a:schemeClr val="lt2"/>
                </a:solidFill>
                <a:latin typeface="+mn-lt"/>
                <a:ea typeface="Poppins SemiBold"/>
                <a:cs typeface="Poppins SemiBold"/>
                <a:sym typeface="Poppins SemiBold"/>
              </a:rPr>
              <a:t>B</a:t>
            </a:r>
            <a:endParaRPr lang="en-US" sz="2600" b="1" dirty="0">
              <a:solidFill>
                <a:schemeClr val="lt2"/>
              </a:solidFill>
              <a:latin typeface="+mn-lt"/>
              <a:ea typeface="Poppins SemiBold"/>
              <a:cs typeface="Poppins SemiBold"/>
              <a:sym typeface="Poppins SemiBold"/>
            </a:endParaRPr>
          </a:p>
        </p:txBody>
      </p:sp>
      <p:sp>
        <p:nvSpPr>
          <p:cNvPr id="31" name="Google Shape;3710;p48"/>
          <p:cNvSpPr txBox="1">
            <a:spLocks/>
          </p:cNvSpPr>
          <p:nvPr/>
        </p:nvSpPr>
        <p:spPr>
          <a:xfrm>
            <a:off x="3060747" y="3056073"/>
            <a:ext cx="886472"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20 N</a:t>
            </a:r>
            <a:endParaRPr lang="en-US" sz="2600" dirty="0">
              <a:latin typeface="+mj-lt"/>
            </a:endParaRPr>
          </a:p>
        </p:txBody>
      </p:sp>
      <p:sp>
        <p:nvSpPr>
          <p:cNvPr id="32" name="Google Shape;3708;p48"/>
          <p:cNvSpPr txBox="1">
            <a:spLocks/>
          </p:cNvSpPr>
          <p:nvPr/>
        </p:nvSpPr>
        <p:spPr>
          <a:xfrm>
            <a:off x="4900744" y="2020357"/>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dirty="0" smtClean="0">
                <a:solidFill>
                  <a:schemeClr val="lt2"/>
                </a:solidFill>
                <a:latin typeface="+mn-lt"/>
                <a:ea typeface="Poppins SemiBold"/>
                <a:cs typeface="Poppins SemiBold"/>
                <a:sym typeface="Poppins SemiBold"/>
              </a:rPr>
              <a:t>C</a:t>
            </a:r>
            <a:endParaRPr lang="en-US" sz="2600" b="1" dirty="0">
              <a:solidFill>
                <a:schemeClr val="lt2"/>
              </a:solidFill>
              <a:latin typeface="+mn-lt"/>
              <a:ea typeface="Poppins SemiBold"/>
              <a:cs typeface="Poppins SemiBold"/>
              <a:sym typeface="Poppins SemiBold"/>
            </a:endParaRPr>
          </a:p>
        </p:txBody>
      </p:sp>
      <p:sp>
        <p:nvSpPr>
          <p:cNvPr id="33" name="Google Shape;3710;p48"/>
          <p:cNvSpPr txBox="1">
            <a:spLocks/>
          </p:cNvSpPr>
          <p:nvPr/>
        </p:nvSpPr>
        <p:spPr>
          <a:xfrm>
            <a:off x="4738160" y="3056073"/>
            <a:ext cx="1209098"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200 N</a:t>
            </a:r>
            <a:endParaRPr lang="en-US" sz="2600" dirty="0">
              <a:latin typeface="+mj-lt"/>
            </a:endParaRPr>
          </a:p>
        </p:txBody>
      </p:sp>
      <p:sp>
        <p:nvSpPr>
          <p:cNvPr id="34" name="Google Shape;3708;p48"/>
          <p:cNvSpPr txBox="1">
            <a:spLocks/>
          </p:cNvSpPr>
          <p:nvPr/>
        </p:nvSpPr>
        <p:spPr>
          <a:xfrm>
            <a:off x="6655950" y="2023940"/>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smtClean="0">
                <a:solidFill>
                  <a:schemeClr val="lt2"/>
                </a:solidFill>
                <a:latin typeface="+mn-lt"/>
                <a:ea typeface="Poppins SemiBold"/>
                <a:cs typeface="Poppins SemiBold"/>
                <a:sym typeface="Poppins SemiBold"/>
              </a:rPr>
              <a:t>D</a:t>
            </a:r>
            <a:endParaRPr lang="en-US" sz="2600" b="1" dirty="0">
              <a:solidFill>
                <a:schemeClr val="lt2"/>
              </a:solidFill>
              <a:latin typeface="+mn-lt"/>
              <a:ea typeface="Poppins SemiBold"/>
              <a:cs typeface="Poppins SemiBold"/>
              <a:sym typeface="Poppins SemiBold"/>
            </a:endParaRPr>
          </a:p>
        </p:txBody>
      </p:sp>
      <p:sp>
        <p:nvSpPr>
          <p:cNvPr id="35" name="Google Shape;3710;p48"/>
          <p:cNvSpPr txBox="1">
            <a:spLocks/>
          </p:cNvSpPr>
          <p:nvPr/>
        </p:nvSpPr>
        <p:spPr>
          <a:xfrm>
            <a:off x="6369390" y="3047077"/>
            <a:ext cx="1486499"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2 000 N</a:t>
            </a:r>
            <a:endParaRPr lang="en-US" sz="2600" dirty="0">
              <a:latin typeface="+mj-lt"/>
            </a:endParaRPr>
          </a:p>
        </p:txBody>
      </p:sp>
      <p:sp>
        <p:nvSpPr>
          <p:cNvPr id="36" name="Google Shape;3719;p48"/>
          <p:cNvSpPr/>
          <p:nvPr/>
        </p:nvSpPr>
        <p:spPr>
          <a:xfrm>
            <a:off x="6935449" y="2656845"/>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Oval 6"/>
          <p:cNvSpPr/>
          <p:nvPr/>
        </p:nvSpPr>
        <p:spPr>
          <a:xfrm>
            <a:off x="3145538" y="2020357"/>
            <a:ext cx="665681" cy="522924"/>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3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04"/>
                                        </p:tgtEl>
                                        <p:attrNameLst>
                                          <p:attrName>style.visibility</p:attrName>
                                        </p:attrNameLst>
                                      </p:cBhvr>
                                      <p:to>
                                        <p:strVal val="visible"/>
                                      </p:to>
                                    </p:set>
                                    <p:animEffect transition="in" filter="barn(inVertical)">
                                      <p:cBhvr>
                                        <p:cTn id="7" dur="500"/>
                                        <p:tgtEl>
                                          <p:spTgt spid="37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15"/>
                                        </p:tgtEl>
                                        <p:attrNameLst>
                                          <p:attrName>style.visibility</p:attrName>
                                        </p:attrNameLst>
                                      </p:cBhvr>
                                      <p:to>
                                        <p:strVal val="visible"/>
                                      </p:to>
                                    </p:set>
                                    <p:animEffect transition="in" filter="fade">
                                      <p:cBhvr>
                                        <p:cTn id="12" dur="1000"/>
                                        <p:tgtEl>
                                          <p:spTgt spid="3715"/>
                                        </p:tgtEl>
                                      </p:cBhvr>
                                    </p:animEffect>
                                    <p:anim calcmode="lin" valueType="num">
                                      <p:cBhvr>
                                        <p:cTn id="13" dur="1000" fill="hold"/>
                                        <p:tgtEl>
                                          <p:spTgt spid="3715"/>
                                        </p:tgtEl>
                                        <p:attrNameLst>
                                          <p:attrName>ppt_x</p:attrName>
                                        </p:attrNameLst>
                                      </p:cBhvr>
                                      <p:tavLst>
                                        <p:tav tm="0">
                                          <p:val>
                                            <p:strVal val="#ppt_x"/>
                                          </p:val>
                                        </p:tav>
                                        <p:tav tm="100000">
                                          <p:val>
                                            <p:strVal val="#ppt_x"/>
                                          </p:val>
                                        </p:tav>
                                      </p:tavLst>
                                    </p:anim>
                                    <p:anim calcmode="lin" valueType="num">
                                      <p:cBhvr>
                                        <p:cTn id="14" dur="1000" fill="hold"/>
                                        <p:tgtEl>
                                          <p:spTgt spid="37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08"/>
                                        </p:tgtEl>
                                        <p:attrNameLst>
                                          <p:attrName>style.visibility</p:attrName>
                                        </p:attrNameLst>
                                      </p:cBhvr>
                                      <p:to>
                                        <p:strVal val="visible"/>
                                      </p:to>
                                    </p:set>
                                    <p:animEffect transition="in" filter="wipe(down)">
                                      <p:cBhvr>
                                        <p:cTn id="24" dur="500"/>
                                        <p:tgtEl>
                                          <p:spTgt spid="370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710">
                                            <p:txEl>
                                              <p:pRg st="0" end="0"/>
                                            </p:txEl>
                                          </p:spTgt>
                                        </p:tgtEl>
                                        <p:attrNameLst>
                                          <p:attrName>style.visibility</p:attrName>
                                        </p:attrNameLst>
                                      </p:cBhvr>
                                      <p:to>
                                        <p:strVal val="visible"/>
                                      </p:to>
                                    </p:set>
                                    <p:animEffect transition="in" filter="wipe(down)">
                                      <p:cBhvr>
                                        <p:cTn id="27" dur="500"/>
                                        <p:tgtEl>
                                          <p:spTgt spid="37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4" grpId="0"/>
      <p:bldP spid="3710" grpId="0" build="p"/>
      <p:bldP spid="3708" grpId="0"/>
      <p:bldP spid="30" grpId="0"/>
      <p:bldP spid="31" grpId="0"/>
      <p:bldP spid="32" grpId="0"/>
      <p:bldP spid="33" grpId="0"/>
      <p:bldP spid="34" grpId="0"/>
      <p:bldP spid="35" grpId="0"/>
      <p:bldP spid="3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595189"/>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0" dirty="0" smtClean="0">
                <a:solidFill>
                  <a:schemeClr val="tx2">
                    <a:lumMod val="50000"/>
                  </a:schemeClr>
                </a:solidFill>
                <a:latin typeface="+mn-lt"/>
              </a:rPr>
              <a:t>Phát biểu nào sau đây là </a:t>
            </a:r>
            <a:r>
              <a:rPr lang="en" sz="2600" dirty="0" smtClean="0">
                <a:solidFill>
                  <a:schemeClr val="tx2">
                    <a:lumMod val="50000"/>
                  </a:schemeClr>
                </a:solidFill>
                <a:latin typeface="+mn-lt"/>
              </a:rPr>
              <a:t>đúng:</a:t>
            </a:r>
            <a:endParaRPr sz="2600" dirty="0">
              <a:solidFill>
                <a:schemeClr val="tx2">
                  <a:lumMod val="50000"/>
                </a:schemeClr>
              </a:solidFill>
              <a:latin typeface="+mn-lt"/>
            </a:endParaRPr>
          </a:p>
        </p:txBody>
      </p:sp>
      <p:sp>
        <p:nvSpPr>
          <p:cNvPr id="3668" name="Google Shape;3668;p47"/>
          <p:cNvSpPr/>
          <p:nvPr/>
        </p:nvSpPr>
        <p:spPr>
          <a:xfrm>
            <a:off x="999630" y="112190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945517" y="1188788"/>
            <a:ext cx="836486" cy="525840"/>
          </a:xfrm>
        </p:spPr>
        <p:txBody>
          <a:bodyPr/>
          <a:lstStyle/>
          <a:p>
            <a:r>
              <a:rPr lang="en-US" sz="3000" b="1" dirty="0" smtClean="0">
                <a:solidFill>
                  <a:schemeClr val="bg1"/>
                </a:solidFill>
                <a:latin typeface="+mj-lt"/>
              </a:rPr>
              <a:t>A</a:t>
            </a:r>
            <a:endParaRPr lang="en-US" sz="3000" b="1" dirty="0">
              <a:solidFill>
                <a:schemeClr val="bg1"/>
              </a:solidFill>
              <a:latin typeface="+mj-lt"/>
            </a:endParaRPr>
          </a:p>
        </p:txBody>
      </p:sp>
      <p:sp>
        <p:nvSpPr>
          <p:cNvPr id="48" name="Google Shape;3662;p47"/>
          <p:cNvSpPr txBox="1">
            <a:spLocks noGrp="1"/>
          </p:cNvSpPr>
          <p:nvPr>
            <p:ph type="title"/>
          </p:nvPr>
        </p:nvSpPr>
        <p:spPr>
          <a:xfrm>
            <a:off x="2120189" y="1121901"/>
            <a:ext cx="5954572" cy="955315"/>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500" b="0" dirty="0" smtClean="0">
                <a:solidFill>
                  <a:schemeClr val="tx2">
                    <a:lumMod val="75000"/>
                  </a:schemeClr>
                </a:solidFill>
                <a:latin typeface="+mn-lt"/>
              </a:rPr>
              <a:t>T</a:t>
            </a:r>
            <a:r>
              <a:rPr lang="en-US" sz="2500" b="0" dirty="0" smtClean="0">
                <a:solidFill>
                  <a:schemeClr val="tx2">
                    <a:lumMod val="75000"/>
                  </a:schemeClr>
                </a:solidFill>
                <a:latin typeface="+mn-lt"/>
              </a:rPr>
              <a:t>r</a:t>
            </a:r>
            <a:r>
              <a:rPr lang="en" sz="2500" b="0" dirty="0" smtClean="0">
                <a:solidFill>
                  <a:schemeClr val="tx2">
                    <a:lumMod val="75000"/>
                  </a:schemeClr>
                </a:solidFill>
                <a:latin typeface="+mn-lt"/>
              </a:rPr>
              <a:t>ọng lượng của một vật là lực hút của Trái đất tác dụng lên vật</a:t>
            </a:r>
            <a:endParaRPr sz="2500" b="0" dirty="0">
              <a:solidFill>
                <a:schemeClr val="tx2">
                  <a:lumMod val="75000"/>
                </a:schemeClr>
              </a:solidFill>
              <a:latin typeface="+mn-lt"/>
            </a:endParaRPr>
          </a:p>
        </p:txBody>
      </p:sp>
      <p:sp>
        <p:nvSpPr>
          <p:cNvPr id="49" name="Google Shape;3668;p47"/>
          <p:cNvSpPr/>
          <p:nvPr/>
        </p:nvSpPr>
        <p:spPr>
          <a:xfrm>
            <a:off x="1064246" y="2115905"/>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1010133" y="2182792"/>
            <a:ext cx="836486" cy="525840"/>
          </a:xfrm>
        </p:spPr>
        <p:txBody>
          <a:bodyPr/>
          <a:lstStyle/>
          <a:p>
            <a:r>
              <a:rPr lang="en-US" sz="3000" b="1" dirty="0" smtClean="0">
                <a:solidFill>
                  <a:schemeClr val="bg1"/>
                </a:solidFill>
                <a:latin typeface="+mj-lt"/>
              </a:rPr>
              <a:t>B</a:t>
            </a:r>
            <a:endParaRPr lang="en-US" sz="3000" b="1" dirty="0">
              <a:solidFill>
                <a:schemeClr val="bg1"/>
              </a:solidFill>
              <a:latin typeface="+mj-lt"/>
            </a:endParaRPr>
          </a:p>
        </p:txBody>
      </p:sp>
      <p:sp>
        <p:nvSpPr>
          <p:cNvPr id="52" name="Google Shape;3668;p47"/>
          <p:cNvSpPr/>
          <p:nvPr/>
        </p:nvSpPr>
        <p:spPr>
          <a:xfrm>
            <a:off x="1064246" y="3176796"/>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7"/>
          <p:cNvSpPr>
            <a:spLocks noGrp="1"/>
          </p:cNvSpPr>
          <p:nvPr>
            <p:ph type="subTitle" idx="1"/>
          </p:nvPr>
        </p:nvSpPr>
        <p:spPr>
          <a:xfrm>
            <a:off x="1010133" y="3243683"/>
            <a:ext cx="836486" cy="525840"/>
          </a:xfrm>
        </p:spPr>
        <p:txBody>
          <a:bodyPr/>
          <a:lstStyle/>
          <a:p>
            <a:r>
              <a:rPr lang="en-US" sz="3000" b="1" dirty="0" smtClean="0">
                <a:solidFill>
                  <a:schemeClr val="bg1"/>
                </a:solidFill>
                <a:latin typeface="+mj-lt"/>
              </a:rPr>
              <a:t>C</a:t>
            </a:r>
            <a:endParaRPr lang="en-US" sz="3000" b="1" dirty="0">
              <a:solidFill>
                <a:schemeClr val="bg1"/>
              </a:solidFill>
              <a:latin typeface="+mj-lt"/>
            </a:endParaRPr>
          </a:p>
        </p:txBody>
      </p:sp>
      <p:sp>
        <p:nvSpPr>
          <p:cNvPr id="14" name="Google Shape;3662;p47"/>
          <p:cNvSpPr txBox="1">
            <a:spLocks noGrp="1"/>
          </p:cNvSpPr>
          <p:nvPr>
            <p:ph type="title"/>
          </p:nvPr>
        </p:nvSpPr>
        <p:spPr>
          <a:xfrm>
            <a:off x="2120189" y="2178007"/>
            <a:ext cx="5954572" cy="592727"/>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một có đơn vị là kg</a:t>
            </a:r>
            <a:endParaRPr sz="2600" b="0" dirty="0">
              <a:solidFill>
                <a:schemeClr val="tx2">
                  <a:lumMod val="75000"/>
                </a:schemeClr>
              </a:solidFill>
              <a:latin typeface="+mj-lt"/>
            </a:endParaRPr>
          </a:p>
        </p:txBody>
      </p:sp>
      <p:sp>
        <p:nvSpPr>
          <p:cNvPr id="15" name="Google Shape;3662;p47"/>
          <p:cNvSpPr txBox="1">
            <a:spLocks noGrp="1"/>
          </p:cNvSpPr>
          <p:nvPr>
            <p:ph type="title"/>
          </p:nvPr>
        </p:nvSpPr>
        <p:spPr>
          <a:xfrm>
            <a:off x="2120189" y="2932461"/>
            <a:ext cx="5954572" cy="955315"/>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một vật là độ lớn lực hút của Trái đất tác dụng lên vật</a:t>
            </a:r>
            <a:endParaRPr sz="2600" b="0" dirty="0">
              <a:solidFill>
                <a:schemeClr val="tx2">
                  <a:lumMod val="75000"/>
                </a:schemeClr>
              </a:solidFill>
              <a:latin typeface="+mj-lt"/>
            </a:endParaRPr>
          </a:p>
        </p:txBody>
      </p:sp>
      <p:sp>
        <p:nvSpPr>
          <p:cNvPr id="16" name="Google Shape;3668;p47"/>
          <p:cNvSpPr/>
          <p:nvPr/>
        </p:nvSpPr>
        <p:spPr>
          <a:xfrm>
            <a:off x="1064246" y="4151380"/>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ubtitle 7"/>
          <p:cNvSpPr>
            <a:spLocks noGrp="1"/>
          </p:cNvSpPr>
          <p:nvPr>
            <p:ph type="subTitle" idx="1"/>
          </p:nvPr>
        </p:nvSpPr>
        <p:spPr>
          <a:xfrm>
            <a:off x="1010133" y="4218267"/>
            <a:ext cx="836486" cy="525840"/>
          </a:xfrm>
        </p:spPr>
        <p:txBody>
          <a:bodyPr/>
          <a:lstStyle/>
          <a:p>
            <a:r>
              <a:rPr lang="en-US" sz="3000" b="1" dirty="0" smtClean="0">
                <a:solidFill>
                  <a:schemeClr val="bg1"/>
                </a:solidFill>
                <a:latin typeface="+mj-lt"/>
              </a:rPr>
              <a:t>D</a:t>
            </a:r>
            <a:endParaRPr lang="en-US" sz="3000" b="1" dirty="0">
              <a:solidFill>
                <a:schemeClr val="bg1"/>
              </a:solidFill>
              <a:latin typeface="+mj-lt"/>
            </a:endParaRPr>
          </a:p>
        </p:txBody>
      </p:sp>
      <p:sp>
        <p:nvSpPr>
          <p:cNvPr id="18" name="Google Shape;3662;p47"/>
          <p:cNvSpPr txBox="1">
            <a:spLocks noGrp="1"/>
          </p:cNvSpPr>
          <p:nvPr>
            <p:ph type="title"/>
          </p:nvPr>
        </p:nvSpPr>
        <p:spPr>
          <a:xfrm>
            <a:off x="2273808" y="4151380"/>
            <a:ext cx="6767779" cy="662107"/>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vật tỉ lệ với thể tích của vật</a:t>
            </a:r>
            <a:endParaRPr sz="2600" b="0" dirty="0">
              <a:solidFill>
                <a:schemeClr val="tx2">
                  <a:lumMod val="75000"/>
                </a:schemeClr>
              </a:solidFill>
              <a:latin typeface="+mj-lt"/>
            </a:endParaRPr>
          </a:p>
        </p:txBody>
      </p:sp>
      <p:sp>
        <p:nvSpPr>
          <p:cNvPr id="4" name="Oval 3"/>
          <p:cNvSpPr/>
          <p:nvPr/>
        </p:nvSpPr>
        <p:spPr>
          <a:xfrm>
            <a:off x="1177747" y="3350362"/>
            <a:ext cx="604256" cy="5374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barn(inVertical)">
                                      <p:cBhvr>
                                        <p:cTn id="34" dur="500"/>
                                        <p:tgtEl>
                                          <p:spTgt spid="53">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barn(inVertical)">
                                      <p:cBhvr>
                                        <p:cTn id="45" dur="500"/>
                                        <p:tgtEl>
                                          <p:spTgt spid="17">
                                            <p:txEl>
                                              <p:pRg st="0" end="0"/>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8" grpId="0"/>
      <p:bldP spid="49" grpId="0" animBg="1"/>
      <p:bldP spid="50" grpId="0" build="p"/>
      <p:bldP spid="52" grpId="0" animBg="1"/>
      <p:bldP spid="53" grpId="0" build="p"/>
      <p:bldP spid="14" grpId="0"/>
      <p:bldP spid="15" grpId="0"/>
      <p:bldP spid="16" grpId="0" animBg="1"/>
      <p:bldP spid="17" grpId="0" build="p"/>
      <p:bldP spid="18"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8" name="Google Shape;3848;p56"/>
          <p:cNvSpPr txBox="1"/>
          <p:nvPr/>
        </p:nvSpPr>
        <p:spPr>
          <a:xfrm>
            <a:off x="0" y="829817"/>
            <a:ext cx="9080084" cy="5335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tx2">
                    <a:lumMod val="50000"/>
                  </a:schemeClr>
                </a:solidFill>
                <a:latin typeface="+mn-lt"/>
                <a:ea typeface="Poppins"/>
                <a:cs typeface="Poppins"/>
                <a:sym typeface="Poppins"/>
              </a:rPr>
              <a:t>Khi ta đem cân một vật là ta muốn biết:</a:t>
            </a:r>
            <a:endParaRPr sz="2700" dirty="0">
              <a:solidFill>
                <a:schemeClr val="tx2">
                  <a:lumMod val="50000"/>
                </a:schemeClr>
              </a:solidFill>
              <a:latin typeface="+mn-lt"/>
              <a:ea typeface="Poppins"/>
              <a:cs typeface="Poppins"/>
              <a:sym typeface="Poppins"/>
            </a:endParaRPr>
          </a:p>
        </p:txBody>
      </p:sp>
      <p:sp>
        <p:nvSpPr>
          <p:cNvPr id="3849" name="Google Shape;3849;p56"/>
          <p:cNvSpPr/>
          <p:nvPr/>
        </p:nvSpPr>
        <p:spPr>
          <a:xfrm>
            <a:off x="1815999" y="1384284"/>
            <a:ext cx="688846" cy="70018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6"/>
          <p:cNvSpPr/>
          <p:nvPr/>
        </p:nvSpPr>
        <p:spPr>
          <a:xfrm>
            <a:off x="1823314" y="3053066"/>
            <a:ext cx="728127" cy="66592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6"/>
          <p:cNvSpPr txBox="1"/>
          <p:nvPr/>
        </p:nvSpPr>
        <p:spPr>
          <a:xfrm>
            <a:off x="1748245" y="1528514"/>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A</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3853" name="Google Shape;3853;p56"/>
          <p:cNvSpPr/>
          <p:nvPr/>
        </p:nvSpPr>
        <p:spPr>
          <a:xfrm>
            <a:off x="1823314" y="2209392"/>
            <a:ext cx="728128" cy="663609"/>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6"/>
          <p:cNvSpPr/>
          <p:nvPr/>
        </p:nvSpPr>
        <p:spPr>
          <a:xfrm>
            <a:off x="1853273" y="4015012"/>
            <a:ext cx="710523" cy="66826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6"/>
          <p:cNvSpPr txBox="1"/>
          <p:nvPr/>
        </p:nvSpPr>
        <p:spPr>
          <a:xfrm>
            <a:off x="2645615" y="1527061"/>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Trọng lượng của vật đó</a:t>
            </a:r>
            <a:endParaRPr sz="2600" dirty="0">
              <a:solidFill>
                <a:schemeClr val="tx2">
                  <a:lumMod val="50000"/>
                </a:schemeClr>
              </a:solidFill>
              <a:latin typeface="+mn-lt"/>
              <a:ea typeface="Poppins"/>
              <a:cs typeface="Poppins"/>
              <a:sym typeface="Poppins"/>
            </a:endParaRPr>
          </a:p>
        </p:txBody>
      </p:sp>
      <p:sp>
        <p:nvSpPr>
          <p:cNvPr id="18" name="Google Shape;3851;p56"/>
          <p:cNvSpPr txBox="1"/>
          <p:nvPr/>
        </p:nvSpPr>
        <p:spPr>
          <a:xfrm>
            <a:off x="1815999" y="2360566"/>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B</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19" name="Google Shape;3855;p56"/>
          <p:cNvSpPr txBox="1"/>
          <p:nvPr/>
        </p:nvSpPr>
        <p:spPr>
          <a:xfrm>
            <a:off x="2713369" y="2340878"/>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Thể tích của vật đó</a:t>
            </a:r>
            <a:endParaRPr sz="2600" dirty="0">
              <a:solidFill>
                <a:schemeClr val="tx2">
                  <a:lumMod val="50000"/>
                </a:schemeClr>
              </a:solidFill>
              <a:latin typeface="+mn-lt"/>
              <a:ea typeface="Poppins"/>
              <a:cs typeface="Poppins"/>
              <a:sym typeface="Poppins"/>
            </a:endParaRPr>
          </a:p>
        </p:txBody>
      </p:sp>
      <p:sp>
        <p:nvSpPr>
          <p:cNvPr id="20" name="Google Shape;3851;p56"/>
          <p:cNvSpPr txBox="1"/>
          <p:nvPr/>
        </p:nvSpPr>
        <p:spPr>
          <a:xfrm>
            <a:off x="1823314" y="3187789"/>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C</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21" name="Google Shape;3855;p56"/>
          <p:cNvSpPr txBox="1"/>
          <p:nvPr/>
        </p:nvSpPr>
        <p:spPr>
          <a:xfrm>
            <a:off x="2729563" y="3127736"/>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Thể tích của vật đó</a:t>
            </a:r>
            <a:endParaRPr sz="2600" dirty="0">
              <a:solidFill>
                <a:schemeClr val="tx2">
                  <a:lumMod val="50000"/>
                </a:schemeClr>
              </a:solidFill>
              <a:latin typeface="+mn-lt"/>
              <a:ea typeface="Poppins"/>
              <a:cs typeface="Poppins"/>
              <a:sym typeface="Poppins"/>
            </a:endParaRPr>
          </a:p>
        </p:txBody>
      </p:sp>
      <p:sp>
        <p:nvSpPr>
          <p:cNvPr id="22" name="Google Shape;3851;p56"/>
          <p:cNvSpPr txBox="1"/>
          <p:nvPr/>
        </p:nvSpPr>
        <p:spPr>
          <a:xfrm>
            <a:off x="1815999" y="4168515"/>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tx2">
                    <a:lumMod val="50000"/>
                  </a:schemeClr>
                </a:solidFill>
                <a:latin typeface="Arial" panose="020B0604020202020204" pitchFamily="34" charset="0"/>
                <a:ea typeface="Poppins"/>
                <a:cs typeface="Arial" panose="020B0604020202020204" pitchFamily="34" charset="0"/>
                <a:sym typeface="Poppins"/>
              </a:rPr>
              <a:t>D</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23" name="Google Shape;3855;p56"/>
          <p:cNvSpPr txBox="1"/>
          <p:nvPr/>
        </p:nvSpPr>
        <p:spPr>
          <a:xfrm>
            <a:off x="2645615" y="3950021"/>
            <a:ext cx="5177379" cy="753065"/>
          </a:xfrm>
          <a:prstGeom prst="rect">
            <a:avLst/>
          </a:prstGeom>
          <a:noFill/>
          <a:ln>
            <a:noFill/>
          </a:ln>
        </p:spPr>
        <p:txBody>
          <a:bodyPr spcFirstLastPara="1" wrap="square" lIns="91425" tIns="91425" rIns="91425" bIns="91425" anchor="ctr" anchorCtr="0">
            <a:noAutofit/>
          </a:bodyPr>
          <a:lstStyle/>
          <a:p>
            <a:pPr marL="0" lvl="0" indent="0" algn="l" rtl="0">
              <a:lnSpc>
                <a:spcPts val="3800"/>
              </a:lnSpc>
              <a:spcBef>
                <a:spcPts val="0"/>
              </a:spcBef>
              <a:spcAft>
                <a:spcPts val="0"/>
              </a:spcAft>
              <a:buNone/>
            </a:pPr>
            <a:r>
              <a:rPr lang="en" sz="2600" dirty="0" smtClean="0">
                <a:solidFill>
                  <a:schemeClr val="tx2">
                    <a:lumMod val="50000"/>
                  </a:schemeClr>
                </a:solidFill>
                <a:latin typeface="+mn-lt"/>
                <a:ea typeface="Poppins"/>
                <a:cs typeface="Poppins"/>
                <a:sym typeface="Poppins"/>
              </a:rPr>
              <a:t>So sánh khối lượng của vật đó với khối lượng các vật khác</a:t>
            </a:r>
            <a:endParaRPr sz="2600" dirty="0">
              <a:solidFill>
                <a:schemeClr val="tx2">
                  <a:lumMod val="50000"/>
                </a:schemeClr>
              </a:solidFill>
              <a:latin typeface="+mn-lt"/>
              <a:ea typeface="Poppins"/>
              <a:cs typeface="Poppins"/>
              <a:sym typeface="Poppins"/>
            </a:endParaRPr>
          </a:p>
        </p:txBody>
      </p:sp>
      <p:sp>
        <p:nvSpPr>
          <p:cNvPr id="3" name="Oval 2"/>
          <p:cNvSpPr/>
          <p:nvPr/>
        </p:nvSpPr>
        <p:spPr>
          <a:xfrm>
            <a:off x="1975104" y="3127737"/>
            <a:ext cx="460858" cy="5079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48">
                                            <p:txEl>
                                              <p:pRg st="0" end="0"/>
                                            </p:txEl>
                                          </p:spTgt>
                                        </p:tgtEl>
                                        <p:attrNameLst>
                                          <p:attrName>style.visibility</p:attrName>
                                        </p:attrNameLst>
                                      </p:cBhvr>
                                      <p:to>
                                        <p:strVal val="visible"/>
                                      </p:to>
                                    </p:set>
                                    <p:animEffect transition="in" filter="barn(inVertical)">
                                      <p:cBhvr>
                                        <p:cTn id="7" dur="500"/>
                                        <p:tgtEl>
                                          <p:spTgt spid="38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51"/>
                                        </p:tgtEl>
                                        <p:attrNameLst>
                                          <p:attrName>style.visibility</p:attrName>
                                        </p:attrNameLst>
                                      </p:cBhvr>
                                      <p:to>
                                        <p:strVal val="visible"/>
                                      </p:to>
                                    </p:set>
                                    <p:animEffect transition="in" filter="randombar(horizontal)">
                                      <p:cBhvr>
                                        <p:cTn id="12" dur="500"/>
                                        <p:tgtEl>
                                          <p:spTgt spid="385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849"/>
                                        </p:tgtEl>
                                        <p:attrNameLst>
                                          <p:attrName>style.visibility</p:attrName>
                                        </p:attrNameLst>
                                      </p:cBhvr>
                                      <p:to>
                                        <p:strVal val="visible"/>
                                      </p:to>
                                    </p:set>
                                    <p:animEffect transition="in" filter="randombar(horizontal)">
                                      <p:cBhvr>
                                        <p:cTn id="15" dur="500"/>
                                        <p:tgtEl>
                                          <p:spTgt spid="384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855"/>
                                        </p:tgtEl>
                                        <p:attrNameLst>
                                          <p:attrName>style.visibility</p:attrName>
                                        </p:attrNameLst>
                                      </p:cBhvr>
                                      <p:to>
                                        <p:strVal val="visible"/>
                                      </p:to>
                                    </p:set>
                                    <p:animEffect transition="in" filter="randombar(horizontal)">
                                      <p:cBhvr>
                                        <p:cTn id="18" dur="500"/>
                                        <p:tgtEl>
                                          <p:spTgt spid="385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853"/>
                                        </p:tgtEl>
                                        <p:attrNameLst>
                                          <p:attrName>style.visibility</p:attrName>
                                        </p:attrNameLst>
                                      </p:cBhvr>
                                      <p:to>
                                        <p:strVal val="visible"/>
                                      </p:to>
                                    </p:set>
                                    <p:animEffect transition="in" filter="randombar(horizontal)">
                                      <p:cBhvr>
                                        <p:cTn id="26" dur="500"/>
                                        <p:tgtEl>
                                          <p:spTgt spid="385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850"/>
                                        </p:tgtEl>
                                        <p:attrNameLst>
                                          <p:attrName>style.visibility</p:attrName>
                                        </p:attrNameLst>
                                      </p:cBhvr>
                                      <p:to>
                                        <p:strVal val="visible"/>
                                      </p:to>
                                    </p:set>
                                    <p:animEffect transition="in" filter="randombar(horizontal)">
                                      <p:cBhvr>
                                        <p:cTn id="37" dur="500"/>
                                        <p:tgtEl>
                                          <p:spTgt spid="385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854"/>
                                        </p:tgtEl>
                                        <p:attrNameLst>
                                          <p:attrName>style.visibility</p:attrName>
                                        </p:attrNameLst>
                                      </p:cBhvr>
                                      <p:to>
                                        <p:strVal val="visible"/>
                                      </p:to>
                                    </p:set>
                                    <p:animEffect transition="in" filter="randombar(horizontal)">
                                      <p:cBhvr>
                                        <p:cTn id="48" dur="500"/>
                                        <p:tgtEl>
                                          <p:spTgt spid="385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9" grpId="0" animBg="1"/>
      <p:bldP spid="3850" grpId="0" animBg="1"/>
      <p:bldP spid="3851" grpId="0"/>
      <p:bldP spid="3853" grpId="0" animBg="1"/>
      <p:bldP spid="3854" grpId="0" animBg="1"/>
      <p:bldP spid="3855" grpId="0"/>
      <p:bldP spid="18" grpId="0"/>
      <p:bldP spid="19" grpId="0"/>
      <p:bldP spid="20" grpId="0"/>
      <p:bldP spid="21" grpId="0"/>
      <p:bldP spid="22" grpId="0"/>
      <p:bldP spid="23"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3" name="Rectangle 2"/>
          <p:cNvSpPr/>
          <p:nvPr/>
        </p:nvSpPr>
        <p:spPr>
          <a:xfrm>
            <a:off x="1751990" y="884364"/>
            <a:ext cx="6455665" cy="3454728"/>
          </a:xfrm>
          <a:prstGeom prst="rect">
            <a:avLst/>
          </a:prstGeom>
        </p:spPr>
        <p:txBody>
          <a:bodyPr wrap="square">
            <a:spAutoFit/>
          </a:bodyPr>
          <a:lstStyle/>
          <a:p>
            <a:pPr algn="just">
              <a:lnSpc>
                <a:spcPts val="3800"/>
              </a:lnSpc>
            </a:pPr>
            <a:r>
              <a:rPr lang="vi-VN" sz="2500" dirty="0">
                <a:solidFill>
                  <a:schemeClr val="tx2">
                    <a:lumMod val="50000"/>
                  </a:schemeClr>
                </a:solidFill>
                <a:latin typeface="+mn-lt"/>
                <a:ea typeface="Calibri" panose="020F0502020204030204" pitchFamily="34" charset="0"/>
              </a:rPr>
              <a:t>Thực tế thực hiện, ta chỉ biết được khối lượng của vật khi vật có khối lượng bằng một hoặc bằng tổng khối lượng của các quả kim loại 50 g. Vậy với các vật có khối lượng ước tính lớn hơn hoặc nhỏ hơn khối lượng của quả kim loại 50 g thì làm như thế nào để cân được vật?</a:t>
            </a:r>
          </a:p>
        </p:txBody>
      </p:sp>
      <p:pic>
        <p:nvPicPr>
          <p:cNvPr id="6" name="Picture 5">
            <a:extLst>
              <a:ext uri="{FF2B5EF4-FFF2-40B4-BE49-F238E27FC236}">
                <a16:creationId xmlns:a16="http://schemas.microsoft.com/office/drawing/2014/main" xmlns="" id="{393D9098-8DF5-48F4-AFB6-96346052D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1212" y="1821907"/>
            <a:ext cx="1803157" cy="2993092"/>
          </a:xfrm>
          <a:prstGeom prst="rect">
            <a:avLst/>
          </a:prstGeom>
        </p:spPr>
      </p:pic>
    </p:spTree>
    <p:extLst>
      <p:ext uri="{BB962C8B-B14F-4D97-AF65-F5344CB8AC3E}">
        <p14:creationId xmlns:p14="http://schemas.microsoft.com/office/powerpoint/2010/main" val="2566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92614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VẬN DỤNG</a:t>
            </a:r>
            <a:endParaRPr sz="3000" dirty="0">
              <a:solidFill>
                <a:schemeClr val="tx2">
                  <a:lumMod val="50000"/>
                </a:schemeClr>
              </a:solidFill>
              <a:latin typeface="+mj-lt"/>
            </a:endParaRPr>
          </a:p>
        </p:txBody>
      </p:sp>
      <p:grpSp>
        <p:nvGrpSpPr>
          <p:cNvPr id="14" name="Google Shape;463;p23">
            <a:extLst>
              <a:ext uri="{FF2B5EF4-FFF2-40B4-BE49-F238E27FC236}">
                <a16:creationId xmlns:a16="http://schemas.microsoft.com/office/drawing/2014/main" xmlns="" id="{7A8917B7-4037-40FD-9A95-D25EED3B71E3}"/>
              </a:ext>
            </a:extLst>
          </p:cNvPr>
          <p:cNvGrpSpPr/>
          <p:nvPr/>
        </p:nvGrpSpPr>
        <p:grpSpPr>
          <a:xfrm rot="511137">
            <a:off x="6977490" y="3322394"/>
            <a:ext cx="997890" cy="1126709"/>
            <a:chOff x="1664354" y="4088694"/>
            <a:chExt cx="1037582" cy="940754"/>
          </a:xfrm>
        </p:grpSpPr>
        <p:grpSp>
          <p:nvGrpSpPr>
            <p:cNvPr id="15"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19"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20"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1"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2"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3"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4"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5"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16"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17"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8"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26" name="Google Shape;448;p23">
            <a:extLst>
              <a:ext uri="{FF2B5EF4-FFF2-40B4-BE49-F238E27FC236}">
                <a16:creationId xmlns:a16="http://schemas.microsoft.com/office/drawing/2014/main" xmlns="" id="{3A24B18B-036C-4EE2-93DD-0B3AE6FF2662}"/>
              </a:ext>
            </a:extLst>
          </p:cNvPr>
          <p:cNvGrpSpPr/>
          <p:nvPr/>
        </p:nvGrpSpPr>
        <p:grpSpPr>
          <a:xfrm>
            <a:off x="701723" y="3353858"/>
            <a:ext cx="1447638" cy="1068369"/>
            <a:chOff x="4368" y="4500332"/>
            <a:chExt cx="1550979" cy="1347924"/>
          </a:xfrm>
          <a:solidFill>
            <a:schemeClr val="accent5">
              <a:lumMod val="50000"/>
            </a:schemeClr>
          </a:solidFill>
        </p:grpSpPr>
        <p:grpSp>
          <p:nvGrpSpPr>
            <p:cNvPr id="27"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30"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31"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32"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33"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34"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35"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36"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37"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38"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39"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40"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28"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29"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pic>
        <p:nvPicPr>
          <p:cNvPr id="4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98993" y="1619764"/>
            <a:ext cx="1890861" cy="2648437"/>
          </a:xfrm>
          <a:prstGeom prst="rect">
            <a:avLst/>
          </a:prstGeom>
        </p:spPr>
      </p:pic>
      <p:pic>
        <p:nvPicPr>
          <p:cNvPr id="42"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05865" y="1716105"/>
            <a:ext cx="1736076" cy="2480108"/>
          </a:xfrm>
          <a:prstGeom prst="rect">
            <a:avLst/>
          </a:prstGeom>
        </p:spPr>
      </p:pic>
    </p:spTree>
    <p:extLst>
      <p:ext uri="{BB962C8B-B14F-4D97-AF65-F5344CB8AC3E}">
        <p14:creationId xmlns:p14="http://schemas.microsoft.com/office/powerpoint/2010/main" val="25928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4"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567" name="Google Shape;3567;p44"/>
          <p:cNvSpPr txBox="1">
            <a:spLocks noGrp="1"/>
          </p:cNvSpPr>
          <p:nvPr>
            <p:ph type="title"/>
          </p:nvPr>
        </p:nvSpPr>
        <p:spPr>
          <a:xfrm>
            <a:off x="0" y="681673"/>
            <a:ext cx="9144000" cy="957780"/>
          </a:xfrm>
          <a:prstGeom prst="rect">
            <a:avLst/>
          </a:prstGeom>
        </p:spPr>
        <p:txBody>
          <a:bodyPr spcFirstLastPara="1" wrap="square" lIns="91425" tIns="91425" rIns="91425" bIns="91425" anchor="t" anchorCtr="0">
            <a:noAutofit/>
          </a:bodyPr>
          <a:lstStyle/>
          <a:p>
            <a:pPr marL="0" lvl="0" indent="0" algn="ctr" rtl="0">
              <a:lnSpc>
                <a:spcPts val="3600"/>
              </a:lnSpc>
              <a:spcBef>
                <a:spcPts val="0"/>
              </a:spcBef>
              <a:spcAft>
                <a:spcPts val="0"/>
              </a:spcAft>
              <a:buNone/>
            </a:pPr>
            <a:r>
              <a:rPr lang="en-US" sz="2600" b="0" dirty="0" smtClean="0">
                <a:solidFill>
                  <a:schemeClr val="tx2">
                    <a:lumMod val="50000"/>
                  </a:schemeClr>
                </a:solidFill>
                <a:latin typeface="+mn-lt"/>
              </a:rPr>
              <a:t>Hãy</a:t>
            </a:r>
            <a:r>
              <a:rPr lang="en" sz="2600" b="0" dirty="0" smtClean="0">
                <a:solidFill>
                  <a:schemeClr val="tx2">
                    <a:lumMod val="50000"/>
                  </a:schemeClr>
                </a:solidFill>
                <a:latin typeface="+mn-lt"/>
              </a:rPr>
              <a:t> cho biết trọng lượng tương ứng </a:t>
            </a:r>
            <a:br>
              <a:rPr lang="en" sz="2600" b="0" dirty="0" smtClean="0">
                <a:solidFill>
                  <a:schemeClr val="tx2">
                    <a:lumMod val="50000"/>
                  </a:schemeClr>
                </a:solidFill>
                <a:latin typeface="+mn-lt"/>
              </a:rPr>
            </a:br>
            <a:r>
              <a:rPr lang="en" sz="2600" b="0" dirty="0" smtClean="0">
                <a:solidFill>
                  <a:schemeClr val="tx2">
                    <a:lumMod val="50000"/>
                  </a:schemeClr>
                </a:solidFill>
                <a:latin typeface="+mn-lt"/>
              </a:rPr>
              <a:t>trong các trường hợp sau:</a:t>
            </a:r>
            <a:endParaRPr sz="2600" b="0" dirty="0">
              <a:solidFill>
                <a:schemeClr val="tx2">
                  <a:lumMod val="50000"/>
                </a:schemeClr>
              </a:solidFill>
              <a:latin typeface="+mn-lt"/>
            </a:endParaRPr>
          </a:p>
        </p:txBody>
      </p:sp>
      <p:sp>
        <p:nvSpPr>
          <p:cNvPr id="3623" name="Google Shape;3623;p44"/>
          <p:cNvSpPr txBox="1"/>
          <p:nvPr/>
        </p:nvSpPr>
        <p:spPr>
          <a:xfrm>
            <a:off x="1254058" y="1996679"/>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1,5 N</a:t>
            </a:r>
            <a:endParaRPr sz="2600" b="1" dirty="0">
              <a:solidFill>
                <a:schemeClr val="lt2"/>
              </a:solidFill>
              <a:latin typeface="+mn-lt"/>
              <a:ea typeface="Poppins"/>
              <a:cs typeface="Poppins"/>
              <a:sym typeface="Poppins"/>
            </a:endParaRPr>
          </a:p>
        </p:txBody>
      </p:sp>
      <p:sp>
        <p:nvSpPr>
          <p:cNvPr id="3624" name="Google Shape;3624;p44"/>
          <p:cNvSpPr txBox="1"/>
          <p:nvPr/>
        </p:nvSpPr>
        <p:spPr>
          <a:xfrm>
            <a:off x="3083451" y="1834422"/>
            <a:ext cx="6841520" cy="625409"/>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Túi kẹo có khối lượng 150 g</a:t>
            </a:r>
            <a:endParaRPr lang="en-US" sz="2600" dirty="0">
              <a:solidFill>
                <a:schemeClr val="tx2">
                  <a:lumMod val="50000"/>
                </a:schemeClr>
              </a:solidFill>
              <a:ea typeface="Calibri" panose="020F0502020204030204" pitchFamily="34" charset="0"/>
            </a:endParaRPr>
          </a:p>
        </p:txBody>
      </p:sp>
      <p:grpSp>
        <p:nvGrpSpPr>
          <p:cNvPr id="3633" name="Google Shape;3633;p44"/>
          <p:cNvGrpSpPr/>
          <p:nvPr/>
        </p:nvGrpSpPr>
        <p:grpSpPr>
          <a:xfrm>
            <a:off x="2778274" y="1970472"/>
            <a:ext cx="201903" cy="1688177"/>
            <a:chOff x="4080385" y="2429512"/>
            <a:chExt cx="174161" cy="1200923"/>
          </a:xfrm>
        </p:grpSpPr>
        <p:sp>
          <p:nvSpPr>
            <p:cNvPr id="3634" name="Google Shape;3634;p44"/>
            <p:cNvSpPr/>
            <p:nvPr/>
          </p:nvSpPr>
          <p:spPr>
            <a:xfrm>
              <a:off x="4080385" y="2429512"/>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4"/>
            <p:cNvSpPr/>
            <p:nvPr/>
          </p:nvSpPr>
          <p:spPr>
            <a:xfrm>
              <a:off x="4096659" y="2959639"/>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4"/>
            <p:cNvSpPr/>
            <p:nvPr/>
          </p:nvSpPr>
          <p:spPr>
            <a:xfrm>
              <a:off x="4080385" y="3472531"/>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3624;p44"/>
          <p:cNvSpPr txBox="1"/>
          <p:nvPr/>
        </p:nvSpPr>
        <p:spPr>
          <a:xfrm>
            <a:off x="3065738" y="2526144"/>
            <a:ext cx="6841521" cy="625409"/>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Túi muối có khối lượng 2 kg</a:t>
            </a:r>
            <a:endParaRPr lang="en-US" sz="2600" dirty="0">
              <a:solidFill>
                <a:schemeClr val="tx2">
                  <a:lumMod val="50000"/>
                </a:schemeClr>
              </a:solidFill>
              <a:ea typeface="Calibri" panose="020F0502020204030204" pitchFamily="34" charset="0"/>
            </a:endParaRPr>
          </a:p>
        </p:txBody>
      </p:sp>
      <p:sp>
        <p:nvSpPr>
          <p:cNvPr id="75" name="Google Shape;3624;p44"/>
          <p:cNvSpPr txBox="1"/>
          <p:nvPr/>
        </p:nvSpPr>
        <p:spPr>
          <a:xfrm>
            <a:off x="3065738" y="3284179"/>
            <a:ext cx="6841521" cy="644465"/>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Hộp sữa có khối lượng 380 g</a:t>
            </a:r>
            <a:endParaRPr lang="en-US" sz="2600" dirty="0">
              <a:solidFill>
                <a:schemeClr val="tx2">
                  <a:lumMod val="50000"/>
                </a:schemeClr>
              </a:solidFill>
              <a:ea typeface="Calibri" panose="020F0502020204030204" pitchFamily="34" charset="0"/>
            </a:endParaRPr>
          </a:p>
        </p:txBody>
      </p:sp>
      <p:cxnSp>
        <p:nvCxnSpPr>
          <p:cNvPr id="21" name="Google Shape;3637;p44"/>
          <p:cNvCxnSpPr/>
          <p:nvPr/>
        </p:nvCxnSpPr>
        <p:spPr>
          <a:xfrm>
            <a:off x="2879310" y="1944630"/>
            <a:ext cx="8709" cy="2350029"/>
          </a:xfrm>
          <a:prstGeom prst="straightConnector1">
            <a:avLst/>
          </a:prstGeom>
          <a:noFill/>
          <a:ln w="19050" cap="flat" cmpd="sng">
            <a:solidFill>
              <a:schemeClr val="accent2"/>
            </a:solidFill>
            <a:prstDash val="solid"/>
            <a:round/>
            <a:headEnd type="none" w="med" len="med"/>
            <a:tailEnd type="none" w="med" len="med"/>
          </a:ln>
        </p:spPr>
      </p:cxnSp>
      <p:sp>
        <p:nvSpPr>
          <p:cNvPr id="22" name="Google Shape;3636;p44"/>
          <p:cNvSpPr/>
          <p:nvPr/>
        </p:nvSpPr>
        <p:spPr>
          <a:xfrm>
            <a:off x="2797139" y="4170067"/>
            <a:ext cx="183037" cy="221971"/>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24;p44"/>
          <p:cNvSpPr txBox="1"/>
          <p:nvPr/>
        </p:nvSpPr>
        <p:spPr>
          <a:xfrm>
            <a:off x="3053554" y="3958821"/>
            <a:ext cx="6841521" cy="644465"/>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Một bạn học sinh có khối lượng 45 kg</a:t>
            </a:r>
            <a:endParaRPr lang="en-US" sz="2600" dirty="0">
              <a:solidFill>
                <a:schemeClr val="tx2">
                  <a:lumMod val="50000"/>
                </a:schemeClr>
              </a:solidFill>
              <a:ea typeface="Calibri" panose="020F0502020204030204" pitchFamily="34" charset="0"/>
            </a:endParaRPr>
          </a:p>
        </p:txBody>
      </p:sp>
      <p:sp>
        <p:nvSpPr>
          <p:cNvPr id="29" name="Google Shape;3623;p44"/>
          <p:cNvSpPr txBox="1"/>
          <p:nvPr/>
        </p:nvSpPr>
        <p:spPr>
          <a:xfrm>
            <a:off x="1223658" y="2694021"/>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20 N</a:t>
            </a:r>
            <a:endParaRPr sz="2600" b="1" dirty="0">
              <a:solidFill>
                <a:schemeClr val="lt2"/>
              </a:solidFill>
              <a:latin typeface="+mn-lt"/>
              <a:ea typeface="Poppins"/>
              <a:cs typeface="Poppins"/>
              <a:sym typeface="Poppins"/>
            </a:endParaRPr>
          </a:p>
        </p:txBody>
      </p:sp>
      <p:sp>
        <p:nvSpPr>
          <p:cNvPr id="30" name="Google Shape;3623;p44"/>
          <p:cNvSpPr txBox="1"/>
          <p:nvPr/>
        </p:nvSpPr>
        <p:spPr>
          <a:xfrm>
            <a:off x="1297035" y="3391363"/>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3,8 N</a:t>
            </a:r>
            <a:endParaRPr sz="2600" b="1" dirty="0">
              <a:solidFill>
                <a:schemeClr val="lt2"/>
              </a:solidFill>
              <a:latin typeface="+mn-lt"/>
              <a:ea typeface="Poppins"/>
              <a:cs typeface="Poppins"/>
              <a:sym typeface="Poppins"/>
            </a:endParaRPr>
          </a:p>
        </p:txBody>
      </p:sp>
      <p:sp>
        <p:nvSpPr>
          <p:cNvPr id="31" name="Google Shape;3623;p44"/>
          <p:cNvSpPr txBox="1"/>
          <p:nvPr/>
        </p:nvSpPr>
        <p:spPr>
          <a:xfrm>
            <a:off x="1310127" y="4124752"/>
            <a:ext cx="113834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450 N</a:t>
            </a:r>
            <a:endParaRPr sz="2600" b="1" dirty="0">
              <a:solidFill>
                <a:schemeClr val="lt2"/>
              </a:solidFill>
              <a:latin typeface="+mn-lt"/>
              <a:ea typeface="Poppins"/>
              <a:cs typeface="Poppins"/>
              <a:sym typeface="Poppins"/>
            </a:endParaRPr>
          </a:p>
        </p:txBody>
      </p:sp>
    </p:spTree>
    <p:extLst>
      <p:ext uri="{BB962C8B-B14F-4D97-AF65-F5344CB8AC3E}">
        <p14:creationId xmlns:p14="http://schemas.microsoft.com/office/powerpoint/2010/main" val="38285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wipe(down)">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33"/>
                                        </p:tgtEl>
                                        <p:attrNameLst>
                                          <p:attrName>style.visibility</p:attrName>
                                        </p:attrNameLst>
                                      </p:cBhvr>
                                      <p:to>
                                        <p:strVal val="visible"/>
                                      </p:to>
                                    </p:set>
                                    <p:animEffect transition="in" filter="barn(inVertical)">
                                      <p:cBhvr>
                                        <p:cTn id="12" dur="500"/>
                                        <p:tgtEl>
                                          <p:spTgt spid="36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624"/>
                                        </p:tgtEl>
                                        <p:attrNameLst>
                                          <p:attrName>style.visibility</p:attrName>
                                        </p:attrNameLst>
                                      </p:cBhvr>
                                      <p:to>
                                        <p:strVal val="visible"/>
                                      </p:to>
                                    </p:set>
                                    <p:animEffect transition="in" filter="barn(inVertical)">
                                      <p:cBhvr>
                                        <p:cTn id="23" dur="500"/>
                                        <p:tgtEl>
                                          <p:spTgt spid="36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arn(inVertical)">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arn(inVertical)">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barn(inVertic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623"/>
                                        </p:tgtEl>
                                        <p:attrNameLst>
                                          <p:attrName>style.visibility</p:attrName>
                                        </p:attrNameLst>
                                      </p:cBhvr>
                                      <p:to>
                                        <p:strVal val="visible"/>
                                      </p:to>
                                    </p:set>
                                    <p:animEffect transition="in" filter="circle(in)">
                                      <p:cBhvr>
                                        <p:cTn id="43" dur="2000"/>
                                        <p:tgtEl>
                                          <p:spTgt spid="362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623">
                                            <p:txEl>
                                              <p:pRg st="0" end="0"/>
                                            </p:txEl>
                                          </p:spTgt>
                                        </p:tgtEl>
                                        <p:attrNameLst>
                                          <p:attrName>style.visibility</p:attrName>
                                        </p:attrNameLst>
                                      </p:cBhvr>
                                      <p:to>
                                        <p:strVal val="visible"/>
                                      </p:to>
                                    </p:set>
                                    <p:animEffect transition="in" filter="fade">
                                      <p:cBhvr>
                                        <p:cTn id="55" dur="1000"/>
                                        <p:tgtEl>
                                          <p:spTgt spid="3623">
                                            <p:txEl>
                                              <p:pRg st="0" end="0"/>
                                            </p:txEl>
                                          </p:spTgt>
                                        </p:tgtEl>
                                      </p:cBhvr>
                                    </p:animEffect>
                                    <p:anim calcmode="lin" valueType="num">
                                      <p:cBhvr>
                                        <p:cTn id="56" dur="1000" fill="hold"/>
                                        <p:tgtEl>
                                          <p:spTgt spid="3623">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36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1000"/>
                                        <p:tgtEl>
                                          <p:spTgt spid="30">
                                            <p:txEl>
                                              <p:pRg st="0" end="0"/>
                                            </p:txEl>
                                          </p:spTgt>
                                        </p:tgtEl>
                                      </p:cBhvr>
                                    </p:animEffect>
                                    <p:anim calcmode="lin" valueType="num">
                                      <p:cBhvr>
                                        <p:cTn id="6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Effect transition="in" filter="fade">
                                      <p:cBhvr>
                                        <p:cTn id="69" dur="1000"/>
                                        <p:tgtEl>
                                          <p:spTgt spid="31">
                                            <p:txEl>
                                              <p:pRg st="0" end="0"/>
                                            </p:txEl>
                                          </p:spTgt>
                                        </p:tgtEl>
                                      </p:cBhvr>
                                    </p:animEffect>
                                    <p:anim calcmode="lin" valueType="num">
                                      <p:cBhvr>
                                        <p:cTn id="7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7" grpId="0"/>
      <p:bldP spid="3623" grpId="0"/>
      <p:bldP spid="3624" grpId="0"/>
      <p:bldP spid="74" grpId="0"/>
      <p:bldP spid="75" grpId="0"/>
      <p:bldP spid="22"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2594475" y="2714374"/>
            <a:ext cx="6436183" cy="1840234"/>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flipH="1">
            <a:off x="244037" y="1449290"/>
            <a:ext cx="2165691" cy="3488470"/>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594475" y="743582"/>
            <a:ext cx="6341092" cy="1836400"/>
          </a:xfrm>
          <a:prstGeom prst="rect">
            <a:avLst/>
          </a:prstGeom>
        </p:spPr>
        <p:txBody>
          <a:bodyPr wrap="square">
            <a:spAutoFit/>
          </a:bodyPr>
          <a:lstStyle/>
          <a:p>
            <a:pPr algn="just">
              <a:lnSpc>
                <a:spcPts val="3400"/>
              </a:lnSpc>
            </a:pPr>
            <a:r>
              <a:rPr lang="en-US" sz="24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Bạn Vĩnh nói rằng: “Trọng lượng của một vật tỉ lệ thuận với khối lượng của nó. Nếu khối lượng của vật không đổi thì trọng lượng của vật không đổi”. Điều này có đúng không?</a:t>
            </a:r>
            <a:endParaRPr lang="en-US" sz="2400" dirty="0">
              <a:solidFill>
                <a:schemeClr val="tx2">
                  <a:lumMod val="50000"/>
                </a:schemeClr>
              </a:solidFill>
              <a:latin typeface="Arial" panose="020B0604020202020204" pitchFamily="34" charset="0"/>
              <a:cs typeface="Arial" panose="020B0604020202020204" pitchFamily="34" charset="0"/>
            </a:endParaRPr>
          </a:p>
        </p:txBody>
      </p:sp>
      <p:sp>
        <p:nvSpPr>
          <p:cNvPr id="55" name="Rectangle 54"/>
          <p:cNvSpPr/>
          <p:nvPr/>
        </p:nvSpPr>
        <p:spPr>
          <a:xfrm>
            <a:off x="2779220" y="2709102"/>
            <a:ext cx="6066691" cy="1836400"/>
          </a:xfrm>
          <a:prstGeom prst="rect">
            <a:avLst/>
          </a:prstGeom>
        </p:spPr>
        <p:txBody>
          <a:bodyPr wrap="square">
            <a:spAutoFit/>
          </a:bodyPr>
          <a:lstStyle/>
          <a:p>
            <a:pPr marL="342900" indent="-342900" algn="just">
              <a:lnSpc>
                <a:spcPts val="3400"/>
              </a:lnSpc>
              <a:buFont typeface="Arial" panose="020B0604020202020204" pitchFamily="34" charset="0"/>
              <a:buChar char="•"/>
            </a:pPr>
            <a:r>
              <a:rPr lang="en-US" sz="24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Chỉ đúng khi xét vật ở cùng một vị trí.</a:t>
            </a:r>
          </a:p>
          <a:p>
            <a:pPr marL="342900" indent="-342900" algn="just">
              <a:lnSpc>
                <a:spcPts val="3400"/>
              </a:lnSpc>
              <a:buFont typeface="Arial" panose="020B0604020202020204" pitchFamily="34" charset="0"/>
              <a:buChar char="•"/>
            </a:pPr>
            <a:r>
              <a:rPr lang="en-US" sz="2400" dirty="0" smtClean="0">
                <a:solidFill>
                  <a:schemeClr val="tx2">
                    <a:lumMod val="50000"/>
                  </a:schemeClr>
                </a:solidFill>
                <a:latin typeface="Arial" panose="020B0604020202020204" pitchFamily="34" charset="0"/>
                <a:cs typeface="Arial" panose="020B0604020202020204" pitchFamily="34" charset="0"/>
              </a:rPr>
              <a:t>Nếu đưa vật lên cao, trọng lượng của vật sẽ giảm đi, khối lượng của vật không thay đổi theo vị trí đặt vật. </a:t>
            </a:r>
            <a:endParaRPr lang="en-US" sz="2400" dirty="0">
              <a:solidFill>
                <a:schemeClr val="tx2">
                  <a:lumMod val="50000"/>
                </a:schemeClr>
              </a:solidFill>
              <a:latin typeface="Arial" panose="020B0604020202020204" pitchFamily="34" charset="0"/>
              <a:cs typeface="Arial" panose="020B0604020202020204" pitchFamily="34" charset="0"/>
            </a:endParaRPr>
          </a:p>
        </p:txBody>
      </p:sp>
      <p:pic>
        <p:nvPicPr>
          <p:cNvPr id="56" name="Picture 2">
            <a:extLst>
              <a:ext uri="{FF2B5EF4-FFF2-40B4-BE49-F238E27FC236}">
                <a16:creationId xmlns:a16="http://schemas.microsoft.com/office/drawing/2014/main" xmlns="" id="{5AE0AB7B-E8BC-458A-B550-6F6D86EEB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27353" y="570912"/>
            <a:ext cx="795331" cy="878378"/>
          </a:xfrm>
          <a:prstGeom prst="rect">
            <a:avLst/>
          </a:prstGeom>
        </p:spPr>
      </p:pic>
    </p:spTree>
    <p:extLst>
      <p:ext uri="{BB962C8B-B14F-4D97-AF65-F5344CB8AC3E}">
        <p14:creationId xmlns:p14="http://schemas.microsoft.com/office/powerpoint/2010/main" val="39628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77"/>
                                        </p:tgtEl>
                                        <p:attrNameLst>
                                          <p:attrName>style.visibility</p:attrName>
                                        </p:attrNameLst>
                                      </p:cBhvr>
                                      <p:to>
                                        <p:strVal val="visible"/>
                                      </p:to>
                                    </p:set>
                                    <p:animEffect transition="in" filter="fade">
                                      <p:cBhvr>
                                        <p:cTn id="7" dur="1000"/>
                                        <p:tgtEl>
                                          <p:spTgt spid="3477"/>
                                        </p:tgtEl>
                                      </p:cBhvr>
                                    </p:animEffect>
                                    <p:anim calcmode="lin" valueType="num">
                                      <p:cBhvr>
                                        <p:cTn id="8" dur="1000" fill="hold"/>
                                        <p:tgtEl>
                                          <p:spTgt spid="3477"/>
                                        </p:tgtEl>
                                        <p:attrNameLst>
                                          <p:attrName>ppt_x</p:attrName>
                                        </p:attrNameLst>
                                      </p:cBhvr>
                                      <p:tavLst>
                                        <p:tav tm="0">
                                          <p:val>
                                            <p:strVal val="#ppt_x"/>
                                          </p:val>
                                        </p:tav>
                                        <p:tav tm="100000">
                                          <p:val>
                                            <p:strVal val="#ppt_x"/>
                                          </p:val>
                                        </p:tav>
                                      </p:tavLst>
                                    </p:anim>
                                    <p:anim calcmode="lin" valueType="num">
                                      <p:cBhvr>
                                        <p:cTn id="9" dur="1000" fill="hold"/>
                                        <p:tgtEl>
                                          <p:spTgt spid="34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barn(inVertical)">
                                      <p:cBhvr>
                                        <p:cTn id="14" dur="500"/>
                                        <p:tgtEl>
                                          <p:spTgt spid="5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74"/>
                                        </p:tgtEl>
                                        <p:attrNameLst>
                                          <p:attrName>style.visibility</p:attrName>
                                        </p:attrNameLst>
                                      </p:cBhvr>
                                      <p:to>
                                        <p:strVal val="visible"/>
                                      </p:to>
                                    </p:set>
                                    <p:animEffect transition="in" filter="barn(inVertical)">
                                      <p:cBhvr>
                                        <p:cTn id="25" dur="500"/>
                                        <p:tgtEl>
                                          <p:spTgt spid="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4" grpId="0"/>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854904"/>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HƯỚNG DẪN VỀ NHÀ</a:t>
            </a:r>
            <a:endParaRPr sz="3000" dirty="0">
              <a:solidFill>
                <a:schemeClr val="tx2">
                  <a:lumMod val="50000"/>
                </a:schemeClr>
              </a:solidFill>
              <a:latin typeface="+mj-lt"/>
            </a:endParaRPr>
          </a:p>
        </p:txBody>
      </p:sp>
      <p:sp>
        <p:nvSpPr>
          <p:cNvPr id="3668" name="Google Shape;3668;p47"/>
          <p:cNvSpPr/>
          <p:nvPr/>
        </p:nvSpPr>
        <p:spPr>
          <a:xfrm>
            <a:off x="1173923" y="179383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1119810" y="1860718"/>
            <a:ext cx="836486" cy="525840"/>
          </a:xfrm>
        </p:spPr>
        <p:txBody>
          <a:bodyPr/>
          <a:lstStyle/>
          <a:p>
            <a:r>
              <a:rPr lang="en-US" sz="3000" b="1" dirty="0" smtClean="0">
                <a:solidFill>
                  <a:schemeClr val="bg1"/>
                </a:solidFill>
                <a:latin typeface="+mj-lt"/>
              </a:rPr>
              <a:t>1</a:t>
            </a:r>
            <a:endParaRPr lang="en-US" sz="3000" b="1" dirty="0">
              <a:solidFill>
                <a:schemeClr val="bg1"/>
              </a:solidFill>
              <a:latin typeface="+mj-lt"/>
            </a:endParaRPr>
          </a:p>
        </p:txBody>
      </p:sp>
      <p:sp>
        <p:nvSpPr>
          <p:cNvPr id="49" name="Google Shape;3668;p47"/>
          <p:cNvSpPr/>
          <p:nvPr/>
        </p:nvSpPr>
        <p:spPr>
          <a:xfrm>
            <a:off x="1173923" y="285208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1119810" y="2918968"/>
            <a:ext cx="836486" cy="525840"/>
          </a:xfrm>
        </p:spPr>
        <p:txBody>
          <a:bodyPr/>
          <a:lstStyle/>
          <a:p>
            <a:r>
              <a:rPr lang="en-US" sz="3000" b="1" dirty="0" smtClean="0">
                <a:solidFill>
                  <a:schemeClr val="bg1"/>
                </a:solidFill>
                <a:latin typeface="+mj-lt"/>
              </a:rPr>
              <a:t>2</a:t>
            </a:r>
            <a:endParaRPr lang="en-US" sz="3000" b="1" dirty="0">
              <a:solidFill>
                <a:schemeClr val="bg1"/>
              </a:solidFill>
              <a:latin typeface="+mj-lt"/>
            </a:endParaRPr>
          </a:p>
        </p:txBody>
      </p:sp>
      <p:sp>
        <p:nvSpPr>
          <p:cNvPr id="51" name="Google Shape;3662;p47"/>
          <p:cNvSpPr txBox="1">
            <a:spLocks noGrp="1"/>
          </p:cNvSpPr>
          <p:nvPr>
            <p:ph type="title"/>
          </p:nvPr>
        </p:nvSpPr>
        <p:spPr>
          <a:xfrm>
            <a:off x="2384756" y="1968195"/>
            <a:ext cx="6078931"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Làm bài tập Bài </a:t>
            </a:r>
            <a:r>
              <a:rPr lang="en" sz="2600" b="0" dirty="0" smtClean="0">
                <a:solidFill>
                  <a:schemeClr val="tx2">
                    <a:lumMod val="75000"/>
                  </a:schemeClr>
                </a:solidFill>
                <a:latin typeface="+mj-lt"/>
              </a:rPr>
              <a:t>29 </a:t>
            </a:r>
            <a:r>
              <a:rPr lang="en" sz="2600" b="0" dirty="0" smtClean="0">
                <a:solidFill>
                  <a:schemeClr val="tx2">
                    <a:lumMod val="75000"/>
                  </a:schemeClr>
                </a:solidFill>
                <a:latin typeface="+mj-lt"/>
              </a:rPr>
              <a:t>trong Sách bài tập</a:t>
            </a:r>
            <a:endParaRPr sz="2600" b="0" dirty="0">
              <a:solidFill>
                <a:schemeClr val="tx2">
                  <a:lumMod val="75000"/>
                </a:schemeClr>
              </a:solidFill>
              <a:latin typeface="+mj-lt"/>
            </a:endParaRPr>
          </a:p>
        </p:txBody>
      </p:sp>
      <p:sp>
        <p:nvSpPr>
          <p:cNvPr id="54" name="Google Shape;3662;p47"/>
          <p:cNvSpPr txBox="1">
            <a:spLocks noGrp="1"/>
          </p:cNvSpPr>
          <p:nvPr>
            <p:ph type="title"/>
          </p:nvPr>
        </p:nvSpPr>
        <p:spPr>
          <a:xfrm>
            <a:off x="2465223" y="2974009"/>
            <a:ext cx="5618074"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Đọc trước Bài </a:t>
            </a:r>
            <a:r>
              <a:rPr lang="en" sz="2600" b="0" dirty="0" smtClean="0">
                <a:solidFill>
                  <a:schemeClr val="tx2">
                    <a:lumMod val="75000"/>
                  </a:schemeClr>
                </a:solidFill>
                <a:latin typeface="+mj-lt"/>
              </a:rPr>
              <a:t>30, </a:t>
            </a:r>
            <a:r>
              <a:rPr lang="en" sz="2600" b="0" dirty="0" smtClean="0">
                <a:solidFill>
                  <a:schemeClr val="tx2">
                    <a:lumMod val="75000"/>
                  </a:schemeClr>
                </a:solidFill>
                <a:latin typeface="+mj-lt"/>
              </a:rPr>
              <a:t>SGK trang </a:t>
            </a:r>
            <a:r>
              <a:rPr lang="en" sz="2600" b="0" dirty="0" smtClean="0">
                <a:solidFill>
                  <a:schemeClr val="tx2">
                    <a:lumMod val="75000"/>
                  </a:schemeClr>
                </a:solidFill>
                <a:latin typeface="+mj-lt"/>
              </a:rPr>
              <a:t>153</a:t>
            </a:r>
            <a:endParaRPr sz="2600" b="0" dirty="0">
              <a:solidFill>
                <a:schemeClr val="tx2">
                  <a:lumMod val="75000"/>
                </a:schemeClr>
              </a:solidFill>
              <a:latin typeface="+mj-lt"/>
            </a:endParaRPr>
          </a:p>
        </p:txBody>
      </p:sp>
    </p:spTree>
    <p:extLst>
      <p:ext uri="{BB962C8B-B14F-4D97-AF65-F5344CB8AC3E}">
        <p14:creationId xmlns:p14="http://schemas.microsoft.com/office/powerpoint/2010/main" val="1295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arn(inVertic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9" grpId="0" animBg="1"/>
      <p:bldP spid="50" grpId="0" build="p"/>
      <p:bldP spid="51"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210768"/>
            <a:ext cx="9144000" cy="1388848"/>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800" smtClean="0">
                <a:solidFill>
                  <a:schemeClr val="tx2">
                    <a:lumMod val="50000"/>
                  </a:schemeClr>
                </a:solidFill>
                <a:latin typeface="+mj-lt"/>
              </a:rPr>
              <a:t>CẢM ƠN CÁC EM</a:t>
            </a:r>
            <a:br>
              <a:rPr lang="en" sz="3800" smtClean="0">
                <a:solidFill>
                  <a:schemeClr val="tx2">
                    <a:lumMod val="50000"/>
                  </a:schemeClr>
                </a:solidFill>
                <a:latin typeface="+mj-lt"/>
              </a:rPr>
            </a:br>
            <a:r>
              <a:rPr lang="en" sz="3800" smtClean="0">
                <a:solidFill>
                  <a:schemeClr val="tx2">
                    <a:lumMod val="50000"/>
                  </a:schemeClr>
                </a:solidFill>
                <a:latin typeface="+mj-lt"/>
              </a:rPr>
              <a:t>ĐÃ LẮNG NGHE BÀI GIẢNG!</a:t>
            </a:r>
            <a:endParaRPr sz="3800" dirty="0">
              <a:solidFill>
                <a:schemeClr val="tx2">
                  <a:lumMod val="50000"/>
                </a:schemeClr>
              </a:solidFill>
              <a:latin typeface="+mj-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spTree>
    <p:extLst>
      <p:ext uri="{BB962C8B-B14F-4D97-AF65-F5344CB8AC3E}">
        <p14:creationId xmlns:p14="http://schemas.microsoft.com/office/powerpoint/2010/main" val="4689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2" name="Title 1"/>
          <p:cNvSpPr>
            <a:spLocks noGrp="1"/>
          </p:cNvSpPr>
          <p:nvPr>
            <p:ph type="title"/>
          </p:nvPr>
        </p:nvSpPr>
        <p:spPr>
          <a:xfrm>
            <a:off x="1" y="1295087"/>
            <a:ext cx="9143999" cy="572700"/>
          </a:xfrm>
        </p:spPr>
        <p:txBody>
          <a:bodyPr/>
          <a:lstStyle/>
          <a:p>
            <a:pPr algn="ctr"/>
            <a:r>
              <a:rPr lang="en-US" sz="3700" dirty="0" smtClean="0">
                <a:solidFill>
                  <a:schemeClr val="tx2">
                    <a:lumMod val="50000"/>
                  </a:schemeClr>
                </a:solidFill>
                <a:latin typeface="+mj-lt"/>
              </a:rPr>
              <a:t>BÀI 29: LỰC HẤP DẪN</a:t>
            </a:r>
            <a:endParaRPr lang="en-US" sz="3700" dirty="0">
              <a:solidFill>
                <a:schemeClr val="tx2">
                  <a:lumMod val="50000"/>
                </a:schemeClr>
              </a:solidFill>
              <a:latin typeface="+mj-lt"/>
            </a:endParaRPr>
          </a:p>
        </p:txBody>
      </p:sp>
      <p:grpSp>
        <p:nvGrpSpPr>
          <p:cNvPr id="75" name="Google Shape;3477;p40"/>
          <p:cNvGrpSpPr/>
          <p:nvPr/>
        </p:nvGrpSpPr>
        <p:grpSpPr>
          <a:xfrm flipH="1">
            <a:off x="3474346" y="2049195"/>
            <a:ext cx="2790427" cy="2915770"/>
            <a:chOff x="3836975" y="2014000"/>
            <a:chExt cx="2370875" cy="2446875"/>
          </a:xfrm>
        </p:grpSpPr>
        <p:sp>
          <p:nvSpPr>
            <p:cNvPr id="76"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5" name="Google Shape;1004;p62"/>
          <p:cNvPicPr preferRelativeResize="0"/>
          <p:nvPr/>
        </p:nvPicPr>
        <p:blipFill>
          <a:blip r:embed="rId3">
            <a:alphaModFix/>
          </a:blip>
          <a:stretch>
            <a:fillRect/>
          </a:stretch>
        </p:blipFill>
        <p:spPr>
          <a:xfrm>
            <a:off x="6381459" y="2323190"/>
            <a:ext cx="1449219" cy="1413267"/>
          </a:xfrm>
          <a:prstGeom prst="rect">
            <a:avLst/>
          </a:prstGeom>
          <a:noFill/>
          <a:ln>
            <a:noFill/>
          </a:ln>
        </p:spPr>
      </p:pic>
      <p:pic>
        <p:nvPicPr>
          <p:cNvPr id="126" name="Google Shape;1002;p62"/>
          <p:cNvPicPr preferRelativeResize="0"/>
          <p:nvPr/>
        </p:nvPicPr>
        <p:blipFill>
          <a:blip r:embed="rId4">
            <a:alphaModFix/>
          </a:blip>
          <a:stretch>
            <a:fillRect/>
          </a:stretch>
        </p:blipFill>
        <p:spPr>
          <a:xfrm>
            <a:off x="1050427" y="3310469"/>
            <a:ext cx="2186083" cy="912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arn(inVertical)">
                                      <p:cBhvr>
                                        <p:cTn id="12" dur="500"/>
                                        <p:tgtEl>
                                          <p:spTgt spid="126"/>
                                        </p:tgtEl>
                                      </p:cBhvr>
                                    </p:animEffect>
                                  </p:childTnLst>
                                </p:cTn>
                              </p:par>
                              <p:par>
                                <p:cTn id="13" presetID="16" presetClass="entr" presetSubtype="21"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arn(inVertical)">
                                      <p:cBhvr>
                                        <p:cTn id="15" dur="500"/>
                                        <p:tgtEl>
                                          <p:spTgt spid="75"/>
                                        </p:tgtEl>
                                      </p:cBhvr>
                                    </p:animEffect>
                                  </p:childTnLst>
                                </p:cTn>
                              </p:par>
                              <p:par>
                                <p:cTn id="16" presetID="16" presetClass="entr" presetSubtype="21"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709824"/>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NỘI DUNG BÀI HỌC</a:t>
            </a:r>
            <a:endParaRPr sz="3000" dirty="0">
              <a:solidFill>
                <a:schemeClr val="tx2">
                  <a:lumMod val="50000"/>
                </a:schemeClr>
              </a:solidFill>
              <a:latin typeface="+mj-lt"/>
            </a:endParaRPr>
          </a:p>
        </p:txBody>
      </p:sp>
      <p:sp>
        <p:nvSpPr>
          <p:cNvPr id="3668" name="Google Shape;3668;p47"/>
          <p:cNvSpPr/>
          <p:nvPr/>
        </p:nvSpPr>
        <p:spPr>
          <a:xfrm>
            <a:off x="1737192" y="1426277"/>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1683079" y="1493164"/>
            <a:ext cx="836486" cy="525840"/>
          </a:xfrm>
        </p:spPr>
        <p:txBody>
          <a:bodyPr/>
          <a:lstStyle/>
          <a:p>
            <a:r>
              <a:rPr lang="en-US" sz="3000" b="1" dirty="0" smtClean="0">
                <a:solidFill>
                  <a:schemeClr val="bg1"/>
                </a:solidFill>
                <a:latin typeface="+mj-lt"/>
              </a:rPr>
              <a:t>1</a:t>
            </a:r>
            <a:endParaRPr lang="en-US" sz="3000" b="1" dirty="0">
              <a:solidFill>
                <a:schemeClr val="bg1"/>
              </a:solidFill>
              <a:latin typeface="+mj-lt"/>
            </a:endParaRPr>
          </a:p>
        </p:txBody>
      </p:sp>
      <p:sp>
        <p:nvSpPr>
          <p:cNvPr id="48" name="Google Shape;3662;p47"/>
          <p:cNvSpPr txBox="1">
            <a:spLocks noGrp="1"/>
          </p:cNvSpPr>
          <p:nvPr>
            <p:ph type="title"/>
          </p:nvPr>
        </p:nvSpPr>
        <p:spPr>
          <a:xfrm>
            <a:off x="2823668" y="1593326"/>
            <a:ext cx="550385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Ước lượng và đo khối lượng cụ thể</a:t>
            </a:r>
            <a:endParaRPr sz="2600" b="0" dirty="0">
              <a:solidFill>
                <a:schemeClr val="tx2">
                  <a:lumMod val="75000"/>
                </a:schemeClr>
              </a:solidFill>
              <a:latin typeface="+mj-lt"/>
            </a:endParaRPr>
          </a:p>
        </p:txBody>
      </p:sp>
      <p:sp>
        <p:nvSpPr>
          <p:cNvPr id="49" name="Google Shape;3668;p47"/>
          <p:cNvSpPr/>
          <p:nvPr/>
        </p:nvSpPr>
        <p:spPr>
          <a:xfrm>
            <a:off x="1791305" y="2583753"/>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1737192" y="2650640"/>
            <a:ext cx="836486" cy="525840"/>
          </a:xfrm>
        </p:spPr>
        <p:txBody>
          <a:bodyPr/>
          <a:lstStyle/>
          <a:p>
            <a:r>
              <a:rPr lang="en-US" sz="3000" b="1" dirty="0" smtClean="0">
                <a:solidFill>
                  <a:schemeClr val="bg1"/>
                </a:solidFill>
                <a:latin typeface="+mj-lt"/>
              </a:rPr>
              <a:t>2</a:t>
            </a:r>
            <a:endParaRPr lang="en-US" sz="3000" b="1" dirty="0">
              <a:solidFill>
                <a:schemeClr val="bg1"/>
              </a:solidFill>
              <a:latin typeface="+mj-lt"/>
            </a:endParaRPr>
          </a:p>
        </p:txBody>
      </p:sp>
      <p:sp>
        <p:nvSpPr>
          <p:cNvPr id="51" name="Google Shape;3662;p47"/>
          <p:cNvSpPr txBox="1">
            <a:spLocks noGrp="1"/>
          </p:cNvSpPr>
          <p:nvPr>
            <p:ph type="title"/>
          </p:nvPr>
        </p:nvSpPr>
        <p:spPr>
          <a:xfrm>
            <a:off x="2823668" y="2502322"/>
            <a:ext cx="5230367" cy="946023"/>
          </a:xfrm>
          <a:prstGeom prst="rect">
            <a:avLst/>
          </a:prstGeom>
        </p:spPr>
        <p:txBody>
          <a:bodyPr spcFirstLastPara="1" wrap="square" lIns="91425" tIns="91425" rIns="91425" bIns="91425" anchor="t" anchorCtr="0">
            <a:noAutofit/>
          </a:bodyPr>
          <a:lstStyle/>
          <a:p>
            <a:pPr marL="0" lvl="0" indent="0" algn="just" rtl="0">
              <a:lnSpc>
                <a:spcPts val="3700"/>
              </a:lnSpc>
              <a:spcBef>
                <a:spcPts val="0"/>
              </a:spcBef>
              <a:spcAft>
                <a:spcPts val="0"/>
              </a:spcAft>
              <a:buNone/>
            </a:pPr>
            <a:r>
              <a:rPr lang="en" sz="2600" b="0" dirty="0" smtClean="0">
                <a:solidFill>
                  <a:schemeClr val="tx2">
                    <a:lumMod val="75000"/>
                  </a:schemeClr>
                </a:solidFill>
                <a:latin typeface="+mj-lt"/>
              </a:rPr>
              <a:t>Tìm hiểu khái niệm lực hấp dẫn, khối lượng, trong lượng</a:t>
            </a:r>
            <a:endParaRPr sz="2600" b="0" dirty="0">
              <a:solidFill>
                <a:schemeClr val="tx2">
                  <a:lumMod val="75000"/>
                </a:schemeClr>
              </a:solidFill>
              <a:latin typeface="+mj-lt"/>
            </a:endParaRPr>
          </a:p>
        </p:txBody>
      </p:sp>
      <p:sp>
        <p:nvSpPr>
          <p:cNvPr id="52" name="Google Shape;3668;p47"/>
          <p:cNvSpPr/>
          <p:nvPr/>
        </p:nvSpPr>
        <p:spPr>
          <a:xfrm>
            <a:off x="1898126" y="3741229"/>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7"/>
          <p:cNvSpPr>
            <a:spLocks noGrp="1"/>
          </p:cNvSpPr>
          <p:nvPr>
            <p:ph type="subTitle" idx="1"/>
          </p:nvPr>
        </p:nvSpPr>
        <p:spPr>
          <a:xfrm>
            <a:off x="1844013" y="3808116"/>
            <a:ext cx="836486" cy="525840"/>
          </a:xfrm>
        </p:spPr>
        <p:txBody>
          <a:bodyPr/>
          <a:lstStyle/>
          <a:p>
            <a:r>
              <a:rPr lang="en-US" sz="3000" b="1" dirty="0" smtClean="0">
                <a:solidFill>
                  <a:schemeClr val="bg1"/>
                </a:solidFill>
                <a:latin typeface="+mj-lt"/>
              </a:rPr>
              <a:t>3</a:t>
            </a:r>
            <a:endParaRPr lang="en-US" sz="3000" b="1" dirty="0">
              <a:solidFill>
                <a:schemeClr val="bg1"/>
              </a:solidFill>
              <a:latin typeface="+mj-lt"/>
            </a:endParaRPr>
          </a:p>
        </p:txBody>
      </p:sp>
      <p:sp>
        <p:nvSpPr>
          <p:cNvPr id="54" name="Google Shape;3662;p47"/>
          <p:cNvSpPr txBox="1">
            <a:spLocks noGrp="1"/>
          </p:cNvSpPr>
          <p:nvPr>
            <p:ph type="title"/>
          </p:nvPr>
        </p:nvSpPr>
        <p:spPr>
          <a:xfrm>
            <a:off x="2874874" y="3863157"/>
            <a:ext cx="6269125"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Độ giãn của lò xo treo thẳng đứng</a:t>
            </a:r>
            <a:endParaRPr sz="2600" b="0" dirty="0">
              <a:solidFill>
                <a:schemeClr val="tx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barn(inVertical)">
                                      <p:cBhvr>
                                        <p:cTn id="34" dur="500"/>
                                        <p:tgtEl>
                                          <p:spTgt spid="53">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8" grpId="0"/>
      <p:bldP spid="49" grpId="0" animBg="1"/>
      <p:bldP spid="50" grpId="0" build="p"/>
      <p:bldP spid="51" grpId="0"/>
      <p:bldP spid="52" grpId="0" animBg="1"/>
      <p:bldP spid="53" grpId="0" build="p"/>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545749"/>
            <a:ext cx="9144000" cy="1185205"/>
          </a:xfrm>
          <a:prstGeom prst="rect">
            <a:avLst/>
          </a:prstGeom>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3000" dirty="0" smtClean="0">
                <a:solidFill>
                  <a:schemeClr val="tx2">
                    <a:lumMod val="50000"/>
                  </a:schemeClr>
                </a:solidFill>
                <a:latin typeface="+mj-lt"/>
              </a:rPr>
              <a:t>1. ƯỚC LƯỢNG VÀ ĐO </a:t>
            </a:r>
            <a:br>
              <a:rPr lang="en" sz="3000" dirty="0" smtClean="0">
                <a:solidFill>
                  <a:schemeClr val="tx2">
                    <a:lumMod val="50000"/>
                  </a:schemeClr>
                </a:solidFill>
                <a:latin typeface="+mj-lt"/>
              </a:rPr>
            </a:br>
            <a:r>
              <a:rPr lang="en" sz="3000" dirty="0" smtClean="0">
                <a:solidFill>
                  <a:schemeClr val="tx2">
                    <a:lumMod val="50000"/>
                  </a:schemeClr>
                </a:solidFill>
                <a:latin typeface="+mj-lt"/>
              </a:rPr>
              <a:t>KHỐI LƯỢNG CƠ THỂ</a:t>
            </a:r>
            <a:endParaRPr sz="3000" dirty="0">
              <a:solidFill>
                <a:schemeClr val="tx2">
                  <a:lumMod val="50000"/>
                </a:schemeClr>
              </a:solidFill>
              <a:latin typeface="+mj-lt"/>
            </a:endParaRPr>
          </a:p>
        </p:txBody>
      </p:sp>
      <p:grpSp>
        <p:nvGrpSpPr>
          <p:cNvPr id="4" name="Google Shape;3477;p40"/>
          <p:cNvGrpSpPr/>
          <p:nvPr/>
        </p:nvGrpSpPr>
        <p:grpSpPr>
          <a:xfrm flipH="1">
            <a:off x="3204178" y="2041638"/>
            <a:ext cx="2705414" cy="2772187"/>
            <a:chOff x="3836975" y="2014000"/>
            <a:chExt cx="2370875" cy="2446875"/>
          </a:xfrm>
        </p:grpSpPr>
        <p:sp>
          <p:nvSpPr>
            <p:cNvPr id="5"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43"/>
                                        </p:tgtEl>
                                        <p:attrNameLst>
                                          <p:attrName>style.visibility</p:attrName>
                                        </p:attrNameLst>
                                      </p:cBhvr>
                                      <p:to>
                                        <p:strVal val="visible"/>
                                      </p:to>
                                    </p:set>
                                    <p:animEffect transition="in" filter="barn(inVertical)">
                                      <p:cBhvr>
                                        <p:cTn id="12" dur="500"/>
                                        <p:tgtEl>
                                          <p:spTgt spid="3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sp>
        <p:nvSpPr>
          <p:cNvPr id="2" name="Title 1"/>
          <p:cNvSpPr>
            <a:spLocks noGrp="1"/>
          </p:cNvSpPr>
          <p:nvPr>
            <p:ph type="title"/>
          </p:nvPr>
        </p:nvSpPr>
        <p:spPr>
          <a:xfrm>
            <a:off x="0" y="757891"/>
            <a:ext cx="9144000" cy="572700"/>
          </a:xfrm>
        </p:spPr>
        <p:txBody>
          <a:bodyPr/>
          <a:lstStyle/>
          <a:p>
            <a:pPr algn="ctr"/>
            <a:r>
              <a:rPr lang="en-US" dirty="0" smtClean="0">
                <a:solidFill>
                  <a:schemeClr val="tx2">
                    <a:lumMod val="50000"/>
                  </a:schemeClr>
                </a:solidFill>
                <a:latin typeface="+mj-lt"/>
              </a:rPr>
              <a:t>Thảo luận và trả lời câu hỏi </a:t>
            </a:r>
            <a:endParaRPr lang="en-US" dirty="0">
              <a:solidFill>
                <a:schemeClr val="tx2">
                  <a:lumMod val="50000"/>
                </a:schemeClr>
              </a:solidFill>
              <a:latin typeface="+mj-lt"/>
            </a:endParaRPr>
          </a:p>
        </p:txBody>
      </p:sp>
      <p:pic>
        <p:nvPicPr>
          <p:cNvPr id="47"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53663" y="471838"/>
            <a:ext cx="1286048" cy="1359838"/>
          </a:xfrm>
          <a:prstGeom prst="rect">
            <a:avLst/>
          </a:prstGeom>
        </p:spPr>
      </p:pic>
      <p:sp>
        <p:nvSpPr>
          <p:cNvPr id="48" name="TextBox 33"/>
          <p:cNvSpPr txBox="1"/>
          <p:nvPr/>
        </p:nvSpPr>
        <p:spPr>
          <a:xfrm>
            <a:off x="1121390" y="653536"/>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2157984" y="1676869"/>
            <a:ext cx="712500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2 chai nước</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Google Shape;3853;p56"/>
          <p:cNvSpPr/>
          <p:nvPr/>
        </p:nvSpPr>
        <p:spPr>
          <a:xfrm>
            <a:off x="446225" y="1621752"/>
            <a:ext cx="1400333" cy="55930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51;p56"/>
          <p:cNvSpPr txBox="1"/>
          <p:nvPr/>
        </p:nvSpPr>
        <p:spPr>
          <a:xfrm>
            <a:off x="446225" y="1700075"/>
            <a:ext cx="1400333"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1</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9" name="Rectangle 8"/>
          <p:cNvSpPr/>
          <p:nvPr/>
        </p:nvSpPr>
        <p:spPr>
          <a:xfrm>
            <a:off x="2157984" y="2406134"/>
            <a:ext cx="698601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1 quyển sách</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Google Shape;3853;p56"/>
          <p:cNvSpPr/>
          <p:nvPr/>
        </p:nvSpPr>
        <p:spPr>
          <a:xfrm>
            <a:off x="446226" y="2406134"/>
            <a:ext cx="1373016" cy="58553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51;p56"/>
          <p:cNvSpPr txBox="1"/>
          <p:nvPr/>
        </p:nvSpPr>
        <p:spPr>
          <a:xfrm>
            <a:off x="446226" y="2491288"/>
            <a:ext cx="1373016"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2</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12" name="Rectangle 11"/>
          <p:cNvSpPr/>
          <p:nvPr/>
        </p:nvSpPr>
        <p:spPr>
          <a:xfrm>
            <a:off x="2157984" y="3221880"/>
            <a:ext cx="712500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2 hộp bút</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3" name="Google Shape;3853;p56"/>
          <p:cNvSpPr/>
          <p:nvPr/>
        </p:nvSpPr>
        <p:spPr>
          <a:xfrm>
            <a:off x="446225" y="3221880"/>
            <a:ext cx="1400333" cy="60781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51;p56"/>
          <p:cNvSpPr txBox="1"/>
          <p:nvPr/>
        </p:nvSpPr>
        <p:spPr>
          <a:xfrm>
            <a:off x="446225" y="3332190"/>
            <a:ext cx="1400333"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3</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15" name="Rectangle 14"/>
          <p:cNvSpPr/>
          <p:nvPr/>
        </p:nvSpPr>
        <p:spPr>
          <a:xfrm>
            <a:off x="2157984" y="4059901"/>
            <a:ext cx="698601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1 hộp phấn </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6" name="Google Shape;3853;p56"/>
          <p:cNvSpPr/>
          <p:nvPr/>
        </p:nvSpPr>
        <p:spPr>
          <a:xfrm>
            <a:off x="446225" y="4059901"/>
            <a:ext cx="1400333" cy="60781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51;p56"/>
          <p:cNvSpPr txBox="1"/>
          <p:nvPr/>
        </p:nvSpPr>
        <p:spPr>
          <a:xfrm>
            <a:off x="446225" y="4170211"/>
            <a:ext cx="1400333"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4</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P spid="3" grpId="0"/>
      <p:bldP spid="7" grpId="0" animBg="1"/>
      <p:bldP spid="8" grpId="0"/>
      <p:bldP spid="9" grpId="0"/>
      <p:bldP spid="10" grpId="0" animBg="1"/>
      <p:bldP spid="11" grpId="0"/>
      <p:bldP spid="12" grpId="0"/>
      <p:bldP spid="13" grpId="0" animBg="1"/>
      <p:bldP spid="14" grpId="0"/>
      <p:bldP spid="15"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5" name="Title 1"/>
          <p:cNvSpPr>
            <a:spLocks noGrp="1"/>
          </p:cNvSpPr>
          <p:nvPr>
            <p:ph type="title"/>
          </p:nvPr>
        </p:nvSpPr>
        <p:spPr>
          <a:xfrm>
            <a:off x="0" y="1035869"/>
            <a:ext cx="9144000" cy="917290"/>
          </a:xfrm>
        </p:spPr>
        <p:txBody>
          <a:bodyPr/>
          <a:lstStyle/>
          <a:p>
            <a:pPr algn="ctr">
              <a:lnSpc>
                <a:spcPts val="3200"/>
              </a:lnSpc>
            </a:pPr>
            <a:r>
              <a:rPr lang="en-US" sz="2800" b="0" dirty="0" smtClean="0">
                <a:solidFill>
                  <a:schemeClr val="tx2">
                    <a:lumMod val="50000"/>
                  </a:schemeClr>
                </a:solidFill>
                <a:latin typeface="+mj-lt"/>
              </a:rPr>
              <a:t>Kiểm tra lại bằng cách </a:t>
            </a:r>
            <a:br>
              <a:rPr lang="en-US" sz="2800" b="0" dirty="0" smtClean="0">
                <a:solidFill>
                  <a:schemeClr val="tx2">
                    <a:lumMod val="50000"/>
                  </a:schemeClr>
                </a:solidFill>
                <a:latin typeface="+mj-lt"/>
              </a:rPr>
            </a:br>
            <a:r>
              <a:rPr lang="en-US" sz="2800" b="0" dirty="0" smtClean="0">
                <a:solidFill>
                  <a:schemeClr val="tx2">
                    <a:lumMod val="50000"/>
                  </a:schemeClr>
                </a:solidFill>
                <a:latin typeface="+mj-lt"/>
              </a:rPr>
              <a:t>sử dụng cân lò xo</a:t>
            </a:r>
            <a:endParaRPr lang="en-US" sz="2800" b="0" dirty="0">
              <a:solidFill>
                <a:schemeClr val="tx2">
                  <a:lumMod val="50000"/>
                </a:schemeClr>
              </a:solidFill>
              <a:latin typeface="+mj-lt"/>
            </a:endParaRPr>
          </a:p>
        </p:txBody>
      </p:sp>
      <p:pic>
        <p:nvPicPr>
          <p:cNvPr id="2" name="Picture 1"/>
          <p:cNvPicPr>
            <a:picLocks noChangeAspect="1"/>
          </p:cNvPicPr>
          <p:nvPr/>
        </p:nvPicPr>
        <p:blipFill>
          <a:blip r:embed="rId3"/>
          <a:stretch>
            <a:fillRect/>
          </a:stretch>
        </p:blipFill>
        <p:spPr>
          <a:xfrm>
            <a:off x="4122077" y="2339519"/>
            <a:ext cx="2651799" cy="2126217"/>
          </a:xfrm>
          <a:prstGeom prst="rect">
            <a:avLst/>
          </a:prstGeom>
        </p:spPr>
      </p:pic>
      <p:pic>
        <p:nvPicPr>
          <p:cNvPr id="3" name="Picture 2"/>
          <p:cNvPicPr>
            <a:picLocks noChangeAspect="1"/>
          </p:cNvPicPr>
          <p:nvPr/>
        </p:nvPicPr>
        <p:blipFill>
          <a:blip r:embed="rId4"/>
          <a:stretch>
            <a:fillRect/>
          </a:stretch>
        </p:blipFill>
        <p:spPr>
          <a:xfrm>
            <a:off x="179161" y="2198653"/>
            <a:ext cx="2220146" cy="2407953"/>
          </a:xfrm>
          <a:prstGeom prst="rect">
            <a:avLst/>
          </a:prstGeom>
        </p:spPr>
      </p:pic>
      <p:pic>
        <p:nvPicPr>
          <p:cNvPr id="4" name="Picture 3"/>
          <p:cNvPicPr>
            <a:picLocks noChangeAspect="1"/>
          </p:cNvPicPr>
          <p:nvPr/>
        </p:nvPicPr>
        <p:blipFill>
          <a:blip r:embed="rId5"/>
          <a:stretch>
            <a:fillRect/>
          </a:stretch>
        </p:blipFill>
        <p:spPr>
          <a:xfrm>
            <a:off x="1727948" y="2452925"/>
            <a:ext cx="2584323" cy="1899407"/>
          </a:xfrm>
          <a:prstGeom prst="rect">
            <a:avLst/>
          </a:prstGeom>
        </p:spPr>
      </p:pic>
      <p:pic>
        <p:nvPicPr>
          <p:cNvPr id="6" name="Picture 5"/>
          <p:cNvPicPr>
            <a:picLocks noChangeAspect="1"/>
          </p:cNvPicPr>
          <p:nvPr/>
        </p:nvPicPr>
        <p:blipFill>
          <a:blip r:embed="rId6"/>
          <a:stretch>
            <a:fillRect/>
          </a:stretch>
        </p:blipFill>
        <p:spPr>
          <a:xfrm>
            <a:off x="6393485" y="2262155"/>
            <a:ext cx="2655754" cy="2090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772459"/>
            <a:ext cx="9144000" cy="1139467"/>
          </a:xfrm>
          <a:prstGeom prst="rect">
            <a:avLst/>
          </a:prstGeom>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3000" dirty="0" smtClean="0">
                <a:solidFill>
                  <a:schemeClr val="tx2">
                    <a:lumMod val="50000"/>
                  </a:schemeClr>
                </a:solidFill>
                <a:latin typeface="+mj-lt"/>
              </a:rPr>
              <a:t>2. TÌM HIỂU KHÁI NIỆM</a:t>
            </a:r>
            <a:br>
              <a:rPr lang="en" sz="3000" dirty="0" smtClean="0">
                <a:solidFill>
                  <a:schemeClr val="tx2">
                    <a:lumMod val="50000"/>
                  </a:schemeClr>
                </a:solidFill>
                <a:latin typeface="+mj-lt"/>
              </a:rPr>
            </a:br>
            <a:r>
              <a:rPr lang="en" sz="3000" dirty="0" smtClean="0">
                <a:solidFill>
                  <a:schemeClr val="tx2">
                    <a:lumMod val="50000"/>
                  </a:schemeClr>
                </a:solidFill>
                <a:latin typeface="+mj-lt"/>
              </a:rPr>
              <a:t>LỰC HẤP DẪN, KHỐI LƯỢNG, TRỌNG LƯỢNG</a:t>
            </a:r>
            <a:endParaRPr sz="3000" dirty="0">
              <a:solidFill>
                <a:schemeClr val="tx2">
                  <a:lumMod val="50000"/>
                </a:schemeClr>
              </a:solidFill>
              <a:latin typeface="+mj-lt"/>
            </a:endParaRPr>
          </a:p>
        </p:txBody>
      </p:sp>
      <p:pic>
        <p:nvPicPr>
          <p:cNvPr id="54" name="Google Shape;156;p29"/>
          <p:cNvPicPr preferRelativeResize="0"/>
          <p:nvPr/>
        </p:nvPicPr>
        <p:blipFill>
          <a:blip r:embed="rId3">
            <a:alphaModFix/>
          </a:blip>
          <a:stretch>
            <a:fillRect/>
          </a:stretch>
        </p:blipFill>
        <p:spPr>
          <a:xfrm>
            <a:off x="4844053" y="2460697"/>
            <a:ext cx="2715500" cy="2626600"/>
          </a:xfrm>
          <a:prstGeom prst="rect">
            <a:avLst/>
          </a:prstGeom>
          <a:noFill/>
          <a:ln>
            <a:noFill/>
          </a:ln>
        </p:spPr>
      </p:pic>
      <p:pic>
        <p:nvPicPr>
          <p:cNvPr id="55" name="Google Shape;289;p36"/>
          <p:cNvPicPr preferRelativeResize="0"/>
          <p:nvPr/>
        </p:nvPicPr>
        <p:blipFill>
          <a:blip r:embed="rId4">
            <a:alphaModFix/>
          </a:blip>
          <a:stretch>
            <a:fillRect/>
          </a:stretch>
        </p:blipFill>
        <p:spPr>
          <a:xfrm>
            <a:off x="2214208" y="2463591"/>
            <a:ext cx="2246458" cy="2623706"/>
          </a:xfrm>
          <a:prstGeom prst="rect">
            <a:avLst/>
          </a:prstGeom>
          <a:noFill/>
          <a:ln>
            <a:noFill/>
          </a:ln>
        </p:spPr>
      </p:pic>
    </p:spTree>
    <p:extLst>
      <p:ext uri="{BB962C8B-B14F-4D97-AF65-F5344CB8AC3E}">
        <p14:creationId xmlns:p14="http://schemas.microsoft.com/office/powerpoint/2010/main" val="41871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heel(1)">
                                      <p:cBhvr>
                                        <p:cTn id="12" dur="2000"/>
                                        <p:tgtEl>
                                          <p:spTgt spid="55"/>
                                        </p:tgtEl>
                                      </p:cBhvr>
                                    </p:animEffect>
                                  </p:childTnLst>
                                </p:cTn>
                              </p:par>
                              <p:par>
                                <p:cTn id="13" presetID="21" presetClass="entr" presetSubtype="1"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heel(1)">
                                      <p:cBhvr>
                                        <p:cTn id="15"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2AB6B3"/>
      </a:lt2>
      <a:accent1>
        <a:srgbClr val="D5EBC5"/>
      </a:accent1>
      <a:accent2>
        <a:srgbClr val="8CBEAA"/>
      </a:accent2>
      <a:accent3>
        <a:srgbClr val="E9D069"/>
      </a:accent3>
      <a:accent4>
        <a:srgbClr val="D5EBC5"/>
      </a:accent4>
      <a:accent5>
        <a:srgbClr val="8CBEAA"/>
      </a:accent5>
      <a:accent6>
        <a:srgbClr val="E9D069"/>
      </a:accent6>
      <a:hlink>
        <a:srgbClr val="8CBE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1070</Words>
  <PresentationFormat>On-screen Show (16:9)</PresentationFormat>
  <Paragraphs>127</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Poppins</vt:lpstr>
      <vt:lpstr>Calibri</vt:lpstr>
      <vt:lpstr>Times New Roman</vt:lpstr>
      <vt:lpstr>Roboto Condensed Light</vt:lpstr>
      <vt:lpstr>Arial</vt:lpstr>
      <vt:lpstr>Poppins Medium</vt:lpstr>
      <vt:lpstr>Livvic</vt:lpstr>
      <vt:lpstr>Poppins SemiBold</vt:lpstr>
      <vt:lpstr>Source Sans Pro</vt:lpstr>
      <vt:lpstr>Pastel Portfolio by Slidesgo</vt:lpstr>
      <vt:lpstr>CHÀO MỪNG CÁC EM ĐẾN VỚI BÀI HỌC NGÀY HÔM NAY!</vt:lpstr>
      <vt:lpstr>KHỞI ĐỘNG</vt:lpstr>
      <vt:lpstr>PowerPoint Presentation</vt:lpstr>
      <vt:lpstr>BÀI 29: LỰC HẤP DẪN</vt:lpstr>
      <vt:lpstr>NỘI DUNG BÀI HỌC</vt:lpstr>
      <vt:lpstr>1. ƯỚC LƯỢNG VÀ ĐO  KHỐI LƯỢNG CƠ THỂ</vt:lpstr>
      <vt:lpstr>Thảo luận và trả lời câu hỏi </vt:lpstr>
      <vt:lpstr>Kiểm tra lại bằng cách  sử dụng cân lò xo</vt:lpstr>
      <vt:lpstr>2. TÌM HIỂU KHÁI NIỆM LỰC HẤP DẪN, KHỐI LƯỢNG, TRỌNG LƯỢNG</vt:lpstr>
      <vt:lpstr>Khi buông tay, quả bóng em đang cầm trong tay rơi xuống đất. Nếu em tung quả bóng lên cao, vì sao quả bóng sau khi chuyển động lên cao lại rơi xuống?</vt:lpstr>
      <vt:lpstr>Quả bóng sau khi chuyển động lên cao lại bị rơi xuống đất là do bị Trái đất hút. </vt:lpstr>
      <vt:lpstr>Mọi vật trên Trái đất đều bị Trái đất hút về phía tâm của nó.   </vt:lpstr>
      <vt:lpstr>Mỗi vật đều có khối lượng, từ vật nhỏ như viên sỏi đến vật lớn như Trái đất. </vt:lpstr>
      <vt:lpstr>PowerPoint Presentation</vt:lpstr>
      <vt:lpstr>Thảo luận và trả lời câu hỏi </vt:lpstr>
      <vt:lpstr>PowerPoint Presentation</vt:lpstr>
      <vt:lpstr>c. TRỌNG LƯỢNG</vt:lpstr>
      <vt:lpstr>PowerPoint Presentation</vt:lpstr>
      <vt:lpstr>PowerPoint Presentation</vt:lpstr>
      <vt:lpstr>3. ĐỘ GIÃN CỦA LÒ XO TREO THẲNG ĐỨNG</vt:lpstr>
      <vt:lpstr>PowerPoint Presentation</vt:lpstr>
      <vt:lpstr>PowerPoint Presentation</vt:lpstr>
      <vt:lpstr>PowerPoint Presentation</vt:lpstr>
      <vt:lpstr>PowerPoint Presentation</vt:lpstr>
      <vt:lpstr>TÓM TẮT KIẾN THỨC BÀI HỌC</vt:lpstr>
      <vt:lpstr>LUYỆN TẬP</vt:lpstr>
      <vt:lpstr>Một túi đường có khối lượng 2 kg thì có trọng lượng gần bằng:</vt:lpstr>
      <vt:lpstr>Phát biểu nào sau đây là đúng:</vt:lpstr>
      <vt:lpstr>PowerPoint Presentation</vt:lpstr>
      <vt:lpstr>VẬN DỤNG</vt:lpstr>
      <vt:lpstr>Hãy cho biết trọng lượng tương ứng  trong các trường hợp sau:</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2021-09-23T01:32:44Z</dcterms:modified>
</cp:coreProperties>
</file>