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1"/>
  </p:sldMasterIdLst>
  <p:notesMasterIdLst>
    <p:notesMasterId r:id="rId39"/>
  </p:notesMasterIdLst>
  <p:sldIdLst>
    <p:sldId id="256" r:id="rId2"/>
    <p:sldId id="258" r:id="rId3"/>
    <p:sldId id="300" r:id="rId4"/>
    <p:sldId id="263" r:id="rId5"/>
    <p:sldId id="295" r:id="rId6"/>
    <p:sldId id="261" r:id="rId7"/>
    <p:sldId id="264" r:id="rId8"/>
    <p:sldId id="320" r:id="rId9"/>
    <p:sldId id="301" r:id="rId10"/>
    <p:sldId id="262" r:id="rId11"/>
    <p:sldId id="302" r:id="rId12"/>
    <p:sldId id="296" r:id="rId13"/>
    <p:sldId id="265" r:id="rId14"/>
    <p:sldId id="267" r:id="rId15"/>
    <p:sldId id="268" r:id="rId16"/>
    <p:sldId id="297" r:id="rId17"/>
    <p:sldId id="303" r:id="rId18"/>
    <p:sldId id="305" r:id="rId19"/>
    <p:sldId id="304" r:id="rId20"/>
    <p:sldId id="306" r:id="rId21"/>
    <p:sldId id="308" r:id="rId22"/>
    <p:sldId id="307" r:id="rId23"/>
    <p:sldId id="310" r:id="rId24"/>
    <p:sldId id="311" r:id="rId25"/>
    <p:sldId id="312" r:id="rId26"/>
    <p:sldId id="269" r:id="rId27"/>
    <p:sldId id="298" r:id="rId28"/>
    <p:sldId id="314" r:id="rId29"/>
    <p:sldId id="313" r:id="rId30"/>
    <p:sldId id="316" r:id="rId31"/>
    <p:sldId id="315" r:id="rId32"/>
    <p:sldId id="317" r:id="rId33"/>
    <p:sldId id="318" r:id="rId34"/>
    <p:sldId id="299" r:id="rId35"/>
    <p:sldId id="319" r:id="rId36"/>
    <p:sldId id="272" r:id="rId37"/>
    <p:sldId id="281"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698151E-0C3A-494B-B26B-37D62C383CFE}">
  <a:tblStyle styleId="{9698151E-0C3A-494B-B26B-37D62C383CF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48185A3-63CA-4AD0-B97A-12F4E01556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8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c2f9d80780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c2f9d8078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1776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245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4C52"/>
        </a:solidFill>
        <a:effectLst/>
      </p:bgPr>
    </p:bg>
    <p:spTree>
      <p:nvGrpSpPr>
        <p:cNvPr id="1" name="Shape 9"/>
        <p:cNvGrpSpPr/>
        <p:nvPr/>
      </p:nvGrpSpPr>
      <p:grpSpPr>
        <a:xfrm>
          <a:off x="0" y="0"/>
          <a:ext cx="0" cy="0"/>
          <a:chOff x="0" y="0"/>
          <a:chExt cx="0" cy="0"/>
        </a:xfrm>
      </p:grpSpPr>
      <p:sp>
        <p:nvSpPr>
          <p:cNvPr id="10" name="Google Shape;10;p2"/>
          <p:cNvSpPr/>
          <p:nvPr/>
        </p:nvSpPr>
        <p:spPr>
          <a:xfrm flipH="1">
            <a:off x="6025" y="301575"/>
            <a:ext cx="9150050" cy="4496748"/>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AE9D">
              <a:alpha val="83460"/>
            </a:srgbClr>
          </a:solidFill>
          <a:ln>
            <a:noFill/>
          </a:ln>
        </p:spPr>
      </p:sp>
      <p:sp>
        <p:nvSpPr>
          <p:cNvPr id="11" name="Google Shape;11;p2"/>
          <p:cNvSpPr/>
          <p:nvPr/>
        </p:nvSpPr>
        <p:spPr>
          <a:xfrm>
            <a:off x="-5900" y="759982"/>
            <a:ext cx="9144150" cy="37698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6540"/>
            </a:srgbClr>
          </a:solidFill>
          <a:ln>
            <a:noFill/>
          </a:ln>
        </p:spPr>
      </p:sp>
      <p:sp>
        <p:nvSpPr>
          <p:cNvPr id="12" name="Google Shape;12;p2"/>
          <p:cNvSpPr/>
          <p:nvPr/>
        </p:nvSpPr>
        <p:spPr>
          <a:xfrm>
            <a:off x="0" y="1351100"/>
            <a:ext cx="9156075" cy="2889063"/>
          </a:xfrm>
          <a:custGeom>
            <a:avLst/>
            <a:gdLst/>
            <a:ahLst/>
            <a:cxnLst/>
            <a:rect l="l" t="t" r="r" b="b"/>
            <a:pathLst>
              <a:path w="366243" h="106157" extrusionOk="0">
                <a:moveTo>
                  <a:pt x="241" y="0"/>
                </a:moveTo>
                <a:lnTo>
                  <a:pt x="0" y="77929"/>
                </a:lnTo>
                <a:lnTo>
                  <a:pt x="366243" y="106157"/>
                </a:lnTo>
                <a:lnTo>
                  <a:pt x="366243" y="4102"/>
                </a:lnTo>
                <a:close/>
              </a:path>
            </a:pathLst>
          </a:custGeom>
          <a:solidFill>
            <a:srgbClr val="ABE33F">
              <a:alpha val="81150"/>
            </a:srgbClr>
          </a:solidFill>
          <a:ln>
            <a:noFill/>
          </a:ln>
        </p:spPr>
      </p:sp>
      <p:sp>
        <p:nvSpPr>
          <p:cNvPr id="13" name="Google Shape;13;p2"/>
          <p:cNvSpPr txBox="1">
            <a:spLocks noGrp="1"/>
          </p:cNvSpPr>
          <p:nvPr>
            <p:ph type="ctrTitle"/>
          </p:nvPr>
        </p:nvSpPr>
        <p:spPr>
          <a:xfrm>
            <a:off x="1719025" y="1991825"/>
            <a:ext cx="57060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ABE33F"/>
        </a:solidFill>
        <a:effectLst/>
      </p:bgPr>
    </p:bg>
    <p:spTree>
      <p:nvGrpSpPr>
        <p:cNvPr id="1" name="Shape 14"/>
        <p:cNvGrpSpPr/>
        <p:nvPr/>
      </p:nvGrpSpPr>
      <p:grpSpPr>
        <a:xfrm>
          <a:off x="0" y="0"/>
          <a:ext cx="0" cy="0"/>
          <a:chOff x="0" y="0"/>
          <a:chExt cx="0" cy="0"/>
        </a:xfrm>
      </p:grpSpPr>
      <p:sp>
        <p:nvSpPr>
          <p:cNvPr id="15" name="Google Shape;15;p3"/>
          <p:cNvSpPr/>
          <p:nvPr/>
        </p:nvSpPr>
        <p:spPr>
          <a:xfrm flipH="1">
            <a:off x="6025" y="301575"/>
            <a:ext cx="9150050" cy="4496748"/>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16" name="Google Shape;16;p3"/>
          <p:cNvSpPr/>
          <p:nvPr/>
        </p:nvSpPr>
        <p:spPr>
          <a:xfrm>
            <a:off x="-5900" y="753950"/>
            <a:ext cx="9144150" cy="37698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6540"/>
            </a:srgbClr>
          </a:solidFill>
          <a:ln>
            <a:noFill/>
          </a:ln>
        </p:spPr>
      </p:sp>
      <p:sp>
        <p:nvSpPr>
          <p:cNvPr id="17" name="Google Shape;17;p3"/>
          <p:cNvSpPr/>
          <p:nvPr/>
        </p:nvSpPr>
        <p:spPr>
          <a:xfrm>
            <a:off x="0" y="1351100"/>
            <a:ext cx="9156075" cy="2889063"/>
          </a:xfrm>
          <a:custGeom>
            <a:avLst/>
            <a:gdLst/>
            <a:ahLst/>
            <a:cxnLst/>
            <a:rect l="l" t="t" r="r" b="b"/>
            <a:pathLst>
              <a:path w="366243" h="106157" extrusionOk="0">
                <a:moveTo>
                  <a:pt x="241" y="0"/>
                </a:moveTo>
                <a:lnTo>
                  <a:pt x="0" y="77929"/>
                </a:lnTo>
                <a:lnTo>
                  <a:pt x="366243" y="106157"/>
                </a:lnTo>
                <a:lnTo>
                  <a:pt x="366243" y="4102"/>
                </a:lnTo>
                <a:close/>
              </a:path>
            </a:pathLst>
          </a:custGeom>
          <a:solidFill>
            <a:srgbClr val="00AE9D">
              <a:alpha val="83460"/>
            </a:srgbClr>
          </a:solidFill>
          <a:ln>
            <a:noFill/>
          </a:ln>
        </p:spPr>
      </p:sp>
      <p:sp>
        <p:nvSpPr>
          <p:cNvPr id="18" name="Google Shape;18;p3"/>
          <p:cNvSpPr txBox="1">
            <a:spLocks noGrp="1"/>
          </p:cNvSpPr>
          <p:nvPr>
            <p:ph type="ctrTitle"/>
          </p:nvPr>
        </p:nvSpPr>
        <p:spPr>
          <a:xfrm>
            <a:off x="1815525" y="2040550"/>
            <a:ext cx="55131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subTitle" idx="1"/>
          </p:nvPr>
        </p:nvSpPr>
        <p:spPr>
          <a:xfrm>
            <a:off x="1815375" y="3068650"/>
            <a:ext cx="55131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4C52"/>
              </a:buClr>
              <a:buSzPts val="1800"/>
              <a:buNone/>
              <a:defRPr sz="1800" b="1"/>
            </a:lvl1pPr>
            <a:lvl2pPr lvl="1" algn="ctr" rtl="0">
              <a:spcBef>
                <a:spcPts val="0"/>
              </a:spcBef>
              <a:spcAft>
                <a:spcPts val="0"/>
              </a:spcAft>
              <a:buClr>
                <a:srgbClr val="004C52"/>
              </a:buClr>
              <a:buSzPts val="1800"/>
              <a:buNone/>
              <a:defRPr sz="1800" b="1"/>
            </a:lvl2pPr>
            <a:lvl3pPr lvl="2" algn="ctr" rtl="0">
              <a:spcBef>
                <a:spcPts val="0"/>
              </a:spcBef>
              <a:spcAft>
                <a:spcPts val="0"/>
              </a:spcAft>
              <a:buClr>
                <a:srgbClr val="004C52"/>
              </a:buClr>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20" name="Google Shape;20;p3"/>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
        <p:cNvGrpSpPr/>
        <p:nvPr/>
      </p:nvGrpSpPr>
      <p:grpSpPr>
        <a:xfrm>
          <a:off x="0" y="0"/>
          <a:ext cx="0" cy="0"/>
          <a:chOff x="0" y="0"/>
          <a:chExt cx="0" cy="0"/>
        </a:xfrm>
      </p:grpSpPr>
      <p:grpSp>
        <p:nvGrpSpPr>
          <p:cNvPr id="30" name="Google Shape;30;p5"/>
          <p:cNvGrpSpPr/>
          <p:nvPr/>
        </p:nvGrpSpPr>
        <p:grpSpPr>
          <a:xfrm>
            <a:off x="-6025" y="0"/>
            <a:ext cx="9168125" cy="5163100"/>
            <a:chOff x="-6025" y="0"/>
            <a:chExt cx="9168125" cy="5163100"/>
          </a:xfrm>
        </p:grpSpPr>
        <p:sp>
          <p:nvSpPr>
            <p:cNvPr id="31" name="Google Shape;31;p5"/>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32" name="Google Shape;32;p5"/>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33" name="Google Shape;33;p5"/>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34" name="Google Shape;34;p5"/>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35" name="Google Shape;35;p5"/>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36" name="Google Shape;36;p5"/>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37" name="Google Shape;37;p5"/>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8" name="Google Shape;38;p5"/>
          <p:cNvSpPr txBox="1">
            <a:spLocks noGrp="1"/>
          </p:cNvSpPr>
          <p:nvPr>
            <p:ph type="body" idx="1"/>
          </p:nvPr>
        </p:nvSpPr>
        <p:spPr>
          <a:xfrm>
            <a:off x="886650" y="1598408"/>
            <a:ext cx="7370700" cy="33273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39" name="Google Shape;39;p5"/>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0"/>
        <p:cNvGrpSpPr/>
        <p:nvPr/>
      </p:nvGrpSpPr>
      <p:grpSpPr>
        <a:xfrm>
          <a:off x="0" y="0"/>
          <a:ext cx="0" cy="0"/>
          <a:chOff x="0" y="0"/>
          <a:chExt cx="0" cy="0"/>
        </a:xfrm>
      </p:grpSpPr>
      <p:grpSp>
        <p:nvGrpSpPr>
          <p:cNvPr id="41" name="Google Shape;41;p6"/>
          <p:cNvGrpSpPr/>
          <p:nvPr/>
        </p:nvGrpSpPr>
        <p:grpSpPr>
          <a:xfrm>
            <a:off x="-6025" y="0"/>
            <a:ext cx="9168125" cy="5163100"/>
            <a:chOff x="-6025" y="0"/>
            <a:chExt cx="9168125" cy="5163100"/>
          </a:xfrm>
        </p:grpSpPr>
        <p:sp>
          <p:nvSpPr>
            <p:cNvPr id="42" name="Google Shape;42;p6"/>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43" name="Google Shape;43;p6"/>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44" name="Google Shape;44;p6"/>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45" name="Google Shape;45;p6"/>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46" name="Google Shape;46;p6"/>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47" name="Google Shape;47;p6"/>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48" name="Google Shape;48;p6"/>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9" name="Google Shape;49;p6"/>
          <p:cNvSpPr txBox="1">
            <a:spLocks noGrp="1"/>
          </p:cNvSpPr>
          <p:nvPr>
            <p:ph type="body" idx="1"/>
          </p:nvPr>
        </p:nvSpPr>
        <p:spPr>
          <a:xfrm>
            <a:off x="904925" y="1495850"/>
            <a:ext cx="3560100" cy="3429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50" name="Google Shape;50;p6"/>
          <p:cNvSpPr txBox="1">
            <a:spLocks noGrp="1"/>
          </p:cNvSpPr>
          <p:nvPr>
            <p:ph type="body" idx="2"/>
          </p:nvPr>
        </p:nvSpPr>
        <p:spPr>
          <a:xfrm>
            <a:off x="4679180" y="1495850"/>
            <a:ext cx="3560100" cy="3429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51" name="Google Shape;51;p6"/>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52"/>
        <p:cNvGrpSpPr/>
        <p:nvPr/>
      </p:nvGrpSpPr>
      <p:grpSpPr>
        <a:xfrm>
          <a:off x="0" y="0"/>
          <a:ext cx="0" cy="0"/>
          <a:chOff x="0" y="0"/>
          <a:chExt cx="0" cy="0"/>
        </a:xfrm>
      </p:grpSpPr>
      <p:grpSp>
        <p:nvGrpSpPr>
          <p:cNvPr id="53" name="Google Shape;53;p7"/>
          <p:cNvGrpSpPr/>
          <p:nvPr/>
        </p:nvGrpSpPr>
        <p:grpSpPr>
          <a:xfrm>
            <a:off x="-6025" y="0"/>
            <a:ext cx="9168125" cy="5163100"/>
            <a:chOff x="-6025" y="0"/>
            <a:chExt cx="9168125" cy="5163100"/>
          </a:xfrm>
        </p:grpSpPr>
        <p:sp>
          <p:nvSpPr>
            <p:cNvPr id="54" name="Google Shape;54;p7"/>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55" name="Google Shape;55;p7"/>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56" name="Google Shape;56;p7"/>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57" name="Google Shape;57;p7"/>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58" name="Google Shape;58;p7"/>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59" name="Google Shape;59;p7"/>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60" name="Google Shape;60;p7"/>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1" name="Google Shape;61;p7"/>
          <p:cNvSpPr txBox="1">
            <a:spLocks noGrp="1"/>
          </p:cNvSpPr>
          <p:nvPr>
            <p:ph type="body" idx="1"/>
          </p:nvPr>
        </p:nvSpPr>
        <p:spPr>
          <a:xfrm>
            <a:off x="870750"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2" name="Google Shape;62;p7"/>
          <p:cNvSpPr txBox="1">
            <a:spLocks noGrp="1"/>
          </p:cNvSpPr>
          <p:nvPr>
            <p:ph type="body" idx="2"/>
          </p:nvPr>
        </p:nvSpPr>
        <p:spPr>
          <a:xfrm>
            <a:off x="3357262"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3" name="Google Shape;63;p7"/>
          <p:cNvSpPr txBox="1">
            <a:spLocks noGrp="1"/>
          </p:cNvSpPr>
          <p:nvPr>
            <p:ph type="body" idx="3"/>
          </p:nvPr>
        </p:nvSpPr>
        <p:spPr>
          <a:xfrm>
            <a:off x="5843773"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4" name="Google Shape;64;p7"/>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grpSp>
        <p:nvGrpSpPr>
          <p:cNvPr id="66" name="Google Shape;66;p8"/>
          <p:cNvGrpSpPr/>
          <p:nvPr/>
        </p:nvGrpSpPr>
        <p:grpSpPr>
          <a:xfrm>
            <a:off x="-6025" y="0"/>
            <a:ext cx="9168125" cy="5163100"/>
            <a:chOff x="-6025" y="0"/>
            <a:chExt cx="9168125" cy="5163100"/>
          </a:xfrm>
        </p:grpSpPr>
        <p:sp>
          <p:nvSpPr>
            <p:cNvPr id="67" name="Google Shape;67;p8"/>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68" name="Google Shape;68;p8"/>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69" name="Google Shape;69;p8"/>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70" name="Google Shape;70;p8"/>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71" name="Google Shape;71;p8"/>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72" name="Google Shape;72;p8"/>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73" name="Google Shape;73;p8"/>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74" name="Google Shape;74;p8"/>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sp>
        <p:nvSpPr>
          <p:cNvPr id="91" name="Google Shape;91;p10"/>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886650" y="1598408"/>
            <a:ext cx="7370700" cy="33273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BE33F"/>
              </a:buClr>
              <a:buSzPts val="2400"/>
              <a:buFont typeface="Karla"/>
              <a:buChar char="◆"/>
              <a:defRPr sz="2400">
                <a:solidFill>
                  <a:srgbClr val="004C52"/>
                </a:solidFill>
                <a:latin typeface="Karla"/>
                <a:ea typeface="Karla"/>
                <a:cs typeface="Karla"/>
                <a:sym typeface="Karla"/>
              </a:defRPr>
            </a:lvl1pPr>
            <a:lvl2pPr marL="914400" lvl="1"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2pPr>
            <a:lvl3pPr marL="1371600" lvl="2"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3pPr>
            <a:lvl4pPr marL="1828800" lvl="3"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4pPr>
            <a:lvl5pPr marL="2286000" lvl="4"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5pPr>
            <a:lvl6pPr marL="2743200" lvl="5"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6pPr>
            <a:lvl7pPr marL="3200400" lvl="6"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7pPr>
            <a:lvl8pPr marL="3657600" lvl="7"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8pPr>
            <a:lvl9pPr marL="4114800" lvl="8"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9pPr>
          </a:lstStyle>
          <a:p>
            <a:endParaRPr/>
          </a:p>
        </p:txBody>
      </p:sp>
      <p:sp>
        <p:nvSpPr>
          <p:cNvPr id="7" name="Google Shape;7;p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1pPr>
            <a:lvl2pPr lvl="1">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2pPr>
            <a:lvl3pPr lvl="2">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3pPr>
            <a:lvl4pPr lvl="3">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4pPr>
            <a:lvl5pPr lvl="4">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5pPr>
            <a:lvl6pPr lvl="5">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6pPr>
            <a:lvl7pPr lvl="6">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7pPr>
            <a:lvl8pPr lvl="7">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8pPr>
            <a:lvl9pPr lvl="8">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9pPr>
          </a:lstStyle>
          <a:p>
            <a:endParaRPr/>
          </a:p>
        </p:txBody>
      </p:sp>
      <p:sp>
        <p:nvSpPr>
          <p:cNvPr id="8" name="Google Shape;8;p1"/>
          <p:cNvSpPr txBox="1">
            <a:spLocks noGrp="1"/>
          </p:cNvSpPr>
          <p:nvPr>
            <p:ph type="sldNum" idx="12"/>
          </p:nvPr>
        </p:nvSpPr>
        <p:spPr>
          <a:xfrm>
            <a:off x="27122" y="4749851"/>
            <a:ext cx="548700" cy="393600"/>
          </a:xfrm>
          <a:prstGeom prst="rect">
            <a:avLst/>
          </a:prstGeom>
          <a:noFill/>
          <a:ln>
            <a:noFill/>
          </a:ln>
        </p:spPr>
        <p:txBody>
          <a:bodyPr spcFirstLastPara="1" wrap="square" lIns="91425" tIns="91425" rIns="91425" bIns="91425" anchor="t" anchorCtr="0">
            <a:noAutofit/>
          </a:bodyPr>
          <a:lstStyle>
            <a:lvl1pPr lvl="0">
              <a:buNone/>
              <a:defRPr sz="1200">
                <a:solidFill>
                  <a:srgbClr val="00AE9D"/>
                </a:solidFill>
                <a:latin typeface="Karla"/>
                <a:ea typeface="Karla"/>
                <a:cs typeface="Karla"/>
                <a:sym typeface="Karla"/>
              </a:defRPr>
            </a:lvl1pPr>
            <a:lvl2pPr lvl="1">
              <a:buNone/>
              <a:defRPr sz="1200">
                <a:solidFill>
                  <a:srgbClr val="00AE9D"/>
                </a:solidFill>
                <a:latin typeface="Karla"/>
                <a:ea typeface="Karla"/>
                <a:cs typeface="Karla"/>
                <a:sym typeface="Karla"/>
              </a:defRPr>
            </a:lvl2pPr>
            <a:lvl3pPr lvl="2">
              <a:buNone/>
              <a:defRPr sz="1200">
                <a:solidFill>
                  <a:srgbClr val="00AE9D"/>
                </a:solidFill>
                <a:latin typeface="Karla"/>
                <a:ea typeface="Karla"/>
                <a:cs typeface="Karla"/>
                <a:sym typeface="Karla"/>
              </a:defRPr>
            </a:lvl3pPr>
            <a:lvl4pPr lvl="3">
              <a:buNone/>
              <a:defRPr sz="1200">
                <a:solidFill>
                  <a:srgbClr val="00AE9D"/>
                </a:solidFill>
                <a:latin typeface="Karla"/>
                <a:ea typeface="Karla"/>
                <a:cs typeface="Karla"/>
                <a:sym typeface="Karla"/>
              </a:defRPr>
            </a:lvl4pPr>
            <a:lvl5pPr lvl="4">
              <a:buNone/>
              <a:defRPr sz="1200">
                <a:solidFill>
                  <a:srgbClr val="00AE9D"/>
                </a:solidFill>
                <a:latin typeface="Karla"/>
                <a:ea typeface="Karla"/>
                <a:cs typeface="Karla"/>
                <a:sym typeface="Karla"/>
              </a:defRPr>
            </a:lvl5pPr>
            <a:lvl6pPr lvl="5">
              <a:buNone/>
              <a:defRPr sz="1200">
                <a:solidFill>
                  <a:srgbClr val="00AE9D"/>
                </a:solidFill>
                <a:latin typeface="Karla"/>
                <a:ea typeface="Karla"/>
                <a:cs typeface="Karla"/>
                <a:sym typeface="Karla"/>
              </a:defRPr>
            </a:lvl6pPr>
            <a:lvl7pPr lvl="6">
              <a:buNone/>
              <a:defRPr sz="1200">
                <a:solidFill>
                  <a:srgbClr val="00AE9D"/>
                </a:solidFill>
                <a:latin typeface="Karla"/>
                <a:ea typeface="Karla"/>
                <a:cs typeface="Karla"/>
                <a:sym typeface="Karla"/>
              </a:defRPr>
            </a:lvl7pPr>
            <a:lvl8pPr lvl="7">
              <a:buNone/>
              <a:defRPr sz="1200">
                <a:solidFill>
                  <a:srgbClr val="00AE9D"/>
                </a:solidFill>
                <a:latin typeface="Karla"/>
                <a:ea typeface="Karla"/>
                <a:cs typeface="Karla"/>
                <a:sym typeface="Karla"/>
              </a:defRPr>
            </a:lvl8pPr>
            <a:lvl9pPr lvl="8">
              <a:buNone/>
              <a:defRPr sz="1200">
                <a:solidFill>
                  <a:srgbClr val="00AE9D"/>
                </a:solidFill>
                <a:latin typeface="Karla"/>
                <a:ea typeface="Karla"/>
                <a:cs typeface="Karla"/>
                <a:sym typeface="Karla"/>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5" Type="http://schemas.openxmlformats.org/officeDocument/2006/relationships/image" Target="../media/image20.jp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12.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1"/>
          <p:cNvSpPr txBox="1">
            <a:spLocks noGrp="1"/>
          </p:cNvSpPr>
          <p:nvPr>
            <p:ph type="ctrTitle"/>
          </p:nvPr>
        </p:nvSpPr>
        <p:spPr>
          <a:xfrm>
            <a:off x="178983" y="1552073"/>
            <a:ext cx="8965017" cy="1924404"/>
          </a:xfrm>
          <a:prstGeom prst="rect">
            <a:avLst/>
          </a:prstGeom>
        </p:spPr>
        <p:txBody>
          <a:bodyPr spcFirstLastPara="1" wrap="square" lIns="91425" tIns="91425" rIns="91425" bIns="91425" anchor="ctr" anchorCtr="0">
            <a:noAutofit/>
          </a:bodyPr>
          <a:lstStyle/>
          <a:p>
            <a:pPr marL="0" lvl="0" indent="0" algn="ctr" rtl="0">
              <a:lnSpc>
                <a:spcPct val="135000"/>
              </a:lnSpc>
              <a:spcBef>
                <a:spcPts val="600"/>
              </a:spcBef>
              <a:spcAft>
                <a:spcPts val="600"/>
              </a:spcAft>
              <a:buNone/>
            </a:pPr>
            <a:r>
              <a:rPr lang="en-GB" sz="4600" smtClean="0">
                <a:latin typeface="Arial" panose="020B0604020202020204" pitchFamily="34" charset="0"/>
                <a:cs typeface="Arial" panose="020B0604020202020204" pitchFamily="34" charset="0"/>
              </a:rPr>
              <a:t>BÀI 26</a:t>
            </a:r>
            <a:r>
              <a:rPr lang="vi-VN" sz="4600" smtClean="0">
                <a:latin typeface="Arial" panose="020B0604020202020204" pitchFamily="34" charset="0"/>
                <a:cs typeface="Arial" panose="020B0604020202020204" pitchFamily="34" charset="0"/>
              </a:rPr>
              <a:t/>
            </a:r>
            <a:br>
              <a:rPr lang="vi-VN" sz="4600" smtClean="0">
                <a:latin typeface="Arial" panose="020B0604020202020204" pitchFamily="34" charset="0"/>
                <a:cs typeface="Arial" panose="020B0604020202020204" pitchFamily="34" charset="0"/>
              </a:rPr>
            </a:br>
            <a:r>
              <a:rPr lang="en-GB" sz="4600" smtClean="0">
                <a:latin typeface="Arial" panose="020B0604020202020204" pitchFamily="34" charset="0"/>
                <a:cs typeface="Arial" panose="020B0604020202020204" pitchFamily="34" charset="0"/>
              </a:rPr>
              <a:t>LỰC VÀ TÁC DỤNG CỦA LỰC</a:t>
            </a:r>
            <a:endParaRPr lang="vi-VN" sz="46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6" name="Google Shape;146;p17"/>
          <p:cNvSpPr/>
          <p:nvPr/>
        </p:nvSpPr>
        <p:spPr>
          <a:xfrm>
            <a:off x="4874250" y="-17350"/>
            <a:ext cx="4290325" cy="3789650"/>
          </a:xfrm>
          <a:custGeom>
            <a:avLst/>
            <a:gdLst/>
            <a:ahLst/>
            <a:cxnLst/>
            <a:rect l="l" t="t" r="r" b="b"/>
            <a:pathLst>
              <a:path w="171613" h="151586" extrusionOk="0">
                <a:moveTo>
                  <a:pt x="0" y="694"/>
                </a:moveTo>
                <a:lnTo>
                  <a:pt x="171613" y="0"/>
                </a:lnTo>
                <a:lnTo>
                  <a:pt x="170790" y="151586"/>
                </a:lnTo>
                <a:lnTo>
                  <a:pt x="46492" y="123154"/>
                </a:lnTo>
                <a:close/>
              </a:path>
            </a:pathLst>
          </a:custGeom>
          <a:solidFill>
            <a:srgbClr val="ABE33F">
              <a:alpha val="81150"/>
            </a:srgbClr>
          </a:solidFill>
          <a:ln>
            <a:noFill/>
          </a:ln>
        </p:spPr>
      </p:sp>
      <p:sp>
        <p:nvSpPr>
          <p:cNvPr id="147" name="Google Shape;147;p17"/>
          <p:cNvSpPr/>
          <p:nvPr/>
        </p:nvSpPr>
        <p:spPr>
          <a:xfrm rot="10286814">
            <a:off x="6499116" y="1416524"/>
            <a:ext cx="177684" cy="16965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17"/>
          <p:cNvGrpSpPr/>
          <p:nvPr/>
        </p:nvGrpSpPr>
        <p:grpSpPr>
          <a:xfrm>
            <a:off x="7885862" y="419338"/>
            <a:ext cx="899284" cy="899339"/>
            <a:chOff x="6654650" y="3665275"/>
            <a:chExt cx="409100" cy="409125"/>
          </a:xfrm>
        </p:grpSpPr>
        <p:sp>
          <p:nvSpPr>
            <p:cNvPr id="149" name="Google Shape;149;p17"/>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17"/>
          <p:cNvSpPr/>
          <p:nvPr/>
        </p:nvSpPr>
        <p:spPr>
          <a:xfrm>
            <a:off x="6192650" y="1898869"/>
            <a:ext cx="914124" cy="914076"/>
          </a:xfrm>
          <a:custGeom>
            <a:avLst/>
            <a:gdLst/>
            <a:ahLst/>
            <a:cxnLst/>
            <a:rect l="l" t="t" r="r" b="b"/>
            <a:pathLst>
              <a:path w="18758" h="18757" extrusionOk="0">
                <a:moveTo>
                  <a:pt x="10039" y="2467"/>
                </a:moveTo>
                <a:lnTo>
                  <a:pt x="10380" y="2491"/>
                </a:lnTo>
                <a:lnTo>
                  <a:pt x="10674" y="2516"/>
                </a:lnTo>
                <a:lnTo>
                  <a:pt x="10869" y="2540"/>
                </a:lnTo>
                <a:lnTo>
                  <a:pt x="10967" y="2564"/>
                </a:lnTo>
                <a:lnTo>
                  <a:pt x="10991" y="2589"/>
                </a:lnTo>
                <a:lnTo>
                  <a:pt x="10967" y="2638"/>
                </a:lnTo>
                <a:lnTo>
                  <a:pt x="10893" y="2784"/>
                </a:lnTo>
                <a:lnTo>
                  <a:pt x="10771" y="2955"/>
                </a:lnTo>
                <a:lnTo>
                  <a:pt x="10600" y="3151"/>
                </a:lnTo>
                <a:lnTo>
                  <a:pt x="10405" y="3322"/>
                </a:lnTo>
                <a:lnTo>
                  <a:pt x="10209" y="3468"/>
                </a:lnTo>
                <a:lnTo>
                  <a:pt x="10039" y="3590"/>
                </a:lnTo>
                <a:lnTo>
                  <a:pt x="9941" y="3615"/>
                </a:lnTo>
                <a:lnTo>
                  <a:pt x="9843" y="3639"/>
                </a:lnTo>
                <a:lnTo>
                  <a:pt x="9745" y="3663"/>
                </a:lnTo>
                <a:lnTo>
                  <a:pt x="9648" y="3737"/>
                </a:lnTo>
                <a:lnTo>
                  <a:pt x="9550" y="3810"/>
                </a:lnTo>
                <a:lnTo>
                  <a:pt x="9452" y="3883"/>
                </a:lnTo>
                <a:lnTo>
                  <a:pt x="9355" y="3957"/>
                </a:lnTo>
                <a:lnTo>
                  <a:pt x="9257" y="3981"/>
                </a:lnTo>
                <a:lnTo>
                  <a:pt x="9159" y="4005"/>
                </a:lnTo>
                <a:lnTo>
                  <a:pt x="9086" y="4005"/>
                </a:lnTo>
                <a:lnTo>
                  <a:pt x="8988" y="4054"/>
                </a:lnTo>
                <a:lnTo>
                  <a:pt x="8866" y="4128"/>
                </a:lnTo>
                <a:lnTo>
                  <a:pt x="8793" y="4201"/>
                </a:lnTo>
                <a:lnTo>
                  <a:pt x="8695" y="4274"/>
                </a:lnTo>
                <a:lnTo>
                  <a:pt x="8598" y="4323"/>
                </a:lnTo>
                <a:lnTo>
                  <a:pt x="8500" y="4372"/>
                </a:lnTo>
                <a:lnTo>
                  <a:pt x="8304" y="4372"/>
                </a:lnTo>
                <a:lnTo>
                  <a:pt x="8207" y="4323"/>
                </a:lnTo>
                <a:lnTo>
                  <a:pt x="8109" y="4274"/>
                </a:lnTo>
                <a:lnTo>
                  <a:pt x="8036" y="4201"/>
                </a:lnTo>
                <a:lnTo>
                  <a:pt x="7963" y="4103"/>
                </a:lnTo>
                <a:lnTo>
                  <a:pt x="7938" y="4005"/>
                </a:lnTo>
                <a:lnTo>
                  <a:pt x="7963" y="3908"/>
                </a:lnTo>
                <a:lnTo>
                  <a:pt x="8036" y="3810"/>
                </a:lnTo>
                <a:lnTo>
                  <a:pt x="8109" y="3712"/>
                </a:lnTo>
                <a:lnTo>
                  <a:pt x="8158" y="3615"/>
                </a:lnTo>
                <a:lnTo>
                  <a:pt x="8207" y="3517"/>
                </a:lnTo>
                <a:lnTo>
                  <a:pt x="8207" y="3419"/>
                </a:lnTo>
                <a:lnTo>
                  <a:pt x="8182" y="3273"/>
                </a:lnTo>
                <a:lnTo>
                  <a:pt x="8158" y="3199"/>
                </a:lnTo>
                <a:lnTo>
                  <a:pt x="8109" y="3151"/>
                </a:lnTo>
                <a:lnTo>
                  <a:pt x="8060" y="3102"/>
                </a:lnTo>
                <a:lnTo>
                  <a:pt x="7987" y="3077"/>
                </a:lnTo>
                <a:lnTo>
                  <a:pt x="7840" y="3053"/>
                </a:lnTo>
                <a:lnTo>
                  <a:pt x="7669" y="3028"/>
                </a:lnTo>
                <a:lnTo>
                  <a:pt x="7596" y="2980"/>
                </a:lnTo>
                <a:lnTo>
                  <a:pt x="7547" y="2955"/>
                </a:lnTo>
                <a:lnTo>
                  <a:pt x="7523" y="2906"/>
                </a:lnTo>
                <a:lnTo>
                  <a:pt x="7547" y="2833"/>
                </a:lnTo>
                <a:lnTo>
                  <a:pt x="7572" y="2760"/>
                </a:lnTo>
                <a:lnTo>
                  <a:pt x="7645" y="2662"/>
                </a:lnTo>
                <a:lnTo>
                  <a:pt x="7694" y="2638"/>
                </a:lnTo>
                <a:lnTo>
                  <a:pt x="7792" y="2589"/>
                </a:lnTo>
                <a:lnTo>
                  <a:pt x="8036" y="2540"/>
                </a:lnTo>
                <a:lnTo>
                  <a:pt x="8329" y="2491"/>
                </a:lnTo>
                <a:lnTo>
                  <a:pt x="8671" y="2467"/>
                </a:lnTo>
                <a:close/>
                <a:moveTo>
                  <a:pt x="11455" y="4763"/>
                </a:moveTo>
                <a:lnTo>
                  <a:pt x="11528" y="4787"/>
                </a:lnTo>
                <a:lnTo>
                  <a:pt x="11577" y="4811"/>
                </a:lnTo>
                <a:lnTo>
                  <a:pt x="11626" y="4885"/>
                </a:lnTo>
                <a:lnTo>
                  <a:pt x="11650" y="4958"/>
                </a:lnTo>
                <a:lnTo>
                  <a:pt x="11626" y="5031"/>
                </a:lnTo>
                <a:lnTo>
                  <a:pt x="11577" y="5153"/>
                </a:lnTo>
                <a:lnTo>
                  <a:pt x="11528" y="5251"/>
                </a:lnTo>
                <a:lnTo>
                  <a:pt x="11455" y="5324"/>
                </a:lnTo>
                <a:lnTo>
                  <a:pt x="11357" y="5398"/>
                </a:lnTo>
                <a:lnTo>
                  <a:pt x="11260" y="5471"/>
                </a:lnTo>
                <a:lnTo>
                  <a:pt x="11162" y="5520"/>
                </a:lnTo>
                <a:lnTo>
                  <a:pt x="10991" y="5520"/>
                </a:lnTo>
                <a:lnTo>
                  <a:pt x="10942" y="5471"/>
                </a:lnTo>
                <a:lnTo>
                  <a:pt x="10893" y="5398"/>
                </a:lnTo>
                <a:lnTo>
                  <a:pt x="10869" y="5324"/>
                </a:lnTo>
                <a:lnTo>
                  <a:pt x="10893" y="5251"/>
                </a:lnTo>
                <a:lnTo>
                  <a:pt x="10942" y="5153"/>
                </a:lnTo>
                <a:lnTo>
                  <a:pt x="10991" y="5031"/>
                </a:lnTo>
                <a:lnTo>
                  <a:pt x="11064" y="4958"/>
                </a:lnTo>
                <a:lnTo>
                  <a:pt x="11162" y="4885"/>
                </a:lnTo>
                <a:lnTo>
                  <a:pt x="11260" y="4811"/>
                </a:lnTo>
                <a:lnTo>
                  <a:pt x="11357" y="4787"/>
                </a:lnTo>
                <a:lnTo>
                  <a:pt x="11455" y="4763"/>
                </a:lnTo>
                <a:close/>
                <a:moveTo>
                  <a:pt x="16437" y="12260"/>
                </a:moveTo>
                <a:lnTo>
                  <a:pt x="16511" y="12285"/>
                </a:lnTo>
                <a:lnTo>
                  <a:pt x="16535" y="12334"/>
                </a:lnTo>
                <a:lnTo>
                  <a:pt x="16559" y="12407"/>
                </a:lnTo>
                <a:lnTo>
                  <a:pt x="16584" y="12578"/>
                </a:lnTo>
                <a:lnTo>
                  <a:pt x="16584" y="12651"/>
                </a:lnTo>
                <a:lnTo>
                  <a:pt x="16535" y="12749"/>
                </a:lnTo>
                <a:lnTo>
                  <a:pt x="16486" y="12871"/>
                </a:lnTo>
                <a:lnTo>
                  <a:pt x="16413" y="12944"/>
                </a:lnTo>
                <a:lnTo>
                  <a:pt x="16340" y="13042"/>
                </a:lnTo>
                <a:lnTo>
                  <a:pt x="16266" y="13140"/>
                </a:lnTo>
                <a:lnTo>
                  <a:pt x="16218" y="13237"/>
                </a:lnTo>
                <a:lnTo>
                  <a:pt x="16218" y="13335"/>
                </a:lnTo>
                <a:lnTo>
                  <a:pt x="16193" y="13482"/>
                </a:lnTo>
                <a:lnTo>
                  <a:pt x="16144" y="13555"/>
                </a:lnTo>
                <a:lnTo>
                  <a:pt x="16120" y="13628"/>
                </a:lnTo>
                <a:lnTo>
                  <a:pt x="16071" y="13653"/>
                </a:lnTo>
                <a:lnTo>
                  <a:pt x="15973" y="13653"/>
                </a:lnTo>
                <a:lnTo>
                  <a:pt x="15924" y="13628"/>
                </a:lnTo>
                <a:lnTo>
                  <a:pt x="15900" y="13555"/>
                </a:lnTo>
                <a:lnTo>
                  <a:pt x="15851" y="13433"/>
                </a:lnTo>
                <a:lnTo>
                  <a:pt x="15851" y="13286"/>
                </a:lnTo>
                <a:lnTo>
                  <a:pt x="15827" y="13140"/>
                </a:lnTo>
                <a:lnTo>
                  <a:pt x="15851" y="12969"/>
                </a:lnTo>
                <a:lnTo>
                  <a:pt x="15924" y="12798"/>
                </a:lnTo>
                <a:lnTo>
                  <a:pt x="15998" y="12627"/>
                </a:lnTo>
                <a:lnTo>
                  <a:pt x="16120" y="12480"/>
                </a:lnTo>
                <a:lnTo>
                  <a:pt x="16242" y="12383"/>
                </a:lnTo>
                <a:lnTo>
                  <a:pt x="16340" y="12309"/>
                </a:lnTo>
                <a:lnTo>
                  <a:pt x="16437" y="12260"/>
                </a:lnTo>
                <a:close/>
                <a:moveTo>
                  <a:pt x="13922" y="3615"/>
                </a:moveTo>
                <a:lnTo>
                  <a:pt x="14239" y="3639"/>
                </a:lnTo>
                <a:lnTo>
                  <a:pt x="14483" y="3639"/>
                </a:lnTo>
                <a:lnTo>
                  <a:pt x="14679" y="3688"/>
                </a:lnTo>
                <a:lnTo>
                  <a:pt x="14777" y="3712"/>
                </a:lnTo>
                <a:lnTo>
                  <a:pt x="14825" y="3737"/>
                </a:lnTo>
                <a:lnTo>
                  <a:pt x="14874" y="3761"/>
                </a:lnTo>
                <a:lnTo>
                  <a:pt x="14923" y="3737"/>
                </a:lnTo>
                <a:lnTo>
                  <a:pt x="14972" y="3712"/>
                </a:lnTo>
                <a:lnTo>
                  <a:pt x="15045" y="3688"/>
                </a:lnTo>
                <a:lnTo>
                  <a:pt x="15143" y="3663"/>
                </a:lnTo>
                <a:lnTo>
                  <a:pt x="15485" y="3639"/>
                </a:lnTo>
                <a:lnTo>
                  <a:pt x="15900" y="4103"/>
                </a:lnTo>
                <a:lnTo>
                  <a:pt x="16291" y="4616"/>
                </a:lnTo>
                <a:lnTo>
                  <a:pt x="16633" y="5153"/>
                </a:lnTo>
                <a:lnTo>
                  <a:pt x="16926" y="5715"/>
                </a:lnTo>
                <a:lnTo>
                  <a:pt x="17194" y="6301"/>
                </a:lnTo>
                <a:lnTo>
                  <a:pt x="17390" y="6912"/>
                </a:lnTo>
                <a:lnTo>
                  <a:pt x="17561" y="7547"/>
                </a:lnTo>
                <a:lnTo>
                  <a:pt x="17683" y="8182"/>
                </a:lnTo>
                <a:lnTo>
                  <a:pt x="17414" y="8157"/>
                </a:lnTo>
                <a:lnTo>
                  <a:pt x="17317" y="8133"/>
                </a:lnTo>
                <a:lnTo>
                  <a:pt x="17268" y="8084"/>
                </a:lnTo>
                <a:lnTo>
                  <a:pt x="17219" y="8060"/>
                </a:lnTo>
                <a:lnTo>
                  <a:pt x="17146" y="8035"/>
                </a:lnTo>
                <a:lnTo>
                  <a:pt x="16975" y="8011"/>
                </a:lnTo>
                <a:lnTo>
                  <a:pt x="16877" y="7986"/>
                </a:lnTo>
                <a:lnTo>
                  <a:pt x="16779" y="7938"/>
                </a:lnTo>
                <a:lnTo>
                  <a:pt x="16682" y="7889"/>
                </a:lnTo>
                <a:lnTo>
                  <a:pt x="16584" y="7815"/>
                </a:lnTo>
                <a:lnTo>
                  <a:pt x="16511" y="7742"/>
                </a:lnTo>
                <a:lnTo>
                  <a:pt x="16437" y="7693"/>
                </a:lnTo>
                <a:lnTo>
                  <a:pt x="16364" y="7693"/>
                </a:lnTo>
                <a:lnTo>
                  <a:pt x="16315" y="7718"/>
                </a:lnTo>
                <a:lnTo>
                  <a:pt x="16291" y="7767"/>
                </a:lnTo>
                <a:lnTo>
                  <a:pt x="16291" y="7840"/>
                </a:lnTo>
                <a:lnTo>
                  <a:pt x="16340" y="7913"/>
                </a:lnTo>
                <a:lnTo>
                  <a:pt x="16413" y="8011"/>
                </a:lnTo>
                <a:lnTo>
                  <a:pt x="16486" y="8084"/>
                </a:lnTo>
                <a:lnTo>
                  <a:pt x="16584" y="8133"/>
                </a:lnTo>
                <a:lnTo>
                  <a:pt x="16706" y="8182"/>
                </a:lnTo>
                <a:lnTo>
                  <a:pt x="16779" y="8182"/>
                </a:lnTo>
                <a:lnTo>
                  <a:pt x="16877" y="8206"/>
                </a:lnTo>
                <a:lnTo>
                  <a:pt x="16975" y="8255"/>
                </a:lnTo>
                <a:lnTo>
                  <a:pt x="17072" y="8304"/>
                </a:lnTo>
                <a:lnTo>
                  <a:pt x="17170" y="8377"/>
                </a:lnTo>
                <a:lnTo>
                  <a:pt x="17194" y="8426"/>
                </a:lnTo>
                <a:lnTo>
                  <a:pt x="17219" y="8475"/>
                </a:lnTo>
                <a:lnTo>
                  <a:pt x="17194" y="8621"/>
                </a:lnTo>
                <a:lnTo>
                  <a:pt x="17097" y="8792"/>
                </a:lnTo>
                <a:lnTo>
                  <a:pt x="16975" y="8963"/>
                </a:lnTo>
                <a:lnTo>
                  <a:pt x="16804" y="9110"/>
                </a:lnTo>
                <a:lnTo>
                  <a:pt x="16657" y="9232"/>
                </a:lnTo>
                <a:lnTo>
                  <a:pt x="16511" y="9305"/>
                </a:lnTo>
                <a:lnTo>
                  <a:pt x="16413" y="9330"/>
                </a:lnTo>
                <a:lnTo>
                  <a:pt x="16242" y="9354"/>
                </a:lnTo>
                <a:lnTo>
                  <a:pt x="16169" y="9378"/>
                </a:lnTo>
                <a:lnTo>
                  <a:pt x="16120" y="9427"/>
                </a:lnTo>
                <a:lnTo>
                  <a:pt x="16071" y="9452"/>
                </a:lnTo>
                <a:lnTo>
                  <a:pt x="16022" y="9476"/>
                </a:lnTo>
                <a:lnTo>
                  <a:pt x="15973" y="9452"/>
                </a:lnTo>
                <a:lnTo>
                  <a:pt x="15924" y="9427"/>
                </a:lnTo>
                <a:lnTo>
                  <a:pt x="15900" y="9378"/>
                </a:lnTo>
                <a:lnTo>
                  <a:pt x="15851" y="9305"/>
                </a:lnTo>
                <a:lnTo>
                  <a:pt x="15827" y="9134"/>
                </a:lnTo>
                <a:lnTo>
                  <a:pt x="15802" y="9037"/>
                </a:lnTo>
                <a:lnTo>
                  <a:pt x="15729" y="8890"/>
                </a:lnTo>
                <a:lnTo>
                  <a:pt x="15607" y="8743"/>
                </a:lnTo>
                <a:lnTo>
                  <a:pt x="15460" y="8573"/>
                </a:lnTo>
                <a:lnTo>
                  <a:pt x="15314" y="8402"/>
                </a:lnTo>
                <a:lnTo>
                  <a:pt x="15192" y="8255"/>
                </a:lnTo>
                <a:lnTo>
                  <a:pt x="15094" y="8108"/>
                </a:lnTo>
                <a:lnTo>
                  <a:pt x="15070" y="8011"/>
                </a:lnTo>
                <a:lnTo>
                  <a:pt x="15070" y="7938"/>
                </a:lnTo>
                <a:lnTo>
                  <a:pt x="15045" y="7889"/>
                </a:lnTo>
                <a:lnTo>
                  <a:pt x="15021" y="7889"/>
                </a:lnTo>
                <a:lnTo>
                  <a:pt x="14972" y="7913"/>
                </a:lnTo>
                <a:lnTo>
                  <a:pt x="14948" y="7962"/>
                </a:lnTo>
                <a:lnTo>
                  <a:pt x="14899" y="8035"/>
                </a:lnTo>
                <a:lnTo>
                  <a:pt x="14874" y="8182"/>
                </a:lnTo>
                <a:lnTo>
                  <a:pt x="14899" y="8279"/>
                </a:lnTo>
                <a:lnTo>
                  <a:pt x="14972" y="8402"/>
                </a:lnTo>
                <a:lnTo>
                  <a:pt x="15045" y="8548"/>
                </a:lnTo>
                <a:lnTo>
                  <a:pt x="15167" y="8670"/>
                </a:lnTo>
                <a:lnTo>
                  <a:pt x="15265" y="8792"/>
                </a:lnTo>
                <a:lnTo>
                  <a:pt x="15363" y="8914"/>
                </a:lnTo>
                <a:lnTo>
                  <a:pt x="15436" y="9037"/>
                </a:lnTo>
                <a:lnTo>
                  <a:pt x="15460" y="9134"/>
                </a:lnTo>
                <a:lnTo>
                  <a:pt x="15460" y="9232"/>
                </a:lnTo>
                <a:lnTo>
                  <a:pt x="15509" y="9330"/>
                </a:lnTo>
                <a:lnTo>
                  <a:pt x="15558" y="9427"/>
                </a:lnTo>
                <a:lnTo>
                  <a:pt x="15631" y="9525"/>
                </a:lnTo>
                <a:lnTo>
                  <a:pt x="15753" y="9598"/>
                </a:lnTo>
                <a:lnTo>
                  <a:pt x="15900" y="9647"/>
                </a:lnTo>
                <a:lnTo>
                  <a:pt x="16047" y="9696"/>
                </a:lnTo>
                <a:lnTo>
                  <a:pt x="16218" y="9720"/>
                </a:lnTo>
                <a:lnTo>
                  <a:pt x="16364" y="9720"/>
                </a:lnTo>
                <a:lnTo>
                  <a:pt x="16486" y="9769"/>
                </a:lnTo>
                <a:lnTo>
                  <a:pt x="16559" y="9818"/>
                </a:lnTo>
                <a:lnTo>
                  <a:pt x="16584" y="9867"/>
                </a:lnTo>
                <a:lnTo>
                  <a:pt x="16584" y="9916"/>
                </a:lnTo>
                <a:lnTo>
                  <a:pt x="16559" y="10013"/>
                </a:lnTo>
                <a:lnTo>
                  <a:pt x="16437" y="10209"/>
                </a:lnTo>
                <a:lnTo>
                  <a:pt x="16242" y="10429"/>
                </a:lnTo>
                <a:lnTo>
                  <a:pt x="16022" y="10673"/>
                </a:lnTo>
                <a:lnTo>
                  <a:pt x="15802" y="10917"/>
                </a:lnTo>
                <a:lnTo>
                  <a:pt x="15631" y="11186"/>
                </a:lnTo>
                <a:lnTo>
                  <a:pt x="15485" y="11430"/>
                </a:lnTo>
                <a:lnTo>
                  <a:pt x="15460" y="11528"/>
                </a:lnTo>
                <a:lnTo>
                  <a:pt x="15460" y="11625"/>
                </a:lnTo>
                <a:lnTo>
                  <a:pt x="15460" y="11772"/>
                </a:lnTo>
                <a:lnTo>
                  <a:pt x="15485" y="11918"/>
                </a:lnTo>
                <a:lnTo>
                  <a:pt x="15509" y="12016"/>
                </a:lnTo>
                <a:lnTo>
                  <a:pt x="15558" y="12089"/>
                </a:lnTo>
                <a:lnTo>
                  <a:pt x="15583" y="12138"/>
                </a:lnTo>
                <a:lnTo>
                  <a:pt x="15607" y="12212"/>
                </a:lnTo>
                <a:lnTo>
                  <a:pt x="15631" y="12383"/>
                </a:lnTo>
                <a:lnTo>
                  <a:pt x="15607" y="12480"/>
                </a:lnTo>
                <a:lnTo>
                  <a:pt x="15509" y="12651"/>
                </a:lnTo>
                <a:lnTo>
                  <a:pt x="15363" y="12847"/>
                </a:lnTo>
                <a:lnTo>
                  <a:pt x="15167" y="13042"/>
                </a:lnTo>
                <a:lnTo>
                  <a:pt x="14972" y="13237"/>
                </a:lnTo>
                <a:lnTo>
                  <a:pt x="14825" y="13433"/>
                </a:lnTo>
                <a:lnTo>
                  <a:pt x="14728" y="13604"/>
                </a:lnTo>
                <a:lnTo>
                  <a:pt x="14679" y="13701"/>
                </a:lnTo>
                <a:lnTo>
                  <a:pt x="14654" y="13823"/>
                </a:lnTo>
                <a:lnTo>
                  <a:pt x="14581" y="13970"/>
                </a:lnTo>
                <a:lnTo>
                  <a:pt x="14459" y="14117"/>
                </a:lnTo>
                <a:lnTo>
                  <a:pt x="14313" y="14288"/>
                </a:lnTo>
                <a:lnTo>
                  <a:pt x="14142" y="14434"/>
                </a:lnTo>
                <a:lnTo>
                  <a:pt x="13995" y="14556"/>
                </a:lnTo>
                <a:lnTo>
                  <a:pt x="13848" y="14629"/>
                </a:lnTo>
                <a:lnTo>
                  <a:pt x="13726" y="14654"/>
                </a:lnTo>
                <a:lnTo>
                  <a:pt x="13653" y="14654"/>
                </a:lnTo>
                <a:lnTo>
                  <a:pt x="13555" y="14605"/>
                </a:lnTo>
                <a:lnTo>
                  <a:pt x="13458" y="14556"/>
                </a:lnTo>
                <a:lnTo>
                  <a:pt x="13360" y="14483"/>
                </a:lnTo>
                <a:lnTo>
                  <a:pt x="13287" y="14385"/>
                </a:lnTo>
                <a:lnTo>
                  <a:pt x="13213" y="14288"/>
                </a:lnTo>
                <a:lnTo>
                  <a:pt x="13189" y="14190"/>
                </a:lnTo>
                <a:lnTo>
                  <a:pt x="13165" y="14092"/>
                </a:lnTo>
                <a:lnTo>
                  <a:pt x="13140" y="13921"/>
                </a:lnTo>
                <a:lnTo>
                  <a:pt x="13116" y="13848"/>
                </a:lnTo>
                <a:lnTo>
                  <a:pt x="13067" y="13799"/>
                </a:lnTo>
                <a:lnTo>
                  <a:pt x="13043" y="13750"/>
                </a:lnTo>
                <a:lnTo>
                  <a:pt x="12994" y="13677"/>
                </a:lnTo>
                <a:lnTo>
                  <a:pt x="12969" y="13530"/>
                </a:lnTo>
                <a:lnTo>
                  <a:pt x="12945" y="13359"/>
                </a:lnTo>
                <a:lnTo>
                  <a:pt x="12920" y="13286"/>
                </a:lnTo>
                <a:lnTo>
                  <a:pt x="12872" y="13237"/>
                </a:lnTo>
                <a:lnTo>
                  <a:pt x="12847" y="13164"/>
                </a:lnTo>
                <a:lnTo>
                  <a:pt x="12823" y="13066"/>
                </a:lnTo>
                <a:lnTo>
                  <a:pt x="12798" y="12920"/>
                </a:lnTo>
                <a:lnTo>
                  <a:pt x="12774" y="12749"/>
                </a:lnTo>
                <a:lnTo>
                  <a:pt x="12798" y="12602"/>
                </a:lnTo>
                <a:lnTo>
                  <a:pt x="12823" y="12456"/>
                </a:lnTo>
                <a:lnTo>
                  <a:pt x="12847" y="12358"/>
                </a:lnTo>
                <a:lnTo>
                  <a:pt x="12872" y="12285"/>
                </a:lnTo>
                <a:lnTo>
                  <a:pt x="12920" y="12236"/>
                </a:lnTo>
                <a:lnTo>
                  <a:pt x="12945" y="12163"/>
                </a:lnTo>
                <a:lnTo>
                  <a:pt x="12969" y="11992"/>
                </a:lnTo>
                <a:lnTo>
                  <a:pt x="12945" y="11894"/>
                </a:lnTo>
                <a:lnTo>
                  <a:pt x="12896" y="11772"/>
                </a:lnTo>
                <a:lnTo>
                  <a:pt x="12798" y="11650"/>
                </a:lnTo>
                <a:lnTo>
                  <a:pt x="12701" y="11528"/>
                </a:lnTo>
                <a:lnTo>
                  <a:pt x="12578" y="11381"/>
                </a:lnTo>
                <a:lnTo>
                  <a:pt x="12481" y="11210"/>
                </a:lnTo>
                <a:lnTo>
                  <a:pt x="12432" y="11015"/>
                </a:lnTo>
                <a:lnTo>
                  <a:pt x="12408" y="10844"/>
                </a:lnTo>
                <a:lnTo>
                  <a:pt x="12408" y="10697"/>
                </a:lnTo>
                <a:lnTo>
                  <a:pt x="12383" y="10551"/>
                </a:lnTo>
                <a:lnTo>
                  <a:pt x="12334" y="10453"/>
                </a:lnTo>
                <a:lnTo>
                  <a:pt x="12310" y="10380"/>
                </a:lnTo>
                <a:lnTo>
                  <a:pt x="12261" y="10331"/>
                </a:lnTo>
                <a:lnTo>
                  <a:pt x="12188" y="10307"/>
                </a:lnTo>
                <a:lnTo>
                  <a:pt x="12017" y="10282"/>
                </a:lnTo>
                <a:lnTo>
                  <a:pt x="11870" y="10307"/>
                </a:lnTo>
                <a:lnTo>
                  <a:pt x="11797" y="10331"/>
                </a:lnTo>
                <a:lnTo>
                  <a:pt x="11748" y="10380"/>
                </a:lnTo>
                <a:lnTo>
                  <a:pt x="11675" y="10429"/>
                </a:lnTo>
                <a:lnTo>
                  <a:pt x="11553" y="10453"/>
                </a:lnTo>
                <a:lnTo>
                  <a:pt x="11406" y="10478"/>
                </a:lnTo>
                <a:lnTo>
                  <a:pt x="11260" y="10478"/>
                </a:lnTo>
                <a:lnTo>
                  <a:pt x="11089" y="10453"/>
                </a:lnTo>
                <a:lnTo>
                  <a:pt x="10893" y="10355"/>
                </a:lnTo>
                <a:lnTo>
                  <a:pt x="10674" y="10233"/>
                </a:lnTo>
                <a:lnTo>
                  <a:pt x="10503" y="10087"/>
                </a:lnTo>
                <a:lnTo>
                  <a:pt x="10429" y="10013"/>
                </a:lnTo>
                <a:lnTo>
                  <a:pt x="10356" y="9891"/>
                </a:lnTo>
                <a:lnTo>
                  <a:pt x="10234" y="9598"/>
                </a:lnTo>
                <a:lnTo>
                  <a:pt x="10161" y="9281"/>
                </a:lnTo>
                <a:lnTo>
                  <a:pt x="10112" y="8963"/>
                </a:lnTo>
                <a:lnTo>
                  <a:pt x="10136" y="8792"/>
                </a:lnTo>
                <a:lnTo>
                  <a:pt x="10161" y="8621"/>
                </a:lnTo>
                <a:lnTo>
                  <a:pt x="10258" y="8279"/>
                </a:lnTo>
                <a:lnTo>
                  <a:pt x="10332" y="8108"/>
                </a:lnTo>
                <a:lnTo>
                  <a:pt x="10405" y="7962"/>
                </a:lnTo>
                <a:lnTo>
                  <a:pt x="10503" y="7815"/>
                </a:lnTo>
                <a:lnTo>
                  <a:pt x="10600" y="7718"/>
                </a:lnTo>
                <a:lnTo>
                  <a:pt x="10796" y="7522"/>
                </a:lnTo>
                <a:lnTo>
                  <a:pt x="10991" y="7376"/>
                </a:lnTo>
                <a:lnTo>
                  <a:pt x="11162" y="7278"/>
                </a:lnTo>
                <a:lnTo>
                  <a:pt x="11260" y="7229"/>
                </a:lnTo>
                <a:lnTo>
                  <a:pt x="11431" y="7205"/>
                </a:lnTo>
                <a:lnTo>
                  <a:pt x="11504" y="7180"/>
                </a:lnTo>
                <a:lnTo>
                  <a:pt x="11553" y="7132"/>
                </a:lnTo>
                <a:lnTo>
                  <a:pt x="11626" y="7107"/>
                </a:lnTo>
                <a:lnTo>
                  <a:pt x="11724" y="7083"/>
                </a:lnTo>
                <a:lnTo>
                  <a:pt x="11870" y="7058"/>
                </a:lnTo>
                <a:lnTo>
                  <a:pt x="12188" y="7058"/>
                </a:lnTo>
                <a:lnTo>
                  <a:pt x="12359" y="7107"/>
                </a:lnTo>
                <a:lnTo>
                  <a:pt x="12481" y="7156"/>
                </a:lnTo>
                <a:lnTo>
                  <a:pt x="12603" y="7229"/>
                </a:lnTo>
                <a:lnTo>
                  <a:pt x="12676" y="7303"/>
                </a:lnTo>
                <a:lnTo>
                  <a:pt x="12774" y="7376"/>
                </a:lnTo>
                <a:lnTo>
                  <a:pt x="12896" y="7425"/>
                </a:lnTo>
                <a:lnTo>
                  <a:pt x="12969" y="7425"/>
                </a:lnTo>
                <a:lnTo>
                  <a:pt x="13140" y="7449"/>
                </a:lnTo>
                <a:lnTo>
                  <a:pt x="13213" y="7498"/>
                </a:lnTo>
                <a:lnTo>
                  <a:pt x="13262" y="7522"/>
                </a:lnTo>
                <a:lnTo>
                  <a:pt x="13311" y="7547"/>
                </a:lnTo>
                <a:lnTo>
                  <a:pt x="13360" y="7571"/>
                </a:lnTo>
                <a:lnTo>
                  <a:pt x="13409" y="7547"/>
                </a:lnTo>
                <a:lnTo>
                  <a:pt x="13458" y="7522"/>
                </a:lnTo>
                <a:lnTo>
                  <a:pt x="13507" y="7498"/>
                </a:lnTo>
                <a:lnTo>
                  <a:pt x="13580" y="7449"/>
                </a:lnTo>
                <a:lnTo>
                  <a:pt x="13726" y="7425"/>
                </a:lnTo>
                <a:lnTo>
                  <a:pt x="13897" y="7449"/>
                </a:lnTo>
                <a:lnTo>
                  <a:pt x="13971" y="7498"/>
                </a:lnTo>
                <a:lnTo>
                  <a:pt x="14019" y="7522"/>
                </a:lnTo>
                <a:lnTo>
                  <a:pt x="14093" y="7571"/>
                </a:lnTo>
                <a:lnTo>
                  <a:pt x="14190" y="7596"/>
                </a:lnTo>
                <a:lnTo>
                  <a:pt x="14337" y="7620"/>
                </a:lnTo>
                <a:lnTo>
                  <a:pt x="14654" y="7620"/>
                </a:lnTo>
                <a:lnTo>
                  <a:pt x="14801" y="7596"/>
                </a:lnTo>
                <a:lnTo>
                  <a:pt x="14899" y="7571"/>
                </a:lnTo>
                <a:lnTo>
                  <a:pt x="14972" y="7522"/>
                </a:lnTo>
                <a:lnTo>
                  <a:pt x="15021" y="7473"/>
                </a:lnTo>
                <a:lnTo>
                  <a:pt x="15045" y="7400"/>
                </a:lnTo>
                <a:lnTo>
                  <a:pt x="15070" y="7229"/>
                </a:lnTo>
                <a:lnTo>
                  <a:pt x="15070" y="7205"/>
                </a:lnTo>
                <a:lnTo>
                  <a:pt x="15045" y="7156"/>
                </a:lnTo>
                <a:lnTo>
                  <a:pt x="14948" y="7107"/>
                </a:lnTo>
                <a:lnTo>
                  <a:pt x="14825" y="7058"/>
                </a:lnTo>
                <a:lnTo>
                  <a:pt x="14679" y="7058"/>
                </a:lnTo>
                <a:lnTo>
                  <a:pt x="14532" y="7034"/>
                </a:lnTo>
                <a:lnTo>
                  <a:pt x="14361" y="6985"/>
                </a:lnTo>
                <a:lnTo>
                  <a:pt x="14215" y="6936"/>
                </a:lnTo>
                <a:lnTo>
                  <a:pt x="14117" y="6863"/>
                </a:lnTo>
                <a:lnTo>
                  <a:pt x="14019" y="6790"/>
                </a:lnTo>
                <a:lnTo>
                  <a:pt x="13922" y="6716"/>
                </a:lnTo>
                <a:lnTo>
                  <a:pt x="13824" y="6692"/>
                </a:lnTo>
                <a:lnTo>
                  <a:pt x="13726" y="6668"/>
                </a:lnTo>
                <a:lnTo>
                  <a:pt x="13653" y="6643"/>
                </a:lnTo>
                <a:lnTo>
                  <a:pt x="13555" y="6619"/>
                </a:lnTo>
                <a:lnTo>
                  <a:pt x="13458" y="6545"/>
                </a:lnTo>
                <a:lnTo>
                  <a:pt x="13360" y="6472"/>
                </a:lnTo>
                <a:lnTo>
                  <a:pt x="13287" y="6399"/>
                </a:lnTo>
                <a:lnTo>
                  <a:pt x="13189" y="6374"/>
                </a:lnTo>
                <a:lnTo>
                  <a:pt x="13116" y="6350"/>
                </a:lnTo>
                <a:lnTo>
                  <a:pt x="13067" y="6374"/>
                </a:lnTo>
                <a:lnTo>
                  <a:pt x="13018" y="6399"/>
                </a:lnTo>
                <a:lnTo>
                  <a:pt x="12945" y="6399"/>
                </a:lnTo>
                <a:lnTo>
                  <a:pt x="12872" y="6350"/>
                </a:lnTo>
                <a:lnTo>
                  <a:pt x="12774" y="6277"/>
                </a:lnTo>
                <a:lnTo>
                  <a:pt x="12701" y="6228"/>
                </a:lnTo>
                <a:lnTo>
                  <a:pt x="12627" y="6179"/>
                </a:lnTo>
                <a:lnTo>
                  <a:pt x="12505" y="6179"/>
                </a:lnTo>
                <a:lnTo>
                  <a:pt x="12456" y="6228"/>
                </a:lnTo>
                <a:lnTo>
                  <a:pt x="12383" y="6252"/>
                </a:lnTo>
                <a:lnTo>
                  <a:pt x="12212" y="6277"/>
                </a:lnTo>
                <a:lnTo>
                  <a:pt x="12114" y="6326"/>
                </a:lnTo>
                <a:lnTo>
                  <a:pt x="11968" y="6399"/>
                </a:lnTo>
                <a:lnTo>
                  <a:pt x="11797" y="6521"/>
                </a:lnTo>
                <a:lnTo>
                  <a:pt x="11650" y="6668"/>
                </a:lnTo>
                <a:lnTo>
                  <a:pt x="11479" y="6814"/>
                </a:lnTo>
                <a:lnTo>
                  <a:pt x="11309" y="6936"/>
                </a:lnTo>
                <a:lnTo>
                  <a:pt x="11186" y="7009"/>
                </a:lnTo>
                <a:lnTo>
                  <a:pt x="11064" y="7058"/>
                </a:lnTo>
                <a:lnTo>
                  <a:pt x="10918" y="7009"/>
                </a:lnTo>
                <a:lnTo>
                  <a:pt x="10844" y="6985"/>
                </a:lnTo>
                <a:lnTo>
                  <a:pt x="10796" y="6961"/>
                </a:lnTo>
                <a:lnTo>
                  <a:pt x="10747" y="6912"/>
                </a:lnTo>
                <a:lnTo>
                  <a:pt x="10722" y="6838"/>
                </a:lnTo>
                <a:lnTo>
                  <a:pt x="10698" y="6668"/>
                </a:lnTo>
                <a:lnTo>
                  <a:pt x="10722" y="6497"/>
                </a:lnTo>
                <a:lnTo>
                  <a:pt x="10747" y="6423"/>
                </a:lnTo>
                <a:lnTo>
                  <a:pt x="10796" y="6374"/>
                </a:lnTo>
                <a:lnTo>
                  <a:pt x="10844" y="6350"/>
                </a:lnTo>
                <a:lnTo>
                  <a:pt x="10967" y="6326"/>
                </a:lnTo>
                <a:lnTo>
                  <a:pt x="11113" y="6301"/>
                </a:lnTo>
                <a:lnTo>
                  <a:pt x="11260" y="6277"/>
                </a:lnTo>
                <a:lnTo>
                  <a:pt x="11406" y="6277"/>
                </a:lnTo>
                <a:lnTo>
                  <a:pt x="11528" y="6228"/>
                </a:lnTo>
                <a:lnTo>
                  <a:pt x="11602" y="6179"/>
                </a:lnTo>
                <a:lnTo>
                  <a:pt x="11626" y="6130"/>
                </a:lnTo>
                <a:lnTo>
                  <a:pt x="11650" y="6106"/>
                </a:lnTo>
                <a:lnTo>
                  <a:pt x="11602" y="5935"/>
                </a:lnTo>
                <a:lnTo>
                  <a:pt x="11577" y="5862"/>
                </a:lnTo>
                <a:lnTo>
                  <a:pt x="11553" y="5813"/>
                </a:lnTo>
                <a:lnTo>
                  <a:pt x="11504" y="5764"/>
                </a:lnTo>
                <a:lnTo>
                  <a:pt x="11504" y="5715"/>
                </a:lnTo>
                <a:lnTo>
                  <a:pt x="11504" y="5666"/>
                </a:lnTo>
                <a:lnTo>
                  <a:pt x="11553" y="5617"/>
                </a:lnTo>
                <a:lnTo>
                  <a:pt x="11602" y="5593"/>
                </a:lnTo>
                <a:lnTo>
                  <a:pt x="11675" y="5544"/>
                </a:lnTo>
                <a:lnTo>
                  <a:pt x="11821" y="5520"/>
                </a:lnTo>
                <a:lnTo>
                  <a:pt x="11919" y="5520"/>
                </a:lnTo>
                <a:lnTo>
                  <a:pt x="12017" y="5471"/>
                </a:lnTo>
                <a:lnTo>
                  <a:pt x="12114" y="5398"/>
                </a:lnTo>
                <a:lnTo>
                  <a:pt x="12212" y="5324"/>
                </a:lnTo>
                <a:lnTo>
                  <a:pt x="12285" y="5251"/>
                </a:lnTo>
                <a:lnTo>
                  <a:pt x="12359" y="5153"/>
                </a:lnTo>
                <a:lnTo>
                  <a:pt x="12383" y="5031"/>
                </a:lnTo>
                <a:lnTo>
                  <a:pt x="12408" y="4958"/>
                </a:lnTo>
                <a:lnTo>
                  <a:pt x="12383" y="4787"/>
                </a:lnTo>
                <a:lnTo>
                  <a:pt x="12334" y="4714"/>
                </a:lnTo>
                <a:lnTo>
                  <a:pt x="12310" y="4665"/>
                </a:lnTo>
                <a:lnTo>
                  <a:pt x="12310" y="4640"/>
                </a:lnTo>
                <a:lnTo>
                  <a:pt x="12310" y="4592"/>
                </a:lnTo>
                <a:lnTo>
                  <a:pt x="12383" y="4469"/>
                </a:lnTo>
                <a:lnTo>
                  <a:pt x="12505" y="4298"/>
                </a:lnTo>
                <a:lnTo>
                  <a:pt x="12701" y="4103"/>
                </a:lnTo>
                <a:lnTo>
                  <a:pt x="12798" y="4005"/>
                </a:lnTo>
                <a:lnTo>
                  <a:pt x="12945" y="3908"/>
                </a:lnTo>
                <a:lnTo>
                  <a:pt x="13091" y="3834"/>
                </a:lnTo>
                <a:lnTo>
                  <a:pt x="13262" y="3761"/>
                </a:lnTo>
                <a:lnTo>
                  <a:pt x="13604" y="3663"/>
                </a:lnTo>
                <a:lnTo>
                  <a:pt x="13775" y="3639"/>
                </a:lnTo>
                <a:lnTo>
                  <a:pt x="13922" y="3615"/>
                </a:lnTo>
                <a:close/>
                <a:moveTo>
                  <a:pt x="6888" y="2467"/>
                </a:moveTo>
                <a:lnTo>
                  <a:pt x="6986" y="2491"/>
                </a:lnTo>
                <a:lnTo>
                  <a:pt x="7083" y="2516"/>
                </a:lnTo>
                <a:lnTo>
                  <a:pt x="7132" y="2540"/>
                </a:lnTo>
                <a:lnTo>
                  <a:pt x="7181" y="2589"/>
                </a:lnTo>
                <a:lnTo>
                  <a:pt x="7181" y="2638"/>
                </a:lnTo>
                <a:lnTo>
                  <a:pt x="7181" y="2711"/>
                </a:lnTo>
                <a:lnTo>
                  <a:pt x="7132" y="2784"/>
                </a:lnTo>
                <a:lnTo>
                  <a:pt x="7083" y="2858"/>
                </a:lnTo>
                <a:lnTo>
                  <a:pt x="6937" y="3028"/>
                </a:lnTo>
                <a:lnTo>
                  <a:pt x="6864" y="3175"/>
                </a:lnTo>
                <a:lnTo>
                  <a:pt x="6839" y="3322"/>
                </a:lnTo>
                <a:lnTo>
                  <a:pt x="6864" y="3395"/>
                </a:lnTo>
                <a:lnTo>
                  <a:pt x="6888" y="3419"/>
                </a:lnTo>
                <a:lnTo>
                  <a:pt x="6961" y="3517"/>
                </a:lnTo>
                <a:lnTo>
                  <a:pt x="7010" y="3615"/>
                </a:lnTo>
                <a:lnTo>
                  <a:pt x="7059" y="3712"/>
                </a:lnTo>
                <a:lnTo>
                  <a:pt x="7083" y="3810"/>
                </a:lnTo>
                <a:lnTo>
                  <a:pt x="7059" y="3908"/>
                </a:lnTo>
                <a:lnTo>
                  <a:pt x="7010" y="4005"/>
                </a:lnTo>
                <a:lnTo>
                  <a:pt x="6961" y="4103"/>
                </a:lnTo>
                <a:lnTo>
                  <a:pt x="6888" y="4201"/>
                </a:lnTo>
                <a:lnTo>
                  <a:pt x="6839" y="4225"/>
                </a:lnTo>
                <a:lnTo>
                  <a:pt x="6644" y="4225"/>
                </a:lnTo>
                <a:lnTo>
                  <a:pt x="6473" y="4128"/>
                </a:lnTo>
                <a:lnTo>
                  <a:pt x="6302" y="4005"/>
                </a:lnTo>
                <a:lnTo>
                  <a:pt x="6155" y="3859"/>
                </a:lnTo>
                <a:lnTo>
                  <a:pt x="5984" y="3786"/>
                </a:lnTo>
                <a:lnTo>
                  <a:pt x="5838" y="3761"/>
                </a:lnTo>
                <a:lnTo>
                  <a:pt x="5789" y="3786"/>
                </a:lnTo>
                <a:lnTo>
                  <a:pt x="5740" y="3810"/>
                </a:lnTo>
                <a:lnTo>
                  <a:pt x="5642" y="3883"/>
                </a:lnTo>
                <a:lnTo>
                  <a:pt x="5545" y="3957"/>
                </a:lnTo>
                <a:lnTo>
                  <a:pt x="5447" y="3981"/>
                </a:lnTo>
                <a:lnTo>
                  <a:pt x="5349" y="4005"/>
                </a:lnTo>
                <a:lnTo>
                  <a:pt x="5203" y="4030"/>
                </a:lnTo>
                <a:lnTo>
                  <a:pt x="5129" y="4054"/>
                </a:lnTo>
                <a:lnTo>
                  <a:pt x="5081" y="4103"/>
                </a:lnTo>
                <a:lnTo>
                  <a:pt x="5032" y="4128"/>
                </a:lnTo>
                <a:lnTo>
                  <a:pt x="4959" y="4152"/>
                </a:lnTo>
                <a:lnTo>
                  <a:pt x="4788" y="4201"/>
                </a:lnTo>
                <a:lnTo>
                  <a:pt x="4690" y="4201"/>
                </a:lnTo>
                <a:lnTo>
                  <a:pt x="4592" y="4250"/>
                </a:lnTo>
                <a:lnTo>
                  <a:pt x="4494" y="4298"/>
                </a:lnTo>
                <a:lnTo>
                  <a:pt x="4397" y="4372"/>
                </a:lnTo>
                <a:lnTo>
                  <a:pt x="4372" y="4421"/>
                </a:lnTo>
                <a:lnTo>
                  <a:pt x="4372" y="4494"/>
                </a:lnTo>
                <a:lnTo>
                  <a:pt x="4372" y="4616"/>
                </a:lnTo>
                <a:lnTo>
                  <a:pt x="4470" y="4787"/>
                </a:lnTo>
                <a:lnTo>
                  <a:pt x="4592" y="4958"/>
                </a:lnTo>
                <a:lnTo>
                  <a:pt x="4690" y="5031"/>
                </a:lnTo>
                <a:lnTo>
                  <a:pt x="4788" y="5056"/>
                </a:lnTo>
                <a:lnTo>
                  <a:pt x="4885" y="5080"/>
                </a:lnTo>
                <a:lnTo>
                  <a:pt x="5007" y="5080"/>
                </a:lnTo>
                <a:lnTo>
                  <a:pt x="5129" y="5056"/>
                </a:lnTo>
                <a:lnTo>
                  <a:pt x="5227" y="5007"/>
                </a:lnTo>
                <a:lnTo>
                  <a:pt x="5349" y="4933"/>
                </a:lnTo>
                <a:lnTo>
                  <a:pt x="5447" y="4860"/>
                </a:lnTo>
                <a:lnTo>
                  <a:pt x="5642" y="4665"/>
                </a:lnTo>
                <a:lnTo>
                  <a:pt x="5838" y="4518"/>
                </a:lnTo>
                <a:lnTo>
                  <a:pt x="6009" y="4421"/>
                </a:lnTo>
                <a:lnTo>
                  <a:pt x="6131" y="4372"/>
                </a:lnTo>
                <a:lnTo>
                  <a:pt x="6204" y="4396"/>
                </a:lnTo>
                <a:lnTo>
                  <a:pt x="6253" y="4445"/>
                </a:lnTo>
                <a:lnTo>
                  <a:pt x="6302" y="4494"/>
                </a:lnTo>
                <a:lnTo>
                  <a:pt x="6302" y="4567"/>
                </a:lnTo>
                <a:lnTo>
                  <a:pt x="6326" y="4640"/>
                </a:lnTo>
                <a:lnTo>
                  <a:pt x="6375" y="4714"/>
                </a:lnTo>
                <a:lnTo>
                  <a:pt x="6424" y="4738"/>
                </a:lnTo>
                <a:lnTo>
                  <a:pt x="6497" y="4763"/>
                </a:lnTo>
                <a:lnTo>
                  <a:pt x="6595" y="4787"/>
                </a:lnTo>
                <a:lnTo>
                  <a:pt x="6693" y="4811"/>
                </a:lnTo>
                <a:lnTo>
                  <a:pt x="6790" y="4885"/>
                </a:lnTo>
                <a:lnTo>
                  <a:pt x="6888" y="4958"/>
                </a:lnTo>
                <a:lnTo>
                  <a:pt x="6937" y="5031"/>
                </a:lnTo>
                <a:lnTo>
                  <a:pt x="6961" y="5153"/>
                </a:lnTo>
                <a:lnTo>
                  <a:pt x="6937" y="5251"/>
                </a:lnTo>
                <a:lnTo>
                  <a:pt x="6888" y="5324"/>
                </a:lnTo>
                <a:lnTo>
                  <a:pt x="6790" y="5398"/>
                </a:lnTo>
                <a:lnTo>
                  <a:pt x="6693" y="5471"/>
                </a:lnTo>
                <a:lnTo>
                  <a:pt x="6595" y="5520"/>
                </a:lnTo>
                <a:lnTo>
                  <a:pt x="6497" y="5520"/>
                </a:lnTo>
                <a:lnTo>
                  <a:pt x="6399" y="5544"/>
                </a:lnTo>
                <a:lnTo>
                  <a:pt x="6253" y="5642"/>
                </a:lnTo>
                <a:lnTo>
                  <a:pt x="6082" y="5764"/>
                </a:lnTo>
                <a:lnTo>
                  <a:pt x="5935" y="5910"/>
                </a:lnTo>
                <a:lnTo>
                  <a:pt x="5764" y="6057"/>
                </a:lnTo>
                <a:lnTo>
                  <a:pt x="5594" y="6179"/>
                </a:lnTo>
                <a:lnTo>
                  <a:pt x="5471" y="6252"/>
                </a:lnTo>
                <a:lnTo>
                  <a:pt x="5349" y="6277"/>
                </a:lnTo>
                <a:lnTo>
                  <a:pt x="5227" y="6326"/>
                </a:lnTo>
                <a:lnTo>
                  <a:pt x="5056" y="6448"/>
                </a:lnTo>
                <a:lnTo>
                  <a:pt x="4812" y="6643"/>
                </a:lnTo>
                <a:lnTo>
                  <a:pt x="4568" y="6887"/>
                </a:lnTo>
                <a:lnTo>
                  <a:pt x="4226" y="7229"/>
                </a:lnTo>
                <a:lnTo>
                  <a:pt x="4104" y="7327"/>
                </a:lnTo>
                <a:lnTo>
                  <a:pt x="3957" y="7449"/>
                </a:lnTo>
                <a:lnTo>
                  <a:pt x="3640" y="7644"/>
                </a:lnTo>
                <a:lnTo>
                  <a:pt x="3347" y="7767"/>
                </a:lnTo>
                <a:lnTo>
                  <a:pt x="3200" y="7791"/>
                </a:lnTo>
                <a:lnTo>
                  <a:pt x="3078" y="7815"/>
                </a:lnTo>
                <a:lnTo>
                  <a:pt x="2834" y="7815"/>
                </a:lnTo>
                <a:lnTo>
                  <a:pt x="2614" y="7864"/>
                </a:lnTo>
                <a:lnTo>
                  <a:pt x="2443" y="7938"/>
                </a:lnTo>
                <a:lnTo>
                  <a:pt x="2321" y="8011"/>
                </a:lnTo>
                <a:lnTo>
                  <a:pt x="2248" y="8084"/>
                </a:lnTo>
                <a:lnTo>
                  <a:pt x="2174" y="8182"/>
                </a:lnTo>
                <a:lnTo>
                  <a:pt x="2125" y="8279"/>
                </a:lnTo>
                <a:lnTo>
                  <a:pt x="2125" y="8377"/>
                </a:lnTo>
                <a:lnTo>
                  <a:pt x="2125" y="8475"/>
                </a:lnTo>
                <a:lnTo>
                  <a:pt x="2174" y="8573"/>
                </a:lnTo>
                <a:lnTo>
                  <a:pt x="2248" y="8670"/>
                </a:lnTo>
                <a:lnTo>
                  <a:pt x="2321" y="8768"/>
                </a:lnTo>
                <a:lnTo>
                  <a:pt x="2394" y="8841"/>
                </a:lnTo>
                <a:lnTo>
                  <a:pt x="2492" y="8890"/>
                </a:lnTo>
                <a:lnTo>
                  <a:pt x="2614" y="8939"/>
                </a:lnTo>
                <a:lnTo>
                  <a:pt x="2687" y="8939"/>
                </a:lnTo>
                <a:lnTo>
                  <a:pt x="2809" y="8988"/>
                </a:lnTo>
                <a:lnTo>
                  <a:pt x="2956" y="9085"/>
                </a:lnTo>
                <a:lnTo>
                  <a:pt x="3151" y="9232"/>
                </a:lnTo>
                <a:lnTo>
                  <a:pt x="3371" y="9427"/>
                </a:lnTo>
                <a:lnTo>
                  <a:pt x="3566" y="9623"/>
                </a:lnTo>
                <a:lnTo>
                  <a:pt x="3762" y="9769"/>
                </a:lnTo>
                <a:lnTo>
                  <a:pt x="3908" y="9867"/>
                </a:lnTo>
                <a:lnTo>
                  <a:pt x="4030" y="9891"/>
                </a:lnTo>
                <a:lnTo>
                  <a:pt x="4177" y="9867"/>
                </a:lnTo>
                <a:lnTo>
                  <a:pt x="4250" y="9843"/>
                </a:lnTo>
                <a:lnTo>
                  <a:pt x="4324" y="9818"/>
                </a:lnTo>
                <a:lnTo>
                  <a:pt x="4372" y="9769"/>
                </a:lnTo>
                <a:lnTo>
                  <a:pt x="4494" y="9745"/>
                </a:lnTo>
                <a:lnTo>
                  <a:pt x="4641" y="9720"/>
                </a:lnTo>
                <a:lnTo>
                  <a:pt x="4959" y="9720"/>
                </a:lnTo>
                <a:lnTo>
                  <a:pt x="5105" y="9769"/>
                </a:lnTo>
                <a:lnTo>
                  <a:pt x="5252" y="9818"/>
                </a:lnTo>
                <a:lnTo>
                  <a:pt x="5349" y="9916"/>
                </a:lnTo>
                <a:lnTo>
                  <a:pt x="5447" y="9989"/>
                </a:lnTo>
                <a:lnTo>
                  <a:pt x="5545" y="10038"/>
                </a:lnTo>
                <a:lnTo>
                  <a:pt x="5642" y="10087"/>
                </a:lnTo>
                <a:lnTo>
                  <a:pt x="5740" y="10087"/>
                </a:lnTo>
                <a:lnTo>
                  <a:pt x="5838" y="10136"/>
                </a:lnTo>
                <a:lnTo>
                  <a:pt x="5984" y="10209"/>
                </a:lnTo>
                <a:lnTo>
                  <a:pt x="6155" y="10331"/>
                </a:lnTo>
                <a:lnTo>
                  <a:pt x="6302" y="10478"/>
                </a:lnTo>
                <a:lnTo>
                  <a:pt x="6473" y="10624"/>
                </a:lnTo>
                <a:lnTo>
                  <a:pt x="6644" y="10746"/>
                </a:lnTo>
                <a:lnTo>
                  <a:pt x="6790" y="10819"/>
                </a:lnTo>
                <a:lnTo>
                  <a:pt x="6888" y="10844"/>
                </a:lnTo>
                <a:lnTo>
                  <a:pt x="6961" y="10868"/>
                </a:lnTo>
                <a:lnTo>
                  <a:pt x="7083" y="10917"/>
                </a:lnTo>
                <a:lnTo>
                  <a:pt x="7181" y="10966"/>
                </a:lnTo>
                <a:lnTo>
                  <a:pt x="7254" y="11039"/>
                </a:lnTo>
                <a:lnTo>
                  <a:pt x="7352" y="11113"/>
                </a:lnTo>
                <a:lnTo>
                  <a:pt x="7450" y="11186"/>
                </a:lnTo>
                <a:lnTo>
                  <a:pt x="7547" y="11210"/>
                </a:lnTo>
                <a:lnTo>
                  <a:pt x="7645" y="11235"/>
                </a:lnTo>
                <a:lnTo>
                  <a:pt x="7743" y="11259"/>
                </a:lnTo>
                <a:lnTo>
                  <a:pt x="7840" y="11283"/>
                </a:lnTo>
                <a:lnTo>
                  <a:pt x="7938" y="11357"/>
                </a:lnTo>
                <a:lnTo>
                  <a:pt x="8036" y="11430"/>
                </a:lnTo>
                <a:lnTo>
                  <a:pt x="8109" y="11528"/>
                </a:lnTo>
                <a:lnTo>
                  <a:pt x="8158" y="11625"/>
                </a:lnTo>
                <a:lnTo>
                  <a:pt x="8207" y="11723"/>
                </a:lnTo>
                <a:lnTo>
                  <a:pt x="8207" y="11796"/>
                </a:lnTo>
                <a:lnTo>
                  <a:pt x="8207" y="11894"/>
                </a:lnTo>
                <a:lnTo>
                  <a:pt x="8158" y="11992"/>
                </a:lnTo>
                <a:lnTo>
                  <a:pt x="8109" y="12089"/>
                </a:lnTo>
                <a:lnTo>
                  <a:pt x="8036" y="12187"/>
                </a:lnTo>
                <a:lnTo>
                  <a:pt x="7963" y="12285"/>
                </a:lnTo>
                <a:lnTo>
                  <a:pt x="7889" y="12383"/>
                </a:lnTo>
                <a:lnTo>
                  <a:pt x="7840" y="12480"/>
                </a:lnTo>
                <a:lnTo>
                  <a:pt x="7840" y="12578"/>
                </a:lnTo>
                <a:lnTo>
                  <a:pt x="7816" y="12676"/>
                </a:lnTo>
                <a:lnTo>
                  <a:pt x="7718" y="12822"/>
                </a:lnTo>
                <a:lnTo>
                  <a:pt x="7596" y="12969"/>
                </a:lnTo>
                <a:lnTo>
                  <a:pt x="7450" y="13140"/>
                </a:lnTo>
                <a:lnTo>
                  <a:pt x="7303" y="13311"/>
                </a:lnTo>
                <a:lnTo>
                  <a:pt x="7181" y="13457"/>
                </a:lnTo>
                <a:lnTo>
                  <a:pt x="7108" y="13604"/>
                </a:lnTo>
                <a:lnTo>
                  <a:pt x="7083" y="13701"/>
                </a:lnTo>
                <a:lnTo>
                  <a:pt x="7034" y="13823"/>
                </a:lnTo>
                <a:lnTo>
                  <a:pt x="6961" y="13970"/>
                </a:lnTo>
                <a:lnTo>
                  <a:pt x="6839" y="14117"/>
                </a:lnTo>
                <a:lnTo>
                  <a:pt x="6693" y="14288"/>
                </a:lnTo>
                <a:lnTo>
                  <a:pt x="6546" y="14434"/>
                </a:lnTo>
                <a:lnTo>
                  <a:pt x="6424" y="14605"/>
                </a:lnTo>
                <a:lnTo>
                  <a:pt x="6351" y="14752"/>
                </a:lnTo>
                <a:lnTo>
                  <a:pt x="6302" y="14849"/>
                </a:lnTo>
                <a:lnTo>
                  <a:pt x="6277" y="14947"/>
                </a:lnTo>
                <a:lnTo>
                  <a:pt x="6229" y="15069"/>
                </a:lnTo>
                <a:lnTo>
                  <a:pt x="6131" y="15216"/>
                </a:lnTo>
                <a:lnTo>
                  <a:pt x="6033" y="15338"/>
                </a:lnTo>
                <a:lnTo>
                  <a:pt x="5911" y="15460"/>
                </a:lnTo>
                <a:lnTo>
                  <a:pt x="5813" y="15582"/>
                </a:lnTo>
                <a:lnTo>
                  <a:pt x="5764" y="15704"/>
                </a:lnTo>
                <a:lnTo>
                  <a:pt x="5740" y="15802"/>
                </a:lnTo>
                <a:lnTo>
                  <a:pt x="5764" y="15973"/>
                </a:lnTo>
                <a:lnTo>
                  <a:pt x="5789" y="16046"/>
                </a:lnTo>
                <a:lnTo>
                  <a:pt x="5838" y="16095"/>
                </a:lnTo>
                <a:lnTo>
                  <a:pt x="5862" y="16144"/>
                </a:lnTo>
                <a:lnTo>
                  <a:pt x="5911" y="16217"/>
                </a:lnTo>
                <a:lnTo>
                  <a:pt x="5935" y="16388"/>
                </a:lnTo>
                <a:lnTo>
                  <a:pt x="5911" y="16461"/>
                </a:lnTo>
                <a:lnTo>
                  <a:pt x="5862" y="16510"/>
                </a:lnTo>
                <a:lnTo>
                  <a:pt x="5813" y="16559"/>
                </a:lnTo>
                <a:lnTo>
                  <a:pt x="5642" y="16559"/>
                </a:lnTo>
                <a:lnTo>
                  <a:pt x="5545" y="16510"/>
                </a:lnTo>
                <a:lnTo>
                  <a:pt x="5447" y="16461"/>
                </a:lnTo>
                <a:lnTo>
                  <a:pt x="5349" y="16388"/>
                </a:lnTo>
                <a:lnTo>
                  <a:pt x="5276" y="16266"/>
                </a:lnTo>
                <a:lnTo>
                  <a:pt x="5227" y="16119"/>
                </a:lnTo>
                <a:lnTo>
                  <a:pt x="5178" y="15973"/>
                </a:lnTo>
                <a:lnTo>
                  <a:pt x="5178" y="15802"/>
                </a:lnTo>
                <a:lnTo>
                  <a:pt x="5154" y="15655"/>
                </a:lnTo>
                <a:lnTo>
                  <a:pt x="5105" y="15484"/>
                </a:lnTo>
                <a:lnTo>
                  <a:pt x="5056" y="15338"/>
                </a:lnTo>
                <a:lnTo>
                  <a:pt x="4983" y="15240"/>
                </a:lnTo>
                <a:lnTo>
                  <a:pt x="4934" y="15191"/>
                </a:lnTo>
                <a:lnTo>
                  <a:pt x="4910" y="15093"/>
                </a:lnTo>
                <a:lnTo>
                  <a:pt x="4836" y="14849"/>
                </a:lnTo>
                <a:lnTo>
                  <a:pt x="4812" y="14556"/>
                </a:lnTo>
                <a:lnTo>
                  <a:pt x="4788" y="14214"/>
                </a:lnTo>
                <a:lnTo>
                  <a:pt x="4788" y="13970"/>
                </a:lnTo>
                <a:lnTo>
                  <a:pt x="4788" y="13799"/>
                </a:lnTo>
                <a:lnTo>
                  <a:pt x="4739" y="13604"/>
                </a:lnTo>
                <a:lnTo>
                  <a:pt x="4714" y="13433"/>
                </a:lnTo>
                <a:lnTo>
                  <a:pt x="4641" y="13237"/>
                </a:lnTo>
                <a:lnTo>
                  <a:pt x="4568" y="13066"/>
                </a:lnTo>
                <a:lnTo>
                  <a:pt x="4494" y="12920"/>
                </a:lnTo>
                <a:lnTo>
                  <a:pt x="4397" y="12773"/>
                </a:lnTo>
                <a:lnTo>
                  <a:pt x="4324" y="12676"/>
                </a:lnTo>
                <a:lnTo>
                  <a:pt x="4128" y="12456"/>
                </a:lnTo>
                <a:lnTo>
                  <a:pt x="3982" y="12260"/>
                </a:lnTo>
                <a:lnTo>
                  <a:pt x="3884" y="12114"/>
                </a:lnTo>
                <a:lnTo>
                  <a:pt x="3835" y="11992"/>
                </a:lnTo>
                <a:lnTo>
                  <a:pt x="3811" y="11845"/>
                </a:lnTo>
                <a:lnTo>
                  <a:pt x="3786" y="11772"/>
                </a:lnTo>
                <a:lnTo>
                  <a:pt x="3737" y="11723"/>
                </a:lnTo>
                <a:lnTo>
                  <a:pt x="3713" y="11650"/>
                </a:lnTo>
                <a:lnTo>
                  <a:pt x="3664" y="11528"/>
                </a:lnTo>
                <a:lnTo>
                  <a:pt x="3664" y="11381"/>
                </a:lnTo>
                <a:lnTo>
                  <a:pt x="3640" y="11235"/>
                </a:lnTo>
                <a:lnTo>
                  <a:pt x="3664" y="11088"/>
                </a:lnTo>
                <a:lnTo>
                  <a:pt x="3664" y="10942"/>
                </a:lnTo>
                <a:lnTo>
                  <a:pt x="3713" y="10819"/>
                </a:lnTo>
                <a:lnTo>
                  <a:pt x="3737" y="10771"/>
                </a:lnTo>
                <a:lnTo>
                  <a:pt x="3786" y="10697"/>
                </a:lnTo>
                <a:lnTo>
                  <a:pt x="3811" y="10648"/>
                </a:lnTo>
                <a:lnTo>
                  <a:pt x="3835" y="10478"/>
                </a:lnTo>
                <a:lnTo>
                  <a:pt x="3811" y="10307"/>
                </a:lnTo>
                <a:lnTo>
                  <a:pt x="3786" y="10233"/>
                </a:lnTo>
                <a:lnTo>
                  <a:pt x="3737" y="10184"/>
                </a:lnTo>
                <a:lnTo>
                  <a:pt x="3689" y="10160"/>
                </a:lnTo>
                <a:lnTo>
                  <a:pt x="3615" y="10111"/>
                </a:lnTo>
                <a:lnTo>
                  <a:pt x="3444" y="10087"/>
                </a:lnTo>
                <a:lnTo>
                  <a:pt x="3347" y="10062"/>
                </a:lnTo>
                <a:lnTo>
                  <a:pt x="3200" y="9989"/>
                </a:lnTo>
                <a:lnTo>
                  <a:pt x="3054" y="9867"/>
                </a:lnTo>
                <a:lnTo>
                  <a:pt x="2883" y="9720"/>
                </a:lnTo>
                <a:lnTo>
                  <a:pt x="2712" y="9574"/>
                </a:lnTo>
                <a:lnTo>
                  <a:pt x="2565" y="9452"/>
                </a:lnTo>
                <a:lnTo>
                  <a:pt x="2419" y="9354"/>
                </a:lnTo>
                <a:lnTo>
                  <a:pt x="2321" y="9330"/>
                </a:lnTo>
                <a:lnTo>
                  <a:pt x="2199" y="9281"/>
                </a:lnTo>
                <a:lnTo>
                  <a:pt x="2003" y="9159"/>
                </a:lnTo>
                <a:lnTo>
                  <a:pt x="1784" y="8988"/>
                </a:lnTo>
                <a:lnTo>
                  <a:pt x="1539" y="8768"/>
                </a:lnTo>
                <a:lnTo>
                  <a:pt x="1246" y="8402"/>
                </a:lnTo>
                <a:lnTo>
                  <a:pt x="1078" y="8185"/>
                </a:lnTo>
                <a:lnTo>
                  <a:pt x="1124" y="7840"/>
                </a:lnTo>
                <a:lnTo>
                  <a:pt x="1197" y="7473"/>
                </a:lnTo>
                <a:lnTo>
                  <a:pt x="1295" y="7132"/>
                </a:lnTo>
                <a:lnTo>
                  <a:pt x="1393" y="6790"/>
                </a:lnTo>
                <a:lnTo>
                  <a:pt x="1515" y="6448"/>
                </a:lnTo>
                <a:lnTo>
                  <a:pt x="1637" y="6106"/>
                </a:lnTo>
                <a:lnTo>
                  <a:pt x="1784" y="5788"/>
                </a:lnTo>
                <a:lnTo>
                  <a:pt x="1954" y="5471"/>
                </a:lnTo>
                <a:lnTo>
                  <a:pt x="2125" y="5153"/>
                </a:lnTo>
                <a:lnTo>
                  <a:pt x="2296" y="4860"/>
                </a:lnTo>
                <a:lnTo>
                  <a:pt x="2516" y="4567"/>
                </a:lnTo>
                <a:lnTo>
                  <a:pt x="2712" y="4298"/>
                </a:lnTo>
                <a:lnTo>
                  <a:pt x="3151" y="3737"/>
                </a:lnTo>
                <a:lnTo>
                  <a:pt x="3664" y="3248"/>
                </a:lnTo>
                <a:lnTo>
                  <a:pt x="4079" y="3248"/>
                </a:lnTo>
                <a:lnTo>
                  <a:pt x="4299" y="3297"/>
                </a:lnTo>
                <a:lnTo>
                  <a:pt x="4470" y="3346"/>
                </a:lnTo>
                <a:lnTo>
                  <a:pt x="4592" y="3419"/>
                </a:lnTo>
                <a:lnTo>
                  <a:pt x="4690" y="3493"/>
                </a:lnTo>
                <a:lnTo>
                  <a:pt x="4788" y="3517"/>
                </a:lnTo>
                <a:lnTo>
                  <a:pt x="4885" y="3493"/>
                </a:lnTo>
                <a:lnTo>
                  <a:pt x="4983" y="3419"/>
                </a:lnTo>
                <a:lnTo>
                  <a:pt x="5056" y="3346"/>
                </a:lnTo>
                <a:lnTo>
                  <a:pt x="5178" y="3297"/>
                </a:lnTo>
                <a:lnTo>
                  <a:pt x="5276" y="3248"/>
                </a:lnTo>
                <a:lnTo>
                  <a:pt x="5349" y="3248"/>
                </a:lnTo>
                <a:lnTo>
                  <a:pt x="5471" y="3199"/>
                </a:lnTo>
                <a:lnTo>
                  <a:pt x="5594" y="3126"/>
                </a:lnTo>
                <a:lnTo>
                  <a:pt x="5764" y="3004"/>
                </a:lnTo>
                <a:lnTo>
                  <a:pt x="5935" y="2858"/>
                </a:lnTo>
                <a:lnTo>
                  <a:pt x="6131" y="2711"/>
                </a:lnTo>
                <a:lnTo>
                  <a:pt x="6375" y="2589"/>
                </a:lnTo>
                <a:lnTo>
                  <a:pt x="6619" y="2516"/>
                </a:lnTo>
                <a:lnTo>
                  <a:pt x="6888" y="2467"/>
                </a:lnTo>
                <a:close/>
                <a:moveTo>
                  <a:pt x="9379" y="0"/>
                </a:moveTo>
                <a:lnTo>
                  <a:pt x="8891" y="24"/>
                </a:lnTo>
                <a:lnTo>
                  <a:pt x="8427" y="49"/>
                </a:lnTo>
                <a:lnTo>
                  <a:pt x="7963" y="122"/>
                </a:lnTo>
                <a:lnTo>
                  <a:pt x="7499" y="195"/>
                </a:lnTo>
                <a:lnTo>
                  <a:pt x="7034" y="293"/>
                </a:lnTo>
                <a:lnTo>
                  <a:pt x="6595" y="440"/>
                </a:lnTo>
                <a:lnTo>
                  <a:pt x="6155" y="586"/>
                </a:lnTo>
                <a:lnTo>
                  <a:pt x="5740" y="733"/>
                </a:lnTo>
                <a:lnTo>
                  <a:pt x="5325" y="928"/>
                </a:lnTo>
                <a:lnTo>
                  <a:pt x="4910" y="1148"/>
                </a:lnTo>
                <a:lnTo>
                  <a:pt x="4519" y="1368"/>
                </a:lnTo>
                <a:lnTo>
                  <a:pt x="4128" y="1612"/>
                </a:lnTo>
                <a:lnTo>
                  <a:pt x="3762" y="1881"/>
                </a:lnTo>
                <a:lnTo>
                  <a:pt x="3420" y="2149"/>
                </a:lnTo>
                <a:lnTo>
                  <a:pt x="3078" y="2442"/>
                </a:lnTo>
                <a:lnTo>
                  <a:pt x="2760" y="2760"/>
                </a:lnTo>
                <a:lnTo>
                  <a:pt x="2443" y="3077"/>
                </a:lnTo>
                <a:lnTo>
                  <a:pt x="2150" y="3419"/>
                </a:lnTo>
                <a:lnTo>
                  <a:pt x="1881" y="3761"/>
                </a:lnTo>
                <a:lnTo>
                  <a:pt x="1613" y="4128"/>
                </a:lnTo>
                <a:lnTo>
                  <a:pt x="1368" y="4518"/>
                </a:lnTo>
                <a:lnTo>
                  <a:pt x="1149" y="4909"/>
                </a:lnTo>
                <a:lnTo>
                  <a:pt x="929" y="5324"/>
                </a:lnTo>
                <a:lnTo>
                  <a:pt x="733" y="5739"/>
                </a:lnTo>
                <a:lnTo>
                  <a:pt x="587" y="6155"/>
                </a:lnTo>
                <a:lnTo>
                  <a:pt x="440" y="6594"/>
                </a:lnTo>
                <a:lnTo>
                  <a:pt x="294" y="7034"/>
                </a:lnTo>
                <a:lnTo>
                  <a:pt x="196" y="7498"/>
                </a:lnTo>
                <a:lnTo>
                  <a:pt x="123" y="7962"/>
                </a:lnTo>
                <a:lnTo>
                  <a:pt x="49" y="8426"/>
                </a:lnTo>
                <a:lnTo>
                  <a:pt x="25" y="8890"/>
                </a:lnTo>
                <a:lnTo>
                  <a:pt x="1" y="9378"/>
                </a:lnTo>
                <a:lnTo>
                  <a:pt x="25" y="9867"/>
                </a:lnTo>
                <a:lnTo>
                  <a:pt x="49" y="10331"/>
                </a:lnTo>
                <a:lnTo>
                  <a:pt x="123" y="10795"/>
                </a:lnTo>
                <a:lnTo>
                  <a:pt x="196" y="11259"/>
                </a:lnTo>
                <a:lnTo>
                  <a:pt x="294" y="11723"/>
                </a:lnTo>
                <a:lnTo>
                  <a:pt x="440" y="12163"/>
                </a:lnTo>
                <a:lnTo>
                  <a:pt x="587" y="12602"/>
                </a:lnTo>
                <a:lnTo>
                  <a:pt x="733" y="13018"/>
                </a:lnTo>
                <a:lnTo>
                  <a:pt x="929" y="13433"/>
                </a:lnTo>
                <a:lnTo>
                  <a:pt x="1149" y="13848"/>
                </a:lnTo>
                <a:lnTo>
                  <a:pt x="1368" y="14239"/>
                </a:lnTo>
                <a:lnTo>
                  <a:pt x="1613" y="14629"/>
                </a:lnTo>
                <a:lnTo>
                  <a:pt x="1881" y="14996"/>
                </a:lnTo>
                <a:lnTo>
                  <a:pt x="2150" y="15338"/>
                </a:lnTo>
                <a:lnTo>
                  <a:pt x="2443" y="15680"/>
                </a:lnTo>
                <a:lnTo>
                  <a:pt x="2760" y="15997"/>
                </a:lnTo>
                <a:lnTo>
                  <a:pt x="3078" y="16315"/>
                </a:lnTo>
                <a:lnTo>
                  <a:pt x="3420" y="16608"/>
                </a:lnTo>
                <a:lnTo>
                  <a:pt x="3762" y="16876"/>
                </a:lnTo>
                <a:lnTo>
                  <a:pt x="4128" y="17145"/>
                </a:lnTo>
                <a:lnTo>
                  <a:pt x="4519" y="17389"/>
                </a:lnTo>
                <a:lnTo>
                  <a:pt x="4910" y="17609"/>
                </a:lnTo>
                <a:lnTo>
                  <a:pt x="5325" y="17829"/>
                </a:lnTo>
                <a:lnTo>
                  <a:pt x="5740" y="18024"/>
                </a:lnTo>
                <a:lnTo>
                  <a:pt x="6155" y="18171"/>
                </a:lnTo>
                <a:lnTo>
                  <a:pt x="6595" y="18317"/>
                </a:lnTo>
                <a:lnTo>
                  <a:pt x="7034" y="18464"/>
                </a:lnTo>
                <a:lnTo>
                  <a:pt x="7499" y="18562"/>
                </a:lnTo>
                <a:lnTo>
                  <a:pt x="7963" y="18635"/>
                </a:lnTo>
                <a:lnTo>
                  <a:pt x="8427" y="18708"/>
                </a:lnTo>
                <a:lnTo>
                  <a:pt x="8891" y="18733"/>
                </a:lnTo>
                <a:lnTo>
                  <a:pt x="9379" y="18757"/>
                </a:lnTo>
                <a:lnTo>
                  <a:pt x="9868" y="18733"/>
                </a:lnTo>
                <a:lnTo>
                  <a:pt x="10332" y="18708"/>
                </a:lnTo>
                <a:lnTo>
                  <a:pt x="10796" y="18635"/>
                </a:lnTo>
                <a:lnTo>
                  <a:pt x="11260" y="18562"/>
                </a:lnTo>
                <a:lnTo>
                  <a:pt x="11724" y="18464"/>
                </a:lnTo>
                <a:lnTo>
                  <a:pt x="12163" y="18317"/>
                </a:lnTo>
                <a:lnTo>
                  <a:pt x="12603" y="18171"/>
                </a:lnTo>
                <a:lnTo>
                  <a:pt x="13018" y="18024"/>
                </a:lnTo>
                <a:lnTo>
                  <a:pt x="13433" y="17829"/>
                </a:lnTo>
                <a:lnTo>
                  <a:pt x="13848" y="17609"/>
                </a:lnTo>
                <a:lnTo>
                  <a:pt x="14239" y="17389"/>
                </a:lnTo>
                <a:lnTo>
                  <a:pt x="14630" y="17145"/>
                </a:lnTo>
                <a:lnTo>
                  <a:pt x="14996" y="16876"/>
                </a:lnTo>
                <a:lnTo>
                  <a:pt x="15338" y="16608"/>
                </a:lnTo>
                <a:lnTo>
                  <a:pt x="15680" y="16315"/>
                </a:lnTo>
                <a:lnTo>
                  <a:pt x="15998" y="15997"/>
                </a:lnTo>
                <a:lnTo>
                  <a:pt x="16315" y="15680"/>
                </a:lnTo>
                <a:lnTo>
                  <a:pt x="16608" y="15338"/>
                </a:lnTo>
                <a:lnTo>
                  <a:pt x="16877" y="14996"/>
                </a:lnTo>
                <a:lnTo>
                  <a:pt x="17146" y="14629"/>
                </a:lnTo>
                <a:lnTo>
                  <a:pt x="17390" y="14239"/>
                </a:lnTo>
                <a:lnTo>
                  <a:pt x="17610" y="13848"/>
                </a:lnTo>
                <a:lnTo>
                  <a:pt x="17829" y="13433"/>
                </a:lnTo>
                <a:lnTo>
                  <a:pt x="18025" y="13018"/>
                </a:lnTo>
                <a:lnTo>
                  <a:pt x="18171" y="12602"/>
                </a:lnTo>
                <a:lnTo>
                  <a:pt x="18318" y="12163"/>
                </a:lnTo>
                <a:lnTo>
                  <a:pt x="18464" y="11723"/>
                </a:lnTo>
                <a:lnTo>
                  <a:pt x="18562" y="11259"/>
                </a:lnTo>
                <a:lnTo>
                  <a:pt x="18635" y="10795"/>
                </a:lnTo>
                <a:lnTo>
                  <a:pt x="18709" y="10331"/>
                </a:lnTo>
                <a:lnTo>
                  <a:pt x="18733" y="9867"/>
                </a:lnTo>
                <a:lnTo>
                  <a:pt x="18758" y="9378"/>
                </a:lnTo>
                <a:lnTo>
                  <a:pt x="18733" y="8890"/>
                </a:lnTo>
                <a:lnTo>
                  <a:pt x="18709" y="8426"/>
                </a:lnTo>
                <a:lnTo>
                  <a:pt x="18635" y="7962"/>
                </a:lnTo>
                <a:lnTo>
                  <a:pt x="18562" y="7498"/>
                </a:lnTo>
                <a:lnTo>
                  <a:pt x="18464" y="7034"/>
                </a:lnTo>
                <a:lnTo>
                  <a:pt x="18318" y="6594"/>
                </a:lnTo>
                <a:lnTo>
                  <a:pt x="18171" y="6155"/>
                </a:lnTo>
                <a:lnTo>
                  <a:pt x="18025" y="5739"/>
                </a:lnTo>
                <a:lnTo>
                  <a:pt x="17829" y="5324"/>
                </a:lnTo>
                <a:lnTo>
                  <a:pt x="17610" y="4909"/>
                </a:lnTo>
                <a:lnTo>
                  <a:pt x="17390" y="4518"/>
                </a:lnTo>
                <a:lnTo>
                  <a:pt x="17146" y="4128"/>
                </a:lnTo>
                <a:lnTo>
                  <a:pt x="16877" y="3761"/>
                </a:lnTo>
                <a:lnTo>
                  <a:pt x="16608" y="3419"/>
                </a:lnTo>
                <a:lnTo>
                  <a:pt x="16315" y="3077"/>
                </a:lnTo>
                <a:lnTo>
                  <a:pt x="15998" y="2760"/>
                </a:lnTo>
                <a:lnTo>
                  <a:pt x="15680" y="2442"/>
                </a:lnTo>
                <a:lnTo>
                  <a:pt x="15338" y="2149"/>
                </a:lnTo>
                <a:lnTo>
                  <a:pt x="14996" y="1881"/>
                </a:lnTo>
                <a:lnTo>
                  <a:pt x="14630" y="1612"/>
                </a:lnTo>
                <a:lnTo>
                  <a:pt x="14239" y="1368"/>
                </a:lnTo>
                <a:lnTo>
                  <a:pt x="13848" y="1148"/>
                </a:lnTo>
                <a:lnTo>
                  <a:pt x="13433" y="928"/>
                </a:lnTo>
                <a:lnTo>
                  <a:pt x="13018" y="733"/>
                </a:lnTo>
                <a:lnTo>
                  <a:pt x="12603" y="586"/>
                </a:lnTo>
                <a:lnTo>
                  <a:pt x="12163" y="440"/>
                </a:lnTo>
                <a:lnTo>
                  <a:pt x="11724" y="293"/>
                </a:lnTo>
                <a:lnTo>
                  <a:pt x="11260" y="195"/>
                </a:lnTo>
                <a:lnTo>
                  <a:pt x="10796" y="122"/>
                </a:lnTo>
                <a:lnTo>
                  <a:pt x="10332" y="49"/>
                </a:lnTo>
                <a:lnTo>
                  <a:pt x="9868" y="24"/>
                </a:lnTo>
                <a:lnTo>
                  <a:pt x="93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17"/>
          <p:cNvGrpSpPr/>
          <p:nvPr/>
        </p:nvGrpSpPr>
        <p:grpSpPr>
          <a:xfrm>
            <a:off x="6931317" y="1443562"/>
            <a:ext cx="671511" cy="671549"/>
            <a:chOff x="570875" y="4322250"/>
            <a:chExt cx="443300" cy="443325"/>
          </a:xfrm>
        </p:grpSpPr>
        <p:sp>
          <p:nvSpPr>
            <p:cNvPr id="153" name="Google Shape;153;p17"/>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00AE9D">
                <a:alpha val="8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00AE9D">
                <a:alpha val="8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00AE9D">
                <a:alpha val="8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7"/>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00AE9D">
                <a:alpha val="8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157;p17"/>
          <p:cNvSpPr/>
          <p:nvPr/>
        </p:nvSpPr>
        <p:spPr>
          <a:xfrm rot="-1627561">
            <a:off x="7434266" y="487482"/>
            <a:ext cx="280162" cy="26750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rot="1504353">
            <a:off x="7841214" y="2080539"/>
            <a:ext cx="280176" cy="26752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rot="1973882">
            <a:off x="8121371" y="1454163"/>
            <a:ext cx="192944" cy="18422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10</a:t>
            </a:fld>
            <a:endParaRPr/>
          </a:p>
        </p:txBody>
      </p:sp>
      <p:sp>
        <p:nvSpPr>
          <p:cNvPr id="21" name="Content Placeholder 2">
            <a:extLst>
              <a:ext uri="{FF2B5EF4-FFF2-40B4-BE49-F238E27FC236}">
                <a16:creationId xmlns:a16="http://schemas.microsoft.com/office/drawing/2014/main" id="{796743E1-2DFC-4963-A6A7-EC3DF8425E5B}"/>
              </a:ext>
            </a:extLst>
          </p:cNvPr>
          <p:cNvSpPr txBox="1">
            <a:spLocks/>
          </p:cNvSpPr>
          <p:nvPr/>
        </p:nvSpPr>
        <p:spPr>
          <a:xfrm>
            <a:off x="143786" y="1501353"/>
            <a:ext cx="6576378" cy="33333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20000"/>
              </a:lnSpc>
              <a:spcBef>
                <a:spcPts val="600"/>
              </a:spcBef>
              <a:spcAft>
                <a:spcPts val="600"/>
              </a:spcAft>
            </a:pPr>
            <a:r>
              <a:rPr lang="en-GB" b="1" smtClean="0">
                <a:solidFill>
                  <a:schemeClr val="tx2">
                    <a:lumMod val="10000"/>
                  </a:schemeClr>
                </a:solidFill>
                <a:latin typeface="Arial" panose="020B0604020202020204" pitchFamily="34" charset="0"/>
                <a:cs typeface="Arial" panose="020B0604020202020204" pitchFamily="34" charset="0"/>
              </a:rPr>
              <a:t>Hãy nêu ví dụ về tác dụng lên vật:</a:t>
            </a:r>
            <a:endParaRPr lang="en-US" b="1">
              <a:solidFill>
                <a:schemeClr val="tx2">
                  <a:lumMod val="10000"/>
                </a:schemeClr>
              </a:solidFill>
              <a:latin typeface="Arial" panose="020B0604020202020204" pitchFamily="34" charset="0"/>
              <a:cs typeface="Arial" panose="020B0604020202020204" pitchFamily="34" charset="0"/>
            </a:endParaRPr>
          </a:p>
          <a:p>
            <a:pPr marL="342900" indent="-342900" algn="just">
              <a:lnSpc>
                <a:spcPct val="120000"/>
              </a:lnSpc>
              <a:spcBef>
                <a:spcPts val="600"/>
              </a:spcBef>
              <a:spcAft>
                <a:spcPts val="600"/>
              </a:spcAft>
              <a:buFont typeface="Arial" panose="020B0604020202020204" pitchFamily="34" charset="0"/>
              <a:buChar char="•"/>
            </a:pPr>
            <a:r>
              <a:rPr lang="en-GB" smtClean="0">
                <a:solidFill>
                  <a:schemeClr val="tx2">
                    <a:lumMod val="10000"/>
                  </a:schemeClr>
                </a:solidFill>
                <a:latin typeface="Arial" panose="020B0604020202020204" pitchFamily="34" charset="0"/>
                <a:cs typeface="Arial" panose="020B0604020202020204" pitchFamily="34" charset="0"/>
              </a:rPr>
              <a:t>làm thay đổi tốc độ của vật.</a:t>
            </a:r>
          </a:p>
          <a:p>
            <a:pPr marL="342900" indent="-342900" algn="just">
              <a:lnSpc>
                <a:spcPct val="120000"/>
              </a:lnSpc>
              <a:spcBef>
                <a:spcPts val="600"/>
              </a:spcBef>
              <a:spcAft>
                <a:spcPts val="600"/>
              </a:spcAft>
              <a:buFont typeface="Arial" panose="020B0604020202020204" pitchFamily="34" charset="0"/>
              <a:buChar char="•"/>
            </a:pPr>
            <a:r>
              <a:rPr lang="en-GB" smtClean="0">
                <a:solidFill>
                  <a:schemeClr val="tx2">
                    <a:lumMod val="10000"/>
                  </a:schemeClr>
                </a:solidFill>
                <a:latin typeface="Arial" panose="020B0604020202020204" pitchFamily="34" charset="0"/>
                <a:cs typeface="Arial" panose="020B0604020202020204" pitchFamily="34" charset="0"/>
              </a:rPr>
              <a:t>làm thay đổi hướng chuyển động.</a:t>
            </a:r>
          </a:p>
          <a:p>
            <a:pPr marL="342900" indent="-342900" algn="just">
              <a:lnSpc>
                <a:spcPct val="120000"/>
              </a:lnSpc>
              <a:spcBef>
                <a:spcPts val="600"/>
              </a:spcBef>
              <a:spcAft>
                <a:spcPts val="600"/>
              </a:spcAft>
              <a:buFont typeface="Arial" panose="020B0604020202020204" pitchFamily="34" charset="0"/>
              <a:buChar char="•"/>
            </a:pPr>
            <a:r>
              <a:rPr lang="en-GB" smtClean="0">
                <a:solidFill>
                  <a:schemeClr val="tx2">
                    <a:lumMod val="10000"/>
                  </a:schemeClr>
                </a:solidFill>
                <a:latin typeface="Arial" panose="020B0604020202020204" pitchFamily="34" charset="0"/>
                <a:cs typeface="Arial" panose="020B0604020202020204" pitchFamily="34" charset="0"/>
              </a:rPr>
              <a:t>làm vật biến dạng.</a:t>
            </a:r>
          </a:p>
          <a:p>
            <a:pPr marL="342900" indent="-342900" algn="just">
              <a:lnSpc>
                <a:spcPct val="120000"/>
              </a:lnSpc>
              <a:spcBef>
                <a:spcPts val="600"/>
              </a:spcBef>
              <a:spcAft>
                <a:spcPts val="600"/>
              </a:spcAft>
              <a:buFont typeface="Arial" panose="020B0604020202020204" pitchFamily="34" charset="0"/>
              <a:buChar char="•"/>
            </a:pPr>
            <a:r>
              <a:rPr lang="en-GB" smtClean="0">
                <a:solidFill>
                  <a:schemeClr val="tx2">
                    <a:lumMod val="10000"/>
                  </a:schemeClr>
                </a:solidFill>
                <a:latin typeface="Arial" panose="020B0604020202020204" pitchFamily="34" charset="0"/>
                <a:cs typeface="Arial" panose="020B0604020202020204" pitchFamily="34" charset="0"/>
              </a:rPr>
              <a:t>làm thay đổi tốc độ của vật và làm biến dạng.</a:t>
            </a:r>
          </a:p>
        </p:txBody>
      </p:sp>
      <p:sp>
        <p:nvSpPr>
          <p:cNvPr id="22" name="Rectangle 21"/>
          <p:cNvSpPr/>
          <p:nvPr/>
        </p:nvSpPr>
        <p:spPr>
          <a:xfrm>
            <a:off x="714121" y="234366"/>
            <a:ext cx="2456136" cy="523220"/>
          </a:xfrm>
          <a:prstGeom prst="rect">
            <a:avLst/>
          </a:prstGeom>
          <a:noFill/>
        </p:spPr>
        <p:txBody>
          <a:bodyPr wrap="square">
            <a:spAutoFit/>
          </a:bodyPr>
          <a:lstStyle/>
          <a:p>
            <a:pPr algn="just"/>
            <a:r>
              <a:rPr lang="en-US" sz="2800" b="1" smtClean="0">
                <a:solidFill>
                  <a:schemeClr val="bg1"/>
                </a:solidFill>
              </a:rPr>
              <a:t>THẢO LUẬN</a:t>
            </a:r>
            <a:endParaRPr lang="en-US" sz="2800" b="1">
              <a:solidFill>
                <a:schemeClr val="bg1"/>
              </a:solidFill>
            </a:endParaRPr>
          </a:p>
        </p:txBody>
      </p:sp>
      <p:pic>
        <p:nvPicPr>
          <p:cNvPr id="23" name="Countdown 3 minutes-Nho">
            <a:hlinkClick r:id="" action="ppaction://media"/>
            <a:extLst>
              <a:ext uri="{FF2B5EF4-FFF2-40B4-BE49-F238E27FC236}">
                <a16:creationId xmlns:a16="http://schemas.microsoft.com/office/drawing/2014/main" id="{0123CD6F-260F-40C9-A96B-5E68A99686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06774" y="3837058"/>
            <a:ext cx="1497679" cy="8656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3"/>
                </p:tgtEl>
              </p:cMediaNode>
            </p:video>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11</a:t>
            </a:fld>
            <a:endParaRPr lang="en"/>
          </a:p>
        </p:txBody>
      </p:sp>
      <p:sp>
        <p:nvSpPr>
          <p:cNvPr id="5" name="Google Shape;137;p16"/>
          <p:cNvSpPr txBox="1">
            <a:spLocks/>
          </p:cNvSpPr>
          <p:nvPr/>
        </p:nvSpPr>
        <p:spPr>
          <a:xfrm>
            <a:off x="730239" y="2179073"/>
            <a:ext cx="73707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1pPr>
            <a:lvl2pPr marR="0" lvl="1"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2pPr>
            <a:lvl3pPr marR="0" lvl="2"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3pPr>
            <a:lvl4pPr marR="0" lvl="3"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4pPr>
            <a:lvl5pPr marR="0" lvl="4"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5pPr>
            <a:lvl6pPr marR="0" lvl="5"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6pPr>
            <a:lvl7pPr marR="0" lvl="6"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7pPr>
            <a:lvl8pPr marR="0" lvl="7"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8pPr>
            <a:lvl9pPr marR="0" lvl="8"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9pPr>
          </a:lstStyle>
          <a:p>
            <a:pPr algn="l"/>
            <a:r>
              <a:rPr lang="en" smtClean="0">
                <a:latin typeface="Arial" panose="020B0604020202020204" pitchFamily="34" charset="0"/>
                <a:cs typeface="Arial" panose="020B0604020202020204" pitchFamily="34" charset="0"/>
              </a:rPr>
              <a:t>II. </a:t>
            </a:r>
            <a:r>
              <a:rPr lang="en-US" smtClean="0">
                <a:latin typeface="Arial" panose="020B0604020202020204" pitchFamily="34" charset="0"/>
                <a:cs typeface="Arial" panose="020B0604020202020204" pitchFamily="34" charset="0"/>
              </a:rPr>
              <a:t>ĐO LỰC</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00470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5" name="Google Shape;185;p20"/>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12</a:t>
            </a:fld>
            <a:endParaRPr/>
          </a:p>
        </p:txBody>
      </p:sp>
      <p:sp>
        <p:nvSpPr>
          <p:cNvPr id="14" name="Rectangle: Rounded Corners 20">
            <a:extLst>
              <a:ext uri="{FF2B5EF4-FFF2-40B4-BE49-F238E27FC236}">
                <a16:creationId xmlns:a16="http://schemas.microsoft.com/office/drawing/2014/main" id="{8C96DB50-E53C-426A-9FC7-C460D9E32B71}"/>
              </a:ext>
            </a:extLst>
          </p:cNvPr>
          <p:cNvSpPr/>
          <p:nvPr/>
        </p:nvSpPr>
        <p:spPr bwMode="auto">
          <a:xfrm>
            <a:off x="1660146" y="1387593"/>
            <a:ext cx="6244601" cy="2677769"/>
          </a:xfrm>
          <a:prstGeom prst="roundRect">
            <a:avLst/>
          </a:prstGeom>
          <a:solidFill>
            <a:srgbClr val="FFFFCC"/>
          </a:solidFill>
          <a:ln w="9525" cap="flat" cmpd="sng" algn="ctr">
            <a:solidFill>
              <a:schemeClr val="accent5">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68580" tIns="34290" rIns="68580" bIns="34290" numCol="1" rtlCol="0" anchor="t" anchorCtr="0" compatLnSpc="1">
            <a:prstTxWarp prst="textNoShape">
              <a:avLst/>
            </a:prstTxWarp>
          </a:bodyPr>
          <a:lstStyle/>
          <a:p>
            <a:pPr algn="just">
              <a:lnSpc>
                <a:spcPct val="150000"/>
              </a:lnSpc>
              <a:spcBef>
                <a:spcPts val="300"/>
              </a:spcBef>
              <a:spcAft>
                <a:spcPts val="300"/>
              </a:spcAft>
              <a:buFont typeface="Wingdings" panose="05000000000000000000" pitchFamily="2" charset="2"/>
              <a:buChar char="Ø"/>
              <a:defRPr/>
            </a:pPr>
            <a:r>
              <a:rPr lang="en-GB" sz="2400" b="1" smtClean="0">
                <a:latin typeface="Arial" panose="020B0604020202020204" pitchFamily="34" charset="0"/>
                <a:cs typeface="Arial" panose="020B0604020202020204" pitchFamily="34" charset="0"/>
              </a:rPr>
              <a:t> Đặc trưng đầu tiên dễ nhận thấy của lực là độ mạnh yếu của lực.</a:t>
            </a:r>
          </a:p>
          <a:p>
            <a:pPr algn="just">
              <a:lnSpc>
                <a:spcPct val="150000"/>
              </a:lnSpc>
              <a:spcBef>
                <a:spcPts val="300"/>
              </a:spcBef>
              <a:spcAft>
                <a:spcPts val="300"/>
              </a:spcAft>
              <a:buFont typeface="Wingdings" panose="05000000000000000000" pitchFamily="2" charset="2"/>
              <a:buChar char="Ø"/>
              <a:defRPr/>
            </a:pPr>
            <a:r>
              <a:rPr lang="en-GB" sz="2400" b="1" smtClean="0">
                <a:solidFill>
                  <a:srgbClr val="C00000"/>
                </a:solidFill>
                <a:latin typeface="Arial" panose="020B0604020202020204" pitchFamily="34" charset="0"/>
                <a:cs typeface="Arial" panose="020B0604020202020204" pitchFamily="34" charset="0"/>
              </a:rPr>
              <a:t> Độ mạnh hay yếu của lực được gọi là độ lớn của lực.</a:t>
            </a:r>
            <a:endParaRPr lang="en-US" sz="2400" b="1" dirty="0">
              <a:solidFill>
                <a:srgbClr val="C00000"/>
              </a:solidFill>
              <a:latin typeface="Arial" panose="020B0604020202020204" pitchFamily="34" charset="0"/>
              <a:cs typeface="Arial" panose="020B0604020202020204" pitchFamily="34" charset="0"/>
            </a:endParaRPr>
          </a:p>
        </p:txBody>
      </p:sp>
      <p:pic>
        <p:nvPicPr>
          <p:cNvPr id="15" name="Graphic 21">
            <a:extLst>
              <a:ext uri="{FF2B5EF4-FFF2-40B4-BE49-F238E27FC236}">
                <a16:creationId xmlns:a16="http://schemas.microsoft.com/office/drawing/2014/main" id="{3F5D1486-4992-4EA5-AA17-4766DB1D5E7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flipH="1">
            <a:off x="575822" y="3507205"/>
            <a:ext cx="1095079" cy="1116314"/>
          </a:xfrm>
          <a:prstGeom prst="rect">
            <a:avLst/>
          </a:prstGeom>
        </p:spPr>
      </p:pic>
    </p:spTree>
    <p:extLst>
      <p:ext uri="{BB962C8B-B14F-4D97-AF65-F5344CB8AC3E}">
        <p14:creationId xmlns:p14="http://schemas.microsoft.com/office/powerpoint/2010/main" val="361404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5" name="Google Shape;185;p20"/>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13</a:t>
            </a:fld>
            <a:endParaRPr/>
          </a:p>
        </p:txBody>
      </p:sp>
      <p:sp>
        <p:nvSpPr>
          <p:cNvPr id="16" name="Rectangle 15"/>
          <p:cNvSpPr/>
          <p:nvPr/>
        </p:nvSpPr>
        <p:spPr>
          <a:xfrm>
            <a:off x="301472" y="429140"/>
            <a:ext cx="7449241" cy="461665"/>
          </a:xfrm>
          <a:prstGeom prst="rect">
            <a:avLst/>
          </a:prstGeom>
          <a:noFill/>
        </p:spPr>
        <p:txBody>
          <a:bodyPr wrap="square">
            <a:spAutoFit/>
          </a:bodyPr>
          <a:lstStyle/>
          <a:p>
            <a:pPr algn="just"/>
            <a:r>
              <a:rPr lang="en-US" sz="2400" b="1" smtClean="0">
                <a:solidFill>
                  <a:schemeClr val="bg1"/>
                </a:solidFill>
              </a:rPr>
              <a:t>Nêu ví dụ về các lực có độ mạnh yếu khác nhau.</a:t>
            </a:r>
            <a:endParaRPr lang="en-US" sz="2400" b="1">
              <a:solidFill>
                <a:schemeClr val="bg1"/>
              </a:solidFill>
            </a:endParaRPr>
          </a:p>
        </p:txBody>
      </p:sp>
      <p:grpSp>
        <p:nvGrpSpPr>
          <p:cNvPr id="2" name="Group 1"/>
          <p:cNvGrpSpPr/>
          <p:nvPr/>
        </p:nvGrpSpPr>
        <p:grpSpPr>
          <a:xfrm>
            <a:off x="450560" y="1612647"/>
            <a:ext cx="3149077" cy="3214200"/>
            <a:chOff x="450560" y="1612647"/>
            <a:chExt cx="3149077" cy="3214200"/>
          </a:xfrm>
        </p:grpSpPr>
        <p:pic>
          <p:nvPicPr>
            <p:cNvPr id="7" name="Picture 6"/>
            <p:cNvPicPr/>
            <p:nvPr/>
          </p:nvPicPr>
          <p:blipFill rotWithShape="1">
            <a:blip r:embed="rId3">
              <a:extLst>
                <a:ext uri="{28A0092B-C50C-407E-A947-70E740481C1C}">
                  <a14:useLocalDpi xmlns:a14="http://schemas.microsoft.com/office/drawing/2010/main" val="0"/>
                </a:ext>
              </a:extLst>
            </a:blip>
            <a:srcRect b="35614"/>
            <a:stretch/>
          </p:blipFill>
          <p:spPr bwMode="auto">
            <a:xfrm>
              <a:off x="450560" y="1612647"/>
              <a:ext cx="3149077" cy="2111723"/>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579718" y="3955839"/>
              <a:ext cx="2500239" cy="871008"/>
            </a:xfrm>
            <a:prstGeom prst="rect">
              <a:avLst/>
            </a:prstGeom>
          </p:spPr>
          <p:txBody>
            <a:bodyPr wrap="square">
              <a:spAutoFit/>
            </a:bodyPr>
            <a:lstStyle/>
            <a:p>
              <a:pPr algn="ctr">
                <a:lnSpc>
                  <a:spcPct val="115000"/>
                </a:lnSpc>
                <a:spcAft>
                  <a:spcPts val="0"/>
                </a:spcAft>
              </a:pPr>
              <a:r>
                <a:rPr lang="en-US" sz="2200">
                  <a:latin typeface="Arial" panose="020B0604020202020204" pitchFamily="34" charset="0"/>
                  <a:ea typeface="Arial" panose="020B0604020202020204" pitchFamily="34" charset="0"/>
                  <a:cs typeface="Arial" panose="020B0604020202020204" pitchFamily="34" charset="0"/>
                </a:rPr>
                <a:t>Lực của em bé ấn nút chuông điện</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 name="Group 2"/>
          <p:cNvGrpSpPr/>
          <p:nvPr/>
        </p:nvGrpSpPr>
        <p:grpSpPr>
          <a:xfrm>
            <a:off x="5557967" y="1731905"/>
            <a:ext cx="2801555" cy="3038837"/>
            <a:chOff x="5557967" y="1731905"/>
            <a:chExt cx="2801555" cy="3038837"/>
          </a:xfrm>
        </p:grpSpPr>
        <p:pic>
          <p:nvPicPr>
            <p:cNvPr id="8" name="Picture 7"/>
            <p:cNvPicPr/>
            <p:nvPr/>
          </p:nvPicPr>
          <p:blipFill rotWithShape="1">
            <a:blip r:embed="rId4">
              <a:extLst>
                <a:ext uri="{28A0092B-C50C-407E-A947-70E740481C1C}">
                  <a14:useLocalDpi xmlns:a14="http://schemas.microsoft.com/office/drawing/2010/main" val="0"/>
                </a:ext>
              </a:extLst>
            </a:blip>
            <a:srcRect b="33834"/>
            <a:stretch/>
          </p:blipFill>
          <p:spPr bwMode="auto">
            <a:xfrm>
              <a:off x="5557967" y="1731905"/>
              <a:ext cx="2639470" cy="2223934"/>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5557967" y="3899734"/>
              <a:ext cx="2801555" cy="871008"/>
            </a:xfrm>
            <a:prstGeom prst="rect">
              <a:avLst/>
            </a:prstGeom>
          </p:spPr>
          <p:txBody>
            <a:bodyPr wrap="square">
              <a:spAutoFit/>
            </a:bodyPr>
            <a:lstStyle/>
            <a:p>
              <a:pPr algn="ctr">
                <a:lnSpc>
                  <a:spcPct val="115000"/>
                </a:lnSpc>
                <a:spcAft>
                  <a:spcPts val="0"/>
                </a:spcAft>
              </a:pPr>
              <a:r>
                <a:rPr lang="en-US" sz="2200">
                  <a:latin typeface="Arial" panose="020B0604020202020204" pitchFamily="34" charset="0"/>
                  <a:ea typeface="Arial" panose="020B0604020202020204" pitchFamily="34" charset="0"/>
                  <a:cs typeface="Arial" panose="020B0604020202020204" pitchFamily="34" charset="0"/>
                </a:rPr>
                <a:t>Lực của người mẹ kéo cửa phòng</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200" name="Google Shape;200;p22"/>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14</a:t>
            </a:fld>
            <a:endParaRPr/>
          </a:p>
        </p:txBody>
      </p:sp>
      <p:pic>
        <p:nvPicPr>
          <p:cNvPr id="2" name="Picture 1"/>
          <p:cNvPicPr>
            <a:picLocks noChangeAspect="1"/>
          </p:cNvPicPr>
          <p:nvPr/>
        </p:nvPicPr>
        <p:blipFill>
          <a:blip r:embed="rId3"/>
          <a:stretch>
            <a:fillRect/>
          </a:stretch>
        </p:blipFill>
        <p:spPr>
          <a:xfrm>
            <a:off x="1363770" y="1215026"/>
            <a:ext cx="6353306" cy="2146387"/>
          </a:xfrm>
          <a:prstGeom prst="rect">
            <a:avLst/>
          </a:prstGeom>
        </p:spPr>
      </p:pic>
      <p:sp>
        <p:nvSpPr>
          <p:cNvPr id="8" name="Rectangle 7"/>
          <p:cNvSpPr/>
          <p:nvPr/>
        </p:nvSpPr>
        <p:spPr>
          <a:xfrm>
            <a:off x="2612670" y="3574355"/>
            <a:ext cx="4589796" cy="100642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35000"/>
              </a:lnSpc>
              <a:spcBef>
                <a:spcPts val="600"/>
              </a:spcBef>
              <a:spcAft>
                <a:spcPts val="600"/>
              </a:spcAft>
            </a:pPr>
            <a:r>
              <a:rPr lang="vi-VN" sz="2200">
                <a:latin typeface="Arial" panose="020B0604020202020204" pitchFamily="34" charset="0"/>
                <a:ea typeface="Calibri" panose="020F0502020204030204" pitchFamily="34" charset="0"/>
                <a:cs typeface="Arial" panose="020B0604020202020204" pitchFamily="34" charset="0"/>
              </a:rPr>
              <a:t>Đội bên phải có độ lớn lực kéo lớn hơn đội bên trái.</a:t>
            </a:r>
            <a:endParaRPr lang="en-US" sz="22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7" name="Google Shape;207;p23"/>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15</a:t>
            </a:fld>
            <a:endParaRPr/>
          </a:p>
        </p:txBody>
      </p:sp>
      <p:sp>
        <p:nvSpPr>
          <p:cNvPr id="6" name="Content Placeholder 2">
            <a:extLst>
              <a:ext uri="{FF2B5EF4-FFF2-40B4-BE49-F238E27FC236}">
                <a16:creationId xmlns:a16="http://schemas.microsoft.com/office/drawing/2014/main" id="{796743E1-2DFC-4963-A6A7-EC3DF8425E5B}"/>
              </a:ext>
            </a:extLst>
          </p:cNvPr>
          <p:cNvSpPr txBox="1">
            <a:spLocks/>
          </p:cNvSpPr>
          <p:nvPr/>
        </p:nvSpPr>
        <p:spPr>
          <a:xfrm>
            <a:off x="409756" y="280774"/>
            <a:ext cx="8659678" cy="6813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GB" b="1" smtClean="0">
                <a:solidFill>
                  <a:schemeClr val="bg1"/>
                </a:solidFill>
                <a:latin typeface="Arial" panose="020B0604020202020204" pitchFamily="34" charset="0"/>
                <a:cs typeface="Arial" panose="020B0604020202020204" pitchFamily="34" charset="0"/>
              </a:rPr>
              <a:t>Đơn vị đo lực, dụng cụ đo lực</a:t>
            </a:r>
            <a:endParaRPr lang="en-US" b="1" smtClean="0">
              <a:solidFill>
                <a:schemeClr val="bg1"/>
              </a:solidFill>
              <a:latin typeface="Arial" panose="020B0604020202020204" pitchFamily="34" charset="0"/>
              <a:cs typeface="Arial" panose="020B0604020202020204" pitchFamily="34" charset="0"/>
            </a:endParaRPr>
          </a:p>
        </p:txBody>
      </p:sp>
      <p:sp>
        <p:nvSpPr>
          <p:cNvPr id="13" name="Rectangle: Rounded Corners 15">
            <a:extLst>
              <a:ext uri="{FF2B5EF4-FFF2-40B4-BE49-F238E27FC236}">
                <a16:creationId xmlns:a16="http://schemas.microsoft.com/office/drawing/2014/main" id="{516B48B6-BD14-4D39-AF77-F3C656F064BE}"/>
              </a:ext>
            </a:extLst>
          </p:cNvPr>
          <p:cNvSpPr/>
          <p:nvPr/>
        </p:nvSpPr>
        <p:spPr bwMode="auto">
          <a:xfrm>
            <a:off x="2105637" y="1938486"/>
            <a:ext cx="6400690" cy="1485392"/>
          </a:xfrm>
          <a:prstGeom prst="roundRect">
            <a:avLst/>
          </a:prstGeom>
          <a:solidFill>
            <a:srgbClr val="FFFFCC"/>
          </a:solidFill>
          <a:ln w="9525" cap="flat" cmpd="sng" algn="ctr">
            <a:solidFill>
              <a:schemeClr val="accent5">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68580" tIns="34290" rIns="68580" bIns="34290" numCol="1" rtlCol="0" anchor="t" anchorCtr="0" compatLnSpc="1">
            <a:prstTxWarp prst="textNoShape">
              <a:avLst/>
            </a:prstTxWarp>
          </a:bodyPr>
          <a:lstStyle/>
          <a:p>
            <a:pPr algn="just">
              <a:lnSpc>
                <a:spcPct val="135000"/>
              </a:lnSpc>
              <a:spcBef>
                <a:spcPts val="300"/>
              </a:spcBef>
              <a:spcAft>
                <a:spcPts val="300"/>
              </a:spcAft>
              <a:buFont typeface="Wingdings" panose="05000000000000000000" pitchFamily="2" charset="2"/>
              <a:buChar char="Ø"/>
              <a:defRPr/>
            </a:pPr>
            <a:r>
              <a:rPr lang="en-US" sz="2400" b="1" smtClean="0">
                <a:latin typeface="Arial" panose="020B0604020202020204" pitchFamily="34" charset="0"/>
                <a:cs typeface="Arial" panose="020B0604020202020204" pitchFamily="34" charset="0"/>
              </a:rPr>
              <a:t> Đơn </a:t>
            </a:r>
            <a:r>
              <a:rPr lang="en-US" sz="2400" b="1" dirty="0" err="1">
                <a:latin typeface="Arial" panose="020B0604020202020204" pitchFamily="34" charset="0"/>
                <a:cs typeface="Arial" panose="020B0604020202020204" pitchFamily="34" charset="0"/>
              </a:rPr>
              <a:t>vị</a:t>
            </a:r>
            <a:r>
              <a:rPr lang="en-US" sz="2400" b="1" dirty="0">
                <a:latin typeface="Arial" panose="020B0604020202020204" pitchFamily="34" charset="0"/>
                <a:cs typeface="Arial" panose="020B0604020202020204" pitchFamily="34" charset="0"/>
              </a:rPr>
              <a:t> </a:t>
            </a:r>
            <a:r>
              <a:rPr lang="en-US" sz="2400" b="1" err="1">
                <a:latin typeface="Arial" panose="020B0604020202020204" pitchFamily="34" charset="0"/>
                <a:cs typeface="Arial" panose="020B0604020202020204" pitchFamily="34" charset="0"/>
              </a:rPr>
              <a:t>đo</a:t>
            </a:r>
            <a:r>
              <a:rPr lang="en-US" sz="2400" b="1">
                <a:latin typeface="Arial" panose="020B0604020202020204" pitchFamily="34" charset="0"/>
                <a:cs typeface="Arial" panose="020B0604020202020204" pitchFamily="34" charset="0"/>
              </a:rPr>
              <a:t> </a:t>
            </a:r>
            <a:r>
              <a:rPr lang="en-US" sz="2400" b="1" smtClean="0">
                <a:latin typeface="Arial" panose="020B0604020202020204" pitchFamily="34" charset="0"/>
                <a:cs typeface="Arial" panose="020B0604020202020204" pitchFamily="34" charset="0"/>
              </a:rPr>
              <a:t>lực: </a:t>
            </a:r>
            <a:r>
              <a:rPr lang="en-US" sz="2400" dirty="0" err="1">
                <a:solidFill>
                  <a:srgbClr val="C00000"/>
                </a:solidFill>
                <a:latin typeface="Arial" panose="020B0604020202020204" pitchFamily="34" charset="0"/>
                <a:cs typeface="Arial" panose="020B0604020202020204" pitchFamily="34" charset="0"/>
              </a:rPr>
              <a:t>Niutơn</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kí</a:t>
            </a:r>
            <a:r>
              <a:rPr lang="en-US" sz="2400" dirty="0">
                <a:solidFill>
                  <a:srgbClr val="C00000"/>
                </a:solidFill>
                <a:latin typeface="Arial" panose="020B0604020202020204" pitchFamily="34" charset="0"/>
                <a:cs typeface="Arial" panose="020B0604020202020204" pitchFamily="34" charset="0"/>
              </a:rPr>
              <a:t> </a:t>
            </a:r>
            <a:r>
              <a:rPr lang="en-US" sz="2400" dirty="0" err="1">
                <a:solidFill>
                  <a:srgbClr val="C00000"/>
                </a:solidFill>
                <a:latin typeface="Arial" panose="020B0604020202020204" pitchFamily="34" charset="0"/>
                <a:cs typeface="Arial" panose="020B0604020202020204" pitchFamily="34" charset="0"/>
              </a:rPr>
              <a:t>hiệu</a:t>
            </a:r>
            <a:r>
              <a:rPr lang="en-US" sz="2400" dirty="0">
                <a:solidFill>
                  <a:srgbClr val="C00000"/>
                </a:solidFill>
                <a:latin typeface="Arial" panose="020B0604020202020204" pitchFamily="34" charset="0"/>
                <a:cs typeface="Arial" panose="020B0604020202020204" pitchFamily="34" charset="0"/>
              </a:rPr>
              <a:t> </a:t>
            </a:r>
            <a:r>
              <a:rPr lang="en-US" sz="2400" b="1" dirty="0">
                <a:solidFill>
                  <a:srgbClr val="C00000"/>
                </a:solidFill>
                <a:latin typeface="Arial" panose="020B0604020202020204" pitchFamily="34" charset="0"/>
                <a:cs typeface="Arial" panose="020B0604020202020204" pitchFamily="34" charset="0"/>
              </a:rPr>
              <a:t>N</a:t>
            </a:r>
          </a:p>
          <a:p>
            <a:pPr algn="just">
              <a:lnSpc>
                <a:spcPct val="135000"/>
              </a:lnSpc>
              <a:spcBef>
                <a:spcPts val="300"/>
              </a:spcBef>
              <a:spcAft>
                <a:spcPts val="300"/>
              </a:spcAft>
              <a:buFont typeface="Wingdings" panose="05000000000000000000" pitchFamily="2" charset="2"/>
              <a:buChar char="Ø"/>
              <a:defRPr/>
            </a:pPr>
            <a:r>
              <a:rPr lang="en-US" sz="2400" b="1" smtClean="0">
                <a:latin typeface="Arial" panose="020B0604020202020204" pitchFamily="34" charset="0"/>
                <a:cs typeface="Arial" panose="020B0604020202020204" pitchFamily="34" charset="0"/>
              </a:rPr>
              <a:t> Dụng </a:t>
            </a:r>
            <a:r>
              <a:rPr lang="en-US" sz="2400" b="1" dirty="0" err="1">
                <a:latin typeface="Arial" panose="020B0604020202020204" pitchFamily="34" charset="0"/>
                <a:cs typeface="Arial" panose="020B0604020202020204" pitchFamily="34" charset="0"/>
              </a:rPr>
              <a:t>cụ</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lực</a:t>
            </a:r>
            <a:r>
              <a:rPr lang="en-US" sz="2400" b="1" dirty="0">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lực</a:t>
            </a:r>
            <a:r>
              <a:rPr lang="en-US" sz="2400" b="1" dirty="0">
                <a:solidFill>
                  <a:srgbClr val="C00000"/>
                </a:solidFill>
                <a:latin typeface="Arial" panose="020B0604020202020204" pitchFamily="34" charset="0"/>
                <a:cs typeface="Arial" panose="020B0604020202020204" pitchFamily="34" charset="0"/>
              </a:rPr>
              <a:t> </a:t>
            </a:r>
            <a:r>
              <a:rPr lang="en-US" sz="2400" b="1" dirty="0" err="1">
                <a:solidFill>
                  <a:srgbClr val="C00000"/>
                </a:solidFill>
                <a:latin typeface="Arial" panose="020B0604020202020204" pitchFamily="34" charset="0"/>
                <a:cs typeface="Arial" panose="020B0604020202020204" pitchFamily="34" charset="0"/>
              </a:rPr>
              <a:t>kế</a:t>
            </a:r>
            <a:endParaRPr lang="en-US" sz="2400" b="1" dirty="0">
              <a:solidFill>
                <a:srgbClr val="C00000"/>
              </a:solidFill>
              <a:latin typeface="Arial" panose="020B0604020202020204" pitchFamily="34" charset="0"/>
              <a:cs typeface="Arial" panose="020B0604020202020204" pitchFamily="34" charset="0"/>
            </a:endParaRPr>
          </a:p>
        </p:txBody>
      </p:sp>
      <p:pic>
        <p:nvPicPr>
          <p:cNvPr id="15" name="Graphic 16">
            <a:extLst>
              <a:ext uri="{FF2B5EF4-FFF2-40B4-BE49-F238E27FC236}">
                <a16:creationId xmlns:a16="http://schemas.microsoft.com/office/drawing/2014/main" id="{11B4294D-B470-48F7-A684-2210DFC0F07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flipH="1">
            <a:off x="782734" y="2610816"/>
            <a:ext cx="1092547" cy="12793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16</a:t>
            </a:fld>
            <a:endParaRPr lang="en"/>
          </a:p>
        </p:txBody>
      </p:sp>
      <p:sp>
        <p:nvSpPr>
          <p:cNvPr id="13" name="Content Placeholder 2">
            <a:extLst>
              <a:ext uri="{FF2B5EF4-FFF2-40B4-BE49-F238E27FC236}">
                <a16:creationId xmlns:a16="http://schemas.microsoft.com/office/drawing/2014/main" id="{796743E1-2DFC-4963-A6A7-EC3DF8425E5B}"/>
              </a:ext>
            </a:extLst>
          </p:cNvPr>
          <p:cNvSpPr txBox="1">
            <a:spLocks/>
          </p:cNvSpPr>
          <p:nvPr/>
        </p:nvSpPr>
        <p:spPr>
          <a:xfrm>
            <a:off x="484322" y="277305"/>
            <a:ext cx="4027520" cy="6813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GB" b="1" smtClean="0">
                <a:solidFill>
                  <a:schemeClr val="bg1"/>
                </a:solidFill>
                <a:latin typeface="Arial" panose="020B0604020202020204" pitchFamily="34" charset="0"/>
                <a:cs typeface="Arial" panose="020B0604020202020204" pitchFamily="34" charset="0"/>
              </a:rPr>
              <a:t>Một số dụng cụ đo lực</a:t>
            </a:r>
            <a:endParaRPr lang="en-US" b="1" smtClean="0">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241984" y="1763467"/>
            <a:ext cx="2966303" cy="2738172"/>
            <a:chOff x="794084" y="1715341"/>
            <a:chExt cx="2966303" cy="2738172"/>
          </a:xfrm>
        </p:grpSpPr>
        <p:pic>
          <p:nvPicPr>
            <p:cNvPr id="10" name="Picture 4" descr="Lực kế lò xo dùng trong thí nghiệm cơ học, giới hạn đo 10N | Shopee Việt Nam">
              <a:extLst>
                <a:ext uri="{FF2B5EF4-FFF2-40B4-BE49-F238E27FC236}">
                  <a16:creationId xmlns:a16="http://schemas.microsoft.com/office/drawing/2014/main" id="{FE280B6A-0066-4A59-85D0-36B1AE3EE3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60" t="6667" r="14518" b="11556"/>
            <a:stretch/>
          </p:blipFill>
          <p:spPr bwMode="auto">
            <a:xfrm>
              <a:off x="1985211" y="1772838"/>
              <a:ext cx="1775176" cy="19558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ân lò xo N Newton chuyên dụng cho các thí nghiệm vật lý | Shopee Việt Nam">
              <a:extLst>
                <a:ext uri="{FF2B5EF4-FFF2-40B4-BE49-F238E27FC236}">
                  <a16:creationId xmlns:a16="http://schemas.microsoft.com/office/drawing/2014/main" id="{B641DBFA-6CAD-46E7-AE42-25FE460DF8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71" r="27037"/>
            <a:stretch/>
          </p:blipFill>
          <p:spPr bwMode="auto">
            <a:xfrm>
              <a:off x="794084" y="1715341"/>
              <a:ext cx="857954" cy="1923983"/>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796743E1-2DFC-4963-A6A7-EC3DF8425E5B}"/>
                </a:ext>
              </a:extLst>
            </p:cNvPr>
            <p:cNvSpPr txBox="1">
              <a:spLocks/>
            </p:cNvSpPr>
            <p:nvPr/>
          </p:nvSpPr>
          <p:spPr>
            <a:xfrm>
              <a:off x="1331360" y="3772169"/>
              <a:ext cx="2333444" cy="6813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GB" sz="2200" b="1" smtClean="0">
                  <a:solidFill>
                    <a:schemeClr val="tx1"/>
                  </a:solidFill>
                  <a:latin typeface="Arial" panose="020B0604020202020204" pitchFamily="34" charset="0"/>
                  <a:cs typeface="Arial" panose="020B0604020202020204" pitchFamily="34" charset="0"/>
                </a:rPr>
                <a:t>Lực kế lò xo</a:t>
              </a:r>
              <a:endParaRPr lang="en-US" sz="2200" b="1" smtClean="0">
                <a:solidFill>
                  <a:schemeClr val="tx1"/>
                </a:solidFill>
                <a:latin typeface="Arial" panose="020B0604020202020204" pitchFamily="34" charset="0"/>
                <a:cs typeface="Arial" panose="020B0604020202020204" pitchFamily="34" charset="0"/>
              </a:endParaRPr>
            </a:p>
          </p:txBody>
        </p:sp>
      </p:grpSp>
      <p:grpSp>
        <p:nvGrpSpPr>
          <p:cNvPr id="20" name="Group 19"/>
          <p:cNvGrpSpPr/>
          <p:nvPr/>
        </p:nvGrpSpPr>
        <p:grpSpPr>
          <a:xfrm>
            <a:off x="3873295" y="1351476"/>
            <a:ext cx="2333444" cy="3251589"/>
            <a:chOff x="3873295" y="1351476"/>
            <a:chExt cx="2333444" cy="3251589"/>
          </a:xfrm>
        </p:grpSpPr>
        <p:pic>
          <p:nvPicPr>
            <p:cNvPr id="15" name="Picture 14"/>
            <p:cNvPicPr>
              <a:picLocks noChangeAspect="1"/>
            </p:cNvPicPr>
            <p:nvPr/>
          </p:nvPicPr>
          <p:blipFill>
            <a:blip r:embed="rId4"/>
            <a:stretch>
              <a:fillRect/>
            </a:stretch>
          </p:blipFill>
          <p:spPr>
            <a:xfrm>
              <a:off x="3873295" y="1351476"/>
              <a:ext cx="1831393" cy="2675773"/>
            </a:xfrm>
            <a:prstGeom prst="rect">
              <a:avLst/>
            </a:prstGeom>
          </p:spPr>
        </p:pic>
        <p:sp>
          <p:nvSpPr>
            <p:cNvPr id="16" name="Content Placeholder 2">
              <a:extLst>
                <a:ext uri="{FF2B5EF4-FFF2-40B4-BE49-F238E27FC236}">
                  <a16:creationId xmlns:a16="http://schemas.microsoft.com/office/drawing/2014/main" id="{796743E1-2DFC-4963-A6A7-EC3DF8425E5B}"/>
                </a:ext>
              </a:extLst>
            </p:cNvPr>
            <p:cNvSpPr txBox="1">
              <a:spLocks/>
            </p:cNvSpPr>
            <p:nvPr/>
          </p:nvSpPr>
          <p:spPr>
            <a:xfrm>
              <a:off x="3873295" y="3921721"/>
              <a:ext cx="2333444" cy="6813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GB" sz="2200" b="1" smtClean="0">
                  <a:solidFill>
                    <a:schemeClr val="tx1"/>
                  </a:solidFill>
                  <a:latin typeface="Arial" panose="020B0604020202020204" pitchFamily="34" charset="0"/>
                  <a:cs typeface="Arial" panose="020B0604020202020204" pitchFamily="34" charset="0"/>
                </a:rPr>
                <a:t>Máy đo lực</a:t>
              </a:r>
              <a:endParaRPr lang="en-US" sz="2200" b="1" smtClean="0">
                <a:solidFill>
                  <a:schemeClr val="tx1"/>
                </a:solidFill>
                <a:latin typeface="Arial" panose="020B0604020202020204" pitchFamily="34" charset="0"/>
                <a:cs typeface="Arial" panose="020B0604020202020204" pitchFamily="34" charset="0"/>
              </a:endParaRPr>
            </a:p>
          </p:txBody>
        </p:sp>
      </p:grpSp>
      <p:grpSp>
        <p:nvGrpSpPr>
          <p:cNvPr id="21" name="Group 20"/>
          <p:cNvGrpSpPr/>
          <p:nvPr/>
        </p:nvGrpSpPr>
        <p:grpSpPr>
          <a:xfrm>
            <a:off x="6369696" y="1458577"/>
            <a:ext cx="2333444" cy="3155946"/>
            <a:chOff x="6369696" y="1458577"/>
            <a:chExt cx="2333444" cy="3155946"/>
          </a:xfrm>
        </p:grpSpPr>
        <p:pic>
          <p:nvPicPr>
            <p:cNvPr id="18" name="Picture 17">
              <a:extLst>
                <a:ext uri="{FF2B5EF4-FFF2-40B4-BE49-F238E27FC236}">
                  <a16:creationId xmlns:a16="http://schemas.microsoft.com/office/drawing/2014/main" id="{03171721-566E-45B9-91BB-98337DCBC904}"/>
                </a:ext>
              </a:extLst>
            </p:cNvPr>
            <p:cNvPicPr>
              <a:picLocks noChangeAspect="1"/>
            </p:cNvPicPr>
            <p:nvPr/>
          </p:nvPicPr>
          <p:blipFill rotWithShape="1">
            <a:blip r:embed="rId5">
              <a:extLst>
                <a:ext uri="{28A0092B-C50C-407E-A947-70E740481C1C}">
                  <a14:useLocalDpi xmlns:a14="http://schemas.microsoft.com/office/drawing/2010/main" val="0"/>
                </a:ext>
              </a:extLst>
            </a:blip>
            <a:srcRect l="31061" r="53082" b="17372"/>
            <a:stretch/>
          </p:blipFill>
          <p:spPr>
            <a:xfrm>
              <a:off x="6871747" y="1458577"/>
              <a:ext cx="1087072" cy="24631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Content Placeholder 2">
              <a:extLst>
                <a:ext uri="{FF2B5EF4-FFF2-40B4-BE49-F238E27FC236}">
                  <a16:creationId xmlns:a16="http://schemas.microsoft.com/office/drawing/2014/main" id="{796743E1-2DFC-4963-A6A7-EC3DF8425E5B}"/>
                </a:ext>
              </a:extLst>
            </p:cNvPr>
            <p:cNvSpPr txBox="1">
              <a:spLocks/>
            </p:cNvSpPr>
            <p:nvPr/>
          </p:nvSpPr>
          <p:spPr>
            <a:xfrm>
              <a:off x="6369696" y="3933179"/>
              <a:ext cx="2333444" cy="6813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GB" sz="2200" b="1" smtClean="0">
                  <a:solidFill>
                    <a:schemeClr val="tx1"/>
                  </a:solidFill>
                  <a:latin typeface="Arial" panose="020B0604020202020204" pitchFamily="34" charset="0"/>
                  <a:cs typeface="Arial" panose="020B0604020202020204" pitchFamily="34" charset="0"/>
                </a:rPr>
                <a:t>Đồng hồ đo lực</a:t>
              </a:r>
              <a:endParaRPr lang="en-US" sz="2200" b="1" smtClean="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7627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348" y="360943"/>
            <a:ext cx="7370700" cy="857400"/>
          </a:xfrm>
        </p:spPr>
        <p:txBody>
          <a:bodyPr/>
          <a:lstStyle/>
          <a:p>
            <a:r>
              <a:rPr lang="en-GB" smtClean="0">
                <a:latin typeface="Arial" panose="020B0604020202020204" pitchFamily="34" charset="0"/>
                <a:cs typeface="Arial" panose="020B0604020202020204" pitchFamily="34" charset="0"/>
              </a:rPr>
              <a:t>Cấu tạo của lực kế lò xo</a:t>
            </a:r>
            <a:endParaRPr lang="en-US">
              <a:latin typeface="Arial" panose="020B0604020202020204" pitchFamily="34" charset="0"/>
              <a:cs typeface="Arial" panose="020B0604020202020204" pitchFamily="34" charset="0"/>
            </a:endParaRPr>
          </a:p>
        </p:txBody>
      </p:sp>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17</a:t>
            </a:fld>
            <a:endParaRPr lang="en"/>
          </a:p>
        </p:txBody>
      </p:sp>
      <p:pic>
        <p:nvPicPr>
          <p:cNvPr id="4" name="Picture 3"/>
          <p:cNvPicPr>
            <a:picLocks noChangeAspect="1"/>
          </p:cNvPicPr>
          <p:nvPr/>
        </p:nvPicPr>
        <p:blipFill>
          <a:blip r:embed="rId2"/>
          <a:stretch>
            <a:fillRect/>
          </a:stretch>
        </p:blipFill>
        <p:spPr>
          <a:xfrm>
            <a:off x="7030702" y="235001"/>
            <a:ext cx="1266825" cy="4514850"/>
          </a:xfrm>
          <a:prstGeom prst="rect">
            <a:avLst/>
          </a:prstGeom>
        </p:spPr>
      </p:pic>
      <p:sp>
        <p:nvSpPr>
          <p:cNvPr id="5" name="Content Placeholder 2">
            <a:extLst>
              <a:ext uri="{FF2B5EF4-FFF2-40B4-BE49-F238E27FC236}">
                <a16:creationId xmlns:a16="http://schemas.microsoft.com/office/drawing/2014/main" id="{796743E1-2DFC-4963-A6A7-EC3DF8425E5B}"/>
              </a:ext>
            </a:extLst>
          </p:cNvPr>
          <p:cNvSpPr txBox="1">
            <a:spLocks/>
          </p:cNvSpPr>
          <p:nvPr/>
        </p:nvSpPr>
        <p:spPr>
          <a:xfrm>
            <a:off x="395348" y="1693858"/>
            <a:ext cx="5776144" cy="29623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20000"/>
              </a:lnSpc>
              <a:spcBef>
                <a:spcPts val="600"/>
              </a:spcBef>
              <a:spcAft>
                <a:spcPts val="600"/>
              </a:spcAft>
            </a:pPr>
            <a:r>
              <a:rPr lang="en-GB" sz="2200" b="1" smtClean="0">
                <a:solidFill>
                  <a:schemeClr val="tx2">
                    <a:lumMod val="10000"/>
                  </a:schemeClr>
                </a:solidFill>
                <a:latin typeface="Arial" panose="020B0604020202020204" pitchFamily="34" charset="0"/>
                <a:cs typeface="Arial" panose="020B0604020202020204" pitchFamily="34" charset="0"/>
              </a:rPr>
              <a:t>Hãy đối chiếu ảnh của lực kế trong hình 26.6 với lực kế thật và chỉ ra các bộ phận sau đây:</a:t>
            </a:r>
          </a:p>
          <a:p>
            <a:pPr marL="342900" indent="-342900" algn="just">
              <a:lnSpc>
                <a:spcPct val="120000"/>
              </a:lnSpc>
              <a:spcBef>
                <a:spcPts val="600"/>
              </a:spcBef>
              <a:spcAft>
                <a:spcPts val="600"/>
              </a:spcAft>
              <a:buFont typeface="Wingdings" panose="05000000000000000000" pitchFamily="2" charset="2"/>
              <a:buChar char="§"/>
            </a:pPr>
            <a:r>
              <a:rPr lang="en-GB" sz="2200" smtClean="0">
                <a:solidFill>
                  <a:schemeClr val="tx2">
                    <a:lumMod val="10000"/>
                  </a:schemeClr>
                </a:solidFill>
                <a:latin typeface="Arial" panose="020B0604020202020204" pitchFamily="34" charset="0"/>
                <a:cs typeface="Arial" panose="020B0604020202020204" pitchFamily="34" charset="0"/>
              </a:rPr>
              <a:t>Lò xo.</a:t>
            </a:r>
          </a:p>
          <a:p>
            <a:pPr marL="342900" indent="-342900" algn="just">
              <a:lnSpc>
                <a:spcPct val="120000"/>
              </a:lnSpc>
              <a:spcBef>
                <a:spcPts val="600"/>
              </a:spcBef>
              <a:spcAft>
                <a:spcPts val="600"/>
              </a:spcAft>
              <a:buFont typeface="Wingdings" panose="05000000000000000000" pitchFamily="2" charset="2"/>
              <a:buChar char="§"/>
            </a:pPr>
            <a:r>
              <a:rPr lang="en-GB" sz="2200" smtClean="0">
                <a:solidFill>
                  <a:schemeClr val="tx2">
                    <a:lumMod val="10000"/>
                  </a:schemeClr>
                </a:solidFill>
                <a:latin typeface="Arial" panose="020B0604020202020204" pitchFamily="34" charset="0"/>
                <a:cs typeface="Arial" panose="020B0604020202020204" pitchFamily="34" charset="0"/>
              </a:rPr>
              <a:t>Cái chỉ vạch.</a:t>
            </a:r>
          </a:p>
          <a:p>
            <a:pPr marL="342900" indent="-342900" algn="just">
              <a:lnSpc>
                <a:spcPct val="120000"/>
              </a:lnSpc>
              <a:spcBef>
                <a:spcPts val="600"/>
              </a:spcBef>
              <a:spcAft>
                <a:spcPts val="600"/>
              </a:spcAft>
              <a:buFont typeface="Wingdings" panose="05000000000000000000" pitchFamily="2" charset="2"/>
              <a:buChar char="§"/>
            </a:pPr>
            <a:r>
              <a:rPr lang="en-GB" sz="2200" smtClean="0">
                <a:solidFill>
                  <a:schemeClr val="tx2">
                    <a:lumMod val="10000"/>
                  </a:schemeClr>
                </a:solidFill>
                <a:latin typeface="Arial" panose="020B0604020202020204" pitchFamily="34" charset="0"/>
                <a:cs typeface="Arial" panose="020B0604020202020204" pitchFamily="34" charset="0"/>
              </a:rPr>
              <a:t>Vạch chia và số chỉ.</a:t>
            </a:r>
          </a:p>
        </p:txBody>
      </p:sp>
    </p:spTree>
    <p:extLst>
      <p:ext uri="{BB962C8B-B14F-4D97-AF65-F5344CB8AC3E}">
        <p14:creationId xmlns:p14="http://schemas.microsoft.com/office/powerpoint/2010/main" val="24270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822" y="1405404"/>
            <a:ext cx="5415904" cy="1148631"/>
          </a:xfrm>
        </p:spPr>
        <p:txBody>
          <a:bodyPr/>
          <a:lstStyle/>
          <a:p>
            <a:pPr algn="ctr">
              <a:lnSpc>
                <a:spcPct val="130000"/>
              </a:lnSpc>
              <a:spcBef>
                <a:spcPts val="600"/>
              </a:spcBef>
              <a:spcAft>
                <a:spcPts val="600"/>
              </a:spcAft>
            </a:pPr>
            <a:r>
              <a:rPr lang="en-GB" sz="2200" smtClean="0">
                <a:solidFill>
                  <a:srgbClr val="002060"/>
                </a:solidFill>
                <a:latin typeface="Arial" panose="020B0604020202020204" pitchFamily="34" charset="0"/>
                <a:cs typeface="Arial" panose="020B0604020202020204" pitchFamily="34" charset="0"/>
              </a:rPr>
              <a:t>Lực kế lò xo ở hình 26.6 có giới hạn đo và độ chia nhỏ nhất là bao nhiêu?</a:t>
            </a:r>
            <a:endParaRPr lang="en-US" sz="2200">
              <a:solidFill>
                <a:srgbClr val="00206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18</a:t>
            </a:fld>
            <a:endParaRPr lang="en"/>
          </a:p>
        </p:txBody>
      </p:sp>
      <p:pic>
        <p:nvPicPr>
          <p:cNvPr id="4" name="Picture 3"/>
          <p:cNvPicPr>
            <a:picLocks noChangeAspect="1"/>
          </p:cNvPicPr>
          <p:nvPr/>
        </p:nvPicPr>
        <p:blipFill>
          <a:blip r:embed="rId2"/>
          <a:stretch>
            <a:fillRect/>
          </a:stretch>
        </p:blipFill>
        <p:spPr>
          <a:xfrm>
            <a:off x="6881154" y="108284"/>
            <a:ext cx="1372510" cy="4891502"/>
          </a:xfrm>
          <a:prstGeom prst="rect">
            <a:avLst/>
          </a:prstGeom>
        </p:spPr>
      </p:pic>
      <p:sp>
        <p:nvSpPr>
          <p:cNvPr id="6" name="Content Placeholder 2">
            <a:extLst>
              <a:ext uri="{FF2B5EF4-FFF2-40B4-BE49-F238E27FC236}">
                <a16:creationId xmlns:a16="http://schemas.microsoft.com/office/drawing/2014/main" id="{796743E1-2DFC-4963-A6A7-EC3DF8425E5B}"/>
              </a:ext>
            </a:extLst>
          </p:cNvPr>
          <p:cNvSpPr txBox="1">
            <a:spLocks/>
          </p:cNvSpPr>
          <p:nvPr/>
        </p:nvSpPr>
        <p:spPr>
          <a:xfrm>
            <a:off x="2511807" y="3062197"/>
            <a:ext cx="2084256" cy="1179491"/>
          </a:xfrm>
          <a:prstGeom prst="rect">
            <a:avLst/>
          </a:prstGeom>
          <a:ln/>
        </p:spPr>
        <p:style>
          <a:lnRef idx="1">
            <a:schemeClr val="accent6"/>
          </a:lnRef>
          <a:fillRef idx="2">
            <a:schemeClr val="accent6"/>
          </a:fillRef>
          <a:effectRef idx="1">
            <a:schemeClr val="accent6"/>
          </a:effectRef>
          <a:fontRef idx="minor">
            <a:schemeClr val="dk1"/>
          </a:fontRef>
        </p:style>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349250" indent="0" algn="just">
              <a:lnSpc>
                <a:spcPct val="145000"/>
              </a:lnSpc>
              <a:spcBef>
                <a:spcPts val="600"/>
              </a:spcBef>
              <a:spcAft>
                <a:spcPts val="600"/>
              </a:spcAft>
            </a:pPr>
            <a:r>
              <a:rPr lang="en-GB" sz="2200" b="1" smtClean="0">
                <a:solidFill>
                  <a:schemeClr val="tx1"/>
                </a:solidFill>
                <a:latin typeface="Arial" panose="020B0604020202020204" pitchFamily="34" charset="0"/>
                <a:cs typeface="Arial" panose="020B0604020202020204" pitchFamily="34" charset="0"/>
              </a:rPr>
              <a:t>GHĐ: </a:t>
            </a:r>
            <a:r>
              <a:rPr lang="en-GB" sz="2200" b="1" smtClean="0">
                <a:solidFill>
                  <a:srgbClr val="FF0000"/>
                </a:solidFill>
                <a:latin typeface="Arial" panose="020B0604020202020204" pitchFamily="34" charset="0"/>
                <a:cs typeface="Arial" panose="020B0604020202020204" pitchFamily="34" charset="0"/>
              </a:rPr>
              <a:t>5 N</a:t>
            </a:r>
          </a:p>
          <a:p>
            <a:pPr marL="349250" indent="0" algn="just">
              <a:lnSpc>
                <a:spcPct val="145000"/>
              </a:lnSpc>
              <a:spcBef>
                <a:spcPts val="600"/>
              </a:spcBef>
              <a:spcAft>
                <a:spcPts val="600"/>
              </a:spcAft>
            </a:pPr>
            <a:r>
              <a:rPr lang="en-GB" sz="2200" b="1" smtClean="0">
                <a:solidFill>
                  <a:schemeClr val="tx1"/>
                </a:solidFill>
                <a:latin typeface="Arial" panose="020B0604020202020204" pitchFamily="34" charset="0"/>
                <a:cs typeface="Arial" panose="020B0604020202020204" pitchFamily="34" charset="0"/>
              </a:rPr>
              <a:t>ĐCNN: </a:t>
            </a:r>
            <a:r>
              <a:rPr lang="en-GB" sz="2200" b="1" smtClean="0">
                <a:solidFill>
                  <a:srgbClr val="FF0000"/>
                </a:solidFill>
                <a:latin typeface="Arial" panose="020B0604020202020204" pitchFamily="34" charset="0"/>
                <a:cs typeface="Arial" panose="020B0604020202020204" pitchFamily="34" charset="0"/>
              </a:rPr>
              <a:t>0,1 N</a:t>
            </a:r>
            <a:endParaRPr lang="en-US" sz="2200" b="1" smtClean="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222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72" y="374337"/>
            <a:ext cx="7370700" cy="857400"/>
          </a:xfrm>
        </p:spPr>
        <p:txBody>
          <a:bodyPr/>
          <a:lstStyle/>
          <a:p>
            <a:r>
              <a:rPr lang="en-GB" smtClean="0"/>
              <a:t>Đo lực bằng lực kế lò xo</a:t>
            </a:r>
            <a:endParaRPr lang="en-US"/>
          </a:p>
        </p:txBody>
      </p:sp>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19</a:t>
            </a:fld>
            <a:endParaRPr lang="en"/>
          </a:p>
        </p:txBody>
      </p:sp>
      <p:grpSp>
        <p:nvGrpSpPr>
          <p:cNvPr id="11" name="Group 10"/>
          <p:cNvGrpSpPr/>
          <p:nvPr/>
        </p:nvGrpSpPr>
        <p:grpSpPr>
          <a:xfrm>
            <a:off x="4326178" y="1577592"/>
            <a:ext cx="4657725" cy="2262494"/>
            <a:chOff x="4326178" y="1577592"/>
            <a:chExt cx="4657725" cy="2262494"/>
          </a:xfrm>
        </p:grpSpPr>
        <p:pic>
          <p:nvPicPr>
            <p:cNvPr id="4" name="Picture 3"/>
            <p:cNvPicPr>
              <a:picLocks noChangeAspect="1"/>
            </p:cNvPicPr>
            <p:nvPr/>
          </p:nvPicPr>
          <p:blipFill>
            <a:blip r:embed="rId4"/>
            <a:stretch>
              <a:fillRect/>
            </a:stretch>
          </p:blipFill>
          <p:spPr>
            <a:xfrm>
              <a:off x="4326178" y="1577592"/>
              <a:ext cx="4657725" cy="1581150"/>
            </a:xfrm>
            <a:prstGeom prst="rect">
              <a:avLst/>
            </a:prstGeom>
          </p:spPr>
        </p:pic>
        <p:sp>
          <p:nvSpPr>
            <p:cNvPr id="5" name="Content Placeholder 2">
              <a:extLst>
                <a:ext uri="{FF2B5EF4-FFF2-40B4-BE49-F238E27FC236}">
                  <a16:creationId xmlns:a16="http://schemas.microsoft.com/office/drawing/2014/main" id="{796743E1-2DFC-4963-A6A7-EC3DF8425E5B}"/>
                </a:ext>
              </a:extLst>
            </p:cNvPr>
            <p:cNvSpPr txBox="1">
              <a:spLocks/>
            </p:cNvSpPr>
            <p:nvPr/>
          </p:nvSpPr>
          <p:spPr>
            <a:xfrm>
              <a:off x="4513419" y="3158742"/>
              <a:ext cx="4283242" cy="6813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GB" sz="2000" b="1" smtClean="0">
                  <a:solidFill>
                    <a:schemeClr val="tx1"/>
                  </a:solidFill>
                  <a:latin typeface="Arial" panose="020B0604020202020204" pitchFamily="34" charset="0"/>
                  <a:cs typeface="Arial" panose="020B0604020202020204" pitchFamily="34" charset="0"/>
                </a:rPr>
                <a:t>Hình 26.7. </a:t>
              </a:r>
              <a:r>
                <a:rPr lang="en-GB" sz="2000" smtClean="0">
                  <a:solidFill>
                    <a:schemeClr val="tx1"/>
                  </a:solidFill>
                  <a:latin typeface="Arial" panose="020B0604020202020204" pitchFamily="34" charset="0"/>
                  <a:cs typeface="Arial" panose="020B0604020202020204" pitchFamily="34" charset="0"/>
                </a:rPr>
                <a:t>Đo lực bằng lực kế lò xo</a:t>
              </a:r>
              <a:endParaRPr lang="en-US" sz="2000" smtClean="0">
                <a:solidFill>
                  <a:schemeClr val="tx1"/>
                </a:solidFill>
                <a:latin typeface="Arial" panose="020B0604020202020204" pitchFamily="34" charset="0"/>
                <a:cs typeface="Arial" panose="020B0604020202020204" pitchFamily="34" charset="0"/>
              </a:endParaRPr>
            </a:p>
          </p:txBody>
        </p:sp>
      </p:grpSp>
      <p:sp>
        <p:nvSpPr>
          <p:cNvPr id="7" name="Content Placeholder 2">
            <a:extLst>
              <a:ext uri="{FF2B5EF4-FFF2-40B4-BE49-F238E27FC236}">
                <a16:creationId xmlns:a16="http://schemas.microsoft.com/office/drawing/2014/main" id="{44624C4D-367F-4269-B933-DBDCE0D78D50}"/>
              </a:ext>
            </a:extLst>
          </p:cNvPr>
          <p:cNvSpPr txBox="1">
            <a:spLocks/>
          </p:cNvSpPr>
          <p:nvPr/>
        </p:nvSpPr>
        <p:spPr>
          <a:xfrm>
            <a:off x="282795" y="1666339"/>
            <a:ext cx="3287123" cy="2930713"/>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lnSpc>
                <a:spcPct val="130000"/>
              </a:lnSpc>
              <a:spcBef>
                <a:spcPts val="600"/>
              </a:spcBef>
              <a:spcAft>
                <a:spcPts val="600"/>
              </a:spcAft>
              <a:buNone/>
              <a:defRPr/>
            </a:pPr>
            <a:r>
              <a:rPr lang="en-US" sz="2200" b="1" smtClean="0">
                <a:solidFill>
                  <a:srgbClr val="C00000"/>
                </a:solidFill>
                <a:latin typeface="Arial" panose="020B0604020202020204" pitchFamily="34" charset="0"/>
                <a:cs typeface="Arial" panose="020B0604020202020204" pitchFamily="34" charset="0"/>
              </a:rPr>
              <a:t>Hoạt động nhóm</a:t>
            </a:r>
          </a:p>
          <a:p>
            <a:pPr marL="0" indent="0" algn="just">
              <a:lnSpc>
                <a:spcPct val="130000"/>
              </a:lnSpc>
              <a:spcBef>
                <a:spcPts val="600"/>
              </a:spcBef>
              <a:spcAft>
                <a:spcPts val="600"/>
              </a:spcAft>
              <a:buNone/>
              <a:defRPr/>
            </a:pPr>
            <a:r>
              <a:rPr lang="en-GB" sz="2200" b="1" smtClean="0">
                <a:solidFill>
                  <a:srgbClr val="002060"/>
                </a:solidFill>
                <a:latin typeface="Arial" panose="020B0604020202020204" pitchFamily="34" charset="0"/>
                <a:cs typeface="Arial" panose="020B0604020202020204" pitchFamily="34" charset="0"/>
              </a:rPr>
              <a:t>Nhiệm vụ: </a:t>
            </a:r>
            <a:r>
              <a:rPr lang="en-GB" sz="2200" smtClean="0">
                <a:solidFill>
                  <a:srgbClr val="002060"/>
                </a:solidFill>
                <a:latin typeface="Arial" panose="020B0604020202020204" pitchFamily="34" charset="0"/>
                <a:cs typeface="Arial" panose="020B0604020202020204" pitchFamily="34" charset="0"/>
              </a:rPr>
              <a:t>Thực hành đo lực kéo của một vật nặng như hình 26.7 và trình bày cách đo lực bằng lực kế lò xo.</a:t>
            </a:r>
            <a:endParaRPr lang="en-US" sz="2200">
              <a:solidFill>
                <a:srgbClr val="002060"/>
              </a:solidFill>
              <a:latin typeface="Arial" panose="020B0604020202020204" pitchFamily="34" charset="0"/>
              <a:cs typeface="Arial" panose="020B0604020202020204" pitchFamily="34" charset="0"/>
            </a:endParaRPr>
          </a:p>
        </p:txBody>
      </p:sp>
      <p:pic>
        <p:nvPicPr>
          <p:cNvPr id="10"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7370899" y="155867"/>
            <a:ext cx="1569143" cy="862114"/>
          </a:xfrm>
          <a:prstGeom prst="rect">
            <a:avLst/>
          </a:prstGeom>
        </p:spPr>
      </p:pic>
    </p:spTree>
    <p:extLst>
      <p:ext uri="{BB962C8B-B14F-4D97-AF65-F5344CB8AC3E}">
        <p14:creationId xmlns:p14="http://schemas.microsoft.com/office/powerpoint/2010/main" val="36992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0"/>
                </p:tgtEl>
              </p:cMediaNode>
            </p:vide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9" name="Google Shape;119;p13"/>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a:t>
            </a:fld>
            <a:endParaRPr/>
          </a:p>
        </p:txBody>
      </p:sp>
      <p:pic>
        <p:nvPicPr>
          <p:cNvPr id="1028" name="Picture 4" descr="https://www.nebosh.org.uk/public/news/push-and-p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6210" y="1623840"/>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01;p12"/>
          <p:cNvSpPr txBox="1">
            <a:spLocks/>
          </p:cNvSpPr>
          <p:nvPr/>
        </p:nvSpPr>
        <p:spPr>
          <a:xfrm>
            <a:off x="2165684" y="4125564"/>
            <a:ext cx="4748461" cy="4825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spcBef>
                <a:spcPts val="600"/>
              </a:spcBef>
              <a:spcAft>
                <a:spcPts val="600"/>
              </a:spcAft>
            </a:pPr>
            <a:r>
              <a:rPr lang="en-US" sz="2200" b="1" smtClean="0">
                <a:solidFill>
                  <a:schemeClr val="tx1"/>
                </a:solidFill>
                <a:latin typeface="Arial" panose="020B0604020202020204" pitchFamily="34" charset="0"/>
                <a:cs typeface="Arial" panose="020B0604020202020204" pitchFamily="34" charset="0"/>
              </a:rPr>
              <a:t>Công nhân đang làm việc</a:t>
            </a:r>
            <a:endParaRPr lang="en-US" sz="2200" b="1">
              <a:solidFill>
                <a:schemeClr val="tx1"/>
              </a:solidFill>
              <a:latin typeface="Arial" panose="020B0604020202020204" pitchFamily="34" charset="0"/>
              <a:cs typeface="Arial" panose="020B0604020202020204" pitchFamily="34" charset="0"/>
            </a:endParaRPr>
          </a:p>
        </p:txBody>
      </p:sp>
      <p:sp>
        <p:nvSpPr>
          <p:cNvPr id="10" name="Google Shape;101;p12"/>
          <p:cNvSpPr txBox="1">
            <a:spLocks/>
          </p:cNvSpPr>
          <p:nvPr/>
        </p:nvSpPr>
        <p:spPr>
          <a:xfrm>
            <a:off x="2245420" y="3410002"/>
            <a:ext cx="4748461" cy="48253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20000"/>
              </a:lnSpc>
              <a:spcBef>
                <a:spcPts val="600"/>
              </a:spcBef>
              <a:spcAft>
                <a:spcPts val="600"/>
              </a:spcAft>
            </a:pPr>
            <a:r>
              <a:rPr lang="en-GB" sz="2200" b="1" smtClean="0">
                <a:solidFill>
                  <a:schemeClr val="tx1"/>
                </a:solidFill>
                <a:latin typeface="Arial" panose="020B0604020202020204" pitchFamily="34" charset="0"/>
                <a:cs typeface="Arial" panose="020B0604020202020204" pitchFamily="34" charset="0"/>
              </a:rPr>
              <a:t>a)                                                 b)</a:t>
            </a:r>
            <a:endParaRPr lang="en-US" sz="2200" b="1">
              <a:solidFill>
                <a:schemeClr val="tx1"/>
              </a:solidFill>
              <a:latin typeface="Arial" panose="020B0604020202020204" pitchFamily="34" charset="0"/>
              <a:cs typeface="Arial" panose="020B0604020202020204" pitchFamily="34" charset="0"/>
            </a:endParaRPr>
          </a:p>
        </p:txBody>
      </p:sp>
      <p:sp>
        <p:nvSpPr>
          <p:cNvPr id="13" name="Google Shape;101;p12"/>
          <p:cNvSpPr txBox="1">
            <a:spLocks/>
          </p:cNvSpPr>
          <p:nvPr/>
        </p:nvSpPr>
        <p:spPr>
          <a:xfrm>
            <a:off x="1069865" y="1157776"/>
            <a:ext cx="6762691" cy="95978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20000"/>
              </a:lnSpc>
              <a:spcBef>
                <a:spcPts val="600"/>
              </a:spcBef>
              <a:spcAft>
                <a:spcPts val="600"/>
              </a:spcAft>
            </a:pPr>
            <a:r>
              <a:rPr lang="en-US" sz="2200" smtClean="0">
                <a:solidFill>
                  <a:srgbClr val="0070C0"/>
                </a:solidFill>
                <a:latin typeface="Arial" panose="020B0604020202020204" pitchFamily="34" charset="0"/>
                <a:cs typeface="Arial" panose="020B0604020202020204" pitchFamily="34" charset="0"/>
              </a:rPr>
              <a:t>Quan sát hình và cho biết ai đang đẩy, ai đang kéo?</a:t>
            </a:r>
            <a:endParaRPr lang="en-US" sz="2200">
              <a:solidFill>
                <a:srgbClr val="0070C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822" y="350274"/>
            <a:ext cx="7370700" cy="857400"/>
          </a:xfrm>
        </p:spPr>
        <p:txBody>
          <a:bodyPr/>
          <a:lstStyle/>
          <a:p>
            <a:r>
              <a:rPr lang="en-GB" smtClean="0"/>
              <a:t>Cách dùng lực kế</a:t>
            </a:r>
            <a:endParaRPr lang="en-US"/>
          </a:p>
        </p:txBody>
      </p:sp>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20</a:t>
            </a:fld>
            <a:endParaRPr lang="en"/>
          </a:p>
        </p:txBody>
      </p:sp>
      <p:sp>
        <p:nvSpPr>
          <p:cNvPr id="6" name="Freeform 5"/>
          <p:cNvSpPr/>
          <p:nvPr/>
        </p:nvSpPr>
        <p:spPr>
          <a:xfrm>
            <a:off x="3131348" y="1336335"/>
            <a:ext cx="4604957" cy="551226"/>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algn="l" defTabSz="977900">
              <a:lnSpc>
                <a:spcPct val="90000"/>
              </a:lnSpc>
              <a:spcBef>
                <a:spcPct val="0"/>
              </a:spcBef>
              <a:spcAft>
                <a:spcPct val="15000"/>
              </a:spcAft>
              <a:buChar char="••"/>
            </a:pPr>
            <a:r>
              <a:rPr lang="en-GB" sz="2200" kern="1200" smtClean="0"/>
              <a:t>Ước lượng độ lớn của lực.</a:t>
            </a:r>
            <a:endParaRPr lang="en-US" sz="2200" kern="1200"/>
          </a:p>
        </p:txBody>
      </p:sp>
      <p:sp>
        <p:nvSpPr>
          <p:cNvPr id="7" name="Freeform 6"/>
          <p:cNvSpPr/>
          <p:nvPr/>
        </p:nvSpPr>
        <p:spPr>
          <a:xfrm>
            <a:off x="1672389" y="1335838"/>
            <a:ext cx="1458958" cy="551723"/>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117917" tIns="76007" rIns="117917" bIns="76007" numCol="1" spcCol="1270" anchor="ctr" anchorCtr="0">
            <a:noAutofit/>
          </a:bodyPr>
          <a:lstStyle/>
          <a:p>
            <a:pPr lvl="0" algn="ctr" defTabSz="977900">
              <a:lnSpc>
                <a:spcPct val="90000"/>
              </a:lnSpc>
              <a:spcBef>
                <a:spcPct val="0"/>
              </a:spcBef>
              <a:spcAft>
                <a:spcPct val="35000"/>
              </a:spcAft>
            </a:pPr>
            <a:r>
              <a:rPr lang="en-GB" sz="2200" b="1" kern="1200" smtClean="0"/>
              <a:t>Bước 1</a:t>
            </a:r>
            <a:endParaRPr lang="en-US" sz="2200" b="1" kern="1200"/>
          </a:p>
        </p:txBody>
      </p:sp>
      <p:sp>
        <p:nvSpPr>
          <p:cNvPr id="8" name="Freeform 7"/>
          <p:cNvSpPr/>
          <p:nvPr/>
        </p:nvSpPr>
        <p:spPr>
          <a:xfrm>
            <a:off x="3131348" y="2059819"/>
            <a:ext cx="4604957" cy="551226"/>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487274"/>
              <a:satOff val="2397"/>
              <a:lumOff val="-148"/>
              <a:alphaOff val="0"/>
            </a:schemeClr>
          </a:lnRef>
          <a:fillRef idx="1">
            <a:schemeClr val="accent4">
              <a:tint val="40000"/>
              <a:alpha val="90000"/>
              <a:hueOff val="-487274"/>
              <a:satOff val="2397"/>
              <a:lumOff val="-148"/>
              <a:alphaOff val="0"/>
            </a:schemeClr>
          </a:fillRef>
          <a:effectRef idx="0">
            <a:schemeClr val="accent4">
              <a:tint val="40000"/>
              <a:alpha val="90000"/>
              <a:hueOff val="-487274"/>
              <a:satOff val="2397"/>
              <a:lumOff val="-148"/>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algn="l" defTabSz="977900">
              <a:lnSpc>
                <a:spcPct val="90000"/>
              </a:lnSpc>
              <a:spcBef>
                <a:spcPct val="0"/>
              </a:spcBef>
              <a:spcAft>
                <a:spcPct val="15000"/>
              </a:spcAft>
              <a:buChar char="••"/>
            </a:pPr>
            <a:r>
              <a:rPr lang="en-GB" sz="2200" kern="1200" smtClean="0"/>
              <a:t>Chọn lực kế thích hợp.</a:t>
            </a:r>
            <a:endParaRPr lang="en-US" sz="2200" kern="1200"/>
          </a:p>
        </p:txBody>
      </p:sp>
      <p:sp>
        <p:nvSpPr>
          <p:cNvPr id="9" name="Freeform 8"/>
          <p:cNvSpPr/>
          <p:nvPr/>
        </p:nvSpPr>
        <p:spPr>
          <a:xfrm>
            <a:off x="1672388" y="1990915"/>
            <a:ext cx="1458959" cy="689032"/>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615767"/>
              <a:satOff val="2825"/>
              <a:lumOff val="-1716"/>
              <a:alphaOff val="0"/>
            </a:schemeClr>
          </a:fillRef>
          <a:effectRef idx="1">
            <a:schemeClr val="accent4">
              <a:hueOff val="-615767"/>
              <a:satOff val="2825"/>
              <a:lumOff val="-1716"/>
              <a:alphaOff val="0"/>
            </a:schemeClr>
          </a:effectRef>
          <a:fontRef idx="minor">
            <a:schemeClr val="dk1"/>
          </a:fontRef>
        </p:style>
        <p:txBody>
          <a:bodyPr spcFirstLastPara="0" vert="horz" wrap="square" lIns="117917" tIns="76007" rIns="117917" bIns="76007" numCol="1" spcCol="1270" anchor="ctr" anchorCtr="0">
            <a:noAutofit/>
          </a:bodyPr>
          <a:lstStyle/>
          <a:p>
            <a:pPr lvl="0" algn="ctr" defTabSz="977900">
              <a:lnSpc>
                <a:spcPct val="90000"/>
              </a:lnSpc>
              <a:spcBef>
                <a:spcPct val="0"/>
              </a:spcBef>
              <a:spcAft>
                <a:spcPct val="35000"/>
              </a:spcAft>
            </a:pPr>
            <a:r>
              <a:rPr lang="en-GB" sz="2200" b="1" kern="1200" smtClean="0"/>
              <a:t>Bước 2</a:t>
            </a:r>
            <a:endParaRPr lang="en-US" sz="2200" b="1" kern="1200"/>
          </a:p>
        </p:txBody>
      </p:sp>
      <p:sp>
        <p:nvSpPr>
          <p:cNvPr id="10" name="Freeform 9"/>
          <p:cNvSpPr/>
          <p:nvPr/>
        </p:nvSpPr>
        <p:spPr>
          <a:xfrm>
            <a:off x="3131348" y="2783302"/>
            <a:ext cx="4604957" cy="551226"/>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974547"/>
              <a:satOff val="4793"/>
              <a:lumOff val="-296"/>
              <a:alphaOff val="0"/>
            </a:schemeClr>
          </a:lnRef>
          <a:fillRef idx="1">
            <a:schemeClr val="accent4">
              <a:tint val="40000"/>
              <a:alpha val="90000"/>
              <a:hueOff val="-974547"/>
              <a:satOff val="4793"/>
              <a:lumOff val="-296"/>
              <a:alphaOff val="0"/>
            </a:schemeClr>
          </a:fillRef>
          <a:effectRef idx="0">
            <a:schemeClr val="accent4">
              <a:tint val="40000"/>
              <a:alpha val="90000"/>
              <a:hueOff val="-974547"/>
              <a:satOff val="4793"/>
              <a:lumOff val="-296"/>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algn="l" defTabSz="977900">
              <a:lnSpc>
                <a:spcPct val="90000"/>
              </a:lnSpc>
              <a:spcBef>
                <a:spcPct val="0"/>
              </a:spcBef>
              <a:spcAft>
                <a:spcPct val="15000"/>
              </a:spcAft>
              <a:buChar char="••"/>
            </a:pPr>
            <a:r>
              <a:rPr lang="en-GB" sz="2200" kern="1200" smtClean="0"/>
              <a:t>Điều chỉnh lực kế về số 0.</a:t>
            </a:r>
            <a:endParaRPr lang="en-US" sz="2200" kern="1200"/>
          </a:p>
        </p:txBody>
      </p:sp>
      <p:sp>
        <p:nvSpPr>
          <p:cNvPr id="11" name="Freeform 10"/>
          <p:cNvSpPr/>
          <p:nvPr/>
        </p:nvSpPr>
        <p:spPr>
          <a:xfrm>
            <a:off x="1672388" y="2714399"/>
            <a:ext cx="1458960" cy="689032"/>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1231535"/>
              <a:satOff val="5651"/>
              <a:lumOff val="-3432"/>
              <a:alphaOff val="0"/>
            </a:schemeClr>
          </a:fillRef>
          <a:effectRef idx="1">
            <a:schemeClr val="accent4">
              <a:hueOff val="-1231535"/>
              <a:satOff val="5651"/>
              <a:lumOff val="-3432"/>
              <a:alphaOff val="0"/>
            </a:schemeClr>
          </a:effectRef>
          <a:fontRef idx="minor">
            <a:schemeClr val="dk1"/>
          </a:fontRef>
        </p:style>
        <p:txBody>
          <a:bodyPr spcFirstLastPara="0" vert="horz" wrap="square" lIns="117917" tIns="76007" rIns="117917" bIns="76007" numCol="1" spcCol="1270" anchor="ctr" anchorCtr="0">
            <a:noAutofit/>
          </a:bodyPr>
          <a:lstStyle/>
          <a:p>
            <a:pPr lvl="0" algn="ctr" defTabSz="977900">
              <a:lnSpc>
                <a:spcPct val="90000"/>
              </a:lnSpc>
              <a:spcBef>
                <a:spcPct val="0"/>
              </a:spcBef>
              <a:spcAft>
                <a:spcPct val="35000"/>
              </a:spcAft>
            </a:pPr>
            <a:r>
              <a:rPr lang="en-GB" sz="2200" b="1" kern="1200" smtClean="0"/>
              <a:t>Bước 3</a:t>
            </a:r>
            <a:endParaRPr lang="en-US" sz="2200" b="1" kern="1200"/>
          </a:p>
        </p:txBody>
      </p:sp>
      <p:sp>
        <p:nvSpPr>
          <p:cNvPr id="12" name="Freeform 11"/>
          <p:cNvSpPr/>
          <p:nvPr/>
        </p:nvSpPr>
        <p:spPr>
          <a:xfrm>
            <a:off x="3131348" y="3506785"/>
            <a:ext cx="4604957" cy="551226"/>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1461821"/>
              <a:satOff val="7190"/>
              <a:lumOff val="-444"/>
              <a:alphaOff val="0"/>
            </a:schemeClr>
          </a:lnRef>
          <a:fillRef idx="1">
            <a:schemeClr val="accent4">
              <a:tint val="40000"/>
              <a:alpha val="90000"/>
              <a:hueOff val="-1461821"/>
              <a:satOff val="7190"/>
              <a:lumOff val="-444"/>
              <a:alphaOff val="0"/>
            </a:schemeClr>
          </a:fillRef>
          <a:effectRef idx="0">
            <a:schemeClr val="accent4">
              <a:tint val="40000"/>
              <a:alpha val="90000"/>
              <a:hueOff val="-1461821"/>
              <a:satOff val="7190"/>
              <a:lumOff val="-444"/>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algn="l" defTabSz="977900">
              <a:lnSpc>
                <a:spcPct val="90000"/>
              </a:lnSpc>
              <a:spcBef>
                <a:spcPct val="0"/>
              </a:spcBef>
              <a:spcAft>
                <a:spcPct val="15000"/>
              </a:spcAft>
              <a:buChar char="••"/>
            </a:pPr>
            <a:r>
              <a:rPr lang="en-GB" sz="2200" kern="1200" smtClean="0"/>
              <a:t>Móc vật vào lực kế.</a:t>
            </a:r>
            <a:endParaRPr lang="en-US" sz="2200" kern="1200"/>
          </a:p>
        </p:txBody>
      </p:sp>
      <p:sp>
        <p:nvSpPr>
          <p:cNvPr id="13" name="Freeform 12"/>
          <p:cNvSpPr/>
          <p:nvPr/>
        </p:nvSpPr>
        <p:spPr>
          <a:xfrm>
            <a:off x="1672388" y="3437882"/>
            <a:ext cx="1458960" cy="689032"/>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1847302"/>
              <a:satOff val="8476"/>
              <a:lumOff val="-5147"/>
              <a:alphaOff val="0"/>
            </a:schemeClr>
          </a:fillRef>
          <a:effectRef idx="1">
            <a:schemeClr val="accent4">
              <a:hueOff val="-1847302"/>
              <a:satOff val="8476"/>
              <a:lumOff val="-5147"/>
              <a:alphaOff val="0"/>
            </a:schemeClr>
          </a:effectRef>
          <a:fontRef idx="minor">
            <a:schemeClr val="dk1"/>
          </a:fontRef>
        </p:style>
        <p:txBody>
          <a:bodyPr spcFirstLastPara="0" vert="horz" wrap="square" lIns="117917" tIns="76007" rIns="117917" bIns="76007" numCol="1" spcCol="1270" anchor="ctr" anchorCtr="0">
            <a:noAutofit/>
          </a:bodyPr>
          <a:lstStyle/>
          <a:p>
            <a:pPr lvl="0" algn="ctr" defTabSz="977900">
              <a:lnSpc>
                <a:spcPct val="90000"/>
              </a:lnSpc>
              <a:spcBef>
                <a:spcPct val="0"/>
              </a:spcBef>
              <a:spcAft>
                <a:spcPct val="35000"/>
              </a:spcAft>
            </a:pPr>
            <a:r>
              <a:rPr lang="en-GB" sz="2200" b="1" kern="1200" smtClean="0"/>
              <a:t>Bước 4</a:t>
            </a:r>
            <a:endParaRPr lang="en-US" sz="2200" b="1" kern="1200"/>
          </a:p>
        </p:txBody>
      </p:sp>
      <p:sp>
        <p:nvSpPr>
          <p:cNvPr id="14" name="Freeform 13"/>
          <p:cNvSpPr/>
          <p:nvPr/>
        </p:nvSpPr>
        <p:spPr>
          <a:xfrm>
            <a:off x="3131348" y="4230269"/>
            <a:ext cx="4604957" cy="551226"/>
          </a:xfrm>
          <a:custGeom>
            <a:avLst/>
            <a:gdLst>
              <a:gd name="connsiteX0" fmla="*/ 93133 w 558785"/>
              <a:gd name="connsiteY0" fmla="*/ 0 h 4897334"/>
              <a:gd name="connsiteX1" fmla="*/ 465652 w 558785"/>
              <a:gd name="connsiteY1" fmla="*/ 0 h 4897334"/>
              <a:gd name="connsiteX2" fmla="*/ 558785 w 558785"/>
              <a:gd name="connsiteY2" fmla="*/ 93133 h 4897334"/>
              <a:gd name="connsiteX3" fmla="*/ 558785 w 558785"/>
              <a:gd name="connsiteY3" fmla="*/ 4897334 h 4897334"/>
              <a:gd name="connsiteX4" fmla="*/ 558785 w 558785"/>
              <a:gd name="connsiteY4" fmla="*/ 4897334 h 4897334"/>
              <a:gd name="connsiteX5" fmla="*/ 0 w 558785"/>
              <a:gd name="connsiteY5" fmla="*/ 4897334 h 4897334"/>
              <a:gd name="connsiteX6" fmla="*/ 0 w 558785"/>
              <a:gd name="connsiteY6" fmla="*/ 4897334 h 4897334"/>
              <a:gd name="connsiteX7" fmla="*/ 0 w 558785"/>
              <a:gd name="connsiteY7" fmla="*/ 93133 h 4897334"/>
              <a:gd name="connsiteX8" fmla="*/ 93133 w 558785"/>
              <a:gd name="connsiteY8" fmla="*/ 0 h 489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785" h="4897334">
                <a:moveTo>
                  <a:pt x="558785" y="816244"/>
                </a:moveTo>
                <a:lnTo>
                  <a:pt x="558785" y="4081090"/>
                </a:lnTo>
                <a:cubicBezTo>
                  <a:pt x="558785" y="4531887"/>
                  <a:pt x="554027" y="4897330"/>
                  <a:pt x="548158" y="4897330"/>
                </a:cubicBezTo>
                <a:lnTo>
                  <a:pt x="0" y="4897330"/>
                </a:lnTo>
                <a:lnTo>
                  <a:pt x="0" y="4897330"/>
                </a:lnTo>
                <a:lnTo>
                  <a:pt x="0" y="4"/>
                </a:lnTo>
                <a:lnTo>
                  <a:pt x="0" y="4"/>
                </a:lnTo>
                <a:lnTo>
                  <a:pt x="548158" y="4"/>
                </a:lnTo>
                <a:cubicBezTo>
                  <a:pt x="554027" y="4"/>
                  <a:pt x="558785" y="365447"/>
                  <a:pt x="558785" y="816244"/>
                </a:cubicBezTo>
                <a:close/>
              </a:path>
            </a:pathLst>
          </a:custGeom>
        </p:spPr>
        <p:style>
          <a:lnRef idx="1">
            <a:schemeClr val="accent4">
              <a:tint val="40000"/>
              <a:alpha val="90000"/>
              <a:hueOff val="-1949094"/>
              <a:satOff val="9586"/>
              <a:lumOff val="-592"/>
              <a:alphaOff val="0"/>
            </a:schemeClr>
          </a:lnRef>
          <a:fillRef idx="1">
            <a:schemeClr val="accent4">
              <a:tint val="40000"/>
              <a:alpha val="90000"/>
              <a:hueOff val="-1949094"/>
              <a:satOff val="9586"/>
              <a:lumOff val="-592"/>
              <a:alphaOff val="0"/>
            </a:schemeClr>
          </a:fillRef>
          <a:effectRef idx="0">
            <a:schemeClr val="accent4">
              <a:tint val="40000"/>
              <a:alpha val="90000"/>
              <a:hueOff val="-1949094"/>
              <a:satOff val="9586"/>
              <a:lumOff val="-592"/>
              <a:alphaOff val="0"/>
            </a:schemeClr>
          </a:effectRef>
          <a:fontRef idx="minor">
            <a:schemeClr val="dk1">
              <a:hueOff val="0"/>
              <a:satOff val="0"/>
              <a:lumOff val="0"/>
              <a:alphaOff val="0"/>
            </a:schemeClr>
          </a:fontRef>
        </p:style>
        <p:txBody>
          <a:bodyPr spcFirstLastPara="0" vert="horz" wrap="square" lIns="247651" tIns="151103" rIns="274928" bIns="151104" numCol="1" spcCol="1270" anchor="ctr" anchorCtr="0">
            <a:noAutofit/>
          </a:bodyPr>
          <a:lstStyle/>
          <a:p>
            <a:pPr marL="228600" lvl="1" indent="-228600" algn="l" defTabSz="977900">
              <a:lnSpc>
                <a:spcPct val="90000"/>
              </a:lnSpc>
              <a:spcBef>
                <a:spcPct val="0"/>
              </a:spcBef>
              <a:spcAft>
                <a:spcPct val="15000"/>
              </a:spcAft>
              <a:buChar char="••"/>
            </a:pPr>
            <a:r>
              <a:rPr lang="en-GB" sz="2200" kern="1200" smtClean="0"/>
              <a:t>Đọc và ghi kết quả đo.</a:t>
            </a:r>
            <a:endParaRPr lang="en-US" sz="2200" kern="1200"/>
          </a:p>
        </p:txBody>
      </p:sp>
      <p:sp>
        <p:nvSpPr>
          <p:cNvPr id="15" name="Freeform 14"/>
          <p:cNvSpPr/>
          <p:nvPr/>
        </p:nvSpPr>
        <p:spPr>
          <a:xfrm>
            <a:off x="1672388" y="4161366"/>
            <a:ext cx="1458960" cy="689032"/>
          </a:xfrm>
          <a:custGeom>
            <a:avLst/>
            <a:gdLst>
              <a:gd name="connsiteX0" fmla="*/ 0 w 2754750"/>
              <a:gd name="connsiteY0" fmla="*/ 116416 h 698481"/>
              <a:gd name="connsiteX1" fmla="*/ 116416 w 2754750"/>
              <a:gd name="connsiteY1" fmla="*/ 0 h 698481"/>
              <a:gd name="connsiteX2" fmla="*/ 2638334 w 2754750"/>
              <a:gd name="connsiteY2" fmla="*/ 0 h 698481"/>
              <a:gd name="connsiteX3" fmla="*/ 2754750 w 2754750"/>
              <a:gd name="connsiteY3" fmla="*/ 116416 h 698481"/>
              <a:gd name="connsiteX4" fmla="*/ 2754750 w 2754750"/>
              <a:gd name="connsiteY4" fmla="*/ 582065 h 698481"/>
              <a:gd name="connsiteX5" fmla="*/ 2638334 w 2754750"/>
              <a:gd name="connsiteY5" fmla="*/ 698481 h 698481"/>
              <a:gd name="connsiteX6" fmla="*/ 116416 w 2754750"/>
              <a:gd name="connsiteY6" fmla="*/ 698481 h 698481"/>
              <a:gd name="connsiteX7" fmla="*/ 0 w 2754750"/>
              <a:gd name="connsiteY7" fmla="*/ 582065 h 698481"/>
              <a:gd name="connsiteX8" fmla="*/ 0 w 2754750"/>
              <a:gd name="connsiteY8" fmla="*/ 116416 h 69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4750" h="698481">
                <a:moveTo>
                  <a:pt x="0" y="116416"/>
                </a:moveTo>
                <a:cubicBezTo>
                  <a:pt x="0" y="52121"/>
                  <a:pt x="52121" y="0"/>
                  <a:pt x="116416" y="0"/>
                </a:cubicBezTo>
                <a:lnTo>
                  <a:pt x="2638334" y="0"/>
                </a:lnTo>
                <a:cubicBezTo>
                  <a:pt x="2702629" y="0"/>
                  <a:pt x="2754750" y="52121"/>
                  <a:pt x="2754750" y="116416"/>
                </a:cubicBezTo>
                <a:lnTo>
                  <a:pt x="2754750" y="582065"/>
                </a:lnTo>
                <a:cubicBezTo>
                  <a:pt x="2754750" y="646360"/>
                  <a:pt x="2702629" y="698481"/>
                  <a:pt x="2638334" y="698481"/>
                </a:cubicBezTo>
                <a:lnTo>
                  <a:pt x="116416" y="698481"/>
                </a:lnTo>
                <a:cubicBezTo>
                  <a:pt x="52121" y="698481"/>
                  <a:pt x="0" y="646360"/>
                  <a:pt x="0" y="582065"/>
                </a:cubicBezTo>
                <a:lnTo>
                  <a:pt x="0" y="11641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2463070"/>
              <a:satOff val="11301"/>
              <a:lumOff val="-6863"/>
              <a:alphaOff val="0"/>
            </a:schemeClr>
          </a:fillRef>
          <a:effectRef idx="1">
            <a:schemeClr val="accent4">
              <a:hueOff val="-2463070"/>
              <a:satOff val="11301"/>
              <a:lumOff val="-6863"/>
              <a:alphaOff val="0"/>
            </a:schemeClr>
          </a:effectRef>
          <a:fontRef idx="minor">
            <a:schemeClr val="dk1"/>
          </a:fontRef>
        </p:style>
        <p:txBody>
          <a:bodyPr spcFirstLastPara="0" vert="horz" wrap="square" lIns="117917" tIns="76007" rIns="117917" bIns="76007" numCol="1" spcCol="1270" anchor="ctr" anchorCtr="0">
            <a:noAutofit/>
          </a:bodyPr>
          <a:lstStyle/>
          <a:p>
            <a:pPr lvl="0" algn="ctr" defTabSz="977900">
              <a:lnSpc>
                <a:spcPct val="90000"/>
              </a:lnSpc>
              <a:spcBef>
                <a:spcPct val="0"/>
              </a:spcBef>
              <a:spcAft>
                <a:spcPct val="35000"/>
              </a:spcAft>
            </a:pPr>
            <a:r>
              <a:rPr lang="en-GB" sz="2200" b="1" kern="1200" smtClean="0"/>
              <a:t>Bước 5</a:t>
            </a:r>
            <a:endParaRPr lang="en-US" sz="2200" b="1" kern="1200"/>
          </a:p>
        </p:txBody>
      </p:sp>
    </p:spTree>
    <p:extLst>
      <p:ext uri="{BB962C8B-B14F-4D97-AF65-F5344CB8AC3E}">
        <p14:creationId xmlns:p14="http://schemas.microsoft.com/office/powerpoint/2010/main" val="12855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21</a:t>
            </a:fld>
            <a:endParaRPr lang="en"/>
          </a:p>
        </p:txBody>
      </p:sp>
      <p:sp>
        <p:nvSpPr>
          <p:cNvPr id="5" name="Google Shape;137;p16"/>
          <p:cNvSpPr txBox="1">
            <a:spLocks/>
          </p:cNvSpPr>
          <p:nvPr/>
        </p:nvSpPr>
        <p:spPr>
          <a:xfrm>
            <a:off x="730239" y="2179073"/>
            <a:ext cx="73707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1pPr>
            <a:lvl2pPr marR="0" lvl="1"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2pPr>
            <a:lvl3pPr marR="0" lvl="2"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3pPr>
            <a:lvl4pPr marR="0" lvl="3"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4pPr>
            <a:lvl5pPr marR="0" lvl="4"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5pPr>
            <a:lvl6pPr marR="0" lvl="5"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6pPr>
            <a:lvl7pPr marR="0" lvl="6"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7pPr>
            <a:lvl8pPr marR="0" lvl="7"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8pPr>
            <a:lvl9pPr marR="0" lvl="8"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9pPr>
          </a:lstStyle>
          <a:p>
            <a:pPr algn="l"/>
            <a:r>
              <a:rPr lang="en" smtClean="0">
                <a:latin typeface="Arial" panose="020B0604020202020204" pitchFamily="34" charset="0"/>
                <a:cs typeface="Arial" panose="020B0604020202020204" pitchFamily="34" charset="0"/>
              </a:rPr>
              <a:t>III. </a:t>
            </a:r>
            <a:r>
              <a:rPr lang="en-US" smtClean="0">
                <a:latin typeface="Arial" panose="020B0604020202020204" pitchFamily="34" charset="0"/>
                <a:cs typeface="Arial" panose="020B0604020202020204" pitchFamily="34" charset="0"/>
              </a:rPr>
              <a:t>BIỂU DIỄN LỰC</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99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22</a:t>
            </a:fld>
            <a:endParaRPr lang="en"/>
          </a:p>
        </p:txBody>
      </p:sp>
      <p:sp>
        <p:nvSpPr>
          <p:cNvPr id="4" name="Content Placeholder 2">
            <a:extLst>
              <a:ext uri="{FF2B5EF4-FFF2-40B4-BE49-F238E27FC236}">
                <a16:creationId xmlns:a16="http://schemas.microsoft.com/office/drawing/2014/main" id="{E5889AC6-CCC0-4B19-B651-423D642A861A}"/>
              </a:ext>
            </a:extLst>
          </p:cNvPr>
          <p:cNvSpPr txBox="1">
            <a:spLocks/>
          </p:cNvSpPr>
          <p:nvPr/>
        </p:nvSpPr>
        <p:spPr>
          <a:xfrm>
            <a:off x="301472" y="1689923"/>
            <a:ext cx="6040077" cy="2605352"/>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385763" indent="-385763" algn="just">
              <a:lnSpc>
                <a:spcPct val="150000"/>
              </a:lnSpc>
              <a:buFontTx/>
              <a:buAutoNum type="arabicPeriod"/>
              <a:defRPr/>
            </a:pPr>
            <a:r>
              <a:rPr lang="en-US" sz="2200" b="1" dirty="0" err="1">
                <a:latin typeface="Arial" panose="020B0604020202020204" pitchFamily="34" charset="0"/>
                <a:cs typeface="Arial" panose="020B0604020202020204" pitchFamily="34" charset="0"/>
              </a:rPr>
              <a:t>Hình</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thức</a:t>
            </a:r>
            <a:r>
              <a:rPr lang="en-US" sz="2200" b="1">
                <a:latin typeface="Arial" panose="020B0604020202020204" pitchFamily="34" charset="0"/>
                <a:cs typeface="Arial" panose="020B0604020202020204" pitchFamily="34" charset="0"/>
              </a:rPr>
              <a:t>: </a:t>
            </a:r>
            <a:r>
              <a:rPr lang="en-US" sz="2200" b="1">
                <a:solidFill>
                  <a:srgbClr val="C00000"/>
                </a:solidFill>
                <a:latin typeface="Arial" panose="020B0604020202020204" pitchFamily="34" charset="0"/>
                <a:cs typeface="Arial" panose="020B0604020202020204" pitchFamily="34" charset="0"/>
              </a:rPr>
              <a:t>T</a:t>
            </a:r>
            <a:r>
              <a:rPr lang="en-US" sz="2200" b="1" smtClean="0">
                <a:solidFill>
                  <a:srgbClr val="C00000"/>
                </a:solidFill>
                <a:latin typeface="Arial" panose="020B0604020202020204" pitchFamily="34" charset="0"/>
                <a:cs typeface="Arial" panose="020B0604020202020204" pitchFamily="34" charset="0"/>
              </a:rPr>
              <a:t>ìm </a:t>
            </a:r>
            <a:r>
              <a:rPr lang="en-US" sz="2200" b="1" dirty="0" err="1">
                <a:solidFill>
                  <a:srgbClr val="C00000"/>
                </a:solidFill>
                <a:latin typeface="Arial" panose="020B0604020202020204" pitchFamily="34" charset="0"/>
                <a:cs typeface="Arial" panose="020B0604020202020204" pitchFamily="34" charset="0"/>
              </a:rPr>
              <a:t>hiểu</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sách</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giáo</a:t>
            </a:r>
            <a:r>
              <a:rPr lang="en-US" sz="2200" b="1" dirty="0">
                <a:solidFill>
                  <a:srgbClr val="C00000"/>
                </a:solidFill>
                <a:latin typeface="Arial" panose="020B0604020202020204" pitchFamily="34" charset="0"/>
                <a:cs typeface="Arial" panose="020B0604020202020204" pitchFamily="34" charset="0"/>
              </a:rPr>
              <a:t> khoa.</a:t>
            </a:r>
          </a:p>
          <a:p>
            <a:pPr marL="385763" indent="-385763" algn="just">
              <a:lnSpc>
                <a:spcPct val="150000"/>
              </a:lnSpc>
              <a:buFontTx/>
              <a:buAutoNum type="arabicPeriod"/>
              <a:defRPr/>
            </a:pPr>
            <a:r>
              <a:rPr lang="en-US" sz="2200" b="1" dirty="0" err="1">
                <a:latin typeface="Arial" panose="020B0604020202020204" pitchFamily="34" charset="0"/>
                <a:cs typeface="Arial" panose="020B0604020202020204" pitchFamily="34" charset="0"/>
              </a:rPr>
              <a:t>Thời</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gian</a:t>
            </a:r>
            <a:r>
              <a:rPr lang="en-US" sz="2200" b="1" dirty="0">
                <a:latin typeface="Arial" panose="020B0604020202020204" pitchFamily="34" charset="0"/>
                <a:cs typeface="Arial" panose="020B0604020202020204" pitchFamily="34" charset="0"/>
              </a:rPr>
              <a:t>: </a:t>
            </a:r>
            <a:r>
              <a:rPr lang="en-US" sz="2200" b="1" dirty="0">
                <a:solidFill>
                  <a:srgbClr val="C00000"/>
                </a:solidFill>
                <a:latin typeface="Arial" panose="020B0604020202020204" pitchFamily="34" charset="0"/>
                <a:cs typeface="Arial" panose="020B0604020202020204" pitchFamily="34" charset="0"/>
              </a:rPr>
              <a:t>90 </a:t>
            </a:r>
            <a:r>
              <a:rPr lang="en-US" sz="2200" b="1" dirty="0" err="1">
                <a:solidFill>
                  <a:srgbClr val="C00000"/>
                </a:solidFill>
                <a:latin typeface="Arial" panose="020B0604020202020204" pitchFamily="34" charset="0"/>
                <a:cs typeface="Arial" panose="020B0604020202020204" pitchFamily="34" charset="0"/>
              </a:rPr>
              <a:t>giây</a:t>
            </a:r>
            <a:endParaRPr lang="en-US" sz="2200" b="1" dirty="0">
              <a:solidFill>
                <a:srgbClr val="C00000"/>
              </a:solidFill>
              <a:latin typeface="Arial" panose="020B0604020202020204" pitchFamily="34" charset="0"/>
              <a:cs typeface="Arial" panose="020B0604020202020204" pitchFamily="34" charset="0"/>
            </a:endParaRPr>
          </a:p>
          <a:p>
            <a:pPr marL="385763" indent="-385763" algn="just">
              <a:lnSpc>
                <a:spcPct val="150000"/>
              </a:lnSpc>
              <a:spcBef>
                <a:spcPts val="0"/>
              </a:spcBef>
              <a:buFontTx/>
              <a:buAutoNum type="arabicPeriod"/>
              <a:defRPr/>
            </a:pPr>
            <a:r>
              <a:rPr lang="en-US" sz="2200" b="1" dirty="0" err="1">
                <a:latin typeface="Arial" panose="020B0604020202020204" pitchFamily="34" charset="0"/>
                <a:cs typeface="Arial" panose="020B0604020202020204" pitchFamily="34" charset="0"/>
              </a:rPr>
              <a:t>Nhiệm</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vụ</a:t>
            </a:r>
            <a:r>
              <a:rPr lang="en-US" sz="2200" b="1" dirty="0">
                <a:latin typeface="Arial" panose="020B0604020202020204" pitchFamily="34" charset="0"/>
                <a:cs typeface="Arial" panose="020B0604020202020204" pitchFamily="34" charset="0"/>
              </a:rPr>
              <a:t>:</a:t>
            </a:r>
          </a:p>
          <a:p>
            <a:pPr algn="just">
              <a:lnSpc>
                <a:spcPct val="150000"/>
              </a:lnSpc>
              <a:spcBef>
                <a:spcPts val="0"/>
              </a:spcBef>
              <a:buFont typeface="Wingdings" panose="05000000000000000000" pitchFamily="2" charset="2"/>
              <a:buChar char="Ø"/>
              <a:defRPr/>
            </a:pPr>
            <a:r>
              <a:rPr lang="en-US" sz="2200" b="1" dirty="0" err="1">
                <a:solidFill>
                  <a:srgbClr val="C00000"/>
                </a:solidFill>
                <a:latin typeface="Arial" panose="020B0604020202020204" pitchFamily="34" charset="0"/>
                <a:cs typeface="Arial" panose="020B0604020202020204" pitchFamily="34" charset="0"/>
              </a:rPr>
              <a:t>Tìm</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hiểu</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cách</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biểu</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diễn</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lực</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để</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thể</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hiện</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các</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đặc</a:t>
            </a:r>
            <a:r>
              <a:rPr lang="en-US" sz="2200" b="1" dirty="0">
                <a:solidFill>
                  <a:srgbClr val="C00000"/>
                </a:solidFill>
                <a:latin typeface="Arial" panose="020B0604020202020204" pitchFamily="34" charset="0"/>
                <a:cs typeface="Arial" panose="020B0604020202020204" pitchFamily="34" charset="0"/>
              </a:rPr>
              <a:t> tr</a:t>
            </a:r>
            <a:r>
              <a:rPr lang="vi-VN" sz="2200" b="1" dirty="0">
                <a:solidFill>
                  <a:srgbClr val="C00000"/>
                </a:solidFill>
                <a:latin typeface="Arial" panose="020B0604020202020204" pitchFamily="34" charset="0"/>
                <a:cs typeface="Arial" panose="020B0604020202020204" pitchFamily="34" charset="0"/>
              </a:rPr>
              <a:t>ư</a:t>
            </a:r>
            <a:r>
              <a:rPr lang="en-US" sz="2200" b="1" dirty="0">
                <a:solidFill>
                  <a:srgbClr val="C00000"/>
                </a:solidFill>
                <a:latin typeface="Arial" panose="020B0604020202020204" pitchFamily="34" charset="0"/>
                <a:cs typeface="Arial" panose="020B0604020202020204" pitchFamily="34" charset="0"/>
              </a:rPr>
              <a:t>ng </a:t>
            </a:r>
            <a:r>
              <a:rPr lang="en-US" sz="2200" b="1" dirty="0" err="1">
                <a:solidFill>
                  <a:srgbClr val="C00000"/>
                </a:solidFill>
                <a:latin typeface="Arial" panose="020B0604020202020204" pitchFamily="34" charset="0"/>
                <a:cs typeface="Arial" panose="020B0604020202020204" pitchFamily="34" charset="0"/>
              </a:rPr>
              <a:t>của</a:t>
            </a:r>
            <a:r>
              <a:rPr lang="en-US" sz="2200" b="1" dirty="0">
                <a:solidFill>
                  <a:srgbClr val="C00000"/>
                </a:solidFill>
                <a:latin typeface="Arial" panose="020B0604020202020204" pitchFamily="34" charset="0"/>
                <a:cs typeface="Arial" panose="020B0604020202020204" pitchFamily="34" charset="0"/>
              </a:rPr>
              <a:t> </a:t>
            </a:r>
            <a:r>
              <a:rPr lang="en-US" sz="2200" b="1" dirty="0" err="1">
                <a:solidFill>
                  <a:srgbClr val="C00000"/>
                </a:solidFill>
                <a:latin typeface="Arial" panose="020B0604020202020204" pitchFamily="34" charset="0"/>
                <a:cs typeface="Arial" panose="020B0604020202020204" pitchFamily="34" charset="0"/>
              </a:rPr>
              <a:t>lực</a:t>
            </a:r>
            <a:r>
              <a:rPr lang="en-US" sz="2200" b="1" dirty="0">
                <a:solidFill>
                  <a:srgbClr val="C00000"/>
                </a:solidFill>
                <a:latin typeface="Arial" panose="020B0604020202020204" pitchFamily="34" charset="0"/>
                <a:cs typeface="Arial" panose="020B0604020202020204" pitchFamily="34" charset="0"/>
              </a:rPr>
              <a:t>.</a:t>
            </a:r>
          </a:p>
        </p:txBody>
      </p:sp>
      <p:sp>
        <p:nvSpPr>
          <p:cNvPr id="5" name="Rectangle 4"/>
          <p:cNvSpPr/>
          <p:nvPr/>
        </p:nvSpPr>
        <p:spPr>
          <a:xfrm>
            <a:off x="720669" y="408589"/>
            <a:ext cx="3036409" cy="461665"/>
          </a:xfrm>
          <a:prstGeom prst="rect">
            <a:avLst/>
          </a:prstGeom>
        </p:spPr>
        <p:txBody>
          <a:bodyPr wrap="none">
            <a:spAutoFit/>
          </a:bodyPr>
          <a:lstStyle/>
          <a:p>
            <a:r>
              <a:rPr lang="en-US" sz="2400" b="1">
                <a:solidFill>
                  <a:schemeClr val="bg1"/>
                </a:solidFill>
                <a:latin typeface="Arial" panose="020B0604020202020204" pitchFamily="34" charset="0"/>
                <a:cs typeface="Arial" panose="020B0604020202020204" pitchFamily="34" charset="0"/>
              </a:rPr>
              <a:t>Hoạt động cá nhân </a:t>
            </a:r>
            <a:endParaRPr lang="en-US" sz="2400">
              <a:solidFill>
                <a:schemeClr val="bg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6485020" y="1804680"/>
            <a:ext cx="2538663" cy="3117908"/>
          </a:xfrm>
          <a:prstGeom prst="rect">
            <a:avLst/>
          </a:prstGeom>
        </p:spPr>
      </p:pic>
    </p:spTree>
    <p:extLst>
      <p:ext uri="{BB962C8B-B14F-4D97-AF65-F5344CB8AC3E}">
        <p14:creationId xmlns:p14="http://schemas.microsoft.com/office/powerpoint/2010/main" val="215501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23</a:t>
            </a:fld>
            <a:endParaRPr lang="en"/>
          </a:p>
        </p:txBody>
      </p:sp>
      <p:sp>
        <p:nvSpPr>
          <p:cNvPr id="4" name="Rectangle: Rounded Corners 10">
            <a:extLst>
              <a:ext uri="{FF2B5EF4-FFF2-40B4-BE49-F238E27FC236}">
                <a16:creationId xmlns:a16="http://schemas.microsoft.com/office/drawing/2014/main" id="{6AEF4DAE-DE95-4C7D-8CC5-0DD34AA1B66F}"/>
              </a:ext>
            </a:extLst>
          </p:cNvPr>
          <p:cNvSpPr/>
          <p:nvPr/>
        </p:nvSpPr>
        <p:spPr bwMode="auto">
          <a:xfrm>
            <a:off x="1197795" y="757989"/>
            <a:ext cx="7332595" cy="3732984"/>
          </a:xfrm>
          <a:prstGeom prst="roundRect">
            <a:avLst/>
          </a:prstGeom>
          <a:solidFill>
            <a:srgbClr val="FFFFCC"/>
          </a:solidFill>
          <a:ln w="9525" cap="flat" cmpd="sng" algn="ctr">
            <a:solidFill>
              <a:schemeClr val="accent5">
                <a:lumMod val="50000"/>
              </a:schemeClr>
            </a:solid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51435" tIns="25718" rIns="51435" bIns="25718" numCol="1" rtlCol="0" anchor="t" anchorCtr="0" compatLnSpc="1">
            <a:prstTxWarp prst="textNoShape">
              <a:avLst/>
            </a:prstTxWarp>
          </a:bodyPr>
          <a:lstStyle/>
          <a:p>
            <a:pPr algn="just" defTabSz="342900">
              <a:lnSpc>
                <a:spcPct val="130000"/>
              </a:lnSpc>
              <a:spcBef>
                <a:spcPts val="600"/>
              </a:spcBef>
              <a:spcAft>
                <a:spcPts val="600"/>
              </a:spcAft>
              <a:buClrTx/>
              <a:buFont typeface="Wingdings" panose="05000000000000000000" pitchFamily="2" charset="2"/>
              <a:buChar char="Ø"/>
              <a:defRPr/>
            </a:pPr>
            <a:r>
              <a:rPr lang="en-US" sz="2400" b="1"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Lực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được</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biểu</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diễn</a:t>
            </a:r>
            <a:r>
              <a:rPr lang="en-US" sz="2400" kern="1200" dirty="0">
                <a:solidFill>
                  <a:prstClr val="black"/>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bằng</a:t>
            </a:r>
            <a:r>
              <a:rPr lang="en-US" sz="2400" kern="1200" dirty="0">
                <a:solidFill>
                  <a:prstClr val="black"/>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một</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mũi</a:t>
            </a:r>
            <a:r>
              <a:rPr lang="en-US" sz="2400" b="1" kern="1200" dirty="0">
                <a:solidFill>
                  <a:srgbClr val="C00000"/>
                </a:solidFill>
                <a:latin typeface="+mn-lt"/>
                <a:ea typeface="+mn-ea"/>
                <a:cs typeface="Arial" panose="020B0604020202020204" pitchFamily="34" charset="0"/>
              </a:rPr>
              <a:t> </a:t>
            </a:r>
            <a:r>
              <a:rPr lang="en-US" sz="2400" b="1" kern="1200" dirty="0" err="1">
                <a:solidFill>
                  <a:srgbClr val="C00000"/>
                </a:solidFill>
                <a:latin typeface="+mn-lt"/>
                <a:ea typeface="+mn-ea"/>
                <a:cs typeface="Arial" panose="020B0604020202020204" pitchFamily="34" charset="0"/>
              </a:rPr>
              <a:t>tên</a:t>
            </a:r>
            <a:r>
              <a:rPr lang="en-US" sz="2400" b="1" kern="1200" dirty="0">
                <a:solidFill>
                  <a:srgbClr val="C00000"/>
                </a:solidFill>
                <a:latin typeface="+mn-lt"/>
                <a:ea typeface="+mn-ea"/>
                <a:cs typeface="Arial" panose="020B0604020202020204" pitchFamily="34" charset="0"/>
              </a:rPr>
              <a:t> </a:t>
            </a:r>
            <a:r>
              <a:rPr lang="en-US" sz="2400" kern="1200" dirty="0" err="1">
                <a:solidFill>
                  <a:prstClr val="black"/>
                </a:solidFill>
                <a:latin typeface="+mn-lt"/>
                <a:ea typeface="+mn-ea"/>
                <a:cs typeface="Arial" panose="020B0604020202020204" pitchFamily="34" charset="0"/>
              </a:rPr>
              <a:t>có</a:t>
            </a:r>
            <a:r>
              <a:rPr lang="en-US" sz="2400" kern="1200" dirty="0">
                <a:solidFill>
                  <a:prstClr val="black"/>
                </a:solidFill>
                <a:latin typeface="+mn-lt"/>
                <a:ea typeface="+mn-ea"/>
                <a:cs typeface="Arial" panose="020B0604020202020204" pitchFamily="34" charset="0"/>
              </a:rPr>
              <a:t>:</a:t>
            </a:r>
          </a:p>
          <a:p>
            <a:pPr marL="342900" indent="-342900" algn="just" defTabSz="342900">
              <a:lnSpc>
                <a:spcPct val="130000"/>
              </a:lnSpc>
              <a:spcBef>
                <a:spcPts val="600"/>
              </a:spcBef>
              <a:spcAft>
                <a:spcPts val="600"/>
              </a:spcAft>
              <a:buClrTx/>
              <a:buFontTx/>
              <a:buChar char="-"/>
              <a:defRPr/>
            </a:pPr>
            <a:r>
              <a:rPr lang="en-US" altLang="en-US" sz="2400" kern="1200" smtClean="0">
                <a:solidFill>
                  <a:prstClr val="black"/>
                </a:solidFill>
                <a:latin typeface="+mn-lt"/>
                <a:ea typeface="+mn-ea"/>
                <a:cs typeface="Arial" panose="020B0604020202020204" pitchFamily="34" charset="0"/>
              </a:rPr>
              <a:t>Gốc của mũi tên </a:t>
            </a:r>
            <a:r>
              <a:rPr lang="en-US" altLang="en-US" sz="2400" kern="1200" dirty="0" err="1">
                <a:solidFill>
                  <a:prstClr val="black"/>
                </a:solidFill>
                <a:latin typeface="+mn-lt"/>
                <a:ea typeface="+mn-ea"/>
                <a:cs typeface="Arial" panose="020B0604020202020204" pitchFamily="34" charset="0"/>
              </a:rPr>
              <a:t>là</a:t>
            </a:r>
            <a:r>
              <a:rPr lang="en-US" altLang="en-US" sz="2400" kern="1200" dirty="0">
                <a:solidFill>
                  <a:prstClr val="black"/>
                </a:solidFill>
                <a:latin typeface="+mn-lt"/>
                <a:ea typeface="+mn-ea"/>
                <a:cs typeface="Arial" panose="020B0604020202020204" pitchFamily="34" charset="0"/>
              </a:rPr>
              <a:t> </a:t>
            </a:r>
            <a:r>
              <a:rPr lang="en-US" altLang="en-US" sz="2400" kern="1200" dirty="0" err="1">
                <a:solidFill>
                  <a:prstClr val="black"/>
                </a:solidFill>
                <a:latin typeface="+mn-lt"/>
                <a:ea typeface="+mn-ea"/>
                <a:cs typeface="Arial" panose="020B0604020202020204" pitchFamily="34" charset="0"/>
              </a:rPr>
              <a:t>điểm</a:t>
            </a:r>
            <a:r>
              <a:rPr lang="en-US" altLang="en-US" sz="2400" kern="1200" dirty="0">
                <a:solidFill>
                  <a:prstClr val="black"/>
                </a:solidFill>
                <a:latin typeface="+mn-lt"/>
                <a:ea typeface="+mn-ea"/>
                <a:cs typeface="Arial" panose="020B0604020202020204" pitchFamily="34" charset="0"/>
              </a:rPr>
              <a:t> </a:t>
            </a:r>
            <a:r>
              <a:rPr lang="en-US" altLang="en-US" sz="2400" kern="1200" dirty="0" err="1">
                <a:solidFill>
                  <a:prstClr val="black"/>
                </a:solidFill>
                <a:latin typeface="+mn-lt"/>
                <a:ea typeface="+mn-ea"/>
                <a:cs typeface="Arial" panose="020B0604020202020204" pitchFamily="34" charset="0"/>
              </a:rPr>
              <a:t>đặt</a:t>
            </a:r>
            <a:r>
              <a:rPr lang="en-US" altLang="en-US" sz="2400" kern="1200" dirty="0">
                <a:solidFill>
                  <a:prstClr val="black"/>
                </a:solidFill>
                <a:latin typeface="+mn-lt"/>
                <a:ea typeface="+mn-ea"/>
                <a:cs typeface="Arial" panose="020B0604020202020204" pitchFamily="34" charset="0"/>
              </a:rPr>
              <a:t> </a:t>
            </a:r>
            <a:r>
              <a:rPr lang="en-US" altLang="en-US" sz="2400" kern="1200" dirty="0" err="1">
                <a:solidFill>
                  <a:prstClr val="black"/>
                </a:solidFill>
                <a:latin typeface="+mn-lt"/>
                <a:ea typeface="+mn-ea"/>
                <a:cs typeface="Arial" panose="020B0604020202020204" pitchFamily="34" charset="0"/>
              </a:rPr>
              <a:t>của</a:t>
            </a:r>
            <a:r>
              <a:rPr lang="en-US" altLang="en-US" sz="2400" kern="1200" dirty="0">
                <a:solidFill>
                  <a:prstClr val="black"/>
                </a:solidFill>
                <a:latin typeface="+mn-lt"/>
                <a:ea typeface="+mn-ea"/>
                <a:cs typeface="Arial" panose="020B0604020202020204" pitchFamily="34" charset="0"/>
              </a:rPr>
              <a:t> </a:t>
            </a:r>
            <a:r>
              <a:rPr lang="en-US" altLang="en-US" sz="2400" kern="1200" dirty="0" err="1">
                <a:solidFill>
                  <a:prstClr val="black"/>
                </a:solidFill>
                <a:latin typeface="+mn-lt"/>
                <a:ea typeface="+mn-ea"/>
                <a:cs typeface="Arial" panose="020B0604020202020204" pitchFamily="34" charset="0"/>
              </a:rPr>
              <a:t>lực</a:t>
            </a:r>
            <a:r>
              <a:rPr lang="en-US" altLang="en-US" sz="2400" kern="1200" dirty="0">
                <a:solidFill>
                  <a:prstClr val="black"/>
                </a:solidFill>
                <a:latin typeface="+mn-lt"/>
                <a:ea typeface="+mn-ea"/>
                <a:cs typeface="Arial" panose="020B0604020202020204" pitchFamily="34" charset="0"/>
              </a:rPr>
              <a:t>.</a:t>
            </a:r>
          </a:p>
          <a:p>
            <a:pPr marL="342900" indent="-342900" algn="just" defTabSz="342900">
              <a:lnSpc>
                <a:spcPct val="130000"/>
              </a:lnSpc>
              <a:spcBef>
                <a:spcPts val="600"/>
              </a:spcBef>
              <a:spcAft>
                <a:spcPts val="600"/>
              </a:spcAft>
              <a:buClrTx/>
              <a:buFontTx/>
              <a:buChar char="-"/>
              <a:defRPr/>
            </a:pPr>
            <a:r>
              <a:rPr lang="en-US" altLang="en-US" sz="2400" kern="1200" smtClean="0">
                <a:solidFill>
                  <a:prstClr val="black"/>
                </a:solidFill>
                <a:latin typeface="+mn-lt"/>
                <a:ea typeface="+mn-ea"/>
                <a:cs typeface="Arial" panose="020B0604020202020204" pitchFamily="34" charset="0"/>
              </a:rPr>
              <a:t>Hướng của mũi tên theo hướng kéo hoặc đẩy.</a:t>
            </a:r>
            <a:endParaRPr lang="en-US" altLang="en-US" sz="2400" kern="1200" dirty="0">
              <a:solidFill>
                <a:prstClr val="black"/>
              </a:solidFill>
              <a:latin typeface="+mn-lt"/>
              <a:ea typeface="+mn-ea"/>
              <a:cs typeface="Arial" panose="020B0604020202020204" pitchFamily="34" charset="0"/>
            </a:endParaRPr>
          </a:p>
          <a:p>
            <a:pPr marL="342900" indent="-342900" algn="just" defTabSz="342900">
              <a:lnSpc>
                <a:spcPct val="130000"/>
              </a:lnSpc>
              <a:spcBef>
                <a:spcPts val="600"/>
              </a:spcBef>
              <a:spcAft>
                <a:spcPts val="600"/>
              </a:spcAft>
              <a:buClrTx/>
              <a:buFontTx/>
              <a:buChar char="-"/>
              <a:defRPr/>
            </a:pPr>
            <a:r>
              <a:rPr lang="en-US" altLang="en-US" sz="2400" kern="1200" err="1">
                <a:solidFill>
                  <a:prstClr val="black"/>
                </a:solidFill>
                <a:latin typeface="+mn-lt"/>
                <a:ea typeface="+mn-ea"/>
                <a:cs typeface="Arial" panose="020B0604020202020204" pitchFamily="34" charset="0"/>
              </a:rPr>
              <a:t>Độ</a:t>
            </a:r>
            <a:r>
              <a:rPr lang="en-US" altLang="en-US" sz="2400" kern="1200">
                <a:solidFill>
                  <a:prstClr val="black"/>
                </a:solidFill>
                <a:latin typeface="+mn-lt"/>
                <a:ea typeface="+mn-ea"/>
                <a:cs typeface="Arial" panose="020B0604020202020204" pitchFamily="34" charset="0"/>
              </a:rPr>
              <a:t> </a:t>
            </a:r>
            <a:r>
              <a:rPr lang="en-US" altLang="en-US" sz="2400" kern="1200" smtClean="0">
                <a:solidFill>
                  <a:prstClr val="black"/>
                </a:solidFill>
                <a:latin typeface="+mn-lt"/>
                <a:ea typeface="+mn-ea"/>
                <a:cs typeface="Arial" panose="020B0604020202020204" pitchFamily="34" charset="0"/>
              </a:rPr>
              <a:t>lớn của lực biểu diễn qua độ dài mũi tên theo một tỉ lệ xích cho trước hoặc ghi bằng số bên cạnh mũi tên.</a:t>
            </a:r>
            <a:endParaRPr lang="en-US" altLang="en-US" sz="2400" kern="1200" dirty="0">
              <a:solidFill>
                <a:prstClr val="black"/>
              </a:solidFill>
              <a:latin typeface="+mn-lt"/>
              <a:ea typeface="+mn-ea"/>
              <a:cs typeface="Arial" panose="020B0604020202020204" pitchFamily="34" charset="0"/>
            </a:endParaRPr>
          </a:p>
          <a:p>
            <a:pPr marL="342900" indent="-342900" algn="just" defTabSz="342900">
              <a:lnSpc>
                <a:spcPct val="130000"/>
              </a:lnSpc>
              <a:spcBef>
                <a:spcPts val="600"/>
              </a:spcBef>
              <a:spcAft>
                <a:spcPts val="600"/>
              </a:spcAft>
              <a:buClrTx/>
              <a:buFontTx/>
              <a:buChar char="-"/>
              <a:defRPr/>
            </a:pPr>
            <a:endParaRPr lang="en-US" altLang="en-US" sz="2400" b="1" kern="1200" dirty="0">
              <a:solidFill>
                <a:prstClr val="black"/>
              </a:solidFill>
              <a:latin typeface="+mn-lt"/>
              <a:ea typeface="+mn-ea"/>
              <a:cs typeface="+mn-cs"/>
            </a:endParaRPr>
          </a:p>
          <a:p>
            <a:pPr algn="just" defTabSz="342900">
              <a:lnSpc>
                <a:spcPct val="130000"/>
              </a:lnSpc>
              <a:spcBef>
                <a:spcPts val="600"/>
              </a:spcBef>
              <a:spcAft>
                <a:spcPts val="600"/>
              </a:spcAft>
              <a:buClrTx/>
              <a:defRPr/>
            </a:pPr>
            <a:endParaRPr lang="en-US" sz="2400" b="1" kern="1200" dirty="0">
              <a:solidFill>
                <a:prstClr val="black"/>
              </a:solidFill>
              <a:latin typeface="+mn-lt"/>
              <a:ea typeface="+mn-ea"/>
              <a:cs typeface="Arial" panose="020B0604020202020204" pitchFamily="34" charset="0"/>
            </a:endParaRPr>
          </a:p>
          <a:p>
            <a:pPr algn="just" defTabSz="342900">
              <a:lnSpc>
                <a:spcPct val="130000"/>
              </a:lnSpc>
              <a:spcBef>
                <a:spcPts val="600"/>
              </a:spcBef>
              <a:spcAft>
                <a:spcPts val="600"/>
              </a:spcAft>
              <a:buClrTx/>
              <a:defRPr/>
            </a:pPr>
            <a:endParaRPr lang="en-US" sz="2400" b="1" kern="1200" dirty="0">
              <a:solidFill>
                <a:prstClr val="black"/>
              </a:solidFill>
              <a:latin typeface="+mn-lt"/>
              <a:ea typeface="+mn-ea"/>
              <a:cs typeface="Arial" panose="020B0604020202020204" pitchFamily="34" charset="0"/>
            </a:endParaRPr>
          </a:p>
        </p:txBody>
      </p:sp>
      <p:pic>
        <p:nvPicPr>
          <p:cNvPr id="5" name="Graphic 11">
            <a:extLst>
              <a:ext uri="{FF2B5EF4-FFF2-40B4-BE49-F238E27FC236}">
                <a16:creationId xmlns:a16="http://schemas.microsoft.com/office/drawing/2014/main" id="{8D4E4FE0-09C0-4704-8742-4416E7E62B7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H="1">
            <a:off x="299096" y="3531481"/>
            <a:ext cx="750499" cy="959492"/>
          </a:xfrm>
          <a:prstGeom prst="rect">
            <a:avLst/>
          </a:prstGeom>
        </p:spPr>
      </p:pic>
    </p:spTree>
    <p:extLst>
      <p:ext uri="{BB962C8B-B14F-4D97-AF65-F5344CB8AC3E}">
        <p14:creationId xmlns:p14="http://schemas.microsoft.com/office/powerpoint/2010/main" val="327688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822" y="398400"/>
            <a:ext cx="7370700" cy="857400"/>
          </a:xfrm>
        </p:spPr>
        <p:txBody>
          <a:bodyPr/>
          <a:lstStyle/>
          <a:p>
            <a:r>
              <a:rPr lang="en-GB" smtClean="0"/>
              <a:t>Ví dụ biểu diễn lực</a:t>
            </a:r>
            <a:endParaRPr lang="en-US"/>
          </a:p>
        </p:txBody>
      </p:sp>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24</a:t>
            </a:fld>
            <a:endParaRPr lang="en"/>
          </a:p>
        </p:txBody>
      </p:sp>
      <p:cxnSp>
        <p:nvCxnSpPr>
          <p:cNvPr id="17" name="Straight Connector 16"/>
          <p:cNvCxnSpPr/>
          <p:nvPr/>
        </p:nvCxnSpPr>
        <p:spPr>
          <a:xfrm>
            <a:off x="2213811" y="2887579"/>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1058780" y="1800030"/>
            <a:ext cx="7104311" cy="2202136"/>
            <a:chOff x="1022685" y="1860882"/>
            <a:chExt cx="7104311" cy="2202136"/>
          </a:xfrm>
        </p:grpSpPr>
        <p:grpSp>
          <p:nvGrpSpPr>
            <p:cNvPr id="32" name="Group 31"/>
            <p:cNvGrpSpPr/>
            <p:nvPr/>
          </p:nvGrpSpPr>
          <p:grpSpPr>
            <a:xfrm>
              <a:off x="1022685" y="1860882"/>
              <a:ext cx="7104311" cy="914403"/>
              <a:chOff x="842211" y="2318082"/>
              <a:chExt cx="7104311" cy="914403"/>
            </a:xfrm>
          </p:grpSpPr>
          <p:cxnSp>
            <p:nvCxnSpPr>
              <p:cNvPr id="5" name="Straight Connector 4"/>
              <p:cNvCxnSpPr/>
              <p:nvPr/>
            </p:nvCxnSpPr>
            <p:spPr>
              <a:xfrm>
                <a:off x="842211" y="3152274"/>
                <a:ext cx="2418347"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62526" y="2628900"/>
                <a:ext cx="926432" cy="517358"/>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15" name="Straight Arrow Connector 14"/>
              <p:cNvCxnSpPr/>
              <p:nvPr/>
            </p:nvCxnSpPr>
            <p:spPr>
              <a:xfrm>
                <a:off x="1888958" y="2887579"/>
                <a:ext cx="12392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117555" y="2803364"/>
                <a:ext cx="0" cy="168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354178" y="2799348"/>
                <a:ext cx="0" cy="168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594814" y="2799352"/>
                <a:ext cx="0" cy="168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23406" y="2799350"/>
                <a:ext cx="0" cy="168442"/>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905626" y="2333672"/>
                <a:ext cx="709863" cy="430887"/>
              </a:xfrm>
              <a:prstGeom prst="rect">
                <a:avLst/>
              </a:prstGeom>
              <a:noFill/>
            </p:spPr>
            <p:txBody>
              <a:bodyPr wrap="square" rtlCol="0">
                <a:spAutoFit/>
              </a:bodyPr>
              <a:lstStyle/>
              <a:p>
                <a:r>
                  <a:rPr lang="en-GB" sz="2200" smtClean="0"/>
                  <a:t>5 N</a:t>
                </a:r>
                <a:endParaRPr lang="en-US" sz="2200"/>
              </a:p>
            </p:txBody>
          </p:sp>
          <p:cxnSp>
            <p:nvCxnSpPr>
              <p:cNvPr id="24" name="Straight Connector 23"/>
              <p:cNvCxnSpPr/>
              <p:nvPr/>
            </p:nvCxnSpPr>
            <p:spPr>
              <a:xfrm>
                <a:off x="3982453" y="3232485"/>
                <a:ext cx="2947736"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277226" y="2333672"/>
                <a:ext cx="1281363" cy="892797"/>
              </a:xfrm>
              <a:prstGeom prst="rect">
                <a:avLst/>
              </a:prstGeom>
              <a:solidFill>
                <a:schemeClr val="accent3">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26" name="Straight Arrow Connector 25"/>
              <p:cNvCxnSpPr/>
              <p:nvPr/>
            </p:nvCxnSpPr>
            <p:spPr>
              <a:xfrm>
                <a:off x="5558589" y="2775283"/>
                <a:ext cx="238793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687550" y="2318082"/>
                <a:ext cx="1149017" cy="430887"/>
              </a:xfrm>
              <a:prstGeom prst="rect">
                <a:avLst/>
              </a:prstGeom>
              <a:noFill/>
            </p:spPr>
            <p:txBody>
              <a:bodyPr wrap="square" rtlCol="0">
                <a:spAutoFit/>
              </a:bodyPr>
              <a:lstStyle/>
              <a:p>
                <a:r>
                  <a:rPr lang="en-GB" sz="2200" smtClean="0"/>
                  <a:t>50 N</a:t>
                </a:r>
                <a:endParaRPr lang="en-US" sz="2200"/>
              </a:p>
            </p:txBody>
          </p:sp>
        </p:grpSp>
        <p:sp>
          <p:nvSpPr>
            <p:cNvPr id="33" name="Content Placeholder 2">
              <a:extLst>
                <a:ext uri="{FF2B5EF4-FFF2-40B4-BE49-F238E27FC236}">
                  <a16:creationId xmlns:a16="http://schemas.microsoft.com/office/drawing/2014/main" id="{796743E1-2DFC-4963-A6A7-EC3DF8425E5B}"/>
                </a:ext>
              </a:extLst>
            </p:cNvPr>
            <p:cNvSpPr txBox="1">
              <a:spLocks/>
            </p:cNvSpPr>
            <p:nvPr/>
          </p:nvSpPr>
          <p:spPr>
            <a:xfrm>
              <a:off x="2095504" y="3381674"/>
              <a:ext cx="5327983" cy="6813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GB" sz="2000" b="1" smtClean="0">
                  <a:solidFill>
                    <a:schemeClr val="tx1"/>
                  </a:solidFill>
                  <a:latin typeface="Arial" panose="020B0604020202020204" pitchFamily="34" charset="0"/>
                  <a:cs typeface="Arial" panose="020B0604020202020204" pitchFamily="34" charset="0"/>
                </a:rPr>
                <a:t>Hình 26.8. </a:t>
              </a:r>
              <a:r>
                <a:rPr lang="en-GB" sz="2000" smtClean="0">
                  <a:solidFill>
                    <a:schemeClr val="tx1"/>
                  </a:solidFill>
                  <a:latin typeface="Arial" panose="020B0604020202020204" pitchFamily="34" charset="0"/>
                  <a:cs typeface="Arial" panose="020B0604020202020204" pitchFamily="34" charset="0"/>
                </a:rPr>
                <a:t>Biểu diễn lực kéo tác dụng vào vật</a:t>
              </a:r>
              <a:endParaRPr lang="en-US" sz="2000" smtClean="0">
                <a:solidFill>
                  <a:schemeClr val="tx1"/>
                </a:solidFill>
                <a:latin typeface="Arial" panose="020B0604020202020204" pitchFamily="34" charset="0"/>
                <a:cs typeface="Arial" panose="020B0604020202020204" pitchFamily="34" charset="0"/>
              </a:endParaRPr>
            </a:p>
          </p:txBody>
        </p:sp>
        <p:sp>
          <p:nvSpPr>
            <p:cNvPr id="34" name="Content Placeholder 2">
              <a:extLst>
                <a:ext uri="{FF2B5EF4-FFF2-40B4-BE49-F238E27FC236}">
                  <a16:creationId xmlns:a16="http://schemas.microsoft.com/office/drawing/2014/main" id="{796743E1-2DFC-4963-A6A7-EC3DF8425E5B}"/>
                </a:ext>
              </a:extLst>
            </p:cNvPr>
            <p:cNvSpPr txBox="1">
              <a:spLocks/>
            </p:cNvSpPr>
            <p:nvPr/>
          </p:nvSpPr>
          <p:spPr>
            <a:xfrm>
              <a:off x="1498935" y="2694314"/>
              <a:ext cx="5327983" cy="68134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2"/>
                </a:buClr>
                <a:buSzPts val="2400"/>
                <a:buFont typeface="Barlow Light"/>
                <a:buNone/>
                <a:defRPr sz="2400" b="0" i="0" u="none" strike="noStrike" cap="none">
                  <a:solidFill>
                    <a:schemeClr val="dk2"/>
                  </a:solidFill>
                  <a:latin typeface="Barlow Light"/>
                  <a:ea typeface="Barlow Light"/>
                  <a:cs typeface="Barlow Light"/>
                  <a:sym typeface="Barlow Light"/>
                </a:defRPr>
              </a:lvl1pPr>
              <a:lvl2pPr marL="914400" marR="0" lvl="1"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2pPr>
              <a:lvl3pPr marL="1371600" marR="0" lvl="2"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3pPr>
              <a:lvl4pPr marL="1828800" marR="0" lvl="3"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4pPr>
              <a:lvl5pPr marL="2286000" marR="0" lvl="4"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5pPr>
              <a:lvl6pPr marL="2743200" marR="0" lvl="5"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6pPr>
              <a:lvl7pPr marL="3200400" marR="0" lvl="6"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7pPr>
              <a:lvl8pPr marL="3657600" marR="0" lvl="7" indent="-381000" algn="l" rtl="0">
                <a:lnSpc>
                  <a:spcPct val="115000"/>
                </a:lnSpc>
                <a:spcBef>
                  <a:spcPts val="800"/>
                </a:spcBef>
                <a:spcAft>
                  <a:spcPts val="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8pPr>
              <a:lvl9pPr marL="4114800" marR="0" lvl="8" indent="-381000" algn="l" rtl="0">
                <a:lnSpc>
                  <a:spcPct val="115000"/>
                </a:lnSpc>
                <a:spcBef>
                  <a:spcPts val="800"/>
                </a:spcBef>
                <a:spcAft>
                  <a:spcPts val="800"/>
                </a:spcAft>
                <a:buClr>
                  <a:schemeClr val="dk2"/>
                </a:buClr>
                <a:buSzPts val="3000"/>
                <a:buFont typeface="Barlow Light"/>
                <a:buNone/>
                <a:defRPr sz="3000" b="0" i="0" u="none" strike="noStrike" cap="none">
                  <a:solidFill>
                    <a:schemeClr val="dk2"/>
                  </a:solidFill>
                  <a:latin typeface="Barlow Light"/>
                  <a:ea typeface="Barlow Light"/>
                  <a:cs typeface="Barlow Light"/>
                  <a:sym typeface="Barlow Light"/>
                </a:defRPr>
              </a:lvl9pPr>
            </a:lstStyle>
            <a:p>
              <a:pPr marL="0" indent="0" algn="just">
                <a:lnSpc>
                  <a:spcPct val="145000"/>
                </a:lnSpc>
                <a:spcBef>
                  <a:spcPts val="600"/>
                </a:spcBef>
                <a:spcAft>
                  <a:spcPts val="600"/>
                </a:spcAft>
              </a:pPr>
              <a:r>
                <a:rPr lang="en-GB" sz="2000" b="1" smtClean="0">
                  <a:solidFill>
                    <a:schemeClr val="tx1"/>
                  </a:solidFill>
                  <a:latin typeface="Arial" panose="020B0604020202020204" pitchFamily="34" charset="0"/>
                  <a:cs typeface="Arial" panose="020B0604020202020204" pitchFamily="34" charset="0"/>
                </a:rPr>
                <a:t>a)                                                   b)</a:t>
              </a:r>
              <a:endParaRPr lang="en-US" sz="2000" smtClean="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109416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25</a:t>
            </a:fld>
            <a:endParaRPr lang="en"/>
          </a:p>
        </p:txBody>
      </p:sp>
      <p:sp>
        <p:nvSpPr>
          <p:cNvPr id="4" name="Content Placeholder 2">
            <a:extLst>
              <a:ext uri="{FF2B5EF4-FFF2-40B4-BE49-F238E27FC236}">
                <a16:creationId xmlns:a16="http://schemas.microsoft.com/office/drawing/2014/main" id="{814887E7-130A-497C-9813-7CCA5AD26480}"/>
              </a:ext>
            </a:extLst>
          </p:cNvPr>
          <p:cNvSpPr txBox="1">
            <a:spLocks/>
          </p:cNvSpPr>
          <p:nvPr/>
        </p:nvSpPr>
        <p:spPr>
          <a:xfrm>
            <a:off x="3463810" y="1500996"/>
            <a:ext cx="5259084" cy="3155225"/>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just">
              <a:lnSpc>
                <a:spcPct val="130000"/>
              </a:lnSpc>
              <a:spcBef>
                <a:spcPts val="600"/>
              </a:spcBef>
              <a:spcAft>
                <a:spcPts val="600"/>
              </a:spcAft>
              <a:buNone/>
              <a:defRPr/>
            </a:pPr>
            <a:r>
              <a:rPr lang="en-US" sz="2200" b="1" smtClean="0">
                <a:solidFill>
                  <a:srgbClr val="FF0000"/>
                </a:solidFill>
                <a:latin typeface="Arial" panose="020B0604020202020204" pitchFamily="34" charset="0"/>
                <a:cs typeface="Arial" panose="020B0604020202020204" pitchFamily="34" charset="0"/>
              </a:rPr>
              <a:t>Nhiệm </a:t>
            </a:r>
            <a:r>
              <a:rPr lang="en-US" sz="2200" b="1" dirty="0" err="1">
                <a:solidFill>
                  <a:srgbClr val="FF0000"/>
                </a:solidFill>
                <a:latin typeface="Arial" panose="020B0604020202020204" pitchFamily="34" charset="0"/>
                <a:cs typeface="Arial" panose="020B0604020202020204" pitchFamily="34" charset="0"/>
              </a:rPr>
              <a:t>vụ</a:t>
            </a:r>
            <a:r>
              <a:rPr lang="en-US" sz="2200" b="1">
                <a:solidFill>
                  <a:srgbClr val="FF0000"/>
                </a:solidFill>
                <a:latin typeface="Arial" panose="020B0604020202020204" pitchFamily="34" charset="0"/>
                <a:cs typeface="Arial" panose="020B0604020202020204" pitchFamily="34" charset="0"/>
              </a:rPr>
              <a:t>: </a:t>
            </a:r>
            <a:r>
              <a:rPr lang="en-US" sz="2200" smtClean="0">
                <a:solidFill>
                  <a:schemeClr val="accent1"/>
                </a:solidFill>
                <a:latin typeface="Arial" panose="020B0604020202020204" pitchFamily="34" charset="0"/>
                <a:cs typeface="Arial" panose="020B0604020202020204" pitchFamily="34" charset="0"/>
              </a:rPr>
              <a:t>Hãy biểu diễn các lực sau:</a:t>
            </a:r>
          </a:p>
          <a:p>
            <a:pPr marL="0" indent="0" algn="just">
              <a:lnSpc>
                <a:spcPct val="130000"/>
              </a:lnSpc>
              <a:spcBef>
                <a:spcPts val="600"/>
              </a:spcBef>
              <a:spcAft>
                <a:spcPts val="600"/>
              </a:spcAft>
              <a:buNone/>
              <a:defRPr/>
            </a:pPr>
            <a:r>
              <a:rPr lang="en-GB" sz="2200" smtClean="0">
                <a:solidFill>
                  <a:schemeClr val="accent1"/>
                </a:solidFill>
                <a:latin typeface="Arial" panose="020B0604020202020204" pitchFamily="34" charset="0"/>
                <a:cs typeface="Arial" panose="020B0604020202020204" pitchFamily="34" charset="0"/>
              </a:rPr>
              <a:t>a) Một người đẩy cái hộp với lực 1 N và một người đẩy cái hộp với lực kéo 2N (theo phương nằm ngang).</a:t>
            </a:r>
          </a:p>
          <a:p>
            <a:pPr marL="0" indent="0" algn="just">
              <a:lnSpc>
                <a:spcPct val="130000"/>
              </a:lnSpc>
              <a:spcBef>
                <a:spcPts val="600"/>
              </a:spcBef>
              <a:spcAft>
                <a:spcPts val="600"/>
              </a:spcAft>
              <a:buNone/>
              <a:defRPr/>
            </a:pPr>
            <a:r>
              <a:rPr lang="en-GB" sz="2200" smtClean="0">
                <a:solidFill>
                  <a:schemeClr val="accent1"/>
                </a:solidFill>
                <a:latin typeface="Arial" panose="020B0604020202020204" pitchFamily="34" charset="0"/>
                <a:cs typeface="Arial" panose="020B0604020202020204" pitchFamily="34" charset="0"/>
              </a:rPr>
              <a:t>b) Một xe đầu kéo đang kéo một thùng hàng với lực 500 N.</a:t>
            </a:r>
            <a:endParaRPr lang="en-US" sz="2200" dirty="0">
              <a:solidFill>
                <a:schemeClr val="accent1"/>
              </a:solidFill>
              <a:latin typeface="Arial" panose="020B0604020202020204" pitchFamily="34" charset="0"/>
              <a:cs typeface="Arial" panose="020B0604020202020204" pitchFamily="34" charset="0"/>
            </a:endParaRPr>
          </a:p>
          <a:p>
            <a:pPr marL="385763" indent="-385763" algn="just">
              <a:lnSpc>
                <a:spcPct val="130000"/>
              </a:lnSpc>
              <a:spcBef>
                <a:spcPts val="600"/>
              </a:spcBef>
              <a:spcAft>
                <a:spcPts val="600"/>
              </a:spcAft>
              <a:buFontTx/>
              <a:buAutoNum type="arabicPeriod"/>
              <a:defRPr/>
            </a:pPr>
            <a:endParaRPr lang="en-US" sz="2200" b="1" dirty="0">
              <a:solidFill>
                <a:srgbClr val="C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7AE654A-1276-4975-AFFF-9046625F4DA0}"/>
              </a:ext>
            </a:extLst>
          </p:cNvPr>
          <p:cNvPicPr>
            <a:picLocks noChangeAspect="1"/>
          </p:cNvPicPr>
          <p:nvPr/>
        </p:nvPicPr>
        <p:blipFill rotWithShape="1">
          <a:blip r:embed="rId4"/>
          <a:srcRect r="9500" b="7397"/>
          <a:stretch/>
        </p:blipFill>
        <p:spPr>
          <a:xfrm>
            <a:off x="301472" y="962664"/>
            <a:ext cx="2972319" cy="2569991"/>
          </a:xfrm>
          <a:prstGeom prst="ellipse">
            <a:avLst/>
          </a:prstGeom>
          <a:ln>
            <a:noFill/>
          </a:ln>
          <a:effectLst>
            <a:softEdge rad="112500"/>
          </a:effectLst>
        </p:spPr>
      </p:pic>
      <p:sp>
        <p:nvSpPr>
          <p:cNvPr id="6" name="Rectangle 5"/>
          <p:cNvSpPr/>
          <p:nvPr/>
        </p:nvSpPr>
        <p:spPr>
          <a:xfrm>
            <a:off x="575822" y="257179"/>
            <a:ext cx="3039615" cy="658835"/>
          </a:xfrm>
          <a:prstGeom prst="rect">
            <a:avLst/>
          </a:prstGeom>
        </p:spPr>
        <p:txBody>
          <a:bodyPr wrap="none">
            <a:spAutoFit/>
          </a:bodyPr>
          <a:lstStyle/>
          <a:p>
            <a:pPr algn="just">
              <a:lnSpc>
                <a:spcPct val="150000"/>
              </a:lnSpc>
              <a:defRPr/>
            </a:pPr>
            <a:r>
              <a:rPr lang="en-US" sz="2800" b="1">
                <a:solidFill>
                  <a:schemeClr val="bg1"/>
                </a:solidFill>
                <a:latin typeface="Arial" panose="020B0604020202020204" pitchFamily="34" charset="0"/>
                <a:cs typeface="Arial" panose="020B0604020202020204" pitchFamily="34" charset="0"/>
              </a:rPr>
              <a:t>Hoạt động nhóm</a:t>
            </a:r>
            <a:endParaRPr lang="en-US" sz="2800" b="1" dirty="0">
              <a:solidFill>
                <a:schemeClr val="bg1"/>
              </a:solidFill>
              <a:latin typeface="Arial" panose="020B0604020202020204" pitchFamily="34" charset="0"/>
              <a:cs typeface="Arial" panose="020B0604020202020204" pitchFamily="34" charset="0"/>
            </a:endParaRPr>
          </a:p>
        </p:txBody>
      </p:sp>
      <p:pic>
        <p:nvPicPr>
          <p:cNvPr id="7" name="Countdown 5 minutes-Nho">
            <a:hlinkClick r:id="" action="ppaction://media"/>
            <a:extLst>
              <a:ext uri="{FF2B5EF4-FFF2-40B4-BE49-F238E27FC236}">
                <a16:creationId xmlns:a16="http://schemas.microsoft.com/office/drawing/2014/main" id="{0B90FF7B-973F-4828-ABF1-97AEFCA6AF00}"/>
              </a:ext>
            </a:extLst>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890337" y="3698475"/>
            <a:ext cx="1743204" cy="957746"/>
          </a:xfrm>
          <a:prstGeom prst="rect">
            <a:avLst/>
          </a:prstGeom>
        </p:spPr>
      </p:pic>
    </p:spTree>
    <p:extLst>
      <p:ext uri="{BB962C8B-B14F-4D97-AF65-F5344CB8AC3E}">
        <p14:creationId xmlns:p14="http://schemas.microsoft.com/office/powerpoint/2010/main" val="386719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7"/>
                </p:tgtEl>
              </p:cMediaNode>
            </p:video>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21" name="Google Shape;221;p24"/>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26</a:t>
            </a:fld>
            <a:endParaRPr/>
          </a:p>
        </p:txBody>
      </p:sp>
      <p:sp>
        <p:nvSpPr>
          <p:cNvPr id="13" name="Google Shape;173;p19"/>
          <p:cNvSpPr txBox="1">
            <a:spLocks/>
          </p:cNvSpPr>
          <p:nvPr/>
        </p:nvSpPr>
        <p:spPr>
          <a:xfrm>
            <a:off x="301472" y="219526"/>
            <a:ext cx="4053960" cy="6226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US" smtClean="0">
                <a:latin typeface="Arial" panose="020B0604020202020204" pitchFamily="34" charset="0"/>
                <a:cs typeface="Arial" panose="020B0604020202020204" pitchFamily="34" charset="0"/>
              </a:rPr>
              <a:t>TỔNG KẾT BÀi HỌC</a:t>
            </a:r>
            <a:endParaRPr lang="en-US">
              <a:latin typeface="Arial" panose="020B0604020202020204" pitchFamily="34" charset="0"/>
              <a:cs typeface="Arial" panose="020B0604020202020204" pitchFamily="34" charset="0"/>
            </a:endParaRPr>
          </a:p>
        </p:txBody>
      </p:sp>
      <p:sp>
        <p:nvSpPr>
          <p:cNvPr id="31" name="Block Arc 30"/>
          <p:cNvSpPr/>
          <p:nvPr/>
        </p:nvSpPr>
        <p:spPr>
          <a:xfrm>
            <a:off x="-4292863" y="178244"/>
            <a:ext cx="5472816" cy="5472816"/>
          </a:xfrm>
          <a:prstGeom prst="blockArc">
            <a:avLst>
              <a:gd name="adj1" fmla="val 18900000"/>
              <a:gd name="adj2" fmla="val 2700000"/>
              <a:gd name="adj3" fmla="val 395"/>
            </a:avLst>
          </a:prstGeom>
        </p:spPr>
        <p:style>
          <a:lnRef idx="2">
            <a:schemeClr val="accent5">
              <a:hueOff val="0"/>
              <a:satOff val="0"/>
              <a:lumOff val="0"/>
              <a:alphaOff val="0"/>
            </a:schemeClr>
          </a:lnRef>
          <a:fillRef idx="0">
            <a:schemeClr val="accent4">
              <a:tint val="90000"/>
              <a:hueOff val="0"/>
              <a:satOff val="0"/>
              <a:lumOff val="0"/>
              <a:alphaOff val="0"/>
            </a:schemeClr>
          </a:fillRef>
          <a:effectRef idx="0">
            <a:schemeClr val="accent4">
              <a:tint val="90000"/>
              <a:hueOff val="0"/>
              <a:satOff val="0"/>
              <a:lumOff val="0"/>
              <a:alphaOff val="0"/>
            </a:schemeClr>
          </a:effectRef>
          <a:fontRef idx="minor">
            <a:schemeClr val="tx1">
              <a:hueOff val="0"/>
              <a:satOff val="0"/>
              <a:lumOff val="0"/>
              <a:alphaOff val="0"/>
            </a:schemeClr>
          </a:fontRef>
        </p:style>
      </p:sp>
      <p:grpSp>
        <p:nvGrpSpPr>
          <p:cNvPr id="40" name="Group 39"/>
          <p:cNvGrpSpPr/>
          <p:nvPr/>
        </p:nvGrpSpPr>
        <p:grpSpPr>
          <a:xfrm>
            <a:off x="370847" y="1116940"/>
            <a:ext cx="8193268" cy="781507"/>
            <a:chOff x="370847" y="1116940"/>
            <a:chExt cx="8193268" cy="781507"/>
          </a:xfrm>
        </p:grpSpPr>
        <p:sp>
          <p:nvSpPr>
            <p:cNvPr id="32" name="Freeform 31"/>
            <p:cNvSpPr/>
            <p:nvPr/>
          </p:nvSpPr>
          <p:spPr>
            <a:xfrm>
              <a:off x="761600" y="1195091"/>
              <a:ext cx="7802515" cy="625205"/>
            </a:xfrm>
            <a:custGeom>
              <a:avLst/>
              <a:gdLst>
                <a:gd name="connsiteX0" fmla="*/ 0 w 7802515"/>
                <a:gd name="connsiteY0" fmla="*/ 0 h 625205"/>
                <a:gd name="connsiteX1" fmla="*/ 7802515 w 7802515"/>
                <a:gd name="connsiteY1" fmla="*/ 0 h 625205"/>
                <a:gd name="connsiteX2" fmla="*/ 7802515 w 7802515"/>
                <a:gd name="connsiteY2" fmla="*/ 625205 h 625205"/>
                <a:gd name="connsiteX3" fmla="*/ 0 w 7802515"/>
                <a:gd name="connsiteY3" fmla="*/ 625205 h 625205"/>
                <a:gd name="connsiteX4" fmla="*/ 0 w 7802515"/>
                <a:gd name="connsiteY4" fmla="*/ 0 h 625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515" h="625205">
                  <a:moveTo>
                    <a:pt x="0" y="0"/>
                  </a:moveTo>
                  <a:lnTo>
                    <a:pt x="7802515" y="0"/>
                  </a:lnTo>
                  <a:lnTo>
                    <a:pt x="7802515" y="625205"/>
                  </a:lnTo>
                  <a:lnTo>
                    <a:pt x="0" y="62520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0"/>
                <a:satOff val="0"/>
                <a:lumOff val="0"/>
                <a:alphaOff val="0"/>
              </a:schemeClr>
            </a:fillRef>
            <a:effectRef idx="1">
              <a:schemeClr val="accent4">
                <a:hueOff val="0"/>
                <a:satOff val="0"/>
                <a:lumOff val="0"/>
                <a:alphaOff val="0"/>
              </a:schemeClr>
            </a:effectRef>
            <a:fontRef idx="minor">
              <a:schemeClr val="dk1"/>
            </a:fontRef>
          </p:style>
          <p:txBody>
            <a:bodyPr spcFirstLastPara="0" vert="horz" wrap="square" lIns="496257" tIns="55880" rIns="55880" bIns="55880" numCol="1" spcCol="1270" anchor="ctr" anchorCtr="0">
              <a:noAutofit/>
            </a:bodyPr>
            <a:lstStyle/>
            <a:p>
              <a:pPr lvl="0" algn="just" defTabSz="977900">
                <a:lnSpc>
                  <a:spcPct val="90000"/>
                </a:lnSpc>
                <a:spcBef>
                  <a:spcPct val="0"/>
                </a:spcBef>
                <a:spcAft>
                  <a:spcPct val="35000"/>
                </a:spcAft>
              </a:pPr>
              <a:r>
                <a:rPr lang="en-GB" sz="2200" kern="1200" smtClean="0"/>
                <a:t>Lực là sự đẩy hoặc kéo.</a:t>
              </a:r>
              <a:endParaRPr lang="en-US" sz="2200" kern="1200"/>
            </a:p>
          </p:txBody>
        </p:sp>
        <p:sp>
          <p:nvSpPr>
            <p:cNvPr id="33" name="Oval 32"/>
            <p:cNvSpPr/>
            <p:nvPr/>
          </p:nvSpPr>
          <p:spPr>
            <a:xfrm>
              <a:off x="370847" y="1116940"/>
              <a:ext cx="781507" cy="781507"/>
            </a:xfrm>
            <a:prstGeom prst="ellipse">
              <a:avLst/>
            </a:prstGeom>
          </p:spPr>
          <p:style>
            <a:lnRef idx="1">
              <a:schemeClr val="accent4">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1" name="TextBox 40"/>
            <p:cNvSpPr txBox="1"/>
            <p:nvPr/>
          </p:nvSpPr>
          <p:spPr>
            <a:xfrm>
              <a:off x="600033" y="1321649"/>
              <a:ext cx="709863" cy="430887"/>
            </a:xfrm>
            <a:prstGeom prst="rect">
              <a:avLst/>
            </a:prstGeom>
            <a:noFill/>
          </p:spPr>
          <p:txBody>
            <a:bodyPr wrap="square" rtlCol="0">
              <a:spAutoFit/>
            </a:bodyPr>
            <a:lstStyle/>
            <a:p>
              <a:r>
                <a:rPr lang="en-GB" sz="2200" b="1" smtClean="0"/>
                <a:t>1</a:t>
              </a:r>
              <a:endParaRPr lang="en-US" sz="2200" b="1"/>
            </a:p>
          </p:txBody>
        </p:sp>
      </p:grpSp>
      <p:grpSp>
        <p:nvGrpSpPr>
          <p:cNvPr id="45" name="Group 44"/>
          <p:cNvGrpSpPr/>
          <p:nvPr/>
        </p:nvGrpSpPr>
        <p:grpSpPr>
          <a:xfrm>
            <a:off x="729291" y="2045368"/>
            <a:ext cx="7834825" cy="791050"/>
            <a:chOff x="729291" y="2045368"/>
            <a:chExt cx="7834825" cy="791050"/>
          </a:xfrm>
        </p:grpSpPr>
        <p:sp>
          <p:nvSpPr>
            <p:cNvPr id="34" name="Freeform 33"/>
            <p:cNvSpPr/>
            <p:nvPr/>
          </p:nvSpPr>
          <p:spPr>
            <a:xfrm>
              <a:off x="1120045" y="2045368"/>
              <a:ext cx="7444071" cy="791050"/>
            </a:xfrm>
            <a:custGeom>
              <a:avLst/>
              <a:gdLst>
                <a:gd name="connsiteX0" fmla="*/ 0 w 7444071"/>
                <a:gd name="connsiteY0" fmla="*/ 0 h 800594"/>
                <a:gd name="connsiteX1" fmla="*/ 7444071 w 7444071"/>
                <a:gd name="connsiteY1" fmla="*/ 0 h 800594"/>
                <a:gd name="connsiteX2" fmla="*/ 7444071 w 7444071"/>
                <a:gd name="connsiteY2" fmla="*/ 800594 h 800594"/>
                <a:gd name="connsiteX3" fmla="*/ 0 w 7444071"/>
                <a:gd name="connsiteY3" fmla="*/ 800594 h 800594"/>
                <a:gd name="connsiteX4" fmla="*/ 0 w 7444071"/>
                <a:gd name="connsiteY4" fmla="*/ 0 h 800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4071" h="800594">
                  <a:moveTo>
                    <a:pt x="0" y="0"/>
                  </a:moveTo>
                  <a:lnTo>
                    <a:pt x="7444071" y="0"/>
                  </a:lnTo>
                  <a:lnTo>
                    <a:pt x="7444071" y="800594"/>
                  </a:lnTo>
                  <a:lnTo>
                    <a:pt x="0" y="800594"/>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821023"/>
                <a:satOff val="3767"/>
                <a:lumOff val="-2288"/>
                <a:alphaOff val="0"/>
              </a:schemeClr>
            </a:fillRef>
            <a:effectRef idx="1">
              <a:schemeClr val="accent4">
                <a:hueOff val="-821023"/>
                <a:satOff val="3767"/>
                <a:lumOff val="-2288"/>
                <a:alphaOff val="0"/>
              </a:schemeClr>
            </a:effectRef>
            <a:fontRef idx="minor">
              <a:schemeClr val="dk1"/>
            </a:fontRef>
          </p:style>
          <p:txBody>
            <a:bodyPr spcFirstLastPara="0" vert="horz" wrap="square" lIns="496257" tIns="55880" rIns="55880" bIns="55880" numCol="1" spcCol="1270" anchor="ctr" anchorCtr="0">
              <a:noAutofit/>
            </a:bodyPr>
            <a:lstStyle/>
            <a:p>
              <a:pPr lvl="0" algn="just" defTabSz="977900">
                <a:lnSpc>
                  <a:spcPct val="90000"/>
                </a:lnSpc>
                <a:spcBef>
                  <a:spcPct val="0"/>
                </a:spcBef>
                <a:spcAft>
                  <a:spcPct val="35000"/>
                </a:spcAft>
              </a:pPr>
              <a:r>
                <a:rPr lang="en-GB" sz="2200" kern="1200" smtClean="0"/>
                <a:t>Lực tác dụng lên một vật làm thay đổi tốc độ, hướng chuyển động của vật đó hoặc làm nó biến dạng.</a:t>
              </a:r>
              <a:endParaRPr lang="en-US" sz="2200" kern="1200"/>
            </a:p>
          </p:txBody>
        </p:sp>
        <p:sp>
          <p:nvSpPr>
            <p:cNvPr id="35" name="Oval 34"/>
            <p:cNvSpPr/>
            <p:nvPr/>
          </p:nvSpPr>
          <p:spPr>
            <a:xfrm>
              <a:off x="729291" y="2054911"/>
              <a:ext cx="781507" cy="781507"/>
            </a:xfrm>
            <a:prstGeom prst="ellipse">
              <a:avLst/>
            </a:prstGeom>
          </p:spPr>
          <p:style>
            <a:lnRef idx="1">
              <a:schemeClr val="accent4">
                <a:hueOff val="-821023"/>
                <a:satOff val="3767"/>
                <a:lumOff val="-2288"/>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 name="TextBox 41"/>
            <p:cNvSpPr txBox="1"/>
            <p:nvPr/>
          </p:nvSpPr>
          <p:spPr>
            <a:xfrm>
              <a:off x="968943" y="2245538"/>
              <a:ext cx="709863" cy="430887"/>
            </a:xfrm>
            <a:prstGeom prst="rect">
              <a:avLst/>
            </a:prstGeom>
            <a:noFill/>
          </p:spPr>
          <p:txBody>
            <a:bodyPr wrap="square" rtlCol="0">
              <a:spAutoFit/>
            </a:bodyPr>
            <a:lstStyle/>
            <a:p>
              <a:r>
                <a:rPr lang="en-GB" sz="2200" b="1"/>
                <a:t>2</a:t>
              </a:r>
              <a:endParaRPr lang="en-US" sz="2200" b="1"/>
            </a:p>
          </p:txBody>
        </p:sp>
      </p:grpSp>
      <p:grpSp>
        <p:nvGrpSpPr>
          <p:cNvPr id="47" name="Group 46"/>
          <p:cNvGrpSpPr/>
          <p:nvPr/>
        </p:nvGrpSpPr>
        <p:grpSpPr>
          <a:xfrm>
            <a:off x="729291" y="3065094"/>
            <a:ext cx="7834825" cy="781507"/>
            <a:chOff x="729291" y="3065094"/>
            <a:chExt cx="7834825" cy="781507"/>
          </a:xfrm>
        </p:grpSpPr>
        <p:sp>
          <p:nvSpPr>
            <p:cNvPr id="36" name="Freeform 35"/>
            <p:cNvSpPr/>
            <p:nvPr/>
          </p:nvSpPr>
          <p:spPr>
            <a:xfrm>
              <a:off x="1120045" y="3143207"/>
              <a:ext cx="7444071" cy="625205"/>
            </a:xfrm>
            <a:custGeom>
              <a:avLst/>
              <a:gdLst>
                <a:gd name="connsiteX0" fmla="*/ 0 w 7444071"/>
                <a:gd name="connsiteY0" fmla="*/ 0 h 625205"/>
                <a:gd name="connsiteX1" fmla="*/ 7444071 w 7444071"/>
                <a:gd name="connsiteY1" fmla="*/ 0 h 625205"/>
                <a:gd name="connsiteX2" fmla="*/ 7444071 w 7444071"/>
                <a:gd name="connsiteY2" fmla="*/ 625205 h 625205"/>
                <a:gd name="connsiteX3" fmla="*/ 0 w 7444071"/>
                <a:gd name="connsiteY3" fmla="*/ 625205 h 625205"/>
                <a:gd name="connsiteX4" fmla="*/ 0 w 7444071"/>
                <a:gd name="connsiteY4" fmla="*/ 0 h 625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4071" h="625205">
                  <a:moveTo>
                    <a:pt x="0" y="0"/>
                  </a:moveTo>
                  <a:lnTo>
                    <a:pt x="7444071" y="0"/>
                  </a:lnTo>
                  <a:lnTo>
                    <a:pt x="7444071" y="625205"/>
                  </a:lnTo>
                  <a:lnTo>
                    <a:pt x="0" y="625205"/>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1642047"/>
                <a:satOff val="7534"/>
                <a:lumOff val="-4575"/>
                <a:alphaOff val="0"/>
              </a:schemeClr>
            </a:fillRef>
            <a:effectRef idx="1">
              <a:schemeClr val="accent4">
                <a:hueOff val="-1642047"/>
                <a:satOff val="7534"/>
                <a:lumOff val="-4575"/>
                <a:alphaOff val="0"/>
              </a:schemeClr>
            </a:effectRef>
            <a:fontRef idx="minor">
              <a:schemeClr val="dk1"/>
            </a:fontRef>
          </p:style>
          <p:txBody>
            <a:bodyPr spcFirstLastPara="0" vert="horz" wrap="square" lIns="496257" tIns="55880" rIns="55880" bIns="55880" numCol="1" spcCol="1270" anchor="ctr" anchorCtr="0">
              <a:noAutofit/>
            </a:bodyPr>
            <a:lstStyle/>
            <a:p>
              <a:pPr lvl="0" algn="just" defTabSz="977900">
                <a:lnSpc>
                  <a:spcPct val="90000"/>
                </a:lnSpc>
                <a:spcBef>
                  <a:spcPct val="0"/>
                </a:spcBef>
                <a:spcAft>
                  <a:spcPct val="35000"/>
                </a:spcAft>
              </a:pPr>
              <a:r>
                <a:rPr lang="en-GB" sz="2200" kern="1200" smtClean="0"/>
                <a:t>Đơn vị đo lực là niutơn, kí hiệu N.</a:t>
              </a:r>
              <a:endParaRPr lang="en-US" sz="2200" kern="1200"/>
            </a:p>
          </p:txBody>
        </p:sp>
        <p:sp>
          <p:nvSpPr>
            <p:cNvPr id="37" name="Oval 36"/>
            <p:cNvSpPr/>
            <p:nvPr/>
          </p:nvSpPr>
          <p:spPr>
            <a:xfrm>
              <a:off x="729291" y="3065094"/>
              <a:ext cx="781507" cy="781507"/>
            </a:xfrm>
            <a:prstGeom prst="ellipse">
              <a:avLst/>
            </a:prstGeom>
          </p:spPr>
          <p:style>
            <a:lnRef idx="1">
              <a:schemeClr val="accent4">
                <a:hueOff val="-1642047"/>
                <a:satOff val="7534"/>
                <a:lumOff val="-4575"/>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3" name="TextBox 42"/>
            <p:cNvSpPr txBox="1"/>
            <p:nvPr/>
          </p:nvSpPr>
          <p:spPr>
            <a:xfrm>
              <a:off x="953732" y="3239365"/>
              <a:ext cx="709863" cy="430887"/>
            </a:xfrm>
            <a:prstGeom prst="rect">
              <a:avLst/>
            </a:prstGeom>
            <a:noFill/>
          </p:spPr>
          <p:txBody>
            <a:bodyPr wrap="square" rtlCol="0">
              <a:spAutoFit/>
            </a:bodyPr>
            <a:lstStyle/>
            <a:p>
              <a:r>
                <a:rPr lang="en-GB" sz="2200" b="1" smtClean="0"/>
                <a:t>3</a:t>
              </a:r>
              <a:endParaRPr lang="en-US" sz="2200" b="1"/>
            </a:p>
          </p:txBody>
        </p:sp>
      </p:grpSp>
      <p:grpSp>
        <p:nvGrpSpPr>
          <p:cNvPr id="46" name="Group 45"/>
          <p:cNvGrpSpPr/>
          <p:nvPr/>
        </p:nvGrpSpPr>
        <p:grpSpPr>
          <a:xfrm>
            <a:off x="370847" y="3996956"/>
            <a:ext cx="8193268" cy="781507"/>
            <a:chOff x="370847" y="3996956"/>
            <a:chExt cx="8193268" cy="781507"/>
          </a:xfrm>
        </p:grpSpPr>
        <p:sp>
          <p:nvSpPr>
            <p:cNvPr id="38" name="Freeform 37"/>
            <p:cNvSpPr/>
            <p:nvPr/>
          </p:nvSpPr>
          <p:spPr>
            <a:xfrm>
              <a:off x="761600" y="4024490"/>
              <a:ext cx="7802515" cy="726439"/>
            </a:xfrm>
            <a:custGeom>
              <a:avLst/>
              <a:gdLst>
                <a:gd name="connsiteX0" fmla="*/ 0 w 7802515"/>
                <a:gd name="connsiteY0" fmla="*/ 0 h 726439"/>
                <a:gd name="connsiteX1" fmla="*/ 7802515 w 7802515"/>
                <a:gd name="connsiteY1" fmla="*/ 0 h 726439"/>
                <a:gd name="connsiteX2" fmla="*/ 7802515 w 7802515"/>
                <a:gd name="connsiteY2" fmla="*/ 726439 h 726439"/>
                <a:gd name="connsiteX3" fmla="*/ 0 w 7802515"/>
                <a:gd name="connsiteY3" fmla="*/ 726439 h 726439"/>
                <a:gd name="connsiteX4" fmla="*/ 0 w 7802515"/>
                <a:gd name="connsiteY4" fmla="*/ 0 h 726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515" h="726439">
                  <a:moveTo>
                    <a:pt x="0" y="0"/>
                  </a:moveTo>
                  <a:lnTo>
                    <a:pt x="7802515" y="0"/>
                  </a:lnTo>
                  <a:lnTo>
                    <a:pt x="7802515" y="726439"/>
                  </a:lnTo>
                  <a:lnTo>
                    <a:pt x="0" y="726439"/>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4">
                <a:hueOff val="-2463070"/>
                <a:satOff val="11301"/>
                <a:lumOff val="-6863"/>
                <a:alphaOff val="0"/>
              </a:schemeClr>
            </a:fillRef>
            <a:effectRef idx="1">
              <a:schemeClr val="accent4">
                <a:hueOff val="-2463070"/>
                <a:satOff val="11301"/>
                <a:lumOff val="-6863"/>
                <a:alphaOff val="0"/>
              </a:schemeClr>
            </a:effectRef>
            <a:fontRef idx="minor">
              <a:schemeClr val="dk1"/>
            </a:fontRef>
          </p:style>
          <p:txBody>
            <a:bodyPr spcFirstLastPara="0" vert="horz" wrap="square" lIns="496257" tIns="55880" rIns="55880" bIns="55880" numCol="1" spcCol="1270" anchor="ctr" anchorCtr="0">
              <a:noAutofit/>
            </a:bodyPr>
            <a:lstStyle/>
            <a:p>
              <a:pPr lvl="0" algn="just" defTabSz="977900">
                <a:lnSpc>
                  <a:spcPct val="90000"/>
                </a:lnSpc>
                <a:spcBef>
                  <a:spcPct val="0"/>
                </a:spcBef>
                <a:spcAft>
                  <a:spcPct val="35000"/>
                </a:spcAft>
              </a:pPr>
              <a:r>
                <a:rPr lang="en-GB" sz="2200" kern="1200" smtClean="0"/>
                <a:t>Lực được biểu diễn bằng một mũi tên đặt vào vật chịu tác dụng và theo hướng kéo hoặc đẩy.</a:t>
              </a:r>
            </a:p>
          </p:txBody>
        </p:sp>
        <p:sp>
          <p:nvSpPr>
            <p:cNvPr id="39" name="Oval 38"/>
            <p:cNvSpPr/>
            <p:nvPr/>
          </p:nvSpPr>
          <p:spPr>
            <a:xfrm>
              <a:off x="370847" y="3996956"/>
              <a:ext cx="781507" cy="781507"/>
            </a:xfrm>
            <a:prstGeom prst="ellipse">
              <a:avLst/>
            </a:prstGeom>
          </p:spPr>
          <p:style>
            <a:lnRef idx="1">
              <a:schemeClr val="accent4">
                <a:hueOff val="-2463070"/>
                <a:satOff val="11301"/>
                <a:lumOff val="-6863"/>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4" name="TextBox 43"/>
            <p:cNvSpPr txBox="1"/>
            <p:nvPr/>
          </p:nvSpPr>
          <p:spPr>
            <a:xfrm>
              <a:off x="575822" y="4168609"/>
              <a:ext cx="657724" cy="430887"/>
            </a:xfrm>
            <a:prstGeom prst="rect">
              <a:avLst/>
            </a:prstGeom>
            <a:noFill/>
          </p:spPr>
          <p:txBody>
            <a:bodyPr wrap="square" rtlCol="0">
              <a:spAutoFit/>
            </a:bodyPr>
            <a:lstStyle/>
            <a:p>
              <a:r>
                <a:rPr lang="en-GB" sz="2200" b="1" smtClean="0"/>
                <a:t>4</a:t>
              </a:r>
              <a:endParaRPr lang="en-US" sz="2200" b="1"/>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circle(in)">
                                      <p:cBhvr>
                                        <p:cTn id="12" dur="20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circle(in)">
                                      <p:cBhvr>
                                        <p:cTn id="17" dur="20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ircle(in)">
                                      <p:cBhvr>
                                        <p:cTn id="22"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27</a:t>
            </a:fld>
            <a:endParaRPr lang="en"/>
          </a:p>
        </p:txBody>
      </p:sp>
      <p:sp>
        <p:nvSpPr>
          <p:cNvPr id="3" name="Rectangle 2"/>
          <p:cNvSpPr/>
          <p:nvPr/>
        </p:nvSpPr>
        <p:spPr>
          <a:xfrm>
            <a:off x="349596" y="974634"/>
            <a:ext cx="8625961" cy="904863"/>
          </a:xfrm>
          <a:prstGeom prst="rect">
            <a:avLst/>
          </a:prstGeom>
        </p:spPr>
        <p:txBody>
          <a:bodyPr wrap="square">
            <a:spAutoFit/>
          </a:bodyPr>
          <a:lstStyle/>
          <a:p>
            <a:pPr algn="just">
              <a:lnSpc>
                <a:spcPct val="120000"/>
              </a:lnSpc>
              <a:spcBef>
                <a:spcPts val="600"/>
              </a:spcBef>
              <a:spcAft>
                <a:spcPts val="600"/>
              </a:spcAft>
            </a:pPr>
            <a:r>
              <a:rPr lang="en-GB" sz="2200" b="1" smtClean="0">
                <a:latin typeface="Arial" panose="020B0604020202020204" pitchFamily="34" charset="0"/>
                <a:cs typeface="Arial" panose="020B0604020202020204" pitchFamily="34" charset="0"/>
              </a:rPr>
              <a:t>Câu 1: </a:t>
            </a:r>
            <a:r>
              <a:rPr lang="en-US" sz="2200"/>
              <a:t>Một em bé thả một quả bóng cao su xuống </a:t>
            </a:r>
            <a:r>
              <a:rPr lang="en-US" sz="2200" smtClean="0"/>
              <a:t>sàn </a:t>
            </a:r>
            <a:r>
              <a:rPr lang="en-US" sz="2200"/>
              <a:t>nhà. Khi quả bóng chạm sân nhà thì lực của sàn nhà tác dụng lên quả bóng</a:t>
            </a:r>
            <a:endParaRPr lang="en-US" sz="2200">
              <a:latin typeface="Arial" panose="020B0604020202020204" pitchFamily="34" charset="0"/>
              <a:cs typeface="Arial" panose="020B0604020202020204" pitchFamily="34" charset="0"/>
            </a:endParaRPr>
          </a:p>
        </p:txBody>
      </p:sp>
      <p:sp>
        <p:nvSpPr>
          <p:cNvPr id="4" name="Rectangle 3"/>
          <p:cNvSpPr/>
          <p:nvPr/>
        </p:nvSpPr>
        <p:spPr>
          <a:xfrm>
            <a:off x="932447" y="1992444"/>
            <a:ext cx="7417469" cy="2991588"/>
          </a:xfrm>
          <a:prstGeom prst="rect">
            <a:avLst/>
          </a:prstGeom>
        </p:spPr>
        <p:txBody>
          <a:bodyPr wrap="square">
            <a:spAutoFit/>
          </a:bodyPr>
          <a:lstStyle/>
          <a:p>
            <a:pPr algn="just">
              <a:lnSpc>
                <a:spcPct val="120000"/>
              </a:lnSpc>
              <a:spcBef>
                <a:spcPts val="600"/>
              </a:spcBef>
              <a:spcAft>
                <a:spcPts val="600"/>
              </a:spcAft>
            </a:pPr>
            <a:r>
              <a:rPr lang="en-US" sz="2200">
                <a:solidFill>
                  <a:srgbClr val="0070C0"/>
                </a:solidFill>
                <a:latin typeface="Arial" panose="020B0604020202020204" pitchFamily="34" charset="0"/>
                <a:cs typeface="Arial" panose="020B0604020202020204" pitchFamily="34" charset="0"/>
              </a:rPr>
              <a:t>A. </a:t>
            </a:r>
            <a:r>
              <a:rPr lang="en-US" sz="2200" smtClean="0">
                <a:solidFill>
                  <a:srgbClr val="0070C0"/>
                </a:solidFill>
                <a:latin typeface="Arial" panose="020B0604020202020204" pitchFamily="34" charset="0"/>
                <a:cs typeface="Arial" panose="020B0604020202020204" pitchFamily="34" charset="0"/>
              </a:rPr>
              <a:t>c</a:t>
            </a:r>
            <a:r>
              <a:rPr lang="en-US" sz="2200" smtClean="0">
                <a:solidFill>
                  <a:srgbClr val="0070C0"/>
                </a:solidFill>
              </a:rPr>
              <a:t>hỉ </a:t>
            </a:r>
            <a:r>
              <a:rPr lang="en-US" sz="2200">
                <a:solidFill>
                  <a:srgbClr val="0070C0"/>
                </a:solidFill>
              </a:rPr>
              <a:t>làm cho quả bóng biến đổi chuyển động</a:t>
            </a:r>
            <a:r>
              <a:rPr lang="en-US" sz="2200" smtClean="0">
                <a:solidFill>
                  <a:srgbClr val="0070C0"/>
                </a:solidFill>
                <a:latin typeface="Arial" panose="020B0604020202020204" pitchFamily="34" charset="0"/>
                <a:cs typeface="Arial" panose="020B0604020202020204" pitchFamily="34" charset="0"/>
              </a:rPr>
              <a:t>.</a:t>
            </a:r>
            <a:endParaRPr lang="en-US" sz="2200">
              <a:solidFill>
                <a:srgbClr val="0070C0"/>
              </a:solidFill>
              <a:latin typeface="Arial" panose="020B0604020202020204" pitchFamily="34" charset="0"/>
              <a:cs typeface="Arial" panose="020B0604020202020204" pitchFamily="34" charset="0"/>
            </a:endParaRPr>
          </a:p>
          <a:p>
            <a:pPr algn="just">
              <a:lnSpc>
                <a:spcPct val="120000"/>
              </a:lnSpc>
              <a:spcBef>
                <a:spcPts val="600"/>
              </a:spcBef>
              <a:spcAft>
                <a:spcPts val="600"/>
              </a:spcAft>
            </a:pPr>
            <a:r>
              <a:rPr lang="en-US" sz="2200">
                <a:solidFill>
                  <a:srgbClr val="0070C0"/>
                </a:solidFill>
                <a:latin typeface="Arial" panose="020B0604020202020204" pitchFamily="34" charset="0"/>
                <a:cs typeface="Arial" panose="020B0604020202020204" pitchFamily="34" charset="0"/>
              </a:rPr>
              <a:t>B. </a:t>
            </a:r>
            <a:r>
              <a:rPr lang="en-US" sz="2200">
                <a:solidFill>
                  <a:srgbClr val="0070C0"/>
                </a:solidFill>
              </a:rPr>
              <a:t>chỉ làm cho quả bóng biến dạng</a:t>
            </a:r>
            <a:r>
              <a:rPr lang="en-US" sz="2200" smtClean="0">
                <a:solidFill>
                  <a:srgbClr val="0070C0"/>
                </a:solidFill>
                <a:latin typeface="Arial" panose="020B0604020202020204" pitchFamily="34" charset="0"/>
                <a:cs typeface="Arial" panose="020B0604020202020204" pitchFamily="34" charset="0"/>
              </a:rPr>
              <a:t>.</a:t>
            </a:r>
            <a:endParaRPr lang="en-US" sz="2200">
              <a:solidFill>
                <a:srgbClr val="0070C0"/>
              </a:solidFill>
              <a:latin typeface="Arial" panose="020B0604020202020204" pitchFamily="34" charset="0"/>
              <a:cs typeface="Arial" panose="020B0604020202020204" pitchFamily="34" charset="0"/>
            </a:endParaRPr>
          </a:p>
          <a:p>
            <a:pPr algn="just">
              <a:lnSpc>
                <a:spcPct val="120000"/>
              </a:lnSpc>
              <a:spcBef>
                <a:spcPts val="600"/>
              </a:spcBef>
              <a:spcAft>
                <a:spcPts val="600"/>
              </a:spcAft>
            </a:pPr>
            <a:r>
              <a:rPr lang="en-US" sz="2200">
                <a:solidFill>
                  <a:srgbClr val="0070C0"/>
                </a:solidFill>
                <a:latin typeface="Arial" panose="020B0604020202020204" pitchFamily="34" charset="0"/>
                <a:cs typeface="Arial" panose="020B0604020202020204" pitchFamily="34" charset="0"/>
              </a:rPr>
              <a:t>C. </a:t>
            </a:r>
            <a:r>
              <a:rPr lang="en-US" sz="2200" smtClean="0">
                <a:solidFill>
                  <a:srgbClr val="0070C0"/>
                </a:solidFill>
              </a:rPr>
              <a:t>vừa </a:t>
            </a:r>
            <a:r>
              <a:rPr lang="en-US" sz="2200">
                <a:solidFill>
                  <a:srgbClr val="0070C0"/>
                </a:solidFill>
              </a:rPr>
              <a:t>làm cho quả bóng biến dạng, vừa làm cho quả bóng biến đổi chuyển động</a:t>
            </a:r>
            <a:r>
              <a:rPr lang="en-US" sz="2200" smtClean="0">
                <a:solidFill>
                  <a:srgbClr val="0070C0"/>
                </a:solidFill>
                <a:latin typeface="Arial" panose="020B0604020202020204" pitchFamily="34" charset="0"/>
                <a:cs typeface="Arial" panose="020B0604020202020204" pitchFamily="34" charset="0"/>
              </a:rPr>
              <a:t>.</a:t>
            </a:r>
            <a:endParaRPr lang="en-US" sz="2200">
              <a:solidFill>
                <a:srgbClr val="0070C0"/>
              </a:solidFill>
              <a:latin typeface="Arial" panose="020B0604020202020204" pitchFamily="34" charset="0"/>
              <a:cs typeface="Arial" panose="020B0604020202020204" pitchFamily="34" charset="0"/>
            </a:endParaRPr>
          </a:p>
          <a:p>
            <a:pPr algn="just">
              <a:lnSpc>
                <a:spcPct val="120000"/>
              </a:lnSpc>
              <a:spcBef>
                <a:spcPts val="600"/>
              </a:spcBef>
              <a:spcAft>
                <a:spcPts val="600"/>
              </a:spcAft>
            </a:pPr>
            <a:r>
              <a:rPr lang="en-US" sz="2200">
                <a:solidFill>
                  <a:srgbClr val="0070C0"/>
                </a:solidFill>
                <a:latin typeface="Arial" panose="020B0604020202020204" pitchFamily="34" charset="0"/>
                <a:cs typeface="Arial" panose="020B0604020202020204" pitchFamily="34" charset="0"/>
              </a:rPr>
              <a:t>D. </a:t>
            </a:r>
            <a:r>
              <a:rPr lang="en-US" sz="2200">
                <a:solidFill>
                  <a:srgbClr val="0070C0"/>
                </a:solidFill>
              </a:rPr>
              <a:t>không làm quả bóng biến dạng </a:t>
            </a:r>
            <a:r>
              <a:rPr lang="en-US" sz="2200" smtClean="0">
                <a:solidFill>
                  <a:srgbClr val="0070C0"/>
                </a:solidFill>
              </a:rPr>
              <a:t>cũng </a:t>
            </a:r>
            <a:r>
              <a:rPr lang="en-US" sz="2200">
                <a:solidFill>
                  <a:srgbClr val="0070C0"/>
                </a:solidFill>
              </a:rPr>
              <a:t>không làm biến đổi chuyển động của quả bóng</a:t>
            </a:r>
            <a:r>
              <a:rPr lang="en-US" sz="2200" smtClean="0">
                <a:solidFill>
                  <a:srgbClr val="0070C0"/>
                </a:solidFill>
                <a:latin typeface="Arial" panose="020B0604020202020204" pitchFamily="34" charset="0"/>
                <a:cs typeface="Arial" panose="020B0604020202020204" pitchFamily="34" charset="0"/>
              </a:rPr>
              <a:t>.</a:t>
            </a:r>
            <a:endParaRPr lang="en-US" sz="2200">
              <a:solidFill>
                <a:srgbClr val="0070C0"/>
              </a:solidFill>
              <a:latin typeface="Arial" panose="020B0604020202020204" pitchFamily="34" charset="0"/>
              <a:cs typeface="Arial" panose="020B0604020202020204" pitchFamily="34" charset="0"/>
            </a:endParaRPr>
          </a:p>
        </p:txBody>
      </p:sp>
      <p:sp>
        <p:nvSpPr>
          <p:cNvPr id="5" name="Google Shape;173;p19"/>
          <p:cNvSpPr txBox="1">
            <a:spLocks/>
          </p:cNvSpPr>
          <p:nvPr/>
        </p:nvSpPr>
        <p:spPr>
          <a:xfrm>
            <a:off x="301472" y="219526"/>
            <a:ext cx="4053960" cy="6226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n-US" smtClean="0">
                <a:latin typeface="Arial" panose="020B0604020202020204" pitchFamily="34" charset="0"/>
                <a:cs typeface="Arial" panose="020B0604020202020204" pitchFamily="34" charset="0"/>
              </a:rPr>
              <a:t>BÀI TẬP CỦNG CỐ</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171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iterate type="lt">
                                    <p:tmPct val="0"/>
                                  </p:iterate>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iterate type="lt">
                                    <p:tmPct val="0"/>
                                  </p:iterate>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iterate type="lt">
                                    <p:tmPct val="0"/>
                                  </p:iterate>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iterate type="lt">
                                    <p:tmPct val="0"/>
                                  </p:iterate>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mph" presetSubtype="0" fill="hold" nodeType="clickEffect">
                                  <p:stCondLst>
                                    <p:cond delay="0"/>
                                  </p:stCondLst>
                                  <p:iterate type="lt">
                                    <p:tmPct val="4000"/>
                                  </p:iterate>
                                  <p:childTnLst>
                                    <p:set>
                                      <p:cBhvr override="childStyle">
                                        <p:cTn id="39" dur="500" fill="hold"/>
                                        <p:tgtEl>
                                          <p:spTgt spid="4">
                                            <p:txEl>
                                              <p:pRg st="2" end="2"/>
                                            </p:txEl>
                                          </p:spTgt>
                                        </p:tgtEl>
                                        <p:attrNameLst>
                                          <p:attrName>style.color</p:attrName>
                                        </p:attrNameLst>
                                      </p:cBhvr>
                                      <p:to>
                                        <p:clrVal>
                                          <a:srgbClr val="FF0000"/>
                                        </p:clrVal>
                                      </p:to>
                                    </p:set>
                                    <p:set>
                                      <p:cBhvr>
                                        <p:cTn id="40" dur="500" fill="hold"/>
                                        <p:tgtEl>
                                          <p:spTgt spid="4">
                                            <p:txEl>
                                              <p:pRg st="2" end="2"/>
                                            </p:txEl>
                                          </p:spTgt>
                                        </p:tgtEl>
                                        <p:attrNameLst>
                                          <p:attrName>fillcolor</p:attrName>
                                        </p:attrNameLst>
                                      </p:cBhvr>
                                      <p:to>
                                        <p:clrVal>
                                          <a:srgbClr val="FF0000"/>
                                        </p:clrVal>
                                      </p:to>
                                    </p:set>
                                    <p:set>
                                      <p:cBhvr>
                                        <p:cTn id="41" dur="500" fill="hold"/>
                                        <p:tgtEl>
                                          <p:spTgt spid="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28</a:t>
            </a:fld>
            <a:endParaRPr lang="en"/>
          </a:p>
        </p:txBody>
      </p:sp>
      <p:sp>
        <p:nvSpPr>
          <p:cNvPr id="3" name="Rectangle 2"/>
          <p:cNvSpPr/>
          <p:nvPr/>
        </p:nvSpPr>
        <p:spPr>
          <a:xfrm>
            <a:off x="349596" y="974634"/>
            <a:ext cx="8625961" cy="535531"/>
          </a:xfrm>
          <a:prstGeom prst="rect">
            <a:avLst/>
          </a:prstGeom>
        </p:spPr>
        <p:txBody>
          <a:bodyPr wrap="square">
            <a:spAutoFit/>
          </a:bodyPr>
          <a:lstStyle/>
          <a:p>
            <a:pPr algn="just">
              <a:lnSpc>
                <a:spcPct val="120000"/>
              </a:lnSpc>
              <a:spcBef>
                <a:spcPts val="600"/>
              </a:spcBef>
              <a:spcAft>
                <a:spcPts val="600"/>
              </a:spcAft>
            </a:pPr>
            <a:r>
              <a:rPr lang="en-GB" sz="2400" b="1" smtClean="0">
                <a:latin typeface="Arial" panose="020B0604020202020204" pitchFamily="34" charset="0"/>
                <a:cs typeface="Arial" panose="020B0604020202020204" pitchFamily="34" charset="0"/>
              </a:rPr>
              <a:t>Câu 2: </a:t>
            </a:r>
            <a:r>
              <a:rPr lang="vi-VN" sz="2400"/>
              <a:t>Hoạt động nào dưới đây không cần dùng đến lực?</a:t>
            </a:r>
            <a:endParaRPr lang="en-US" sz="2400">
              <a:latin typeface="Arial" panose="020B0604020202020204" pitchFamily="34" charset="0"/>
              <a:cs typeface="Arial" panose="020B0604020202020204" pitchFamily="34" charset="0"/>
            </a:endParaRPr>
          </a:p>
        </p:txBody>
      </p:sp>
      <p:sp>
        <p:nvSpPr>
          <p:cNvPr id="4" name="Rectangle 3"/>
          <p:cNvSpPr/>
          <p:nvPr/>
        </p:nvSpPr>
        <p:spPr>
          <a:xfrm>
            <a:off x="2474809" y="1948146"/>
            <a:ext cx="3705654" cy="2326791"/>
          </a:xfrm>
          <a:prstGeom prst="rect">
            <a:avLst/>
          </a:prstGeom>
        </p:spPr>
        <p:txBody>
          <a:bodyPr wrap="square">
            <a:spAutoFit/>
          </a:bodyPr>
          <a:lstStyle/>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A. </a:t>
            </a:r>
            <a:r>
              <a:rPr lang="en-US" sz="2400" smtClean="0">
                <a:solidFill>
                  <a:srgbClr val="0070C0"/>
                </a:solidFill>
              </a:rPr>
              <a:t>Đọc </a:t>
            </a:r>
            <a:r>
              <a:rPr lang="en-US" sz="2400">
                <a:solidFill>
                  <a:srgbClr val="0070C0"/>
                </a:solidFill>
              </a:rPr>
              <a:t>một trang sách</a:t>
            </a:r>
            <a:r>
              <a:rPr lang="en-US" sz="2400" smtClean="0">
                <a:solidFill>
                  <a:srgbClr val="0070C0"/>
                </a:solidFill>
              </a:rPr>
              <a:t>.</a:t>
            </a: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B</a:t>
            </a:r>
            <a:r>
              <a:rPr lang="en-US" sz="2400">
                <a:solidFill>
                  <a:srgbClr val="0070C0"/>
                </a:solidFill>
                <a:latin typeface="Arial" panose="020B0604020202020204" pitchFamily="34" charset="0"/>
                <a:cs typeface="Arial" panose="020B0604020202020204" pitchFamily="34" charset="0"/>
              </a:rPr>
              <a:t>. </a:t>
            </a:r>
            <a:r>
              <a:rPr lang="vi-VN" sz="2400">
                <a:solidFill>
                  <a:srgbClr val="0070C0"/>
                </a:solidFill>
              </a:rPr>
              <a:t>Kéo một gàu nước</a:t>
            </a:r>
            <a:r>
              <a:rPr lang="vi-VN" sz="2400" smtClean="0">
                <a:solidFill>
                  <a:srgbClr val="0070C0"/>
                </a:solidFill>
              </a:rPr>
              <a:t>.</a:t>
            </a:r>
            <a:endParaRPr lang="en-GB" sz="2400" smtClean="0">
              <a:solidFill>
                <a:srgbClr val="0070C0"/>
              </a:solidFill>
            </a:endParaRP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C</a:t>
            </a:r>
            <a:r>
              <a:rPr lang="en-US" sz="2400">
                <a:solidFill>
                  <a:srgbClr val="0070C0"/>
                </a:solidFill>
                <a:latin typeface="Arial" panose="020B0604020202020204" pitchFamily="34" charset="0"/>
                <a:cs typeface="Arial" panose="020B0604020202020204" pitchFamily="34" charset="0"/>
              </a:rPr>
              <a:t>. </a:t>
            </a:r>
            <a:r>
              <a:rPr lang="en-US" sz="2400">
                <a:solidFill>
                  <a:srgbClr val="0070C0"/>
                </a:solidFill>
              </a:rPr>
              <a:t>Nâng một tấm gỗ</a:t>
            </a:r>
            <a:r>
              <a:rPr lang="en-US" sz="2400" smtClean="0">
                <a:solidFill>
                  <a:srgbClr val="0070C0"/>
                </a:solidFill>
              </a:rPr>
              <a:t>.</a:t>
            </a: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D</a:t>
            </a:r>
            <a:r>
              <a:rPr lang="en-US" sz="2400">
                <a:solidFill>
                  <a:srgbClr val="0070C0"/>
                </a:solidFill>
                <a:latin typeface="Arial" panose="020B0604020202020204" pitchFamily="34" charset="0"/>
                <a:cs typeface="Arial" panose="020B0604020202020204" pitchFamily="34" charset="0"/>
              </a:rPr>
              <a:t>. </a:t>
            </a:r>
            <a:r>
              <a:rPr lang="en-US" sz="2400">
                <a:solidFill>
                  <a:srgbClr val="0070C0"/>
                </a:solidFill>
              </a:rPr>
              <a:t>Đẩy một chiếc xe.</a:t>
            </a:r>
            <a:endParaRPr lang="en-US" sz="24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525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4">
                                            <p:txEl>
                                              <p:pRg st="0" end="0"/>
                                            </p:txEl>
                                          </p:spTgt>
                                        </p:tgtEl>
                                        <p:attrNameLst>
                                          <p:attrName>style.color</p:attrName>
                                        </p:attrNameLst>
                                      </p:cBhvr>
                                      <p:to>
                                        <p:clrVal>
                                          <a:srgbClr val="FF0000"/>
                                        </p:clrVal>
                                      </p:to>
                                    </p:set>
                                    <p:set>
                                      <p:cBhvr>
                                        <p:cTn id="35" dur="500" fill="hold"/>
                                        <p:tgtEl>
                                          <p:spTgt spid="4">
                                            <p:txEl>
                                              <p:pRg st="0" end="0"/>
                                            </p:txEl>
                                          </p:spTgt>
                                        </p:tgtEl>
                                        <p:attrNameLst>
                                          <p:attrName>fillcolor</p:attrName>
                                        </p:attrNameLst>
                                      </p:cBhvr>
                                      <p:to>
                                        <p:clrVal>
                                          <a:srgbClr val="FF0000"/>
                                        </p:clrVal>
                                      </p:to>
                                    </p:set>
                                    <p:set>
                                      <p:cBhvr>
                                        <p:cTn id="36"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29</a:t>
            </a:fld>
            <a:endParaRPr lang="en"/>
          </a:p>
        </p:txBody>
      </p:sp>
      <p:sp>
        <p:nvSpPr>
          <p:cNvPr id="3" name="Rectangle 2"/>
          <p:cNvSpPr/>
          <p:nvPr/>
        </p:nvSpPr>
        <p:spPr>
          <a:xfrm>
            <a:off x="575822" y="808088"/>
            <a:ext cx="8027517" cy="978729"/>
          </a:xfrm>
          <a:prstGeom prst="rect">
            <a:avLst/>
          </a:prstGeom>
        </p:spPr>
        <p:txBody>
          <a:bodyPr wrap="square">
            <a:spAutoFit/>
          </a:bodyPr>
          <a:lstStyle/>
          <a:p>
            <a:pPr algn="just">
              <a:lnSpc>
                <a:spcPct val="120000"/>
              </a:lnSpc>
              <a:spcBef>
                <a:spcPts val="600"/>
              </a:spcBef>
              <a:spcAft>
                <a:spcPts val="600"/>
              </a:spcAft>
            </a:pPr>
            <a:r>
              <a:rPr lang="en-GB" sz="2400" b="1" smtClean="0">
                <a:latin typeface="Arial" panose="020B0604020202020204" pitchFamily="34" charset="0"/>
                <a:cs typeface="Arial" panose="020B0604020202020204" pitchFamily="34" charset="0"/>
              </a:rPr>
              <a:t>Câu 3: </a:t>
            </a:r>
            <a:r>
              <a:rPr lang="en-US" sz="2400" smtClean="0"/>
              <a:t>Sắp xếp các lực trong các trường hợp sau theo độ lớn tăng dần:</a:t>
            </a:r>
            <a:endParaRPr lang="en-US" sz="2400">
              <a:latin typeface="Arial" panose="020B0604020202020204" pitchFamily="34" charset="0"/>
              <a:cs typeface="Arial" panose="020B0604020202020204" pitchFamily="34" charset="0"/>
            </a:endParaRPr>
          </a:p>
        </p:txBody>
      </p:sp>
      <p:sp>
        <p:nvSpPr>
          <p:cNvPr id="4" name="Rectangle 3"/>
          <p:cNvSpPr/>
          <p:nvPr/>
        </p:nvSpPr>
        <p:spPr>
          <a:xfrm>
            <a:off x="810885" y="3711235"/>
            <a:ext cx="3451474" cy="1091837"/>
          </a:xfrm>
          <a:prstGeom prst="rect">
            <a:avLst/>
          </a:prstGeom>
        </p:spPr>
        <p:txBody>
          <a:bodyPr wrap="square">
            <a:spAutoFit/>
          </a:bodyPr>
          <a:lstStyle/>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A. b – d – c - a.</a:t>
            </a:r>
            <a:endParaRPr lang="en-US" sz="2400">
              <a:solidFill>
                <a:srgbClr val="0070C0"/>
              </a:solidFill>
              <a:latin typeface="Arial" panose="020B0604020202020204" pitchFamily="34" charset="0"/>
              <a:cs typeface="Arial" panose="020B0604020202020204" pitchFamily="34" charset="0"/>
            </a:endParaRP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C. b – a – d – c.</a:t>
            </a:r>
            <a:endParaRPr lang="en-US" sz="2400">
              <a:solidFill>
                <a:srgbClr val="0070C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613739" y="1712951"/>
            <a:ext cx="7715250" cy="1724025"/>
          </a:xfrm>
          <a:prstGeom prst="rect">
            <a:avLst/>
          </a:prstGeom>
        </p:spPr>
      </p:pic>
      <p:sp>
        <p:nvSpPr>
          <p:cNvPr id="7" name="Rectangle 6"/>
          <p:cNvSpPr/>
          <p:nvPr/>
        </p:nvSpPr>
        <p:spPr>
          <a:xfrm>
            <a:off x="4353799" y="3711235"/>
            <a:ext cx="4572000" cy="1091837"/>
          </a:xfrm>
          <a:prstGeom prst="rect">
            <a:avLst/>
          </a:prstGeom>
        </p:spPr>
        <p:txBody>
          <a:bodyPr>
            <a:spAutoFit/>
          </a:bodyPr>
          <a:lstStyle/>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B. a – c – b – d. </a:t>
            </a:r>
            <a:endParaRPr lang="en-US" sz="2400">
              <a:solidFill>
                <a:srgbClr val="0070C0"/>
              </a:solidFill>
              <a:latin typeface="Arial" panose="020B0604020202020204" pitchFamily="34" charset="0"/>
              <a:cs typeface="Arial" panose="020B0604020202020204" pitchFamily="34" charset="0"/>
            </a:endParaRP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D. c</a:t>
            </a:r>
            <a:r>
              <a:rPr lang="en-US" sz="2400" smtClean="0">
                <a:solidFill>
                  <a:srgbClr val="0070C0"/>
                </a:solidFill>
                <a:latin typeface="Arial" panose="020B0604020202020204" pitchFamily="34" charset="0"/>
                <a:cs typeface="Arial" panose="020B0604020202020204" pitchFamily="34" charset="0"/>
              </a:rPr>
              <a:t> – b – a – d.</a:t>
            </a:r>
            <a:endParaRPr lang="en-US" sz="24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23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4">
                                            <p:txEl>
                                              <p:pRg st="0" end="0"/>
                                            </p:txEl>
                                          </p:spTgt>
                                        </p:tgtEl>
                                        <p:attrNameLst>
                                          <p:attrName>style.color</p:attrName>
                                        </p:attrNameLst>
                                      </p:cBhvr>
                                      <p:to>
                                        <p:clrVal>
                                          <a:srgbClr val="FF0000"/>
                                        </p:clrVal>
                                      </p:to>
                                    </p:set>
                                    <p:set>
                                      <p:cBhvr>
                                        <p:cTn id="35" dur="500" fill="hold"/>
                                        <p:tgtEl>
                                          <p:spTgt spid="4">
                                            <p:txEl>
                                              <p:pRg st="0" end="0"/>
                                            </p:txEl>
                                          </p:spTgt>
                                        </p:tgtEl>
                                        <p:attrNameLst>
                                          <p:attrName>fillcolor</p:attrName>
                                        </p:attrNameLst>
                                      </p:cBhvr>
                                      <p:to>
                                        <p:clrVal>
                                          <a:srgbClr val="FF0000"/>
                                        </p:clrVal>
                                      </p:to>
                                    </p:set>
                                    <p:set>
                                      <p:cBhvr>
                                        <p:cTn id="36" dur="500" fill="hold"/>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a:t>
            </a:fld>
            <a:endParaRPr lang="en"/>
          </a:p>
        </p:txBody>
      </p:sp>
      <p:sp>
        <p:nvSpPr>
          <p:cNvPr id="5" name="Google Shape;137;p16"/>
          <p:cNvSpPr txBox="1">
            <a:spLocks/>
          </p:cNvSpPr>
          <p:nvPr/>
        </p:nvSpPr>
        <p:spPr>
          <a:xfrm>
            <a:off x="730239" y="2179073"/>
            <a:ext cx="7370700" cy="85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1pPr>
            <a:lvl2pPr marR="0" lvl="1"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2pPr>
            <a:lvl3pPr marR="0" lvl="2"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3pPr>
            <a:lvl4pPr marR="0" lvl="3"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4pPr>
            <a:lvl5pPr marR="0" lvl="4"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5pPr>
            <a:lvl6pPr marR="0" lvl="5"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6pPr>
            <a:lvl7pPr marR="0" lvl="6"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7pPr>
            <a:lvl8pPr marR="0" lvl="7"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8pPr>
            <a:lvl9pPr marR="0" lvl="8" algn="ctr" rtl="0">
              <a:lnSpc>
                <a:spcPct val="100000"/>
              </a:lnSpc>
              <a:spcBef>
                <a:spcPts val="0"/>
              </a:spcBef>
              <a:spcAft>
                <a:spcPts val="0"/>
              </a:spcAft>
              <a:buClr>
                <a:srgbClr val="FFFFFF"/>
              </a:buClr>
              <a:buSzPts val="3600"/>
              <a:buFont typeface="Raleway"/>
              <a:buNone/>
              <a:defRPr sz="3600" b="1" i="0" u="none" strike="noStrike" cap="none">
                <a:solidFill>
                  <a:srgbClr val="FFFFFF"/>
                </a:solidFill>
                <a:latin typeface="Raleway"/>
                <a:ea typeface="Raleway"/>
                <a:cs typeface="Raleway"/>
                <a:sym typeface="Raleway"/>
              </a:defRPr>
            </a:lvl9pPr>
          </a:lstStyle>
          <a:p>
            <a:pPr algn="l"/>
            <a:r>
              <a:rPr lang="en" smtClean="0">
                <a:latin typeface="Arial" panose="020B0604020202020204" pitchFamily="34" charset="0"/>
                <a:cs typeface="Arial" panose="020B0604020202020204" pitchFamily="34" charset="0"/>
              </a:rPr>
              <a:t>I. </a:t>
            </a:r>
            <a:r>
              <a:rPr lang="en-US" smtClean="0">
                <a:latin typeface="Arial" panose="020B0604020202020204" pitchFamily="34" charset="0"/>
                <a:cs typeface="Arial" panose="020B0604020202020204" pitchFamily="34" charset="0"/>
              </a:rPr>
              <a:t>TÌM HIỂU VỀ LỰC</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91897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30</a:t>
            </a:fld>
            <a:endParaRPr lang="en"/>
          </a:p>
        </p:txBody>
      </p:sp>
      <p:sp>
        <p:nvSpPr>
          <p:cNvPr id="3" name="Rectangle 2"/>
          <p:cNvSpPr/>
          <p:nvPr/>
        </p:nvSpPr>
        <p:spPr>
          <a:xfrm>
            <a:off x="349596" y="974634"/>
            <a:ext cx="8625961" cy="1027204"/>
          </a:xfrm>
          <a:prstGeom prst="rect">
            <a:avLst/>
          </a:prstGeom>
        </p:spPr>
        <p:txBody>
          <a:bodyPr wrap="square">
            <a:spAutoFit/>
          </a:bodyPr>
          <a:lstStyle/>
          <a:p>
            <a:pPr algn="just">
              <a:lnSpc>
                <a:spcPct val="110000"/>
              </a:lnSpc>
              <a:spcBef>
                <a:spcPts val="600"/>
              </a:spcBef>
              <a:spcAft>
                <a:spcPts val="600"/>
              </a:spcAft>
            </a:pPr>
            <a:r>
              <a:rPr lang="en-GB" sz="2400" b="1" smtClean="0">
                <a:latin typeface="Arial" panose="020B0604020202020204" pitchFamily="34" charset="0"/>
                <a:cs typeface="Arial" panose="020B0604020202020204" pitchFamily="34" charset="0"/>
              </a:rPr>
              <a:t>Câu 4: </a:t>
            </a:r>
            <a:r>
              <a:rPr lang="vi-VN" sz="2400"/>
              <a:t>Treo vật vào đầu dưới của một lò xo, lò xo dãn ra</a:t>
            </a:r>
            <a:r>
              <a:rPr lang="vi-VN" sz="2400" smtClean="0"/>
              <a:t>.</a:t>
            </a:r>
            <a:endParaRPr lang="en-GB" sz="2400" smtClean="0"/>
          </a:p>
          <a:p>
            <a:pPr algn="just">
              <a:lnSpc>
                <a:spcPct val="110000"/>
              </a:lnSpc>
              <a:spcBef>
                <a:spcPts val="600"/>
              </a:spcBef>
              <a:spcAft>
                <a:spcPts val="600"/>
              </a:spcAft>
            </a:pPr>
            <a:r>
              <a:rPr lang="vi-VN" sz="2400" smtClean="0"/>
              <a:t>Khi </a:t>
            </a:r>
            <a:r>
              <a:rPr lang="vi-VN" sz="2400"/>
              <a:t>đó</a:t>
            </a:r>
            <a:endParaRPr lang="en-US" sz="2400">
              <a:latin typeface="Arial" panose="020B0604020202020204" pitchFamily="34" charset="0"/>
              <a:cs typeface="Arial" panose="020B0604020202020204" pitchFamily="34" charset="0"/>
            </a:endParaRPr>
          </a:p>
        </p:txBody>
      </p:sp>
      <p:sp>
        <p:nvSpPr>
          <p:cNvPr id="4" name="Rectangle 3"/>
          <p:cNvSpPr/>
          <p:nvPr/>
        </p:nvSpPr>
        <p:spPr>
          <a:xfrm>
            <a:off x="2045151" y="2212449"/>
            <a:ext cx="6085297" cy="2326791"/>
          </a:xfrm>
          <a:prstGeom prst="rect">
            <a:avLst/>
          </a:prstGeom>
        </p:spPr>
        <p:txBody>
          <a:bodyPr wrap="square">
            <a:spAutoFit/>
          </a:bodyPr>
          <a:lstStyle/>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A. </a:t>
            </a:r>
            <a:r>
              <a:rPr lang="en-US" sz="2400" smtClean="0">
                <a:solidFill>
                  <a:srgbClr val="0070C0"/>
                </a:solidFill>
              </a:rPr>
              <a:t>lò </a:t>
            </a:r>
            <a:r>
              <a:rPr lang="en-US" sz="2400">
                <a:solidFill>
                  <a:srgbClr val="0070C0"/>
                </a:solidFill>
              </a:rPr>
              <a:t>xo tác dụng vào vật một lực </a:t>
            </a:r>
            <a:r>
              <a:rPr lang="en-US" sz="2400" smtClean="0">
                <a:solidFill>
                  <a:srgbClr val="0070C0"/>
                </a:solidFill>
              </a:rPr>
              <a:t>đẩy.</a:t>
            </a: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B. </a:t>
            </a:r>
            <a:r>
              <a:rPr lang="en-US" sz="2400">
                <a:solidFill>
                  <a:srgbClr val="0070C0"/>
                </a:solidFill>
              </a:rPr>
              <a:t>vật tác dụng vào lò xo một lực nén</a:t>
            </a:r>
            <a:r>
              <a:rPr lang="en-US" sz="2400" smtClean="0">
                <a:solidFill>
                  <a:srgbClr val="0070C0"/>
                </a:solidFill>
              </a:rPr>
              <a:t>.</a:t>
            </a: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C</a:t>
            </a:r>
            <a:r>
              <a:rPr lang="en-US" sz="2400">
                <a:solidFill>
                  <a:srgbClr val="0070C0"/>
                </a:solidFill>
                <a:latin typeface="Arial" panose="020B0604020202020204" pitchFamily="34" charset="0"/>
                <a:cs typeface="Arial" panose="020B0604020202020204" pitchFamily="34" charset="0"/>
              </a:rPr>
              <a:t>. </a:t>
            </a:r>
            <a:r>
              <a:rPr lang="en-US" sz="2400">
                <a:solidFill>
                  <a:srgbClr val="0070C0"/>
                </a:solidFill>
              </a:rPr>
              <a:t>lò xo tác dụng vào vật một lực </a:t>
            </a:r>
            <a:r>
              <a:rPr lang="en-US" sz="2400" smtClean="0">
                <a:solidFill>
                  <a:srgbClr val="0070C0"/>
                </a:solidFill>
              </a:rPr>
              <a:t>nén.</a:t>
            </a: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D</a:t>
            </a:r>
            <a:r>
              <a:rPr lang="en-US" sz="2400">
                <a:solidFill>
                  <a:srgbClr val="0070C0"/>
                </a:solidFill>
                <a:latin typeface="Arial" panose="020B0604020202020204" pitchFamily="34" charset="0"/>
                <a:cs typeface="Arial" panose="020B0604020202020204" pitchFamily="34" charset="0"/>
              </a:rPr>
              <a:t>. </a:t>
            </a:r>
            <a:r>
              <a:rPr lang="en-US" sz="2400">
                <a:solidFill>
                  <a:srgbClr val="0070C0"/>
                </a:solidFill>
              </a:rPr>
              <a:t>vật tác dụng vào lò xo một lực kéo.</a:t>
            </a:r>
            <a:endParaRPr lang="en-US" sz="24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724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4">
                                            <p:txEl>
                                              <p:pRg st="3" end="3"/>
                                            </p:txEl>
                                          </p:spTgt>
                                        </p:tgtEl>
                                        <p:attrNameLst>
                                          <p:attrName>style.color</p:attrName>
                                        </p:attrNameLst>
                                      </p:cBhvr>
                                      <p:to>
                                        <p:clrVal>
                                          <a:srgbClr val="FF0000"/>
                                        </p:clrVal>
                                      </p:to>
                                    </p:set>
                                    <p:set>
                                      <p:cBhvr>
                                        <p:cTn id="35" dur="500" fill="hold"/>
                                        <p:tgtEl>
                                          <p:spTgt spid="4">
                                            <p:txEl>
                                              <p:pRg st="3" end="3"/>
                                            </p:txEl>
                                          </p:spTgt>
                                        </p:tgtEl>
                                        <p:attrNameLst>
                                          <p:attrName>fillcolor</p:attrName>
                                        </p:attrNameLst>
                                      </p:cBhvr>
                                      <p:to>
                                        <p:clrVal>
                                          <a:srgbClr val="FF0000"/>
                                        </p:clrVal>
                                      </p:to>
                                    </p:set>
                                    <p:set>
                                      <p:cBhvr>
                                        <p:cTn id="36" dur="500" fill="hold"/>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31</a:t>
            </a:fld>
            <a:endParaRPr lang="en"/>
          </a:p>
        </p:txBody>
      </p:sp>
      <p:sp>
        <p:nvSpPr>
          <p:cNvPr id="3" name="Rectangle 2"/>
          <p:cNvSpPr/>
          <p:nvPr/>
        </p:nvSpPr>
        <p:spPr>
          <a:xfrm>
            <a:off x="575822" y="808088"/>
            <a:ext cx="8027517" cy="978729"/>
          </a:xfrm>
          <a:prstGeom prst="rect">
            <a:avLst/>
          </a:prstGeom>
        </p:spPr>
        <p:txBody>
          <a:bodyPr wrap="square">
            <a:spAutoFit/>
          </a:bodyPr>
          <a:lstStyle/>
          <a:p>
            <a:pPr algn="just">
              <a:lnSpc>
                <a:spcPct val="120000"/>
              </a:lnSpc>
              <a:spcBef>
                <a:spcPts val="600"/>
              </a:spcBef>
              <a:spcAft>
                <a:spcPts val="600"/>
              </a:spcAft>
            </a:pPr>
            <a:r>
              <a:rPr lang="en-GB" sz="2400" b="1" smtClean="0">
                <a:latin typeface="Arial" panose="020B0604020202020204" pitchFamily="34" charset="0"/>
                <a:cs typeface="Arial" panose="020B0604020202020204" pitchFamily="34" charset="0"/>
              </a:rPr>
              <a:t>Câu 5: </a:t>
            </a:r>
            <a:r>
              <a:rPr lang="vi-VN" sz="2400"/>
              <a:t>Hình nào biểu diễn đúng lực do búa đóng đinh vào tường với tỉ xích 0,5 cm ứng với 10 N?</a:t>
            </a:r>
            <a:endParaRPr lang="en-US" sz="2400">
              <a:latin typeface="Arial" panose="020B0604020202020204" pitchFamily="34" charset="0"/>
              <a:cs typeface="Arial" panose="020B0604020202020204" pitchFamily="34" charset="0"/>
            </a:endParaRPr>
          </a:p>
        </p:txBody>
      </p:sp>
      <p:sp>
        <p:nvSpPr>
          <p:cNvPr id="4" name="Rectangle 3"/>
          <p:cNvSpPr/>
          <p:nvPr/>
        </p:nvSpPr>
        <p:spPr>
          <a:xfrm>
            <a:off x="1791387" y="3743079"/>
            <a:ext cx="2623753" cy="1132618"/>
          </a:xfrm>
          <a:prstGeom prst="rect">
            <a:avLst/>
          </a:prstGeom>
        </p:spPr>
        <p:txBody>
          <a:bodyPr wrap="square">
            <a:spAutoFit/>
          </a:bodyPr>
          <a:lstStyle/>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A. Hình A.</a:t>
            </a:r>
            <a:endParaRPr lang="en-US" sz="2400">
              <a:solidFill>
                <a:srgbClr val="0070C0"/>
              </a:solidFill>
              <a:latin typeface="Arial" panose="020B0604020202020204" pitchFamily="34" charset="0"/>
              <a:cs typeface="Arial" panose="020B0604020202020204" pitchFamily="34" charset="0"/>
            </a:endParaRP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C. Hình C.</a:t>
            </a:r>
            <a:endParaRPr lang="en-US" sz="2400">
              <a:solidFill>
                <a:srgbClr val="0070C0"/>
              </a:solidFill>
              <a:latin typeface="Arial" panose="020B0604020202020204" pitchFamily="34" charset="0"/>
              <a:cs typeface="Arial" panose="020B0604020202020204" pitchFamily="34" charset="0"/>
            </a:endParaRPr>
          </a:p>
        </p:txBody>
      </p:sp>
      <p:sp>
        <p:nvSpPr>
          <p:cNvPr id="7" name="Rectangle 6"/>
          <p:cNvSpPr/>
          <p:nvPr/>
        </p:nvSpPr>
        <p:spPr>
          <a:xfrm>
            <a:off x="5334301" y="3743079"/>
            <a:ext cx="3475558" cy="1132618"/>
          </a:xfrm>
          <a:prstGeom prst="rect">
            <a:avLst/>
          </a:prstGeom>
        </p:spPr>
        <p:txBody>
          <a:bodyPr wrap="square">
            <a:spAutoFit/>
          </a:bodyPr>
          <a:lstStyle/>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B. Hình B.</a:t>
            </a:r>
            <a:endParaRPr lang="en-US" sz="2400">
              <a:solidFill>
                <a:srgbClr val="0070C0"/>
              </a:solidFill>
              <a:latin typeface="Arial" panose="020B0604020202020204" pitchFamily="34" charset="0"/>
              <a:cs typeface="Arial" panose="020B0604020202020204" pitchFamily="34" charset="0"/>
            </a:endParaRPr>
          </a:p>
          <a:p>
            <a:pPr algn="just">
              <a:lnSpc>
                <a:spcPct val="120000"/>
              </a:lnSpc>
              <a:spcBef>
                <a:spcPts val="600"/>
              </a:spcBef>
              <a:spcAft>
                <a:spcPts val="600"/>
              </a:spcAft>
            </a:pPr>
            <a:r>
              <a:rPr lang="en-US" sz="2400">
                <a:solidFill>
                  <a:srgbClr val="0070C0"/>
                </a:solidFill>
                <a:latin typeface="Arial" panose="020B0604020202020204" pitchFamily="34" charset="0"/>
                <a:cs typeface="Arial" panose="020B0604020202020204" pitchFamily="34" charset="0"/>
              </a:rPr>
              <a:t>D. </a:t>
            </a:r>
            <a:r>
              <a:rPr lang="en-US" sz="2400" smtClean="0">
                <a:solidFill>
                  <a:srgbClr val="0070C0"/>
                </a:solidFill>
                <a:latin typeface="Arial" panose="020B0604020202020204" pitchFamily="34" charset="0"/>
                <a:cs typeface="Arial" panose="020B0604020202020204" pitchFamily="34" charset="0"/>
              </a:rPr>
              <a:t>Hình D.</a:t>
            </a:r>
            <a:endParaRPr lang="en-US" sz="2400">
              <a:solidFill>
                <a:srgbClr val="0070C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073" y="2007786"/>
            <a:ext cx="7175027" cy="1473544"/>
          </a:xfrm>
          <a:prstGeom prst="rect">
            <a:avLst/>
          </a:prstGeom>
        </p:spPr>
      </p:pic>
    </p:spTree>
    <p:extLst>
      <p:ext uri="{BB962C8B-B14F-4D97-AF65-F5344CB8AC3E}">
        <p14:creationId xmlns:p14="http://schemas.microsoft.com/office/powerpoint/2010/main" val="168052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4">
                                            <p:txEl>
                                              <p:pRg st="1" end="1"/>
                                            </p:txEl>
                                          </p:spTgt>
                                        </p:tgtEl>
                                        <p:attrNameLst>
                                          <p:attrName>style.color</p:attrName>
                                        </p:attrNameLst>
                                      </p:cBhvr>
                                      <p:to>
                                        <p:clrVal>
                                          <a:srgbClr val="FF0000"/>
                                        </p:clrVal>
                                      </p:to>
                                    </p:set>
                                    <p:set>
                                      <p:cBhvr>
                                        <p:cTn id="35" dur="500" fill="hold"/>
                                        <p:tgtEl>
                                          <p:spTgt spid="4">
                                            <p:txEl>
                                              <p:pRg st="1" end="1"/>
                                            </p:txEl>
                                          </p:spTgt>
                                        </p:tgtEl>
                                        <p:attrNameLst>
                                          <p:attrName>fillcolor</p:attrName>
                                        </p:attrNameLst>
                                      </p:cBhvr>
                                      <p:to>
                                        <p:clrVal>
                                          <a:srgbClr val="FF0000"/>
                                        </p:clrVal>
                                      </p:to>
                                    </p:set>
                                    <p:set>
                                      <p:cBhvr>
                                        <p:cTn id="36"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32</a:t>
            </a:fld>
            <a:endParaRPr lang="en"/>
          </a:p>
        </p:txBody>
      </p:sp>
      <p:sp>
        <p:nvSpPr>
          <p:cNvPr id="3" name="Rectangle 2"/>
          <p:cNvSpPr/>
          <p:nvPr/>
        </p:nvSpPr>
        <p:spPr>
          <a:xfrm>
            <a:off x="151292" y="1172938"/>
            <a:ext cx="8794404" cy="498598"/>
          </a:xfrm>
          <a:prstGeom prst="rect">
            <a:avLst/>
          </a:prstGeom>
        </p:spPr>
        <p:txBody>
          <a:bodyPr wrap="square">
            <a:spAutoFit/>
          </a:bodyPr>
          <a:lstStyle/>
          <a:p>
            <a:pPr algn="just">
              <a:lnSpc>
                <a:spcPct val="110000"/>
              </a:lnSpc>
              <a:spcBef>
                <a:spcPts val="600"/>
              </a:spcBef>
              <a:spcAft>
                <a:spcPts val="600"/>
              </a:spcAft>
            </a:pPr>
            <a:r>
              <a:rPr lang="en-GB" sz="2400" b="1" smtClean="0">
                <a:latin typeface="Arial" panose="020B0604020202020204" pitchFamily="34" charset="0"/>
                <a:cs typeface="Arial" panose="020B0604020202020204" pitchFamily="34" charset="0"/>
              </a:rPr>
              <a:t>Câu 6: </a:t>
            </a:r>
            <a:r>
              <a:rPr lang="vi-VN" sz="2400"/>
              <a:t>Một bạn chơi trò nhảy dây. Bạn đó nhảy lên được là do</a:t>
            </a:r>
            <a:endParaRPr lang="en-US" sz="2400">
              <a:latin typeface="Arial" panose="020B0604020202020204" pitchFamily="34" charset="0"/>
              <a:cs typeface="Arial" panose="020B0604020202020204" pitchFamily="34" charset="0"/>
            </a:endParaRPr>
          </a:p>
        </p:txBody>
      </p:sp>
      <p:sp>
        <p:nvSpPr>
          <p:cNvPr id="4" name="Rectangle 3"/>
          <p:cNvSpPr/>
          <p:nvPr/>
        </p:nvSpPr>
        <p:spPr>
          <a:xfrm>
            <a:off x="1923965" y="2212449"/>
            <a:ext cx="6085297" cy="2326791"/>
          </a:xfrm>
          <a:prstGeom prst="rect">
            <a:avLst/>
          </a:prstGeom>
        </p:spPr>
        <p:txBody>
          <a:bodyPr wrap="square">
            <a:spAutoFit/>
          </a:bodyPr>
          <a:lstStyle/>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A. </a:t>
            </a:r>
            <a:r>
              <a:rPr lang="en-US" sz="2400" smtClean="0">
                <a:solidFill>
                  <a:srgbClr val="0070C0"/>
                </a:solidFill>
              </a:rPr>
              <a:t>lực </a:t>
            </a:r>
            <a:r>
              <a:rPr lang="en-US" sz="2400">
                <a:solidFill>
                  <a:srgbClr val="0070C0"/>
                </a:solidFill>
              </a:rPr>
              <a:t>của chân </a:t>
            </a:r>
            <a:r>
              <a:rPr lang="en-US" sz="2400" smtClean="0">
                <a:solidFill>
                  <a:srgbClr val="0070C0"/>
                </a:solidFill>
              </a:rPr>
              <a:t>đẩy </a:t>
            </a:r>
            <a:r>
              <a:rPr lang="en-US" sz="2400">
                <a:solidFill>
                  <a:srgbClr val="0070C0"/>
                </a:solidFill>
              </a:rPr>
              <a:t>bạn đó nhảy lên</a:t>
            </a:r>
            <a:r>
              <a:rPr lang="en-US" sz="2400" smtClean="0">
                <a:solidFill>
                  <a:srgbClr val="0070C0"/>
                </a:solidFill>
              </a:rPr>
              <a:t>.</a:t>
            </a: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B. </a:t>
            </a:r>
            <a:r>
              <a:rPr lang="en-US" sz="2400">
                <a:solidFill>
                  <a:srgbClr val="0070C0"/>
                </a:solidFill>
              </a:rPr>
              <a:t>lực của đất tác dụng lên chân bạn đó</a:t>
            </a:r>
            <a:r>
              <a:rPr lang="en-US" sz="2400" smtClean="0">
                <a:solidFill>
                  <a:srgbClr val="0070C0"/>
                </a:solidFill>
              </a:rPr>
              <a:t>.</a:t>
            </a: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C</a:t>
            </a:r>
            <a:r>
              <a:rPr lang="en-US" sz="2400">
                <a:solidFill>
                  <a:srgbClr val="0070C0"/>
                </a:solidFill>
                <a:latin typeface="Arial" panose="020B0604020202020204" pitchFamily="34" charset="0"/>
                <a:cs typeface="Arial" panose="020B0604020202020204" pitchFamily="34" charset="0"/>
              </a:rPr>
              <a:t>. </a:t>
            </a:r>
            <a:r>
              <a:rPr lang="en-US" sz="2400">
                <a:solidFill>
                  <a:srgbClr val="0070C0"/>
                </a:solidFill>
              </a:rPr>
              <a:t>chân bạn đó tiếp xúc với đất</a:t>
            </a:r>
            <a:r>
              <a:rPr lang="en-US" sz="2400" smtClean="0">
                <a:solidFill>
                  <a:srgbClr val="0070C0"/>
                </a:solidFill>
              </a:rPr>
              <a:t>.</a:t>
            </a: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D</a:t>
            </a:r>
            <a:r>
              <a:rPr lang="en-US" sz="2400">
                <a:solidFill>
                  <a:srgbClr val="0070C0"/>
                </a:solidFill>
                <a:latin typeface="Arial" panose="020B0604020202020204" pitchFamily="34" charset="0"/>
                <a:cs typeface="Arial" panose="020B0604020202020204" pitchFamily="34" charset="0"/>
              </a:rPr>
              <a:t>. </a:t>
            </a:r>
            <a:r>
              <a:rPr lang="en-US" sz="2400" smtClean="0">
                <a:solidFill>
                  <a:srgbClr val="0070C0"/>
                </a:solidFill>
              </a:rPr>
              <a:t>lực </a:t>
            </a:r>
            <a:r>
              <a:rPr lang="en-US" sz="2400">
                <a:solidFill>
                  <a:srgbClr val="0070C0"/>
                </a:solidFill>
              </a:rPr>
              <a:t>của đất tác dụng lên </a:t>
            </a:r>
            <a:r>
              <a:rPr lang="en-US" sz="2400" smtClean="0">
                <a:solidFill>
                  <a:srgbClr val="0070C0"/>
                </a:solidFill>
              </a:rPr>
              <a:t>dây.</a:t>
            </a:r>
            <a:endParaRPr lang="en-US" sz="24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73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4">
                                            <p:txEl>
                                              <p:pRg st="1" end="1"/>
                                            </p:txEl>
                                          </p:spTgt>
                                        </p:tgtEl>
                                        <p:attrNameLst>
                                          <p:attrName>style.color</p:attrName>
                                        </p:attrNameLst>
                                      </p:cBhvr>
                                      <p:to>
                                        <p:clrVal>
                                          <a:srgbClr val="FF0000"/>
                                        </p:clrVal>
                                      </p:to>
                                    </p:set>
                                    <p:set>
                                      <p:cBhvr>
                                        <p:cTn id="35" dur="500" fill="hold"/>
                                        <p:tgtEl>
                                          <p:spTgt spid="4">
                                            <p:txEl>
                                              <p:pRg st="1" end="1"/>
                                            </p:txEl>
                                          </p:spTgt>
                                        </p:tgtEl>
                                        <p:attrNameLst>
                                          <p:attrName>fillcolor</p:attrName>
                                        </p:attrNameLst>
                                      </p:cBhvr>
                                      <p:to>
                                        <p:clrVal>
                                          <a:srgbClr val="FF0000"/>
                                        </p:clrVal>
                                      </p:to>
                                    </p:set>
                                    <p:set>
                                      <p:cBhvr>
                                        <p:cTn id="36"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33</a:t>
            </a:fld>
            <a:endParaRPr lang="en"/>
          </a:p>
        </p:txBody>
      </p:sp>
      <p:sp>
        <p:nvSpPr>
          <p:cNvPr id="3" name="Rectangle 2"/>
          <p:cNvSpPr/>
          <p:nvPr/>
        </p:nvSpPr>
        <p:spPr>
          <a:xfrm>
            <a:off x="151292" y="1172938"/>
            <a:ext cx="8794404" cy="873316"/>
          </a:xfrm>
          <a:prstGeom prst="rect">
            <a:avLst/>
          </a:prstGeom>
        </p:spPr>
        <p:txBody>
          <a:bodyPr wrap="square">
            <a:spAutoFit/>
          </a:bodyPr>
          <a:lstStyle/>
          <a:p>
            <a:pPr algn="just">
              <a:lnSpc>
                <a:spcPct val="110000"/>
              </a:lnSpc>
              <a:spcBef>
                <a:spcPts val="600"/>
              </a:spcBef>
              <a:spcAft>
                <a:spcPts val="600"/>
              </a:spcAft>
            </a:pPr>
            <a:r>
              <a:rPr lang="en-GB" sz="2400" b="1" smtClean="0">
                <a:latin typeface="Arial" panose="020B0604020202020204" pitchFamily="34" charset="0"/>
                <a:cs typeface="Arial" panose="020B0604020202020204" pitchFamily="34" charset="0"/>
              </a:rPr>
              <a:t>Câu 7: </a:t>
            </a:r>
            <a:r>
              <a:rPr lang="vi-VN" sz="2400"/>
              <a:t>Trường hợp nào sau đây vật không bị biến dạng khi chịu tác dụng của lực?</a:t>
            </a:r>
            <a:endParaRPr lang="en-US" sz="2400">
              <a:latin typeface="Arial" panose="020B0604020202020204" pitchFamily="34" charset="0"/>
              <a:cs typeface="Arial" panose="020B0604020202020204" pitchFamily="34" charset="0"/>
            </a:endParaRPr>
          </a:p>
        </p:txBody>
      </p:sp>
      <p:sp>
        <p:nvSpPr>
          <p:cNvPr id="4" name="Rectangle 3"/>
          <p:cNvSpPr/>
          <p:nvPr/>
        </p:nvSpPr>
        <p:spPr>
          <a:xfrm>
            <a:off x="1857864" y="2423060"/>
            <a:ext cx="6085297" cy="2326791"/>
          </a:xfrm>
          <a:prstGeom prst="rect">
            <a:avLst/>
          </a:prstGeom>
        </p:spPr>
        <p:txBody>
          <a:bodyPr wrap="square">
            <a:spAutoFit/>
          </a:bodyPr>
          <a:lstStyle/>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A. </a:t>
            </a:r>
            <a:r>
              <a:rPr lang="en-US" sz="2400" smtClean="0">
                <a:solidFill>
                  <a:srgbClr val="0070C0"/>
                </a:solidFill>
              </a:rPr>
              <a:t>Cửa </a:t>
            </a:r>
            <a:r>
              <a:rPr lang="en-US" sz="2400">
                <a:solidFill>
                  <a:srgbClr val="0070C0"/>
                </a:solidFill>
              </a:rPr>
              <a:t>kính bị vỡ khi bị </a:t>
            </a:r>
            <a:r>
              <a:rPr lang="en-US" sz="2400" smtClean="0">
                <a:solidFill>
                  <a:srgbClr val="0070C0"/>
                </a:solidFill>
              </a:rPr>
              <a:t>va </a:t>
            </a:r>
            <a:r>
              <a:rPr lang="en-US" sz="2400">
                <a:solidFill>
                  <a:srgbClr val="0070C0"/>
                </a:solidFill>
              </a:rPr>
              <a:t>đập mạnh</a:t>
            </a:r>
            <a:r>
              <a:rPr lang="en-US" sz="2400" smtClean="0">
                <a:solidFill>
                  <a:srgbClr val="0070C0"/>
                </a:solidFill>
              </a:rPr>
              <a:t>.</a:t>
            </a: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B. </a:t>
            </a:r>
            <a:r>
              <a:rPr lang="vi-VN" sz="2400">
                <a:solidFill>
                  <a:srgbClr val="0070C0"/>
                </a:solidFill>
              </a:rPr>
              <a:t>Đất xốp khi được cày xới </a:t>
            </a:r>
            <a:r>
              <a:rPr lang="vi-VN" sz="2400" smtClean="0">
                <a:solidFill>
                  <a:srgbClr val="0070C0"/>
                </a:solidFill>
              </a:rPr>
              <a:t>c</a:t>
            </a:r>
            <a:r>
              <a:rPr lang="en-GB" sz="2400" smtClean="0">
                <a:solidFill>
                  <a:srgbClr val="0070C0"/>
                </a:solidFill>
              </a:rPr>
              <a:t>ẩ</a:t>
            </a:r>
            <a:r>
              <a:rPr lang="vi-VN" sz="2400" smtClean="0">
                <a:solidFill>
                  <a:srgbClr val="0070C0"/>
                </a:solidFill>
              </a:rPr>
              <a:t>n </a:t>
            </a:r>
            <a:r>
              <a:rPr lang="vi-VN" sz="2400">
                <a:solidFill>
                  <a:srgbClr val="0070C0"/>
                </a:solidFill>
              </a:rPr>
              <a:t>thận</a:t>
            </a:r>
            <a:r>
              <a:rPr lang="vi-VN" sz="2400" smtClean="0">
                <a:solidFill>
                  <a:srgbClr val="0070C0"/>
                </a:solidFill>
              </a:rPr>
              <a:t>.</a:t>
            </a:r>
            <a:endParaRPr lang="en-GB" sz="2400" smtClean="0">
              <a:solidFill>
                <a:srgbClr val="0070C0"/>
              </a:solidFill>
            </a:endParaRP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C</a:t>
            </a:r>
            <a:r>
              <a:rPr lang="en-US" sz="2400">
                <a:solidFill>
                  <a:srgbClr val="0070C0"/>
                </a:solidFill>
                <a:latin typeface="Arial" panose="020B0604020202020204" pitchFamily="34" charset="0"/>
                <a:cs typeface="Arial" panose="020B0604020202020204" pitchFamily="34" charset="0"/>
              </a:rPr>
              <a:t>. </a:t>
            </a:r>
            <a:r>
              <a:rPr lang="vi-VN" sz="2400">
                <a:solidFill>
                  <a:srgbClr val="0070C0"/>
                </a:solidFill>
              </a:rPr>
              <a:t>Viên </a:t>
            </a:r>
            <a:r>
              <a:rPr lang="vi-VN" sz="2400" smtClean="0">
                <a:solidFill>
                  <a:srgbClr val="0070C0"/>
                </a:solidFill>
              </a:rPr>
              <a:t>b</a:t>
            </a:r>
            <a:r>
              <a:rPr lang="en-GB" sz="2400" smtClean="0">
                <a:solidFill>
                  <a:srgbClr val="0070C0"/>
                </a:solidFill>
              </a:rPr>
              <a:t>i</a:t>
            </a:r>
            <a:r>
              <a:rPr lang="vi-VN" sz="2400" smtClean="0">
                <a:solidFill>
                  <a:srgbClr val="0070C0"/>
                </a:solidFill>
              </a:rPr>
              <a:t> </a:t>
            </a:r>
            <a:r>
              <a:rPr lang="vi-VN" sz="2400">
                <a:solidFill>
                  <a:srgbClr val="0070C0"/>
                </a:solidFill>
              </a:rPr>
              <a:t>sắt bị búng và lăn về phía trước</a:t>
            </a:r>
            <a:r>
              <a:rPr lang="vi-VN" sz="2400" smtClean="0">
                <a:solidFill>
                  <a:srgbClr val="0070C0"/>
                </a:solidFill>
              </a:rPr>
              <a:t>.</a:t>
            </a:r>
            <a:endParaRPr lang="en-GB" sz="2400" smtClean="0">
              <a:solidFill>
                <a:srgbClr val="0070C0"/>
              </a:solidFill>
            </a:endParaRPr>
          </a:p>
          <a:p>
            <a:pPr algn="just">
              <a:lnSpc>
                <a:spcPct val="120000"/>
              </a:lnSpc>
              <a:spcBef>
                <a:spcPts val="600"/>
              </a:spcBef>
              <a:spcAft>
                <a:spcPts val="600"/>
              </a:spcAft>
            </a:pPr>
            <a:r>
              <a:rPr lang="en-US" sz="2400" smtClean="0">
                <a:solidFill>
                  <a:srgbClr val="0070C0"/>
                </a:solidFill>
                <a:latin typeface="Arial" panose="020B0604020202020204" pitchFamily="34" charset="0"/>
                <a:cs typeface="Arial" panose="020B0604020202020204" pitchFamily="34" charset="0"/>
              </a:rPr>
              <a:t>D</a:t>
            </a:r>
            <a:r>
              <a:rPr lang="en-US" sz="2400">
                <a:solidFill>
                  <a:srgbClr val="0070C0"/>
                </a:solidFill>
                <a:latin typeface="Arial" panose="020B0604020202020204" pitchFamily="34" charset="0"/>
                <a:cs typeface="Arial" panose="020B0604020202020204" pitchFamily="34" charset="0"/>
              </a:rPr>
              <a:t>. </a:t>
            </a:r>
            <a:r>
              <a:rPr lang="en-US" sz="2400">
                <a:solidFill>
                  <a:srgbClr val="0070C0"/>
                </a:solidFill>
              </a:rPr>
              <a:t>Tờ giấy bị nhàu khi ta vò nó </a:t>
            </a:r>
            <a:r>
              <a:rPr lang="en-US" sz="2400" smtClean="0">
                <a:solidFill>
                  <a:srgbClr val="0070C0"/>
                </a:solidFill>
              </a:rPr>
              <a:t>lại.</a:t>
            </a:r>
            <a:endParaRPr lang="en-US" sz="24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661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iterate type="lt">
                                    <p:tmPct val="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iterate type="lt">
                                    <p:tmPct val="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iterate type="lt">
                                    <p:tmPct val="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iterate type="lt">
                                    <p:tmPct val="0"/>
                                  </p:iterate>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mph" presetSubtype="0" fill="hold" nodeType="clickEffect">
                                  <p:stCondLst>
                                    <p:cond delay="0"/>
                                  </p:stCondLst>
                                  <p:iterate type="lt">
                                    <p:tmPct val="4000"/>
                                  </p:iterate>
                                  <p:childTnLst>
                                    <p:set>
                                      <p:cBhvr override="childStyle">
                                        <p:cTn id="34" dur="500" fill="hold"/>
                                        <p:tgtEl>
                                          <p:spTgt spid="4">
                                            <p:txEl>
                                              <p:pRg st="2" end="2"/>
                                            </p:txEl>
                                          </p:spTgt>
                                        </p:tgtEl>
                                        <p:attrNameLst>
                                          <p:attrName>style.color</p:attrName>
                                        </p:attrNameLst>
                                      </p:cBhvr>
                                      <p:to>
                                        <p:clrVal>
                                          <a:srgbClr val="FF0000"/>
                                        </p:clrVal>
                                      </p:to>
                                    </p:set>
                                    <p:set>
                                      <p:cBhvr>
                                        <p:cTn id="35" dur="500" fill="hold"/>
                                        <p:tgtEl>
                                          <p:spTgt spid="4">
                                            <p:txEl>
                                              <p:pRg st="2" end="2"/>
                                            </p:txEl>
                                          </p:spTgt>
                                        </p:tgtEl>
                                        <p:attrNameLst>
                                          <p:attrName>fillcolor</p:attrName>
                                        </p:attrNameLst>
                                      </p:cBhvr>
                                      <p:to>
                                        <p:clrVal>
                                          <a:srgbClr val="FF0000"/>
                                        </p:clrVal>
                                      </p:to>
                                    </p:set>
                                    <p:set>
                                      <p:cBhvr>
                                        <p:cTn id="36" dur="500" fill="hold"/>
                                        <p:tgtEl>
                                          <p:spTgt spid="4">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34</a:t>
            </a:fld>
            <a:endParaRPr lang="en"/>
          </a:p>
        </p:txBody>
      </p:sp>
      <p:sp>
        <p:nvSpPr>
          <p:cNvPr id="6" name="Rectangle 5"/>
          <p:cNvSpPr/>
          <p:nvPr/>
        </p:nvSpPr>
        <p:spPr>
          <a:xfrm>
            <a:off x="575822" y="923938"/>
            <a:ext cx="8027517" cy="535531"/>
          </a:xfrm>
          <a:prstGeom prst="rect">
            <a:avLst/>
          </a:prstGeom>
        </p:spPr>
        <p:txBody>
          <a:bodyPr wrap="square">
            <a:spAutoFit/>
          </a:bodyPr>
          <a:lstStyle/>
          <a:p>
            <a:pPr algn="just">
              <a:lnSpc>
                <a:spcPct val="120000"/>
              </a:lnSpc>
              <a:spcBef>
                <a:spcPts val="600"/>
              </a:spcBef>
              <a:spcAft>
                <a:spcPts val="600"/>
              </a:spcAft>
            </a:pPr>
            <a:r>
              <a:rPr lang="en-GB" sz="2400" b="1" smtClean="0">
                <a:latin typeface="Arial" panose="020B0604020202020204" pitchFamily="34" charset="0"/>
                <a:cs typeface="Arial" panose="020B0604020202020204" pitchFamily="34" charset="0"/>
              </a:rPr>
              <a:t>Câu 8: </a:t>
            </a:r>
            <a:r>
              <a:rPr lang="en-US" sz="2400" smtClean="0"/>
              <a:t>Đánh dấu x vào ô trống cho phù hợp</a:t>
            </a:r>
            <a:endParaRPr lang="en-US" sz="240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85460295"/>
              </p:ext>
            </p:extLst>
          </p:nvPr>
        </p:nvGraphicFramePr>
        <p:xfrm>
          <a:off x="195943" y="1471931"/>
          <a:ext cx="8598321" cy="3474720"/>
        </p:xfrm>
        <a:graphic>
          <a:graphicData uri="http://schemas.openxmlformats.org/drawingml/2006/table">
            <a:tbl>
              <a:tblPr firstRow="1" bandRow="1">
                <a:tableStyleId>{7DF18680-E054-41AD-8BC1-D1AEF772440D}</a:tableStyleId>
              </a:tblPr>
              <a:tblGrid>
                <a:gridCol w="854847">
                  <a:extLst>
                    <a:ext uri="{9D8B030D-6E8A-4147-A177-3AD203B41FA5}">
                      <a16:colId xmlns:a16="http://schemas.microsoft.com/office/drawing/2014/main" val="2250083854"/>
                    </a:ext>
                  </a:extLst>
                </a:gridCol>
                <a:gridCol w="5997752">
                  <a:extLst>
                    <a:ext uri="{9D8B030D-6E8A-4147-A177-3AD203B41FA5}">
                      <a16:colId xmlns:a16="http://schemas.microsoft.com/office/drawing/2014/main" val="7475668"/>
                    </a:ext>
                  </a:extLst>
                </a:gridCol>
                <a:gridCol w="994744">
                  <a:extLst>
                    <a:ext uri="{9D8B030D-6E8A-4147-A177-3AD203B41FA5}">
                      <a16:colId xmlns:a16="http://schemas.microsoft.com/office/drawing/2014/main" val="976184477"/>
                    </a:ext>
                  </a:extLst>
                </a:gridCol>
                <a:gridCol w="750978">
                  <a:extLst>
                    <a:ext uri="{9D8B030D-6E8A-4147-A177-3AD203B41FA5}">
                      <a16:colId xmlns:a16="http://schemas.microsoft.com/office/drawing/2014/main" val="1939588048"/>
                    </a:ext>
                  </a:extLst>
                </a:gridCol>
              </a:tblGrid>
              <a:tr h="398889">
                <a:tc>
                  <a:txBody>
                    <a:bodyPr/>
                    <a:lstStyle/>
                    <a:p>
                      <a:pPr algn="ctr"/>
                      <a:r>
                        <a:rPr lang="en-GB" sz="2200" smtClean="0"/>
                        <a:t>STT</a:t>
                      </a:r>
                      <a:endParaRPr lang="en-US" sz="2200"/>
                    </a:p>
                  </a:txBody>
                  <a:tcPr anchor="ctr"/>
                </a:tc>
                <a:tc>
                  <a:txBody>
                    <a:bodyPr/>
                    <a:lstStyle/>
                    <a:p>
                      <a:pPr algn="ctr"/>
                      <a:r>
                        <a:rPr lang="en-GB" sz="2200" smtClean="0"/>
                        <a:t>Nội</a:t>
                      </a:r>
                      <a:r>
                        <a:rPr lang="en-GB" sz="2200" baseline="0" smtClean="0"/>
                        <a:t> dung</a:t>
                      </a:r>
                      <a:endParaRPr lang="en-US" sz="2200"/>
                    </a:p>
                  </a:txBody>
                  <a:tcPr anchor="ctr"/>
                </a:tc>
                <a:tc>
                  <a:txBody>
                    <a:bodyPr/>
                    <a:lstStyle/>
                    <a:p>
                      <a:pPr algn="ctr"/>
                      <a:r>
                        <a:rPr lang="en-GB" sz="2200" smtClean="0"/>
                        <a:t>Đúng</a:t>
                      </a:r>
                      <a:endParaRPr lang="en-US" sz="2200"/>
                    </a:p>
                  </a:txBody>
                  <a:tcPr anchor="ctr"/>
                </a:tc>
                <a:tc>
                  <a:txBody>
                    <a:bodyPr/>
                    <a:lstStyle/>
                    <a:p>
                      <a:pPr algn="ctr"/>
                      <a:r>
                        <a:rPr lang="en-GB" sz="2200" smtClean="0"/>
                        <a:t>Sai</a:t>
                      </a:r>
                      <a:endParaRPr lang="en-US" sz="2200"/>
                    </a:p>
                  </a:txBody>
                  <a:tcPr anchor="ctr"/>
                </a:tc>
                <a:extLst>
                  <a:ext uri="{0D108BD9-81ED-4DB2-BD59-A6C34878D82A}">
                    <a16:rowId xmlns:a16="http://schemas.microsoft.com/office/drawing/2014/main" val="2291175979"/>
                  </a:ext>
                </a:extLst>
              </a:tr>
              <a:tr h="398889">
                <a:tc>
                  <a:txBody>
                    <a:bodyPr/>
                    <a:lstStyle/>
                    <a:p>
                      <a:pPr algn="ctr"/>
                      <a:r>
                        <a:rPr lang="en-GB" sz="2200" smtClean="0"/>
                        <a:t>1</a:t>
                      </a:r>
                      <a:endParaRPr lang="en-US" sz="2200"/>
                    </a:p>
                  </a:txBody>
                  <a:tcPr anchor="ctr"/>
                </a:tc>
                <a:tc>
                  <a:txBody>
                    <a:bodyPr/>
                    <a:lstStyle/>
                    <a:p>
                      <a:pPr algn="just"/>
                      <a:r>
                        <a:rPr lang="en-GB" sz="2200" smtClean="0"/>
                        <a:t>Đơn</a:t>
                      </a:r>
                      <a:r>
                        <a:rPr lang="en-GB" sz="2200" baseline="0" smtClean="0"/>
                        <a:t> vị lực là niutơn.</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1900162747"/>
                  </a:ext>
                </a:extLst>
              </a:tr>
              <a:tr h="398889">
                <a:tc>
                  <a:txBody>
                    <a:bodyPr/>
                    <a:lstStyle/>
                    <a:p>
                      <a:pPr algn="ctr"/>
                      <a:r>
                        <a:rPr lang="en-GB" sz="2200" smtClean="0"/>
                        <a:t>2</a:t>
                      </a:r>
                      <a:endParaRPr lang="en-US" sz="2200"/>
                    </a:p>
                  </a:txBody>
                  <a:tcPr anchor="ctr"/>
                </a:tc>
                <a:tc>
                  <a:txBody>
                    <a:bodyPr/>
                    <a:lstStyle/>
                    <a:p>
                      <a:pPr algn="just"/>
                      <a:r>
                        <a:rPr lang="en-GB" sz="2200" smtClean="0"/>
                        <a:t>Lực</a:t>
                      </a:r>
                      <a:r>
                        <a:rPr lang="en-GB" sz="2200" baseline="0" smtClean="0"/>
                        <a:t> hướng theo phương ngang được vẽ bằng hình mũi tên hướng thẳng đứng lên trên.</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94683551"/>
                  </a:ext>
                </a:extLst>
              </a:tr>
              <a:tr h="398889">
                <a:tc>
                  <a:txBody>
                    <a:bodyPr/>
                    <a:lstStyle/>
                    <a:p>
                      <a:pPr algn="ctr"/>
                      <a:r>
                        <a:rPr lang="en-GB" sz="2200" smtClean="0"/>
                        <a:t>3</a:t>
                      </a:r>
                      <a:endParaRPr lang="en-US" sz="2200"/>
                    </a:p>
                  </a:txBody>
                  <a:tcPr anchor="ctr"/>
                </a:tc>
                <a:tc>
                  <a:txBody>
                    <a:bodyPr/>
                    <a:lstStyle/>
                    <a:p>
                      <a:pPr algn="just"/>
                      <a:r>
                        <a:rPr lang="en-GB" sz="2200" smtClean="0"/>
                        <a:t>Lực</a:t>
                      </a:r>
                      <a:r>
                        <a:rPr lang="en-GB" sz="2200" baseline="0" smtClean="0"/>
                        <a:t> kéo một cuốn sách làm nó bắt đầu chuyển động trên bàn nhỏ hơn lực kéo làm cái bàn bắt đầu chuyển động.</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3593554831"/>
                  </a:ext>
                </a:extLst>
              </a:tr>
              <a:tr h="398889">
                <a:tc>
                  <a:txBody>
                    <a:bodyPr/>
                    <a:lstStyle/>
                    <a:p>
                      <a:pPr algn="ctr"/>
                      <a:r>
                        <a:rPr lang="en-GB" sz="2200" smtClean="0"/>
                        <a:t>4</a:t>
                      </a:r>
                      <a:endParaRPr lang="en-US" sz="2200"/>
                    </a:p>
                  </a:txBody>
                  <a:tcPr anchor="ctr"/>
                </a:tc>
                <a:tc>
                  <a:txBody>
                    <a:bodyPr/>
                    <a:lstStyle/>
                    <a:p>
                      <a:pPr algn="just"/>
                      <a:r>
                        <a:rPr lang="en-GB" sz="2200" smtClean="0"/>
                        <a:t>Lực</a:t>
                      </a:r>
                      <a:r>
                        <a:rPr lang="en-GB" sz="2200" baseline="0" smtClean="0"/>
                        <a:t> được biểu diễn bằng hình mũi tên, có gốc đặt vào vật chịu tác dụng.</a:t>
                      </a:r>
                      <a:endParaRPr lang="en-US" sz="2200"/>
                    </a:p>
                  </a:txBody>
                  <a:tcPr anchor="ctr"/>
                </a:tc>
                <a:tc>
                  <a:txBody>
                    <a:bodyPr/>
                    <a:lstStyle/>
                    <a:p>
                      <a:pPr algn="ctr"/>
                      <a:endParaRPr lang="en-US" sz="2200"/>
                    </a:p>
                  </a:txBody>
                  <a:tcPr anchor="ctr"/>
                </a:tc>
                <a:tc>
                  <a:txBody>
                    <a:bodyPr/>
                    <a:lstStyle/>
                    <a:p>
                      <a:pPr algn="ctr"/>
                      <a:endParaRPr lang="en-US" sz="2200"/>
                    </a:p>
                  </a:txBody>
                  <a:tcPr anchor="ctr"/>
                </a:tc>
                <a:extLst>
                  <a:ext uri="{0D108BD9-81ED-4DB2-BD59-A6C34878D82A}">
                    <a16:rowId xmlns:a16="http://schemas.microsoft.com/office/drawing/2014/main" val="2762654110"/>
                  </a:ext>
                </a:extLst>
              </a:tr>
            </a:tbl>
          </a:graphicData>
        </a:graphic>
      </p:graphicFrame>
      <p:sp>
        <p:nvSpPr>
          <p:cNvPr id="8" name="Rectangle 7"/>
          <p:cNvSpPr/>
          <p:nvPr/>
        </p:nvSpPr>
        <p:spPr>
          <a:xfrm>
            <a:off x="7388267" y="1869223"/>
            <a:ext cx="619264" cy="461665"/>
          </a:xfrm>
          <a:prstGeom prst="rect">
            <a:avLst/>
          </a:prstGeom>
        </p:spPr>
        <p:txBody>
          <a:bodyPr wrap="square">
            <a:spAutoFit/>
          </a:bodyPr>
          <a:lstStyle/>
          <a:p>
            <a:r>
              <a:rPr lang="en-US" sz="2400"/>
              <a:t>x </a:t>
            </a:r>
          </a:p>
        </p:txBody>
      </p:sp>
      <p:sp>
        <p:nvSpPr>
          <p:cNvPr id="9" name="Rectangle 8"/>
          <p:cNvSpPr/>
          <p:nvPr/>
        </p:nvSpPr>
        <p:spPr>
          <a:xfrm>
            <a:off x="8175000" y="2478823"/>
            <a:ext cx="619264" cy="461665"/>
          </a:xfrm>
          <a:prstGeom prst="rect">
            <a:avLst/>
          </a:prstGeom>
        </p:spPr>
        <p:txBody>
          <a:bodyPr wrap="square">
            <a:spAutoFit/>
          </a:bodyPr>
          <a:lstStyle/>
          <a:p>
            <a:r>
              <a:rPr lang="en-US" sz="2400"/>
              <a:t>x </a:t>
            </a:r>
          </a:p>
        </p:txBody>
      </p:sp>
      <p:sp>
        <p:nvSpPr>
          <p:cNvPr id="10" name="Rectangle 9"/>
          <p:cNvSpPr/>
          <p:nvPr/>
        </p:nvSpPr>
        <p:spPr>
          <a:xfrm>
            <a:off x="7388267" y="3407937"/>
            <a:ext cx="619264" cy="461665"/>
          </a:xfrm>
          <a:prstGeom prst="rect">
            <a:avLst/>
          </a:prstGeom>
        </p:spPr>
        <p:txBody>
          <a:bodyPr wrap="square">
            <a:spAutoFit/>
          </a:bodyPr>
          <a:lstStyle/>
          <a:p>
            <a:r>
              <a:rPr lang="en-US" sz="2400"/>
              <a:t>x </a:t>
            </a:r>
          </a:p>
        </p:txBody>
      </p:sp>
      <p:sp>
        <p:nvSpPr>
          <p:cNvPr id="11" name="Rectangle 10"/>
          <p:cNvSpPr/>
          <p:nvPr/>
        </p:nvSpPr>
        <p:spPr>
          <a:xfrm>
            <a:off x="8175000" y="4172640"/>
            <a:ext cx="619264" cy="461665"/>
          </a:xfrm>
          <a:prstGeom prst="rect">
            <a:avLst/>
          </a:prstGeom>
        </p:spPr>
        <p:txBody>
          <a:bodyPr wrap="square">
            <a:spAutoFit/>
          </a:bodyPr>
          <a:lstStyle/>
          <a:p>
            <a:r>
              <a:rPr lang="en-US" sz="2400"/>
              <a:t>x </a:t>
            </a:r>
          </a:p>
        </p:txBody>
      </p:sp>
    </p:spTree>
    <p:extLst>
      <p:ext uri="{BB962C8B-B14F-4D97-AF65-F5344CB8AC3E}">
        <p14:creationId xmlns:p14="http://schemas.microsoft.com/office/powerpoint/2010/main" val="30579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barn(inVertical)">
                                      <p:cBhvr>
                                        <p:cTn id="2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35</a:t>
            </a:fld>
            <a:endParaRPr lang="en"/>
          </a:p>
        </p:txBody>
      </p:sp>
      <p:sp>
        <p:nvSpPr>
          <p:cNvPr id="6" name="Rectangle 5"/>
          <p:cNvSpPr/>
          <p:nvPr/>
        </p:nvSpPr>
        <p:spPr>
          <a:xfrm>
            <a:off x="301472" y="1034107"/>
            <a:ext cx="8410306" cy="978729"/>
          </a:xfrm>
          <a:prstGeom prst="rect">
            <a:avLst/>
          </a:prstGeom>
        </p:spPr>
        <p:txBody>
          <a:bodyPr wrap="square">
            <a:spAutoFit/>
          </a:bodyPr>
          <a:lstStyle/>
          <a:p>
            <a:pPr algn="just">
              <a:lnSpc>
                <a:spcPct val="120000"/>
              </a:lnSpc>
              <a:spcBef>
                <a:spcPts val="600"/>
              </a:spcBef>
              <a:spcAft>
                <a:spcPts val="600"/>
              </a:spcAft>
            </a:pPr>
            <a:r>
              <a:rPr lang="en-GB" sz="2400" b="1" smtClean="0">
                <a:latin typeface="+mn-lt"/>
                <a:cs typeface="Arial" panose="020B0604020202020204" pitchFamily="34" charset="0"/>
              </a:rPr>
              <a:t>Câu 9: </a:t>
            </a:r>
            <a:r>
              <a:rPr lang="en-US" sz="2400">
                <a:latin typeface="+mn-lt"/>
              </a:rPr>
              <a:t>Khi đang đi xe đạp, ta dùng tay bóp phanh, có phải lực của tay đã trực tiếp làm cho xe dừng lại? Giải thích.</a:t>
            </a:r>
            <a:endParaRPr lang="en-US" sz="2400">
              <a:latin typeface="+mn-lt"/>
              <a:cs typeface="Arial" panose="020B0604020202020204" pitchFamily="34" charset="0"/>
            </a:endParaRPr>
          </a:p>
        </p:txBody>
      </p:sp>
      <p:sp>
        <p:nvSpPr>
          <p:cNvPr id="3" name="Rectangle 2"/>
          <p:cNvSpPr/>
          <p:nvPr/>
        </p:nvSpPr>
        <p:spPr>
          <a:xfrm>
            <a:off x="3330037" y="2654109"/>
            <a:ext cx="5569027" cy="1865126"/>
          </a:xfrm>
          <a:prstGeom prst="rect">
            <a:avLst/>
          </a:prstGeom>
        </p:spPr>
        <p:txBody>
          <a:bodyPr wrap="square">
            <a:spAutoFit/>
          </a:bodyPr>
          <a:lstStyle/>
          <a:p>
            <a:pPr algn="just">
              <a:lnSpc>
                <a:spcPct val="120000"/>
              </a:lnSpc>
              <a:spcBef>
                <a:spcPts val="600"/>
              </a:spcBef>
              <a:spcAft>
                <a:spcPts val="600"/>
              </a:spcAft>
            </a:pPr>
            <a:r>
              <a:rPr lang="en-US" sz="2400">
                <a:solidFill>
                  <a:srgbClr val="C00000"/>
                </a:solidFill>
                <a:latin typeface="+mn-lt"/>
              </a:rPr>
              <a:t>Tay chúng ta chỉ làm cho tay phanh bị biến đổi chuyển động và phanh bị biến dạng. Xe dừng lại là do má phanh tác dụng vào vành bánh xe một lực.</a:t>
            </a:r>
          </a:p>
        </p:txBody>
      </p:sp>
      <p:pic>
        <p:nvPicPr>
          <p:cNvPr id="1026" name="Picture 2" descr="Hình ảnh Vẽ Tay Cô Gái đi Xe đạp đi Chơi, Cưỡi Ngựa, đạp Xe, Du Lịch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57" y="2261465"/>
            <a:ext cx="2488386" cy="2488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96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7"/>
          <p:cNvSpPr txBox="1">
            <a:spLocks noGrp="1"/>
          </p:cNvSpPr>
          <p:nvPr>
            <p:ph type="title"/>
          </p:nvPr>
        </p:nvSpPr>
        <p:spPr>
          <a:xfrm>
            <a:off x="301472" y="387588"/>
            <a:ext cx="73707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mtClean="0"/>
              <a:t>NHIỆM VỤ </a:t>
            </a:r>
            <a:r>
              <a:rPr lang="en" smtClean="0">
                <a:latin typeface="+mn-lt"/>
              </a:rPr>
              <a:t>VỀ</a:t>
            </a:r>
            <a:r>
              <a:rPr lang="en" smtClean="0"/>
              <a:t> NHÀ</a:t>
            </a:r>
            <a:endParaRPr/>
          </a:p>
        </p:txBody>
      </p:sp>
      <p:sp>
        <p:nvSpPr>
          <p:cNvPr id="248" name="Google Shape;248;p27"/>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36</a:t>
            </a:fld>
            <a:endParaRPr/>
          </a:p>
        </p:txBody>
      </p:sp>
      <p:sp>
        <p:nvSpPr>
          <p:cNvPr id="6" name="Content Placeholder 2">
            <a:extLst>
              <a:ext uri="{FF2B5EF4-FFF2-40B4-BE49-F238E27FC236}">
                <a16:creationId xmlns:a16="http://schemas.microsoft.com/office/drawing/2014/main" id="{584A3755-3DC6-4107-BC2B-44D415EF70B7}"/>
              </a:ext>
            </a:extLst>
          </p:cNvPr>
          <p:cNvSpPr txBox="1">
            <a:spLocks/>
          </p:cNvSpPr>
          <p:nvPr/>
        </p:nvSpPr>
        <p:spPr>
          <a:xfrm>
            <a:off x="2424314" y="1686418"/>
            <a:ext cx="6456525" cy="2695579"/>
          </a:xfrm>
          <a:prstGeom prst="rect">
            <a:avLst/>
          </a:prstGeom>
        </p:spPr>
        <p:style>
          <a:lnRef idx="2">
            <a:schemeClr val="accent1"/>
          </a:lnRef>
          <a:fillRef idx="1">
            <a:schemeClr val="lt1"/>
          </a:fillRef>
          <a:effectRef idx="0">
            <a:schemeClr val="accent1"/>
          </a:effectRef>
          <a:fontRef idx="minor">
            <a:schemeClr val="dk1"/>
          </a:fontRef>
        </p:style>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89322" indent="-289322" algn="just" defTabSz="342900">
              <a:lnSpc>
                <a:spcPct val="150000"/>
              </a:lnSpc>
              <a:buClrTx/>
              <a:buFontTx/>
              <a:buAutoNum type="arabicPeriod"/>
              <a:defRPr/>
            </a:pPr>
            <a:r>
              <a:rPr lang="en-US" sz="2100" b="1" kern="1200" dirty="0" err="1">
                <a:solidFill>
                  <a:prstClr val="black"/>
                </a:solidFill>
                <a:latin typeface="Arial" panose="020B0604020202020204" pitchFamily="34" charset="0"/>
                <a:cs typeface="Arial" panose="020B0604020202020204" pitchFamily="34" charset="0"/>
              </a:rPr>
              <a:t>Hình</a:t>
            </a:r>
            <a:r>
              <a:rPr lang="en-US" sz="2100" b="1" kern="1200" dirty="0">
                <a:solidFill>
                  <a:prstClr val="black"/>
                </a:solidFill>
                <a:latin typeface="Arial" panose="020B0604020202020204" pitchFamily="34" charset="0"/>
                <a:cs typeface="Arial" panose="020B0604020202020204" pitchFamily="34" charset="0"/>
              </a:rPr>
              <a:t> </a:t>
            </a:r>
            <a:r>
              <a:rPr lang="en-US" sz="2100" b="1" kern="1200" dirty="0" err="1">
                <a:solidFill>
                  <a:prstClr val="black"/>
                </a:solidFill>
                <a:latin typeface="Arial" panose="020B0604020202020204" pitchFamily="34" charset="0"/>
                <a:cs typeface="Arial" panose="020B0604020202020204" pitchFamily="34" charset="0"/>
              </a:rPr>
              <a:t>thức</a:t>
            </a:r>
            <a:r>
              <a:rPr lang="en-US" sz="2100" b="1" kern="1200" dirty="0">
                <a:solidFill>
                  <a:prstClr val="black"/>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Nhóm</a:t>
            </a:r>
            <a:r>
              <a:rPr lang="en-US" sz="2100" b="1" kern="1200" dirty="0">
                <a:solidFill>
                  <a:srgbClr val="C00000"/>
                </a:solidFill>
                <a:latin typeface="Arial" panose="020B0604020202020204" pitchFamily="34" charset="0"/>
                <a:cs typeface="Arial" panose="020B0604020202020204" pitchFamily="34" charset="0"/>
              </a:rPr>
              <a:t> 1 – 3 </a:t>
            </a:r>
            <a:r>
              <a:rPr lang="en-US" sz="2100" b="1" kern="1200" dirty="0" err="1">
                <a:solidFill>
                  <a:srgbClr val="C00000"/>
                </a:solidFill>
                <a:latin typeface="Arial" panose="020B0604020202020204" pitchFamily="34" charset="0"/>
                <a:cs typeface="Arial" panose="020B0604020202020204" pitchFamily="34" charset="0"/>
              </a:rPr>
              <a:t>học</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sinh</a:t>
            </a:r>
            <a:r>
              <a:rPr lang="en-US" sz="2100" b="1" kern="1200" dirty="0">
                <a:solidFill>
                  <a:srgbClr val="C00000"/>
                </a:solidFill>
                <a:latin typeface="Arial" panose="020B0604020202020204" pitchFamily="34" charset="0"/>
                <a:cs typeface="Arial" panose="020B0604020202020204" pitchFamily="34" charset="0"/>
              </a:rPr>
              <a:t>.</a:t>
            </a:r>
          </a:p>
          <a:p>
            <a:pPr marL="289322" indent="-289322" algn="just" defTabSz="342900">
              <a:lnSpc>
                <a:spcPct val="150000"/>
              </a:lnSpc>
              <a:spcBef>
                <a:spcPts val="0"/>
              </a:spcBef>
              <a:buClrTx/>
              <a:buFontTx/>
              <a:buAutoNum type="arabicPeriod"/>
              <a:defRPr/>
            </a:pPr>
            <a:r>
              <a:rPr lang="en-US" sz="2100" b="1" kern="1200" dirty="0" err="1">
                <a:solidFill>
                  <a:prstClr val="black"/>
                </a:solidFill>
                <a:latin typeface="Arial" panose="020B0604020202020204" pitchFamily="34" charset="0"/>
                <a:cs typeface="Arial" panose="020B0604020202020204" pitchFamily="34" charset="0"/>
              </a:rPr>
              <a:t>Nhiệm</a:t>
            </a:r>
            <a:r>
              <a:rPr lang="en-US" sz="2100" b="1" kern="1200" dirty="0">
                <a:solidFill>
                  <a:prstClr val="black"/>
                </a:solidFill>
                <a:latin typeface="Arial" panose="020B0604020202020204" pitchFamily="34" charset="0"/>
                <a:cs typeface="Arial" panose="020B0604020202020204" pitchFamily="34" charset="0"/>
              </a:rPr>
              <a:t> </a:t>
            </a:r>
            <a:r>
              <a:rPr lang="en-US" sz="2100" b="1" kern="1200" dirty="0" err="1">
                <a:solidFill>
                  <a:prstClr val="black"/>
                </a:solidFill>
                <a:latin typeface="Arial" panose="020B0604020202020204" pitchFamily="34" charset="0"/>
                <a:cs typeface="Arial" panose="020B0604020202020204" pitchFamily="34" charset="0"/>
              </a:rPr>
              <a:t>vụ</a:t>
            </a:r>
            <a:r>
              <a:rPr lang="en-US" sz="2100" b="1" kern="1200" dirty="0">
                <a:solidFill>
                  <a:prstClr val="black"/>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Chế</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tạo</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lực</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kế</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lò</a:t>
            </a:r>
            <a:r>
              <a:rPr lang="en-US" sz="2100" b="1" kern="1200" dirty="0">
                <a:solidFill>
                  <a:srgbClr val="C00000"/>
                </a:solidFill>
                <a:latin typeface="Arial" panose="020B0604020202020204" pitchFamily="34" charset="0"/>
                <a:cs typeface="Arial" panose="020B0604020202020204" pitchFamily="34" charset="0"/>
              </a:rPr>
              <a:t> xo đ</a:t>
            </a:r>
            <a:r>
              <a:rPr lang="vi-VN" sz="2100" b="1" kern="1200" dirty="0">
                <a:solidFill>
                  <a:srgbClr val="C00000"/>
                </a:solidFill>
                <a:latin typeface="Arial" panose="020B0604020202020204" pitchFamily="34" charset="0"/>
                <a:cs typeface="Arial" panose="020B0604020202020204" pitchFamily="34" charset="0"/>
              </a:rPr>
              <a:t>ơ</a:t>
            </a:r>
            <a:r>
              <a:rPr lang="en-US" sz="2100" b="1" kern="1200" dirty="0">
                <a:solidFill>
                  <a:srgbClr val="C00000"/>
                </a:solidFill>
                <a:latin typeface="Arial" panose="020B0604020202020204" pitchFamily="34" charset="0"/>
                <a:cs typeface="Arial" panose="020B0604020202020204" pitchFamily="34" charset="0"/>
              </a:rPr>
              <a:t>n </a:t>
            </a:r>
            <a:r>
              <a:rPr lang="en-US" sz="2100" b="1" kern="1200" dirty="0" err="1">
                <a:solidFill>
                  <a:srgbClr val="C00000"/>
                </a:solidFill>
                <a:latin typeface="Arial" panose="020B0604020202020204" pitchFamily="34" charset="0"/>
                <a:cs typeface="Arial" panose="020B0604020202020204" pitchFamily="34" charset="0"/>
              </a:rPr>
              <a:t>giản</a:t>
            </a:r>
            <a:r>
              <a:rPr lang="en-US" sz="2100" b="1" kern="1200" dirty="0">
                <a:solidFill>
                  <a:srgbClr val="C00000"/>
                </a:solidFill>
                <a:latin typeface="Arial" panose="020B0604020202020204" pitchFamily="34" charset="0"/>
                <a:cs typeface="Arial" panose="020B0604020202020204" pitchFamily="34" charset="0"/>
              </a:rPr>
              <a:t>.</a:t>
            </a:r>
            <a:endParaRPr lang="en-US" sz="2100" b="1" kern="1200" dirty="0">
              <a:solidFill>
                <a:prstClr val="black"/>
              </a:solidFill>
              <a:latin typeface="Arial" panose="020B0604020202020204" pitchFamily="34" charset="0"/>
              <a:cs typeface="Arial" panose="020B0604020202020204" pitchFamily="34" charset="0"/>
            </a:endParaRPr>
          </a:p>
          <a:p>
            <a:pPr marL="0" indent="0" algn="just" defTabSz="342900">
              <a:lnSpc>
                <a:spcPct val="150000"/>
              </a:lnSpc>
              <a:spcBef>
                <a:spcPts val="0"/>
              </a:spcBef>
              <a:buClrTx/>
              <a:buNone/>
              <a:defRPr/>
            </a:pPr>
            <a:r>
              <a:rPr lang="en-US" sz="2100" b="1" kern="1200" dirty="0" err="1">
                <a:solidFill>
                  <a:prstClr val="black"/>
                </a:solidFill>
                <a:latin typeface="Arial" panose="020B0604020202020204" pitchFamily="34" charset="0"/>
                <a:cs typeface="Arial" panose="020B0604020202020204" pitchFamily="34" charset="0"/>
              </a:rPr>
              <a:t>Yêu</a:t>
            </a:r>
            <a:r>
              <a:rPr lang="en-US" sz="2100" b="1" kern="1200" dirty="0">
                <a:solidFill>
                  <a:prstClr val="black"/>
                </a:solidFill>
                <a:latin typeface="Arial" panose="020B0604020202020204" pitchFamily="34" charset="0"/>
                <a:cs typeface="Arial" panose="020B0604020202020204" pitchFamily="34" charset="0"/>
              </a:rPr>
              <a:t> </a:t>
            </a:r>
            <a:r>
              <a:rPr lang="en-US" sz="2100" b="1" kern="1200" dirty="0" err="1">
                <a:solidFill>
                  <a:prstClr val="black"/>
                </a:solidFill>
                <a:latin typeface="Arial" panose="020B0604020202020204" pitchFamily="34" charset="0"/>
                <a:cs typeface="Arial" panose="020B0604020202020204" pitchFamily="34" charset="0"/>
              </a:rPr>
              <a:t>cầu</a:t>
            </a:r>
            <a:r>
              <a:rPr lang="en-US" sz="2100" b="1" kern="1200" dirty="0">
                <a:solidFill>
                  <a:prstClr val="black"/>
                </a:solidFill>
                <a:latin typeface="Arial" panose="020B0604020202020204" pitchFamily="34" charset="0"/>
                <a:cs typeface="Arial" panose="020B0604020202020204" pitchFamily="34" charset="0"/>
              </a:rPr>
              <a:t> </a:t>
            </a:r>
            <a:r>
              <a:rPr lang="en-US" sz="2100" b="1" kern="1200" err="1">
                <a:solidFill>
                  <a:prstClr val="black"/>
                </a:solidFill>
                <a:latin typeface="Arial" panose="020B0604020202020204" pitchFamily="34" charset="0"/>
                <a:cs typeface="Arial" panose="020B0604020202020204" pitchFamily="34" charset="0"/>
              </a:rPr>
              <a:t>sản</a:t>
            </a:r>
            <a:r>
              <a:rPr lang="en-US" sz="2100" b="1" kern="1200">
                <a:solidFill>
                  <a:prstClr val="black"/>
                </a:solidFill>
                <a:latin typeface="Arial" panose="020B0604020202020204" pitchFamily="34" charset="0"/>
                <a:cs typeface="Arial" panose="020B0604020202020204" pitchFamily="34" charset="0"/>
              </a:rPr>
              <a:t> phẩm: </a:t>
            </a:r>
            <a:r>
              <a:rPr lang="en-US" sz="2100" b="1" kern="1200" dirty="0" err="1">
                <a:solidFill>
                  <a:srgbClr val="C00000"/>
                </a:solidFill>
                <a:latin typeface="Arial" panose="020B0604020202020204" pitchFamily="34" charset="0"/>
                <a:cs typeface="Arial" panose="020B0604020202020204" pitchFamily="34" charset="0"/>
              </a:rPr>
              <a:t>đo</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được</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lực</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kéo</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tương</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đối</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chính</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xác</a:t>
            </a:r>
            <a:r>
              <a:rPr lang="en-US" sz="2100" b="1" kern="1200" dirty="0">
                <a:solidFill>
                  <a:prstClr val="black"/>
                </a:solidFill>
                <a:latin typeface="Arial" panose="020B0604020202020204" pitchFamily="34" charset="0"/>
                <a:cs typeface="Arial" panose="020B0604020202020204" pitchFamily="34" charset="0"/>
              </a:rPr>
              <a:t>.</a:t>
            </a:r>
          </a:p>
          <a:p>
            <a:pPr marL="0" indent="0" algn="just" defTabSz="342900">
              <a:lnSpc>
                <a:spcPct val="150000"/>
              </a:lnSpc>
              <a:spcBef>
                <a:spcPts val="0"/>
              </a:spcBef>
              <a:buClrTx/>
              <a:buNone/>
              <a:defRPr/>
            </a:pPr>
            <a:r>
              <a:rPr lang="en-US" sz="2100" b="1" kern="1200" dirty="0">
                <a:solidFill>
                  <a:prstClr val="black"/>
                </a:solidFill>
                <a:highlight>
                  <a:srgbClr val="FFFFFF"/>
                </a:highlight>
                <a:latin typeface="Arial" panose="020B0604020202020204" pitchFamily="34" charset="0"/>
                <a:cs typeface="Arial" panose="020B0604020202020204" pitchFamily="34" charset="0"/>
              </a:rPr>
              <a:t>4. </a:t>
            </a:r>
            <a:r>
              <a:rPr lang="en-US" sz="2100" b="1" kern="1200" dirty="0" err="1">
                <a:solidFill>
                  <a:prstClr val="black"/>
                </a:solidFill>
                <a:latin typeface="Arial" panose="020B0604020202020204" pitchFamily="34" charset="0"/>
                <a:cs typeface="Arial" panose="020B0604020202020204" pitchFamily="34" charset="0"/>
              </a:rPr>
              <a:t>Thời</a:t>
            </a:r>
            <a:r>
              <a:rPr lang="en-US" sz="2100" b="1" kern="1200" dirty="0">
                <a:solidFill>
                  <a:prstClr val="black"/>
                </a:solidFill>
                <a:latin typeface="Arial" panose="020B0604020202020204" pitchFamily="34" charset="0"/>
                <a:cs typeface="Arial" panose="020B0604020202020204" pitchFamily="34" charset="0"/>
              </a:rPr>
              <a:t> </a:t>
            </a:r>
            <a:r>
              <a:rPr lang="en-US" sz="2100" b="1" kern="1200" dirty="0" err="1">
                <a:solidFill>
                  <a:prstClr val="black"/>
                </a:solidFill>
                <a:latin typeface="Arial" panose="020B0604020202020204" pitchFamily="34" charset="0"/>
                <a:cs typeface="Arial" panose="020B0604020202020204" pitchFamily="34" charset="0"/>
              </a:rPr>
              <a:t>gian</a:t>
            </a:r>
            <a:r>
              <a:rPr lang="en-US" sz="2100" b="1" kern="1200" dirty="0">
                <a:solidFill>
                  <a:prstClr val="black"/>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Hoàn</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thành</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trong</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một</a:t>
            </a:r>
            <a:r>
              <a:rPr lang="en-US" sz="2100" b="1" kern="1200" dirty="0">
                <a:solidFill>
                  <a:srgbClr val="C00000"/>
                </a:solidFill>
                <a:latin typeface="Arial" panose="020B0604020202020204" pitchFamily="34" charset="0"/>
                <a:cs typeface="Arial" panose="020B0604020202020204" pitchFamily="34" charset="0"/>
              </a:rPr>
              <a:t> </a:t>
            </a:r>
            <a:r>
              <a:rPr lang="en-US" sz="2100" b="1" kern="1200" dirty="0" err="1">
                <a:solidFill>
                  <a:srgbClr val="C00000"/>
                </a:solidFill>
                <a:latin typeface="Arial" panose="020B0604020202020204" pitchFamily="34" charset="0"/>
                <a:cs typeface="Arial" panose="020B0604020202020204" pitchFamily="34" charset="0"/>
              </a:rPr>
              <a:t>tuần</a:t>
            </a:r>
            <a:r>
              <a:rPr lang="en-US" sz="2100" b="1" kern="1200" dirty="0">
                <a:solidFill>
                  <a:srgbClr val="C00000"/>
                </a:solidFill>
                <a:latin typeface="Arial" panose="020B0604020202020204" pitchFamily="34" charset="0"/>
                <a:cs typeface="Arial" panose="020B0604020202020204" pitchFamily="34" charset="0"/>
              </a:rPr>
              <a:t>.</a:t>
            </a:r>
          </a:p>
        </p:txBody>
      </p:sp>
      <p:grpSp>
        <p:nvGrpSpPr>
          <p:cNvPr id="9" name="组合 1">
            <a:extLst>
              <a:ext uri="{FF2B5EF4-FFF2-40B4-BE49-F238E27FC236}">
                <a16:creationId xmlns:a16="http://schemas.microsoft.com/office/drawing/2014/main" id="{8EAE9839-C37F-4834-8259-906E2B4B28FC}"/>
              </a:ext>
            </a:extLst>
          </p:cNvPr>
          <p:cNvGrpSpPr/>
          <p:nvPr/>
        </p:nvGrpSpPr>
        <p:grpSpPr>
          <a:xfrm>
            <a:off x="472536" y="2014796"/>
            <a:ext cx="1495974" cy="1834490"/>
            <a:chOff x="5091861" y="1777487"/>
            <a:chExt cx="2645468" cy="4620446"/>
          </a:xfrm>
          <a:solidFill>
            <a:schemeClr val="accent6">
              <a:lumMod val="75000"/>
            </a:schemeClr>
          </a:solidFill>
        </p:grpSpPr>
        <p:sp>
          <p:nvSpPr>
            <p:cNvPr id="10" name="Oval 5">
              <a:extLst>
                <a:ext uri="{FF2B5EF4-FFF2-40B4-BE49-F238E27FC236}">
                  <a16:creationId xmlns:a16="http://schemas.microsoft.com/office/drawing/2014/main" id="{D55E31D5-47C3-4957-83FD-2CC14E33DD36}"/>
                </a:ext>
              </a:extLst>
            </p:cNvPr>
            <p:cNvSpPr>
              <a:spLocks noChangeArrowheads="1"/>
            </p:cNvSpPr>
            <p:nvPr/>
          </p:nvSpPr>
          <p:spPr bwMode="auto">
            <a:xfrm>
              <a:off x="6136365" y="2763836"/>
              <a:ext cx="594090" cy="594090"/>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1" name="Freeform 6">
              <a:extLst>
                <a:ext uri="{FF2B5EF4-FFF2-40B4-BE49-F238E27FC236}">
                  <a16:creationId xmlns:a16="http://schemas.microsoft.com/office/drawing/2014/main" id="{2776C748-9279-4701-A297-5DB91ECF7D69}"/>
                </a:ext>
              </a:extLst>
            </p:cNvPr>
            <p:cNvSpPr>
              <a:spLocks/>
            </p:cNvSpPr>
            <p:nvPr/>
          </p:nvSpPr>
          <p:spPr bwMode="auto">
            <a:xfrm>
              <a:off x="5728142" y="2181149"/>
              <a:ext cx="102626" cy="697856"/>
            </a:xfrm>
            <a:custGeom>
              <a:avLst/>
              <a:gdLst>
                <a:gd name="T0" fmla="*/ 62 w 90"/>
                <a:gd name="T1" fmla="*/ 612 h 612"/>
                <a:gd name="T2" fmla="*/ 0 w 90"/>
                <a:gd name="T3" fmla="*/ 4 h 612"/>
                <a:gd name="T4" fmla="*/ 26 w 90"/>
                <a:gd name="T5" fmla="*/ 0 h 612"/>
                <a:gd name="T6" fmla="*/ 90 w 90"/>
                <a:gd name="T7" fmla="*/ 610 h 612"/>
                <a:gd name="T8" fmla="*/ 62 w 90"/>
                <a:gd name="T9" fmla="*/ 612 h 612"/>
              </a:gdLst>
              <a:ahLst/>
              <a:cxnLst>
                <a:cxn ang="0">
                  <a:pos x="T0" y="T1"/>
                </a:cxn>
                <a:cxn ang="0">
                  <a:pos x="T2" y="T3"/>
                </a:cxn>
                <a:cxn ang="0">
                  <a:pos x="T4" y="T5"/>
                </a:cxn>
                <a:cxn ang="0">
                  <a:pos x="T6" y="T7"/>
                </a:cxn>
                <a:cxn ang="0">
                  <a:pos x="T8" y="T9"/>
                </a:cxn>
              </a:cxnLst>
              <a:rect l="0" t="0" r="r" b="b"/>
              <a:pathLst>
                <a:path w="90" h="612">
                  <a:moveTo>
                    <a:pt x="62" y="612"/>
                  </a:moveTo>
                  <a:lnTo>
                    <a:pt x="0" y="4"/>
                  </a:lnTo>
                  <a:lnTo>
                    <a:pt x="26" y="0"/>
                  </a:lnTo>
                  <a:lnTo>
                    <a:pt x="90" y="610"/>
                  </a:lnTo>
                  <a:lnTo>
                    <a:pt x="62" y="6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2" name="Freeform 7">
              <a:extLst>
                <a:ext uri="{FF2B5EF4-FFF2-40B4-BE49-F238E27FC236}">
                  <a16:creationId xmlns:a16="http://schemas.microsoft.com/office/drawing/2014/main" id="{C49FC13A-06A9-45E2-8B73-A8778FB38B6C}"/>
                </a:ext>
              </a:extLst>
            </p:cNvPr>
            <p:cNvSpPr>
              <a:spLocks/>
            </p:cNvSpPr>
            <p:nvPr/>
          </p:nvSpPr>
          <p:spPr bwMode="auto">
            <a:xfrm>
              <a:off x="5225275" y="2863041"/>
              <a:ext cx="595230" cy="263406"/>
            </a:xfrm>
            <a:custGeom>
              <a:avLst/>
              <a:gdLst>
                <a:gd name="T0" fmla="*/ 522 w 522"/>
                <a:gd name="T1" fmla="*/ 26 h 231"/>
                <a:gd name="T2" fmla="*/ 10 w 522"/>
                <a:gd name="T3" fmla="*/ 231 h 231"/>
                <a:gd name="T4" fmla="*/ 0 w 522"/>
                <a:gd name="T5" fmla="*/ 206 h 231"/>
                <a:gd name="T6" fmla="*/ 512 w 522"/>
                <a:gd name="T7" fmla="*/ 0 h 231"/>
                <a:gd name="T8" fmla="*/ 522 w 522"/>
                <a:gd name="T9" fmla="*/ 26 h 231"/>
              </a:gdLst>
              <a:ahLst/>
              <a:cxnLst>
                <a:cxn ang="0">
                  <a:pos x="T0" y="T1"/>
                </a:cxn>
                <a:cxn ang="0">
                  <a:pos x="T2" y="T3"/>
                </a:cxn>
                <a:cxn ang="0">
                  <a:pos x="T4" y="T5"/>
                </a:cxn>
                <a:cxn ang="0">
                  <a:pos x="T6" y="T7"/>
                </a:cxn>
                <a:cxn ang="0">
                  <a:pos x="T8" y="T9"/>
                </a:cxn>
              </a:cxnLst>
              <a:rect l="0" t="0" r="r" b="b"/>
              <a:pathLst>
                <a:path w="522" h="231">
                  <a:moveTo>
                    <a:pt x="522" y="26"/>
                  </a:moveTo>
                  <a:lnTo>
                    <a:pt x="10" y="231"/>
                  </a:lnTo>
                  <a:lnTo>
                    <a:pt x="0" y="206"/>
                  </a:lnTo>
                  <a:lnTo>
                    <a:pt x="512" y="0"/>
                  </a:lnTo>
                  <a:lnTo>
                    <a:pt x="5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3" name="Freeform 8">
              <a:extLst>
                <a:ext uri="{FF2B5EF4-FFF2-40B4-BE49-F238E27FC236}">
                  <a16:creationId xmlns:a16="http://schemas.microsoft.com/office/drawing/2014/main" id="{642ADA49-0AC0-4234-AF4A-77A3093B20C6}"/>
                </a:ext>
              </a:extLst>
            </p:cNvPr>
            <p:cNvSpPr>
              <a:spLocks/>
            </p:cNvSpPr>
            <p:nvPr/>
          </p:nvSpPr>
          <p:spPr bwMode="auto">
            <a:xfrm>
              <a:off x="5801120" y="2872163"/>
              <a:ext cx="360331" cy="1018277"/>
            </a:xfrm>
            <a:custGeom>
              <a:avLst/>
              <a:gdLst>
                <a:gd name="T0" fmla="*/ 24 w 316"/>
                <a:gd name="T1" fmla="*/ 0 h 893"/>
                <a:gd name="T2" fmla="*/ 316 w 316"/>
                <a:gd name="T3" fmla="*/ 884 h 893"/>
                <a:gd name="T4" fmla="*/ 290 w 316"/>
                <a:gd name="T5" fmla="*/ 893 h 893"/>
                <a:gd name="T6" fmla="*/ 0 w 316"/>
                <a:gd name="T7" fmla="*/ 9 h 893"/>
                <a:gd name="T8" fmla="*/ 24 w 316"/>
                <a:gd name="T9" fmla="*/ 0 h 893"/>
              </a:gdLst>
              <a:ahLst/>
              <a:cxnLst>
                <a:cxn ang="0">
                  <a:pos x="T0" y="T1"/>
                </a:cxn>
                <a:cxn ang="0">
                  <a:pos x="T2" y="T3"/>
                </a:cxn>
                <a:cxn ang="0">
                  <a:pos x="T4" y="T5"/>
                </a:cxn>
                <a:cxn ang="0">
                  <a:pos x="T6" y="T7"/>
                </a:cxn>
                <a:cxn ang="0">
                  <a:pos x="T8" y="T9"/>
                </a:cxn>
              </a:cxnLst>
              <a:rect l="0" t="0" r="r" b="b"/>
              <a:pathLst>
                <a:path w="316" h="893">
                  <a:moveTo>
                    <a:pt x="24" y="0"/>
                  </a:moveTo>
                  <a:lnTo>
                    <a:pt x="316" y="884"/>
                  </a:lnTo>
                  <a:lnTo>
                    <a:pt x="290" y="893"/>
                  </a:lnTo>
                  <a:lnTo>
                    <a:pt x="0" y="9"/>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4" name="Freeform 9">
              <a:extLst>
                <a:ext uri="{FF2B5EF4-FFF2-40B4-BE49-F238E27FC236}">
                  <a16:creationId xmlns:a16="http://schemas.microsoft.com/office/drawing/2014/main" id="{A87E3D43-31D1-4C69-8338-C9BB64D31B5F}"/>
                </a:ext>
              </a:extLst>
            </p:cNvPr>
            <p:cNvSpPr>
              <a:spLocks/>
            </p:cNvSpPr>
            <p:nvPr/>
          </p:nvSpPr>
          <p:spPr bwMode="auto">
            <a:xfrm>
              <a:off x="6075929" y="3884739"/>
              <a:ext cx="85522" cy="832410"/>
            </a:xfrm>
            <a:custGeom>
              <a:avLst/>
              <a:gdLst>
                <a:gd name="T0" fmla="*/ 75 w 75"/>
                <a:gd name="T1" fmla="*/ 2 h 730"/>
                <a:gd name="T2" fmla="*/ 28 w 75"/>
                <a:gd name="T3" fmla="*/ 730 h 730"/>
                <a:gd name="T4" fmla="*/ 0 w 75"/>
                <a:gd name="T5" fmla="*/ 728 h 730"/>
                <a:gd name="T6" fmla="*/ 49 w 75"/>
                <a:gd name="T7" fmla="*/ 0 h 730"/>
                <a:gd name="T8" fmla="*/ 75 w 75"/>
                <a:gd name="T9" fmla="*/ 2 h 730"/>
              </a:gdLst>
              <a:ahLst/>
              <a:cxnLst>
                <a:cxn ang="0">
                  <a:pos x="T0" y="T1"/>
                </a:cxn>
                <a:cxn ang="0">
                  <a:pos x="T2" y="T3"/>
                </a:cxn>
                <a:cxn ang="0">
                  <a:pos x="T4" y="T5"/>
                </a:cxn>
                <a:cxn ang="0">
                  <a:pos x="T6" y="T7"/>
                </a:cxn>
                <a:cxn ang="0">
                  <a:pos x="T8" y="T9"/>
                </a:cxn>
              </a:cxnLst>
              <a:rect l="0" t="0" r="r" b="b"/>
              <a:pathLst>
                <a:path w="75" h="730">
                  <a:moveTo>
                    <a:pt x="75" y="2"/>
                  </a:moveTo>
                  <a:lnTo>
                    <a:pt x="28" y="730"/>
                  </a:lnTo>
                  <a:lnTo>
                    <a:pt x="0" y="728"/>
                  </a:lnTo>
                  <a:lnTo>
                    <a:pt x="49" y="0"/>
                  </a:lnTo>
                  <a:lnTo>
                    <a:pt x="7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5" name="Freeform 10">
              <a:extLst>
                <a:ext uri="{FF2B5EF4-FFF2-40B4-BE49-F238E27FC236}">
                  <a16:creationId xmlns:a16="http://schemas.microsoft.com/office/drawing/2014/main" id="{0C7A377A-817E-410B-BF31-951A82A21BB5}"/>
                </a:ext>
              </a:extLst>
            </p:cNvPr>
            <p:cNvSpPr>
              <a:spLocks/>
            </p:cNvSpPr>
            <p:nvPr/>
          </p:nvSpPr>
          <p:spPr bwMode="auto">
            <a:xfrm>
              <a:off x="6983599" y="3092239"/>
              <a:ext cx="556461" cy="558741"/>
            </a:xfrm>
            <a:custGeom>
              <a:avLst/>
              <a:gdLst>
                <a:gd name="T0" fmla="*/ 488 w 488"/>
                <a:gd name="T1" fmla="*/ 19 h 490"/>
                <a:gd name="T2" fmla="*/ 19 w 488"/>
                <a:gd name="T3" fmla="*/ 490 h 490"/>
                <a:gd name="T4" fmla="*/ 0 w 488"/>
                <a:gd name="T5" fmla="*/ 471 h 490"/>
                <a:gd name="T6" fmla="*/ 469 w 488"/>
                <a:gd name="T7" fmla="*/ 0 h 490"/>
                <a:gd name="T8" fmla="*/ 488 w 488"/>
                <a:gd name="T9" fmla="*/ 19 h 490"/>
              </a:gdLst>
              <a:ahLst/>
              <a:cxnLst>
                <a:cxn ang="0">
                  <a:pos x="T0" y="T1"/>
                </a:cxn>
                <a:cxn ang="0">
                  <a:pos x="T2" y="T3"/>
                </a:cxn>
                <a:cxn ang="0">
                  <a:pos x="T4" y="T5"/>
                </a:cxn>
                <a:cxn ang="0">
                  <a:pos x="T6" y="T7"/>
                </a:cxn>
                <a:cxn ang="0">
                  <a:pos x="T8" y="T9"/>
                </a:cxn>
              </a:cxnLst>
              <a:rect l="0" t="0" r="r" b="b"/>
              <a:pathLst>
                <a:path w="488" h="490">
                  <a:moveTo>
                    <a:pt x="488" y="19"/>
                  </a:moveTo>
                  <a:lnTo>
                    <a:pt x="19" y="490"/>
                  </a:lnTo>
                  <a:lnTo>
                    <a:pt x="0" y="471"/>
                  </a:lnTo>
                  <a:lnTo>
                    <a:pt x="469" y="0"/>
                  </a:lnTo>
                  <a:lnTo>
                    <a:pt x="488"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6" name="Freeform 11">
              <a:extLst>
                <a:ext uri="{FF2B5EF4-FFF2-40B4-BE49-F238E27FC236}">
                  <a16:creationId xmlns:a16="http://schemas.microsoft.com/office/drawing/2014/main" id="{AC3E0FFD-4396-4234-A871-A067EB8FCC11}"/>
                </a:ext>
              </a:extLst>
            </p:cNvPr>
            <p:cNvSpPr>
              <a:spLocks/>
            </p:cNvSpPr>
            <p:nvPr/>
          </p:nvSpPr>
          <p:spPr bwMode="auto">
            <a:xfrm>
              <a:off x="6134084" y="2718224"/>
              <a:ext cx="599791" cy="1174496"/>
            </a:xfrm>
            <a:custGeom>
              <a:avLst/>
              <a:gdLst>
                <a:gd name="T0" fmla="*/ 0 w 526"/>
                <a:gd name="T1" fmla="*/ 1018 h 1030"/>
                <a:gd name="T2" fmla="*/ 502 w 526"/>
                <a:gd name="T3" fmla="*/ 0 h 1030"/>
                <a:gd name="T4" fmla="*/ 526 w 526"/>
                <a:gd name="T5" fmla="*/ 10 h 1030"/>
                <a:gd name="T6" fmla="*/ 24 w 526"/>
                <a:gd name="T7" fmla="*/ 1030 h 1030"/>
                <a:gd name="T8" fmla="*/ 0 w 526"/>
                <a:gd name="T9" fmla="*/ 1018 h 1030"/>
              </a:gdLst>
              <a:ahLst/>
              <a:cxnLst>
                <a:cxn ang="0">
                  <a:pos x="T0" y="T1"/>
                </a:cxn>
                <a:cxn ang="0">
                  <a:pos x="T2" y="T3"/>
                </a:cxn>
                <a:cxn ang="0">
                  <a:pos x="T4" y="T5"/>
                </a:cxn>
                <a:cxn ang="0">
                  <a:pos x="T6" y="T7"/>
                </a:cxn>
                <a:cxn ang="0">
                  <a:pos x="T8" y="T9"/>
                </a:cxn>
              </a:cxnLst>
              <a:rect l="0" t="0" r="r" b="b"/>
              <a:pathLst>
                <a:path w="526" h="1030">
                  <a:moveTo>
                    <a:pt x="0" y="1018"/>
                  </a:moveTo>
                  <a:lnTo>
                    <a:pt x="502" y="0"/>
                  </a:lnTo>
                  <a:lnTo>
                    <a:pt x="526" y="10"/>
                  </a:lnTo>
                  <a:lnTo>
                    <a:pt x="24" y="1030"/>
                  </a:lnTo>
                  <a:lnTo>
                    <a:pt x="0" y="10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7" name="Freeform 12">
              <a:extLst>
                <a:ext uri="{FF2B5EF4-FFF2-40B4-BE49-F238E27FC236}">
                  <a16:creationId xmlns:a16="http://schemas.microsoft.com/office/drawing/2014/main" id="{4CE60B54-FA77-4B0C-AB21-0B2C4C694318}"/>
                </a:ext>
              </a:extLst>
            </p:cNvPr>
            <p:cNvSpPr>
              <a:spLocks/>
            </p:cNvSpPr>
            <p:nvPr/>
          </p:nvSpPr>
          <p:spPr bwMode="auto">
            <a:xfrm>
              <a:off x="6143206" y="3624753"/>
              <a:ext cx="856356" cy="275950"/>
            </a:xfrm>
            <a:custGeom>
              <a:avLst/>
              <a:gdLst>
                <a:gd name="T0" fmla="*/ 0 w 751"/>
                <a:gd name="T1" fmla="*/ 216 h 242"/>
                <a:gd name="T2" fmla="*/ 742 w 751"/>
                <a:gd name="T3" fmla="*/ 0 h 242"/>
                <a:gd name="T4" fmla="*/ 751 w 751"/>
                <a:gd name="T5" fmla="*/ 26 h 242"/>
                <a:gd name="T6" fmla="*/ 7 w 751"/>
                <a:gd name="T7" fmla="*/ 242 h 242"/>
                <a:gd name="T8" fmla="*/ 0 w 751"/>
                <a:gd name="T9" fmla="*/ 216 h 242"/>
              </a:gdLst>
              <a:ahLst/>
              <a:cxnLst>
                <a:cxn ang="0">
                  <a:pos x="T0" y="T1"/>
                </a:cxn>
                <a:cxn ang="0">
                  <a:pos x="T2" y="T3"/>
                </a:cxn>
                <a:cxn ang="0">
                  <a:pos x="T4" y="T5"/>
                </a:cxn>
                <a:cxn ang="0">
                  <a:pos x="T6" y="T7"/>
                </a:cxn>
                <a:cxn ang="0">
                  <a:pos x="T8" y="T9"/>
                </a:cxn>
              </a:cxnLst>
              <a:rect l="0" t="0" r="r" b="b"/>
              <a:pathLst>
                <a:path w="751" h="242">
                  <a:moveTo>
                    <a:pt x="0" y="216"/>
                  </a:moveTo>
                  <a:lnTo>
                    <a:pt x="742" y="0"/>
                  </a:lnTo>
                  <a:lnTo>
                    <a:pt x="751" y="26"/>
                  </a:lnTo>
                  <a:lnTo>
                    <a:pt x="7" y="242"/>
                  </a:lnTo>
                  <a:lnTo>
                    <a:pt x="0" y="2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8" name="Freeform 13">
              <a:extLst>
                <a:ext uri="{FF2B5EF4-FFF2-40B4-BE49-F238E27FC236}">
                  <a16:creationId xmlns:a16="http://schemas.microsoft.com/office/drawing/2014/main" id="{D05EF4B7-816C-4550-A207-065FC6A29502}"/>
                </a:ext>
              </a:extLst>
            </p:cNvPr>
            <p:cNvSpPr>
              <a:spLocks/>
            </p:cNvSpPr>
            <p:nvPr/>
          </p:nvSpPr>
          <p:spPr bwMode="auto">
            <a:xfrm>
              <a:off x="5803401" y="1906340"/>
              <a:ext cx="706979" cy="979507"/>
            </a:xfrm>
            <a:custGeom>
              <a:avLst/>
              <a:gdLst>
                <a:gd name="T0" fmla="*/ 620 w 620"/>
                <a:gd name="T1" fmla="*/ 15 h 859"/>
                <a:gd name="T2" fmla="*/ 21 w 620"/>
                <a:gd name="T3" fmla="*/ 859 h 859"/>
                <a:gd name="T4" fmla="*/ 0 w 620"/>
                <a:gd name="T5" fmla="*/ 844 h 859"/>
                <a:gd name="T6" fmla="*/ 597 w 620"/>
                <a:gd name="T7" fmla="*/ 0 h 859"/>
                <a:gd name="T8" fmla="*/ 620 w 620"/>
                <a:gd name="T9" fmla="*/ 15 h 859"/>
              </a:gdLst>
              <a:ahLst/>
              <a:cxnLst>
                <a:cxn ang="0">
                  <a:pos x="T0" y="T1"/>
                </a:cxn>
                <a:cxn ang="0">
                  <a:pos x="T2" y="T3"/>
                </a:cxn>
                <a:cxn ang="0">
                  <a:pos x="T4" y="T5"/>
                </a:cxn>
                <a:cxn ang="0">
                  <a:pos x="T6" y="T7"/>
                </a:cxn>
                <a:cxn ang="0">
                  <a:pos x="T8" y="T9"/>
                </a:cxn>
              </a:cxnLst>
              <a:rect l="0" t="0" r="r" b="b"/>
              <a:pathLst>
                <a:path w="620" h="859">
                  <a:moveTo>
                    <a:pt x="620" y="15"/>
                  </a:moveTo>
                  <a:lnTo>
                    <a:pt x="21" y="859"/>
                  </a:lnTo>
                  <a:lnTo>
                    <a:pt x="0" y="844"/>
                  </a:lnTo>
                  <a:lnTo>
                    <a:pt x="597" y="0"/>
                  </a:lnTo>
                  <a:lnTo>
                    <a:pt x="620"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9" name="Freeform 14">
              <a:extLst>
                <a:ext uri="{FF2B5EF4-FFF2-40B4-BE49-F238E27FC236}">
                  <a16:creationId xmlns:a16="http://schemas.microsoft.com/office/drawing/2014/main" id="{329AC5ED-A4C4-499F-929C-7018006C2E8F}"/>
                </a:ext>
              </a:extLst>
            </p:cNvPr>
            <p:cNvSpPr>
              <a:spLocks/>
            </p:cNvSpPr>
            <p:nvPr/>
          </p:nvSpPr>
          <p:spPr bwMode="auto">
            <a:xfrm>
              <a:off x="6137505" y="3874476"/>
              <a:ext cx="604353" cy="574705"/>
            </a:xfrm>
            <a:custGeom>
              <a:avLst/>
              <a:gdLst>
                <a:gd name="T0" fmla="*/ 513 w 530"/>
                <a:gd name="T1" fmla="*/ 504 h 504"/>
                <a:gd name="T2" fmla="*/ 0 w 530"/>
                <a:gd name="T3" fmla="*/ 19 h 504"/>
                <a:gd name="T4" fmla="*/ 18 w 530"/>
                <a:gd name="T5" fmla="*/ 0 h 504"/>
                <a:gd name="T6" fmla="*/ 530 w 530"/>
                <a:gd name="T7" fmla="*/ 485 h 504"/>
                <a:gd name="T8" fmla="*/ 513 w 530"/>
                <a:gd name="T9" fmla="*/ 504 h 504"/>
              </a:gdLst>
              <a:ahLst/>
              <a:cxnLst>
                <a:cxn ang="0">
                  <a:pos x="T0" y="T1"/>
                </a:cxn>
                <a:cxn ang="0">
                  <a:pos x="T2" y="T3"/>
                </a:cxn>
                <a:cxn ang="0">
                  <a:pos x="T4" y="T5"/>
                </a:cxn>
                <a:cxn ang="0">
                  <a:pos x="T6" y="T7"/>
                </a:cxn>
                <a:cxn ang="0">
                  <a:pos x="T8" y="T9"/>
                </a:cxn>
              </a:cxnLst>
              <a:rect l="0" t="0" r="r" b="b"/>
              <a:pathLst>
                <a:path w="530" h="504">
                  <a:moveTo>
                    <a:pt x="513" y="504"/>
                  </a:moveTo>
                  <a:lnTo>
                    <a:pt x="0" y="19"/>
                  </a:lnTo>
                  <a:lnTo>
                    <a:pt x="18" y="0"/>
                  </a:lnTo>
                  <a:lnTo>
                    <a:pt x="530" y="485"/>
                  </a:lnTo>
                  <a:lnTo>
                    <a:pt x="513" y="5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20" name="Freeform 15">
              <a:extLst>
                <a:ext uri="{FF2B5EF4-FFF2-40B4-BE49-F238E27FC236}">
                  <a16:creationId xmlns:a16="http://schemas.microsoft.com/office/drawing/2014/main" id="{5BBC0596-1458-4092-8052-6710B3F10E3C}"/>
                </a:ext>
              </a:extLst>
            </p:cNvPr>
            <p:cNvSpPr>
              <a:spLocks/>
            </p:cNvSpPr>
            <p:nvPr/>
          </p:nvSpPr>
          <p:spPr bwMode="auto">
            <a:xfrm>
              <a:off x="7314282" y="2345350"/>
              <a:ext cx="229198" cy="760572"/>
            </a:xfrm>
            <a:custGeom>
              <a:avLst/>
              <a:gdLst>
                <a:gd name="T0" fmla="*/ 26 w 201"/>
                <a:gd name="T1" fmla="*/ 0 h 667"/>
                <a:gd name="T2" fmla="*/ 201 w 201"/>
                <a:gd name="T3" fmla="*/ 660 h 667"/>
                <a:gd name="T4" fmla="*/ 175 w 201"/>
                <a:gd name="T5" fmla="*/ 667 h 667"/>
                <a:gd name="T6" fmla="*/ 0 w 201"/>
                <a:gd name="T7" fmla="*/ 7 h 667"/>
                <a:gd name="T8" fmla="*/ 26 w 201"/>
                <a:gd name="T9" fmla="*/ 0 h 667"/>
              </a:gdLst>
              <a:ahLst/>
              <a:cxnLst>
                <a:cxn ang="0">
                  <a:pos x="T0" y="T1"/>
                </a:cxn>
                <a:cxn ang="0">
                  <a:pos x="T2" y="T3"/>
                </a:cxn>
                <a:cxn ang="0">
                  <a:pos x="T4" y="T5"/>
                </a:cxn>
                <a:cxn ang="0">
                  <a:pos x="T6" y="T7"/>
                </a:cxn>
                <a:cxn ang="0">
                  <a:pos x="T8" y="T9"/>
                </a:cxn>
              </a:cxnLst>
              <a:rect l="0" t="0" r="r" b="b"/>
              <a:pathLst>
                <a:path w="201" h="667">
                  <a:moveTo>
                    <a:pt x="26" y="0"/>
                  </a:moveTo>
                  <a:lnTo>
                    <a:pt x="201" y="660"/>
                  </a:lnTo>
                  <a:lnTo>
                    <a:pt x="175" y="667"/>
                  </a:lnTo>
                  <a:lnTo>
                    <a:pt x="0" y="7"/>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21" name="Freeform 16">
              <a:extLst>
                <a:ext uri="{FF2B5EF4-FFF2-40B4-BE49-F238E27FC236}">
                  <a16:creationId xmlns:a16="http://schemas.microsoft.com/office/drawing/2014/main" id="{D4EA37CB-70FF-413F-BA21-CF7B9C9E0DF2}"/>
                </a:ext>
              </a:extLst>
            </p:cNvPr>
            <p:cNvSpPr>
              <a:spLocks/>
            </p:cNvSpPr>
            <p:nvPr/>
          </p:nvSpPr>
          <p:spPr bwMode="auto">
            <a:xfrm>
              <a:off x="6720192" y="4429796"/>
              <a:ext cx="360331" cy="443572"/>
            </a:xfrm>
            <a:custGeom>
              <a:avLst/>
              <a:gdLst>
                <a:gd name="T0" fmla="*/ 295 w 316"/>
                <a:gd name="T1" fmla="*/ 389 h 389"/>
                <a:gd name="T2" fmla="*/ 0 w 316"/>
                <a:gd name="T3" fmla="*/ 15 h 389"/>
                <a:gd name="T4" fmla="*/ 21 w 316"/>
                <a:gd name="T5" fmla="*/ 0 h 389"/>
                <a:gd name="T6" fmla="*/ 316 w 316"/>
                <a:gd name="T7" fmla="*/ 373 h 389"/>
                <a:gd name="T8" fmla="*/ 295 w 316"/>
                <a:gd name="T9" fmla="*/ 389 h 389"/>
              </a:gdLst>
              <a:ahLst/>
              <a:cxnLst>
                <a:cxn ang="0">
                  <a:pos x="T0" y="T1"/>
                </a:cxn>
                <a:cxn ang="0">
                  <a:pos x="T2" y="T3"/>
                </a:cxn>
                <a:cxn ang="0">
                  <a:pos x="T4" y="T5"/>
                </a:cxn>
                <a:cxn ang="0">
                  <a:pos x="T6" y="T7"/>
                </a:cxn>
                <a:cxn ang="0">
                  <a:pos x="T8" y="T9"/>
                </a:cxn>
              </a:cxnLst>
              <a:rect l="0" t="0" r="r" b="b"/>
              <a:pathLst>
                <a:path w="316" h="389">
                  <a:moveTo>
                    <a:pt x="295" y="389"/>
                  </a:moveTo>
                  <a:lnTo>
                    <a:pt x="0" y="15"/>
                  </a:lnTo>
                  <a:lnTo>
                    <a:pt x="21" y="0"/>
                  </a:lnTo>
                  <a:lnTo>
                    <a:pt x="316" y="373"/>
                  </a:lnTo>
                  <a:lnTo>
                    <a:pt x="295" y="3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22" name="Freeform 17">
              <a:extLst>
                <a:ext uri="{FF2B5EF4-FFF2-40B4-BE49-F238E27FC236}">
                  <a16:creationId xmlns:a16="http://schemas.microsoft.com/office/drawing/2014/main" id="{2E205782-EA6F-4BBC-B85A-E1837DCBDD62}"/>
                </a:ext>
              </a:extLst>
            </p:cNvPr>
            <p:cNvSpPr>
              <a:spLocks/>
            </p:cNvSpPr>
            <p:nvPr/>
          </p:nvSpPr>
          <p:spPr bwMode="auto">
            <a:xfrm>
              <a:off x="5421404" y="3791235"/>
              <a:ext cx="728644" cy="109468"/>
            </a:xfrm>
            <a:custGeom>
              <a:avLst/>
              <a:gdLst>
                <a:gd name="T0" fmla="*/ 1 w 639"/>
                <a:gd name="T1" fmla="*/ 0 h 96"/>
                <a:gd name="T2" fmla="*/ 639 w 639"/>
                <a:gd name="T3" fmla="*/ 70 h 96"/>
                <a:gd name="T4" fmla="*/ 635 w 639"/>
                <a:gd name="T5" fmla="*/ 96 h 96"/>
                <a:gd name="T6" fmla="*/ 0 w 639"/>
                <a:gd name="T7" fmla="*/ 26 h 96"/>
                <a:gd name="T8" fmla="*/ 1 w 639"/>
                <a:gd name="T9" fmla="*/ 0 h 96"/>
              </a:gdLst>
              <a:ahLst/>
              <a:cxnLst>
                <a:cxn ang="0">
                  <a:pos x="T0" y="T1"/>
                </a:cxn>
                <a:cxn ang="0">
                  <a:pos x="T2" y="T3"/>
                </a:cxn>
                <a:cxn ang="0">
                  <a:pos x="T4" y="T5"/>
                </a:cxn>
                <a:cxn ang="0">
                  <a:pos x="T6" y="T7"/>
                </a:cxn>
                <a:cxn ang="0">
                  <a:pos x="T8" y="T9"/>
                </a:cxn>
              </a:cxnLst>
              <a:rect l="0" t="0" r="r" b="b"/>
              <a:pathLst>
                <a:path w="639" h="96">
                  <a:moveTo>
                    <a:pt x="1" y="0"/>
                  </a:moveTo>
                  <a:lnTo>
                    <a:pt x="639" y="70"/>
                  </a:lnTo>
                  <a:lnTo>
                    <a:pt x="635" y="96"/>
                  </a:lnTo>
                  <a:lnTo>
                    <a:pt x="0" y="26"/>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23" name="Freeform 18">
              <a:extLst>
                <a:ext uri="{FF2B5EF4-FFF2-40B4-BE49-F238E27FC236}">
                  <a16:creationId xmlns:a16="http://schemas.microsoft.com/office/drawing/2014/main" id="{DAFDB83D-9EB8-4268-A687-10C844C063EA}"/>
                </a:ext>
              </a:extLst>
            </p:cNvPr>
            <p:cNvSpPr>
              <a:spLocks/>
            </p:cNvSpPr>
            <p:nvPr/>
          </p:nvSpPr>
          <p:spPr bwMode="auto">
            <a:xfrm>
              <a:off x="6706509" y="1998703"/>
              <a:ext cx="354630" cy="730924"/>
            </a:xfrm>
            <a:custGeom>
              <a:avLst/>
              <a:gdLst>
                <a:gd name="T0" fmla="*/ 311 w 311"/>
                <a:gd name="T1" fmla="*/ 12 h 641"/>
                <a:gd name="T2" fmla="*/ 24 w 311"/>
                <a:gd name="T3" fmla="*/ 641 h 641"/>
                <a:gd name="T4" fmla="*/ 0 w 311"/>
                <a:gd name="T5" fmla="*/ 631 h 641"/>
                <a:gd name="T6" fmla="*/ 286 w 311"/>
                <a:gd name="T7" fmla="*/ 0 h 641"/>
                <a:gd name="T8" fmla="*/ 311 w 311"/>
                <a:gd name="T9" fmla="*/ 12 h 641"/>
              </a:gdLst>
              <a:ahLst/>
              <a:cxnLst>
                <a:cxn ang="0">
                  <a:pos x="T0" y="T1"/>
                </a:cxn>
                <a:cxn ang="0">
                  <a:pos x="T2" y="T3"/>
                </a:cxn>
                <a:cxn ang="0">
                  <a:pos x="T4" y="T5"/>
                </a:cxn>
                <a:cxn ang="0">
                  <a:pos x="T6" y="T7"/>
                </a:cxn>
                <a:cxn ang="0">
                  <a:pos x="T8" y="T9"/>
                </a:cxn>
              </a:cxnLst>
              <a:rect l="0" t="0" r="r" b="b"/>
              <a:pathLst>
                <a:path w="311" h="641">
                  <a:moveTo>
                    <a:pt x="311" y="12"/>
                  </a:moveTo>
                  <a:lnTo>
                    <a:pt x="24" y="641"/>
                  </a:lnTo>
                  <a:lnTo>
                    <a:pt x="0" y="631"/>
                  </a:lnTo>
                  <a:lnTo>
                    <a:pt x="286" y="0"/>
                  </a:lnTo>
                  <a:lnTo>
                    <a:pt x="311"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24" name="Freeform 19">
              <a:extLst>
                <a:ext uri="{FF2B5EF4-FFF2-40B4-BE49-F238E27FC236}">
                  <a16:creationId xmlns:a16="http://schemas.microsoft.com/office/drawing/2014/main" id="{906FC3A2-0087-4ED1-AB47-76CDD5067DD9}"/>
                </a:ext>
              </a:extLst>
            </p:cNvPr>
            <p:cNvSpPr>
              <a:spLocks/>
            </p:cNvSpPr>
            <p:nvPr/>
          </p:nvSpPr>
          <p:spPr bwMode="auto">
            <a:xfrm>
              <a:off x="6131804" y="3126447"/>
              <a:ext cx="109468" cy="761712"/>
            </a:xfrm>
            <a:custGeom>
              <a:avLst/>
              <a:gdLst>
                <a:gd name="T0" fmla="*/ 96 w 96"/>
                <a:gd name="T1" fmla="*/ 1 h 668"/>
                <a:gd name="T2" fmla="*/ 26 w 96"/>
                <a:gd name="T3" fmla="*/ 668 h 668"/>
                <a:gd name="T4" fmla="*/ 0 w 96"/>
                <a:gd name="T5" fmla="*/ 665 h 668"/>
                <a:gd name="T6" fmla="*/ 70 w 96"/>
                <a:gd name="T7" fmla="*/ 0 h 668"/>
                <a:gd name="T8" fmla="*/ 96 w 96"/>
                <a:gd name="T9" fmla="*/ 1 h 668"/>
              </a:gdLst>
              <a:ahLst/>
              <a:cxnLst>
                <a:cxn ang="0">
                  <a:pos x="T0" y="T1"/>
                </a:cxn>
                <a:cxn ang="0">
                  <a:pos x="T2" y="T3"/>
                </a:cxn>
                <a:cxn ang="0">
                  <a:pos x="T4" y="T5"/>
                </a:cxn>
                <a:cxn ang="0">
                  <a:pos x="T6" y="T7"/>
                </a:cxn>
                <a:cxn ang="0">
                  <a:pos x="T8" y="T9"/>
                </a:cxn>
              </a:cxnLst>
              <a:rect l="0" t="0" r="r" b="b"/>
              <a:pathLst>
                <a:path w="96" h="668">
                  <a:moveTo>
                    <a:pt x="96" y="1"/>
                  </a:moveTo>
                  <a:lnTo>
                    <a:pt x="26" y="668"/>
                  </a:lnTo>
                  <a:lnTo>
                    <a:pt x="0" y="665"/>
                  </a:lnTo>
                  <a:lnTo>
                    <a:pt x="70" y="0"/>
                  </a:lnTo>
                  <a:lnTo>
                    <a:pt x="96"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25" name="Freeform 20">
              <a:extLst>
                <a:ext uri="{FF2B5EF4-FFF2-40B4-BE49-F238E27FC236}">
                  <a16:creationId xmlns:a16="http://schemas.microsoft.com/office/drawing/2014/main" id="{4AF90E3C-3C23-4AE0-B9C0-CC593F9F971F}"/>
                </a:ext>
              </a:extLst>
            </p:cNvPr>
            <p:cNvSpPr>
              <a:spLocks/>
            </p:cNvSpPr>
            <p:nvPr/>
          </p:nvSpPr>
          <p:spPr bwMode="auto">
            <a:xfrm>
              <a:off x="6139786" y="1853886"/>
              <a:ext cx="358050" cy="75259"/>
            </a:xfrm>
            <a:custGeom>
              <a:avLst/>
              <a:gdLst>
                <a:gd name="T0" fmla="*/ 3 w 314"/>
                <a:gd name="T1" fmla="*/ 0 h 66"/>
                <a:gd name="T2" fmla="*/ 314 w 314"/>
                <a:gd name="T3" fmla="*/ 40 h 66"/>
                <a:gd name="T4" fmla="*/ 311 w 314"/>
                <a:gd name="T5" fmla="*/ 66 h 66"/>
                <a:gd name="T6" fmla="*/ 0 w 314"/>
                <a:gd name="T7" fmla="*/ 27 h 66"/>
                <a:gd name="T8" fmla="*/ 3 w 314"/>
                <a:gd name="T9" fmla="*/ 0 h 66"/>
              </a:gdLst>
              <a:ahLst/>
              <a:cxnLst>
                <a:cxn ang="0">
                  <a:pos x="T0" y="T1"/>
                </a:cxn>
                <a:cxn ang="0">
                  <a:pos x="T2" y="T3"/>
                </a:cxn>
                <a:cxn ang="0">
                  <a:pos x="T4" y="T5"/>
                </a:cxn>
                <a:cxn ang="0">
                  <a:pos x="T6" y="T7"/>
                </a:cxn>
                <a:cxn ang="0">
                  <a:pos x="T8" y="T9"/>
                </a:cxn>
              </a:cxnLst>
              <a:rect l="0" t="0" r="r" b="b"/>
              <a:pathLst>
                <a:path w="314" h="66">
                  <a:moveTo>
                    <a:pt x="3" y="0"/>
                  </a:moveTo>
                  <a:lnTo>
                    <a:pt x="314" y="40"/>
                  </a:lnTo>
                  <a:lnTo>
                    <a:pt x="311" y="66"/>
                  </a:lnTo>
                  <a:lnTo>
                    <a:pt x="0" y="27"/>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26" name="Freeform 21">
              <a:extLst>
                <a:ext uri="{FF2B5EF4-FFF2-40B4-BE49-F238E27FC236}">
                  <a16:creationId xmlns:a16="http://schemas.microsoft.com/office/drawing/2014/main" id="{63DC70F3-E3DA-42E3-B1C6-15D80E91464D}"/>
                </a:ext>
              </a:extLst>
            </p:cNvPr>
            <p:cNvSpPr>
              <a:spLocks/>
            </p:cNvSpPr>
            <p:nvPr/>
          </p:nvSpPr>
          <p:spPr bwMode="auto">
            <a:xfrm>
              <a:off x="6916322" y="3639577"/>
              <a:ext cx="92363" cy="454975"/>
            </a:xfrm>
            <a:custGeom>
              <a:avLst/>
              <a:gdLst>
                <a:gd name="T0" fmla="*/ 0 w 81"/>
                <a:gd name="T1" fmla="*/ 396 h 399"/>
                <a:gd name="T2" fmla="*/ 55 w 81"/>
                <a:gd name="T3" fmla="*/ 0 h 399"/>
                <a:gd name="T4" fmla="*/ 81 w 81"/>
                <a:gd name="T5" fmla="*/ 3 h 399"/>
                <a:gd name="T6" fmla="*/ 26 w 81"/>
                <a:gd name="T7" fmla="*/ 399 h 399"/>
                <a:gd name="T8" fmla="*/ 0 w 81"/>
                <a:gd name="T9" fmla="*/ 396 h 399"/>
              </a:gdLst>
              <a:ahLst/>
              <a:cxnLst>
                <a:cxn ang="0">
                  <a:pos x="T0" y="T1"/>
                </a:cxn>
                <a:cxn ang="0">
                  <a:pos x="T2" y="T3"/>
                </a:cxn>
                <a:cxn ang="0">
                  <a:pos x="T4" y="T5"/>
                </a:cxn>
                <a:cxn ang="0">
                  <a:pos x="T6" y="T7"/>
                </a:cxn>
                <a:cxn ang="0">
                  <a:pos x="T8" y="T9"/>
                </a:cxn>
              </a:cxnLst>
              <a:rect l="0" t="0" r="r" b="b"/>
              <a:pathLst>
                <a:path w="81" h="399">
                  <a:moveTo>
                    <a:pt x="0" y="396"/>
                  </a:moveTo>
                  <a:lnTo>
                    <a:pt x="55" y="0"/>
                  </a:lnTo>
                  <a:lnTo>
                    <a:pt x="81" y="3"/>
                  </a:lnTo>
                  <a:lnTo>
                    <a:pt x="26" y="399"/>
                  </a:lnTo>
                  <a:lnTo>
                    <a:pt x="0" y="3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27" name="Freeform 22">
              <a:extLst>
                <a:ext uri="{FF2B5EF4-FFF2-40B4-BE49-F238E27FC236}">
                  <a16:creationId xmlns:a16="http://schemas.microsoft.com/office/drawing/2014/main" id="{609428B4-5FE1-4B73-88FA-49152F51400C}"/>
                </a:ext>
              </a:extLst>
            </p:cNvPr>
            <p:cNvSpPr>
              <a:spLocks/>
            </p:cNvSpPr>
            <p:nvPr/>
          </p:nvSpPr>
          <p:spPr bwMode="auto">
            <a:xfrm>
              <a:off x="6985879" y="3627034"/>
              <a:ext cx="486903" cy="324982"/>
            </a:xfrm>
            <a:custGeom>
              <a:avLst/>
              <a:gdLst>
                <a:gd name="T0" fmla="*/ 413 w 427"/>
                <a:gd name="T1" fmla="*/ 285 h 285"/>
                <a:gd name="T2" fmla="*/ 0 w 427"/>
                <a:gd name="T3" fmla="*/ 23 h 285"/>
                <a:gd name="T4" fmla="*/ 15 w 427"/>
                <a:gd name="T5" fmla="*/ 0 h 285"/>
                <a:gd name="T6" fmla="*/ 427 w 427"/>
                <a:gd name="T7" fmla="*/ 262 h 285"/>
                <a:gd name="T8" fmla="*/ 413 w 427"/>
                <a:gd name="T9" fmla="*/ 285 h 285"/>
              </a:gdLst>
              <a:ahLst/>
              <a:cxnLst>
                <a:cxn ang="0">
                  <a:pos x="T0" y="T1"/>
                </a:cxn>
                <a:cxn ang="0">
                  <a:pos x="T2" y="T3"/>
                </a:cxn>
                <a:cxn ang="0">
                  <a:pos x="T4" y="T5"/>
                </a:cxn>
                <a:cxn ang="0">
                  <a:pos x="T6" y="T7"/>
                </a:cxn>
                <a:cxn ang="0">
                  <a:pos x="T8" y="T9"/>
                </a:cxn>
              </a:cxnLst>
              <a:rect l="0" t="0" r="r" b="b"/>
              <a:pathLst>
                <a:path w="427" h="285">
                  <a:moveTo>
                    <a:pt x="413" y="285"/>
                  </a:moveTo>
                  <a:lnTo>
                    <a:pt x="0" y="23"/>
                  </a:lnTo>
                  <a:lnTo>
                    <a:pt x="15" y="0"/>
                  </a:lnTo>
                  <a:lnTo>
                    <a:pt x="427" y="262"/>
                  </a:lnTo>
                  <a:lnTo>
                    <a:pt x="413"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28" name="Freeform 23">
              <a:extLst>
                <a:ext uri="{FF2B5EF4-FFF2-40B4-BE49-F238E27FC236}">
                  <a16:creationId xmlns:a16="http://schemas.microsoft.com/office/drawing/2014/main" id="{DF260194-4CCC-4AA0-927A-54F2175D6E3A}"/>
                </a:ext>
              </a:extLst>
            </p:cNvPr>
            <p:cNvSpPr>
              <a:spLocks/>
            </p:cNvSpPr>
            <p:nvPr/>
          </p:nvSpPr>
          <p:spPr bwMode="auto">
            <a:xfrm>
              <a:off x="5222994" y="3100221"/>
              <a:ext cx="439011" cy="306737"/>
            </a:xfrm>
            <a:custGeom>
              <a:avLst/>
              <a:gdLst>
                <a:gd name="T0" fmla="*/ 14 w 385"/>
                <a:gd name="T1" fmla="*/ 0 h 269"/>
                <a:gd name="T2" fmla="*/ 385 w 385"/>
                <a:gd name="T3" fmla="*/ 247 h 269"/>
                <a:gd name="T4" fmla="*/ 372 w 385"/>
                <a:gd name="T5" fmla="*/ 269 h 269"/>
                <a:gd name="T6" fmla="*/ 0 w 385"/>
                <a:gd name="T7" fmla="*/ 21 h 269"/>
                <a:gd name="T8" fmla="*/ 14 w 385"/>
                <a:gd name="T9" fmla="*/ 0 h 269"/>
              </a:gdLst>
              <a:ahLst/>
              <a:cxnLst>
                <a:cxn ang="0">
                  <a:pos x="T0" y="T1"/>
                </a:cxn>
                <a:cxn ang="0">
                  <a:pos x="T2" y="T3"/>
                </a:cxn>
                <a:cxn ang="0">
                  <a:pos x="T4" y="T5"/>
                </a:cxn>
                <a:cxn ang="0">
                  <a:pos x="T6" y="T7"/>
                </a:cxn>
                <a:cxn ang="0">
                  <a:pos x="T8" y="T9"/>
                </a:cxn>
              </a:cxnLst>
              <a:rect l="0" t="0" r="r" b="b"/>
              <a:pathLst>
                <a:path w="385" h="269">
                  <a:moveTo>
                    <a:pt x="14" y="0"/>
                  </a:moveTo>
                  <a:lnTo>
                    <a:pt x="385" y="247"/>
                  </a:lnTo>
                  <a:lnTo>
                    <a:pt x="372" y="269"/>
                  </a:lnTo>
                  <a:lnTo>
                    <a:pt x="0" y="21"/>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29" name="Freeform 24">
              <a:extLst>
                <a:ext uri="{FF2B5EF4-FFF2-40B4-BE49-F238E27FC236}">
                  <a16:creationId xmlns:a16="http://schemas.microsoft.com/office/drawing/2014/main" id="{1C6B1F01-49CD-454E-A5B7-BCCF772E0798}"/>
                </a:ext>
              </a:extLst>
            </p:cNvPr>
            <p:cNvSpPr>
              <a:spLocks/>
            </p:cNvSpPr>
            <p:nvPr/>
          </p:nvSpPr>
          <p:spPr bwMode="auto">
            <a:xfrm>
              <a:off x="5254922" y="2170886"/>
              <a:ext cx="497166" cy="388838"/>
            </a:xfrm>
            <a:custGeom>
              <a:avLst/>
              <a:gdLst>
                <a:gd name="T0" fmla="*/ 0 w 436"/>
                <a:gd name="T1" fmla="*/ 320 h 341"/>
                <a:gd name="T2" fmla="*/ 420 w 436"/>
                <a:gd name="T3" fmla="*/ 0 h 341"/>
                <a:gd name="T4" fmla="*/ 436 w 436"/>
                <a:gd name="T5" fmla="*/ 21 h 341"/>
                <a:gd name="T6" fmla="*/ 15 w 436"/>
                <a:gd name="T7" fmla="*/ 341 h 341"/>
                <a:gd name="T8" fmla="*/ 0 w 436"/>
                <a:gd name="T9" fmla="*/ 320 h 341"/>
              </a:gdLst>
              <a:ahLst/>
              <a:cxnLst>
                <a:cxn ang="0">
                  <a:pos x="T0" y="T1"/>
                </a:cxn>
                <a:cxn ang="0">
                  <a:pos x="T2" y="T3"/>
                </a:cxn>
                <a:cxn ang="0">
                  <a:pos x="T4" y="T5"/>
                </a:cxn>
                <a:cxn ang="0">
                  <a:pos x="T6" y="T7"/>
                </a:cxn>
                <a:cxn ang="0">
                  <a:pos x="T8" y="T9"/>
                </a:cxn>
              </a:cxnLst>
              <a:rect l="0" t="0" r="r" b="b"/>
              <a:pathLst>
                <a:path w="436" h="341">
                  <a:moveTo>
                    <a:pt x="0" y="320"/>
                  </a:moveTo>
                  <a:lnTo>
                    <a:pt x="420" y="0"/>
                  </a:lnTo>
                  <a:lnTo>
                    <a:pt x="436" y="21"/>
                  </a:lnTo>
                  <a:lnTo>
                    <a:pt x="15" y="341"/>
                  </a:lnTo>
                  <a:lnTo>
                    <a:pt x="0" y="3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30" name="Freeform 25">
              <a:extLst>
                <a:ext uri="{FF2B5EF4-FFF2-40B4-BE49-F238E27FC236}">
                  <a16:creationId xmlns:a16="http://schemas.microsoft.com/office/drawing/2014/main" id="{B172E3EC-46DC-4BF1-98F7-5FD3312C3712}"/>
                </a:ext>
              </a:extLst>
            </p:cNvPr>
            <p:cNvSpPr>
              <a:spLocks/>
            </p:cNvSpPr>
            <p:nvPr/>
          </p:nvSpPr>
          <p:spPr bwMode="auto">
            <a:xfrm>
              <a:off x="5173962" y="3522127"/>
              <a:ext cx="258845" cy="293054"/>
            </a:xfrm>
            <a:custGeom>
              <a:avLst/>
              <a:gdLst>
                <a:gd name="T0" fmla="*/ 20 w 227"/>
                <a:gd name="T1" fmla="*/ 0 h 257"/>
                <a:gd name="T2" fmla="*/ 227 w 227"/>
                <a:gd name="T3" fmla="*/ 240 h 257"/>
                <a:gd name="T4" fmla="*/ 208 w 227"/>
                <a:gd name="T5" fmla="*/ 257 h 257"/>
                <a:gd name="T6" fmla="*/ 0 w 227"/>
                <a:gd name="T7" fmla="*/ 17 h 257"/>
                <a:gd name="T8" fmla="*/ 20 w 227"/>
                <a:gd name="T9" fmla="*/ 0 h 257"/>
              </a:gdLst>
              <a:ahLst/>
              <a:cxnLst>
                <a:cxn ang="0">
                  <a:pos x="T0" y="T1"/>
                </a:cxn>
                <a:cxn ang="0">
                  <a:pos x="T2" y="T3"/>
                </a:cxn>
                <a:cxn ang="0">
                  <a:pos x="T4" y="T5"/>
                </a:cxn>
                <a:cxn ang="0">
                  <a:pos x="T6" y="T7"/>
                </a:cxn>
                <a:cxn ang="0">
                  <a:pos x="T8" y="T9"/>
                </a:cxn>
              </a:cxnLst>
              <a:rect l="0" t="0" r="r" b="b"/>
              <a:pathLst>
                <a:path w="227" h="257">
                  <a:moveTo>
                    <a:pt x="20" y="0"/>
                  </a:moveTo>
                  <a:lnTo>
                    <a:pt x="227" y="240"/>
                  </a:lnTo>
                  <a:lnTo>
                    <a:pt x="208" y="257"/>
                  </a:lnTo>
                  <a:lnTo>
                    <a:pt x="0" y="17"/>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31" name="Freeform 26">
              <a:extLst>
                <a:ext uri="{FF2B5EF4-FFF2-40B4-BE49-F238E27FC236}">
                  <a16:creationId xmlns:a16="http://schemas.microsoft.com/office/drawing/2014/main" id="{9011B1E1-31B8-4764-B1EE-2261DCFD00EC}"/>
                </a:ext>
              </a:extLst>
            </p:cNvPr>
            <p:cNvSpPr>
              <a:spLocks/>
            </p:cNvSpPr>
            <p:nvPr/>
          </p:nvSpPr>
          <p:spPr bwMode="auto">
            <a:xfrm>
              <a:off x="6685984" y="4437778"/>
              <a:ext cx="61576" cy="683032"/>
            </a:xfrm>
            <a:custGeom>
              <a:avLst/>
              <a:gdLst>
                <a:gd name="T0" fmla="*/ 0 w 54"/>
                <a:gd name="T1" fmla="*/ 597 h 599"/>
                <a:gd name="T2" fmla="*/ 26 w 54"/>
                <a:gd name="T3" fmla="*/ 0 h 599"/>
                <a:gd name="T4" fmla="*/ 54 w 54"/>
                <a:gd name="T5" fmla="*/ 1 h 599"/>
                <a:gd name="T6" fmla="*/ 26 w 54"/>
                <a:gd name="T7" fmla="*/ 599 h 599"/>
                <a:gd name="T8" fmla="*/ 0 w 54"/>
                <a:gd name="T9" fmla="*/ 597 h 599"/>
              </a:gdLst>
              <a:ahLst/>
              <a:cxnLst>
                <a:cxn ang="0">
                  <a:pos x="T0" y="T1"/>
                </a:cxn>
                <a:cxn ang="0">
                  <a:pos x="T2" y="T3"/>
                </a:cxn>
                <a:cxn ang="0">
                  <a:pos x="T4" y="T5"/>
                </a:cxn>
                <a:cxn ang="0">
                  <a:pos x="T6" y="T7"/>
                </a:cxn>
                <a:cxn ang="0">
                  <a:pos x="T8" y="T9"/>
                </a:cxn>
              </a:cxnLst>
              <a:rect l="0" t="0" r="r" b="b"/>
              <a:pathLst>
                <a:path w="54" h="599">
                  <a:moveTo>
                    <a:pt x="0" y="597"/>
                  </a:moveTo>
                  <a:lnTo>
                    <a:pt x="26" y="0"/>
                  </a:lnTo>
                  <a:lnTo>
                    <a:pt x="54" y="1"/>
                  </a:lnTo>
                  <a:lnTo>
                    <a:pt x="26" y="599"/>
                  </a:lnTo>
                  <a:lnTo>
                    <a:pt x="0" y="5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32" name="Freeform 27">
              <a:extLst>
                <a:ext uri="{FF2B5EF4-FFF2-40B4-BE49-F238E27FC236}">
                  <a16:creationId xmlns:a16="http://schemas.microsoft.com/office/drawing/2014/main" id="{66216133-1286-4DB6-9F2F-1AF427E2172D}"/>
                </a:ext>
              </a:extLst>
            </p:cNvPr>
            <p:cNvSpPr>
              <a:spLocks/>
            </p:cNvSpPr>
            <p:nvPr/>
          </p:nvSpPr>
          <p:spPr bwMode="auto">
            <a:xfrm>
              <a:off x="5573063" y="3874476"/>
              <a:ext cx="584968" cy="523392"/>
            </a:xfrm>
            <a:custGeom>
              <a:avLst/>
              <a:gdLst>
                <a:gd name="T0" fmla="*/ 513 w 513"/>
                <a:gd name="T1" fmla="*/ 19 h 459"/>
                <a:gd name="T2" fmla="*/ 18 w 513"/>
                <a:gd name="T3" fmla="*/ 459 h 459"/>
                <a:gd name="T4" fmla="*/ 0 w 513"/>
                <a:gd name="T5" fmla="*/ 438 h 459"/>
                <a:gd name="T6" fmla="*/ 495 w 513"/>
                <a:gd name="T7" fmla="*/ 0 h 459"/>
                <a:gd name="T8" fmla="*/ 513 w 513"/>
                <a:gd name="T9" fmla="*/ 19 h 459"/>
              </a:gdLst>
              <a:ahLst/>
              <a:cxnLst>
                <a:cxn ang="0">
                  <a:pos x="T0" y="T1"/>
                </a:cxn>
                <a:cxn ang="0">
                  <a:pos x="T2" y="T3"/>
                </a:cxn>
                <a:cxn ang="0">
                  <a:pos x="T4" y="T5"/>
                </a:cxn>
                <a:cxn ang="0">
                  <a:pos x="T6" y="T7"/>
                </a:cxn>
                <a:cxn ang="0">
                  <a:pos x="T8" y="T9"/>
                </a:cxn>
              </a:cxnLst>
              <a:rect l="0" t="0" r="r" b="b"/>
              <a:pathLst>
                <a:path w="513" h="459">
                  <a:moveTo>
                    <a:pt x="513" y="19"/>
                  </a:moveTo>
                  <a:lnTo>
                    <a:pt x="18" y="459"/>
                  </a:lnTo>
                  <a:lnTo>
                    <a:pt x="0" y="438"/>
                  </a:lnTo>
                  <a:lnTo>
                    <a:pt x="495" y="0"/>
                  </a:lnTo>
                  <a:lnTo>
                    <a:pt x="513"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33" name="Freeform 28">
              <a:extLst>
                <a:ext uri="{FF2B5EF4-FFF2-40B4-BE49-F238E27FC236}">
                  <a16:creationId xmlns:a16="http://schemas.microsoft.com/office/drawing/2014/main" id="{BD56A712-194C-425A-A6A8-1EDE39D140AE}"/>
                </a:ext>
              </a:extLst>
            </p:cNvPr>
            <p:cNvSpPr>
              <a:spLocks/>
            </p:cNvSpPr>
            <p:nvPr/>
          </p:nvSpPr>
          <p:spPr bwMode="auto">
            <a:xfrm>
              <a:off x="5860415" y="4709167"/>
              <a:ext cx="245162" cy="427608"/>
            </a:xfrm>
            <a:custGeom>
              <a:avLst/>
              <a:gdLst>
                <a:gd name="T0" fmla="*/ 215 w 215"/>
                <a:gd name="T1" fmla="*/ 12 h 375"/>
                <a:gd name="T2" fmla="*/ 24 w 215"/>
                <a:gd name="T3" fmla="*/ 375 h 375"/>
                <a:gd name="T4" fmla="*/ 0 w 215"/>
                <a:gd name="T5" fmla="*/ 363 h 375"/>
                <a:gd name="T6" fmla="*/ 191 w 215"/>
                <a:gd name="T7" fmla="*/ 0 h 375"/>
                <a:gd name="T8" fmla="*/ 215 w 215"/>
                <a:gd name="T9" fmla="*/ 12 h 375"/>
              </a:gdLst>
              <a:ahLst/>
              <a:cxnLst>
                <a:cxn ang="0">
                  <a:pos x="T0" y="T1"/>
                </a:cxn>
                <a:cxn ang="0">
                  <a:pos x="T2" y="T3"/>
                </a:cxn>
                <a:cxn ang="0">
                  <a:pos x="T4" y="T5"/>
                </a:cxn>
                <a:cxn ang="0">
                  <a:pos x="T6" y="T7"/>
                </a:cxn>
                <a:cxn ang="0">
                  <a:pos x="T8" y="T9"/>
                </a:cxn>
              </a:cxnLst>
              <a:rect l="0" t="0" r="r" b="b"/>
              <a:pathLst>
                <a:path w="215" h="375">
                  <a:moveTo>
                    <a:pt x="215" y="12"/>
                  </a:moveTo>
                  <a:lnTo>
                    <a:pt x="24" y="375"/>
                  </a:lnTo>
                  <a:lnTo>
                    <a:pt x="0" y="363"/>
                  </a:lnTo>
                  <a:lnTo>
                    <a:pt x="191" y="0"/>
                  </a:lnTo>
                  <a:lnTo>
                    <a:pt x="21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34" name="Freeform 29">
              <a:extLst>
                <a:ext uri="{FF2B5EF4-FFF2-40B4-BE49-F238E27FC236}">
                  <a16:creationId xmlns:a16="http://schemas.microsoft.com/office/drawing/2014/main" id="{E26EE6F3-9B78-43B3-BC00-6CF6B9827208}"/>
                </a:ext>
              </a:extLst>
            </p:cNvPr>
            <p:cNvSpPr>
              <a:spLocks/>
            </p:cNvSpPr>
            <p:nvPr/>
          </p:nvSpPr>
          <p:spPr bwMode="auto">
            <a:xfrm>
              <a:off x="6833081" y="1890375"/>
              <a:ext cx="225777" cy="145957"/>
            </a:xfrm>
            <a:custGeom>
              <a:avLst/>
              <a:gdLst>
                <a:gd name="T0" fmla="*/ 186 w 198"/>
                <a:gd name="T1" fmla="*/ 128 h 128"/>
                <a:gd name="T2" fmla="*/ 0 w 198"/>
                <a:gd name="T3" fmla="*/ 24 h 128"/>
                <a:gd name="T4" fmla="*/ 14 w 198"/>
                <a:gd name="T5" fmla="*/ 0 h 128"/>
                <a:gd name="T6" fmla="*/ 198 w 198"/>
                <a:gd name="T7" fmla="*/ 106 h 128"/>
                <a:gd name="T8" fmla="*/ 186 w 198"/>
                <a:gd name="T9" fmla="*/ 128 h 128"/>
              </a:gdLst>
              <a:ahLst/>
              <a:cxnLst>
                <a:cxn ang="0">
                  <a:pos x="T0" y="T1"/>
                </a:cxn>
                <a:cxn ang="0">
                  <a:pos x="T2" y="T3"/>
                </a:cxn>
                <a:cxn ang="0">
                  <a:pos x="T4" y="T5"/>
                </a:cxn>
                <a:cxn ang="0">
                  <a:pos x="T6" y="T7"/>
                </a:cxn>
                <a:cxn ang="0">
                  <a:pos x="T8" y="T9"/>
                </a:cxn>
              </a:cxnLst>
              <a:rect l="0" t="0" r="r" b="b"/>
              <a:pathLst>
                <a:path w="198" h="128">
                  <a:moveTo>
                    <a:pt x="186" y="128"/>
                  </a:moveTo>
                  <a:lnTo>
                    <a:pt x="0" y="24"/>
                  </a:lnTo>
                  <a:lnTo>
                    <a:pt x="14" y="0"/>
                  </a:lnTo>
                  <a:lnTo>
                    <a:pt x="198" y="106"/>
                  </a:lnTo>
                  <a:lnTo>
                    <a:pt x="186"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35" name="Freeform 30">
              <a:extLst>
                <a:ext uri="{FF2B5EF4-FFF2-40B4-BE49-F238E27FC236}">
                  <a16:creationId xmlns:a16="http://schemas.microsoft.com/office/drawing/2014/main" id="{4F723EA9-1AF8-4BFB-95E6-2B19362985CA}"/>
                </a:ext>
              </a:extLst>
            </p:cNvPr>
            <p:cNvSpPr>
              <a:spLocks/>
            </p:cNvSpPr>
            <p:nvPr/>
          </p:nvSpPr>
          <p:spPr bwMode="auto">
            <a:xfrm>
              <a:off x="7513833" y="2653228"/>
              <a:ext cx="103766" cy="452694"/>
            </a:xfrm>
            <a:custGeom>
              <a:avLst/>
              <a:gdLst>
                <a:gd name="T0" fmla="*/ 91 w 91"/>
                <a:gd name="T1" fmla="*/ 5 h 397"/>
                <a:gd name="T2" fmla="*/ 26 w 91"/>
                <a:gd name="T3" fmla="*/ 397 h 397"/>
                <a:gd name="T4" fmla="*/ 0 w 91"/>
                <a:gd name="T5" fmla="*/ 392 h 397"/>
                <a:gd name="T6" fmla="*/ 64 w 91"/>
                <a:gd name="T7" fmla="*/ 0 h 397"/>
                <a:gd name="T8" fmla="*/ 91 w 91"/>
                <a:gd name="T9" fmla="*/ 5 h 397"/>
              </a:gdLst>
              <a:ahLst/>
              <a:cxnLst>
                <a:cxn ang="0">
                  <a:pos x="T0" y="T1"/>
                </a:cxn>
                <a:cxn ang="0">
                  <a:pos x="T2" y="T3"/>
                </a:cxn>
                <a:cxn ang="0">
                  <a:pos x="T4" y="T5"/>
                </a:cxn>
                <a:cxn ang="0">
                  <a:pos x="T6" y="T7"/>
                </a:cxn>
                <a:cxn ang="0">
                  <a:pos x="T8" y="T9"/>
                </a:cxn>
              </a:cxnLst>
              <a:rect l="0" t="0" r="r" b="b"/>
              <a:pathLst>
                <a:path w="91" h="397">
                  <a:moveTo>
                    <a:pt x="91" y="5"/>
                  </a:moveTo>
                  <a:lnTo>
                    <a:pt x="26" y="397"/>
                  </a:lnTo>
                  <a:lnTo>
                    <a:pt x="0" y="392"/>
                  </a:lnTo>
                  <a:lnTo>
                    <a:pt x="64" y="0"/>
                  </a:lnTo>
                  <a:lnTo>
                    <a:pt x="9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36" name="Freeform 31">
              <a:extLst>
                <a:ext uri="{FF2B5EF4-FFF2-40B4-BE49-F238E27FC236}">
                  <a16:creationId xmlns:a16="http://schemas.microsoft.com/office/drawing/2014/main" id="{60286F0E-0678-4308-874D-A213A8BD4785}"/>
                </a:ext>
              </a:extLst>
            </p:cNvPr>
            <p:cNvSpPr>
              <a:spLocks/>
            </p:cNvSpPr>
            <p:nvPr/>
          </p:nvSpPr>
          <p:spPr bwMode="auto">
            <a:xfrm>
              <a:off x="6973336" y="3175480"/>
              <a:ext cx="139115" cy="469799"/>
            </a:xfrm>
            <a:custGeom>
              <a:avLst/>
              <a:gdLst>
                <a:gd name="T0" fmla="*/ 122 w 122"/>
                <a:gd name="T1" fmla="*/ 5 h 412"/>
                <a:gd name="T2" fmla="*/ 26 w 122"/>
                <a:gd name="T3" fmla="*/ 412 h 412"/>
                <a:gd name="T4" fmla="*/ 0 w 122"/>
                <a:gd name="T5" fmla="*/ 407 h 412"/>
                <a:gd name="T6" fmla="*/ 96 w 122"/>
                <a:gd name="T7" fmla="*/ 0 h 412"/>
                <a:gd name="T8" fmla="*/ 122 w 122"/>
                <a:gd name="T9" fmla="*/ 5 h 412"/>
              </a:gdLst>
              <a:ahLst/>
              <a:cxnLst>
                <a:cxn ang="0">
                  <a:pos x="T0" y="T1"/>
                </a:cxn>
                <a:cxn ang="0">
                  <a:pos x="T2" y="T3"/>
                </a:cxn>
                <a:cxn ang="0">
                  <a:pos x="T4" y="T5"/>
                </a:cxn>
                <a:cxn ang="0">
                  <a:pos x="T6" y="T7"/>
                </a:cxn>
                <a:cxn ang="0">
                  <a:pos x="T8" y="T9"/>
                </a:cxn>
              </a:cxnLst>
              <a:rect l="0" t="0" r="r" b="b"/>
              <a:pathLst>
                <a:path w="122" h="412">
                  <a:moveTo>
                    <a:pt x="122" y="5"/>
                  </a:moveTo>
                  <a:lnTo>
                    <a:pt x="26" y="412"/>
                  </a:lnTo>
                  <a:lnTo>
                    <a:pt x="0" y="407"/>
                  </a:lnTo>
                  <a:lnTo>
                    <a:pt x="96" y="0"/>
                  </a:lnTo>
                  <a:lnTo>
                    <a:pt x="122"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37" name="Freeform 32">
              <a:extLst>
                <a:ext uri="{FF2B5EF4-FFF2-40B4-BE49-F238E27FC236}">
                  <a16:creationId xmlns:a16="http://schemas.microsoft.com/office/drawing/2014/main" id="{89B9BB76-1461-4F8E-857B-5ADBB02C15C0}"/>
                </a:ext>
              </a:extLst>
            </p:cNvPr>
            <p:cNvSpPr>
              <a:spLocks/>
            </p:cNvSpPr>
            <p:nvPr/>
          </p:nvSpPr>
          <p:spPr bwMode="auto">
            <a:xfrm>
              <a:off x="6992721" y="3441167"/>
              <a:ext cx="655666" cy="215514"/>
            </a:xfrm>
            <a:custGeom>
              <a:avLst/>
              <a:gdLst>
                <a:gd name="T0" fmla="*/ 575 w 575"/>
                <a:gd name="T1" fmla="*/ 24 h 189"/>
                <a:gd name="T2" fmla="*/ 9 w 575"/>
                <a:gd name="T3" fmla="*/ 189 h 189"/>
                <a:gd name="T4" fmla="*/ 0 w 575"/>
                <a:gd name="T5" fmla="*/ 163 h 189"/>
                <a:gd name="T6" fmla="*/ 567 w 575"/>
                <a:gd name="T7" fmla="*/ 0 h 189"/>
                <a:gd name="T8" fmla="*/ 575 w 575"/>
                <a:gd name="T9" fmla="*/ 24 h 189"/>
              </a:gdLst>
              <a:ahLst/>
              <a:cxnLst>
                <a:cxn ang="0">
                  <a:pos x="T0" y="T1"/>
                </a:cxn>
                <a:cxn ang="0">
                  <a:pos x="T2" y="T3"/>
                </a:cxn>
                <a:cxn ang="0">
                  <a:pos x="T4" y="T5"/>
                </a:cxn>
                <a:cxn ang="0">
                  <a:pos x="T6" y="T7"/>
                </a:cxn>
                <a:cxn ang="0">
                  <a:pos x="T8" y="T9"/>
                </a:cxn>
              </a:cxnLst>
              <a:rect l="0" t="0" r="r" b="b"/>
              <a:pathLst>
                <a:path w="575" h="189">
                  <a:moveTo>
                    <a:pt x="575" y="24"/>
                  </a:moveTo>
                  <a:lnTo>
                    <a:pt x="9" y="189"/>
                  </a:lnTo>
                  <a:lnTo>
                    <a:pt x="0" y="163"/>
                  </a:lnTo>
                  <a:lnTo>
                    <a:pt x="567" y="0"/>
                  </a:lnTo>
                  <a:lnTo>
                    <a:pt x="575"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38" name="Freeform 33">
              <a:extLst>
                <a:ext uri="{FF2B5EF4-FFF2-40B4-BE49-F238E27FC236}">
                  <a16:creationId xmlns:a16="http://schemas.microsoft.com/office/drawing/2014/main" id="{A2639067-CB93-4AEC-A456-294C5757ED6C}"/>
                </a:ext>
              </a:extLst>
            </p:cNvPr>
            <p:cNvSpPr>
              <a:spLocks/>
            </p:cNvSpPr>
            <p:nvPr/>
          </p:nvSpPr>
          <p:spPr bwMode="auto">
            <a:xfrm>
              <a:off x="6655196" y="2720505"/>
              <a:ext cx="82101" cy="554180"/>
            </a:xfrm>
            <a:custGeom>
              <a:avLst/>
              <a:gdLst>
                <a:gd name="T0" fmla="*/ 0 w 72"/>
                <a:gd name="T1" fmla="*/ 484 h 486"/>
                <a:gd name="T2" fmla="*/ 45 w 72"/>
                <a:gd name="T3" fmla="*/ 0 h 486"/>
                <a:gd name="T4" fmla="*/ 72 w 72"/>
                <a:gd name="T5" fmla="*/ 1 h 486"/>
                <a:gd name="T6" fmla="*/ 26 w 72"/>
                <a:gd name="T7" fmla="*/ 486 h 486"/>
                <a:gd name="T8" fmla="*/ 0 w 72"/>
                <a:gd name="T9" fmla="*/ 484 h 486"/>
              </a:gdLst>
              <a:ahLst/>
              <a:cxnLst>
                <a:cxn ang="0">
                  <a:pos x="T0" y="T1"/>
                </a:cxn>
                <a:cxn ang="0">
                  <a:pos x="T2" y="T3"/>
                </a:cxn>
                <a:cxn ang="0">
                  <a:pos x="T4" y="T5"/>
                </a:cxn>
                <a:cxn ang="0">
                  <a:pos x="T6" y="T7"/>
                </a:cxn>
                <a:cxn ang="0">
                  <a:pos x="T8" y="T9"/>
                </a:cxn>
              </a:cxnLst>
              <a:rect l="0" t="0" r="r" b="b"/>
              <a:pathLst>
                <a:path w="72" h="486">
                  <a:moveTo>
                    <a:pt x="0" y="484"/>
                  </a:moveTo>
                  <a:lnTo>
                    <a:pt x="45" y="0"/>
                  </a:lnTo>
                  <a:lnTo>
                    <a:pt x="72" y="1"/>
                  </a:lnTo>
                  <a:lnTo>
                    <a:pt x="26" y="486"/>
                  </a:lnTo>
                  <a:lnTo>
                    <a:pt x="0" y="4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39" name="Freeform 34">
              <a:extLst>
                <a:ext uri="{FF2B5EF4-FFF2-40B4-BE49-F238E27FC236}">
                  <a16:creationId xmlns:a16="http://schemas.microsoft.com/office/drawing/2014/main" id="{4262B8F0-5472-48F8-BEE1-AEAE3362E6F8}"/>
                </a:ext>
              </a:extLst>
            </p:cNvPr>
            <p:cNvSpPr>
              <a:spLocks/>
            </p:cNvSpPr>
            <p:nvPr/>
          </p:nvSpPr>
          <p:spPr bwMode="auto">
            <a:xfrm>
              <a:off x="5747527" y="2143519"/>
              <a:ext cx="319281" cy="57014"/>
            </a:xfrm>
            <a:custGeom>
              <a:avLst/>
              <a:gdLst>
                <a:gd name="T0" fmla="*/ 280 w 280"/>
                <a:gd name="T1" fmla="*/ 28 h 50"/>
                <a:gd name="T2" fmla="*/ 4 w 280"/>
                <a:gd name="T3" fmla="*/ 50 h 50"/>
                <a:gd name="T4" fmla="*/ 0 w 280"/>
                <a:gd name="T5" fmla="*/ 24 h 50"/>
                <a:gd name="T6" fmla="*/ 278 w 280"/>
                <a:gd name="T7" fmla="*/ 0 h 50"/>
                <a:gd name="T8" fmla="*/ 280 w 280"/>
                <a:gd name="T9" fmla="*/ 28 h 50"/>
              </a:gdLst>
              <a:ahLst/>
              <a:cxnLst>
                <a:cxn ang="0">
                  <a:pos x="T0" y="T1"/>
                </a:cxn>
                <a:cxn ang="0">
                  <a:pos x="T2" y="T3"/>
                </a:cxn>
                <a:cxn ang="0">
                  <a:pos x="T4" y="T5"/>
                </a:cxn>
                <a:cxn ang="0">
                  <a:pos x="T6" y="T7"/>
                </a:cxn>
                <a:cxn ang="0">
                  <a:pos x="T8" y="T9"/>
                </a:cxn>
              </a:cxnLst>
              <a:rect l="0" t="0" r="r" b="b"/>
              <a:pathLst>
                <a:path w="280" h="50">
                  <a:moveTo>
                    <a:pt x="280" y="28"/>
                  </a:moveTo>
                  <a:lnTo>
                    <a:pt x="4" y="50"/>
                  </a:lnTo>
                  <a:lnTo>
                    <a:pt x="0" y="24"/>
                  </a:lnTo>
                  <a:lnTo>
                    <a:pt x="278" y="0"/>
                  </a:lnTo>
                  <a:lnTo>
                    <a:pt x="280"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40" name="Freeform 35">
              <a:extLst>
                <a:ext uri="{FF2B5EF4-FFF2-40B4-BE49-F238E27FC236}">
                  <a16:creationId xmlns:a16="http://schemas.microsoft.com/office/drawing/2014/main" id="{21ECE2B6-75B9-4AE3-B99A-DE3984C27DEF}"/>
                </a:ext>
              </a:extLst>
            </p:cNvPr>
            <p:cNvSpPr>
              <a:spLocks/>
            </p:cNvSpPr>
            <p:nvPr/>
          </p:nvSpPr>
          <p:spPr bwMode="auto">
            <a:xfrm>
              <a:off x="5137473" y="2855059"/>
              <a:ext cx="85522" cy="272529"/>
            </a:xfrm>
            <a:custGeom>
              <a:avLst/>
              <a:gdLst>
                <a:gd name="T0" fmla="*/ 49 w 75"/>
                <a:gd name="T1" fmla="*/ 239 h 239"/>
                <a:gd name="T2" fmla="*/ 0 w 75"/>
                <a:gd name="T3" fmla="*/ 5 h 239"/>
                <a:gd name="T4" fmla="*/ 26 w 75"/>
                <a:gd name="T5" fmla="*/ 0 h 239"/>
                <a:gd name="T6" fmla="*/ 75 w 75"/>
                <a:gd name="T7" fmla="*/ 234 h 239"/>
                <a:gd name="T8" fmla="*/ 49 w 75"/>
                <a:gd name="T9" fmla="*/ 239 h 239"/>
              </a:gdLst>
              <a:ahLst/>
              <a:cxnLst>
                <a:cxn ang="0">
                  <a:pos x="T0" y="T1"/>
                </a:cxn>
                <a:cxn ang="0">
                  <a:pos x="T2" y="T3"/>
                </a:cxn>
                <a:cxn ang="0">
                  <a:pos x="T4" y="T5"/>
                </a:cxn>
                <a:cxn ang="0">
                  <a:pos x="T6" y="T7"/>
                </a:cxn>
                <a:cxn ang="0">
                  <a:pos x="T8" y="T9"/>
                </a:cxn>
              </a:cxnLst>
              <a:rect l="0" t="0" r="r" b="b"/>
              <a:pathLst>
                <a:path w="75" h="239">
                  <a:moveTo>
                    <a:pt x="49" y="239"/>
                  </a:moveTo>
                  <a:lnTo>
                    <a:pt x="0" y="5"/>
                  </a:lnTo>
                  <a:lnTo>
                    <a:pt x="26" y="0"/>
                  </a:lnTo>
                  <a:lnTo>
                    <a:pt x="75" y="234"/>
                  </a:lnTo>
                  <a:lnTo>
                    <a:pt x="49" y="2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41" name="Freeform 36">
              <a:extLst>
                <a:ext uri="{FF2B5EF4-FFF2-40B4-BE49-F238E27FC236}">
                  <a16:creationId xmlns:a16="http://schemas.microsoft.com/office/drawing/2014/main" id="{89DA31E3-762D-4E4B-942A-0A2A1E9E76E8}"/>
                </a:ext>
              </a:extLst>
            </p:cNvPr>
            <p:cNvSpPr>
              <a:spLocks/>
            </p:cNvSpPr>
            <p:nvPr/>
          </p:nvSpPr>
          <p:spPr bwMode="auto">
            <a:xfrm>
              <a:off x="6670019" y="4045519"/>
              <a:ext cx="77540" cy="355770"/>
            </a:xfrm>
            <a:custGeom>
              <a:avLst/>
              <a:gdLst>
                <a:gd name="T0" fmla="*/ 26 w 68"/>
                <a:gd name="T1" fmla="*/ 0 h 312"/>
                <a:gd name="T2" fmla="*/ 68 w 68"/>
                <a:gd name="T3" fmla="*/ 309 h 312"/>
                <a:gd name="T4" fmla="*/ 40 w 68"/>
                <a:gd name="T5" fmla="*/ 312 h 312"/>
                <a:gd name="T6" fmla="*/ 0 w 68"/>
                <a:gd name="T7" fmla="*/ 3 h 312"/>
                <a:gd name="T8" fmla="*/ 26 w 68"/>
                <a:gd name="T9" fmla="*/ 0 h 312"/>
              </a:gdLst>
              <a:ahLst/>
              <a:cxnLst>
                <a:cxn ang="0">
                  <a:pos x="T0" y="T1"/>
                </a:cxn>
                <a:cxn ang="0">
                  <a:pos x="T2" y="T3"/>
                </a:cxn>
                <a:cxn ang="0">
                  <a:pos x="T4" y="T5"/>
                </a:cxn>
                <a:cxn ang="0">
                  <a:pos x="T6" y="T7"/>
                </a:cxn>
                <a:cxn ang="0">
                  <a:pos x="T8" y="T9"/>
                </a:cxn>
              </a:cxnLst>
              <a:rect l="0" t="0" r="r" b="b"/>
              <a:pathLst>
                <a:path w="68" h="312">
                  <a:moveTo>
                    <a:pt x="26" y="0"/>
                  </a:moveTo>
                  <a:lnTo>
                    <a:pt x="68" y="309"/>
                  </a:lnTo>
                  <a:lnTo>
                    <a:pt x="40" y="312"/>
                  </a:lnTo>
                  <a:lnTo>
                    <a:pt x="0" y="3"/>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42" name="Freeform 37">
              <a:extLst>
                <a:ext uri="{FF2B5EF4-FFF2-40B4-BE49-F238E27FC236}">
                  <a16:creationId xmlns:a16="http://schemas.microsoft.com/office/drawing/2014/main" id="{4CDD6559-C445-4069-A719-048A2228DEDE}"/>
                </a:ext>
              </a:extLst>
            </p:cNvPr>
            <p:cNvSpPr>
              <a:spLocks/>
            </p:cNvSpPr>
            <p:nvPr/>
          </p:nvSpPr>
          <p:spPr bwMode="auto">
            <a:xfrm>
              <a:off x="6082771" y="4701185"/>
              <a:ext cx="253144" cy="339806"/>
            </a:xfrm>
            <a:custGeom>
              <a:avLst/>
              <a:gdLst>
                <a:gd name="T0" fmla="*/ 22 w 222"/>
                <a:gd name="T1" fmla="*/ 0 h 298"/>
                <a:gd name="T2" fmla="*/ 222 w 222"/>
                <a:gd name="T3" fmla="*/ 283 h 298"/>
                <a:gd name="T4" fmla="*/ 201 w 222"/>
                <a:gd name="T5" fmla="*/ 298 h 298"/>
                <a:gd name="T6" fmla="*/ 0 w 222"/>
                <a:gd name="T7" fmla="*/ 14 h 298"/>
                <a:gd name="T8" fmla="*/ 22 w 222"/>
                <a:gd name="T9" fmla="*/ 0 h 298"/>
              </a:gdLst>
              <a:ahLst/>
              <a:cxnLst>
                <a:cxn ang="0">
                  <a:pos x="T0" y="T1"/>
                </a:cxn>
                <a:cxn ang="0">
                  <a:pos x="T2" y="T3"/>
                </a:cxn>
                <a:cxn ang="0">
                  <a:pos x="T4" y="T5"/>
                </a:cxn>
                <a:cxn ang="0">
                  <a:pos x="T6" y="T7"/>
                </a:cxn>
                <a:cxn ang="0">
                  <a:pos x="T8" y="T9"/>
                </a:cxn>
              </a:cxnLst>
              <a:rect l="0" t="0" r="r" b="b"/>
              <a:pathLst>
                <a:path w="222" h="298">
                  <a:moveTo>
                    <a:pt x="22" y="0"/>
                  </a:moveTo>
                  <a:lnTo>
                    <a:pt x="222" y="283"/>
                  </a:lnTo>
                  <a:lnTo>
                    <a:pt x="201" y="298"/>
                  </a:lnTo>
                  <a:lnTo>
                    <a:pt x="0" y="14"/>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43" name="Freeform 38">
              <a:extLst>
                <a:ext uri="{FF2B5EF4-FFF2-40B4-BE49-F238E27FC236}">
                  <a16:creationId xmlns:a16="http://schemas.microsoft.com/office/drawing/2014/main" id="{CF37C318-D5C0-4222-AC8D-6079B856CD11}"/>
                </a:ext>
              </a:extLst>
            </p:cNvPr>
            <p:cNvSpPr>
              <a:spLocks/>
            </p:cNvSpPr>
            <p:nvPr/>
          </p:nvSpPr>
          <p:spPr bwMode="auto">
            <a:xfrm>
              <a:off x="5736124" y="4690922"/>
              <a:ext cx="350068" cy="41050"/>
            </a:xfrm>
            <a:custGeom>
              <a:avLst/>
              <a:gdLst>
                <a:gd name="T0" fmla="*/ 305 w 307"/>
                <a:gd name="T1" fmla="*/ 36 h 36"/>
                <a:gd name="T2" fmla="*/ 0 w 307"/>
                <a:gd name="T3" fmla="*/ 28 h 36"/>
                <a:gd name="T4" fmla="*/ 0 w 307"/>
                <a:gd name="T5" fmla="*/ 0 h 36"/>
                <a:gd name="T6" fmla="*/ 307 w 307"/>
                <a:gd name="T7" fmla="*/ 10 h 36"/>
                <a:gd name="T8" fmla="*/ 305 w 307"/>
                <a:gd name="T9" fmla="*/ 36 h 36"/>
              </a:gdLst>
              <a:ahLst/>
              <a:cxnLst>
                <a:cxn ang="0">
                  <a:pos x="T0" y="T1"/>
                </a:cxn>
                <a:cxn ang="0">
                  <a:pos x="T2" y="T3"/>
                </a:cxn>
                <a:cxn ang="0">
                  <a:pos x="T4" y="T5"/>
                </a:cxn>
                <a:cxn ang="0">
                  <a:pos x="T6" y="T7"/>
                </a:cxn>
                <a:cxn ang="0">
                  <a:pos x="T8" y="T9"/>
                </a:cxn>
              </a:cxnLst>
              <a:rect l="0" t="0" r="r" b="b"/>
              <a:pathLst>
                <a:path w="307" h="36">
                  <a:moveTo>
                    <a:pt x="305" y="36"/>
                  </a:moveTo>
                  <a:lnTo>
                    <a:pt x="0" y="28"/>
                  </a:lnTo>
                  <a:lnTo>
                    <a:pt x="0" y="0"/>
                  </a:lnTo>
                  <a:lnTo>
                    <a:pt x="307" y="10"/>
                  </a:lnTo>
                  <a:lnTo>
                    <a:pt x="30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44" name="Freeform 39">
              <a:extLst>
                <a:ext uri="{FF2B5EF4-FFF2-40B4-BE49-F238E27FC236}">
                  <a16:creationId xmlns:a16="http://schemas.microsoft.com/office/drawing/2014/main" id="{3729C093-6A1E-4000-8382-43E95E67DDD2}"/>
                </a:ext>
              </a:extLst>
            </p:cNvPr>
            <p:cNvSpPr>
              <a:spLocks/>
            </p:cNvSpPr>
            <p:nvPr/>
          </p:nvSpPr>
          <p:spPr bwMode="auto">
            <a:xfrm>
              <a:off x="5408861" y="3645278"/>
              <a:ext cx="246302" cy="180165"/>
            </a:xfrm>
            <a:custGeom>
              <a:avLst/>
              <a:gdLst>
                <a:gd name="T0" fmla="*/ 0 w 216"/>
                <a:gd name="T1" fmla="*/ 135 h 158"/>
                <a:gd name="T2" fmla="*/ 200 w 216"/>
                <a:gd name="T3" fmla="*/ 0 h 158"/>
                <a:gd name="T4" fmla="*/ 216 w 216"/>
                <a:gd name="T5" fmla="*/ 21 h 158"/>
                <a:gd name="T6" fmla="*/ 16 w 216"/>
                <a:gd name="T7" fmla="*/ 158 h 158"/>
                <a:gd name="T8" fmla="*/ 0 w 216"/>
                <a:gd name="T9" fmla="*/ 135 h 158"/>
              </a:gdLst>
              <a:ahLst/>
              <a:cxnLst>
                <a:cxn ang="0">
                  <a:pos x="T0" y="T1"/>
                </a:cxn>
                <a:cxn ang="0">
                  <a:pos x="T2" y="T3"/>
                </a:cxn>
                <a:cxn ang="0">
                  <a:pos x="T4" y="T5"/>
                </a:cxn>
                <a:cxn ang="0">
                  <a:pos x="T6" y="T7"/>
                </a:cxn>
                <a:cxn ang="0">
                  <a:pos x="T8" y="T9"/>
                </a:cxn>
              </a:cxnLst>
              <a:rect l="0" t="0" r="r" b="b"/>
              <a:pathLst>
                <a:path w="216" h="158">
                  <a:moveTo>
                    <a:pt x="0" y="135"/>
                  </a:moveTo>
                  <a:lnTo>
                    <a:pt x="200" y="0"/>
                  </a:lnTo>
                  <a:lnTo>
                    <a:pt x="216" y="21"/>
                  </a:lnTo>
                  <a:lnTo>
                    <a:pt x="16" y="158"/>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45" name="Freeform 40">
              <a:extLst>
                <a:ext uri="{FF2B5EF4-FFF2-40B4-BE49-F238E27FC236}">
                  <a16:creationId xmlns:a16="http://schemas.microsoft.com/office/drawing/2014/main" id="{9F7F0D6F-D225-4315-B077-48F53222A684}"/>
                </a:ext>
              </a:extLst>
            </p:cNvPr>
            <p:cNvSpPr>
              <a:spLocks/>
            </p:cNvSpPr>
            <p:nvPr/>
          </p:nvSpPr>
          <p:spPr bwMode="auto">
            <a:xfrm>
              <a:off x="6752120" y="4385325"/>
              <a:ext cx="470939" cy="50173"/>
            </a:xfrm>
            <a:custGeom>
              <a:avLst/>
              <a:gdLst>
                <a:gd name="T0" fmla="*/ 413 w 413"/>
                <a:gd name="T1" fmla="*/ 26 h 44"/>
                <a:gd name="T2" fmla="*/ 1 w 413"/>
                <a:gd name="T3" fmla="*/ 44 h 44"/>
                <a:gd name="T4" fmla="*/ 0 w 413"/>
                <a:gd name="T5" fmla="*/ 16 h 44"/>
                <a:gd name="T6" fmla="*/ 411 w 413"/>
                <a:gd name="T7" fmla="*/ 0 h 44"/>
                <a:gd name="T8" fmla="*/ 413 w 413"/>
                <a:gd name="T9" fmla="*/ 26 h 44"/>
              </a:gdLst>
              <a:ahLst/>
              <a:cxnLst>
                <a:cxn ang="0">
                  <a:pos x="T0" y="T1"/>
                </a:cxn>
                <a:cxn ang="0">
                  <a:pos x="T2" y="T3"/>
                </a:cxn>
                <a:cxn ang="0">
                  <a:pos x="T4" y="T5"/>
                </a:cxn>
                <a:cxn ang="0">
                  <a:pos x="T6" y="T7"/>
                </a:cxn>
                <a:cxn ang="0">
                  <a:pos x="T8" y="T9"/>
                </a:cxn>
              </a:cxnLst>
              <a:rect l="0" t="0" r="r" b="b"/>
              <a:pathLst>
                <a:path w="413" h="44">
                  <a:moveTo>
                    <a:pt x="413" y="26"/>
                  </a:moveTo>
                  <a:lnTo>
                    <a:pt x="1" y="44"/>
                  </a:lnTo>
                  <a:lnTo>
                    <a:pt x="0" y="16"/>
                  </a:lnTo>
                  <a:lnTo>
                    <a:pt x="411" y="0"/>
                  </a:lnTo>
                  <a:lnTo>
                    <a:pt x="41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46" name="Freeform 41">
              <a:extLst>
                <a:ext uri="{FF2B5EF4-FFF2-40B4-BE49-F238E27FC236}">
                  <a16:creationId xmlns:a16="http://schemas.microsoft.com/office/drawing/2014/main" id="{62F8D242-226E-4502-8E4B-A08EBAE97C1B}"/>
                </a:ext>
              </a:extLst>
            </p:cNvPr>
            <p:cNvSpPr>
              <a:spLocks/>
            </p:cNvSpPr>
            <p:nvPr/>
          </p:nvSpPr>
          <p:spPr bwMode="auto">
            <a:xfrm>
              <a:off x="5835329" y="5227998"/>
              <a:ext cx="1191601" cy="1059327"/>
            </a:xfrm>
            <a:custGeom>
              <a:avLst/>
              <a:gdLst>
                <a:gd name="T0" fmla="*/ 293 w 602"/>
                <a:gd name="T1" fmla="*/ 535 h 535"/>
                <a:gd name="T2" fmla="*/ 143 w 602"/>
                <a:gd name="T3" fmla="*/ 515 h 535"/>
                <a:gd name="T4" fmla="*/ 87 w 602"/>
                <a:gd name="T5" fmla="*/ 469 h 535"/>
                <a:gd name="T6" fmla="*/ 38 w 602"/>
                <a:gd name="T7" fmla="*/ 403 h 535"/>
                <a:gd name="T8" fmla="*/ 31 w 602"/>
                <a:gd name="T9" fmla="*/ 368 h 535"/>
                <a:gd name="T10" fmla="*/ 32 w 602"/>
                <a:gd name="T11" fmla="*/ 347 h 535"/>
                <a:gd name="T12" fmla="*/ 38 w 602"/>
                <a:gd name="T13" fmla="*/ 314 h 535"/>
                <a:gd name="T14" fmla="*/ 32 w 602"/>
                <a:gd name="T15" fmla="*/ 293 h 535"/>
                <a:gd name="T16" fmla="*/ 29 w 602"/>
                <a:gd name="T17" fmla="*/ 270 h 535"/>
                <a:gd name="T18" fmla="*/ 37 w 602"/>
                <a:gd name="T19" fmla="*/ 241 h 535"/>
                <a:gd name="T20" fmla="*/ 31 w 602"/>
                <a:gd name="T21" fmla="*/ 214 h 535"/>
                <a:gd name="T22" fmla="*/ 35 w 602"/>
                <a:gd name="T23" fmla="*/ 191 h 535"/>
                <a:gd name="T24" fmla="*/ 41 w 602"/>
                <a:gd name="T25" fmla="*/ 169 h 535"/>
                <a:gd name="T26" fmla="*/ 44 w 602"/>
                <a:gd name="T27" fmla="*/ 145 h 535"/>
                <a:gd name="T28" fmla="*/ 17 w 602"/>
                <a:gd name="T29" fmla="*/ 126 h 535"/>
                <a:gd name="T30" fmla="*/ 0 w 602"/>
                <a:gd name="T31" fmla="*/ 0 h 535"/>
                <a:gd name="T32" fmla="*/ 602 w 602"/>
                <a:gd name="T33" fmla="*/ 0 h 535"/>
                <a:gd name="T34" fmla="*/ 590 w 602"/>
                <a:gd name="T35" fmla="*/ 94 h 535"/>
                <a:gd name="T36" fmla="*/ 563 w 602"/>
                <a:gd name="T37" fmla="*/ 114 h 535"/>
                <a:gd name="T38" fmla="*/ 566 w 602"/>
                <a:gd name="T39" fmla="*/ 138 h 535"/>
                <a:gd name="T40" fmla="*/ 572 w 602"/>
                <a:gd name="T41" fmla="*/ 160 h 535"/>
                <a:gd name="T42" fmla="*/ 577 w 602"/>
                <a:gd name="T43" fmla="*/ 182 h 535"/>
                <a:gd name="T44" fmla="*/ 571 w 602"/>
                <a:gd name="T45" fmla="*/ 209 h 535"/>
                <a:gd name="T46" fmla="*/ 578 w 602"/>
                <a:gd name="T47" fmla="*/ 239 h 535"/>
                <a:gd name="T48" fmla="*/ 575 w 602"/>
                <a:gd name="T49" fmla="*/ 261 h 535"/>
                <a:gd name="T50" fmla="*/ 569 w 602"/>
                <a:gd name="T51" fmla="*/ 282 h 535"/>
                <a:gd name="T52" fmla="*/ 575 w 602"/>
                <a:gd name="T53" fmla="*/ 315 h 535"/>
                <a:gd name="T54" fmla="*/ 577 w 602"/>
                <a:gd name="T55" fmla="*/ 336 h 535"/>
                <a:gd name="T56" fmla="*/ 569 w 602"/>
                <a:gd name="T57" fmla="*/ 372 h 535"/>
                <a:gd name="T58" fmla="*/ 580 w 602"/>
                <a:gd name="T59" fmla="*/ 392 h 535"/>
                <a:gd name="T60" fmla="*/ 524 w 602"/>
                <a:gd name="T61" fmla="*/ 469 h 535"/>
                <a:gd name="T62" fmla="*/ 469 w 602"/>
                <a:gd name="T63" fmla="*/ 515 h 535"/>
                <a:gd name="T64" fmla="*/ 293 w 602"/>
                <a:gd name="T65"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2" h="535">
                  <a:moveTo>
                    <a:pt x="293" y="535"/>
                  </a:moveTo>
                  <a:cubicBezTo>
                    <a:pt x="246" y="535"/>
                    <a:pt x="146" y="530"/>
                    <a:pt x="143" y="515"/>
                  </a:cubicBezTo>
                  <a:cubicBezTo>
                    <a:pt x="140" y="500"/>
                    <a:pt x="125" y="491"/>
                    <a:pt x="87" y="469"/>
                  </a:cubicBezTo>
                  <a:cubicBezTo>
                    <a:pt x="50" y="447"/>
                    <a:pt x="38" y="420"/>
                    <a:pt x="38" y="403"/>
                  </a:cubicBezTo>
                  <a:cubicBezTo>
                    <a:pt x="38" y="387"/>
                    <a:pt x="50" y="375"/>
                    <a:pt x="31" y="368"/>
                  </a:cubicBezTo>
                  <a:cubicBezTo>
                    <a:pt x="11" y="360"/>
                    <a:pt x="16" y="353"/>
                    <a:pt x="32" y="347"/>
                  </a:cubicBezTo>
                  <a:cubicBezTo>
                    <a:pt x="48" y="341"/>
                    <a:pt x="38" y="330"/>
                    <a:pt x="38" y="314"/>
                  </a:cubicBezTo>
                  <a:cubicBezTo>
                    <a:pt x="38" y="297"/>
                    <a:pt x="56" y="294"/>
                    <a:pt x="32" y="293"/>
                  </a:cubicBezTo>
                  <a:cubicBezTo>
                    <a:pt x="8" y="291"/>
                    <a:pt x="11" y="276"/>
                    <a:pt x="29" y="270"/>
                  </a:cubicBezTo>
                  <a:cubicBezTo>
                    <a:pt x="47" y="264"/>
                    <a:pt x="37" y="254"/>
                    <a:pt x="37" y="241"/>
                  </a:cubicBezTo>
                  <a:cubicBezTo>
                    <a:pt x="37" y="227"/>
                    <a:pt x="47" y="218"/>
                    <a:pt x="31" y="214"/>
                  </a:cubicBezTo>
                  <a:cubicBezTo>
                    <a:pt x="14" y="209"/>
                    <a:pt x="16" y="196"/>
                    <a:pt x="35" y="191"/>
                  </a:cubicBezTo>
                  <a:cubicBezTo>
                    <a:pt x="54" y="187"/>
                    <a:pt x="43" y="179"/>
                    <a:pt x="41" y="169"/>
                  </a:cubicBezTo>
                  <a:cubicBezTo>
                    <a:pt x="40" y="158"/>
                    <a:pt x="54" y="145"/>
                    <a:pt x="44" y="145"/>
                  </a:cubicBezTo>
                  <a:cubicBezTo>
                    <a:pt x="34" y="145"/>
                    <a:pt x="19" y="137"/>
                    <a:pt x="17" y="126"/>
                  </a:cubicBezTo>
                  <a:cubicBezTo>
                    <a:pt x="0" y="0"/>
                    <a:pt x="0" y="0"/>
                    <a:pt x="0" y="0"/>
                  </a:cubicBezTo>
                  <a:cubicBezTo>
                    <a:pt x="602" y="0"/>
                    <a:pt x="602" y="0"/>
                    <a:pt x="602" y="0"/>
                  </a:cubicBezTo>
                  <a:cubicBezTo>
                    <a:pt x="590" y="94"/>
                    <a:pt x="590" y="94"/>
                    <a:pt x="590" y="94"/>
                  </a:cubicBezTo>
                  <a:cubicBezTo>
                    <a:pt x="589" y="106"/>
                    <a:pt x="574" y="114"/>
                    <a:pt x="563" y="114"/>
                  </a:cubicBezTo>
                  <a:cubicBezTo>
                    <a:pt x="553" y="114"/>
                    <a:pt x="568" y="127"/>
                    <a:pt x="566" y="138"/>
                  </a:cubicBezTo>
                  <a:cubicBezTo>
                    <a:pt x="565" y="148"/>
                    <a:pt x="553" y="155"/>
                    <a:pt x="572" y="160"/>
                  </a:cubicBezTo>
                  <a:cubicBezTo>
                    <a:pt x="592" y="164"/>
                    <a:pt x="593" y="178"/>
                    <a:pt x="577" y="182"/>
                  </a:cubicBezTo>
                  <a:cubicBezTo>
                    <a:pt x="560" y="187"/>
                    <a:pt x="571" y="196"/>
                    <a:pt x="571" y="209"/>
                  </a:cubicBezTo>
                  <a:cubicBezTo>
                    <a:pt x="571" y="223"/>
                    <a:pt x="560" y="233"/>
                    <a:pt x="578" y="239"/>
                  </a:cubicBezTo>
                  <a:cubicBezTo>
                    <a:pt x="596" y="245"/>
                    <a:pt x="599" y="260"/>
                    <a:pt x="575" y="261"/>
                  </a:cubicBezTo>
                  <a:cubicBezTo>
                    <a:pt x="551" y="263"/>
                    <a:pt x="569" y="266"/>
                    <a:pt x="569" y="282"/>
                  </a:cubicBezTo>
                  <a:cubicBezTo>
                    <a:pt x="569" y="299"/>
                    <a:pt x="559" y="309"/>
                    <a:pt x="575" y="315"/>
                  </a:cubicBezTo>
                  <a:cubicBezTo>
                    <a:pt x="592" y="321"/>
                    <a:pt x="596" y="329"/>
                    <a:pt x="577" y="336"/>
                  </a:cubicBezTo>
                  <a:cubicBezTo>
                    <a:pt x="557" y="344"/>
                    <a:pt x="569" y="356"/>
                    <a:pt x="569" y="372"/>
                  </a:cubicBezTo>
                  <a:cubicBezTo>
                    <a:pt x="569" y="377"/>
                    <a:pt x="582" y="382"/>
                    <a:pt x="580" y="392"/>
                  </a:cubicBezTo>
                  <a:cubicBezTo>
                    <a:pt x="576" y="416"/>
                    <a:pt x="553" y="445"/>
                    <a:pt x="524" y="469"/>
                  </a:cubicBezTo>
                  <a:cubicBezTo>
                    <a:pt x="496" y="493"/>
                    <a:pt x="472" y="500"/>
                    <a:pt x="469" y="515"/>
                  </a:cubicBezTo>
                  <a:cubicBezTo>
                    <a:pt x="466" y="530"/>
                    <a:pt x="341" y="535"/>
                    <a:pt x="293" y="535"/>
                  </a:cubicBezTo>
                  <a:close/>
                </a:path>
              </a:pathLst>
            </a:cu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47" name="Freeform 42">
              <a:extLst>
                <a:ext uri="{FF2B5EF4-FFF2-40B4-BE49-F238E27FC236}">
                  <a16:creationId xmlns:a16="http://schemas.microsoft.com/office/drawing/2014/main" id="{C4111F80-4F2E-4F3F-8771-D09F9344F8B2}"/>
                </a:ext>
              </a:extLst>
            </p:cNvPr>
            <p:cNvSpPr>
              <a:spLocks/>
            </p:cNvSpPr>
            <p:nvPr/>
          </p:nvSpPr>
          <p:spPr bwMode="auto">
            <a:xfrm>
              <a:off x="6090753" y="5227998"/>
              <a:ext cx="336385" cy="1059327"/>
            </a:xfrm>
            <a:custGeom>
              <a:avLst/>
              <a:gdLst>
                <a:gd name="T0" fmla="*/ 82 w 170"/>
                <a:gd name="T1" fmla="*/ 535 h 535"/>
                <a:gd name="T2" fmla="*/ 38 w 170"/>
                <a:gd name="T3" fmla="*/ 515 h 535"/>
                <a:gd name="T4" fmla="*/ 22 w 170"/>
                <a:gd name="T5" fmla="*/ 469 h 535"/>
                <a:gd name="T6" fmla="*/ 8 w 170"/>
                <a:gd name="T7" fmla="*/ 403 h 535"/>
                <a:gd name="T8" fmla="*/ 6 w 170"/>
                <a:gd name="T9" fmla="*/ 368 h 535"/>
                <a:gd name="T10" fmla="*/ 7 w 170"/>
                <a:gd name="T11" fmla="*/ 347 h 535"/>
                <a:gd name="T12" fmla="*/ 8 w 170"/>
                <a:gd name="T13" fmla="*/ 314 h 535"/>
                <a:gd name="T14" fmla="*/ 7 w 170"/>
                <a:gd name="T15" fmla="*/ 293 h 535"/>
                <a:gd name="T16" fmla="*/ 6 w 170"/>
                <a:gd name="T17" fmla="*/ 270 h 535"/>
                <a:gd name="T18" fmla="*/ 8 w 170"/>
                <a:gd name="T19" fmla="*/ 241 h 535"/>
                <a:gd name="T20" fmla="*/ 6 w 170"/>
                <a:gd name="T21" fmla="*/ 214 h 535"/>
                <a:gd name="T22" fmla="*/ 7 w 170"/>
                <a:gd name="T23" fmla="*/ 191 h 535"/>
                <a:gd name="T24" fmla="*/ 9 w 170"/>
                <a:gd name="T25" fmla="*/ 169 h 535"/>
                <a:gd name="T26" fmla="*/ 10 w 170"/>
                <a:gd name="T27" fmla="*/ 145 h 535"/>
                <a:gd name="T28" fmla="*/ 2 w 170"/>
                <a:gd name="T29" fmla="*/ 126 h 535"/>
                <a:gd name="T30" fmla="*/ 5 w 170"/>
                <a:gd name="T31" fmla="*/ 90 h 535"/>
                <a:gd name="T32" fmla="*/ 4 w 170"/>
                <a:gd name="T33" fmla="*/ 43 h 535"/>
                <a:gd name="T34" fmla="*/ 0 w 170"/>
                <a:gd name="T35" fmla="*/ 0 h 535"/>
                <a:gd name="T36" fmla="*/ 170 w 170"/>
                <a:gd name="T37" fmla="*/ 0 h 535"/>
                <a:gd name="T38" fmla="*/ 168 w 170"/>
                <a:gd name="T39" fmla="*/ 23 h 535"/>
                <a:gd name="T40" fmla="*/ 164 w 170"/>
                <a:gd name="T41" fmla="*/ 58 h 535"/>
                <a:gd name="T42" fmla="*/ 167 w 170"/>
                <a:gd name="T43" fmla="*/ 94 h 535"/>
                <a:gd name="T44" fmla="*/ 159 w 170"/>
                <a:gd name="T45" fmla="*/ 114 h 535"/>
                <a:gd name="T46" fmla="*/ 160 w 170"/>
                <a:gd name="T47" fmla="*/ 138 h 535"/>
                <a:gd name="T48" fmla="*/ 162 w 170"/>
                <a:gd name="T49" fmla="*/ 160 h 535"/>
                <a:gd name="T50" fmla="*/ 163 w 170"/>
                <a:gd name="T51" fmla="*/ 182 h 535"/>
                <a:gd name="T52" fmla="*/ 161 w 170"/>
                <a:gd name="T53" fmla="*/ 209 h 535"/>
                <a:gd name="T54" fmla="*/ 163 w 170"/>
                <a:gd name="T55" fmla="*/ 239 h 535"/>
                <a:gd name="T56" fmla="*/ 163 w 170"/>
                <a:gd name="T57" fmla="*/ 261 h 535"/>
                <a:gd name="T58" fmla="*/ 161 w 170"/>
                <a:gd name="T59" fmla="*/ 282 h 535"/>
                <a:gd name="T60" fmla="*/ 163 w 170"/>
                <a:gd name="T61" fmla="*/ 315 h 535"/>
                <a:gd name="T62" fmla="*/ 163 w 170"/>
                <a:gd name="T63" fmla="*/ 336 h 535"/>
                <a:gd name="T64" fmla="*/ 161 w 170"/>
                <a:gd name="T65" fmla="*/ 372 h 535"/>
                <a:gd name="T66" fmla="*/ 164 w 170"/>
                <a:gd name="T67" fmla="*/ 392 h 535"/>
                <a:gd name="T68" fmla="*/ 148 w 170"/>
                <a:gd name="T69" fmla="*/ 469 h 535"/>
                <a:gd name="T70" fmla="*/ 132 w 170"/>
                <a:gd name="T71" fmla="*/ 515 h 535"/>
                <a:gd name="T72" fmla="*/ 82 w 170"/>
                <a:gd name="T73" fmla="*/ 535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535">
                  <a:moveTo>
                    <a:pt x="82" y="535"/>
                  </a:moveTo>
                  <a:cubicBezTo>
                    <a:pt x="68" y="535"/>
                    <a:pt x="39" y="530"/>
                    <a:pt x="38" y="515"/>
                  </a:cubicBezTo>
                  <a:cubicBezTo>
                    <a:pt x="37" y="500"/>
                    <a:pt x="33" y="491"/>
                    <a:pt x="22" y="469"/>
                  </a:cubicBezTo>
                  <a:cubicBezTo>
                    <a:pt x="12" y="447"/>
                    <a:pt x="8" y="420"/>
                    <a:pt x="8" y="403"/>
                  </a:cubicBezTo>
                  <a:cubicBezTo>
                    <a:pt x="8" y="387"/>
                    <a:pt x="12" y="375"/>
                    <a:pt x="6" y="368"/>
                  </a:cubicBezTo>
                  <a:cubicBezTo>
                    <a:pt x="1" y="360"/>
                    <a:pt x="2" y="353"/>
                    <a:pt x="7" y="347"/>
                  </a:cubicBezTo>
                  <a:cubicBezTo>
                    <a:pt x="11" y="341"/>
                    <a:pt x="8" y="330"/>
                    <a:pt x="8" y="314"/>
                  </a:cubicBezTo>
                  <a:cubicBezTo>
                    <a:pt x="8" y="297"/>
                    <a:pt x="13" y="294"/>
                    <a:pt x="7" y="293"/>
                  </a:cubicBezTo>
                  <a:cubicBezTo>
                    <a:pt x="0" y="291"/>
                    <a:pt x="1" y="276"/>
                    <a:pt x="6" y="270"/>
                  </a:cubicBezTo>
                  <a:cubicBezTo>
                    <a:pt x="11" y="264"/>
                    <a:pt x="8" y="254"/>
                    <a:pt x="8" y="241"/>
                  </a:cubicBezTo>
                  <a:cubicBezTo>
                    <a:pt x="8" y="227"/>
                    <a:pt x="11" y="218"/>
                    <a:pt x="6" y="214"/>
                  </a:cubicBezTo>
                  <a:cubicBezTo>
                    <a:pt x="1" y="209"/>
                    <a:pt x="2" y="196"/>
                    <a:pt x="7" y="191"/>
                  </a:cubicBezTo>
                  <a:cubicBezTo>
                    <a:pt x="13" y="187"/>
                    <a:pt x="10" y="179"/>
                    <a:pt x="9" y="169"/>
                  </a:cubicBezTo>
                  <a:cubicBezTo>
                    <a:pt x="9" y="158"/>
                    <a:pt x="13" y="145"/>
                    <a:pt x="10" y="145"/>
                  </a:cubicBezTo>
                  <a:cubicBezTo>
                    <a:pt x="7" y="145"/>
                    <a:pt x="2" y="138"/>
                    <a:pt x="2" y="126"/>
                  </a:cubicBezTo>
                  <a:cubicBezTo>
                    <a:pt x="2" y="114"/>
                    <a:pt x="5" y="106"/>
                    <a:pt x="5" y="90"/>
                  </a:cubicBezTo>
                  <a:cubicBezTo>
                    <a:pt x="5" y="73"/>
                    <a:pt x="6" y="55"/>
                    <a:pt x="4" y="43"/>
                  </a:cubicBezTo>
                  <a:cubicBezTo>
                    <a:pt x="3" y="33"/>
                    <a:pt x="1" y="13"/>
                    <a:pt x="0" y="0"/>
                  </a:cubicBezTo>
                  <a:cubicBezTo>
                    <a:pt x="170" y="0"/>
                    <a:pt x="170" y="0"/>
                    <a:pt x="170" y="0"/>
                  </a:cubicBezTo>
                  <a:cubicBezTo>
                    <a:pt x="170" y="9"/>
                    <a:pt x="170" y="18"/>
                    <a:pt x="168" y="23"/>
                  </a:cubicBezTo>
                  <a:cubicBezTo>
                    <a:pt x="164" y="35"/>
                    <a:pt x="164" y="42"/>
                    <a:pt x="164" y="58"/>
                  </a:cubicBezTo>
                  <a:cubicBezTo>
                    <a:pt x="164" y="75"/>
                    <a:pt x="167" y="82"/>
                    <a:pt x="167" y="94"/>
                  </a:cubicBezTo>
                  <a:cubicBezTo>
                    <a:pt x="167" y="106"/>
                    <a:pt x="162" y="114"/>
                    <a:pt x="159" y="114"/>
                  </a:cubicBezTo>
                  <a:cubicBezTo>
                    <a:pt x="156" y="114"/>
                    <a:pt x="160" y="127"/>
                    <a:pt x="160" y="138"/>
                  </a:cubicBezTo>
                  <a:cubicBezTo>
                    <a:pt x="160" y="148"/>
                    <a:pt x="156" y="155"/>
                    <a:pt x="162" y="160"/>
                  </a:cubicBezTo>
                  <a:cubicBezTo>
                    <a:pt x="167" y="164"/>
                    <a:pt x="168" y="178"/>
                    <a:pt x="163" y="182"/>
                  </a:cubicBezTo>
                  <a:cubicBezTo>
                    <a:pt x="158" y="187"/>
                    <a:pt x="161" y="196"/>
                    <a:pt x="161" y="209"/>
                  </a:cubicBezTo>
                  <a:cubicBezTo>
                    <a:pt x="161" y="223"/>
                    <a:pt x="158" y="233"/>
                    <a:pt x="163" y="239"/>
                  </a:cubicBezTo>
                  <a:cubicBezTo>
                    <a:pt x="169" y="245"/>
                    <a:pt x="169" y="260"/>
                    <a:pt x="163" y="261"/>
                  </a:cubicBezTo>
                  <a:cubicBezTo>
                    <a:pt x="156" y="263"/>
                    <a:pt x="161" y="266"/>
                    <a:pt x="161" y="282"/>
                  </a:cubicBezTo>
                  <a:cubicBezTo>
                    <a:pt x="161" y="299"/>
                    <a:pt x="158" y="309"/>
                    <a:pt x="163" y="315"/>
                  </a:cubicBezTo>
                  <a:cubicBezTo>
                    <a:pt x="167" y="321"/>
                    <a:pt x="169" y="329"/>
                    <a:pt x="163" y="336"/>
                  </a:cubicBezTo>
                  <a:cubicBezTo>
                    <a:pt x="157" y="344"/>
                    <a:pt x="161" y="356"/>
                    <a:pt x="161" y="372"/>
                  </a:cubicBezTo>
                  <a:cubicBezTo>
                    <a:pt x="161" y="377"/>
                    <a:pt x="165" y="382"/>
                    <a:pt x="164" y="392"/>
                  </a:cubicBezTo>
                  <a:cubicBezTo>
                    <a:pt x="163" y="416"/>
                    <a:pt x="156" y="445"/>
                    <a:pt x="148" y="469"/>
                  </a:cubicBezTo>
                  <a:cubicBezTo>
                    <a:pt x="140" y="493"/>
                    <a:pt x="133" y="500"/>
                    <a:pt x="132" y="515"/>
                  </a:cubicBezTo>
                  <a:cubicBezTo>
                    <a:pt x="131" y="530"/>
                    <a:pt x="95" y="535"/>
                    <a:pt x="82" y="535"/>
                  </a:cubicBezTo>
                  <a:close/>
                </a:path>
              </a:pathLst>
            </a:cu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48" name="Oval 43">
              <a:extLst>
                <a:ext uri="{FF2B5EF4-FFF2-40B4-BE49-F238E27FC236}">
                  <a16:creationId xmlns:a16="http://schemas.microsoft.com/office/drawing/2014/main" id="{BA437904-833D-4A5D-B8AA-C9C61D9B91AF}"/>
                </a:ext>
              </a:extLst>
            </p:cNvPr>
            <p:cNvSpPr>
              <a:spLocks noChangeArrowheads="1"/>
            </p:cNvSpPr>
            <p:nvPr/>
          </p:nvSpPr>
          <p:spPr bwMode="auto">
            <a:xfrm>
              <a:off x="6303987" y="6277062"/>
              <a:ext cx="271389" cy="120871"/>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49" name="Oval 44">
              <a:extLst>
                <a:ext uri="{FF2B5EF4-FFF2-40B4-BE49-F238E27FC236}">
                  <a16:creationId xmlns:a16="http://schemas.microsoft.com/office/drawing/2014/main" id="{3031905F-0BC2-4707-BA96-636B7D3FBF25}"/>
                </a:ext>
              </a:extLst>
            </p:cNvPr>
            <p:cNvSpPr>
              <a:spLocks noChangeArrowheads="1"/>
            </p:cNvSpPr>
            <p:nvPr/>
          </p:nvSpPr>
          <p:spPr bwMode="auto">
            <a:xfrm>
              <a:off x="6203642" y="6223469"/>
              <a:ext cx="473219" cy="13113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50" name="Freeform 45">
              <a:extLst>
                <a:ext uri="{FF2B5EF4-FFF2-40B4-BE49-F238E27FC236}">
                  <a16:creationId xmlns:a16="http://schemas.microsoft.com/office/drawing/2014/main" id="{E73CC8C8-D2E1-4BD8-B2E0-407820EC01F6}"/>
                </a:ext>
              </a:extLst>
            </p:cNvPr>
            <p:cNvSpPr>
              <a:spLocks/>
            </p:cNvSpPr>
            <p:nvPr/>
          </p:nvSpPr>
          <p:spPr bwMode="auto">
            <a:xfrm>
              <a:off x="6139786" y="6261098"/>
              <a:ext cx="599791" cy="50173"/>
            </a:xfrm>
            <a:custGeom>
              <a:avLst/>
              <a:gdLst>
                <a:gd name="T0" fmla="*/ 140 w 303"/>
                <a:gd name="T1" fmla="*/ 25 h 25"/>
                <a:gd name="T2" fmla="*/ 2 w 303"/>
                <a:gd name="T3" fmla="*/ 7 h 25"/>
                <a:gd name="T4" fmla="*/ 0 w 303"/>
                <a:gd name="T5" fmla="*/ 1 h 25"/>
                <a:gd name="T6" fmla="*/ 139 w 303"/>
                <a:gd name="T7" fmla="*/ 13 h 25"/>
                <a:gd name="T8" fmla="*/ 303 w 303"/>
                <a:gd name="T9" fmla="*/ 0 h 25"/>
                <a:gd name="T10" fmla="*/ 301 w 303"/>
                <a:gd name="T11" fmla="*/ 7 h 25"/>
                <a:gd name="T12" fmla="*/ 140 w 303"/>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303" h="25">
                  <a:moveTo>
                    <a:pt x="140" y="25"/>
                  </a:moveTo>
                  <a:cubicBezTo>
                    <a:pt x="96" y="25"/>
                    <a:pt x="4" y="21"/>
                    <a:pt x="2" y="7"/>
                  </a:cubicBezTo>
                  <a:cubicBezTo>
                    <a:pt x="1" y="6"/>
                    <a:pt x="1" y="3"/>
                    <a:pt x="0" y="1"/>
                  </a:cubicBezTo>
                  <a:cubicBezTo>
                    <a:pt x="28" y="10"/>
                    <a:pt x="101" y="13"/>
                    <a:pt x="139" y="13"/>
                  </a:cubicBezTo>
                  <a:cubicBezTo>
                    <a:pt x="179" y="13"/>
                    <a:pt x="271" y="10"/>
                    <a:pt x="303" y="0"/>
                  </a:cubicBezTo>
                  <a:cubicBezTo>
                    <a:pt x="302" y="3"/>
                    <a:pt x="302" y="5"/>
                    <a:pt x="301" y="7"/>
                  </a:cubicBezTo>
                  <a:cubicBezTo>
                    <a:pt x="299" y="21"/>
                    <a:pt x="184" y="25"/>
                    <a:pt x="14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51" name="Freeform 46">
              <a:extLst>
                <a:ext uri="{FF2B5EF4-FFF2-40B4-BE49-F238E27FC236}">
                  <a16:creationId xmlns:a16="http://schemas.microsoft.com/office/drawing/2014/main" id="{216F839D-F694-4F5E-B4FE-524865EF42B4}"/>
                </a:ext>
              </a:extLst>
            </p:cNvPr>
            <p:cNvSpPr>
              <a:spLocks/>
            </p:cNvSpPr>
            <p:nvPr/>
          </p:nvSpPr>
          <p:spPr bwMode="auto">
            <a:xfrm>
              <a:off x="5894624" y="5529034"/>
              <a:ext cx="1100378" cy="80960"/>
            </a:xfrm>
            <a:custGeom>
              <a:avLst/>
              <a:gdLst>
                <a:gd name="T0" fmla="*/ 13 w 556"/>
                <a:gd name="T1" fmla="*/ 24 h 41"/>
                <a:gd name="T2" fmla="*/ 531 w 556"/>
                <a:gd name="T3" fmla="*/ 0 h 41"/>
                <a:gd name="T4" fmla="*/ 542 w 556"/>
                <a:gd name="T5" fmla="*/ 8 h 41"/>
                <a:gd name="T6" fmla="*/ 556 w 556"/>
                <a:gd name="T7" fmla="*/ 15 h 41"/>
                <a:gd name="T8" fmla="*/ 0 w 556"/>
                <a:gd name="T9" fmla="*/ 41 h 41"/>
                <a:gd name="T10" fmla="*/ 5 w 556"/>
                <a:gd name="T11" fmla="*/ 39 h 41"/>
                <a:gd name="T12" fmla="*/ 13 w 556"/>
                <a:gd name="T13" fmla="*/ 24 h 41"/>
              </a:gdLst>
              <a:ahLst/>
              <a:cxnLst>
                <a:cxn ang="0">
                  <a:pos x="T0" y="T1"/>
                </a:cxn>
                <a:cxn ang="0">
                  <a:pos x="T2" y="T3"/>
                </a:cxn>
                <a:cxn ang="0">
                  <a:pos x="T4" y="T5"/>
                </a:cxn>
                <a:cxn ang="0">
                  <a:pos x="T6" y="T7"/>
                </a:cxn>
                <a:cxn ang="0">
                  <a:pos x="T8" y="T9"/>
                </a:cxn>
                <a:cxn ang="0">
                  <a:pos x="T10" y="T11"/>
                </a:cxn>
                <a:cxn ang="0">
                  <a:pos x="T12" y="T13"/>
                </a:cxn>
              </a:cxnLst>
              <a:rect l="0" t="0" r="r" b="b"/>
              <a:pathLst>
                <a:path w="556" h="41">
                  <a:moveTo>
                    <a:pt x="13" y="24"/>
                  </a:moveTo>
                  <a:cubicBezTo>
                    <a:pt x="531" y="0"/>
                    <a:pt x="531" y="0"/>
                    <a:pt x="531" y="0"/>
                  </a:cubicBezTo>
                  <a:cubicBezTo>
                    <a:pt x="531" y="3"/>
                    <a:pt x="533" y="6"/>
                    <a:pt x="542" y="8"/>
                  </a:cubicBezTo>
                  <a:cubicBezTo>
                    <a:pt x="549" y="9"/>
                    <a:pt x="553" y="12"/>
                    <a:pt x="556" y="15"/>
                  </a:cubicBezTo>
                  <a:cubicBezTo>
                    <a:pt x="0" y="41"/>
                    <a:pt x="0" y="41"/>
                    <a:pt x="0" y="41"/>
                  </a:cubicBezTo>
                  <a:cubicBezTo>
                    <a:pt x="1" y="40"/>
                    <a:pt x="3" y="40"/>
                    <a:pt x="5" y="39"/>
                  </a:cubicBezTo>
                  <a:cubicBezTo>
                    <a:pt x="20" y="36"/>
                    <a:pt x="16" y="31"/>
                    <a:pt x="1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52" name="Freeform 47">
              <a:extLst>
                <a:ext uri="{FF2B5EF4-FFF2-40B4-BE49-F238E27FC236}">
                  <a16:creationId xmlns:a16="http://schemas.microsoft.com/office/drawing/2014/main" id="{6BAD6541-9906-4748-A80B-9940E75F1EFC}"/>
                </a:ext>
              </a:extLst>
            </p:cNvPr>
            <p:cNvSpPr>
              <a:spLocks/>
            </p:cNvSpPr>
            <p:nvPr/>
          </p:nvSpPr>
          <p:spPr bwMode="auto">
            <a:xfrm>
              <a:off x="5872958" y="5437811"/>
              <a:ext cx="1118622" cy="83241"/>
            </a:xfrm>
            <a:custGeom>
              <a:avLst/>
              <a:gdLst>
                <a:gd name="T0" fmla="*/ 0 w 565"/>
                <a:gd name="T1" fmla="*/ 27 h 42"/>
                <a:gd name="T2" fmla="*/ 565 w 565"/>
                <a:gd name="T3" fmla="*/ 0 h 42"/>
                <a:gd name="T4" fmla="*/ 544 w 565"/>
                <a:gd name="T5" fmla="*/ 8 h 42"/>
                <a:gd name="T6" fmla="*/ 543 w 565"/>
                <a:gd name="T7" fmla="*/ 17 h 42"/>
                <a:gd name="T8" fmla="*/ 29 w 565"/>
                <a:gd name="T9" fmla="*/ 42 h 42"/>
                <a:gd name="T10" fmla="*/ 25 w 565"/>
                <a:gd name="T11" fmla="*/ 39 h 42"/>
                <a:gd name="T12" fmla="*/ 0 w 565"/>
                <a:gd name="T13" fmla="*/ 27 h 42"/>
              </a:gdLst>
              <a:ahLst/>
              <a:cxnLst>
                <a:cxn ang="0">
                  <a:pos x="T0" y="T1"/>
                </a:cxn>
                <a:cxn ang="0">
                  <a:pos x="T2" y="T3"/>
                </a:cxn>
                <a:cxn ang="0">
                  <a:pos x="T4" y="T5"/>
                </a:cxn>
                <a:cxn ang="0">
                  <a:pos x="T6" y="T7"/>
                </a:cxn>
                <a:cxn ang="0">
                  <a:pos x="T8" y="T9"/>
                </a:cxn>
                <a:cxn ang="0">
                  <a:pos x="T10" y="T11"/>
                </a:cxn>
                <a:cxn ang="0">
                  <a:pos x="T12" y="T13"/>
                </a:cxn>
              </a:cxnLst>
              <a:rect l="0" t="0" r="r" b="b"/>
              <a:pathLst>
                <a:path w="565" h="42">
                  <a:moveTo>
                    <a:pt x="0" y="27"/>
                  </a:moveTo>
                  <a:cubicBezTo>
                    <a:pt x="565" y="0"/>
                    <a:pt x="565" y="0"/>
                    <a:pt x="565" y="0"/>
                  </a:cubicBezTo>
                  <a:cubicBezTo>
                    <a:pt x="559" y="5"/>
                    <a:pt x="551" y="8"/>
                    <a:pt x="544" y="8"/>
                  </a:cubicBezTo>
                  <a:cubicBezTo>
                    <a:pt x="538" y="8"/>
                    <a:pt x="540" y="12"/>
                    <a:pt x="543" y="17"/>
                  </a:cubicBezTo>
                  <a:cubicBezTo>
                    <a:pt x="29" y="42"/>
                    <a:pt x="29" y="42"/>
                    <a:pt x="29" y="42"/>
                  </a:cubicBezTo>
                  <a:cubicBezTo>
                    <a:pt x="29" y="40"/>
                    <a:pt x="28" y="39"/>
                    <a:pt x="25" y="39"/>
                  </a:cubicBezTo>
                  <a:cubicBezTo>
                    <a:pt x="17" y="39"/>
                    <a:pt x="5" y="34"/>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53" name="Freeform 48">
              <a:extLst>
                <a:ext uri="{FF2B5EF4-FFF2-40B4-BE49-F238E27FC236}">
                  <a16:creationId xmlns:a16="http://schemas.microsoft.com/office/drawing/2014/main" id="{4A051F17-E8D0-4A8A-9FAA-B8B42AB4B329}"/>
                </a:ext>
              </a:extLst>
            </p:cNvPr>
            <p:cNvSpPr>
              <a:spLocks/>
            </p:cNvSpPr>
            <p:nvPr/>
          </p:nvSpPr>
          <p:spPr bwMode="auto">
            <a:xfrm>
              <a:off x="5898045" y="5602012"/>
              <a:ext cx="1065029" cy="80960"/>
            </a:xfrm>
            <a:custGeom>
              <a:avLst/>
              <a:gdLst>
                <a:gd name="T0" fmla="*/ 0 w 538"/>
                <a:gd name="T1" fmla="*/ 25 h 41"/>
                <a:gd name="T2" fmla="*/ 536 w 538"/>
                <a:gd name="T3" fmla="*/ 0 h 41"/>
                <a:gd name="T4" fmla="*/ 538 w 538"/>
                <a:gd name="T5" fmla="*/ 16 h 41"/>
                <a:gd name="T6" fmla="*/ 6 w 538"/>
                <a:gd name="T7" fmla="*/ 41 h 41"/>
                <a:gd name="T8" fmla="*/ 0 w 538"/>
                <a:gd name="T9" fmla="*/ 25 h 41"/>
              </a:gdLst>
              <a:ahLst/>
              <a:cxnLst>
                <a:cxn ang="0">
                  <a:pos x="T0" y="T1"/>
                </a:cxn>
                <a:cxn ang="0">
                  <a:pos x="T2" y="T3"/>
                </a:cxn>
                <a:cxn ang="0">
                  <a:pos x="T4" y="T5"/>
                </a:cxn>
                <a:cxn ang="0">
                  <a:pos x="T6" y="T7"/>
                </a:cxn>
                <a:cxn ang="0">
                  <a:pos x="T8" y="T9"/>
                </a:cxn>
              </a:cxnLst>
              <a:rect l="0" t="0" r="r" b="b"/>
              <a:pathLst>
                <a:path w="538" h="41">
                  <a:moveTo>
                    <a:pt x="0" y="25"/>
                  </a:moveTo>
                  <a:cubicBezTo>
                    <a:pt x="536" y="0"/>
                    <a:pt x="536" y="0"/>
                    <a:pt x="536" y="0"/>
                  </a:cubicBezTo>
                  <a:cubicBezTo>
                    <a:pt x="535" y="4"/>
                    <a:pt x="537" y="9"/>
                    <a:pt x="538" y="16"/>
                  </a:cubicBezTo>
                  <a:cubicBezTo>
                    <a:pt x="6" y="41"/>
                    <a:pt x="6" y="41"/>
                    <a:pt x="6" y="41"/>
                  </a:cubicBezTo>
                  <a:cubicBezTo>
                    <a:pt x="8" y="34"/>
                    <a:pt x="10" y="28"/>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54" name="Freeform 49">
              <a:extLst>
                <a:ext uri="{FF2B5EF4-FFF2-40B4-BE49-F238E27FC236}">
                  <a16:creationId xmlns:a16="http://schemas.microsoft.com/office/drawing/2014/main" id="{0B9BBBD2-C019-49C6-A6A6-B64A1DA1C92A}"/>
                </a:ext>
              </a:extLst>
            </p:cNvPr>
            <p:cNvSpPr>
              <a:spLocks/>
            </p:cNvSpPr>
            <p:nvPr/>
          </p:nvSpPr>
          <p:spPr bwMode="auto">
            <a:xfrm>
              <a:off x="5906027" y="5673850"/>
              <a:ext cx="1083274" cy="82101"/>
            </a:xfrm>
            <a:custGeom>
              <a:avLst/>
              <a:gdLst>
                <a:gd name="T0" fmla="*/ 2 w 547"/>
                <a:gd name="T1" fmla="*/ 25 h 42"/>
                <a:gd name="T2" fmla="*/ 532 w 547"/>
                <a:gd name="T3" fmla="*/ 0 h 42"/>
                <a:gd name="T4" fmla="*/ 542 w 547"/>
                <a:gd name="T5" fmla="*/ 14 h 42"/>
                <a:gd name="T6" fmla="*/ 547 w 547"/>
                <a:gd name="T7" fmla="*/ 16 h 42"/>
                <a:gd name="T8" fmla="*/ 0 w 547"/>
                <a:gd name="T9" fmla="*/ 42 h 42"/>
                <a:gd name="T10" fmla="*/ 2 w 547"/>
                <a:gd name="T11" fmla="*/ 25 h 42"/>
              </a:gdLst>
              <a:ahLst/>
              <a:cxnLst>
                <a:cxn ang="0">
                  <a:pos x="T0" y="T1"/>
                </a:cxn>
                <a:cxn ang="0">
                  <a:pos x="T2" y="T3"/>
                </a:cxn>
                <a:cxn ang="0">
                  <a:pos x="T4" y="T5"/>
                </a:cxn>
                <a:cxn ang="0">
                  <a:pos x="T6" y="T7"/>
                </a:cxn>
                <a:cxn ang="0">
                  <a:pos x="T8" y="T9"/>
                </a:cxn>
                <a:cxn ang="0">
                  <a:pos x="T10" y="T11"/>
                </a:cxn>
              </a:cxnLst>
              <a:rect l="0" t="0" r="r" b="b"/>
              <a:pathLst>
                <a:path w="547" h="42">
                  <a:moveTo>
                    <a:pt x="2" y="25"/>
                  </a:moveTo>
                  <a:cubicBezTo>
                    <a:pt x="532" y="0"/>
                    <a:pt x="532" y="0"/>
                    <a:pt x="532" y="0"/>
                  </a:cubicBezTo>
                  <a:cubicBezTo>
                    <a:pt x="531" y="6"/>
                    <a:pt x="532" y="11"/>
                    <a:pt x="542" y="14"/>
                  </a:cubicBezTo>
                  <a:cubicBezTo>
                    <a:pt x="544" y="15"/>
                    <a:pt x="545" y="15"/>
                    <a:pt x="547" y="16"/>
                  </a:cubicBezTo>
                  <a:cubicBezTo>
                    <a:pt x="0" y="42"/>
                    <a:pt x="0" y="42"/>
                    <a:pt x="0" y="42"/>
                  </a:cubicBezTo>
                  <a:cubicBezTo>
                    <a:pt x="5" y="38"/>
                    <a:pt x="4" y="32"/>
                    <a:pt x="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55" name="Freeform 50">
              <a:extLst>
                <a:ext uri="{FF2B5EF4-FFF2-40B4-BE49-F238E27FC236}">
                  <a16:creationId xmlns:a16="http://schemas.microsoft.com/office/drawing/2014/main" id="{3ED6C955-4A9E-4F44-A1CF-3C9D8CE30480}"/>
                </a:ext>
              </a:extLst>
            </p:cNvPr>
            <p:cNvSpPr>
              <a:spLocks/>
            </p:cNvSpPr>
            <p:nvPr/>
          </p:nvSpPr>
          <p:spPr bwMode="auto">
            <a:xfrm>
              <a:off x="5898045" y="5758232"/>
              <a:ext cx="1063889" cy="80960"/>
            </a:xfrm>
            <a:custGeom>
              <a:avLst/>
              <a:gdLst>
                <a:gd name="T0" fmla="*/ 0 w 537"/>
                <a:gd name="T1" fmla="*/ 25 h 41"/>
                <a:gd name="T2" fmla="*/ 532 w 537"/>
                <a:gd name="T3" fmla="*/ 0 h 41"/>
                <a:gd name="T4" fmla="*/ 537 w 537"/>
                <a:gd name="T5" fmla="*/ 14 h 41"/>
                <a:gd name="T6" fmla="*/ 537 w 537"/>
                <a:gd name="T7" fmla="*/ 16 h 41"/>
                <a:gd name="T8" fmla="*/ 7 w 537"/>
                <a:gd name="T9" fmla="*/ 41 h 41"/>
                <a:gd name="T10" fmla="*/ 0 w 537"/>
                <a:gd name="T11" fmla="*/ 25 h 41"/>
              </a:gdLst>
              <a:ahLst/>
              <a:cxnLst>
                <a:cxn ang="0">
                  <a:pos x="T0" y="T1"/>
                </a:cxn>
                <a:cxn ang="0">
                  <a:pos x="T2" y="T3"/>
                </a:cxn>
                <a:cxn ang="0">
                  <a:pos x="T4" y="T5"/>
                </a:cxn>
                <a:cxn ang="0">
                  <a:pos x="T6" y="T7"/>
                </a:cxn>
                <a:cxn ang="0">
                  <a:pos x="T8" y="T9"/>
                </a:cxn>
                <a:cxn ang="0">
                  <a:pos x="T10" y="T11"/>
                </a:cxn>
              </a:cxnLst>
              <a:rect l="0" t="0" r="r" b="b"/>
              <a:pathLst>
                <a:path w="537" h="41">
                  <a:moveTo>
                    <a:pt x="0" y="25"/>
                  </a:moveTo>
                  <a:cubicBezTo>
                    <a:pt x="532" y="0"/>
                    <a:pt x="532" y="0"/>
                    <a:pt x="532" y="0"/>
                  </a:cubicBezTo>
                  <a:cubicBezTo>
                    <a:pt x="534" y="3"/>
                    <a:pt x="537" y="7"/>
                    <a:pt x="537" y="14"/>
                  </a:cubicBezTo>
                  <a:cubicBezTo>
                    <a:pt x="537" y="15"/>
                    <a:pt x="537" y="15"/>
                    <a:pt x="537" y="16"/>
                  </a:cubicBezTo>
                  <a:cubicBezTo>
                    <a:pt x="7" y="41"/>
                    <a:pt x="7" y="41"/>
                    <a:pt x="7" y="41"/>
                  </a:cubicBezTo>
                  <a:cubicBezTo>
                    <a:pt x="9" y="29"/>
                    <a:pt x="21" y="26"/>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56" name="Freeform 51">
              <a:extLst>
                <a:ext uri="{FF2B5EF4-FFF2-40B4-BE49-F238E27FC236}">
                  <a16:creationId xmlns:a16="http://schemas.microsoft.com/office/drawing/2014/main" id="{4B1EF149-3EC0-446C-A1C0-937074657834}"/>
                </a:ext>
              </a:extLst>
            </p:cNvPr>
            <p:cNvSpPr>
              <a:spLocks/>
            </p:cNvSpPr>
            <p:nvPr/>
          </p:nvSpPr>
          <p:spPr bwMode="auto">
            <a:xfrm>
              <a:off x="5894624" y="5833491"/>
              <a:ext cx="1102658" cy="80960"/>
            </a:xfrm>
            <a:custGeom>
              <a:avLst/>
              <a:gdLst>
                <a:gd name="T0" fmla="*/ 11 w 557"/>
                <a:gd name="T1" fmla="*/ 25 h 41"/>
                <a:gd name="T2" fmla="*/ 536 w 557"/>
                <a:gd name="T3" fmla="*/ 0 h 41"/>
                <a:gd name="T4" fmla="*/ 545 w 557"/>
                <a:gd name="T5" fmla="*/ 9 h 41"/>
                <a:gd name="T6" fmla="*/ 557 w 557"/>
                <a:gd name="T7" fmla="*/ 15 h 41"/>
                <a:gd name="T8" fmla="*/ 0 w 557"/>
                <a:gd name="T9" fmla="*/ 41 h 41"/>
                <a:gd name="T10" fmla="*/ 2 w 557"/>
                <a:gd name="T11" fmla="*/ 41 h 41"/>
                <a:gd name="T12" fmla="*/ 11 w 557"/>
                <a:gd name="T13" fmla="*/ 25 h 41"/>
              </a:gdLst>
              <a:ahLst/>
              <a:cxnLst>
                <a:cxn ang="0">
                  <a:pos x="T0" y="T1"/>
                </a:cxn>
                <a:cxn ang="0">
                  <a:pos x="T2" y="T3"/>
                </a:cxn>
                <a:cxn ang="0">
                  <a:pos x="T4" y="T5"/>
                </a:cxn>
                <a:cxn ang="0">
                  <a:pos x="T6" y="T7"/>
                </a:cxn>
                <a:cxn ang="0">
                  <a:pos x="T8" y="T9"/>
                </a:cxn>
                <a:cxn ang="0">
                  <a:pos x="T10" y="T11"/>
                </a:cxn>
                <a:cxn ang="0">
                  <a:pos x="T12" y="T13"/>
                </a:cxn>
              </a:cxnLst>
              <a:rect l="0" t="0" r="r" b="b"/>
              <a:pathLst>
                <a:path w="557" h="41">
                  <a:moveTo>
                    <a:pt x="11" y="25"/>
                  </a:moveTo>
                  <a:cubicBezTo>
                    <a:pt x="536" y="0"/>
                    <a:pt x="536" y="0"/>
                    <a:pt x="536" y="0"/>
                  </a:cubicBezTo>
                  <a:cubicBezTo>
                    <a:pt x="536" y="4"/>
                    <a:pt x="539" y="7"/>
                    <a:pt x="545" y="9"/>
                  </a:cubicBezTo>
                  <a:cubicBezTo>
                    <a:pt x="550" y="11"/>
                    <a:pt x="554" y="13"/>
                    <a:pt x="557" y="15"/>
                  </a:cubicBezTo>
                  <a:cubicBezTo>
                    <a:pt x="0" y="41"/>
                    <a:pt x="0" y="41"/>
                    <a:pt x="0" y="41"/>
                  </a:cubicBezTo>
                  <a:cubicBezTo>
                    <a:pt x="1" y="41"/>
                    <a:pt x="1" y="41"/>
                    <a:pt x="2" y="41"/>
                  </a:cubicBezTo>
                  <a:cubicBezTo>
                    <a:pt x="12" y="37"/>
                    <a:pt x="12" y="32"/>
                    <a:pt x="1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57" name="Freeform 52">
              <a:extLst>
                <a:ext uri="{FF2B5EF4-FFF2-40B4-BE49-F238E27FC236}">
                  <a16:creationId xmlns:a16="http://schemas.microsoft.com/office/drawing/2014/main" id="{56179B76-7A53-4B8C-95AB-D3CFA3C27B09}"/>
                </a:ext>
              </a:extLst>
            </p:cNvPr>
            <p:cNvSpPr>
              <a:spLocks/>
            </p:cNvSpPr>
            <p:nvPr/>
          </p:nvSpPr>
          <p:spPr bwMode="auto">
            <a:xfrm>
              <a:off x="5906027" y="5911030"/>
              <a:ext cx="1053626" cy="80960"/>
            </a:xfrm>
            <a:custGeom>
              <a:avLst/>
              <a:gdLst>
                <a:gd name="T0" fmla="*/ 0 w 532"/>
                <a:gd name="T1" fmla="*/ 25 h 41"/>
                <a:gd name="T2" fmla="*/ 530 w 532"/>
                <a:gd name="T3" fmla="*/ 0 h 41"/>
                <a:gd name="T4" fmla="*/ 532 w 532"/>
                <a:gd name="T5" fmla="*/ 17 h 41"/>
                <a:gd name="T6" fmla="*/ 5 w 532"/>
                <a:gd name="T7" fmla="*/ 41 h 41"/>
                <a:gd name="T8" fmla="*/ 0 w 532"/>
                <a:gd name="T9" fmla="*/ 25 h 41"/>
              </a:gdLst>
              <a:ahLst/>
              <a:cxnLst>
                <a:cxn ang="0">
                  <a:pos x="T0" y="T1"/>
                </a:cxn>
                <a:cxn ang="0">
                  <a:pos x="T2" y="T3"/>
                </a:cxn>
                <a:cxn ang="0">
                  <a:pos x="T4" y="T5"/>
                </a:cxn>
                <a:cxn ang="0">
                  <a:pos x="T6" y="T7"/>
                </a:cxn>
                <a:cxn ang="0">
                  <a:pos x="T8" y="T9"/>
                </a:cxn>
              </a:cxnLst>
              <a:rect l="0" t="0" r="r" b="b"/>
              <a:pathLst>
                <a:path w="532" h="41">
                  <a:moveTo>
                    <a:pt x="0" y="25"/>
                  </a:moveTo>
                  <a:cubicBezTo>
                    <a:pt x="530" y="0"/>
                    <a:pt x="530" y="0"/>
                    <a:pt x="530" y="0"/>
                  </a:cubicBezTo>
                  <a:cubicBezTo>
                    <a:pt x="529" y="5"/>
                    <a:pt x="530" y="10"/>
                    <a:pt x="532" y="17"/>
                  </a:cubicBezTo>
                  <a:cubicBezTo>
                    <a:pt x="5" y="41"/>
                    <a:pt x="5" y="41"/>
                    <a:pt x="5" y="41"/>
                  </a:cubicBezTo>
                  <a:cubicBezTo>
                    <a:pt x="6" y="35"/>
                    <a:pt x="6" y="30"/>
                    <a:pt x="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58" name="Freeform 53">
              <a:extLst>
                <a:ext uri="{FF2B5EF4-FFF2-40B4-BE49-F238E27FC236}">
                  <a16:creationId xmlns:a16="http://schemas.microsoft.com/office/drawing/2014/main" id="{C68DF0C7-4085-4E6D-B0A4-C780518F9D90}"/>
                </a:ext>
              </a:extLst>
            </p:cNvPr>
            <p:cNvSpPr>
              <a:spLocks/>
            </p:cNvSpPr>
            <p:nvPr/>
          </p:nvSpPr>
          <p:spPr bwMode="auto">
            <a:xfrm>
              <a:off x="5924271" y="6023919"/>
              <a:ext cx="1053626" cy="263406"/>
            </a:xfrm>
            <a:custGeom>
              <a:avLst/>
              <a:gdLst>
                <a:gd name="T0" fmla="*/ 248 w 532"/>
                <a:gd name="T1" fmla="*/ 133 h 133"/>
                <a:gd name="T2" fmla="*/ 98 w 532"/>
                <a:gd name="T3" fmla="*/ 113 h 133"/>
                <a:gd name="T4" fmla="*/ 42 w 532"/>
                <a:gd name="T5" fmla="*/ 67 h 133"/>
                <a:gd name="T6" fmla="*/ 0 w 532"/>
                <a:gd name="T7" fmla="*/ 25 h 133"/>
                <a:gd name="T8" fmla="*/ 532 w 532"/>
                <a:gd name="T9" fmla="*/ 0 h 133"/>
                <a:gd name="T10" fmla="*/ 479 w 532"/>
                <a:gd name="T11" fmla="*/ 67 h 133"/>
                <a:gd name="T12" fmla="*/ 424 w 532"/>
                <a:gd name="T13" fmla="*/ 113 h 133"/>
                <a:gd name="T14" fmla="*/ 248 w 532"/>
                <a:gd name="T15" fmla="*/ 133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2" h="133">
                  <a:moveTo>
                    <a:pt x="248" y="133"/>
                  </a:moveTo>
                  <a:cubicBezTo>
                    <a:pt x="201" y="133"/>
                    <a:pt x="101" y="128"/>
                    <a:pt x="98" y="113"/>
                  </a:cubicBezTo>
                  <a:cubicBezTo>
                    <a:pt x="95" y="98"/>
                    <a:pt x="80" y="89"/>
                    <a:pt x="42" y="67"/>
                  </a:cubicBezTo>
                  <a:cubicBezTo>
                    <a:pt x="20" y="54"/>
                    <a:pt x="7" y="38"/>
                    <a:pt x="0" y="25"/>
                  </a:cubicBezTo>
                  <a:cubicBezTo>
                    <a:pt x="532" y="0"/>
                    <a:pt x="532" y="0"/>
                    <a:pt x="532" y="0"/>
                  </a:cubicBezTo>
                  <a:cubicBezTo>
                    <a:pt x="525" y="22"/>
                    <a:pt x="504" y="46"/>
                    <a:pt x="479" y="67"/>
                  </a:cubicBezTo>
                  <a:cubicBezTo>
                    <a:pt x="451" y="91"/>
                    <a:pt x="427" y="98"/>
                    <a:pt x="424" y="113"/>
                  </a:cubicBezTo>
                  <a:cubicBezTo>
                    <a:pt x="421" y="128"/>
                    <a:pt x="296" y="133"/>
                    <a:pt x="248"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59" name="Freeform 54">
              <a:extLst>
                <a:ext uri="{FF2B5EF4-FFF2-40B4-BE49-F238E27FC236}">
                  <a16:creationId xmlns:a16="http://schemas.microsoft.com/office/drawing/2014/main" id="{02C2E1BD-C52E-46DF-999C-EA9367DA0CF2}"/>
                </a:ext>
              </a:extLst>
            </p:cNvPr>
            <p:cNvSpPr>
              <a:spLocks/>
            </p:cNvSpPr>
            <p:nvPr/>
          </p:nvSpPr>
          <p:spPr bwMode="auto">
            <a:xfrm>
              <a:off x="6110138" y="6050145"/>
              <a:ext cx="304457" cy="237180"/>
            </a:xfrm>
            <a:custGeom>
              <a:avLst/>
              <a:gdLst>
                <a:gd name="T0" fmla="*/ 55 w 154"/>
                <a:gd name="T1" fmla="*/ 115 h 120"/>
                <a:gd name="T2" fmla="*/ 24 w 154"/>
                <a:gd name="T3" fmla="*/ 55 h 120"/>
                <a:gd name="T4" fmla="*/ 0 w 154"/>
                <a:gd name="T5" fmla="*/ 8 h 120"/>
                <a:gd name="T6" fmla="*/ 152 w 154"/>
                <a:gd name="T7" fmla="*/ 0 h 120"/>
                <a:gd name="T8" fmla="*/ 154 w 154"/>
                <a:gd name="T9" fmla="*/ 55 h 120"/>
                <a:gd name="T10" fmla="*/ 153 w 154"/>
                <a:gd name="T11" fmla="*/ 117 h 120"/>
                <a:gd name="T12" fmla="*/ 153 w 154"/>
                <a:gd name="T13" fmla="*/ 120 h 120"/>
                <a:gd name="T14" fmla="*/ 55 w 154"/>
                <a:gd name="T15" fmla="*/ 115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20">
                  <a:moveTo>
                    <a:pt x="55" y="115"/>
                  </a:moveTo>
                  <a:cubicBezTo>
                    <a:pt x="49" y="96"/>
                    <a:pt x="41" y="84"/>
                    <a:pt x="24" y="55"/>
                  </a:cubicBezTo>
                  <a:cubicBezTo>
                    <a:pt x="14" y="40"/>
                    <a:pt x="6" y="23"/>
                    <a:pt x="0" y="8"/>
                  </a:cubicBezTo>
                  <a:cubicBezTo>
                    <a:pt x="152" y="0"/>
                    <a:pt x="152" y="0"/>
                    <a:pt x="152" y="0"/>
                  </a:cubicBezTo>
                  <a:cubicBezTo>
                    <a:pt x="154" y="19"/>
                    <a:pt x="154" y="38"/>
                    <a:pt x="154" y="55"/>
                  </a:cubicBezTo>
                  <a:cubicBezTo>
                    <a:pt x="153" y="87"/>
                    <a:pt x="149" y="97"/>
                    <a:pt x="153" y="117"/>
                  </a:cubicBezTo>
                  <a:cubicBezTo>
                    <a:pt x="153" y="118"/>
                    <a:pt x="153" y="119"/>
                    <a:pt x="153" y="120"/>
                  </a:cubicBezTo>
                  <a:cubicBezTo>
                    <a:pt x="127" y="120"/>
                    <a:pt x="87" y="118"/>
                    <a:pt x="55" y="1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60" name="Oval 55">
              <a:extLst>
                <a:ext uri="{FF2B5EF4-FFF2-40B4-BE49-F238E27FC236}">
                  <a16:creationId xmlns:a16="http://schemas.microsoft.com/office/drawing/2014/main" id="{350EAD11-7FAE-4F39-8262-4BB493B752CF}"/>
                </a:ext>
              </a:extLst>
            </p:cNvPr>
            <p:cNvSpPr>
              <a:spLocks noChangeArrowheads="1"/>
            </p:cNvSpPr>
            <p:nvPr/>
          </p:nvSpPr>
          <p:spPr bwMode="auto">
            <a:xfrm>
              <a:off x="5833048" y="4454883"/>
              <a:ext cx="521112" cy="521112"/>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61" name="Oval 56">
              <a:extLst>
                <a:ext uri="{FF2B5EF4-FFF2-40B4-BE49-F238E27FC236}">
                  <a16:creationId xmlns:a16="http://schemas.microsoft.com/office/drawing/2014/main" id="{393402BE-1E59-4CB2-94A6-446914DEFFD2}"/>
                </a:ext>
              </a:extLst>
            </p:cNvPr>
            <p:cNvSpPr>
              <a:spLocks noChangeArrowheads="1"/>
            </p:cNvSpPr>
            <p:nvPr/>
          </p:nvSpPr>
          <p:spPr bwMode="auto">
            <a:xfrm>
              <a:off x="6532045" y="4239368"/>
              <a:ext cx="397960" cy="397960"/>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62" name="Oval 57">
              <a:extLst>
                <a:ext uri="{FF2B5EF4-FFF2-40B4-BE49-F238E27FC236}">
                  <a16:creationId xmlns:a16="http://schemas.microsoft.com/office/drawing/2014/main" id="{1596423E-A285-460F-BADF-49FA47B488E0}"/>
                </a:ext>
              </a:extLst>
            </p:cNvPr>
            <p:cNvSpPr>
              <a:spLocks noChangeArrowheads="1"/>
            </p:cNvSpPr>
            <p:nvPr/>
          </p:nvSpPr>
          <p:spPr bwMode="auto">
            <a:xfrm>
              <a:off x="5785156" y="3524408"/>
              <a:ext cx="722943" cy="722942"/>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63" name="Oval 58">
              <a:extLst>
                <a:ext uri="{FF2B5EF4-FFF2-40B4-BE49-F238E27FC236}">
                  <a16:creationId xmlns:a16="http://schemas.microsoft.com/office/drawing/2014/main" id="{C01A8D42-2121-4E4C-9E12-FDB4D831ECC0}"/>
                </a:ext>
              </a:extLst>
            </p:cNvPr>
            <p:cNvSpPr>
              <a:spLocks noChangeArrowheads="1"/>
            </p:cNvSpPr>
            <p:nvPr/>
          </p:nvSpPr>
          <p:spPr bwMode="auto">
            <a:xfrm>
              <a:off x="6733876" y="3379591"/>
              <a:ext cx="521112" cy="521112"/>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64" name="Oval 59">
              <a:extLst>
                <a:ext uri="{FF2B5EF4-FFF2-40B4-BE49-F238E27FC236}">
                  <a16:creationId xmlns:a16="http://schemas.microsoft.com/office/drawing/2014/main" id="{214BD4B6-C62B-4FC5-9FBB-7556E3FB1380}"/>
                </a:ext>
              </a:extLst>
            </p:cNvPr>
            <p:cNvSpPr>
              <a:spLocks noChangeArrowheads="1"/>
            </p:cNvSpPr>
            <p:nvPr/>
          </p:nvSpPr>
          <p:spPr bwMode="auto">
            <a:xfrm>
              <a:off x="7330246" y="2904091"/>
              <a:ext cx="397960" cy="397960"/>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65" name="Oval 60">
              <a:extLst>
                <a:ext uri="{FF2B5EF4-FFF2-40B4-BE49-F238E27FC236}">
                  <a16:creationId xmlns:a16="http://schemas.microsoft.com/office/drawing/2014/main" id="{FFA8F4D5-014A-4FD2-8D80-06193D3DA6BD}"/>
                </a:ext>
              </a:extLst>
            </p:cNvPr>
            <p:cNvSpPr>
              <a:spLocks noChangeArrowheads="1"/>
            </p:cNvSpPr>
            <p:nvPr/>
          </p:nvSpPr>
          <p:spPr bwMode="auto">
            <a:xfrm>
              <a:off x="7191131" y="2210796"/>
              <a:ext cx="277090" cy="277090"/>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66" name="Oval 61">
              <a:extLst>
                <a:ext uri="{FF2B5EF4-FFF2-40B4-BE49-F238E27FC236}">
                  <a16:creationId xmlns:a16="http://schemas.microsoft.com/office/drawing/2014/main" id="{F090AC68-C4A2-4F51-A803-F4525CF8B955}"/>
                </a:ext>
              </a:extLst>
            </p:cNvPr>
            <p:cNvSpPr>
              <a:spLocks noChangeArrowheads="1"/>
            </p:cNvSpPr>
            <p:nvPr/>
          </p:nvSpPr>
          <p:spPr bwMode="auto">
            <a:xfrm>
              <a:off x="6357581" y="2361314"/>
              <a:ext cx="722943" cy="725223"/>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67" name="Oval 62">
              <a:extLst>
                <a:ext uri="{FF2B5EF4-FFF2-40B4-BE49-F238E27FC236}">
                  <a16:creationId xmlns:a16="http://schemas.microsoft.com/office/drawing/2014/main" id="{82D00F21-AF7C-44BF-A27E-52571CBA6256}"/>
                </a:ext>
              </a:extLst>
            </p:cNvPr>
            <p:cNvSpPr>
              <a:spLocks noChangeArrowheads="1"/>
            </p:cNvSpPr>
            <p:nvPr/>
          </p:nvSpPr>
          <p:spPr bwMode="auto">
            <a:xfrm>
              <a:off x="5555958" y="2616739"/>
              <a:ext cx="518831" cy="521112"/>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68" name="Oval 63">
              <a:extLst>
                <a:ext uri="{FF2B5EF4-FFF2-40B4-BE49-F238E27FC236}">
                  <a16:creationId xmlns:a16="http://schemas.microsoft.com/office/drawing/2014/main" id="{CDC17100-4A16-42FA-A051-536433C185AC}"/>
                </a:ext>
              </a:extLst>
            </p:cNvPr>
            <p:cNvSpPr>
              <a:spLocks noChangeArrowheads="1"/>
            </p:cNvSpPr>
            <p:nvPr/>
          </p:nvSpPr>
          <p:spPr bwMode="auto">
            <a:xfrm>
              <a:off x="5543415" y="1985019"/>
              <a:ext cx="397960" cy="397960"/>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69" name="Oval 64">
              <a:extLst>
                <a:ext uri="{FF2B5EF4-FFF2-40B4-BE49-F238E27FC236}">
                  <a16:creationId xmlns:a16="http://schemas.microsoft.com/office/drawing/2014/main" id="{36F97FD4-0AC7-4745-B6C5-173FD822B071}"/>
                </a:ext>
              </a:extLst>
            </p:cNvPr>
            <p:cNvSpPr>
              <a:spLocks noChangeArrowheads="1"/>
            </p:cNvSpPr>
            <p:nvPr/>
          </p:nvSpPr>
          <p:spPr bwMode="auto">
            <a:xfrm>
              <a:off x="5282289" y="3666944"/>
              <a:ext cx="277090" cy="277090"/>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70" name="Oval 65">
              <a:extLst>
                <a:ext uri="{FF2B5EF4-FFF2-40B4-BE49-F238E27FC236}">
                  <a16:creationId xmlns:a16="http://schemas.microsoft.com/office/drawing/2014/main" id="{5FEC2477-1137-440F-8760-DE2D0FA72B2B}"/>
                </a:ext>
              </a:extLst>
            </p:cNvPr>
            <p:cNvSpPr>
              <a:spLocks noChangeArrowheads="1"/>
            </p:cNvSpPr>
            <p:nvPr/>
          </p:nvSpPr>
          <p:spPr bwMode="auto">
            <a:xfrm>
              <a:off x="6357581" y="1777487"/>
              <a:ext cx="277090" cy="277090"/>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71" name="Oval 66">
              <a:extLst>
                <a:ext uri="{FF2B5EF4-FFF2-40B4-BE49-F238E27FC236}">
                  <a16:creationId xmlns:a16="http://schemas.microsoft.com/office/drawing/2014/main" id="{BFD22EFF-DABA-4027-A032-0D15F78F28CF}"/>
                </a:ext>
              </a:extLst>
            </p:cNvPr>
            <p:cNvSpPr>
              <a:spLocks noChangeArrowheads="1"/>
            </p:cNvSpPr>
            <p:nvPr/>
          </p:nvSpPr>
          <p:spPr bwMode="auto">
            <a:xfrm>
              <a:off x="5091861" y="2973649"/>
              <a:ext cx="277090" cy="277090"/>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72" name="Oval 67">
              <a:extLst>
                <a:ext uri="{FF2B5EF4-FFF2-40B4-BE49-F238E27FC236}">
                  <a16:creationId xmlns:a16="http://schemas.microsoft.com/office/drawing/2014/main" id="{CAD17DB0-9F81-40B3-9892-96B42FED9CF2}"/>
                </a:ext>
              </a:extLst>
            </p:cNvPr>
            <p:cNvSpPr>
              <a:spLocks noChangeArrowheads="1"/>
            </p:cNvSpPr>
            <p:nvPr/>
          </p:nvSpPr>
          <p:spPr bwMode="auto">
            <a:xfrm>
              <a:off x="6930005" y="4723991"/>
              <a:ext cx="277090" cy="278230"/>
            </a:xfrm>
            <a:prstGeom prst="ellipse">
              <a:avLst/>
            </a:prstGeom>
            <a:grpFill/>
            <a:ln>
              <a:noFill/>
            </a:ln>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73" name="Oval 68">
              <a:extLst>
                <a:ext uri="{FF2B5EF4-FFF2-40B4-BE49-F238E27FC236}">
                  <a16:creationId xmlns:a16="http://schemas.microsoft.com/office/drawing/2014/main" id="{67983B31-43B8-4C66-922D-3456FAEF8083}"/>
                </a:ext>
              </a:extLst>
            </p:cNvPr>
            <p:cNvSpPr>
              <a:spLocks noChangeArrowheads="1"/>
            </p:cNvSpPr>
            <p:nvPr/>
          </p:nvSpPr>
          <p:spPr bwMode="auto">
            <a:xfrm>
              <a:off x="7395243" y="3871055"/>
              <a:ext cx="139115" cy="137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74" name="Oval 69">
              <a:extLst>
                <a:ext uri="{FF2B5EF4-FFF2-40B4-BE49-F238E27FC236}">
                  <a16:creationId xmlns:a16="http://schemas.microsoft.com/office/drawing/2014/main" id="{DE998199-C5A3-4A0C-9F1A-9A286C03147A}"/>
                </a:ext>
              </a:extLst>
            </p:cNvPr>
            <p:cNvSpPr>
              <a:spLocks noChangeArrowheads="1"/>
            </p:cNvSpPr>
            <p:nvPr/>
          </p:nvSpPr>
          <p:spPr bwMode="auto">
            <a:xfrm>
              <a:off x="6072509" y="1801433"/>
              <a:ext cx="139115" cy="137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75" name="Oval 70">
              <a:extLst>
                <a:ext uri="{FF2B5EF4-FFF2-40B4-BE49-F238E27FC236}">
                  <a16:creationId xmlns:a16="http://schemas.microsoft.com/office/drawing/2014/main" id="{73583288-BCB1-4CDE-AB4E-E849A23A5F8A}"/>
                </a:ext>
              </a:extLst>
            </p:cNvPr>
            <p:cNvSpPr>
              <a:spLocks noChangeArrowheads="1"/>
            </p:cNvSpPr>
            <p:nvPr/>
          </p:nvSpPr>
          <p:spPr bwMode="auto">
            <a:xfrm>
              <a:off x="5115807" y="3462832"/>
              <a:ext cx="139115" cy="1391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76" name="Oval 71">
              <a:extLst>
                <a:ext uri="{FF2B5EF4-FFF2-40B4-BE49-F238E27FC236}">
                  <a16:creationId xmlns:a16="http://schemas.microsoft.com/office/drawing/2014/main" id="{A25CF75D-06CF-4E70-AFCF-3E955F52EA46}"/>
                </a:ext>
              </a:extLst>
            </p:cNvPr>
            <p:cNvSpPr>
              <a:spLocks noChangeArrowheads="1"/>
            </p:cNvSpPr>
            <p:nvPr/>
          </p:nvSpPr>
          <p:spPr bwMode="auto">
            <a:xfrm>
              <a:off x="5193347" y="2478764"/>
              <a:ext cx="137975" cy="137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77" name="Oval 72">
              <a:extLst>
                <a:ext uri="{FF2B5EF4-FFF2-40B4-BE49-F238E27FC236}">
                  <a16:creationId xmlns:a16="http://schemas.microsoft.com/office/drawing/2014/main" id="{13C1C662-8275-46A7-9C57-9CD35EE5FF05}"/>
                </a:ext>
              </a:extLst>
            </p:cNvPr>
            <p:cNvSpPr>
              <a:spLocks noChangeArrowheads="1"/>
            </p:cNvSpPr>
            <p:nvPr/>
          </p:nvSpPr>
          <p:spPr bwMode="auto">
            <a:xfrm>
              <a:off x="6977897" y="1935987"/>
              <a:ext cx="137975" cy="1402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78" name="Oval 73">
              <a:extLst>
                <a:ext uri="{FF2B5EF4-FFF2-40B4-BE49-F238E27FC236}">
                  <a16:creationId xmlns:a16="http://schemas.microsoft.com/office/drawing/2014/main" id="{183A6ACC-5C4B-4E7A-8353-8834CB4A338D}"/>
                </a:ext>
              </a:extLst>
            </p:cNvPr>
            <p:cNvSpPr>
              <a:spLocks noChangeArrowheads="1"/>
            </p:cNvSpPr>
            <p:nvPr/>
          </p:nvSpPr>
          <p:spPr bwMode="auto">
            <a:xfrm>
              <a:off x="5805681" y="5061516"/>
              <a:ext cx="137975" cy="137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79" name="Oval 74">
              <a:extLst>
                <a:ext uri="{FF2B5EF4-FFF2-40B4-BE49-F238E27FC236}">
                  <a16:creationId xmlns:a16="http://schemas.microsoft.com/office/drawing/2014/main" id="{11AE67AD-CF67-4EB6-B2A6-9FCDB437551F}"/>
                </a:ext>
              </a:extLst>
            </p:cNvPr>
            <p:cNvSpPr>
              <a:spLocks noChangeArrowheads="1"/>
            </p:cNvSpPr>
            <p:nvPr/>
          </p:nvSpPr>
          <p:spPr bwMode="auto">
            <a:xfrm>
              <a:off x="6631250" y="5048973"/>
              <a:ext cx="137975" cy="1391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80" name="Oval 75">
              <a:extLst>
                <a:ext uri="{FF2B5EF4-FFF2-40B4-BE49-F238E27FC236}">
                  <a16:creationId xmlns:a16="http://schemas.microsoft.com/office/drawing/2014/main" id="{1A575EF4-0233-457B-BEAB-21AAF29D90A5}"/>
                </a:ext>
              </a:extLst>
            </p:cNvPr>
            <p:cNvSpPr>
              <a:spLocks noChangeArrowheads="1"/>
            </p:cNvSpPr>
            <p:nvPr/>
          </p:nvSpPr>
          <p:spPr bwMode="auto">
            <a:xfrm>
              <a:off x="5513768" y="4316908"/>
              <a:ext cx="139115" cy="137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81" name="Oval 76">
              <a:extLst>
                <a:ext uri="{FF2B5EF4-FFF2-40B4-BE49-F238E27FC236}">
                  <a16:creationId xmlns:a16="http://schemas.microsoft.com/office/drawing/2014/main" id="{9067AB9D-C8C8-478A-8B55-73155FF8ACF0}"/>
                </a:ext>
              </a:extLst>
            </p:cNvPr>
            <p:cNvSpPr>
              <a:spLocks noChangeArrowheads="1"/>
            </p:cNvSpPr>
            <p:nvPr/>
          </p:nvSpPr>
          <p:spPr bwMode="auto">
            <a:xfrm>
              <a:off x="6155750" y="3056890"/>
              <a:ext cx="140255" cy="14025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82" name="Oval 77">
              <a:extLst>
                <a:ext uri="{FF2B5EF4-FFF2-40B4-BE49-F238E27FC236}">
                  <a16:creationId xmlns:a16="http://schemas.microsoft.com/office/drawing/2014/main" id="{2AB062E8-5C55-4991-BA1B-6F3CF8274FA7}"/>
                </a:ext>
              </a:extLst>
            </p:cNvPr>
            <p:cNvSpPr>
              <a:spLocks noChangeArrowheads="1"/>
            </p:cNvSpPr>
            <p:nvPr/>
          </p:nvSpPr>
          <p:spPr bwMode="auto">
            <a:xfrm>
              <a:off x="6860448" y="4023854"/>
              <a:ext cx="140255" cy="1379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83" name="Oval 78">
              <a:extLst>
                <a:ext uri="{FF2B5EF4-FFF2-40B4-BE49-F238E27FC236}">
                  <a16:creationId xmlns:a16="http://schemas.microsoft.com/office/drawing/2014/main" id="{F84FD394-BF13-4005-B34C-2D7FFA94A21D}"/>
                </a:ext>
              </a:extLst>
            </p:cNvPr>
            <p:cNvSpPr>
              <a:spLocks noChangeArrowheads="1"/>
            </p:cNvSpPr>
            <p:nvPr/>
          </p:nvSpPr>
          <p:spPr bwMode="auto">
            <a:xfrm>
              <a:off x="5585606" y="3323717"/>
              <a:ext cx="137975" cy="13911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84" name="Freeform 79">
              <a:extLst>
                <a:ext uri="{FF2B5EF4-FFF2-40B4-BE49-F238E27FC236}">
                  <a16:creationId xmlns:a16="http://schemas.microsoft.com/office/drawing/2014/main" id="{F3B79955-91DE-4C9C-B9E7-209F82EC2423}"/>
                </a:ext>
              </a:extLst>
            </p:cNvPr>
            <p:cNvSpPr>
              <a:spLocks noEditPoints="1"/>
            </p:cNvSpPr>
            <p:nvPr/>
          </p:nvSpPr>
          <p:spPr bwMode="auto">
            <a:xfrm>
              <a:off x="6749840" y="1836782"/>
              <a:ext cx="100345" cy="10262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7" y="46"/>
                    <a:pt x="45" y="37"/>
                    <a:pt x="45" y="26"/>
                  </a:cubicBezTo>
                  <a:cubicBezTo>
                    <a:pt x="45"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85" name="Freeform 80">
              <a:extLst>
                <a:ext uri="{FF2B5EF4-FFF2-40B4-BE49-F238E27FC236}">
                  <a16:creationId xmlns:a16="http://schemas.microsoft.com/office/drawing/2014/main" id="{8690E9C8-B8BC-41E7-A1B7-382BFFB1F730}"/>
                </a:ext>
              </a:extLst>
            </p:cNvPr>
            <p:cNvSpPr>
              <a:spLocks noEditPoints="1"/>
            </p:cNvSpPr>
            <p:nvPr/>
          </p:nvSpPr>
          <p:spPr bwMode="auto">
            <a:xfrm>
              <a:off x="5094142" y="2761555"/>
              <a:ext cx="101486" cy="101486"/>
            </a:xfrm>
            <a:custGeom>
              <a:avLst/>
              <a:gdLst>
                <a:gd name="T0" fmla="*/ 26 w 51"/>
                <a:gd name="T1" fmla="*/ 0 h 51"/>
                <a:gd name="T2" fmla="*/ 51 w 51"/>
                <a:gd name="T3" fmla="*/ 26 h 51"/>
                <a:gd name="T4" fmla="*/ 26 w 51"/>
                <a:gd name="T5" fmla="*/ 51 h 51"/>
                <a:gd name="T6" fmla="*/ 26 w 51"/>
                <a:gd name="T7" fmla="*/ 45 h 51"/>
                <a:gd name="T8" fmla="*/ 45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6"/>
                  </a:cubicBezTo>
                  <a:cubicBezTo>
                    <a:pt x="51" y="40"/>
                    <a:pt x="40" y="51"/>
                    <a:pt x="26" y="51"/>
                  </a:cubicBezTo>
                  <a:cubicBezTo>
                    <a:pt x="26" y="45"/>
                    <a:pt x="26" y="45"/>
                    <a:pt x="26" y="45"/>
                  </a:cubicBezTo>
                  <a:cubicBezTo>
                    <a:pt x="37" y="45"/>
                    <a:pt x="45" y="36"/>
                    <a:pt x="45" y="26"/>
                  </a:cubicBezTo>
                  <a:cubicBezTo>
                    <a:pt x="45" y="15"/>
                    <a:pt x="37" y="6"/>
                    <a:pt x="26" y="6"/>
                  </a:cubicBezTo>
                  <a:lnTo>
                    <a:pt x="26" y="0"/>
                  </a:lnTo>
                  <a:close/>
                  <a:moveTo>
                    <a:pt x="26" y="51"/>
                  </a:moveTo>
                  <a:cubicBezTo>
                    <a:pt x="12" y="51"/>
                    <a:pt x="0" y="40"/>
                    <a:pt x="0" y="26"/>
                  </a:cubicBezTo>
                  <a:cubicBezTo>
                    <a:pt x="0" y="11"/>
                    <a:pt x="12" y="0"/>
                    <a:pt x="26" y="0"/>
                  </a:cubicBezTo>
                  <a:cubicBezTo>
                    <a:pt x="26" y="6"/>
                    <a:pt x="26" y="6"/>
                    <a:pt x="26" y="6"/>
                  </a:cubicBezTo>
                  <a:cubicBezTo>
                    <a:pt x="15" y="6"/>
                    <a:pt x="6" y="15"/>
                    <a:pt x="6" y="26"/>
                  </a:cubicBezTo>
                  <a:cubicBezTo>
                    <a:pt x="6" y="36"/>
                    <a:pt x="15" y="45"/>
                    <a:pt x="26" y="45"/>
                  </a:cubicBezTo>
                  <a:lnTo>
                    <a:pt x="2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86" name="Freeform 81">
              <a:extLst>
                <a:ext uri="{FF2B5EF4-FFF2-40B4-BE49-F238E27FC236}">
                  <a16:creationId xmlns:a16="http://schemas.microsoft.com/office/drawing/2014/main" id="{A4E2BEC4-DCA0-4362-926B-CD2B0C7EC293}"/>
                </a:ext>
              </a:extLst>
            </p:cNvPr>
            <p:cNvSpPr>
              <a:spLocks noEditPoints="1"/>
            </p:cNvSpPr>
            <p:nvPr/>
          </p:nvSpPr>
          <p:spPr bwMode="auto">
            <a:xfrm>
              <a:off x="5642620" y="4656714"/>
              <a:ext cx="101486" cy="101486"/>
            </a:xfrm>
            <a:custGeom>
              <a:avLst/>
              <a:gdLst>
                <a:gd name="T0" fmla="*/ 25 w 51"/>
                <a:gd name="T1" fmla="*/ 0 h 51"/>
                <a:gd name="T2" fmla="*/ 51 w 51"/>
                <a:gd name="T3" fmla="*/ 26 h 51"/>
                <a:gd name="T4" fmla="*/ 25 w 51"/>
                <a:gd name="T5" fmla="*/ 51 h 51"/>
                <a:gd name="T6" fmla="*/ 25 w 51"/>
                <a:gd name="T7" fmla="*/ 45 h 51"/>
                <a:gd name="T8" fmla="*/ 45 w 51"/>
                <a:gd name="T9" fmla="*/ 26 h 51"/>
                <a:gd name="T10" fmla="*/ 25 w 51"/>
                <a:gd name="T11" fmla="*/ 6 h 51"/>
                <a:gd name="T12" fmla="*/ 25 w 51"/>
                <a:gd name="T13" fmla="*/ 0 h 51"/>
                <a:gd name="T14" fmla="*/ 25 w 51"/>
                <a:gd name="T15" fmla="*/ 51 h 51"/>
                <a:gd name="T16" fmla="*/ 0 w 51"/>
                <a:gd name="T17" fmla="*/ 26 h 51"/>
                <a:gd name="T18" fmla="*/ 25 w 51"/>
                <a:gd name="T19" fmla="*/ 0 h 51"/>
                <a:gd name="T20" fmla="*/ 25 w 51"/>
                <a:gd name="T21" fmla="*/ 6 h 51"/>
                <a:gd name="T22" fmla="*/ 6 w 51"/>
                <a:gd name="T23" fmla="*/ 26 h 51"/>
                <a:gd name="T24" fmla="*/ 25 w 51"/>
                <a:gd name="T25" fmla="*/ 45 h 51"/>
                <a:gd name="T26" fmla="*/ 25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5" y="0"/>
                  </a:moveTo>
                  <a:cubicBezTo>
                    <a:pt x="40" y="0"/>
                    <a:pt x="51" y="11"/>
                    <a:pt x="51" y="26"/>
                  </a:cubicBezTo>
                  <a:cubicBezTo>
                    <a:pt x="51" y="40"/>
                    <a:pt x="40" y="51"/>
                    <a:pt x="25" y="51"/>
                  </a:cubicBezTo>
                  <a:cubicBezTo>
                    <a:pt x="25" y="45"/>
                    <a:pt x="25" y="45"/>
                    <a:pt x="25" y="45"/>
                  </a:cubicBezTo>
                  <a:cubicBezTo>
                    <a:pt x="36" y="45"/>
                    <a:pt x="45" y="36"/>
                    <a:pt x="45" y="26"/>
                  </a:cubicBezTo>
                  <a:cubicBezTo>
                    <a:pt x="45" y="15"/>
                    <a:pt x="36" y="6"/>
                    <a:pt x="25" y="6"/>
                  </a:cubicBezTo>
                  <a:lnTo>
                    <a:pt x="25" y="0"/>
                  </a:lnTo>
                  <a:close/>
                  <a:moveTo>
                    <a:pt x="25" y="51"/>
                  </a:moveTo>
                  <a:cubicBezTo>
                    <a:pt x="11" y="51"/>
                    <a:pt x="0" y="40"/>
                    <a:pt x="0" y="26"/>
                  </a:cubicBezTo>
                  <a:cubicBezTo>
                    <a:pt x="0" y="11"/>
                    <a:pt x="11" y="0"/>
                    <a:pt x="25" y="0"/>
                  </a:cubicBezTo>
                  <a:cubicBezTo>
                    <a:pt x="25" y="6"/>
                    <a:pt x="25" y="6"/>
                    <a:pt x="25" y="6"/>
                  </a:cubicBezTo>
                  <a:cubicBezTo>
                    <a:pt x="15" y="6"/>
                    <a:pt x="6" y="15"/>
                    <a:pt x="6" y="26"/>
                  </a:cubicBezTo>
                  <a:cubicBezTo>
                    <a:pt x="6" y="36"/>
                    <a:pt x="15" y="45"/>
                    <a:pt x="25" y="45"/>
                  </a:cubicBezTo>
                  <a:lnTo>
                    <a:pt x="25"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87" name="Freeform 82">
              <a:extLst>
                <a:ext uri="{FF2B5EF4-FFF2-40B4-BE49-F238E27FC236}">
                  <a16:creationId xmlns:a16="http://schemas.microsoft.com/office/drawing/2014/main" id="{03259A80-A0C0-4C41-8A08-4C7561F9AB08}"/>
                </a:ext>
              </a:extLst>
            </p:cNvPr>
            <p:cNvSpPr>
              <a:spLocks noEditPoints="1"/>
            </p:cNvSpPr>
            <p:nvPr/>
          </p:nvSpPr>
          <p:spPr bwMode="auto">
            <a:xfrm>
              <a:off x="6293724" y="5013624"/>
              <a:ext cx="101486" cy="101486"/>
            </a:xfrm>
            <a:custGeom>
              <a:avLst/>
              <a:gdLst>
                <a:gd name="T0" fmla="*/ 26 w 51"/>
                <a:gd name="T1" fmla="*/ 0 h 51"/>
                <a:gd name="T2" fmla="*/ 51 w 51"/>
                <a:gd name="T3" fmla="*/ 25 h 51"/>
                <a:gd name="T4" fmla="*/ 26 w 51"/>
                <a:gd name="T5" fmla="*/ 51 h 51"/>
                <a:gd name="T6" fmla="*/ 26 w 51"/>
                <a:gd name="T7" fmla="*/ 45 h 51"/>
                <a:gd name="T8" fmla="*/ 45 w 51"/>
                <a:gd name="T9" fmla="*/ 25 h 51"/>
                <a:gd name="T10" fmla="*/ 26 w 51"/>
                <a:gd name="T11" fmla="*/ 6 h 51"/>
                <a:gd name="T12" fmla="*/ 26 w 51"/>
                <a:gd name="T13" fmla="*/ 0 h 51"/>
                <a:gd name="T14" fmla="*/ 26 w 51"/>
                <a:gd name="T15" fmla="*/ 51 h 51"/>
                <a:gd name="T16" fmla="*/ 0 w 51"/>
                <a:gd name="T17" fmla="*/ 25 h 51"/>
                <a:gd name="T18" fmla="*/ 26 w 51"/>
                <a:gd name="T19" fmla="*/ 0 h 51"/>
                <a:gd name="T20" fmla="*/ 26 w 51"/>
                <a:gd name="T21" fmla="*/ 6 h 51"/>
                <a:gd name="T22" fmla="*/ 6 w 51"/>
                <a:gd name="T23" fmla="*/ 25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1"/>
                    <a:pt x="51" y="25"/>
                  </a:cubicBezTo>
                  <a:cubicBezTo>
                    <a:pt x="51" y="40"/>
                    <a:pt x="40" y="51"/>
                    <a:pt x="26" y="51"/>
                  </a:cubicBezTo>
                  <a:cubicBezTo>
                    <a:pt x="26" y="45"/>
                    <a:pt x="26" y="45"/>
                    <a:pt x="26" y="45"/>
                  </a:cubicBezTo>
                  <a:cubicBezTo>
                    <a:pt x="36" y="45"/>
                    <a:pt x="45" y="36"/>
                    <a:pt x="45" y="25"/>
                  </a:cubicBezTo>
                  <a:cubicBezTo>
                    <a:pt x="45" y="14"/>
                    <a:pt x="36" y="6"/>
                    <a:pt x="26" y="6"/>
                  </a:cubicBezTo>
                  <a:lnTo>
                    <a:pt x="26" y="0"/>
                  </a:lnTo>
                  <a:close/>
                  <a:moveTo>
                    <a:pt x="26" y="51"/>
                  </a:moveTo>
                  <a:cubicBezTo>
                    <a:pt x="11" y="51"/>
                    <a:pt x="0" y="40"/>
                    <a:pt x="0" y="25"/>
                  </a:cubicBezTo>
                  <a:cubicBezTo>
                    <a:pt x="0" y="11"/>
                    <a:pt x="11" y="0"/>
                    <a:pt x="26" y="0"/>
                  </a:cubicBezTo>
                  <a:cubicBezTo>
                    <a:pt x="26" y="6"/>
                    <a:pt x="26" y="6"/>
                    <a:pt x="26" y="6"/>
                  </a:cubicBezTo>
                  <a:cubicBezTo>
                    <a:pt x="15" y="6"/>
                    <a:pt x="6" y="14"/>
                    <a:pt x="6" y="25"/>
                  </a:cubicBezTo>
                  <a:cubicBezTo>
                    <a:pt x="6" y="36"/>
                    <a:pt x="15" y="45"/>
                    <a:pt x="26" y="45"/>
                  </a:cubicBezTo>
                  <a:lnTo>
                    <a:pt x="2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88" name="Freeform 83">
              <a:extLst>
                <a:ext uri="{FF2B5EF4-FFF2-40B4-BE49-F238E27FC236}">
                  <a16:creationId xmlns:a16="http://schemas.microsoft.com/office/drawing/2014/main" id="{4F8E24BA-025C-4662-9697-A70D0D494754}"/>
                </a:ext>
              </a:extLst>
            </p:cNvPr>
            <p:cNvSpPr>
              <a:spLocks noEditPoints="1"/>
            </p:cNvSpPr>
            <p:nvPr/>
          </p:nvSpPr>
          <p:spPr bwMode="auto">
            <a:xfrm>
              <a:off x="7215077" y="4349976"/>
              <a:ext cx="101486"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2"/>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7"/>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2"/>
                    <a:pt x="11" y="0"/>
                    <a:pt x="25" y="0"/>
                  </a:cubicBezTo>
                  <a:cubicBezTo>
                    <a:pt x="25" y="6"/>
                    <a:pt x="25" y="6"/>
                    <a:pt x="25" y="6"/>
                  </a:cubicBezTo>
                  <a:cubicBezTo>
                    <a:pt x="14" y="6"/>
                    <a:pt x="6" y="15"/>
                    <a:pt x="6" y="26"/>
                  </a:cubicBezTo>
                  <a:cubicBezTo>
                    <a:pt x="6" y="37"/>
                    <a:pt x="14" y="45"/>
                    <a:pt x="25" y="45"/>
                  </a:cubicBezTo>
                  <a:lnTo>
                    <a:pt x="25"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89" name="Freeform 84">
              <a:extLst>
                <a:ext uri="{FF2B5EF4-FFF2-40B4-BE49-F238E27FC236}">
                  <a16:creationId xmlns:a16="http://schemas.microsoft.com/office/drawing/2014/main" id="{79E8DDC7-890B-4B09-9DA0-DA7B739EAFC8}"/>
                </a:ext>
              </a:extLst>
            </p:cNvPr>
            <p:cNvSpPr>
              <a:spLocks noEditPoints="1"/>
            </p:cNvSpPr>
            <p:nvPr/>
          </p:nvSpPr>
          <p:spPr bwMode="auto">
            <a:xfrm>
              <a:off x="7636984" y="3390994"/>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90" name="Freeform 85">
              <a:extLst>
                <a:ext uri="{FF2B5EF4-FFF2-40B4-BE49-F238E27FC236}">
                  <a16:creationId xmlns:a16="http://schemas.microsoft.com/office/drawing/2014/main" id="{92124DF6-E4DF-4D86-B15B-DFB0E5BAB26C}"/>
                </a:ext>
              </a:extLst>
            </p:cNvPr>
            <p:cNvSpPr>
              <a:spLocks noEditPoints="1"/>
            </p:cNvSpPr>
            <p:nvPr/>
          </p:nvSpPr>
          <p:spPr bwMode="auto">
            <a:xfrm>
              <a:off x="7559444" y="2563145"/>
              <a:ext cx="101486" cy="103766"/>
            </a:xfrm>
            <a:custGeom>
              <a:avLst/>
              <a:gdLst>
                <a:gd name="T0" fmla="*/ 26 w 51"/>
                <a:gd name="T1" fmla="*/ 0 h 52"/>
                <a:gd name="T2" fmla="*/ 51 w 51"/>
                <a:gd name="T3" fmla="*/ 26 h 52"/>
                <a:gd name="T4" fmla="*/ 26 w 51"/>
                <a:gd name="T5" fmla="*/ 52 h 52"/>
                <a:gd name="T6" fmla="*/ 26 w 51"/>
                <a:gd name="T7" fmla="*/ 52 h 52"/>
                <a:gd name="T8" fmla="*/ 26 w 51"/>
                <a:gd name="T9" fmla="*/ 46 h 52"/>
                <a:gd name="T10" fmla="*/ 26 w 51"/>
                <a:gd name="T11" fmla="*/ 46 h 52"/>
                <a:gd name="T12" fmla="*/ 45 w 51"/>
                <a:gd name="T13" fmla="*/ 26 h 52"/>
                <a:gd name="T14" fmla="*/ 26 w 51"/>
                <a:gd name="T15" fmla="*/ 6 h 52"/>
                <a:gd name="T16" fmla="*/ 26 w 51"/>
                <a:gd name="T17" fmla="*/ 6 h 52"/>
                <a:gd name="T18" fmla="*/ 26 w 51"/>
                <a:gd name="T19" fmla="*/ 0 h 52"/>
                <a:gd name="T20" fmla="*/ 26 w 51"/>
                <a:gd name="T21" fmla="*/ 52 h 52"/>
                <a:gd name="T22" fmla="*/ 0 w 51"/>
                <a:gd name="T23" fmla="*/ 26 h 52"/>
                <a:gd name="T24" fmla="*/ 26 w 51"/>
                <a:gd name="T25" fmla="*/ 0 h 52"/>
                <a:gd name="T26" fmla="*/ 26 w 51"/>
                <a:gd name="T27" fmla="*/ 6 h 52"/>
                <a:gd name="T28" fmla="*/ 6 w 51"/>
                <a:gd name="T29" fmla="*/ 26 h 52"/>
                <a:gd name="T30" fmla="*/ 26 w 51"/>
                <a:gd name="T31" fmla="*/ 46 h 52"/>
                <a:gd name="T32" fmla="*/ 26 w 51"/>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2">
                  <a:moveTo>
                    <a:pt x="26" y="0"/>
                  </a:moveTo>
                  <a:cubicBezTo>
                    <a:pt x="40" y="0"/>
                    <a:pt x="51" y="12"/>
                    <a:pt x="51" y="26"/>
                  </a:cubicBezTo>
                  <a:cubicBezTo>
                    <a:pt x="51" y="40"/>
                    <a:pt x="40" y="52"/>
                    <a:pt x="26" y="52"/>
                  </a:cubicBezTo>
                  <a:cubicBezTo>
                    <a:pt x="26" y="52"/>
                    <a:pt x="26" y="52"/>
                    <a:pt x="26" y="52"/>
                  </a:cubicBezTo>
                  <a:cubicBezTo>
                    <a:pt x="26" y="46"/>
                    <a:pt x="26" y="46"/>
                    <a:pt x="26" y="46"/>
                  </a:cubicBezTo>
                  <a:cubicBezTo>
                    <a:pt x="26" y="46"/>
                    <a:pt x="26" y="46"/>
                    <a:pt x="26" y="46"/>
                  </a:cubicBezTo>
                  <a:cubicBezTo>
                    <a:pt x="36" y="46"/>
                    <a:pt x="45" y="37"/>
                    <a:pt x="45" y="26"/>
                  </a:cubicBezTo>
                  <a:cubicBezTo>
                    <a:pt x="45" y="15"/>
                    <a:pt x="36" y="6"/>
                    <a:pt x="26" y="6"/>
                  </a:cubicBezTo>
                  <a:cubicBezTo>
                    <a:pt x="26" y="6"/>
                    <a:pt x="26" y="6"/>
                    <a:pt x="26" y="6"/>
                  </a:cubicBezTo>
                  <a:cubicBezTo>
                    <a:pt x="26" y="0"/>
                    <a:pt x="26" y="0"/>
                    <a:pt x="26" y="0"/>
                  </a:cubicBezTo>
                  <a:close/>
                  <a:moveTo>
                    <a:pt x="26" y="52"/>
                  </a:moveTo>
                  <a:cubicBezTo>
                    <a:pt x="11" y="52"/>
                    <a:pt x="0" y="40"/>
                    <a:pt x="0" y="26"/>
                  </a:cubicBezTo>
                  <a:cubicBezTo>
                    <a:pt x="0" y="12"/>
                    <a:pt x="11" y="0"/>
                    <a:pt x="26" y="0"/>
                  </a:cubicBezTo>
                  <a:cubicBezTo>
                    <a:pt x="26" y="6"/>
                    <a:pt x="26" y="6"/>
                    <a:pt x="26" y="6"/>
                  </a:cubicBezTo>
                  <a:cubicBezTo>
                    <a:pt x="15" y="6"/>
                    <a:pt x="6" y="15"/>
                    <a:pt x="6" y="26"/>
                  </a:cubicBezTo>
                  <a:cubicBezTo>
                    <a:pt x="6" y="37"/>
                    <a:pt x="15" y="46"/>
                    <a:pt x="26" y="46"/>
                  </a:cubicBezTo>
                  <a:lnTo>
                    <a:pt x="2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91" name="Freeform 86">
              <a:extLst>
                <a:ext uri="{FF2B5EF4-FFF2-40B4-BE49-F238E27FC236}">
                  <a16:creationId xmlns:a16="http://schemas.microsoft.com/office/drawing/2014/main" id="{FFD3DA3E-B1D2-4649-B644-3708B30C5271}"/>
                </a:ext>
              </a:extLst>
            </p:cNvPr>
            <p:cNvSpPr>
              <a:spLocks noEditPoints="1"/>
            </p:cNvSpPr>
            <p:nvPr/>
          </p:nvSpPr>
          <p:spPr bwMode="auto">
            <a:xfrm>
              <a:off x="6615286" y="3264422"/>
              <a:ext cx="100345" cy="101486"/>
            </a:xfrm>
            <a:custGeom>
              <a:avLst/>
              <a:gdLst>
                <a:gd name="T0" fmla="*/ 25 w 51"/>
                <a:gd name="T1" fmla="*/ 0 h 51"/>
                <a:gd name="T2" fmla="*/ 51 w 51"/>
                <a:gd name="T3" fmla="*/ 26 h 51"/>
                <a:gd name="T4" fmla="*/ 25 w 51"/>
                <a:gd name="T5" fmla="*/ 51 h 51"/>
                <a:gd name="T6" fmla="*/ 25 w 51"/>
                <a:gd name="T7" fmla="*/ 51 h 51"/>
                <a:gd name="T8" fmla="*/ 25 w 51"/>
                <a:gd name="T9" fmla="*/ 45 h 51"/>
                <a:gd name="T10" fmla="*/ 25 w 51"/>
                <a:gd name="T11" fmla="*/ 45 h 51"/>
                <a:gd name="T12" fmla="*/ 45 w 51"/>
                <a:gd name="T13" fmla="*/ 26 h 51"/>
                <a:gd name="T14" fmla="*/ 25 w 51"/>
                <a:gd name="T15" fmla="*/ 6 h 51"/>
                <a:gd name="T16" fmla="*/ 25 w 51"/>
                <a:gd name="T17" fmla="*/ 6 h 51"/>
                <a:gd name="T18" fmla="*/ 25 w 51"/>
                <a:gd name="T19" fmla="*/ 0 h 51"/>
                <a:gd name="T20" fmla="*/ 25 w 51"/>
                <a:gd name="T21" fmla="*/ 51 h 51"/>
                <a:gd name="T22" fmla="*/ 0 w 51"/>
                <a:gd name="T23" fmla="*/ 26 h 51"/>
                <a:gd name="T24" fmla="*/ 25 w 51"/>
                <a:gd name="T25" fmla="*/ 0 h 51"/>
                <a:gd name="T26" fmla="*/ 25 w 51"/>
                <a:gd name="T27" fmla="*/ 6 h 51"/>
                <a:gd name="T28" fmla="*/ 6 w 51"/>
                <a:gd name="T29" fmla="*/ 26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6"/>
                  </a:cubicBezTo>
                  <a:cubicBezTo>
                    <a:pt x="51" y="40"/>
                    <a:pt x="39" y="51"/>
                    <a:pt x="25" y="51"/>
                  </a:cubicBezTo>
                  <a:cubicBezTo>
                    <a:pt x="25" y="51"/>
                    <a:pt x="25" y="51"/>
                    <a:pt x="25" y="51"/>
                  </a:cubicBezTo>
                  <a:cubicBezTo>
                    <a:pt x="25" y="45"/>
                    <a:pt x="25" y="45"/>
                    <a:pt x="25" y="45"/>
                  </a:cubicBezTo>
                  <a:cubicBezTo>
                    <a:pt x="25" y="45"/>
                    <a:pt x="25" y="45"/>
                    <a:pt x="25" y="45"/>
                  </a:cubicBezTo>
                  <a:cubicBezTo>
                    <a:pt x="36" y="45"/>
                    <a:pt x="45" y="36"/>
                    <a:pt x="45" y="26"/>
                  </a:cubicBezTo>
                  <a:cubicBezTo>
                    <a:pt x="45" y="15"/>
                    <a:pt x="36" y="6"/>
                    <a:pt x="25" y="6"/>
                  </a:cubicBezTo>
                  <a:cubicBezTo>
                    <a:pt x="25" y="6"/>
                    <a:pt x="25" y="6"/>
                    <a:pt x="25" y="6"/>
                  </a:cubicBezTo>
                  <a:cubicBezTo>
                    <a:pt x="25" y="0"/>
                    <a:pt x="25" y="0"/>
                    <a:pt x="25" y="0"/>
                  </a:cubicBezTo>
                  <a:close/>
                  <a:moveTo>
                    <a:pt x="25" y="51"/>
                  </a:moveTo>
                  <a:cubicBezTo>
                    <a:pt x="11" y="51"/>
                    <a:pt x="0" y="40"/>
                    <a:pt x="0" y="26"/>
                  </a:cubicBezTo>
                  <a:cubicBezTo>
                    <a:pt x="0" y="11"/>
                    <a:pt x="11" y="0"/>
                    <a:pt x="25" y="0"/>
                  </a:cubicBezTo>
                  <a:cubicBezTo>
                    <a:pt x="25" y="6"/>
                    <a:pt x="25" y="6"/>
                    <a:pt x="25" y="6"/>
                  </a:cubicBezTo>
                  <a:cubicBezTo>
                    <a:pt x="14" y="6"/>
                    <a:pt x="6" y="15"/>
                    <a:pt x="6" y="26"/>
                  </a:cubicBezTo>
                  <a:cubicBezTo>
                    <a:pt x="6" y="36"/>
                    <a:pt x="14" y="45"/>
                    <a:pt x="25" y="45"/>
                  </a:cubicBezTo>
                  <a:lnTo>
                    <a:pt x="25"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92" name="Freeform 87">
              <a:extLst>
                <a:ext uri="{FF2B5EF4-FFF2-40B4-BE49-F238E27FC236}">
                  <a16:creationId xmlns:a16="http://schemas.microsoft.com/office/drawing/2014/main" id="{9434B1A5-9A95-438D-9A40-F525B1D4F43E}"/>
                </a:ext>
              </a:extLst>
            </p:cNvPr>
            <p:cNvSpPr>
              <a:spLocks noEditPoints="1"/>
            </p:cNvSpPr>
            <p:nvPr/>
          </p:nvSpPr>
          <p:spPr bwMode="auto">
            <a:xfrm>
              <a:off x="6056545" y="2108170"/>
              <a:ext cx="101486" cy="102626"/>
            </a:xfrm>
            <a:custGeom>
              <a:avLst/>
              <a:gdLst>
                <a:gd name="T0" fmla="*/ 25 w 51"/>
                <a:gd name="T1" fmla="*/ 0 h 52"/>
                <a:gd name="T2" fmla="*/ 51 w 51"/>
                <a:gd name="T3" fmla="*/ 26 h 52"/>
                <a:gd name="T4" fmla="*/ 25 w 51"/>
                <a:gd name="T5" fmla="*/ 52 h 52"/>
                <a:gd name="T6" fmla="*/ 25 w 51"/>
                <a:gd name="T7" fmla="*/ 46 h 52"/>
                <a:gd name="T8" fmla="*/ 45 w 51"/>
                <a:gd name="T9" fmla="*/ 26 h 52"/>
                <a:gd name="T10" fmla="*/ 25 w 51"/>
                <a:gd name="T11" fmla="*/ 6 h 52"/>
                <a:gd name="T12" fmla="*/ 25 w 51"/>
                <a:gd name="T13" fmla="*/ 0 h 52"/>
                <a:gd name="T14" fmla="*/ 25 w 51"/>
                <a:gd name="T15" fmla="*/ 52 h 52"/>
                <a:gd name="T16" fmla="*/ 0 w 51"/>
                <a:gd name="T17" fmla="*/ 26 h 52"/>
                <a:gd name="T18" fmla="*/ 25 w 51"/>
                <a:gd name="T19" fmla="*/ 0 h 52"/>
                <a:gd name="T20" fmla="*/ 25 w 51"/>
                <a:gd name="T21" fmla="*/ 6 h 52"/>
                <a:gd name="T22" fmla="*/ 6 w 51"/>
                <a:gd name="T23" fmla="*/ 26 h 52"/>
                <a:gd name="T24" fmla="*/ 25 w 51"/>
                <a:gd name="T25" fmla="*/ 46 h 52"/>
                <a:gd name="T26" fmla="*/ 25 w 51"/>
                <a:gd name="T27"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2">
                  <a:moveTo>
                    <a:pt x="25" y="0"/>
                  </a:moveTo>
                  <a:cubicBezTo>
                    <a:pt x="40" y="0"/>
                    <a:pt x="51" y="12"/>
                    <a:pt x="51" y="26"/>
                  </a:cubicBezTo>
                  <a:cubicBezTo>
                    <a:pt x="51" y="40"/>
                    <a:pt x="40" y="52"/>
                    <a:pt x="25" y="52"/>
                  </a:cubicBezTo>
                  <a:cubicBezTo>
                    <a:pt x="25" y="46"/>
                    <a:pt x="25" y="46"/>
                    <a:pt x="25" y="46"/>
                  </a:cubicBezTo>
                  <a:cubicBezTo>
                    <a:pt x="36" y="46"/>
                    <a:pt x="45" y="37"/>
                    <a:pt x="45" y="26"/>
                  </a:cubicBezTo>
                  <a:cubicBezTo>
                    <a:pt x="45" y="15"/>
                    <a:pt x="36" y="6"/>
                    <a:pt x="25" y="6"/>
                  </a:cubicBezTo>
                  <a:lnTo>
                    <a:pt x="25" y="0"/>
                  </a:lnTo>
                  <a:close/>
                  <a:moveTo>
                    <a:pt x="25" y="52"/>
                  </a:moveTo>
                  <a:cubicBezTo>
                    <a:pt x="11" y="52"/>
                    <a:pt x="0" y="40"/>
                    <a:pt x="0" y="26"/>
                  </a:cubicBezTo>
                  <a:cubicBezTo>
                    <a:pt x="0" y="12"/>
                    <a:pt x="11" y="0"/>
                    <a:pt x="25" y="0"/>
                  </a:cubicBezTo>
                  <a:cubicBezTo>
                    <a:pt x="25" y="6"/>
                    <a:pt x="25" y="6"/>
                    <a:pt x="25" y="6"/>
                  </a:cubicBezTo>
                  <a:cubicBezTo>
                    <a:pt x="15" y="6"/>
                    <a:pt x="6" y="15"/>
                    <a:pt x="6" y="26"/>
                  </a:cubicBezTo>
                  <a:cubicBezTo>
                    <a:pt x="6" y="37"/>
                    <a:pt x="15" y="46"/>
                    <a:pt x="25" y="46"/>
                  </a:cubicBezTo>
                  <a:lnTo>
                    <a:pt x="2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93" name="Freeform 88">
              <a:extLst>
                <a:ext uri="{FF2B5EF4-FFF2-40B4-BE49-F238E27FC236}">
                  <a16:creationId xmlns:a16="http://schemas.microsoft.com/office/drawing/2014/main" id="{29F3D171-D15B-4A8C-B845-56E814F9988A}"/>
                </a:ext>
              </a:extLst>
            </p:cNvPr>
            <p:cNvSpPr>
              <a:spLocks noEditPoints="1"/>
            </p:cNvSpPr>
            <p:nvPr/>
          </p:nvSpPr>
          <p:spPr bwMode="auto">
            <a:xfrm>
              <a:off x="5624375" y="3587124"/>
              <a:ext cx="101486" cy="101486"/>
            </a:xfrm>
            <a:custGeom>
              <a:avLst/>
              <a:gdLst>
                <a:gd name="T0" fmla="*/ 26 w 51"/>
                <a:gd name="T1" fmla="*/ 0 h 51"/>
                <a:gd name="T2" fmla="*/ 51 w 51"/>
                <a:gd name="T3" fmla="*/ 26 h 51"/>
                <a:gd name="T4" fmla="*/ 26 w 51"/>
                <a:gd name="T5" fmla="*/ 51 h 51"/>
                <a:gd name="T6" fmla="*/ 26 w 51"/>
                <a:gd name="T7" fmla="*/ 45 h 51"/>
                <a:gd name="T8" fmla="*/ 46 w 51"/>
                <a:gd name="T9" fmla="*/ 26 h 51"/>
                <a:gd name="T10" fmla="*/ 26 w 51"/>
                <a:gd name="T11" fmla="*/ 6 h 51"/>
                <a:gd name="T12" fmla="*/ 26 w 51"/>
                <a:gd name="T13" fmla="*/ 0 h 51"/>
                <a:gd name="T14" fmla="*/ 26 w 51"/>
                <a:gd name="T15" fmla="*/ 51 h 51"/>
                <a:gd name="T16" fmla="*/ 0 w 51"/>
                <a:gd name="T17" fmla="*/ 26 h 51"/>
                <a:gd name="T18" fmla="*/ 26 w 51"/>
                <a:gd name="T19" fmla="*/ 0 h 51"/>
                <a:gd name="T20" fmla="*/ 26 w 51"/>
                <a:gd name="T21" fmla="*/ 6 h 51"/>
                <a:gd name="T22" fmla="*/ 6 w 51"/>
                <a:gd name="T23" fmla="*/ 26 h 51"/>
                <a:gd name="T24" fmla="*/ 26 w 51"/>
                <a:gd name="T25" fmla="*/ 45 h 51"/>
                <a:gd name="T26" fmla="*/ 26 w 51"/>
                <a:gd name="T27"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51">
                  <a:moveTo>
                    <a:pt x="26" y="0"/>
                  </a:moveTo>
                  <a:cubicBezTo>
                    <a:pt x="40" y="0"/>
                    <a:pt x="51" y="12"/>
                    <a:pt x="51" y="26"/>
                  </a:cubicBezTo>
                  <a:cubicBezTo>
                    <a:pt x="51" y="40"/>
                    <a:pt x="40" y="51"/>
                    <a:pt x="26" y="51"/>
                  </a:cubicBezTo>
                  <a:cubicBezTo>
                    <a:pt x="26" y="45"/>
                    <a:pt x="26" y="45"/>
                    <a:pt x="26" y="45"/>
                  </a:cubicBezTo>
                  <a:cubicBezTo>
                    <a:pt x="37" y="45"/>
                    <a:pt x="46" y="37"/>
                    <a:pt x="46" y="26"/>
                  </a:cubicBezTo>
                  <a:cubicBezTo>
                    <a:pt x="46" y="15"/>
                    <a:pt x="37" y="6"/>
                    <a:pt x="26" y="6"/>
                  </a:cubicBezTo>
                  <a:lnTo>
                    <a:pt x="26" y="0"/>
                  </a:lnTo>
                  <a:close/>
                  <a:moveTo>
                    <a:pt x="26" y="51"/>
                  </a:moveTo>
                  <a:cubicBezTo>
                    <a:pt x="12" y="51"/>
                    <a:pt x="0" y="40"/>
                    <a:pt x="0" y="26"/>
                  </a:cubicBezTo>
                  <a:cubicBezTo>
                    <a:pt x="0" y="12"/>
                    <a:pt x="12" y="0"/>
                    <a:pt x="26" y="0"/>
                  </a:cubicBezTo>
                  <a:cubicBezTo>
                    <a:pt x="26" y="6"/>
                    <a:pt x="26" y="6"/>
                    <a:pt x="26" y="6"/>
                  </a:cubicBezTo>
                  <a:cubicBezTo>
                    <a:pt x="15" y="6"/>
                    <a:pt x="6" y="15"/>
                    <a:pt x="6" y="26"/>
                  </a:cubicBezTo>
                  <a:cubicBezTo>
                    <a:pt x="6" y="37"/>
                    <a:pt x="15" y="45"/>
                    <a:pt x="26" y="45"/>
                  </a:cubicBezTo>
                  <a:lnTo>
                    <a:pt x="26"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94" name="Freeform 89">
              <a:extLst>
                <a:ext uri="{FF2B5EF4-FFF2-40B4-BE49-F238E27FC236}">
                  <a16:creationId xmlns:a16="http://schemas.microsoft.com/office/drawing/2014/main" id="{7A6DBA9A-BF78-40A9-9506-95F1A6BA1FD0}"/>
                </a:ext>
              </a:extLst>
            </p:cNvPr>
            <p:cNvSpPr>
              <a:spLocks noEditPoints="1"/>
            </p:cNvSpPr>
            <p:nvPr/>
          </p:nvSpPr>
          <p:spPr bwMode="auto">
            <a:xfrm>
              <a:off x="7054297" y="3081976"/>
              <a:ext cx="103766" cy="103766"/>
            </a:xfrm>
            <a:custGeom>
              <a:avLst/>
              <a:gdLst>
                <a:gd name="T0" fmla="*/ 26 w 52"/>
                <a:gd name="T1" fmla="*/ 0 h 52"/>
                <a:gd name="T2" fmla="*/ 52 w 52"/>
                <a:gd name="T3" fmla="*/ 26 h 52"/>
                <a:gd name="T4" fmla="*/ 26 w 52"/>
                <a:gd name="T5" fmla="*/ 52 h 52"/>
                <a:gd name="T6" fmla="*/ 26 w 52"/>
                <a:gd name="T7" fmla="*/ 52 h 52"/>
                <a:gd name="T8" fmla="*/ 26 w 52"/>
                <a:gd name="T9" fmla="*/ 46 h 52"/>
                <a:gd name="T10" fmla="*/ 26 w 52"/>
                <a:gd name="T11" fmla="*/ 46 h 52"/>
                <a:gd name="T12" fmla="*/ 46 w 52"/>
                <a:gd name="T13" fmla="*/ 26 h 52"/>
                <a:gd name="T14" fmla="*/ 26 w 52"/>
                <a:gd name="T15" fmla="*/ 6 h 52"/>
                <a:gd name="T16" fmla="*/ 26 w 52"/>
                <a:gd name="T17" fmla="*/ 6 h 52"/>
                <a:gd name="T18" fmla="*/ 26 w 52"/>
                <a:gd name="T19" fmla="*/ 0 h 52"/>
                <a:gd name="T20" fmla="*/ 26 w 52"/>
                <a:gd name="T21" fmla="*/ 52 h 52"/>
                <a:gd name="T22" fmla="*/ 0 w 52"/>
                <a:gd name="T23" fmla="*/ 26 h 52"/>
                <a:gd name="T24" fmla="*/ 26 w 52"/>
                <a:gd name="T25" fmla="*/ 0 h 52"/>
                <a:gd name="T26" fmla="*/ 26 w 52"/>
                <a:gd name="T27" fmla="*/ 6 h 52"/>
                <a:gd name="T28" fmla="*/ 6 w 52"/>
                <a:gd name="T29" fmla="*/ 26 h 52"/>
                <a:gd name="T30" fmla="*/ 26 w 52"/>
                <a:gd name="T31" fmla="*/ 46 h 52"/>
                <a:gd name="T32" fmla="*/ 26 w 52"/>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2">
                  <a:moveTo>
                    <a:pt x="26" y="0"/>
                  </a:moveTo>
                  <a:cubicBezTo>
                    <a:pt x="40" y="0"/>
                    <a:pt x="52" y="12"/>
                    <a:pt x="52" y="26"/>
                  </a:cubicBezTo>
                  <a:cubicBezTo>
                    <a:pt x="52" y="40"/>
                    <a:pt x="40" y="52"/>
                    <a:pt x="26" y="52"/>
                  </a:cubicBezTo>
                  <a:cubicBezTo>
                    <a:pt x="26" y="52"/>
                    <a:pt x="26" y="52"/>
                    <a:pt x="26" y="52"/>
                  </a:cubicBezTo>
                  <a:cubicBezTo>
                    <a:pt x="26" y="46"/>
                    <a:pt x="26" y="46"/>
                    <a:pt x="26" y="46"/>
                  </a:cubicBezTo>
                  <a:cubicBezTo>
                    <a:pt x="26" y="46"/>
                    <a:pt x="26" y="46"/>
                    <a:pt x="26" y="46"/>
                  </a:cubicBezTo>
                  <a:cubicBezTo>
                    <a:pt x="37" y="46"/>
                    <a:pt x="46" y="37"/>
                    <a:pt x="46" y="26"/>
                  </a:cubicBezTo>
                  <a:cubicBezTo>
                    <a:pt x="46" y="15"/>
                    <a:pt x="37" y="6"/>
                    <a:pt x="26" y="6"/>
                  </a:cubicBezTo>
                  <a:cubicBezTo>
                    <a:pt x="26" y="6"/>
                    <a:pt x="26" y="6"/>
                    <a:pt x="26" y="6"/>
                  </a:cubicBezTo>
                  <a:cubicBezTo>
                    <a:pt x="26" y="0"/>
                    <a:pt x="26" y="0"/>
                    <a:pt x="26" y="0"/>
                  </a:cubicBezTo>
                  <a:close/>
                  <a:moveTo>
                    <a:pt x="26" y="52"/>
                  </a:moveTo>
                  <a:cubicBezTo>
                    <a:pt x="12" y="52"/>
                    <a:pt x="0" y="40"/>
                    <a:pt x="0" y="26"/>
                  </a:cubicBezTo>
                  <a:cubicBezTo>
                    <a:pt x="0" y="12"/>
                    <a:pt x="12" y="0"/>
                    <a:pt x="26" y="0"/>
                  </a:cubicBezTo>
                  <a:cubicBezTo>
                    <a:pt x="26" y="6"/>
                    <a:pt x="26" y="6"/>
                    <a:pt x="26" y="6"/>
                  </a:cubicBezTo>
                  <a:cubicBezTo>
                    <a:pt x="15" y="6"/>
                    <a:pt x="6" y="15"/>
                    <a:pt x="6" y="26"/>
                  </a:cubicBezTo>
                  <a:cubicBezTo>
                    <a:pt x="6" y="37"/>
                    <a:pt x="15" y="46"/>
                    <a:pt x="26" y="46"/>
                  </a:cubicBezTo>
                  <a:lnTo>
                    <a:pt x="26"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95" name="Freeform 90">
              <a:extLst>
                <a:ext uri="{FF2B5EF4-FFF2-40B4-BE49-F238E27FC236}">
                  <a16:creationId xmlns:a16="http://schemas.microsoft.com/office/drawing/2014/main" id="{19C39511-C36F-4C26-91DD-07456E067BBB}"/>
                </a:ext>
              </a:extLst>
            </p:cNvPr>
            <p:cNvSpPr>
              <a:spLocks noEditPoints="1"/>
            </p:cNvSpPr>
            <p:nvPr/>
          </p:nvSpPr>
          <p:spPr bwMode="auto">
            <a:xfrm>
              <a:off x="6624408" y="3955437"/>
              <a:ext cx="101486" cy="101486"/>
            </a:xfrm>
            <a:custGeom>
              <a:avLst/>
              <a:gdLst>
                <a:gd name="T0" fmla="*/ 25 w 51"/>
                <a:gd name="T1" fmla="*/ 0 h 51"/>
                <a:gd name="T2" fmla="*/ 51 w 51"/>
                <a:gd name="T3" fmla="*/ 25 h 51"/>
                <a:gd name="T4" fmla="*/ 25 w 51"/>
                <a:gd name="T5" fmla="*/ 51 h 51"/>
                <a:gd name="T6" fmla="*/ 25 w 51"/>
                <a:gd name="T7" fmla="*/ 51 h 51"/>
                <a:gd name="T8" fmla="*/ 25 w 51"/>
                <a:gd name="T9" fmla="*/ 45 h 51"/>
                <a:gd name="T10" fmla="*/ 25 w 51"/>
                <a:gd name="T11" fmla="*/ 45 h 51"/>
                <a:gd name="T12" fmla="*/ 45 w 51"/>
                <a:gd name="T13" fmla="*/ 25 h 51"/>
                <a:gd name="T14" fmla="*/ 25 w 51"/>
                <a:gd name="T15" fmla="*/ 5 h 51"/>
                <a:gd name="T16" fmla="*/ 25 w 51"/>
                <a:gd name="T17" fmla="*/ 5 h 51"/>
                <a:gd name="T18" fmla="*/ 25 w 51"/>
                <a:gd name="T19" fmla="*/ 0 h 51"/>
                <a:gd name="T20" fmla="*/ 25 w 51"/>
                <a:gd name="T21" fmla="*/ 51 h 51"/>
                <a:gd name="T22" fmla="*/ 0 w 51"/>
                <a:gd name="T23" fmla="*/ 25 h 51"/>
                <a:gd name="T24" fmla="*/ 25 w 51"/>
                <a:gd name="T25" fmla="*/ 0 h 51"/>
                <a:gd name="T26" fmla="*/ 25 w 51"/>
                <a:gd name="T27" fmla="*/ 5 h 51"/>
                <a:gd name="T28" fmla="*/ 6 w 51"/>
                <a:gd name="T29" fmla="*/ 25 h 51"/>
                <a:gd name="T30" fmla="*/ 25 w 51"/>
                <a:gd name="T31" fmla="*/ 45 h 51"/>
                <a:gd name="T32" fmla="*/ 25 w 51"/>
                <a:gd name="T33"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51">
                  <a:moveTo>
                    <a:pt x="25" y="0"/>
                  </a:moveTo>
                  <a:cubicBezTo>
                    <a:pt x="39" y="0"/>
                    <a:pt x="51" y="11"/>
                    <a:pt x="51" y="25"/>
                  </a:cubicBezTo>
                  <a:cubicBezTo>
                    <a:pt x="51" y="39"/>
                    <a:pt x="39" y="51"/>
                    <a:pt x="25" y="51"/>
                  </a:cubicBezTo>
                  <a:cubicBezTo>
                    <a:pt x="25" y="51"/>
                    <a:pt x="25" y="51"/>
                    <a:pt x="25" y="51"/>
                  </a:cubicBezTo>
                  <a:cubicBezTo>
                    <a:pt x="25" y="45"/>
                    <a:pt x="25" y="45"/>
                    <a:pt x="25" y="45"/>
                  </a:cubicBezTo>
                  <a:cubicBezTo>
                    <a:pt x="25" y="45"/>
                    <a:pt x="25" y="45"/>
                    <a:pt x="25" y="45"/>
                  </a:cubicBezTo>
                  <a:cubicBezTo>
                    <a:pt x="36" y="45"/>
                    <a:pt x="45" y="36"/>
                    <a:pt x="45" y="25"/>
                  </a:cubicBezTo>
                  <a:cubicBezTo>
                    <a:pt x="45" y="14"/>
                    <a:pt x="36" y="5"/>
                    <a:pt x="25" y="5"/>
                  </a:cubicBezTo>
                  <a:cubicBezTo>
                    <a:pt x="25" y="5"/>
                    <a:pt x="25" y="5"/>
                    <a:pt x="25" y="5"/>
                  </a:cubicBezTo>
                  <a:cubicBezTo>
                    <a:pt x="25" y="0"/>
                    <a:pt x="25" y="0"/>
                    <a:pt x="25" y="0"/>
                  </a:cubicBezTo>
                  <a:close/>
                  <a:moveTo>
                    <a:pt x="25" y="51"/>
                  </a:moveTo>
                  <a:cubicBezTo>
                    <a:pt x="11" y="51"/>
                    <a:pt x="0" y="39"/>
                    <a:pt x="0" y="25"/>
                  </a:cubicBezTo>
                  <a:cubicBezTo>
                    <a:pt x="0" y="11"/>
                    <a:pt x="11" y="0"/>
                    <a:pt x="25" y="0"/>
                  </a:cubicBezTo>
                  <a:cubicBezTo>
                    <a:pt x="25" y="5"/>
                    <a:pt x="25" y="5"/>
                    <a:pt x="25" y="5"/>
                  </a:cubicBezTo>
                  <a:cubicBezTo>
                    <a:pt x="14" y="5"/>
                    <a:pt x="6" y="14"/>
                    <a:pt x="6" y="25"/>
                  </a:cubicBezTo>
                  <a:cubicBezTo>
                    <a:pt x="6" y="36"/>
                    <a:pt x="14" y="45"/>
                    <a:pt x="25" y="45"/>
                  </a:cubicBezTo>
                  <a:lnTo>
                    <a:pt x="25"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96" name="Freeform 91">
              <a:extLst>
                <a:ext uri="{FF2B5EF4-FFF2-40B4-BE49-F238E27FC236}">
                  <a16:creationId xmlns:a16="http://schemas.microsoft.com/office/drawing/2014/main" id="{9FE7CC69-5349-4A51-B55F-BC56347C8AE0}"/>
                </a:ext>
              </a:extLst>
            </p:cNvPr>
            <p:cNvSpPr>
              <a:spLocks/>
            </p:cNvSpPr>
            <p:nvPr/>
          </p:nvSpPr>
          <p:spPr bwMode="auto">
            <a:xfrm>
              <a:off x="6115840" y="2632703"/>
              <a:ext cx="168763" cy="126572"/>
            </a:xfrm>
            <a:custGeom>
              <a:avLst/>
              <a:gdLst>
                <a:gd name="T0" fmla="*/ 43 w 85"/>
                <a:gd name="T1" fmla="*/ 0 h 64"/>
                <a:gd name="T2" fmla="*/ 0 w 85"/>
                <a:gd name="T3" fmla="*/ 43 h 64"/>
                <a:gd name="T4" fmla="*/ 5 w 85"/>
                <a:gd name="T5" fmla="*/ 63 h 64"/>
                <a:gd name="T6" fmla="*/ 5 w 85"/>
                <a:gd name="T7" fmla="*/ 52 h 64"/>
                <a:gd name="T8" fmla="*/ 7 w 85"/>
                <a:gd name="T9" fmla="*/ 46 h 64"/>
                <a:gd name="T10" fmla="*/ 7 w 85"/>
                <a:gd name="T11" fmla="*/ 43 h 64"/>
                <a:gd name="T12" fmla="*/ 43 w 85"/>
                <a:gd name="T13" fmla="*/ 7 h 64"/>
                <a:gd name="T14" fmla="*/ 78 w 85"/>
                <a:gd name="T15" fmla="*/ 43 h 64"/>
                <a:gd name="T16" fmla="*/ 78 w 85"/>
                <a:gd name="T17" fmla="*/ 47 h 64"/>
                <a:gd name="T18" fmla="*/ 80 w 85"/>
                <a:gd name="T19" fmla="*/ 52 h 64"/>
                <a:gd name="T20" fmla="*/ 80 w 85"/>
                <a:gd name="T21" fmla="*/ 64 h 64"/>
                <a:gd name="T22" fmla="*/ 85 w 85"/>
                <a:gd name="T23" fmla="*/ 43 h 64"/>
                <a:gd name="T24" fmla="*/ 43 w 85"/>
                <a:gd name="T2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64">
                  <a:moveTo>
                    <a:pt x="43" y="0"/>
                  </a:moveTo>
                  <a:cubicBezTo>
                    <a:pt x="19" y="0"/>
                    <a:pt x="0" y="19"/>
                    <a:pt x="0" y="43"/>
                  </a:cubicBezTo>
                  <a:cubicBezTo>
                    <a:pt x="0" y="50"/>
                    <a:pt x="2" y="57"/>
                    <a:pt x="5" y="63"/>
                  </a:cubicBezTo>
                  <a:cubicBezTo>
                    <a:pt x="5" y="52"/>
                    <a:pt x="5" y="52"/>
                    <a:pt x="5" y="52"/>
                  </a:cubicBezTo>
                  <a:cubicBezTo>
                    <a:pt x="5" y="50"/>
                    <a:pt x="6" y="48"/>
                    <a:pt x="7" y="46"/>
                  </a:cubicBezTo>
                  <a:cubicBezTo>
                    <a:pt x="7" y="45"/>
                    <a:pt x="7" y="44"/>
                    <a:pt x="7" y="43"/>
                  </a:cubicBezTo>
                  <a:cubicBezTo>
                    <a:pt x="7" y="23"/>
                    <a:pt x="23" y="7"/>
                    <a:pt x="43" y="7"/>
                  </a:cubicBezTo>
                  <a:cubicBezTo>
                    <a:pt x="62" y="7"/>
                    <a:pt x="78" y="23"/>
                    <a:pt x="78" y="43"/>
                  </a:cubicBezTo>
                  <a:cubicBezTo>
                    <a:pt x="78" y="44"/>
                    <a:pt x="78" y="46"/>
                    <a:pt x="78" y="47"/>
                  </a:cubicBezTo>
                  <a:cubicBezTo>
                    <a:pt x="79" y="48"/>
                    <a:pt x="80" y="50"/>
                    <a:pt x="80" y="52"/>
                  </a:cubicBezTo>
                  <a:cubicBezTo>
                    <a:pt x="80" y="64"/>
                    <a:pt x="80" y="64"/>
                    <a:pt x="80" y="64"/>
                  </a:cubicBezTo>
                  <a:cubicBezTo>
                    <a:pt x="83" y="58"/>
                    <a:pt x="85" y="50"/>
                    <a:pt x="85" y="43"/>
                  </a:cubicBezTo>
                  <a:cubicBezTo>
                    <a:pt x="85" y="19"/>
                    <a:pt x="66" y="0"/>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97" name="Freeform 92">
              <a:extLst>
                <a:ext uri="{FF2B5EF4-FFF2-40B4-BE49-F238E27FC236}">
                  <a16:creationId xmlns:a16="http://schemas.microsoft.com/office/drawing/2014/main" id="{898669EA-B53E-453C-87BA-E8073C78B643}"/>
                </a:ext>
              </a:extLst>
            </p:cNvPr>
            <p:cNvSpPr>
              <a:spLocks/>
            </p:cNvSpPr>
            <p:nvPr/>
          </p:nvSpPr>
          <p:spPr bwMode="auto">
            <a:xfrm>
              <a:off x="6129523" y="2718224"/>
              <a:ext cx="37630" cy="67277"/>
            </a:xfrm>
            <a:custGeom>
              <a:avLst/>
              <a:gdLst>
                <a:gd name="T0" fmla="*/ 1 w 19"/>
                <a:gd name="T1" fmla="*/ 7 h 34"/>
                <a:gd name="T2" fmla="*/ 0 w 19"/>
                <a:gd name="T3" fmla="*/ 9 h 34"/>
                <a:gd name="T4" fmla="*/ 0 w 19"/>
                <a:gd name="T5" fmla="*/ 20 h 34"/>
                <a:gd name="T6" fmla="*/ 0 w 19"/>
                <a:gd name="T7" fmla="*/ 25 h 34"/>
                <a:gd name="T8" fmla="*/ 14 w 19"/>
                <a:gd name="T9" fmla="*/ 34 h 34"/>
                <a:gd name="T10" fmla="*/ 19 w 19"/>
                <a:gd name="T11" fmla="*/ 34 h 34"/>
                <a:gd name="T12" fmla="*/ 19 w 19"/>
                <a:gd name="T13" fmla="*/ 0 h 34"/>
                <a:gd name="T14" fmla="*/ 14 w 19"/>
                <a:gd name="T15" fmla="*/ 0 h 34"/>
                <a:gd name="T16" fmla="*/ 1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 y="7"/>
                  </a:moveTo>
                  <a:cubicBezTo>
                    <a:pt x="1" y="8"/>
                    <a:pt x="0" y="8"/>
                    <a:pt x="0" y="9"/>
                  </a:cubicBezTo>
                  <a:cubicBezTo>
                    <a:pt x="0" y="20"/>
                    <a:pt x="0" y="20"/>
                    <a:pt x="0" y="20"/>
                  </a:cubicBezTo>
                  <a:cubicBezTo>
                    <a:pt x="0" y="25"/>
                    <a:pt x="0" y="25"/>
                    <a:pt x="0" y="25"/>
                  </a:cubicBezTo>
                  <a:cubicBezTo>
                    <a:pt x="0" y="30"/>
                    <a:pt x="6" y="34"/>
                    <a:pt x="14" y="34"/>
                  </a:cubicBezTo>
                  <a:cubicBezTo>
                    <a:pt x="19" y="34"/>
                    <a:pt x="19" y="34"/>
                    <a:pt x="19" y="34"/>
                  </a:cubicBezTo>
                  <a:cubicBezTo>
                    <a:pt x="19" y="0"/>
                    <a:pt x="19" y="0"/>
                    <a:pt x="19" y="0"/>
                  </a:cubicBezTo>
                  <a:cubicBezTo>
                    <a:pt x="14" y="0"/>
                    <a:pt x="14" y="0"/>
                    <a:pt x="14" y="0"/>
                  </a:cubicBezTo>
                  <a:cubicBezTo>
                    <a:pt x="7" y="0"/>
                    <a:pt x="2" y="3"/>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98" name="Freeform 93">
              <a:extLst>
                <a:ext uri="{FF2B5EF4-FFF2-40B4-BE49-F238E27FC236}">
                  <a16:creationId xmlns:a16="http://schemas.microsoft.com/office/drawing/2014/main" id="{3640E992-516C-4A78-B846-BA79D7156E53}"/>
                </a:ext>
              </a:extLst>
            </p:cNvPr>
            <p:cNvSpPr>
              <a:spLocks/>
            </p:cNvSpPr>
            <p:nvPr/>
          </p:nvSpPr>
          <p:spPr bwMode="auto">
            <a:xfrm>
              <a:off x="6233289" y="2718224"/>
              <a:ext cx="35349" cy="67277"/>
            </a:xfrm>
            <a:custGeom>
              <a:avLst/>
              <a:gdLst>
                <a:gd name="T0" fmla="*/ 18 w 18"/>
                <a:gd name="T1" fmla="*/ 25 h 34"/>
                <a:gd name="T2" fmla="*/ 18 w 18"/>
                <a:gd name="T3" fmla="*/ 20 h 34"/>
                <a:gd name="T4" fmla="*/ 18 w 18"/>
                <a:gd name="T5" fmla="*/ 9 h 34"/>
                <a:gd name="T6" fmla="*/ 18 w 18"/>
                <a:gd name="T7" fmla="*/ 8 h 34"/>
                <a:gd name="T8" fmla="*/ 5 w 18"/>
                <a:gd name="T9" fmla="*/ 0 h 34"/>
                <a:gd name="T10" fmla="*/ 0 w 18"/>
                <a:gd name="T11" fmla="*/ 0 h 34"/>
                <a:gd name="T12" fmla="*/ 0 w 18"/>
                <a:gd name="T13" fmla="*/ 34 h 34"/>
                <a:gd name="T14" fmla="*/ 5 w 18"/>
                <a:gd name="T15" fmla="*/ 34 h 34"/>
                <a:gd name="T16" fmla="*/ 18 w 18"/>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34">
                  <a:moveTo>
                    <a:pt x="18" y="25"/>
                  </a:moveTo>
                  <a:cubicBezTo>
                    <a:pt x="18" y="20"/>
                    <a:pt x="18" y="20"/>
                    <a:pt x="18" y="20"/>
                  </a:cubicBezTo>
                  <a:cubicBezTo>
                    <a:pt x="18" y="9"/>
                    <a:pt x="18" y="9"/>
                    <a:pt x="18" y="9"/>
                  </a:cubicBezTo>
                  <a:cubicBezTo>
                    <a:pt x="18" y="9"/>
                    <a:pt x="18" y="8"/>
                    <a:pt x="18" y="8"/>
                  </a:cubicBezTo>
                  <a:cubicBezTo>
                    <a:pt x="18" y="4"/>
                    <a:pt x="12" y="0"/>
                    <a:pt x="5" y="0"/>
                  </a:cubicBezTo>
                  <a:cubicBezTo>
                    <a:pt x="0" y="0"/>
                    <a:pt x="0" y="0"/>
                    <a:pt x="0" y="0"/>
                  </a:cubicBezTo>
                  <a:cubicBezTo>
                    <a:pt x="0" y="34"/>
                    <a:pt x="0" y="34"/>
                    <a:pt x="0" y="34"/>
                  </a:cubicBezTo>
                  <a:cubicBezTo>
                    <a:pt x="5" y="34"/>
                    <a:pt x="5" y="34"/>
                    <a:pt x="5" y="34"/>
                  </a:cubicBezTo>
                  <a:cubicBezTo>
                    <a:pt x="13" y="34"/>
                    <a:pt x="18" y="30"/>
                    <a:pt x="18"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99" name="Freeform 94">
              <a:extLst>
                <a:ext uri="{FF2B5EF4-FFF2-40B4-BE49-F238E27FC236}">
                  <a16:creationId xmlns:a16="http://schemas.microsoft.com/office/drawing/2014/main" id="{7528BA3D-03A2-4D73-B758-D42383ADBF11}"/>
                </a:ext>
              </a:extLst>
            </p:cNvPr>
            <p:cNvSpPr>
              <a:spLocks/>
            </p:cNvSpPr>
            <p:nvPr/>
          </p:nvSpPr>
          <p:spPr bwMode="auto">
            <a:xfrm>
              <a:off x="7120433" y="4062624"/>
              <a:ext cx="43331" cy="88942"/>
            </a:xfrm>
            <a:custGeom>
              <a:avLst/>
              <a:gdLst>
                <a:gd name="T0" fmla="*/ 0 w 38"/>
                <a:gd name="T1" fmla="*/ 78 h 78"/>
                <a:gd name="T2" fmla="*/ 38 w 38"/>
                <a:gd name="T3" fmla="*/ 32 h 78"/>
                <a:gd name="T4" fmla="*/ 0 w 38"/>
                <a:gd name="T5" fmla="*/ 0 h 78"/>
                <a:gd name="T6" fmla="*/ 0 w 38"/>
                <a:gd name="T7" fmla="*/ 78 h 78"/>
              </a:gdLst>
              <a:ahLst/>
              <a:cxnLst>
                <a:cxn ang="0">
                  <a:pos x="T0" y="T1"/>
                </a:cxn>
                <a:cxn ang="0">
                  <a:pos x="T2" y="T3"/>
                </a:cxn>
                <a:cxn ang="0">
                  <a:pos x="T4" y="T5"/>
                </a:cxn>
                <a:cxn ang="0">
                  <a:pos x="T6" y="T7"/>
                </a:cxn>
              </a:cxnLst>
              <a:rect l="0" t="0" r="r" b="b"/>
              <a:pathLst>
                <a:path w="38" h="78">
                  <a:moveTo>
                    <a:pt x="0" y="78"/>
                  </a:moveTo>
                  <a:lnTo>
                    <a:pt x="38" y="32"/>
                  </a:lnTo>
                  <a:lnTo>
                    <a:pt x="0" y="0"/>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00" name="Freeform 95">
              <a:extLst>
                <a:ext uri="{FF2B5EF4-FFF2-40B4-BE49-F238E27FC236}">
                  <a16:creationId xmlns:a16="http://schemas.microsoft.com/office/drawing/2014/main" id="{387F13A8-4ACC-4D0B-92A9-2E51F7F77879}"/>
                </a:ext>
              </a:extLst>
            </p:cNvPr>
            <p:cNvSpPr>
              <a:spLocks/>
            </p:cNvSpPr>
            <p:nvPr/>
          </p:nvSpPr>
          <p:spPr bwMode="auto">
            <a:xfrm>
              <a:off x="7225340" y="4062624"/>
              <a:ext cx="45612" cy="88942"/>
            </a:xfrm>
            <a:custGeom>
              <a:avLst/>
              <a:gdLst>
                <a:gd name="T0" fmla="*/ 40 w 40"/>
                <a:gd name="T1" fmla="*/ 78 h 78"/>
                <a:gd name="T2" fmla="*/ 40 w 40"/>
                <a:gd name="T3" fmla="*/ 0 h 78"/>
                <a:gd name="T4" fmla="*/ 0 w 40"/>
                <a:gd name="T5" fmla="*/ 32 h 78"/>
                <a:gd name="T6" fmla="*/ 40 w 40"/>
                <a:gd name="T7" fmla="*/ 78 h 78"/>
              </a:gdLst>
              <a:ahLst/>
              <a:cxnLst>
                <a:cxn ang="0">
                  <a:pos x="T0" y="T1"/>
                </a:cxn>
                <a:cxn ang="0">
                  <a:pos x="T2" y="T3"/>
                </a:cxn>
                <a:cxn ang="0">
                  <a:pos x="T4" y="T5"/>
                </a:cxn>
                <a:cxn ang="0">
                  <a:pos x="T6" y="T7"/>
                </a:cxn>
              </a:cxnLst>
              <a:rect l="0" t="0" r="r" b="b"/>
              <a:pathLst>
                <a:path w="40" h="78">
                  <a:moveTo>
                    <a:pt x="40" y="78"/>
                  </a:moveTo>
                  <a:lnTo>
                    <a:pt x="40" y="0"/>
                  </a:lnTo>
                  <a:lnTo>
                    <a:pt x="0" y="32"/>
                  </a:lnTo>
                  <a:lnTo>
                    <a:pt x="4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01" name="Freeform 96">
              <a:extLst>
                <a:ext uri="{FF2B5EF4-FFF2-40B4-BE49-F238E27FC236}">
                  <a16:creationId xmlns:a16="http://schemas.microsoft.com/office/drawing/2014/main" id="{F729EAD1-0487-4945-93DF-E4CDDEEBB654}"/>
                </a:ext>
              </a:extLst>
            </p:cNvPr>
            <p:cNvSpPr>
              <a:spLocks/>
            </p:cNvSpPr>
            <p:nvPr/>
          </p:nvSpPr>
          <p:spPr bwMode="auto">
            <a:xfrm>
              <a:off x="7270951" y="4153847"/>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02" name="Freeform 97">
              <a:extLst>
                <a:ext uri="{FF2B5EF4-FFF2-40B4-BE49-F238E27FC236}">
                  <a16:creationId xmlns:a16="http://schemas.microsoft.com/office/drawing/2014/main" id="{B0D83CC4-D01C-4343-BFF7-F20147CC8DE5}"/>
                </a:ext>
              </a:extLst>
            </p:cNvPr>
            <p:cNvSpPr>
              <a:spLocks/>
            </p:cNvSpPr>
            <p:nvPr/>
          </p:nvSpPr>
          <p:spPr bwMode="auto">
            <a:xfrm>
              <a:off x="7120433" y="4153847"/>
              <a:ext cx="0" cy="2281"/>
            </a:xfrm>
            <a:custGeom>
              <a:avLst/>
              <a:gdLst>
                <a:gd name="T0" fmla="*/ 2 h 2"/>
                <a:gd name="T1" fmla="*/ 2 h 2"/>
                <a:gd name="T2" fmla="*/ 0 h 2"/>
                <a:gd name="T3" fmla="*/ 2 h 2"/>
              </a:gdLst>
              <a:ahLst/>
              <a:cxnLst>
                <a:cxn ang="0">
                  <a:pos x="0" y="T0"/>
                </a:cxn>
                <a:cxn ang="0">
                  <a:pos x="0" y="T1"/>
                </a:cxn>
                <a:cxn ang="0">
                  <a:pos x="0" y="T2"/>
                </a:cxn>
                <a:cxn ang="0">
                  <a:pos x="0" y="T3"/>
                </a:cxn>
              </a:cxnLst>
              <a:rect l="0" t="0" r="r" b="b"/>
              <a:pathLst>
                <a:path h="2">
                  <a:moveTo>
                    <a:pt x="0" y="2"/>
                  </a:moveTo>
                  <a:lnTo>
                    <a:pt x="0" y="2"/>
                  </a:ln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03" name="Freeform 98">
              <a:extLst>
                <a:ext uri="{FF2B5EF4-FFF2-40B4-BE49-F238E27FC236}">
                  <a16:creationId xmlns:a16="http://schemas.microsoft.com/office/drawing/2014/main" id="{1FF94A75-5448-48FB-8D47-2BFC9BCB9356}"/>
                </a:ext>
              </a:extLst>
            </p:cNvPr>
            <p:cNvSpPr>
              <a:spLocks/>
            </p:cNvSpPr>
            <p:nvPr/>
          </p:nvSpPr>
          <p:spPr bwMode="auto">
            <a:xfrm>
              <a:off x="7121574" y="4100253"/>
              <a:ext cx="144817" cy="55874"/>
            </a:xfrm>
            <a:custGeom>
              <a:avLst/>
              <a:gdLst>
                <a:gd name="T0" fmla="*/ 127 w 127"/>
                <a:gd name="T1" fmla="*/ 49 h 49"/>
                <a:gd name="T2" fmla="*/ 127 w 127"/>
                <a:gd name="T3" fmla="*/ 47 h 49"/>
                <a:gd name="T4" fmla="*/ 89 w 127"/>
                <a:gd name="T5" fmla="*/ 0 h 49"/>
                <a:gd name="T6" fmla="*/ 65 w 127"/>
                <a:gd name="T7" fmla="*/ 21 h 49"/>
                <a:gd name="T8" fmla="*/ 40 w 127"/>
                <a:gd name="T9" fmla="*/ 0 h 49"/>
                <a:gd name="T10" fmla="*/ 0 w 127"/>
                <a:gd name="T11" fmla="*/ 47 h 49"/>
                <a:gd name="T12" fmla="*/ 0 w 127"/>
                <a:gd name="T13" fmla="*/ 49 h 49"/>
                <a:gd name="T14" fmla="*/ 127 w 127"/>
                <a:gd name="T15" fmla="*/ 4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49">
                  <a:moveTo>
                    <a:pt x="127" y="49"/>
                  </a:moveTo>
                  <a:lnTo>
                    <a:pt x="127" y="47"/>
                  </a:lnTo>
                  <a:lnTo>
                    <a:pt x="89" y="0"/>
                  </a:lnTo>
                  <a:lnTo>
                    <a:pt x="65" y="21"/>
                  </a:lnTo>
                  <a:lnTo>
                    <a:pt x="40" y="0"/>
                  </a:lnTo>
                  <a:lnTo>
                    <a:pt x="0" y="47"/>
                  </a:lnTo>
                  <a:lnTo>
                    <a:pt x="0" y="49"/>
                  </a:lnTo>
                  <a:lnTo>
                    <a:pt x="127"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04" name="Freeform 99">
              <a:extLst>
                <a:ext uri="{FF2B5EF4-FFF2-40B4-BE49-F238E27FC236}">
                  <a16:creationId xmlns:a16="http://schemas.microsoft.com/office/drawing/2014/main" id="{437983D8-95A8-4BC3-9976-C50C77AF05DD}"/>
                </a:ext>
              </a:extLst>
            </p:cNvPr>
            <p:cNvSpPr>
              <a:spLocks/>
            </p:cNvSpPr>
            <p:nvPr/>
          </p:nvSpPr>
          <p:spPr bwMode="auto">
            <a:xfrm>
              <a:off x="7123854" y="4061483"/>
              <a:ext cx="142536" cy="57014"/>
            </a:xfrm>
            <a:custGeom>
              <a:avLst/>
              <a:gdLst>
                <a:gd name="T0" fmla="*/ 37 w 125"/>
                <a:gd name="T1" fmla="*/ 29 h 50"/>
                <a:gd name="T2" fmla="*/ 38 w 125"/>
                <a:gd name="T3" fmla="*/ 31 h 50"/>
                <a:gd name="T4" fmla="*/ 40 w 125"/>
                <a:gd name="T5" fmla="*/ 33 h 50"/>
                <a:gd name="T6" fmla="*/ 63 w 125"/>
                <a:gd name="T7" fmla="*/ 50 h 50"/>
                <a:gd name="T8" fmla="*/ 83 w 125"/>
                <a:gd name="T9" fmla="*/ 33 h 50"/>
                <a:gd name="T10" fmla="*/ 85 w 125"/>
                <a:gd name="T11" fmla="*/ 31 h 50"/>
                <a:gd name="T12" fmla="*/ 87 w 125"/>
                <a:gd name="T13" fmla="*/ 29 h 50"/>
                <a:gd name="T14" fmla="*/ 125 w 125"/>
                <a:gd name="T15" fmla="*/ 0 h 50"/>
                <a:gd name="T16" fmla="*/ 0 w 125"/>
                <a:gd name="T17" fmla="*/ 0 h 50"/>
                <a:gd name="T18" fmla="*/ 37 w 125"/>
                <a:gd name="T1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50">
                  <a:moveTo>
                    <a:pt x="37" y="29"/>
                  </a:moveTo>
                  <a:lnTo>
                    <a:pt x="38" y="31"/>
                  </a:lnTo>
                  <a:lnTo>
                    <a:pt x="40" y="33"/>
                  </a:lnTo>
                  <a:lnTo>
                    <a:pt x="63" y="50"/>
                  </a:lnTo>
                  <a:lnTo>
                    <a:pt x="83" y="33"/>
                  </a:lnTo>
                  <a:lnTo>
                    <a:pt x="85" y="31"/>
                  </a:lnTo>
                  <a:lnTo>
                    <a:pt x="87" y="29"/>
                  </a:lnTo>
                  <a:lnTo>
                    <a:pt x="125" y="0"/>
                  </a:lnTo>
                  <a:lnTo>
                    <a:pt x="0" y="0"/>
                  </a:lnTo>
                  <a:lnTo>
                    <a:pt x="3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05" name="Freeform 100">
              <a:extLst>
                <a:ext uri="{FF2B5EF4-FFF2-40B4-BE49-F238E27FC236}">
                  <a16:creationId xmlns:a16="http://schemas.microsoft.com/office/drawing/2014/main" id="{64EB8F59-D310-4D65-99FC-99123F4F3E03}"/>
                </a:ext>
              </a:extLst>
            </p:cNvPr>
            <p:cNvSpPr>
              <a:spLocks/>
            </p:cNvSpPr>
            <p:nvPr/>
          </p:nvSpPr>
          <p:spPr bwMode="auto">
            <a:xfrm>
              <a:off x="5309656" y="2674893"/>
              <a:ext cx="155079" cy="145957"/>
            </a:xfrm>
            <a:custGeom>
              <a:avLst/>
              <a:gdLst>
                <a:gd name="T0" fmla="*/ 13 w 78"/>
                <a:gd name="T1" fmla="*/ 74 h 74"/>
                <a:gd name="T2" fmla="*/ 27 w 78"/>
                <a:gd name="T3" fmla="*/ 61 h 74"/>
                <a:gd name="T4" fmla="*/ 27 w 78"/>
                <a:gd name="T5" fmla="*/ 61 h 74"/>
                <a:gd name="T6" fmla="*/ 27 w 78"/>
                <a:gd name="T7" fmla="*/ 17 h 74"/>
                <a:gd name="T8" fmla="*/ 70 w 78"/>
                <a:gd name="T9" fmla="*/ 17 h 74"/>
                <a:gd name="T10" fmla="*/ 70 w 78"/>
                <a:gd name="T11" fmla="*/ 48 h 74"/>
                <a:gd name="T12" fmla="*/ 65 w 78"/>
                <a:gd name="T13" fmla="*/ 47 h 74"/>
                <a:gd name="T14" fmla="*/ 51 w 78"/>
                <a:gd name="T15" fmla="*/ 61 h 74"/>
                <a:gd name="T16" fmla="*/ 65 w 78"/>
                <a:gd name="T17" fmla="*/ 74 h 74"/>
                <a:gd name="T18" fmla="*/ 78 w 78"/>
                <a:gd name="T19" fmla="*/ 61 h 74"/>
                <a:gd name="T20" fmla="*/ 78 w 78"/>
                <a:gd name="T21" fmla="*/ 61 h 74"/>
                <a:gd name="T22" fmla="*/ 78 w 78"/>
                <a:gd name="T23" fmla="*/ 61 h 74"/>
                <a:gd name="T24" fmla="*/ 78 w 78"/>
                <a:gd name="T25" fmla="*/ 17 h 74"/>
                <a:gd name="T26" fmla="*/ 78 w 78"/>
                <a:gd name="T27" fmla="*/ 0 h 74"/>
                <a:gd name="T28" fmla="*/ 70 w 78"/>
                <a:gd name="T29" fmla="*/ 0 h 74"/>
                <a:gd name="T30" fmla="*/ 27 w 78"/>
                <a:gd name="T31" fmla="*/ 0 h 74"/>
                <a:gd name="T32" fmla="*/ 18 w 78"/>
                <a:gd name="T33" fmla="*/ 0 h 74"/>
                <a:gd name="T34" fmla="*/ 18 w 78"/>
                <a:gd name="T35" fmla="*/ 17 h 74"/>
                <a:gd name="T36" fmla="*/ 18 w 78"/>
                <a:gd name="T37" fmla="*/ 48 h 74"/>
                <a:gd name="T38" fmla="*/ 13 w 78"/>
                <a:gd name="T39" fmla="*/ 47 h 74"/>
                <a:gd name="T40" fmla="*/ 0 w 78"/>
                <a:gd name="T41" fmla="*/ 61 h 74"/>
                <a:gd name="T42" fmla="*/ 13 w 78"/>
                <a:gd name="T43"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74">
                  <a:moveTo>
                    <a:pt x="13" y="74"/>
                  </a:moveTo>
                  <a:cubicBezTo>
                    <a:pt x="21" y="74"/>
                    <a:pt x="27" y="68"/>
                    <a:pt x="27" y="61"/>
                  </a:cubicBezTo>
                  <a:cubicBezTo>
                    <a:pt x="27" y="61"/>
                    <a:pt x="27" y="61"/>
                    <a:pt x="27" y="61"/>
                  </a:cubicBezTo>
                  <a:cubicBezTo>
                    <a:pt x="27" y="17"/>
                    <a:pt x="27" y="17"/>
                    <a:pt x="27" y="17"/>
                  </a:cubicBezTo>
                  <a:cubicBezTo>
                    <a:pt x="70" y="17"/>
                    <a:pt x="70" y="17"/>
                    <a:pt x="70" y="17"/>
                  </a:cubicBezTo>
                  <a:cubicBezTo>
                    <a:pt x="70" y="48"/>
                    <a:pt x="70" y="48"/>
                    <a:pt x="70" y="48"/>
                  </a:cubicBezTo>
                  <a:cubicBezTo>
                    <a:pt x="68" y="48"/>
                    <a:pt x="66" y="47"/>
                    <a:pt x="65" y="47"/>
                  </a:cubicBezTo>
                  <a:cubicBezTo>
                    <a:pt x="57" y="47"/>
                    <a:pt x="51" y="53"/>
                    <a:pt x="51" y="61"/>
                  </a:cubicBezTo>
                  <a:cubicBezTo>
                    <a:pt x="51" y="68"/>
                    <a:pt x="57" y="74"/>
                    <a:pt x="65" y="74"/>
                  </a:cubicBezTo>
                  <a:cubicBezTo>
                    <a:pt x="72" y="74"/>
                    <a:pt x="78" y="68"/>
                    <a:pt x="78" y="61"/>
                  </a:cubicBezTo>
                  <a:cubicBezTo>
                    <a:pt x="78" y="61"/>
                    <a:pt x="78" y="61"/>
                    <a:pt x="78" y="61"/>
                  </a:cubicBezTo>
                  <a:cubicBezTo>
                    <a:pt x="78" y="61"/>
                    <a:pt x="78" y="61"/>
                    <a:pt x="78" y="61"/>
                  </a:cubicBezTo>
                  <a:cubicBezTo>
                    <a:pt x="78" y="17"/>
                    <a:pt x="78" y="17"/>
                    <a:pt x="78" y="17"/>
                  </a:cubicBezTo>
                  <a:cubicBezTo>
                    <a:pt x="78" y="0"/>
                    <a:pt x="78" y="0"/>
                    <a:pt x="78" y="0"/>
                  </a:cubicBezTo>
                  <a:cubicBezTo>
                    <a:pt x="70" y="0"/>
                    <a:pt x="70" y="0"/>
                    <a:pt x="70" y="0"/>
                  </a:cubicBezTo>
                  <a:cubicBezTo>
                    <a:pt x="27" y="0"/>
                    <a:pt x="27" y="0"/>
                    <a:pt x="27" y="0"/>
                  </a:cubicBezTo>
                  <a:cubicBezTo>
                    <a:pt x="18" y="0"/>
                    <a:pt x="18" y="0"/>
                    <a:pt x="18" y="0"/>
                  </a:cubicBezTo>
                  <a:cubicBezTo>
                    <a:pt x="18" y="17"/>
                    <a:pt x="18" y="17"/>
                    <a:pt x="18" y="17"/>
                  </a:cubicBezTo>
                  <a:cubicBezTo>
                    <a:pt x="18" y="48"/>
                    <a:pt x="18" y="48"/>
                    <a:pt x="18" y="48"/>
                  </a:cubicBezTo>
                  <a:cubicBezTo>
                    <a:pt x="17" y="48"/>
                    <a:pt x="15" y="47"/>
                    <a:pt x="13" y="47"/>
                  </a:cubicBezTo>
                  <a:cubicBezTo>
                    <a:pt x="6" y="47"/>
                    <a:pt x="0" y="53"/>
                    <a:pt x="0" y="61"/>
                  </a:cubicBezTo>
                  <a:cubicBezTo>
                    <a:pt x="0" y="68"/>
                    <a:pt x="6" y="74"/>
                    <a:pt x="13"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06" name="Freeform 101">
              <a:extLst>
                <a:ext uri="{FF2B5EF4-FFF2-40B4-BE49-F238E27FC236}">
                  <a16:creationId xmlns:a16="http://schemas.microsoft.com/office/drawing/2014/main" id="{4654F20A-7615-4A44-97F0-7A449609711D}"/>
                </a:ext>
              </a:extLst>
            </p:cNvPr>
            <p:cNvSpPr>
              <a:spLocks/>
            </p:cNvSpPr>
            <p:nvPr/>
          </p:nvSpPr>
          <p:spPr bwMode="auto">
            <a:xfrm>
              <a:off x="6803433" y="3148113"/>
              <a:ext cx="76399" cy="129993"/>
            </a:xfrm>
            <a:custGeom>
              <a:avLst/>
              <a:gdLst>
                <a:gd name="T0" fmla="*/ 0 w 39"/>
                <a:gd name="T1" fmla="*/ 46 h 66"/>
                <a:gd name="T2" fmla="*/ 0 w 39"/>
                <a:gd name="T3" fmla="*/ 55 h 66"/>
                <a:gd name="T4" fmla="*/ 11 w 39"/>
                <a:gd name="T5" fmla="*/ 66 h 66"/>
                <a:gd name="T6" fmla="*/ 27 w 39"/>
                <a:gd name="T7" fmla="*/ 66 h 66"/>
                <a:gd name="T8" fmla="*/ 39 w 39"/>
                <a:gd name="T9" fmla="*/ 55 h 66"/>
                <a:gd name="T10" fmla="*/ 39 w 39"/>
                <a:gd name="T11" fmla="*/ 46 h 66"/>
                <a:gd name="T12" fmla="*/ 25 w 39"/>
                <a:gd name="T13" fmla="*/ 46 h 66"/>
                <a:gd name="T14" fmla="*/ 25 w 39"/>
                <a:gd name="T15" fmla="*/ 38 h 66"/>
                <a:gd name="T16" fmla="*/ 39 w 39"/>
                <a:gd name="T17" fmla="*/ 38 h 66"/>
                <a:gd name="T18" fmla="*/ 39 w 39"/>
                <a:gd name="T19" fmla="*/ 25 h 66"/>
                <a:gd name="T20" fmla="*/ 25 w 39"/>
                <a:gd name="T21" fmla="*/ 25 h 66"/>
                <a:gd name="T22" fmla="*/ 25 w 39"/>
                <a:gd name="T23" fmla="*/ 17 h 66"/>
                <a:gd name="T24" fmla="*/ 39 w 39"/>
                <a:gd name="T25" fmla="*/ 17 h 66"/>
                <a:gd name="T26" fmla="*/ 39 w 39"/>
                <a:gd name="T27" fmla="*/ 11 h 66"/>
                <a:gd name="T28" fmla="*/ 27 w 39"/>
                <a:gd name="T29" fmla="*/ 0 h 66"/>
                <a:gd name="T30" fmla="*/ 11 w 39"/>
                <a:gd name="T31" fmla="*/ 0 h 66"/>
                <a:gd name="T32" fmla="*/ 0 w 39"/>
                <a:gd name="T33" fmla="*/ 11 h 66"/>
                <a:gd name="T34" fmla="*/ 0 w 39"/>
                <a:gd name="T35" fmla="*/ 17 h 66"/>
                <a:gd name="T36" fmla="*/ 14 w 39"/>
                <a:gd name="T37" fmla="*/ 17 h 66"/>
                <a:gd name="T38" fmla="*/ 14 w 39"/>
                <a:gd name="T39" fmla="*/ 25 h 66"/>
                <a:gd name="T40" fmla="*/ 0 w 39"/>
                <a:gd name="T41" fmla="*/ 25 h 66"/>
                <a:gd name="T42" fmla="*/ 0 w 39"/>
                <a:gd name="T43" fmla="*/ 38 h 66"/>
                <a:gd name="T44" fmla="*/ 14 w 39"/>
                <a:gd name="T45" fmla="*/ 38 h 66"/>
                <a:gd name="T46" fmla="*/ 14 w 39"/>
                <a:gd name="T47" fmla="*/ 46 h 66"/>
                <a:gd name="T48" fmla="*/ 0 w 39"/>
                <a:gd name="T49" fmla="*/ 4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 h="66">
                  <a:moveTo>
                    <a:pt x="0" y="46"/>
                  </a:moveTo>
                  <a:cubicBezTo>
                    <a:pt x="0" y="55"/>
                    <a:pt x="0" y="55"/>
                    <a:pt x="0" y="55"/>
                  </a:cubicBezTo>
                  <a:cubicBezTo>
                    <a:pt x="0" y="61"/>
                    <a:pt x="5" y="66"/>
                    <a:pt x="11" y="66"/>
                  </a:cubicBezTo>
                  <a:cubicBezTo>
                    <a:pt x="27" y="66"/>
                    <a:pt x="27" y="66"/>
                    <a:pt x="27" y="66"/>
                  </a:cubicBezTo>
                  <a:cubicBezTo>
                    <a:pt x="34" y="66"/>
                    <a:pt x="39" y="61"/>
                    <a:pt x="39" y="55"/>
                  </a:cubicBezTo>
                  <a:cubicBezTo>
                    <a:pt x="39" y="46"/>
                    <a:pt x="39" y="46"/>
                    <a:pt x="39" y="46"/>
                  </a:cubicBezTo>
                  <a:cubicBezTo>
                    <a:pt x="25" y="46"/>
                    <a:pt x="25" y="46"/>
                    <a:pt x="25" y="46"/>
                  </a:cubicBezTo>
                  <a:cubicBezTo>
                    <a:pt x="25" y="38"/>
                    <a:pt x="25" y="38"/>
                    <a:pt x="25" y="38"/>
                  </a:cubicBezTo>
                  <a:cubicBezTo>
                    <a:pt x="39" y="38"/>
                    <a:pt x="39" y="38"/>
                    <a:pt x="39" y="38"/>
                  </a:cubicBezTo>
                  <a:cubicBezTo>
                    <a:pt x="39" y="25"/>
                    <a:pt x="39" y="25"/>
                    <a:pt x="39" y="25"/>
                  </a:cubicBezTo>
                  <a:cubicBezTo>
                    <a:pt x="25" y="25"/>
                    <a:pt x="25" y="25"/>
                    <a:pt x="25" y="25"/>
                  </a:cubicBezTo>
                  <a:cubicBezTo>
                    <a:pt x="25" y="17"/>
                    <a:pt x="25" y="17"/>
                    <a:pt x="25" y="17"/>
                  </a:cubicBezTo>
                  <a:cubicBezTo>
                    <a:pt x="39" y="17"/>
                    <a:pt x="39" y="17"/>
                    <a:pt x="39" y="17"/>
                  </a:cubicBezTo>
                  <a:cubicBezTo>
                    <a:pt x="39" y="11"/>
                    <a:pt x="39" y="11"/>
                    <a:pt x="39" y="11"/>
                  </a:cubicBezTo>
                  <a:cubicBezTo>
                    <a:pt x="39" y="5"/>
                    <a:pt x="34" y="0"/>
                    <a:pt x="27" y="0"/>
                  </a:cubicBezTo>
                  <a:cubicBezTo>
                    <a:pt x="11" y="0"/>
                    <a:pt x="11" y="0"/>
                    <a:pt x="11" y="0"/>
                  </a:cubicBezTo>
                  <a:cubicBezTo>
                    <a:pt x="5" y="0"/>
                    <a:pt x="0" y="5"/>
                    <a:pt x="0" y="11"/>
                  </a:cubicBezTo>
                  <a:cubicBezTo>
                    <a:pt x="0" y="17"/>
                    <a:pt x="0" y="17"/>
                    <a:pt x="0" y="17"/>
                  </a:cubicBezTo>
                  <a:cubicBezTo>
                    <a:pt x="14" y="17"/>
                    <a:pt x="14" y="17"/>
                    <a:pt x="14" y="17"/>
                  </a:cubicBezTo>
                  <a:cubicBezTo>
                    <a:pt x="14" y="25"/>
                    <a:pt x="14" y="25"/>
                    <a:pt x="14" y="25"/>
                  </a:cubicBezTo>
                  <a:cubicBezTo>
                    <a:pt x="0" y="25"/>
                    <a:pt x="0" y="25"/>
                    <a:pt x="0" y="25"/>
                  </a:cubicBezTo>
                  <a:cubicBezTo>
                    <a:pt x="0" y="38"/>
                    <a:pt x="0" y="38"/>
                    <a:pt x="0" y="38"/>
                  </a:cubicBezTo>
                  <a:cubicBezTo>
                    <a:pt x="14" y="38"/>
                    <a:pt x="14" y="38"/>
                    <a:pt x="14" y="38"/>
                  </a:cubicBezTo>
                  <a:cubicBezTo>
                    <a:pt x="14" y="46"/>
                    <a:pt x="14" y="46"/>
                    <a:pt x="14" y="46"/>
                  </a:cubicBez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07" name="Freeform 102">
              <a:extLst>
                <a:ext uri="{FF2B5EF4-FFF2-40B4-BE49-F238E27FC236}">
                  <a16:creationId xmlns:a16="http://schemas.microsoft.com/office/drawing/2014/main" id="{6526B4CF-3ED3-4C1F-990B-A89BF44857BB}"/>
                </a:ext>
              </a:extLst>
            </p:cNvPr>
            <p:cNvSpPr>
              <a:spLocks/>
            </p:cNvSpPr>
            <p:nvPr/>
          </p:nvSpPr>
          <p:spPr bwMode="auto">
            <a:xfrm>
              <a:off x="6779487" y="3264422"/>
              <a:ext cx="123151" cy="80960"/>
            </a:xfrm>
            <a:custGeom>
              <a:avLst/>
              <a:gdLst>
                <a:gd name="T0" fmla="*/ 0 w 62"/>
                <a:gd name="T1" fmla="*/ 2 h 41"/>
                <a:gd name="T2" fmla="*/ 20 w 62"/>
                <a:gd name="T3" fmla="*/ 19 h 41"/>
                <a:gd name="T4" fmla="*/ 27 w 62"/>
                <a:gd name="T5" fmla="*/ 19 h 41"/>
                <a:gd name="T6" fmla="*/ 27 w 62"/>
                <a:gd name="T7" fmla="*/ 32 h 41"/>
                <a:gd name="T8" fmla="*/ 19 w 62"/>
                <a:gd name="T9" fmla="*/ 32 h 41"/>
                <a:gd name="T10" fmla="*/ 19 w 62"/>
                <a:gd name="T11" fmla="*/ 41 h 41"/>
                <a:gd name="T12" fmla="*/ 43 w 62"/>
                <a:gd name="T13" fmla="*/ 41 h 41"/>
                <a:gd name="T14" fmla="*/ 43 w 62"/>
                <a:gd name="T15" fmla="*/ 32 h 41"/>
                <a:gd name="T16" fmla="*/ 35 w 62"/>
                <a:gd name="T17" fmla="*/ 32 h 41"/>
                <a:gd name="T18" fmla="*/ 35 w 62"/>
                <a:gd name="T19" fmla="*/ 19 h 41"/>
                <a:gd name="T20" fmla="*/ 42 w 62"/>
                <a:gd name="T21" fmla="*/ 19 h 41"/>
                <a:gd name="T22" fmla="*/ 62 w 62"/>
                <a:gd name="T23" fmla="*/ 2 h 41"/>
                <a:gd name="T24" fmla="*/ 54 w 62"/>
                <a:gd name="T25" fmla="*/ 0 h 41"/>
                <a:gd name="T26" fmla="*/ 42 w 62"/>
                <a:gd name="T27" fmla="*/ 11 h 41"/>
                <a:gd name="T28" fmla="*/ 20 w 62"/>
                <a:gd name="T29" fmla="*/ 11 h 41"/>
                <a:gd name="T30" fmla="*/ 8 w 62"/>
                <a:gd name="T31" fmla="*/ 0 h 41"/>
                <a:gd name="T32" fmla="*/ 0 w 62"/>
                <a:gd name="T33"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41">
                  <a:moveTo>
                    <a:pt x="0" y="2"/>
                  </a:moveTo>
                  <a:cubicBezTo>
                    <a:pt x="2" y="12"/>
                    <a:pt x="11" y="19"/>
                    <a:pt x="20" y="19"/>
                  </a:cubicBezTo>
                  <a:cubicBezTo>
                    <a:pt x="27" y="19"/>
                    <a:pt x="27" y="19"/>
                    <a:pt x="27" y="19"/>
                  </a:cubicBezTo>
                  <a:cubicBezTo>
                    <a:pt x="27" y="32"/>
                    <a:pt x="27" y="32"/>
                    <a:pt x="27" y="32"/>
                  </a:cubicBezTo>
                  <a:cubicBezTo>
                    <a:pt x="19" y="32"/>
                    <a:pt x="19" y="32"/>
                    <a:pt x="19" y="32"/>
                  </a:cubicBezTo>
                  <a:cubicBezTo>
                    <a:pt x="19" y="41"/>
                    <a:pt x="19" y="41"/>
                    <a:pt x="19" y="41"/>
                  </a:cubicBezTo>
                  <a:cubicBezTo>
                    <a:pt x="43" y="41"/>
                    <a:pt x="43" y="41"/>
                    <a:pt x="43" y="41"/>
                  </a:cubicBezTo>
                  <a:cubicBezTo>
                    <a:pt x="43" y="32"/>
                    <a:pt x="43" y="32"/>
                    <a:pt x="43" y="32"/>
                  </a:cubicBezTo>
                  <a:cubicBezTo>
                    <a:pt x="35" y="32"/>
                    <a:pt x="35" y="32"/>
                    <a:pt x="35" y="32"/>
                  </a:cubicBezTo>
                  <a:cubicBezTo>
                    <a:pt x="35" y="19"/>
                    <a:pt x="35" y="19"/>
                    <a:pt x="35" y="19"/>
                  </a:cubicBezTo>
                  <a:cubicBezTo>
                    <a:pt x="42" y="19"/>
                    <a:pt x="42" y="19"/>
                    <a:pt x="42" y="19"/>
                  </a:cubicBezTo>
                  <a:cubicBezTo>
                    <a:pt x="52" y="19"/>
                    <a:pt x="60" y="10"/>
                    <a:pt x="62" y="2"/>
                  </a:cubicBezTo>
                  <a:cubicBezTo>
                    <a:pt x="54" y="0"/>
                    <a:pt x="54" y="0"/>
                    <a:pt x="54" y="0"/>
                  </a:cubicBezTo>
                  <a:cubicBezTo>
                    <a:pt x="53" y="5"/>
                    <a:pt x="48" y="11"/>
                    <a:pt x="42" y="11"/>
                  </a:cubicBezTo>
                  <a:cubicBezTo>
                    <a:pt x="20" y="11"/>
                    <a:pt x="20" y="11"/>
                    <a:pt x="20" y="11"/>
                  </a:cubicBezTo>
                  <a:cubicBezTo>
                    <a:pt x="15" y="11"/>
                    <a:pt x="9" y="6"/>
                    <a:pt x="8" y="0"/>
                  </a:cubicBez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08" name="Freeform 103">
              <a:extLst>
                <a:ext uri="{FF2B5EF4-FFF2-40B4-BE49-F238E27FC236}">
                  <a16:creationId xmlns:a16="http://schemas.microsoft.com/office/drawing/2014/main" id="{0A04F9AA-01DA-429B-B7B6-1AC482623D27}"/>
                </a:ext>
              </a:extLst>
            </p:cNvPr>
            <p:cNvSpPr>
              <a:spLocks noEditPoints="1"/>
            </p:cNvSpPr>
            <p:nvPr/>
          </p:nvSpPr>
          <p:spPr bwMode="auto">
            <a:xfrm>
              <a:off x="5801120" y="4304365"/>
              <a:ext cx="147097" cy="136835"/>
            </a:xfrm>
            <a:custGeom>
              <a:avLst/>
              <a:gdLst>
                <a:gd name="T0" fmla="*/ 70 w 74"/>
                <a:gd name="T1" fmla="*/ 69 h 69"/>
                <a:gd name="T2" fmla="*/ 70 w 74"/>
                <a:gd name="T3" fmla="*/ 64 h 69"/>
                <a:gd name="T4" fmla="*/ 74 w 74"/>
                <a:gd name="T5" fmla="*/ 10 h 69"/>
                <a:gd name="T6" fmla="*/ 65 w 74"/>
                <a:gd name="T7" fmla="*/ 18 h 69"/>
                <a:gd name="T8" fmla="*/ 65 w 74"/>
                <a:gd name="T9" fmla="*/ 27 h 69"/>
                <a:gd name="T10" fmla="*/ 65 w 74"/>
                <a:gd name="T11" fmla="*/ 33 h 69"/>
                <a:gd name="T12" fmla="*/ 65 w 74"/>
                <a:gd name="T13" fmla="*/ 41 h 69"/>
                <a:gd name="T14" fmla="*/ 32 w 74"/>
                <a:gd name="T15" fmla="*/ 3 h 69"/>
                <a:gd name="T16" fmla="*/ 31 w 74"/>
                <a:gd name="T17" fmla="*/ 4 h 69"/>
                <a:gd name="T18" fmla="*/ 31 w 74"/>
                <a:gd name="T19" fmla="*/ 64 h 69"/>
                <a:gd name="T20" fmla="*/ 61 w 74"/>
                <a:gd name="T21" fmla="*/ 64 h 69"/>
                <a:gd name="T22" fmla="*/ 65 w 74"/>
                <a:gd name="T23" fmla="*/ 69 h 69"/>
                <a:gd name="T24" fmla="*/ 61 w 74"/>
                <a:gd name="T25" fmla="*/ 37 h 69"/>
                <a:gd name="T26" fmla="*/ 65 w 74"/>
                <a:gd name="T27" fmla="*/ 27 h 69"/>
                <a:gd name="T28" fmla="*/ 61 w 74"/>
                <a:gd name="T29" fmla="*/ 23 h 69"/>
                <a:gd name="T30" fmla="*/ 65 w 74"/>
                <a:gd name="T31" fmla="*/ 10 h 69"/>
                <a:gd name="T32" fmla="*/ 31 w 74"/>
                <a:gd name="T33" fmla="*/ 17 h 69"/>
                <a:gd name="T34" fmla="*/ 53 w 74"/>
                <a:gd name="T35" fmla="*/ 57 h 69"/>
                <a:gd name="T36" fmla="*/ 31 w 74"/>
                <a:gd name="T37" fmla="*/ 57 h 69"/>
                <a:gd name="T38" fmla="*/ 65 w 74"/>
                <a:gd name="T39" fmla="*/ 33 h 69"/>
                <a:gd name="T40" fmla="*/ 31 w 74"/>
                <a:gd name="T41" fmla="*/ 2 h 69"/>
                <a:gd name="T42" fmla="*/ 16 w 74"/>
                <a:gd name="T43" fmla="*/ 10 h 69"/>
                <a:gd name="T44" fmla="*/ 0 w 74"/>
                <a:gd name="T45" fmla="*/ 3 h 69"/>
                <a:gd name="T46" fmla="*/ 10 w 74"/>
                <a:gd name="T47" fmla="*/ 10 h 69"/>
                <a:gd name="T48" fmla="*/ 1 w 74"/>
                <a:gd name="T49" fmla="*/ 64 h 69"/>
                <a:gd name="T50" fmla="*/ 7 w 74"/>
                <a:gd name="T51" fmla="*/ 64 h 69"/>
                <a:gd name="T52" fmla="*/ 16 w 74"/>
                <a:gd name="T53" fmla="*/ 69 h 69"/>
                <a:gd name="T54" fmla="*/ 16 w 74"/>
                <a:gd name="T55" fmla="*/ 64 h 69"/>
                <a:gd name="T56" fmla="*/ 31 w 74"/>
                <a:gd name="T57" fmla="*/ 57 h 69"/>
                <a:gd name="T58" fmla="*/ 8 w 74"/>
                <a:gd name="T59" fmla="*/ 17 h 69"/>
                <a:gd name="T60" fmla="*/ 31 w 74"/>
                <a:gd name="T61" fmla="*/ 10 h 69"/>
                <a:gd name="T62" fmla="*/ 23 w 74"/>
                <a:gd name="T63" fmla="*/ 10 h 69"/>
                <a:gd name="T64" fmla="*/ 31 w 74"/>
                <a:gd name="T65" fmla="*/ 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9">
                  <a:moveTo>
                    <a:pt x="65" y="69"/>
                  </a:moveTo>
                  <a:cubicBezTo>
                    <a:pt x="70" y="69"/>
                    <a:pt x="70" y="69"/>
                    <a:pt x="70" y="69"/>
                  </a:cubicBezTo>
                  <a:cubicBezTo>
                    <a:pt x="70" y="64"/>
                    <a:pt x="70" y="64"/>
                    <a:pt x="70" y="64"/>
                  </a:cubicBezTo>
                  <a:cubicBezTo>
                    <a:pt x="70" y="64"/>
                    <a:pt x="70" y="64"/>
                    <a:pt x="70" y="64"/>
                  </a:cubicBezTo>
                  <a:cubicBezTo>
                    <a:pt x="74" y="64"/>
                    <a:pt x="74" y="64"/>
                    <a:pt x="74" y="64"/>
                  </a:cubicBezTo>
                  <a:cubicBezTo>
                    <a:pt x="74" y="10"/>
                    <a:pt x="74" y="10"/>
                    <a:pt x="74" y="10"/>
                  </a:cubicBezTo>
                  <a:cubicBezTo>
                    <a:pt x="65" y="10"/>
                    <a:pt x="65" y="10"/>
                    <a:pt x="65" y="10"/>
                  </a:cubicBezTo>
                  <a:cubicBezTo>
                    <a:pt x="65" y="18"/>
                    <a:pt x="65" y="18"/>
                    <a:pt x="65" y="18"/>
                  </a:cubicBezTo>
                  <a:cubicBezTo>
                    <a:pt x="67" y="18"/>
                    <a:pt x="69" y="20"/>
                    <a:pt x="69" y="23"/>
                  </a:cubicBezTo>
                  <a:cubicBezTo>
                    <a:pt x="69" y="25"/>
                    <a:pt x="67" y="27"/>
                    <a:pt x="65" y="27"/>
                  </a:cubicBezTo>
                  <a:cubicBezTo>
                    <a:pt x="65" y="33"/>
                    <a:pt x="65" y="33"/>
                    <a:pt x="65" y="33"/>
                  </a:cubicBezTo>
                  <a:cubicBezTo>
                    <a:pt x="65" y="33"/>
                    <a:pt x="65" y="33"/>
                    <a:pt x="65" y="33"/>
                  </a:cubicBezTo>
                  <a:cubicBezTo>
                    <a:pt x="67" y="33"/>
                    <a:pt x="69" y="35"/>
                    <a:pt x="69" y="37"/>
                  </a:cubicBezTo>
                  <a:cubicBezTo>
                    <a:pt x="69" y="39"/>
                    <a:pt x="67" y="41"/>
                    <a:pt x="65" y="41"/>
                  </a:cubicBezTo>
                  <a:lnTo>
                    <a:pt x="65" y="69"/>
                  </a:lnTo>
                  <a:close/>
                  <a:moveTo>
                    <a:pt x="32" y="3"/>
                  </a:moveTo>
                  <a:cubicBezTo>
                    <a:pt x="31" y="2"/>
                    <a:pt x="31" y="2"/>
                    <a:pt x="31" y="2"/>
                  </a:cubicBezTo>
                  <a:cubicBezTo>
                    <a:pt x="31" y="4"/>
                    <a:pt x="31" y="4"/>
                    <a:pt x="31" y="4"/>
                  </a:cubicBezTo>
                  <a:cubicBezTo>
                    <a:pt x="32" y="3"/>
                    <a:pt x="32" y="3"/>
                    <a:pt x="32" y="3"/>
                  </a:cubicBezTo>
                  <a:close/>
                  <a:moveTo>
                    <a:pt x="31" y="64"/>
                  </a:moveTo>
                  <a:cubicBezTo>
                    <a:pt x="61" y="64"/>
                    <a:pt x="61" y="64"/>
                    <a:pt x="61" y="64"/>
                  </a:cubicBezTo>
                  <a:cubicBezTo>
                    <a:pt x="61" y="64"/>
                    <a:pt x="61" y="64"/>
                    <a:pt x="61" y="64"/>
                  </a:cubicBezTo>
                  <a:cubicBezTo>
                    <a:pt x="61" y="69"/>
                    <a:pt x="61" y="69"/>
                    <a:pt x="61" y="69"/>
                  </a:cubicBezTo>
                  <a:cubicBezTo>
                    <a:pt x="65" y="69"/>
                    <a:pt x="65" y="69"/>
                    <a:pt x="65" y="69"/>
                  </a:cubicBezTo>
                  <a:cubicBezTo>
                    <a:pt x="65" y="41"/>
                    <a:pt x="65" y="41"/>
                    <a:pt x="65" y="41"/>
                  </a:cubicBezTo>
                  <a:cubicBezTo>
                    <a:pt x="63" y="41"/>
                    <a:pt x="61" y="39"/>
                    <a:pt x="61" y="37"/>
                  </a:cubicBezTo>
                  <a:cubicBezTo>
                    <a:pt x="61" y="35"/>
                    <a:pt x="63" y="33"/>
                    <a:pt x="65" y="33"/>
                  </a:cubicBezTo>
                  <a:cubicBezTo>
                    <a:pt x="65" y="27"/>
                    <a:pt x="65" y="27"/>
                    <a:pt x="65" y="27"/>
                  </a:cubicBezTo>
                  <a:cubicBezTo>
                    <a:pt x="63" y="27"/>
                    <a:pt x="61" y="25"/>
                    <a:pt x="61" y="23"/>
                  </a:cubicBezTo>
                  <a:cubicBezTo>
                    <a:pt x="61" y="23"/>
                    <a:pt x="61" y="23"/>
                    <a:pt x="61" y="23"/>
                  </a:cubicBezTo>
                  <a:cubicBezTo>
                    <a:pt x="61" y="20"/>
                    <a:pt x="63" y="18"/>
                    <a:pt x="65" y="18"/>
                  </a:cubicBezTo>
                  <a:cubicBezTo>
                    <a:pt x="65" y="10"/>
                    <a:pt x="65" y="10"/>
                    <a:pt x="65" y="10"/>
                  </a:cubicBezTo>
                  <a:cubicBezTo>
                    <a:pt x="31" y="10"/>
                    <a:pt x="31" y="10"/>
                    <a:pt x="31" y="10"/>
                  </a:cubicBezTo>
                  <a:cubicBezTo>
                    <a:pt x="31" y="17"/>
                    <a:pt x="31" y="17"/>
                    <a:pt x="31" y="17"/>
                  </a:cubicBezTo>
                  <a:cubicBezTo>
                    <a:pt x="53" y="17"/>
                    <a:pt x="53" y="17"/>
                    <a:pt x="53" y="17"/>
                  </a:cubicBezTo>
                  <a:cubicBezTo>
                    <a:pt x="53" y="57"/>
                    <a:pt x="53" y="57"/>
                    <a:pt x="53" y="57"/>
                  </a:cubicBezTo>
                  <a:cubicBezTo>
                    <a:pt x="53" y="57"/>
                    <a:pt x="53" y="57"/>
                    <a:pt x="53" y="57"/>
                  </a:cubicBezTo>
                  <a:cubicBezTo>
                    <a:pt x="31" y="57"/>
                    <a:pt x="31" y="57"/>
                    <a:pt x="31" y="57"/>
                  </a:cubicBezTo>
                  <a:cubicBezTo>
                    <a:pt x="31" y="64"/>
                    <a:pt x="31" y="64"/>
                    <a:pt x="31" y="64"/>
                  </a:cubicBezTo>
                  <a:close/>
                  <a:moveTo>
                    <a:pt x="65" y="33"/>
                  </a:moveTo>
                  <a:cubicBezTo>
                    <a:pt x="65" y="33"/>
                    <a:pt x="65" y="33"/>
                    <a:pt x="65" y="33"/>
                  </a:cubicBezTo>
                  <a:moveTo>
                    <a:pt x="31" y="2"/>
                  </a:moveTo>
                  <a:cubicBezTo>
                    <a:pt x="29" y="0"/>
                    <a:pt x="29" y="0"/>
                    <a:pt x="29" y="0"/>
                  </a:cubicBezTo>
                  <a:cubicBezTo>
                    <a:pt x="16" y="10"/>
                    <a:pt x="16" y="10"/>
                    <a:pt x="16" y="10"/>
                  </a:cubicBezTo>
                  <a:cubicBezTo>
                    <a:pt x="3" y="0"/>
                    <a:pt x="3" y="0"/>
                    <a:pt x="3" y="0"/>
                  </a:cubicBezTo>
                  <a:cubicBezTo>
                    <a:pt x="0" y="3"/>
                    <a:pt x="0" y="3"/>
                    <a:pt x="0" y="3"/>
                  </a:cubicBezTo>
                  <a:cubicBezTo>
                    <a:pt x="9" y="10"/>
                    <a:pt x="9" y="10"/>
                    <a:pt x="9" y="10"/>
                  </a:cubicBezTo>
                  <a:cubicBezTo>
                    <a:pt x="10" y="10"/>
                    <a:pt x="10" y="10"/>
                    <a:pt x="10" y="10"/>
                  </a:cubicBezTo>
                  <a:cubicBezTo>
                    <a:pt x="1" y="10"/>
                    <a:pt x="1" y="10"/>
                    <a:pt x="1" y="10"/>
                  </a:cubicBezTo>
                  <a:cubicBezTo>
                    <a:pt x="1" y="64"/>
                    <a:pt x="1" y="64"/>
                    <a:pt x="1" y="64"/>
                  </a:cubicBezTo>
                  <a:cubicBezTo>
                    <a:pt x="7" y="64"/>
                    <a:pt x="7" y="64"/>
                    <a:pt x="7" y="64"/>
                  </a:cubicBezTo>
                  <a:cubicBezTo>
                    <a:pt x="7" y="64"/>
                    <a:pt x="7" y="64"/>
                    <a:pt x="7" y="64"/>
                  </a:cubicBezTo>
                  <a:cubicBezTo>
                    <a:pt x="7" y="69"/>
                    <a:pt x="7" y="69"/>
                    <a:pt x="7" y="69"/>
                  </a:cubicBezTo>
                  <a:cubicBezTo>
                    <a:pt x="16" y="69"/>
                    <a:pt x="16" y="69"/>
                    <a:pt x="16" y="69"/>
                  </a:cubicBezTo>
                  <a:cubicBezTo>
                    <a:pt x="16" y="64"/>
                    <a:pt x="16" y="64"/>
                    <a:pt x="16" y="64"/>
                  </a:cubicBezTo>
                  <a:cubicBezTo>
                    <a:pt x="16" y="64"/>
                    <a:pt x="16" y="64"/>
                    <a:pt x="16" y="64"/>
                  </a:cubicBezTo>
                  <a:cubicBezTo>
                    <a:pt x="31" y="64"/>
                    <a:pt x="31" y="64"/>
                    <a:pt x="31" y="64"/>
                  </a:cubicBezTo>
                  <a:cubicBezTo>
                    <a:pt x="31" y="57"/>
                    <a:pt x="31" y="57"/>
                    <a:pt x="31" y="57"/>
                  </a:cubicBezTo>
                  <a:cubicBezTo>
                    <a:pt x="8" y="57"/>
                    <a:pt x="8" y="57"/>
                    <a:pt x="8" y="57"/>
                  </a:cubicBezTo>
                  <a:cubicBezTo>
                    <a:pt x="8" y="17"/>
                    <a:pt x="8" y="17"/>
                    <a:pt x="8" y="17"/>
                  </a:cubicBezTo>
                  <a:cubicBezTo>
                    <a:pt x="31" y="17"/>
                    <a:pt x="31" y="17"/>
                    <a:pt x="31" y="17"/>
                  </a:cubicBezTo>
                  <a:cubicBezTo>
                    <a:pt x="31" y="10"/>
                    <a:pt x="31" y="10"/>
                    <a:pt x="31" y="10"/>
                  </a:cubicBezTo>
                  <a:cubicBezTo>
                    <a:pt x="22" y="10"/>
                    <a:pt x="22" y="10"/>
                    <a:pt x="22" y="10"/>
                  </a:cubicBezTo>
                  <a:cubicBezTo>
                    <a:pt x="23" y="10"/>
                    <a:pt x="23" y="10"/>
                    <a:pt x="23" y="10"/>
                  </a:cubicBezTo>
                  <a:cubicBezTo>
                    <a:pt x="31" y="4"/>
                    <a:pt x="31" y="4"/>
                    <a:pt x="31" y="4"/>
                  </a:cubicBezTo>
                  <a:lnTo>
                    <a:pt x="3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09" name="Oval 104">
              <a:extLst>
                <a:ext uri="{FF2B5EF4-FFF2-40B4-BE49-F238E27FC236}">
                  <a16:creationId xmlns:a16="http://schemas.microsoft.com/office/drawing/2014/main" id="{2B791B45-198D-4A10-96D8-6A4317BBE152}"/>
                </a:ext>
              </a:extLst>
            </p:cNvPr>
            <p:cNvSpPr>
              <a:spLocks noChangeArrowheads="1"/>
            </p:cNvSpPr>
            <p:nvPr/>
          </p:nvSpPr>
          <p:spPr bwMode="auto">
            <a:xfrm>
              <a:off x="7183149" y="2696559"/>
              <a:ext cx="39910" cy="3877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10" name="Freeform 105">
              <a:extLst>
                <a:ext uri="{FF2B5EF4-FFF2-40B4-BE49-F238E27FC236}">
                  <a16:creationId xmlns:a16="http://schemas.microsoft.com/office/drawing/2014/main" id="{6C7C903A-70D6-4EC2-9D45-098BFE1949B3}"/>
                </a:ext>
              </a:extLst>
            </p:cNvPr>
            <p:cNvSpPr>
              <a:spLocks/>
            </p:cNvSpPr>
            <p:nvPr/>
          </p:nvSpPr>
          <p:spPr bwMode="auto">
            <a:xfrm>
              <a:off x="7155782" y="2743311"/>
              <a:ext cx="93504" cy="142536"/>
            </a:xfrm>
            <a:custGeom>
              <a:avLst/>
              <a:gdLst>
                <a:gd name="T0" fmla="*/ 14 w 82"/>
                <a:gd name="T1" fmla="*/ 23 h 125"/>
                <a:gd name="T2" fmla="*/ 19 w 82"/>
                <a:gd name="T3" fmla="*/ 23 h 125"/>
                <a:gd name="T4" fmla="*/ 19 w 82"/>
                <a:gd name="T5" fmla="*/ 65 h 125"/>
                <a:gd name="T6" fmla="*/ 19 w 82"/>
                <a:gd name="T7" fmla="*/ 65 h 125"/>
                <a:gd name="T8" fmla="*/ 19 w 82"/>
                <a:gd name="T9" fmla="*/ 125 h 125"/>
                <a:gd name="T10" fmla="*/ 38 w 82"/>
                <a:gd name="T11" fmla="*/ 125 h 125"/>
                <a:gd name="T12" fmla="*/ 38 w 82"/>
                <a:gd name="T13" fmla="*/ 59 h 125"/>
                <a:gd name="T14" fmla="*/ 45 w 82"/>
                <a:gd name="T15" fmla="*/ 59 h 125"/>
                <a:gd name="T16" fmla="*/ 45 w 82"/>
                <a:gd name="T17" fmla="*/ 125 h 125"/>
                <a:gd name="T18" fmla="*/ 64 w 82"/>
                <a:gd name="T19" fmla="*/ 125 h 125"/>
                <a:gd name="T20" fmla="*/ 64 w 82"/>
                <a:gd name="T21" fmla="*/ 59 h 125"/>
                <a:gd name="T22" fmla="*/ 64 w 82"/>
                <a:gd name="T23" fmla="*/ 59 h 125"/>
                <a:gd name="T24" fmla="*/ 64 w 82"/>
                <a:gd name="T25" fmla="*/ 23 h 125"/>
                <a:gd name="T26" fmla="*/ 69 w 82"/>
                <a:gd name="T27" fmla="*/ 23 h 125"/>
                <a:gd name="T28" fmla="*/ 69 w 82"/>
                <a:gd name="T29" fmla="*/ 59 h 125"/>
                <a:gd name="T30" fmla="*/ 82 w 82"/>
                <a:gd name="T31" fmla="*/ 59 h 125"/>
                <a:gd name="T32" fmla="*/ 82 w 82"/>
                <a:gd name="T33" fmla="*/ 0 h 125"/>
                <a:gd name="T34" fmla="*/ 0 w 82"/>
                <a:gd name="T35" fmla="*/ 0 h 125"/>
                <a:gd name="T36" fmla="*/ 0 w 82"/>
                <a:gd name="T37" fmla="*/ 59 h 125"/>
                <a:gd name="T38" fmla="*/ 14 w 82"/>
                <a:gd name="T39" fmla="*/ 59 h 125"/>
                <a:gd name="T40" fmla="*/ 14 w 82"/>
                <a:gd name="T41" fmla="*/ 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 h="125">
                  <a:moveTo>
                    <a:pt x="14" y="23"/>
                  </a:moveTo>
                  <a:lnTo>
                    <a:pt x="19" y="23"/>
                  </a:lnTo>
                  <a:lnTo>
                    <a:pt x="19" y="65"/>
                  </a:lnTo>
                  <a:lnTo>
                    <a:pt x="19" y="65"/>
                  </a:lnTo>
                  <a:lnTo>
                    <a:pt x="19" y="125"/>
                  </a:lnTo>
                  <a:lnTo>
                    <a:pt x="38" y="125"/>
                  </a:lnTo>
                  <a:lnTo>
                    <a:pt x="38" y="59"/>
                  </a:lnTo>
                  <a:lnTo>
                    <a:pt x="45" y="59"/>
                  </a:lnTo>
                  <a:lnTo>
                    <a:pt x="45" y="125"/>
                  </a:lnTo>
                  <a:lnTo>
                    <a:pt x="64" y="125"/>
                  </a:lnTo>
                  <a:lnTo>
                    <a:pt x="64" y="59"/>
                  </a:lnTo>
                  <a:lnTo>
                    <a:pt x="64" y="59"/>
                  </a:lnTo>
                  <a:lnTo>
                    <a:pt x="64" y="23"/>
                  </a:lnTo>
                  <a:lnTo>
                    <a:pt x="69" y="23"/>
                  </a:lnTo>
                  <a:lnTo>
                    <a:pt x="69" y="59"/>
                  </a:lnTo>
                  <a:lnTo>
                    <a:pt x="82" y="59"/>
                  </a:lnTo>
                  <a:lnTo>
                    <a:pt x="82" y="0"/>
                  </a:lnTo>
                  <a:lnTo>
                    <a:pt x="0" y="0"/>
                  </a:lnTo>
                  <a:lnTo>
                    <a:pt x="0" y="59"/>
                  </a:lnTo>
                  <a:lnTo>
                    <a:pt x="14" y="59"/>
                  </a:lnTo>
                  <a:lnTo>
                    <a:pt x="14"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11" name="Oval 106">
              <a:extLst>
                <a:ext uri="{FF2B5EF4-FFF2-40B4-BE49-F238E27FC236}">
                  <a16:creationId xmlns:a16="http://schemas.microsoft.com/office/drawing/2014/main" id="{51A9FC6D-2737-4E25-B9BB-956283E008BA}"/>
                </a:ext>
              </a:extLst>
            </p:cNvPr>
            <p:cNvSpPr>
              <a:spLocks noChangeArrowheads="1"/>
            </p:cNvSpPr>
            <p:nvPr/>
          </p:nvSpPr>
          <p:spPr bwMode="auto">
            <a:xfrm>
              <a:off x="7290336" y="2696559"/>
              <a:ext cx="37630" cy="3877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12" name="Freeform 107">
              <a:extLst>
                <a:ext uri="{FF2B5EF4-FFF2-40B4-BE49-F238E27FC236}">
                  <a16:creationId xmlns:a16="http://schemas.microsoft.com/office/drawing/2014/main" id="{118B7AC6-4557-4A04-BB22-74C7DD9736D3}"/>
                </a:ext>
              </a:extLst>
            </p:cNvPr>
            <p:cNvSpPr>
              <a:spLocks/>
            </p:cNvSpPr>
            <p:nvPr/>
          </p:nvSpPr>
          <p:spPr bwMode="auto">
            <a:xfrm>
              <a:off x="7254987" y="2743311"/>
              <a:ext cx="106047" cy="142536"/>
            </a:xfrm>
            <a:custGeom>
              <a:avLst/>
              <a:gdLst>
                <a:gd name="T0" fmla="*/ 81 w 93"/>
                <a:gd name="T1" fmla="*/ 59 h 125"/>
                <a:gd name="T2" fmla="*/ 93 w 93"/>
                <a:gd name="T3" fmla="*/ 59 h 125"/>
                <a:gd name="T4" fmla="*/ 78 w 93"/>
                <a:gd name="T5" fmla="*/ 0 h 125"/>
                <a:gd name="T6" fmla="*/ 17 w 93"/>
                <a:gd name="T7" fmla="*/ 0 h 125"/>
                <a:gd name="T8" fmla="*/ 0 w 93"/>
                <a:gd name="T9" fmla="*/ 59 h 125"/>
                <a:gd name="T10" fmla="*/ 14 w 93"/>
                <a:gd name="T11" fmla="*/ 59 h 125"/>
                <a:gd name="T12" fmla="*/ 24 w 93"/>
                <a:gd name="T13" fmla="*/ 23 h 125"/>
                <a:gd name="T14" fmla="*/ 28 w 93"/>
                <a:gd name="T15" fmla="*/ 23 h 125"/>
                <a:gd name="T16" fmla="*/ 10 w 93"/>
                <a:gd name="T17" fmla="*/ 89 h 125"/>
                <a:gd name="T18" fmla="*/ 24 w 93"/>
                <a:gd name="T19" fmla="*/ 89 h 125"/>
                <a:gd name="T20" fmla="*/ 24 w 93"/>
                <a:gd name="T21" fmla="*/ 125 h 125"/>
                <a:gd name="T22" fmla="*/ 45 w 93"/>
                <a:gd name="T23" fmla="*/ 125 h 125"/>
                <a:gd name="T24" fmla="*/ 45 w 93"/>
                <a:gd name="T25" fmla="*/ 89 h 125"/>
                <a:gd name="T26" fmla="*/ 50 w 93"/>
                <a:gd name="T27" fmla="*/ 89 h 125"/>
                <a:gd name="T28" fmla="*/ 50 w 93"/>
                <a:gd name="T29" fmla="*/ 125 h 125"/>
                <a:gd name="T30" fmla="*/ 69 w 93"/>
                <a:gd name="T31" fmla="*/ 125 h 125"/>
                <a:gd name="T32" fmla="*/ 69 w 93"/>
                <a:gd name="T33" fmla="*/ 89 h 125"/>
                <a:gd name="T34" fmla="*/ 85 w 93"/>
                <a:gd name="T35" fmla="*/ 89 h 125"/>
                <a:gd name="T36" fmla="*/ 66 w 93"/>
                <a:gd name="T37" fmla="*/ 23 h 125"/>
                <a:gd name="T38" fmla="*/ 71 w 93"/>
                <a:gd name="T39" fmla="*/ 23 h 125"/>
                <a:gd name="T40" fmla="*/ 81 w 93"/>
                <a:gd name="T41" fmla="*/ 5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 h="125">
                  <a:moveTo>
                    <a:pt x="81" y="59"/>
                  </a:moveTo>
                  <a:lnTo>
                    <a:pt x="93" y="59"/>
                  </a:lnTo>
                  <a:lnTo>
                    <a:pt x="78" y="0"/>
                  </a:lnTo>
                  <a:lnTo>
                    <a:pt x="17" y="0"/>
                  </a:lnTo>
                  <a:lnTo>
                    <a:pt x="0" y="59"/>
                  </a:lnTo>
                  <a:lnTo>
                    <a:pt x="14" y="59"/>
                  </a:lnTo>
                  <a:lnTo>
                    <a:pt x="24" y="23"/>
                  </a:lnTo>
                  <a:lnTo>
                    <a:pt x="28" y="23"/>
                  </a:lnTo>
                  <a:lnTo>
                    <a:pt x="10" y="89"/>
                  </a:lnTo>
                  <a:lnTo>
                    <a:pt x="24" y="89"/>
                  </a:lnTo>
                  <a:lnTo>
                    <a:pt x="24" y="125"/>
                  </a:lnTo>
                  <a:lnTo>
                    <a:pt x="45" y="125"/>
                  </a:lnTo>
                  <a:lnTo>
                    <a:pt x="45" y="89"/>
                  </a:lnTo>
                  <a:lnTo>
                    <a:pt x="50" y="89"/>
                  </a:lnTo>
                  <a:lnTo>
                    <a:pt x="50" y="125"/>
                  </a:lnTo>
                  <a:lnTo>
                    <a:pt x="69" y="125"/>
                  </a:lnTo>
                  <a:lnTo>
                    <a:pt x="69" y="89"/>
                  </a:lnTo>
                  <a:lnTo>
                    <a:pt x="85" y="89"/>
                  </a:lnTo>
                  <a:lnTo>
                    <a:pt x="66" y="23"/>
                  </a:lnTo>
                  <a:lnTo>
                    <a:pt x="71" y="23"/>
                  </a:lnTo>
                  <a:lnTo>
                    <a:pt x="81"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13" name="Freeform 108">
              <a:extLst>
                <a:ext uri="{FF2B5EF4-FFF2-40B4-BE49-F238E27FC236}">
                  <a16:creationId xmlns:a16="http://schemas.microsoft.com/office/drawing/2014/main" id="{BB251DA8-7D7C-4A5E-B653-17CDAB97CA50}"/>
                </a:ext>
              </a:extLst>
            </p:cNvPr>
            <p:cNvSpPr>
              <a:spLocks noEditPoints="1"/>
            </p:cNvSpPr>
            <p:nvPr/>
          </p:nvSpPr>
          <p:spPr bwMode="auto">
            <a:xfrm>
              <a:off x="6422577" y="4674958"/>
              <a:ext cx="149378" cy="182446"/>
            </a:xfrm>
            <a:custGeom>
              <a:avLst/>
              <a:gdLst>
                <a:gd name="T0" fmla="*/ 52 w 75"/>
                <a:gd name="T1" fmla="*/ 84 h 92"/>
                <a:gd name="T2" fmla="*/ 75 w 75"/>
                <a:gd name="T3" fmla="*/ 92 h 92"/>
                <a:gd name="T4" fmla="*/ 52 w 75"/>
                <a:gd name="T5" fmla="*/ 52 h 92"/>
                <a:gd name="T6" fmla="*/ 47 w 75"/>
                <a:gd name="T7" fmla="*/ 45 h 92"/>
                <a:gd name="T8" fmla="*/ 43 w 75"/>
                <a:gd name="T9" fmla="*/ 63 h 92"/>
                <a:gd name="T10" fmla="*/ 45 w 75"/>
                <a:gd name="T11" fmla="*/ 69 h 92"/>
                <a:gd name="T12" fmla="*/ 43 w 75"/>
                <a:gd name="T13" fmla="*/ 67 h 92"/>
                <a:gd name="T14" fmla="*/ 46 w 75"/>
                <a:gd name="T15" fmla="*/ 78 h 92"/>
                <a:gd name="T16" fmla="*/ 43 w 75"/>
                <a:gd name="T17" fmla="*/ 84 h 92"/>
                <a:gd name="T18" fmla="*/ 43 w 75"/>
                <a:gd name="T19" fmla="*/ 84 h 92"/>
                <a:gd name="T20" fmla="*/ 37 w 75"/>
                <a:gd name="T21" fmla="*/ 78 h 92"/>
                <a:gd name="T22" fmla="*/ 43 w 75"/>
                <a:gd name="T23" fmla="*/ 24 h 92"/>
                <a:gd name="T24" fmla="*/ 40 w 75"/>
                <a:gd name="T25" fmla="*/ 14 h 92"/>
                <a:gd name="T26" fmla="*/ 37 w 75"/>
                <a:gd name="T27" fmla="*/ 27 h 92"/>
                <a:gd name="T28" fmla="*/ 37 w 75"/>
                <a:gd name="T29" fmla="*/ 45 h 92"/>
                <a:gd name="T30" fmla="*/ 41 w 75"/>
                <a:gd name="T31" fmla="*/ 52 h 92"/>
                <a:gd name="T32" fmla="*/ 37 w 75"/>
                <a:gd name="T33" fmla="*/ 62 h 92"/>
                <a:gd name="T34" fmla="*/ 43 w 75"/>
                <a:gd name="T35" fmla="*/ 74 h 92"/>
                <a:gd name="T36" fmla="*/ 41 w 75"/>
                <a:gd name="T37" fmla="*/ 65 h 92"/>
                <a:gd name="T38" fmla="*/ 43 w 75"/>
                <a:gd name="T39" fmla="*/ 24 h 92"/>
                <a:gd name="T40" fmla="*/ 37 w 75"/>
                <a:gd name="T41" fmla="*/ 84 h 92"/>
                <a:gd name="T42" fmla="*/ 37 w 75"/>
                <a:gd name="T43" fmla="*/ 78 h 92"/>
                <a:gd name="T44" fmla="*/ 37 w 75"/>
                <a:gd name="T45" fmla="*/ 78 h 92"/>
                <a:gd name="T46" fmla="*/ 32 w 75"/>
                <a:gd name="T47" fmla="*/ 84 h 92"/>
                <a:gd name="T48" fmla="*/ 37 w 75"/>
                <a:gd name="T49" fmla="*/ 0 h 92"/>
                <a:gd name="T50" fmla="*/ 34 w 75"/>
                <a:gd name="T51" fmla="*/ 14 h 92"/>
                <a:gd name="T52" fmla="*/ 32 w 75"/>
                <a:gd name="T53" fmla="*/ 63 h 92"/>
                <a:gd name="T54" fmla="*/ 32 w 75"/>
                <a:gd name="T55" fmla="*/ 67 h 92"/>
                <a:gd name="T56" fmla="*/ 37 w 75"/>
                <a:gd name="T57" fmla="*/ 69 h 92"/>
                <a:gd name="T58" fmla="*/ 37 w 75"/>
                <a:gd name="T59" fmla="*/ 62 h 92"/>
                <a:gd name="T60" fmla="*/ 33 w 75"/>
                <a:gd name="T61" fmla="*/ 58 h 92"/>
                <a:gd name="T62" fmla="*/ 37 w 75"/>
                <a:gd name="T63" fmla="*/ 52 h 92"/>
                <a:gd name="T64" fmla="*/ 37 w 75"/>
                <a:gd name="T65" fmla="*/ 52 h 92"/>
                <a:gd name="T66" fmla="*/ 37 w 75"/>
                <a:gd name="T67" fmla="*/ 45 h 92"/>
                <a:gd name="T68" fmla="*/ 37 w 75"/>
                <a:gd name="T69" fmla="*/ 27 h 92"/>
                <a:gd name="T70" fmla="*/ 37 w 75"/>
                <a:gd name="T71" fmla="*/ 27 h 92"/>
                <a:gd name="T72" fmla="*/ 0 w 75"/>
                <a:gd name="T73" fmla="*/ 92 h 92"/>
                <a:gd name="T74" fmla="*/ 23 w 75"/>
                <a:gd name="T75" fmla="*/ 84 h 92"/>
                <a:gd name="T76" fmla="*/ 32 w 75"/>
                <a:gd name="T77" fmla="*/ 78 h 92"/>
                <a:gd name="T78" fmla="*/ 32 w 75"/>
                <a:gd name="T79" fmla="*/ 74 h 92"/>
                <a:gd name="T80" fmla="*/ 30 w 75"/>
                <a:gd name="T81" fmla="*/ 69 h 92"/>
                <a:gd name="T82" fmla="*/ 32 w 75"/>
                <a:gd name="T83" fmla="*/ 63 h 92"/>
                <a:gd name="T84" fmla="*/ 32 w 75"/>
                <a:gd name="T85" fmla="*/ 24 h 92"/>
                <a:gd name="T86" fmla="*/ 23 w 75"/>
                <a:gd name="T87" fmla="*/ 45 h 92"/>
                <a:gd name="T88" fmla="*/ 25 w 75"/>
                <a:gd name="T89"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5" h="92">
                  <a:moveTo>
                    <a:pt x="43" y="84"/>
                  </a:moveTo>
                  <a:cubicBezTo>
                    <a:pt x="52" y="84"/>
                    <a:pt x="52" y="84"/>
                    <a:pt x="52" y="84"/>
                  </a:cubicBezTo>
                  <a:cubicBezTo>
                    <a:pt x="60" y="92"/>
                    <a:pt x="60" y="92"/>
                    <a:pt x="60" y="92"/>
                  </a:cubicBezTo>
                  <a:cubicBezTo>
                    <a:pt x="75" y="92"/>
                    <a:pt x="75" y="92"/>
                    <a:pt x="75" y="92"/>
                  </a:cubicBezTo>
                  <a:cubicBezTo>
                    <a:pt x="63" y="85"/>
                    <a:pt x="55" y="69"/>
                    <a:pt x="50" y="52"/>
                  </a:cubicBezTo>
                  <a:cubicBezTo>
                    <a:pt x="52" y="52"/>
                    <a:pt x="52" y="52"/>
                    <a:pt x="52" y="52"/>
                  </a:cubicBezTo>
                  <a:cubicBezTo>
                    <a:pt x="52" y="45"/>
                    <a:pt x="52" y="45"/>
                    <a:pt x="52" y="45"/>
                  </a:cubicBezTo>
                  <a:cubicBezTo>
                    <a:pt x="47" y="45"/>
                    <a:pt x="47" y="45"/>
                    <a:pt x="47" y="45"/>
                  </a:cubicBezTo>
                  <a:cubicBezTo>
                    <a:pt x="45" y="37"/>
                    <a:pt x="44" y="30"/>
                    <a:pt x="43" y="24"/>
                  </a:cubicBezTo>
                  <a:cubicBezTo>
                    <a:pt x="43" y="63"/>
                    <a:pt x="43" y="63"/>
                    <a:pt x="43" y="63"/>
                  </a:cubicBezTo>
                  <a:cubicBezTo>
                    <a:pt x="43" y="63"/>
                    <a:pt x="43" y="63"/>
                    <a:pt x="43" y="63"/>
                  </a:cubicBezTo>
                  <a:cubicBezTo>
                    <a:pt x="44" y="65"/>
                    <a:pt x="44" y="67"/>
                    <a:pt x="45" y="69"/>
                  </a:cubicBezTo>
                  <a:cubicBezTo>
                    <a:pt x="45" y="69"/>
                    <a:pt x="45" y="69"/>
                    <a:pt x="45" y="69"/>
                  </a:cubicBezTo>
                  <a:cubicBezTo>
                    <a:pt x="43" y="67"/>
                    <a:pt x="43" y="67"/>
                    <a:pt x="43" y="67"/>
                  </a:cubicBezTo>
                  <a:cubicBezTo>
                    <a:pt x="43" y="74"/>
                    <a:pt x="43" y="74"/>
                    <a:pt x="43" y="74"/>
                  </a:cubicBezTo>
                  <a:cubicBezTo>
                    <a:pt x="46" y="78"/>
                    <a:pt x="46" y="78"/>
                    <a:pt x="46" y="78"/>
                  </a:cubicBezTo>
                  <a:cubicBezTo>
                    <a:pt x="43" y="78"/>
                    <a:pt x="43" y="78"/>
                    <a:pt x="43" y="78"/>
                  </a:cubicBezTo>
                  <a:lnTo>
                    <a:pt x="43" y="84"/>
                  </a:lnTo>
                  <a:close/>
                  <a:moveTo>
                    <a:pt x="37" y="84"/>
                  </a:moveTo>
                  <a:cubicBezTo>
                    <a:pt x="43" y="84"/>
                    <a:pt x="43" y="84"/>
                    <a:pt x="43" y="84"/>
                  </a:cubicBezTo>
                  <a:cubicBezTo>
                    <a:pt x="43" y="78"/>
                    <a:pt x="43" y="78"/>
                    <a:pt x="43" y="78"/>
                  </a:cubicBezTo>
                  <a:cubicBezTo>
                    <a:pt x="37" y="78"/>
                    <a:pt x="37" y="78"/>
                    <a:pt x="37" y="78"/>
                  </a:cubicBezTo>
                  <a:cubicBezTo>
                    <a:pt x="37" y="84"/>
                    <a:pt x="37" y="84"/>
                    <a:pt x="37" y="84"/>
                  </a:cubicBezTo>
                  <a:close/>
                  <a:moveTo>
                    <a:pt x="43" y="24"/>
                  </a:moveTo>
                  <a:cubicBezTo>
                    <a:pt x="42" y="18"/>
                    <a:pt x="41" y="14"/>
                    <a:pt x="41" y="14"/>
                  </a:cubicBezTo>
                  <a:cubicBezTo>
                    <a:pt x="40" y="14"/>
                    <a:pt x="40" y="14"/>
                    <a:pt x="40" y="14"/>
                  </a:cubicBezTo>
                  <a:cubicBezTo>
                    <a:pt x="37" y="0"/>
                    <a:pt x="37" y="0"/>
                    <a:pt x="37" y="0"/>
                  </a:cubicBezTo>
                  <a:cubicBezTo>
                    <a:pt x="37" y="27"/>
                    <a:pt x="37" y="27"/>
                    <a:pt x="37" y="27"/>
                  </a:cubicBezTo>
                  <a:cubicBezTo>
                    <a:pt x="38" y="28"/>
                    <a:pt x="38" y="41"/>
                    <a:pt x="39" y="45"/>
                  </a:cubicBezTo>
                  <a:cubicBezTo>
                    <a:pt x="37" y="45"/>
                    <a:pt x="37" y="45"/>
                    <a:pt x="37" y="45"/>
                  </a:cubicBezTo>
                  <a:cubicBezTo>
                    <a:pt x="37" y="52"/>
                    <a:pt x="37" y="52"/>
                    <a:pt x="37" y="52"/>
                  </a:cubicBezTo>
                  <a:cubicBezTo>
                    <a:pt x="41" y="52"/>
                    <a:pt x="41" y="52"/>
                    <a:pt x="41" y="52"/>
                  </a:cubicBezTo>
                  <a:cubicBezTo>
                    <a:pt x="41" y="52"/>
                    <a:pt x="41" y="54"/>
                    <a:pt x="42" y="58"/>
                  </a:cubicBezTo>
                  <a:cubicBezTo>
                    <a:pt x="37" y="62"/>
                    <a:pt x="37" y="62"/>
                    <a:pt x="37" y="62"/>
                  </a:cubicBezTo>
                  <a:cubicBezTo>
                    <a:pt x="37" y="69"/>
                    <a:pt x="37" y="69"/>
                    <a:pt x="37" y="69"/>
                  </a:cubicBezTo>
                  <a:cubicBezTo>
                    <a:pt x="43" y="74"/>
                    <a:pt x="43" y="74"/>
                    <a:pt x="43" y="74"/>
                  </a:cubicBezTo>
                  <a:cubicBezTo>
                    <a:pt x="43" y="67"/>
                    <a:pt x="43" y="67"/>
                    <a:pt x="43" y="67"/>
                  </a:cubicBezTo>
                  <a:cubicBezTo>
                    <a:pt x="41" y="65"/>
                    <a:pt x="41" y="65"/>
                    <a:pt x="41" y="65"/>
                  </a:cubicBezTo>
                  <a:cubicBezTo>
                    <a:pt x="43" y="63"/>
                    <a:pt x="43" y="63"/>
                    <a:pt x="43" y="63"/>
                  </a:cubicBezTo>
                  <a:lnTo>
                    <a:pt x="43" y="24"/>
                  </a:lnTo>
                  <a:close/>
                  <a:moveTo>
                    <a:pt x="32" y="84"/>
                  </a:moveTo>
                  <a:cubicBezTo>
                    <a:pt x="37" y="84"/>
                    <a:pt x="37" y="84"/>
                    <a:pt x="37" y="84"/>
                  </a:cubicBezTo>
                  <a:cubicBezTo>
                    <a:pt x="37" y="84"/>
                    <a:pt x="37" y="84"/>
                    <a:pt x="37" y="84"/>
                  </a:cubicBezTo>
                  <a:cubicBezTo>
                    <a:pt x="37" y="78"/>
                    <a:pt x="37" y="78"/>
                    <a:pt x="37" y="78"/>
                  </a:cubicBezTo>
                  <a:cubicBezTo>
                    <a:pt x="37" y="78"/>
                    <a:pt x="37" y="78"/>
                    <a:pt x="37" y="78"/>
                  </a:cubicBezTo>
                  <a:cubicBezTo>
                    <a:pt x="37" y="78"/>
                    <a:pt x="37" y="78"/>
                    <a:pt x="37" y="78"/>
                  </a:cubicBezTo>
                  <a:cubicBezTo>
                    <a:pt x="32" y="78"/>
                    <a:pt x="32" y="78"/>
                    <a:pt x="32" y="78"/>
                  </a:cubicBezTo>
                  <a:cubicBezTo>
                    <a:pt x="32" y="84"/>
                    <a:pt x="32" y="84"/>
                    <a:pt x="32" y="84"/>
                  </a:cubicBezTo>
                  <a:close/>
                  <a:moveTo>
                    <a:pt x="37" y="0"/>
                  </a:moveTo>
                  <a:cubicBezTo>
                    <a:pt x="37" y="0"/>
                    <a:pt x="37" y="0"/>
                    <a:pt x="37" y="0"/>
                  </a:cubicBezTo>
                  <a:cubicBezTo>
                    <a:pt x="35" y="14"/>
                    <a:pt x="35" y="14"/>
                    <a:pt x="35" y="14"/>
                  </a:cubicBezTo>
                  <a:cubicBezTo>
                    <a:pt x="34" y="14"/>
                    <a:pt x="34" y="14"/>
                    <a:pt x="34" y="14"/>
                  </a:cubicBezTo>
                  <a:cubicBezTo>
                    <a:pt x="34" y="14"/>
                    <a:pt x="33" y="18"/>
                    <a:pt x="32" y="24"/>
                  </a:cubicBezTo>
                  <a:cubicBezTo>
                    <a:pt x="32" y="63"/>
                    <a:pt x="32" y="63"/>
                    <a:pt x="32" y="63"/>
                  </a:cubicBezTo>
                  <a:cubicBezTo>
                    <a:pt x="34" y="65"/>
                    <a:pt x="34" y="65"/>
                    <a:pt x="34" y="65"/>
                  </a:cubicBezTo>
                  <a:cubicBezTo>
                    <a:pt x="32" y="67"/>
                    <a:pt x="32" y="67"/>
                    <a:pt x="32" y="67"/>
                  </a:cubicBezTo>
                  <a:cubicBezTo>
                    <a:pt x="32" y="74"/>
                    <a:pt x="32" y="74"/>
                    <a:pt x="32" y="74"/>
                  </a:cubicBezTo>
                  <a:cubicBezTo>
                    <a:pt x="37" y="69"/>
                    <a:pt x="37" y="69"/>
                    <a:pt x="37" y="69"/>
                  </a:cubicBezTo>
                  <a:cubicBezTo>
                    <a:pt x="37" y="69"/>
                    <a:pt x="37" y="69"/>
                    <a:pt x="37" y="69"/>
                  </a:cubicBezTo>
                  <a:cubicBezTo>
                    <a:pt x="37" y="62"/>
                    <a:pt x="37" y="62"/>
                    <a:pt x="37" y="62"/>
                  </a:cubicBezTo>
                  <a:cubicBezTo>
                    <a:pt x="37" y="62"/>
                    <a:pt x="37" y="62"/>
                    <a:pt x="37" y="62"/>
                  </a:cubicBezTo>
                  <a:cubicBezTo>
                    <a:pt x="33" y="58"/>
                    <a:pt x="33" y="58"/>
                    <a:pt x="33" y="58"/>
                  </a:cubicBezTo>
                  <a:cubicBezTo>
                    <a:pt x="34" y="54"/>
                    <a:pt x="34" y="52"/>
                    <a:pt x="34" y="52"/>
                  </a:cubicBezTo>
                  <a:cubicBezTo>
                    <a:pt x="37" y="52"/>
                    <a:pt x="37" y="52"/>
                    <a:pt x="37" y="52"/>
                  </a:cubicBezTo>
                  <a:cubicBezTo>
                    <a:pt x="37" y="52"/>
                    <a:pt x="37" y="52"/>
                    <a:pt x="37" y="52"/>
                  </a:cubicBezTo>
                  <a:cubicBezTo>
                    <a:pt x="37" y="52"/>
                    <a:pt x="37" y="52"/>
                    <a:pt x="37" y="52"/>
                  </a:cubicBezTo>
                  <a:cubicBezTo>
                    <a:pt x="37" y="45"/>
                    <a:pt x="37" y="45"/>
                    <a:pt x="37" y="45"/>
                  </a:cubicBezTo>
                  <a:cubicBezTo>
                    <a:pt x="37" y="45"/>
                    <a:pt x="37" y="45"/>
                    <a:pt x="37" y="45"/>
                  </a:cubicBezTo>
                  <a:cubicBezTo>
                    <a:pt x="36" y="45"/>
                    <a:pt x="36" y="45"/>
                    <a:pt x="36" y="45"/>
                  </a:cubicBezTo>
                  <a:cubicBezTo>
                    <a:pt x="37" y="40"/>
                    <a:pt x="37" y="27"/>
                    <a:pt x="37" y="27"/>
                  </a:cubicBezTo>
                  <a:cubicBezTo>
                    <a:pt x="37" y="27"/>
                    <a:pt x="37" y="27"/>
                    <a:pt x="37" y="27"/>
                  </a:cubicBezTo>
                  <a:cubicBezTo>
                    <a:pt x="37" y="27"/>
                    <a:pt x="37" y="27"/>
                    <a:pt x="37" y="27"/>
                  </a:cubicBezTo>
                  <a:lnTo>
                    <a:pt x="37" y="0"/>
                  </a:lnTo>
                  <a:close/>
                  <a:moveTo>
                    <a:pt x="0" y="92"/>
                  </a:moveTo>
                  <a:cubicBezTo>
                    <a:pt x="15" y="92"/>
                    <a:pt x="15" y="92"/>
                    <a:pt x="15" y="92"/>
                  </a:cubicBezTo>
                  <a:cubicBezTo>
                    <a:pt x="23" y="84"/>
                    <a:pt x="23" y="84"/>
                    <a:pt x="23" y="84"/>
                  </a:cubicBezTo>
                  <a:cubicBezTo>
                    <a:pt x="32" y="84"/>
                    <a:pt x="32" y="84"/>
                    <a:pt x="32" y="84"/>
                  </a:cubicBezTo>
                  <a:cubicBezTo>
                    <a:pt x="32" y="78"/>
                    <a:pt x="32" y="78"/>
                    <a:pt x="32" y="78"/>
                  </a:cubicBezTo>
                  <a:cubicBezTo>
                    <a:pt x="29" y="78"/>
                    <a:pt x="29" y="78"/>
                    <a:pt x="29" y="78"/>
                  </a:cubicBezTo>
                  <a:cubicBezTo>
                    <a:pt x="32" y="74"/>
                    <a:pt x="32" y="74"/>
                    <a:pt x="32" y="74"/>
                  </a:cubicBezTo>
                  <a:cubicBezTo>
                    <a:pt x="32" y="67"/>
                    <a:pt x="32" y="67"/>
                    <a:pt x="32" y="67"/>
                  </a:cubicBezTo>
                  <a:cubicBezTo>
                    <a:pt x="30" y="69"/>
                    <a:pt x="30" y="69"/>
                    <a:pt x="30" y="69"/>
                  </a:cubicBezTo>
                  <a:cubicBezTo>
                    <a:pt x="31" y="67"/>
                    <a:pt x="31" y="65"/>
                    <a:pt x="32" y="63"/>
                  </a:cubicBezTo>
                  <a:cubicBezTo>
                    <a:pt x="32" y="63"/>
                    <a:pt x="32" y="63"/>
                    <a:pt x="32" y="63"/>
                  </a:cubicBezTo>
                  <a:cubicBezTo>
                    <a:pt x="32" y="63"/>
                    <a:pt x="32" y="63"/>
                    <a:pt x="32" y="63"/>
                  </a:cubicBezTo>
                  <a:cubicBezTo>
                    <a:pt x="32" y="24"/>
                    <a:pt x="32" y="24"/>
                    <a:pt x="32" y="24"/>
                  </a:cubicBezTo>
                  <a:cubicBezTo>
                    <a:pt x="31" y="30"/>
                    <a:pt x="30" y="37"/>
                    <a:pt x="28" y="45"/>
                  </a:cubicBezTo>
                  <a:cubicBezTo>
                    <a:pt x="23" y="45"/>
                    <a:pt x="23" y="45"/>
                    <a:pt x="23" y="45"/>
                  </a:cubicBezTo>
                  <a:cubicBezTo>
                    <a:pt x="23" y="52"/>
                    <a:pt x="23" y="52"/>
                    <a:pt x="23" y="52"/>
                  </a:cubicBezTo>
                  <a:cubicBezTo>
                    <a:pt x="25" y="52"/>
                    <a:pt x="25" y="52"/>
                    <a:pt x="25" y="52"/>
                  </a:cubicBezTo>
                  <a:cubicBezTo>
                    <a:pt x="20" y="69"/>
                    <a:pt x="12" y="85"/>
                    <a:pt x="0" y="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14" name="Freeform 109">
              <a:extLst>
                <a:ext uri="{FF2B5EF4-FFF2-40B4-BE49-F238E27FC236}">
                  <a16:creationId xmlns:a16="http://schemas.microsoft.com/office/drawing/2014/main" id="{0F41F819-BE9F-4BA0-9247-AFB44A13A4C0}"/>
                </a:ext>
              </a:extLst>
            </p:cNvPr>
            <p:cNvSpPr>
              <a:spLocks noEditPoints="1"/>
            </p:cNvSpPr>
            <p:nvPr/>
          </p:nvSpPr>
          <p:spPr bwMode="auto">
            <a:xfrm>
              <a:off x="5959620" y="2278073"/>
              <a:ext cx="115169" cy="71838"/>
            </a:xfrm>
            <a:custGeom>
              <a:avLst/>
              <a:gdLst>
                <a:gd name="T0" fmla="*/ 78 w 101"/>
                <a:gd name="T1" fmla="*/ 63 h 63"/>
                <a:gd name="T2" fmla="*/ 101 w 101"/>
                <a:gd name="T3" fmla="*/ 63 h 63"/>
                <a:gd name="T4" fmla="*/ 101 w 101"/>
                <a:gd name="T5" fmla="*/ 35 h 63"/>
                <a:gd name="T6" fmla="*/ 89 w 101"/>
                <a:gd name="T7" fmla="*/ 35 h 63"/>
                <a:gd name="T8" fmla="*/ 89 w 101"/>
                <a:gd name="T9" fmla="*/ 0 h 63"/>
                <a:gd name="T10" fmla="*/ 78 w 101"/>
                <a:gd name="T11" fmla="*/ 0 h 63"/>
                <a:gd name="T12" fmla="*/ 78 w 101"/>
                <a:gd name="T13" fmla="*/ 44 h 63"/>
                <a:gd name="T14" fmla="*/ 87 w 101"/>
                <a:gd name="T15" fmla="*/ 44 h 63"/>
                <a:gd name="T16" fmla="*/ 87 w 101"/>
                <a:gd name="T17" fmla="*/ 56 h 63"/>
                <a:gd name="T18" fmla="*/ 87 w 101"/>
                <a:gd name="T19" fmla="*/ 56 h 63"/>
                <a:gd name="T20" fmla="*/ 78 w 101"/>
                <a:gd name="T21" fmla="*/ 56 h 63"/>
                <a:gd name="T22" fmla="*/ 78 w 101"/>
                <a:gd name="T23" fmla="*/ 63 h 63"/>
                <a:gd name="T24" fmla="*/ 64 w 101"/>
                <a:gd name="T25" fmla="*/ 0 h 63"/>
                <a:gd name="T26" fmla="*/ 64 w 101"/>
                <a:gd name="T27" fmla="*/ 35 h 63"/>
                <a:gd name="T28" fmla="*/ 50 w 101"/>
                <a:gd name="T29" fmla="*/ 35 h 63"/>
                <a:gd name="T30" fmla="*/ 50 w 101"/>
                <a:gd name="T31" fmla="*/ 44 h 63"/>
                <a:gd name="T32" fmla="*/ 59 w 101"/>
                <a:gd name="T33" fmla="*/ 44 h 63"/>
                <a:gd name="T34" fmla="*/ 59 w 101"/>
                <a:gd name="T35" fmla="*/ 56 h 63"/>
                <a:gd name="T36" fmla="*/ 59 w 101"/>
                <a:gd name="T37" fmla="*/ 56 h 63"/>
                <a:gd name="T38" fmla="*/ 50 w 101"/>
                <a:gd name="T39" fmla="*/ 56 h 63"/>
                <a:gd name="T40" fmla="*/ 50 w 101"/>
                <a:gd name="T41" fmla="*/ 63 h 63"/>
                <a:gd name="T42" fmla="*/ 78 w 101"/>
                <a:gd name="T43" fmla="*/ 63 h 63"/>
                <a:gd name="T44" fmla="*/ 78 w 101"/>
                <a:gd name="T45" fmla="*/ 56 h 63"/>
                <a:gd name="T46" fmla="*/ 69 w 101"/>
                <a:gd name="T47" fmla="*/ 56 h 63"/>
                <a:gd name="T48" fmla="*/ 69 w 101"/>
                <a:gd name="T49" fmla="*/ 44 h 63"/>
                <a:gd name="T50" fmla="*/ 78 w 101"/>
                <a:gd name="T51" fmla="*/ 44 h 63"/>
                <a:gd name="T52" fmla="*/ 78 w 101"/>
                <a:gd name="T53" fmla="*/ 0 h 63"/>
                <a:gd name="T54" fmla="*/ 64 w 101"/>
                <a:gd name="T55" fmla="*/ 0 h 63"/>
                <a:gd name="T56" fmla="*/ 50 w 101"/>
                <a:gd name="T57" fmla="*/ 35 h 63"/>
                <a:gd name="T58" fmla="*/ 21 w 101"/>
                <a:gd name="T59" fmla="*/ 35 h 63"/>
                <a:gd name="T60" fmla="*/ 21 w 101"/>
                <a:gd name="T61" fmla="*/ 44 h 63"/>
                <a:gd name="T62" fmla="*/ 29 w 101"/>
                <a:gd name="T63" fmla="*/ 44 h 63"/>
                <a:gd name="T64" fmla="*/ 29 w 101"/>
                <a:gd name="T65" fmla="*/ 56 h 63"/>
                <a:gd name="T66" fmla="*/ 29 w 101"/>
                <a:gd name="T67" fmla="*/ 56 h 63"/>
                <a:gd name="T68" fmla="*/ 21 w 101"/>
                <a:gd name="T69" fmla="*/ 56 h 63"/>
                <a:gd name="T70" fmla="*/ 21 w 101"/>
                <a:gd name="T71" fmla="*/ 63 h 63"/>
                <a:gd name="T72" fmla="*/ 50 w 101"/>
                <a:gd name="T73" fmla="*/ 63 h 63"/>
                <a:gd name="T74" fmla="*/ 50 w 101"/>
                <a:gd name="T75" fmla="*/ 56 h 63"/>
                <a:gd name="T76" fmla="*/ 42 w 101"/>
                <a:gd name="T77" fmla="*/ 56 h 63"/>
                <a:gd name="T78" fmla="*/ 42 w 101"/>
                <a:gd name="T79" fmla="*/ 44 h 63"/>
                <a:gd name="T80" fmla="*/ 50 w 101"/>
                <a:gd name="T81" fmla="*/ 44 h 63"/>
                <a:gd name="T82" fmla="*/ 50 w 101"/>
                <a:gd name="T83" fmla="*/ 35 h 63"/>
                <a:gd name="T84" fmla="*/ 21 w 101"/>
                <a:gd name="T85" fmla="*/ 35 h 63"/>
                <a:gd name="T86" fmla="*/ 0 w 101"/>
                <a:gd name="T87" fmla="*/ 35 h 63"/>
                <a:gd name="T88" fmla="*/ 0 w 101"/>
                <a:gd name="T89" fmla="*/ 63 h 63"/>
                <a:gd name="T90" fmla="*/ 21 w 101"/>
                <a:gd name="T91" fmla="*/ 63 h 63"/>
                <a:gd name="T92" fmla="*/ 21 w 101"/>
                <a:gd name="T93" fmla="*/ 56 h 63"/>
                <a:gd name="T94" fmla="*/ 12 w 101"/>
                <a:gd name="T95" fmla="*/ 56 h 63"/>
                <a:gd name="T96" fmla="*/ 12 w 101"/>
                <a:gd name="T97" fmla="*/ 44 h 63"/>
                <a:gd name="T98" fmla="*/ 21 w 101"/>
                <a:gd name="T99" fmla="*/ 44 h 63"/>
                <a:gd name="T100" fmla="*/ 21 w 101"/>
                <a:gd name="T101" fmla="*/ 3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1" h="63">
                  <a:moveTo>
                    <a:pt x="78" y="63"/>
                  </a:moveTo>
                  <a:lnTo>
                    <a:pt x="101" y="63"/>
                  </a:lnTo>
                  <a:lnTo>
                    <a:pt x="101" y="35"/>
                  </a:lnTo>
                  <a:lnTo>
                    <a:pt x="89" y="35"/>
                  </a:lnTo>
                  <a:lnTo>
                    <a:pt x="89" y="0"/>
                  </a:lnTo>
                  <a:lnTo>
                    <a:pt x="78" y="0"/>
                  </a:lnTo>
                  <a:lnTo>
                    <a:pt x="78" y="44"/>
                  </a:lnTo>
                  <a:lnTo>
                    <a:pt x="87" y="44"/>
                  </a:lnTo>
                  <a:lnTo>
                    <a:pt x="87" y="56"/>
                  </a:lnTo>
                  <a:lnTo>
                    <a:pt x="87" y="56"/>
                  </a:lnTo>
                  <a:lnTo>
                    <a:pt x="78" y="56"/>
                  </a:lnTo>
                  <a:lnTo>
                    <a:pt x="78" y="63"/>
                  </a:lnTo>
                  <a:close/>
                  <a:moveTo>
                    <a:pt x="64" y="0"/>
                  </a:moveTo>
                  <a:lnTo>
                    <a:pt x="64" y="35"/>
                  </a:lnTo>
                  <a:lnTo>
                    <a:pt x="50" y="35"/>
                  </a:lnTo>
                  <a:lnTo>
                    <a:pt x="50" y="44"/>
                  </a:lnTo>
                  <a:lnTo>
                    <a:pt x="59" y="44"/>
                  </a:lnTo>
                  <a:lnTo>
                    <a:pt x="59" y="56"/>
                  </a:lnTo>
                  <a:lnTo>
                    <a:pt x="59" y="56"/>
                  </a:lnTo>
                  <a:lnTo>
                    <a:pt x="50" y="56"/>
                  </a:lnTo>
                  <a:lnTo>
                    <a:pt x="50" y="63"/>
                  </a:lnTo>
                  <a:lnTo>
                    <a:pt x="78" y="63"/>
                  </a:lnTo>
                  <a:lnTo>
                    <a:pt x="78" y="56"/>
                  </a:lnTo>
                  <a:lnTo>
                    <a:pt x="69" y="56"/>
                  </a:lnTo>
                  <a:lnTo>
                    <a:pt x="69" y="44"/>
                  </a:lnTo>
                  <a:lnTo>
                    <a:pt x="78" y="44"/>
                  </a:lnTo>
                  <a:lnTo>
                    <a:pt x="78" y="0"/>
                  </a:lnTo>
                  <a:lnTo>
                    <a:pt x="64" y="0"/>
                  </a:lnTo>
                  <a:close/>
                  <a:moveTo>
                    <a:pt x="50" y="35"/>
                  </a:moveTo>
                  <a:lnTo>
                    <a:pt x="21" y="35"/>
                  </a:lnTo>
                  <a:lnTo>
                    <a:pt x="21" y="44"/>
                  </a:lnTo>
                  <a:lnTo>
                    <a:pt x="29" y="44"/>
                  </a:lnTo>
                  <a:lnTo>
                    <a:pt x="29" y="56"/>
                  </a:lnTo>
                  <a:lnTo>
                    <a:pt x="29" y="56"/>
                  </a:lnTo>
                  <a:lnTo>
                    <a:pt x="21" y="56"/>
                  </a:lnTo>
                  <a:lnTo>
                    <a:pt x="21" y="63"/>
                  </a:lnTo>
                  <a:lnTo>
                    <a:pt x="50" y="63"/>
                  </a:lnTo>
                  <a:lnTo>
                    <a:pt x="50" y="56"/>
                  </a:lnTo>
                  <a:lnTo>
                    <a:pt x="42" y="56"/>
                  </a:lnTo>
                  <a:lnTo>
                    <a:pt x="42" y="44"/>
                  </a:lnTo>
                  <a:lnTo>
                    <a:pt x="50" y="44"/>
                  </a:lnTo>
                  <a:lnTo>
                    <a:pt x="50" y="35"/>
                  </a:lnTo>
                  <a:close/>
                  <a:moveTo>
                    <a:pt x="21" y="35"/>
                  </a:moveTo>
                  <a:lnTo>
                    <a:pt x="0" y="35"/>
                  </a:lnTo>
                  <a:lnTo>
                    <a:pt x="0" y="63"/>
                  </a:lnTo>
                  <a:lnTo>
                    <a:pt x="21" y="63"/>
                  </a:lnTo>
                  <a:lnTo>
                    <a:pt x="21" y="56"/>
                  </a:lnTo>
                  <a:lnTo>
                    <a:pt x="12" y="56"/>
                  </a:lnTo>
                  <a:lnTo>
                    <a:pt x="12" y="44"/>
                  </a:lnTo>
                  <a:lnTo>
                    <a:pt x="21" y="44"/>
                  </a:lnTo>
                  <a:lnTo>
                    <a:pt x="2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15" name="Freeform 110">
              <a:extLst>
                <a:ext uri="{FF2B5EF4-FFF2-40B4-BE49-F238E27FC236}">
                  <a16:creationId xmlns:a16="http://schemas.microsoft.com/office/drawing/2014/main" id="{B4776525-50D3-4ECE-8943-5EEC68C41926}"/>
                </a:ext>
              </a:extLst>
            </p:cNvPr>
            <p:cNvSpPr>
              <a:spLocks/>
            </p:cNvSpPr>
            <p:nvPr/>
          </p:nvSpPr>
          <p:spPr bwMode="auto">
            <a:xfrm>
              <a:off x="5932253" y="2353332"/>
              <a:ext cx="153939" cy="50173"/>
            </a:xfrm>
            <a:custGeom>
              <a:avLst/>
              <a:gdLst>
                <a:gd name="T0" fmla="*/ 130 w 135"/>
                <a:gd name="T1" fmla="*/ 44 h 44"/>
                <a:gd name="T2" fmla="*/ 135 w 135"/>
                <a:gd name="T3" fmla="*/ 0 h 44"/>
                <a:gd name="T4" fmla="*/ 0 w 135"/>
                <a:gd name="T5" fmla="*/ 0 h 44"/>
                <a:gd name="T6" fmla="*/ 15 w 135"/>
                <a:gd name="T7" fmla="*/ 44 h 44"/>
                <a:gd name="T8" fmla="*/ 130 w 135"/>
                <a:gd name="T9" fmla="*/ 44 h 44"/>
              </a:gdLst>
              <a:ahLst/>
              <a:cxnLst>
                <a:cxn ang="0">
                  <a:pos x="T0" y="T1"/>
                </a:cxn>
                <a:cxn ang="0">
                  <a:pos x="T2" y="T3"/>
                </a:cxn>
                <a:cxn ang="0">
                  <a:pos x="T4" y="T5"/>
                </a:cxn>
                <a:cxn ang="0">
                  <a:pos x="T6" y="T7"/>
                </a:cxn>
                <a:cxn ang="0">
                  <a:pos x="T8" y="T9"/>
                </a:cxn>
              </a:cxnLst>
              <a:rect l="0" t="0" r="r" b="b"/>
              <a:pathLst>
                <a:path w="135" h="44">
                  <a:moveTo>
                    <a:pt x="130" y="44"/>
                  </a:moveTo>
                  <a:lnTo>
                    <a:pt x="135" y="0"/>
                  </a:lnTo>
                  <a:lnTo>
                    <a:pt x="0" y="0"/>
                  </a:lnTo>
                  <a:lnTo>
                    <a:pt x="15" y="44"/>
                  </a:lnTo>
                  <a:lnTo>
                    <a:pt x="130"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16" name="Freeform 111">
              <a:extLst>
                <a:ext uri="{FF2B5EF4-FFF2-40B4-BE49-F238E27FC236}">
                  <a16:creationId xmlns:a16="http://schemas.microsoft.com/office/drawing/2014/main" id="{28484E03-6B2C-4459-9924-38187E52924D}"/>
                </a:ext>
              </a:extLst>
            </p:cNvPr>
            <p:cNvSpPr>
              <a:spLocks noEditPoints="1"/>
            </p:cNvSpPr>
            <p:nvPr/>
          </p:nvSpPr>
          <p:spPr bwMode="auto">
            <a:xfrm>
              <a:off x="5360969" y="3377311"/>
              <a:ext cx="144817" cy="115169"/>
            </a:xfrm>
            <a:custGeom>
              <a:avLst/>
              <a:gdLst>
                <a:gd name="T0" fmla="*/ 58 w 73"/>
                <a:gd name="T1" fmla="*/ 58 h 58"/>
                <a:gd name="T2" fmla="*/ 58 w 73"/>
                <a:gd name="T3" fmla="*/ 38 h 58"/>
                <a:gd name="T4" fmla="*/ 67 w 73"/>
                <a:gd name="T5" fmla="*/ 29 h 58"/>
                <a:gd name="T6" fmla="*/ 73 w 73"/>
                <a:gd name="T7" fmla="*/ 29 h 58"/>
                <a:gd name="T8" fmla="*/ 73 w 73"/>
                <a:gd name="T9" fmla="*/ 8 h 58"/>
                <a:gd name="T10" fmla="*/ 65 w 73"/>
                <a:gd name="T11" fmla="*/ 0 h 58"/>
                <a:gd name="T12" fmla="*/ 47 w 73"/>
                <a:gd name="T13" fmla="*/ 0 h 58"/>
                <a:gd name="T14" fmla="*/ 47 w 73"/>
                <a:gd name="T15" fmla="*/ 9 h 58"/>
                <a:gd name="T16" fmla="*/ 54 w 73"/>
                <a:gd name="T17" fmla="*/ 16 h 58"/>
                <a:gd name="T18" fmla="*/ 47 w 73"/>
                <a:gd name="T19" fmla="*/ 22 h 58"/>
                <a:gd name="T20" fmla="*/ 47 w 73"/>
                <a:gd name="T21" fmla="*/ 26 h 58"/>
                <a:gd name="T22" fmla="*/ 54 w 73"/>
                <a:gd name="T23" fmla="*/ 33 h 58"/>
                <a:gd name="T24" fmla="*/ 47 w 73"/>
                <a:gd name="T25" fmla="*/ 39 h 58"/>
                <a:gd name="T26" fmla="*/ 47 w 73"/>
                <a:gd name="T27" fmla="*/ 58 h 58"/>
                <a:gd name="T28" fmla="*/ 58 w 73"/>
                <a:gd name="T29" fmla="*/ 58 h 58"/>
                <a:gd name="T30" fmla="*/ 47 w 73"/>
                <a:gd name="T31" fmla="*/ 0 h 58"/>
                <a:gd name="T32" fmla="*/ 26 w 73"/>
                <a:gd name="T33" fmla="*/ 0 h 58"/>
                <a:gd name="T34" fmla="*/ 26 w 73"/>
                <a:gd name="T35" fmla="*/ 9 h 58"/>
                <a:gd name="T36" fmla="*/ 33 w 73"/>
                <a:gd name="T37" fmla="*/ 16 h 58"/>
                <a:gd name="T38" fmla="*/ 26 w 73"/>
                <a:gd name="T39" fmla="*/ 22 h 58"/>
                <a:gd name="T40" fmla="*/ 26 w 73"/>
                <a:gd name="T41" fmla="*/ 26 h 58"/>
                <a:gd name="T42" fmla="*/ 33 w 73"/>
                <a:gd name="T43" fmla="*/ 33 h 58"/>
                <a:gd name="T44" fmla="*/ 26 w 73"/>
                <a:gd name="T45" fmla="*/ 39 h 58"/>
                <a:gd name="T46" fmla="*/ 26 w 73"/>
                <a:gd name="T47" fmla="*/ 58 h 58"/>
                <a:gd name="T48" fmla="*/ 47 w 73"/>
                <a:gd name="T49" fmla="*/ 58 h 58"/>
                <a:gd name="T50" fmla="*/ 47 w 73"/>
                <a:gd name="T51" fmla="*/ 39 h 58"/>
                <a:gd name="T52" fmla="*/ 47 w 73"/>
                <a:gd name="T53" fmla="*/ 39 h 58"/>
                <a:gd name="T54" fmla="*/ 41 w 73"/>
                <a:gd name="T55" fmla="*/ 33 h 58"/>
                <a:gd name="T56" fmla="*/ 47 w 73"/>
                <a:gd name="T57" fmla="*/ 26 h 58"/>
                <a:gd name="T58" fmla="*/ 47 w 73"/>
                <a:gd name="T59" fmla="*/ 26 h 58"/>
                <a:gd name="T60" fmla="*/ 47 w 73"/>
                <a:gd name="T61" fmla="*/ 26 h 58"/>
                <a:gd name="T62" fmla="*/ 47 w 73"/>
                <a:gd name="T63" fmla="*/ 22 h 58"/>
                <a:gd name="T64" fmla="*/ 47 w 73"/>
                <a:gd name="T65" fmla="*/ 22 h 58"/>
                <a:gd name="T66" fmla="*/ 41 w 73"/>
                <a:gd name="T67" fmla="*/ 16 h 58"/>
                <a:gd name="T68" fmla="*/ 47 w 73"/>
                <a:gd name="T69" fmla="*/ 9 h 58"/>
                <a:gd name="T70" fmla="*/ 47 w 73"/>
                <a:gd name="T71" fmla="*/ 9 h 58"/>
                <a:gd name="T72" fmla="*/ 47 w 73"/>
                <a:gd name="T73" fmla="*/ 9 h 58"/>
                <a:gd name="T74" fmla="*/ 47 w 73"/>
                <a:gd name="T75" fmla="*/ 0 h 58"/>
                <a:gd name="T76" fmla="*/ 26 w 73"/>
                <a:gd name="T77" fmla="*/ 0 h 58"/>
                <a:gd name="T78" fmla="*/ 8 w 73"/>
                <a:gd name="T79" fmla="*/ 0 h 58"/>
                <a:gd name="T80" fmla="*/ 0 w 73"/>
                <a:gd name="T81" fmla="*/ 8 h 58"/>
                <a:gd name="T82" fmla="*/ 0 w 73"/>
                <a:gd name="T83" fmla="*/ 29 h 58"/>
                <a:gd name="T84" fmla="*/ 6 w 73"/>
                <a:gd name="T85" fmla="*/ 29 h 58"/>
                <a:gd name="T86" fmla="*/ 15 w 73"/>
                <a:gd name="T87" fmla="*/ 38 h 58"/>
                <a:gd name="T88" fmla="*/ 15 w 73"/>
                <a:gd name="T89" fmla="*/ 58 h 58"/>
                <a:gd name="T90" fmla="*/ 26 w 73"/>
                <a:gd name="T91" fmla="*/ 58 h 58"/>
                <a:gd name="T92" fmla="*/ 26 w 73"/>
                <a:gd name="T93" fmla="*/ 39 h 58"/>
                <a:gd name="T94" fmla="*/ 26 w 73"/>
                <a:gd name="T95" fmla="*/ 39 h 58"/>
                <a:gd name="T96" fmla="*/ 20 w 73"/>
                <a:gd name="T97" fmla="*/ 33 h 58"/>
                <a:gd name="T98" fmla="*/ 26 w 73"/>
                <a:gd name="T99" fmla="*/ 26 h 58"/>
                <a:gd name="T100" fmla="*/ 26 w 73"/>
                <a:gd name="T101" fmla="*/ 26 h 58"/>
                <a:gd name="T102" fmla="*/ 26 w 73"/>
                <a:gd name="T103" fmla="*/ 26 h 58"/>
                <a:gd name="T104" fmla="*/ 26 w 73"/>
                <a:gd name="T105" fmla="*/ 22 h 58"/>
                <a:gd name="T106" fmla="*/ 26 w 73"/>
                <a:gd name="T107" fmla="*/ 22 h 58"/>
                <a:gd name="T108" fmla="*/ 20 w 73"/>
                <a:gd name="T109" fmla="*/ 16 h 58"/>
                <a:gd name="T110" fmla="*/ 26 w 73"/>
                <a:gd name="T111" fmla="*/ 9 h 58"/>
                <a:gd name="T112" fmla="*/ 26 w 73"/>
                <a:gd name="T113" fmla="*/ 9 h 58"/>
                <a:gd name="T114" fmla="*/ 26 w 73"/>
                <a:gd name="T115" fmla="*/ 9 h 58"/>
                <a:gd name="T116" fmla="*/ 26 w 73"/>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3" h="58">
                  <a:moveTo>
                    <a:pt x="58" y="58"/>
                  </a:moveTo>
                  <a:cubicBezTo>
                    <a:pt x="58" y="38"/>
                    <a:pt x="58" y="38"/>
                    <a:pt x="58" y="38"/>
                  </a:cubicBezTo>
                  <a:cubicBezTo>
                    <a:pt x="58" y="32"/>
                    <a:pt x="61" y="29"/>
                    <a:pt x="67" y="29"/>
                  </a:cubicBezTo>
                  <a:cubicBezTo>
                    <a:pt x="73" y="29"/>
                    <a:pt x="73" y="29"/>
                    <a:pt x="73" y="29"/>
                  </a:cubicBezTo>
                  <a:cubicBezTo>
                    <a:pt x="73" y="8"/>
                    <a:pt x="73" y="8"/>
                    <a:pt x="73" y="8"/>
                  </a:cubicBezTo>
                  <a:cubicBezTo>
                    <a:pt x="73" y="3"/>
                    <a:pt x="70" y="0"/>
                    <a:pt x="65" y="0"/>
                  </a:cubicBezTo>
                  <a:cubicBezTo>
                    <a:pt x="47" y="0"/>
                    <a:pt x="47" y="0"/>
                    <a:pt x="47" y="0"/>
                  </a:cubicBezTo>
                  <a:cubicBezTo>
                    <a:pt x="47" y="9"/>
                    <a:pt x="47" y="9"/>
                    <a:pt x="47" y="9"/>
                  </a:cubicBezTo>
                  <a:cubicBezTo>
                    <a:pt x="51" y="9"/>
                    <a:pt x="54" y="12"/>
                    <a:pt x="54" y="16"/>
                  </a:cubicBezTo>
                  <a:cubicBezTo>
                    <a:pt x="54" y="19"/>
                    <a:pt x="51" y="22"/>
                    <a:pt x="47" y="22"/>
                  </a:cubicBezTo>
                  <a:cubicBezTo>
                    <a:pt x="47" y="26"/>
                    <a:pt x="47" y="26"/>
                    <a:pt x="47" y="26"/>
                  </a:cubicBezTo>
                  <a:cubicBezTo>
                    <a:pt x="51" y="26"/>
                    <a:pt x="54" y="29"/>
                    <a:pt x="54" y="33"/>
                  </a:cubicBezTo>
                  <a:cubicBezTo>
                    <a:pt x="54" y="37"/>
                    <a:pt x="51" y="39"/>
                    <a:pt x="47" y="39"/>
                  </a:cubicBezTo>
                  <a:cubicBezTo>
                    <a:pt x="47" y="58"/>
                    <a:pt x="47" y="58"/>
                    <a:pt x="47" y="58"/>
                  </a:cubicBezTo>
                  <a:lnTo>
                    <a:pt x="58" y="58"/>
                  </a:lnTo>
                  <a:close/>
                  <a:moveTo>
                    <a:pt x="47" y="0"/>
                  </a:moveTo>
                  <a:cubicBezTo>
                    <a:pt x="26" y="0"/>
                    <a:pt x="26" y="0"/>
                    <a:pt x="26" y="0"/>
                  </a:cubicBezTo>
                  <a:cubicBezTo>
                    <a:pt x="26" y="9"/>
                    <a:pt x="26" y="9"/>
                    <a:pt x="26" y="9"/>
                  </a:cubicBezTo>
                  <a:cubicBezTo>
                    <a:pt x="30" y="9"/>
                    <a:pt x="33" y="12"/>
                    <a:pt x="33" y="16"/>
                  </a:cubicBezTo>
                  <a:cubicBezTo>
                    <a:pt x="33" y="19"/>
                    <a:pt x="30" y="22"/>
                    <a:pt x="26" y="22"/>
                  </a:cubicBezTo>
                  <a:cubicBezTo>
                    <a:pt x="26" y="26"/>
                    <a:pt x="26" y="26"/>
                    <a:pt x="26" y="26"/>
                  </a:cubicBezTo>
                  <a:cubicBezTo>
                    <a:pt x="30" y="26"/>
                    <a:pt x="33" y="29"/>
                    <a:pt x="33" y="33"/>
                  </a:cubicBezTo>
                  <a:cubicBezTo>
                    <a:pt x="33" y="37"/>
                    <a:pt x="30" y="39"/>
                    <a:pt x="26" y="39"/>
                  </a:cubicBezTo>
                  <a:cubicBezTo>
                    <a:pt x="26" y="58"/>
                    <a:pt x="26" y="58"/>
                    <a:pt x="26" y="58"/>
                  </a:cubicBezTo>
                  <a:cubicBezTo>
                    <a:pt x="47" y="58"/>
                    <a:pt x="47" y="58"/>
                    <a:pt x="47" y="58"/>
                  </a:cubicBezTo>
                  <a:cubicBezTo>
                    <a:pt x="47" y="39"/>
                    <a:pt x="47" y="39"/>
                    <a:pt x="47" y="39"/>
                  </a:cubicBezTo>
                  <a:cubicBezTo>
                    <a:pt x="47" y="39"/>
                    <a:pt x="47" y="39"/>
                    <a:pt x="47" y="39"/>
                  </a:cubicBezTo>
                  <a:cubicBezTo>
                    <a:pt x="44" y="39"/>
                    <a:pt x="41" y="37"/>
                    <a:pt x="41" y="33"/>
                  </a:cubicBezTo>
                  <a:cubicBezTo>
                    <a:pt x="41" y="29"/>
                    <a:pt x="44" y="26"/>
                    <a:pt x="47" y="26"/>
                  </a:cubicBezTo>
                  <a:cubicBezTo>
                    <a:pt x="47" y="26"/>
                    <a:pt x="47" y="26"/>
                    <a:pt x="47" y="26"/>
                  </a:cubicBezTo>
                  <a:cubicBezTo>
                    <a:pt x="47" y="26"/>
                    <a:pt x="47" y="26"/>
                    <a:pt x="47" y="26"/>
                  </a:cubicBezTo>
                  <a:cubicBezTo>
                    <a:pt x="47" y="22"/>
                    <a:pt x="47" y="22"/>
                    <a:pt x="47" y="22"/>
                  </a:cubicBezTo>
                  <a:cubicBezTo>
                    <a:pt x="47" y="22"/>
                    <a:pt x="47" y="22"/>
                    <a:pt x="47" y="22"/>
                  </a:cubicBezTo>
                  <a:cubicBezTo>
                    <a:pt x="44" y="22"/>
                    <a:pt x="41" y="19"/>
                    <a:pt x="41" y="16"/>
                  </a:cubicBezTo>
                  <a:cubicBezTo>
                    <a:pt x="41" y="12"/>
                    <a:pt x="44" y="9"/>
                    <a:pt x="47" y="9"/>
                  </a:cubicBezTo>
                  <a:cubicBezTo>
                    <a:pt x="47" y="9"/>
                    <a:pt x="47" y="9"/>
                    <a:pt x="47" y="9"/>
                  </a:cubicBezTo>
                  <a:cubicBezTo>
                    <a:pt x="47" y="9"/>
                    <a:pt x="47" y="9"/>
                    <a:pt x="47" y="9"/>
                  </a:cubicBezTo>
                  <a:lnTo>
                    <a:pt x="47" y="0"/>
                  </a:lnTo>
                  <a:close/>
                  <a:moveTo>
                    <a:pt x="26" y="0"/>
                  </a:moveTo>
                  <a:cubicBezTo>
                    <a:pt x="8" y="0"/>
                    <a:pt x="8" y="0"/>
                    <a:pt x="8" y="0"/>
                  </a:cubicBezTo>
                  <a:cubicBezTo>
                    <a:pt x="4" y="0"/>
                    <a:pt x="0" y="3"/>
                    <a:pt x="0" y="8"/>
                  </a:cubicBezTo>
                  <a:cubicBezTo>
                    <a:pt x="0" y="29"/>
                    <a:pt x="0" y="29"/>
                    <a:pt x="0" y="29"/>
                  </a:cubicBezTo>
                  <a:cubicBezTo>
                    <a:pt x="6" y="29"/>
                    <a:pt x="6" y="29"/>
                    <a:pt x="6" y="29"/>
                  </a:cubicBezTo>
                  <a:cubicBezTo>
                    <a:pt x="12" y="29"/>
                    <a:pt x="15" y="32"/>
                    <a:pt x="15" y="38"/>
                  </a:cubicBezTo>
                  <a:cubicBezTo>
                    <a:pt x="15" y="58"/>
                    <a:pt x="15" y="58"/>
                    <a:pt x="15" y="58"/>
                  </a:cubicBezTo>
                  <a:cubicBezTo>
                    <a:pt x="26" y="58"/>
                    <a:pt x="26" y="58"/>
                    <a:pt x="26" y="58"/>
                  </a:cubicBezTo>
                  <a:cubicBezTo>
                    <a:pt x="26" y="39"/>
                    <a:pt x="26" y="39"/>
                    <a:pt x="26" y="39"/>
                  </a:cubicBezTo>
                  <a:cubicBezTo>
                    <a:pt x="26" y="39"/>
                    <a:pt x="26" y="39"/>
                    <a:pt x="26" y="39"/>
                  </a:cubicBezTo>
                  <a:cubicBezTo>
                    <a:pt x="23" y="39"/>
                    <a:pt x="20" y="37"/>
                    <a:pt x="20" y="33"/>
                  </a:cubicBezTo>
                  <a:cubicBezTo>
                    <a:pt x="20" y="29"/>
                    <a:pt x="23" y="26"/>
                    <a:pt x="26" y="26"/>
                  </a:cubicBezTo>
                  <a:cubicBezTo>
                    <a:pt x="26" y="26"/>
                    <a:pt x="26" y="26"/>
                    <a:pt x="26" y="26"/>
                  </a:cubicBezTo>
                  <a:cubicBezTo>
                    <a:pt x="26" y="26"/>
                    <a:pt x="26" y="26"/>
                    <a:pt x="26" y="26"/>
                  </a:cubicBezTo>
                  <a:cubicBezTo>
                    <a:pt x="26" y="22"/>
                    <a:pt x="26" y="22"/>
                    <a:pt x="26" y="22"/>
                  </a:cubicBezTo>
                  <a:cubicBezTo>
                    <a:pt x="26" y="22"/>
                    <a:pt x="26" y="22"/>
                    <a:pt x="26" y="22"/>
                  </a:cubicBezTo>
                  <a:cubicBezTo>
                    <a:pt x="23" y="22"/>
                    <a:pt x="20" y="19"/>
                    <a:pt x="20" y="16"/>
                  </a:cubicBezTo>
                  <a:cubicBezTo>
                    <a:pt x="20" y="12"/>
                    <a:pt x="23" y="9"/>
                    <a:pt x="26" y="9"/>
                  </a:cubicBezTo>
                  <a:cubicBezTo>
                    <a:pt x="26" y="9"/>
                    <a:pt x="26" y="9"/>
                    <a:pt x="26" y="9"/>
                  </a:cubicBezTo>
                  <a:cubicBezTo>
                    <a:pt x="26" y="9"/>
                    <a:pt x="26" y="9"/>
                    <a:pt x="26" y="9"/>
                  </a:cubicBez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17" name="Freeform 112">
              <a:extLst>
                <a:ext uri="{FF2B5EF4-FFF2-40B4-BE49-F238E27FC236}">
                  <a16:creationId xmlns:a16="http://schemas.microsoft.com/office/drawing/2014/main" id="{13CE5102-CE8C-4701-970C-269AA901052C}"/>
                </a:ext>
              </a:extLst>
            </p:cNvPr>
            <p:cNvSpPr>
              <a:spLocks/>
            </p:cNvSpPr>
            <p:nvPr/>
          </p:nvSpPr>
          <p:spPr bwMode="auto">
            <a:xfrm>
              <a:off x="5335883" y="3441167"/>
              <a:ext cx="196130" cy="104906"/>
            </a:xfrm>
            <a:custGeom>
              <a:avLst/>
              <a:gdLst>
                <a:gd name="T0" fmla="*/ 93 w 99"/>
                <a:gd name="T1" fmla="*/ 0 h 53"/>
                <a:gd name="T2" fmla="*/ 86 w 99"/>
                <a:gd name="T3" fmla="*/ 0 h 53"/>
                <a:gd name="T4" fmla="*/ 80 w 99"/>
                <a:gd name="T5" fmla="*/ 0 h 53"/>
                <a:gd name="T6" fmla="*/ 73 w 99"/>
                <a:gd name="T7" fmla="*/ 6 h 53"/>
                <a:gd name="T8" fmla="*/ 73 w 99"/>
                <a:gd name="T9" fmla="*/ 28 h 53"/>
                <a:gd name="T10" fmla="*/ 26 w 99"/>
                <a:gd name="T11" fmla="*/ 28 h 53"/>
                <a:gd name="T12" fmla="*/ 26 w 99"/>
                <a:gd name="T13" fmla="*/ 6 h 53"/>
                <a:gd name="T14" fmla="*/ 19 w 99"/>
                <a:gd name="T15" fmla="*/ 0 h 53"/>
                <a:gd name="T16" fmla="*/ 13 w 99"/>
                <a:gd name="T17" fmla="*/ 0 h 53"/>
                <a:gd name="T18" fmla="*/ 7 w 99"/>
                <a:gd name="T19" fmla="*/ 0 h 53"/>
                <a:gd name="T20" fmla="*/ 0 w 99"/>
                <a:gd name="T21" fmla="*/ 6 h 53"/>
                <a:gd name="T22" fmla="*/ 0 w 99"/>
                <a:gd name="T23" fmla="*/ 39 h 53"/>
                <a:gd name="T24" fmla="*/ 10 w 99"/>
                <a:gd name="T25" fmla="*/ 48 h 53"/>
                <a:gd name="T26" fmla="*/ 10 w 99"/>
                <a:gd name="T27" fmla="*/ 49 h 53"/>
                <a:gd name="T28" fmla="*/ 10 w 99"/>
                <a:gd name="T29" fmla="*/ 51 h 53"/>
                <a:gd name="T30" fmla="*/ 14 w 99"/>
                <a:gd name="T31" fmla="*/ 53 h 53"/>
                <a:gd name="T32" fmla="*/ 15 w 99"/>
                <a:gd name="T33" fmla="*/ 53 h 53"/>
                <a:gd name="T34" fmla="*/ 19 w 99"/>
                <a:gd name="T35" fmla="*/ 51 h 53"/>
                <a:gd name="T36" fmla="*/ 19 w 99"/>
                <a:gd name="T37" fmla="*/ 49 h 53"/>
                <a:gd name="T38" fmla="*/ 19 w 99"/>
                <a:gd name="T39" fmla="*/ 48 h 53"/>
                <a:gd name="T40" fmla="*/ 80 w 99"/>
                <a:gd name="T41" fmla="*/ 48 h 53"/>
                <a:gd name="T42" fmla="*/ 80 w 99"/>
                <a:gd name="T43" fmla="*/ 49 h 53"/>
                <a:gd name="T44" fmla="*/ 81 w 99"/>
                <a:gd name="T45" fmla="*/ 51 h 53"/>
                <a:gd name="T46" fmla="*/ 84 w 99"/>
                <a:gd name="T47" fmla="*/ 53 h 53"/>
                <a:gd name="T48" fmla="*/ 86 w 99"/>
                <a:gd name="T49" fmla="*/ 53 h 53"/>
                <a:gd name="T50" fmla="*/ 89 w 99"/>
                <a:gd name="T51" fmla="*/ 51 h 53"/>
                <a:gd name="T52" fmla="*/ 90 w 99"/>
                <a:gd name="T53" fmla="*/ 49 h 53"/>
                <a:gd name="T54" fmla="*/ 90 w 99"/>
                <a:gd name="T55" fmla="*/ 48 h 53"/>
                <a:gd name="T56" fmla="*/ 93 w 99"/>
                <a:gd name="T57" fmla="*/ 48 h 53"/>
                <a:gd name="T58" fmla="*/ 99 w 99"/>
                <a:gd name="T59" fmla="*/ 39 h 53"/>
                <a:gd name="T60" fmla="*/ 99 w 99"/>
                <a:gd name="T61" fmla="*/ 6 h 53"/>
                <a:gd name="T62" fmla="*/ 93 w 99"/>
                <a:gd name="T63"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9" h="53">
                  <a:moveTo>
                    <a:pt x="93" y="0"/>
                  </a:moveTo>
                  <a:cubicBezTo>
                    <a:pt x="86" y="0"/>
                    <a:pt x="86" y="0"/>
                    <a:pt x="86" y="0"/>
                  </a:cubicBezTo>
                  <a:cubicBezTo>
                    <a:pt x="80" y="0"/>
                    <a:pt x="80" y="0"/>
                    <a:pt x="80" y="0"/>
                  </a:cubicBezTo>
                  <a:cubicBezTo>
                    <a:pt x="76" y="0"/>
                    <a:pt x="73" y="2"/>
                    <a:pt x="73" y="6"/>
                  </a:cubicBezTo>
                  <a:cubicBezTo>
                    <a:pt x="73" y="28"/>
                    <a:pt x="73" y="28"/>
                    <a:pt x="73" y="28"/>
                  </a:cubicBezTo>
                  <a:cubicBezTo>
                    <a:pt x="26" y="28"/>
                    <a:pt x="26" y="28"/>
                    <a:pt x="26" y="28"/>
                  </a:cubicBezTo>
                  <a:cubicBezTo>
                    <a:pt x="26" y="6"/>
                    <a:pt x="26" y="6"/>
                    <a:pt x="26" y="6"/>
                  </a:cubicBezTo>
                  <a:cubicBezTo>
                    <a:pt x="26" y="2"/>
                    <a:pt x="24" y="0"/>
                    <a:pt x="19" y="0"/>
                  </a:cubicBezTo>
                  <a:cubicBezTo>
                    <a:pt x="13" y="0"/>
                    <a:pt x="13" y="0"/>
                    <a:pt x="13" y="0"/>
                  </a:cubicBezTo>
                  <a:cubicBezTo>
                    <a:pt x="7" y="0"/>
                    <a:pt x="7" y="0"/>
                    <a:pt x="7" y="0"/>
                  </a:cubicBezTo>
                  <a:cubicBezTo>
                    <a:pt x="3" y="0"/>
                    <a:pt x="0" y="2"/>
                    <a:pt x="0" y="6"/>
                  </a:cubicBezTo>
                  <a:cubicBezTo>
                    <a:pt x="0" y="39"/>
                    <a:pt x="0" y="39"/>
                    <a:pt x="0" y="39"/>
                  </a:cubicBezTo>
                  <a:cubicBezTo>
                    <a:pt x="0" y="43"/>
                    <a:pt x="5" y="48"/>
                    <a:pt x="10" y="48"/>
                  </a:cubicBezTo>
                  <a:cubicBezTo>
                    <a:pt x="10" y="49"/>
                    <a:pt x="10" y="49"/>
                    <a:pt x="10" y="49"/>
                  </a:cubicBezTo>
                  <a:cubicBezTo>
                    <a:pt x="10" y="50"/>
                    <a:pt x="10" y="51"/>
                    <a:pt x="10" y="51"/>
                  </a:cubicBezTo>
                  <a:cubicBezTo>
                    <a:pt x="11" y="52"/>
                    <a:pt x="12" y="53"/>
                    <a:pt x="14" y="53"/>
                  </a:cubicBezTo>
                  <a:cubicBezTo>
                    <a:pt x="15" y="53"/>
                    <a:pt x="15" y="53"/>
                    <a:pt x="15" y="53"/>
                  </a:cubicBezTo>
                  <a:cubicBezTo>
                    <a:pt x="17" y="53"/>
                    <a:pt x="18" y="52"/>
                    <a:pt x="19" y="51"/>
                  </a:cubicBezTo>
                  <a:cubicBezTo>
                    <a:pt x="19" y="51"/>
                    <a:pt x="19" y="50"/>
                    <a:pt x="19" y="49"/>
                  </a:cubicBezTo>
                  <a:cubicBezTo>
                    <a:pt x="19" y="49"/>
                    <a:pt x="19" y="49"/>
                    <a:pt x="19" y="48"/>
                  </a:cubicBezTo>
                  <a:cubicBezTo>
                    <a:pt x="80" y="48"/>
                    <a:pt x="80" y="48"/>
                    <a:pt x="80" y="48"/>
                  </a:cubicBezTo>
                  <a:cubicBezTo>
                    <a:pt x="80" y="49"/>
                    <a:pt x="80" y="49"/>
                    <a:pt x="80" y="49"/>
                  </a:cubicBezTo>
                  <a:cubicBezTo>
                    <a:pt x="80" y="50"/>
                    <a:pt x="80" y="51"/>
                    <a:pt x="81" y="51"/>
                  </a:cubicBezTo>
                  <a:cubicBezTo>
                    <a:pt x="81" y="52"/>
                    <a:pt x="83" y="53"/>
                    <a:pt x="84" y="53"/>
                  </a:cubicBezTo>
                  <a:cubicBezTo>
                    <a:pt x="86" y="53"/>
                    <a:pt x="86" y="53"/>
                    <a:pt x="86" y="53"/>
                  </a:cubicBezTo>
                  <a:cubicBezTo>
                    <a:pt x="87" y="53"/>
                    <a:pt x="88" y="52"/>
                    <a:pt x="89" y="51"/>
                  </a:cubicBezTo>
                  <a:cubicBezTo>
                    <a:pt x="89" y="51"/>
                    <a:pt x="89" y="50"/>
                    <a:pt x="90" y="49"/>
                  </a:cubicBezTo>
                  <a:cubicBezTo>
                    <a:pt x="90" y="49"/>
                    <a:pt x="90" y="49"/>
                    <a:pt x="90" y="48"/>
                  </a:cubicBezTo>
                  <a:cubicBezTo>
                    <a:pt x="93" y="48"/>
                    <a:pt x="93" y="48"/>
                    <a:pt x="93" y="48"/>
                  </a:cubicBezTo>
                  <a:cubicBezTo>
                    <a:pt x="97" y="48"/>
                    <a:pt x="99" y="43"/>
                    <a:pt x="99" y="39"/>
                  </a:cubicBezTo>
                  <a:cubicBezTo>
                    <a:pt x="99" y="6"/>
                    <a:pt x="99" y="6"/>
                    <a:pt x="99" y="6"/>
                  </a:cubicBezTo>
                  <a:cubicBezTo>
                    <a:pt x="99" y="2"/>
                    <a:pt x="97" y="0"/>
                    <a:pt x="9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18" name="Oval 113">
              <a:extLst>
                <a:ext uri="{FF2B5EF4-FFF2-40B4-BE49-F238E27FC236}">
                  <a16:creationId xmlns:a16="http://schemas.microsoft.com/office/drawing/2014/main" id="{C68ED8F2-00F7-4378-BF5C-4E27F55C0EE7}"/>
                </a:ext>
              </a:extLst>
            </p:cNvPr>
            <p:cNvSpPr>
              <a:spLocks noChangeArrowheads="1"/>
            </p:cNvSpPr>
            <p:nvPr/>
          </p:nvSpPr>
          <p:spPr bwMode="auto">
            <a:xfrm>
              <a:off x="5405440" y="3401257"/>
              <a:ext cx="15964" cy="159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19" name="Oval 114">
              <a:extLst>
                <a:ext uri="{FF2B5EF4-FFF2-40B4-BE49-F238E27FC236}">
                  <a16:creationId xmlns:a16="http://schemas.microsoft.com/office/drawing/2014/main" id="{DBB5D633-D171-475F-B1FE-50B3EE05423F}"/>
                </a:ext>
              </a:extLst>
            </p:cNvPr>
            <p:cNvSpPr>
              <a:spLocks noChangeArrowheads="1"/>
            </p:cNvSpPr>
            <p:nvPr/>
          </p:nvSpPr>
          <p:spPr bwMode="auto">
            <a:xfrm>
              <a:off x="5446491" y="3401257"/>
              <a:ext cx="15964" cy="159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20" name="Oval 115">
              <a:extLst>
                <a:ext uri="{FF2B5EF4-FFF2-40B4-BE49-F238E27FC236}">
                  <a16:creationId xmlns:a16="http://schemas.microsoft.com/office/drawing/2014/main" id="{F9AD11B3-709E-4A83-98C6-0CBABB288B95}"/>
                </a:ext>
              </a:extLst>
            </p:cNvPr>
            <p:cNvSpPr>
              <a:spLocks noChangeArrowheads="1"/>
            </p:cNvSpPr>
            <p:nvPr/>
          </p:nvSpPr>
          <p:spPr bwMode="auto">
            <a:xfrm>
              <a:off x="5405440" y="3435465"/>
              <a:ext cx="15964" cy="159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21" name="Oval 116">
              <a:extLst>
                <a:ext uri="{FF2B5EF4-FFF2-40B4-BE49-F238E27FC236}">
                  <a16:creationId xmlns:a16="http://schemas.microsoft.com/office/drawing/2014/main" id="{37F5EFAF-FBE1-482F-92BF-8ADB5CB32840}"/>
                </a:ext>
              </a:extLst>
            </p:cNvPr>
            <p:cNvSpPr>
              <a:spLocks noChangeArrowheads="1"/>
            </p:cNvSpPr>
            <p:nvPr/>
          </p:nvSpPr>
          <p:spPr bwMode="auto">
            <a:xfrm>
              <a:off x="5446491" y="3435465"/>
              <a:ext cx="15964" cy="15964"/>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22" name="Freeform 117">
              <a:extLst>
                <a:ext uri="{FF2B5EF4-FFF2-40B4-BE49-F238E27FC236}">
                  <a16:creationId xmlns:a16="http://schemas.microsoft.com/office/drawing/2014/main" id="{ACBCA0FE-BFBB-4CC8-861A-3215F92193C5}"/>
                </a:ext>
              </a:extLst>
            </p:cNvPr>
            <p:cNvSpPr>
              <a:spLocks/>
            </p:cNvSpPr>
            <p:nvPr/>
          </p:nvSpPr>
          <p:spPr bwMode="auto">
            <a:xfrm>
              <a:off x="6610725" y="2060278"/>
              <a:ext cx="147097" cy="150518"/>
            </a:xfrm>
            <a:custGeom>
              <a:avLst/>
              <a:gdLst>
                <a:gd name="T0" fmla="*/ 72 w 74"/>
                <a:gd name="T1" fmla="*/ 54 h 76"/>
                <a:gd name="T2" fmla="*/ 58 w 74"/>
                <a:gd name="T3" fmla="*/ 39 h 76"/>
                <a:gd name="T4" fmla="*/ 55 w 74"/>
                <a:gd name="T5" fmla="*/ 36 h 76"/>
                <a:gd name="T6" fmla="*/ 41 w 74"/>
                <a:gd name="T7" fmla="*/ 19 h 76"/>
                <a:gd name="T8" fmla="*/ 34 w 74"/>
                <a:gd name="T9" fmla="*/ 5 h 76"/>
                <a:gd name="T10" fmla="*/ 26 w 74"/>
                <a:gd name="T11" fmla="*/ 4 h 76"/>
                <a:gd name="T12" fmla="*/ 24 w 74"/>
                <a:gd name="T13" fmla="*/ 11 h 76"/>
                <a:gd name="T14" fmla="*/ 28 w 74"/>
                <a:gd name="T15" fmla="*/ 22 h 76"/>
                <a:gd name="T16" fmla="*/ 29 w 74"/>
                <a:gd name="T17" fmla="*/ 29 h 76"/>
                <a:gd name="T18" fmla="*/ 6 w 74"/>
                <a:gd name="T19" fmla="*/ 29 h 76"/>
                <a:gd name="T20" fmla="*/ 1 w 74"/>
                <a:gd name="T21" fmla="*/ 37 h 76"/>
                <a:gd name="T22" fmla="*/ 12 w 74"/>
                <a:gd name="T23" fmla="*/ 68 h 76"/>
                <a:gd name="T24" fmla="*/ 17 w 74"/>
                <a:gd name="T25" fmla="*/ 71 h 76"/>
                <a:gd name="T26" fmla="*/ 44 w 74"/>
                <a:gd name="T27" fmla="*/ 71 h 76"/>
                <a:gd name="T28" fmla="*/ 50 w 74"/>
                <a:gd name="T29" fmla="*/ 74 h 76"/>
                <a:gd name="T30" fmla="*/ 51 w 74"/>
                <a:gd name="T31" fmla="*/ 75 h 76"/>
                <a:gd name="T32" fmla="*/ 56 w 74"/>
                <a:gd name="T33" fmla="*/ 75 h 76"/>
                <a:gd name="T34" fmla="*/ 72 w 74"/>
                <a:gd name="T35" fmla="*/ 58 h 76"/>
                <a:gd name="T36" fmla="*/ 72 w 74"/>
                <a:gd name="T37" fmla="*/ 5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76">
                  <a:moveTo>
                    <a:pt x="72" y="54"/>
                  </a:moveTo>
                  <a:cubicBezTo>
                    <a:pt x="58" y="39"/>
                    <a:pt x="58" y="39"/>
                    <a:pt x="58" y="39"/>
                  </a:cubicBezTo>
                  <a:cubicBezTo>
                    <a:pt x="56" y="38"/>
                    <a:pt x="55" y="36"/>
                    <a:pt x="55" y="36"/>
                  </a:cubicBezTo>
                  <a:cubicBezTo>
                    <a:pt x="55" y="36"/>
                    <a:pt x="49" y="25"/>
                    <a:pt x="41" y="19"/>
                  </a:cubicBezTo>
                  <a:cubicBezTo>
                    <a:pt x="32" y="14"/>
                    <a:pt x="34" y="10"/>
                    <a:pt x="34" y="5"/>
                  </a:cubicBezTo>
                  <a:cubicBezTo>
                    <a:pt x="34" y="1"/>
                    <a:pt x="30" y="0"/>
                    <a:pt x="26" y="4"/>
                  </a:cubicBezTo>
                  <a:cubicBezTo>
                    <a:pt x="25" y="6"/>
                    <a:pt x="24" y="9"/>
                    <a:pt x="24" y="11"/>
                  </a:cubicBezTo>
                  <a:cubicBezTo>
                    <a:pt x="23" y="16"/>
                    <a:pt x="27" y="20"/>
                    <a:pt x="28" y="22"/>
                  </a:cubicBezTo>
                  <a:cubicBezTo>
                    <a:pt x="29" y="23"/>
                    <a:pt x="30" y="26"/>
                    <a:pt x="29" y="29"/>
                  </a:cubicBezTo>
                  <a:cubicBezTo>
                    <a:pt x="6" y="29"/>
                    <a:pt x="6" y="29"/>
                    <a:pt x="6" y="29"/>
                  </a:cubicBezTo>
                  <a:cubicBezTo>
                    <a:pt x="2" y="29"/>
                    <a:pt x="0" y="33"/>
                    <a:pt x="1" y="37"/>
                  </a:cubicBezTo>
                  <a:cubicBezTo>
                    <a:pt x="12" y="68"/>
                    <a:pt x="12" y="68"/>
                    <a:pt x="12" y="68"/>
                  </a:cubicBezTo>
                  <a:cubicBezTo>
                    <a:pt x="13" y="70"/>
                    <a:pt x="15" y="71"/>
                    <a:pt x="17" y="71"/>
                  </a:cubicBezTo>
                  <a:cubicBezTo>
                    <a:pt x="44" y="71"/>
                    <a:pt x="44" y="71"/>
                    <a:pt x="44" y="71"/>
                  </a:cubicBezTo>
                  <a:cubicBezTo>
                    <a:pt x="46" y="71"/>
                    <a:pt x="48" y="73"/>
                    <a:pt x="50" y="74"/>
                  </a:cubicBezTo>
                  <a:cubicBezTo>
                    <a:pt x="51" y="75"/>
                    <a:pt x="51" y="75"/>
                    <a:pt x="51" y="75"/>
                  </a:cubicBezTo>
                  <a:cubicBezTo>
                    <a:pt x="52" y="76"/>
                    <a:pt x="54" y="76"/>
                    <a:pt x="56" y="75"/>
                  </a:cubicBezTo>
                  <a:cubicBezTo>
                    <a:pt x="72" y="58"/>
                    <a:pt x="72" y="58"/>
                    <a:pt x="72" y="58"/>
                  </a:cubicBezTo>
                  <a:cubicBezTo>
                    <a:pt x="74" y="57"/>
                    <a:pt x="74" y="55"/>
                    <a:pt x="72"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23" name="Freeform 118">
              <a:extLst>
                <a:ext uri="{FF2B5EF4-FFF2-40B4-BE49-F238E27FC236}">
                  <a16:creationId xmlns:a16="http://schemas.microsoft.com/office/drawing/2014/main" id="{9BD485D0-5A94-4C8C-B308-A61158FD0603}"/>
                </a:ext>
              </a:extLst>
            </p:cNvPr>
            <p:cNvSpPr>
              <a:spLocks/>
            </p:cNvSpPr>
            <p:nvPr/>
          </p:nvSpPr>
          <p:spPr bwMode="auto">
            <a:xfrm>
              <a:off x="6722473" y="2177728"/>
              <a:ext cx="49032" cy="49032"/>
            </a:xfrm>
            <a:custGeom>
              <a:avLst/>
              <a:gdLst>
                <a:gd name="T0" fmla="*/ 8 w 43"/>
                <a:gd name="T1" fmla="*/ 43 h 43"/>
                <a:gd name="T2" fmla="*/ 0 w 43"/>
                <a:gd name="T3" fmla="*/ 34 h 43"/>
                <a:gd name="T4" fmla="*/ 34 w 43"/>
                <a:gd name="T5" fmla="*/ 0 h 43"/>
                <a:gd name="T6" fmla="*/ 43 w 43"/>
                <a:gd name="T7" fmla="*/ 8 h 43"/>
                <a:gd name="T8" fmla="*/ 8 w 43"/>
                <a:gd name="T9" fmla="*/ 43 h 43"/>
              </a:gdLst>
              <a:ahLst/>
              <a:cxnLst>
                <a:cxn ang="0">
                  <a:pos x="T0" y="T1"/>
                </a:cxn>
                <a:cxn ang="0">
                  <a:pos x="T2" y="T3"/>
                </a:cxn>
                <a:cxn ang="0">
                  <a:pos x="T4" y="T5"/>
                </a:cxn>
                <a:cxn ang="0">
                  <a:pos x="T6" y="T7"/>
                </a:cxn>
                <a:cxn ang="0">
                  <a:pos x="T8" y="T9"/>
                </a:cxn>
              </a:cxnLst>
              <a:rect l="0" t="0" r="r" b="b"/>
              <a:pathLst>
                <a:path w="43" h="43">
                  <a:moveTo>
                    <a:pt x="8" y="43"/>
                  </a:moveTo>
                  <a:lnTo>
                    <a:pt x="0" y="34"/>
                  </a:lnTo>
                  <a:lnTo>
                    <a:pt x="34" y="0"/>
                  </a:lnTo>
                  <a:lnTo>
                    <a:pt x="43" y="8"/>
                  </a:lnTo>
                  <a:lnTo>
                    <a:pt x="8"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24" name="Freeform 119">
              <a:extLst>
                <a:ext uri="{FF2B5EF4-FFF2-40B4-BE49-F238E27FC236}">
                  <a16:creationId xmlns:a16="http://schemas.microsoft.com/office/drawing/2014/main" id="{7808A159-0731-477D-9C3A-0A7D7AE30F54}"/>
                </a:ext>
              </a:extLst>
            </p:cNvPr>
            <p:cNvSpPr>
              <a:spLocks/>
            </p:cNvSpPr>
            <p:nvPr/>
          </p:nvSpPr>
          <p:spPr bwMode="auto">
            <a:xfrm>
              <a:off x="6527484" y="3444588"/>
              <a:ext cx="44471" cy="77540"/>
            </a:xfrm>
            <a:custGeom>
              <a:avLst/>
              <a:gdLst>
                <a:gd name="T0" fmla="*/ 22 w 22"/>
                <a:gd name="T1" fmla="*/ 20 h 39"/>
                <a:gd name="T2" fmla="*/ 11 w 22"/>
                <a:gd name="T3" fmla="*/ 0 h 39"/>
                <a:gd name="T4" fmla="*/ 0 w 22"/>
                <a:gd name="T5" fmla="*/ 20 h 39"/>
                <a:gd name="T6" fmla="*/ 11 w 22"/>
                <a:gd name="T7" fmla="*/ 39 h 39"/>
                <a:gd name="T8" fmla="*/ 22 w 22"/>
                <a:gd name="T9" fmla="*/ 20 h 39"/>
              </a:gdLst>
              <a:ahLst/>
              <a:cxnLst>
                <a:cxn ang="0">
                  <a:pos x="T0" y="T1"/>
                </a:cxn>
                <a:cxn ang="0">
                  <a:pos x="T2" y="T3"/>
                </a:cxn>
                <a:cxn ang="0">
                  <a:pos x="T4" y="T5"/>
                </a:cxn>
                <a:cxn ang="0">
                  <a:pos x="T6" y="T7"/>
                </a:cxn>
                <a:cxn ang="0">
                  <a:pos x="T8" y="T9"/>
                </a:cxn>
              </a:cxnLst>
              <a:rect l="0" t="0" r="r" b="b"/>
              <a:pathLst>
                <a:path w="22" h="39">
                  <a:moveTo>
                    <a:pt x="22" y="20"/>
                  </a:moveTo>
                  <a:cubicBezTo>
                    <a:pt x="22" y="13"/>
                    <a:pt x="18" y="3"/>
                    <a:pt x="11" y="0"/>
                  </a:cubicBezTo>
                  <a:cubicBezTo>
                    <a:pt x="5" y="3"/>
                    <a:pt x="0" y="13"/>
                    <a:pt x="0" y="20"/>
                  </a:cubicBezTo>
                  <a:cubicBezTo>
                    <a:pt x="0" y="26"/>
                    <a:pt x="5" y="36"/>
                    <a:pt x="11" y="39"/>
                  </a:cubicBezTo>
                  <a:cubicBezTo>
                    <a:pt x="18" y="36"/>
                    <a:pt x="22" y="26"/>
                    <a:pt x="22"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25" name="Freeform 120">
              <a:extLst>
                <a:ext uri="{FF2B5EF4-FFF2-40B4-BE49-F238E27FC236}">
                  <a16:creationId xmlns:a16="http://schemas.microsoft.com/office/drawing/2014/main" id="{9A2062EB-EAF8-48B2-91A8-3802E0F48971}"/>
                </a:ext>
              </a:extLst>
            </p:cNvPr>
            <p:cNvSpPr>
              <a:spLocks/>
            </p:cNvSpPr>
            <p:nvPr/>
          </p:nvSpPr>
          <p:spPr bwMode="auto">
            <a:xfrm>
              <a:off x="6559412" y="3494760"/>
              <a:ext cx="69558" cy="54734"/>
            </a:xfrm>
            <a:custGeom>
              <a:avLst/>
              <a:gdLst>
                <a:gd name="T0" fmla="*/ 1 w 35"/>
                <a:gd name="T1" fmla="*/ 23 h 28"/>
                <a:gd name="T2" fmla="*/ 23 w 35"/>
                <a:gd name="T3" fmla="*/ 24 h 28"/>
                <a:gd name="T4" fmla="*/ 34 w 35"/>
                <a:gd name="T5" fmla="*/ 4 h 28"/>
                <a:gd name="T6" fmla="*/ 12 w 35"/>
                <a:gd name="T7" fmla="*/ 4 h 28"/>
                <a:gd name="T8" fmla="*/ 1 w 35"/>
                <a:gd name="T9" fmla="*/ 23 h 28"/>
              </a:gdLst>
              <a:ahLst/>
              <a:cxnLst>
                <a:cxn ang="0">
                  <a:pos x="T0" y="T1"/>
                </a:cxn>
                <a:cxn ang="0">
                  <a:pos x="T2" y="T3"/>
                </a:cxn>
                <a:cxn ang="0">
                  <a:pos x="T4" y="T5"/>
                </a:cxn>
                <a:cxn ang="0">
                  <a:pos x="T6" y="T7"/>
                </a:cxn>
                <a:cxn ang="0">
                  <a:pos x="T8" y="T9"/>
                </a:cxn>
              </a:cxnLst>
              <a:rect l="0" t="0" r="r" b="b"/>
              <a:pathLst>
                <a:path w="35" h="28">
                  <a:moveTo>
                    <a:pt x="1" y="23"/>
                  </a:moveTo>
                  <a:cubicBezTo>
                    <a:pt x="6" y="28"/>
                    <a:pt x="17" y="27"/>
                    <a:pt x="23" y="24"/>
                  </a:cubicBezTo>
                  <a:cubicBezTo>
                    <a:pt x="29" y="20"/>
                    <a:pt x="35" y="12"/>
                    <a:pt x="34" y="4"/>
                  </a:cubicBezTo>
                  <a:cubicBezTo>
                    <a:pt x="29" y="0"/>
                    <a:pt x="18" y="1"/>
                    <a:pt x="12" y="4"/>
                  </a:cubicBezTo>
                  <a:cubicBezTo>
                    <a:pt x="6" y="8"/>
                    <a:pt x="0" y="16"/>
                    <a:pt x="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26" name="Freeform 121">
              <a:extLst>
                <a:ext uri="{FF2B5EF4-FFF2-40B4-BE49-F238E27FC236}">
                  <a16:creationId xmlns:a16="http://schemas.microsoft.com/office/drawing/2014/main" id="{5C87B239-7D49-42A3-834D-C4F4150BF39C}"/>
                </a:ext>
              </a:extLst>
            </p:cNvPr>
            <p:cNvSpPr>
              <a:spLocks/>
            </p:cNvSpPr>
            <p:nvPr/>
          </p:nvSpPr>
          <p:spPr bwMode="auto">
            <a:xfrm>
              <a:off x="6559412" y="3549494"/>
              <a:ext cx="69558" cy="55874"/>
            </a:xfrm>
            <a:custGeom>
              <a:avLst/>
              <a:gdLst>
                <a:gd name="T0" fmla="*/ 23 w 35"/>
                <a:gd name="T1" fmla="*/ 24 h 28"/>
                <a:gd name="T2" fmla="*/ 34 w 35"/>
                <a:gd name="T3" fmla="*/ 5 h 28"/>
                <a:gd name="T4" fmla="*/ 12 w 35"/>
                <a:gd name="T5" fmla="*/ 4 h 28"/>
                <a:gd name="T6" fmla="*/ 1 w 35"/>
                <a:gd name="T7" fmla="*/ 23 h 28"/>
                <a:gd name="T8" fmla="*/ 23 w 35"/>
                <a:gd name="T9" fmla="*/ 24 h 28"/>
              </a:gdLst>
              <a:ahLst/>
              <a:cxnLst>
                <a:cxn ang="0">
                  <a:pos x="T0" y="T1"/>
                </a:cxn>
                <a:cxn ang="0">
                  <a:pos x="T2" y="T3"/>
                </a:cxn>
                <a:cxn ang="0">
                  <a:pos x="T4" y="T5"/>
                </a:cxn>
                <a:cxn ang="0">
                  <a:pos x="T6" y="T7"/>
                </a:cxn>
                <a:cxn ang="0">
                  <a:pos x="T8" y="T9"/>
                </a:cxn>
              </a:cxnLst>
              <a:rect l="0" t="0" r="r" b="b"/>
              <a:pathLst>
                <a:path w="35" h="28">
                  <a:moveTo>
                    <a:pt x="23" y="24"/>
                  </a:moveTo>
                  <a:cubicBezTo>
                    <a:pt x="29" y="20"/>
                    <a:pt x="35" y="12"/>
                    <a:pt x="34" y="5"/>
                  </a:cubicBezTo>
                  <a:cubicBezTo>
                    <a:pt x="29" y="0"/>
                    <a:pt x="18" y="1"/>
                    <a:pt x="12" y="4"/>
                  </a:cubicBezTo>
                  <a:cubicBezTo>
                    <a:pt x="6" y="8"/>
                    <a:pt x="0" y="16"/>
                    <a:pt x="1" y="23"/>
                  </a:cubicBezTo>
                  <a:cubicBezTo>
                    <a:pt x="6" y="28"/>
                    <a:pt x="17" y="27"/>
                    <a:pt x="2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27" name="Freeform 122">
              <a:extLst>
                <a:ext uri="{FF2B5EF4-FFF2-40B4-BE49-F238E27FC236}">
                  <a16:creationId xmlns:a16="http://schemas.microsoft.com/office/drawing/2014/main" id="{76A40813-CAFD-49F0-A91B-B0D807CFE9B9}"/>
                </a:ext>
              </a:extLst>
            </p:cNvPr>
            <p:cNvSpPr>
              <a:spLocks/>
            </p:cNvSpPr>
            <p:nvPr/>
          </p:nvSpPr>
          <p:spPr bwMode="auto">
            <a:xfrm>
              <a:off x="6470469" y="3494760"/>
              <a:ext cx="71838" cy="54734"/>
            </a:xfrm>
            <a:custGeom>
              <a:avLst/>
              <a:gdLst>
                <a:gd name="T0" fmla="*/ 13 w 36"/>
                <a:gd name="T1" fmla="*/ 24 h 28"/>
                <a:gd name="T2" fmla="*/ 35 w 36"/>
                <a:gd name="T3" fmla="*/ 23 h 28"/>
                <a:gd name="T4" fmla="*/ 24 w 36"/>
                <a:gd name="T5" fmla="*/ 4 h 28"/>
                <a:gd name="T6" fmla="*/ 1 w 36"/>
                <a:gd name="T7" fmla="*/ 4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4"/>
                  </a:cubicBezTo>
                  <a:cubicBezTo>
                    <a:pt x="0" y="12"/>
                    <a:pt x="7" y="20"/>
                    <a:pt x="1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28" name="Freeform 123">
              <a:extLst>
                <a:ext uri="{FF2B5EF4-FFF2-40B4-BE49-F238E27FC236}">
                  <a16:creationId xmlns:a16="http://schemas.microsoft.com/office/drawing/2014/main" id="{2B2A0D11-A3A6-4447-979E-F6E97140D810}"/>
                </a:ext>
              </a:extLst>
            </p:cNvPr>
            <p:cNvSpPr>
              <a:spLocks/>
            </p:cNvSpPr>
            <p:nvPr/>
          </p:nvSpPr>
          <p:spPr bwMode="auto">
            <a:xfrm>
              <a:off x="6470469" y="3549494"/>
              <a:ext cx="71838" cy="55874"/>
            </a:xfrm>
            <a:custGeom>
              <a:avLst/>
              <a:gdLst>
                <a:gd name="T0" fmla="*/ 13 w 36"/>
                <a:gd name="T1" fmla="*/ 24 h 28"/>
                <a:gd name="T2" fmla="*/ 35 w 36"/>
                <a:gd name="T3" fmla="*/ 23 h 28"/>
                <a:gd name="T4" fmla="*/ 24 w 36"/>
                <a:gd name="T5" fmla="*/ 4 h 28"/>
                <a:gd name="T6" fmla="*/ 1 w 36"/>
                <a:gd name="T7" fmla="*/ 5 h 28"/>
                <a:gd name="T8" fmla="*/ 13 w 36"/>
                <a:gd name="T9" fmla="*/ 24 h 28"/>
              </a:gdLst>
              <a:ahLst/>
              <a:cxnLst>
                <a:cxn ang="0">
                  <a:pos x="T0" y="T1"/>
                </a:cxn>
                <a:cxn ang="0">
                  <a:pos x="T2" y="T3"/>
                </a:cxn>
                <a:cxn ang="0">
                  <a:pos x="T4" y="T5"/>
                </a:cxn>
                <a:cxn ang="0">
                  <a:pos x="T6" y="T7"/>
                </a:cxn>
                <a:cxn ang="0">
                  <a:pos x="T8" y="T9"/>
                </a:cxn>
              </a:cxnLst>
              <a:rect l="0" t="0" r="r" b="b"/>
              <a:pathLst>
                <a:path w="36" h="28">
                  <a:moveTo>
                    <a:pt x="13" y="24"/>
                  </a:moveTo>
                  <a:cubicBezTo>
                    <a:pt x="19" y="27"/>
                    <a:pt x="29" y="28"/>
                    <a:pt x="35" y="23"/>
                  </a:cubicBezTo>
                  <a:cubicBezTo>
                    <a:pt x="36" y="16"/>
                    <a:pt x="30" y="8"/>
                    <a:pt x="24" y="4"/>
                  </a:cubicBezTo>
                  <a:cubicBezTo>
                    <a:pt x="18" y="1"/>
                    <a:pt x="7" y="0"/>
                    <a:pt x="1" y="5"/>
                  </a:cubicBezTo>
                  <a:cubicBezTo>
                    <a:pt x="0" y="12"/>
                    <a:pt x="7" y="20"/>
                    <a:pt x="1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29" name="Freeform 124">
              <a:extLst>
                <a:ext uri="{FF2B5EF4-FFF2-40B4-BE49-F238E27FC236}">
                  <a16:creationId xmlns:a16="http://schemas.microsoft.com/office/drawing/2014/main" id="{623B7FFC-A875-41A2-9E65-DE2D3F01C1B6}"/>
                </a:ext>
              </a:extLst>
            </p:cNvPr>
            <p:cNvSpPr>
              <a:spLocks/>
            </p:cNvSpPr>
            <p:nvPr/>
          </p:nvSpPr>
          <p:spPr bwMode="auto">
            <a:xfrm>
              <a:off x="6545728" y="3530109"/>
              <a:ext cx="7982" cy="88942"/>
            </a:xfrm>
            <a:custGeom>
              <a:avLst/>
              <a:gdLst>
                <a:gd name="T0" fmla="*/ 0 w 4"/>
                <a:gd name="T1" fmla="*/ 1 h 45"/>
                <a:gd name="T2" fmla="*/ 0 w 4"/>
                <a:gd name="T3" fmla="*/ 44 h 45"/>
                <a:gd name="T4" fmla="*/ 2 w 4"/>
                <a:gd name="T5" fmla="*/ 45 h 45"/>
                <a:gd name="T6" fmla="*/ 4 w 4"/>
                <a:gd name="T7" fmla="*/ 44 h 45"/>
                <a:gd name="T8" fmla="*/ 4 w 4"/>
                <a:gd name="T9" fmla="*/ 1 h 45"/>
                <a:gd name="T10" fmla="*/ 2 w 4"/>
                <a:gd name="T11" fmla="*/ 0 h 45"/>
                <a:gd name="T12" fmla="*/ 0 w 4"/>
                <a:gd name="T13" fmla="*/ 1 h 45"/>
              </a:gdLst>
              <a:ahLst/>
              <a:cxnLst>
                <a:cxn ang="0">
                  <a:pos x="T0" y="T1"/>
                </a:cxn>
                <a:cxn ang="0">
                  <a:pos x="T2" y="T3"/>
                </a:cxn>
                <a:cxn ang="0">
                  <a:pos x="T4" y="T5"/>
                </a:cxn>
                <a:cxn ang="0">
                  <a:pos x="T6" y="T7"/>
                </a:cxn>
                <a:cxn ang="0">
                  <a:pos x="T8" y="T9"/>
                </a:cxn>
                <a:cxn ang="0">
                  <a:pos x="T10" y="T11"/>
                </a:cxn>
                <a:cxn ang="0">
                  <a:pos x="T12" y="T13"/>
                </a:cxn>
              </a:cxnLst>
              <a:rect l="0" t="0" r="r" b="b"/>
              <a:pathLst>
                <a:path w="4" h="45">
                  <a:moveTo>
                    <a:pt x="0" y="1"/>
                  </a:moveTo>
                  <a:cubicBezTo>
                    <a:pt x="0" y="44"/>
                    <a:pt x="0" y="44"/>
                    <a:pt x="0" y="44"/>
                  </a:cubicBezTo>
                  <a:cubicBezTo>
                    <a:pt x="0" y="44"/>
                    <a:pt x="1" y="45"/>
                    <a:pt x="2" y="45"/>
                  </a:cubicBezTo>
                  <a:cubicBezTo>
                    <a:pt x="4" y="45"/>
                    <a:pt x="4" y="44"/>
                    <a:pt x="4" y="44"/>
                  </a:cubicBezTo>
                  <a:cubicBezTo>
                    <a:pt x="4" y="1"/>
                    <a:pt x="4" y="1"/>
                    <a:pt x="4" y="1"/>
                  </a:cubicBezTo>
                  <a:cubicBezTo>
                    <a:pt x="4" y="1"/>
                    <a:pt x="4" y="0"/>
                    <a:pt x="2" y="0"/>
                  </a:cubicBezTo>
                  <a:cubicBezTo>
                    <a:pt x="1" y="0"/>
                    <a:pt x="0" y="1"/>
                    <a:pt x="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30" name="Freeform 125">
              <a:extLst>
                <a:ext uri="{FF2B5EF4-FFF2-40B4-BE49-F238E27FC236}">
                  <a16:creationId xmlns:a16="http://schemas.microsoft.com/office/drawing/2014/main" id="{DD08D3CF-CBA3-4B9F-8421-1450338BB69D}"/>
                </a:ext>
              </a:extLst>
            </p:cNvPr>
            <p:cNvSpPr>
              <a:spLocks/>
            </p:cNvSpPr>
            <p:nvPr/>
          </p:nvSpPr>
          <p:spPr bwMode="auto">
            <a:xfrm>
              <a:off x="5561660" y="4038678"/>
              <a:ext cx="104906" cy="95784"/>
            </a:xfrm>
            <a:custGeom>
              <a:avLst/>
              <a:gdLst>
                <a:gd name="T0" fmla="*/ 6 w 53"/>
                <a:gd name="T1" fmla="*/ 5 h 48"/>
                <a:gd name="T2" fmla="*/ 1 w 53"/>
                <a:gd name="T3" fmla="*/ 14 h 48"/>
                <a:gd name="T4" fmla="*/ 0 w 53"/>
                <a:gd name="T5" fmla="*/ 17 h 48"/>
                <a:gd name="T6" fmla="*/ 0 w 53"/>
                <a:gd name="T7" fmla="*/ 17 h 48"/>
                <a:gd name="T8" fmla="*/ 0 w 53"/>
                <a:gd name="T9" fmla="*/ 20 h 48"/>
                <a:gd name="T10" fmla="*/ 0 w 53"/>
                <a:gd name="T11" fmla="*/ 22 h 48"/>
                <a:gd name="T12" fmla="*/ 2 w 53"/>
                <a:gd name="T13" fmla="*/ 31 h 48"/>
                <a:gd name="T14" fmla="*/ 8 w 53"/>
                <a:gd name="T15" fmla="*/ 42 h 48"/>
                <a:gd name="T16" fmla="*/ 8 w 53"/>
                <a:gd name="T17" fmla="*/ 42 h 48"/>
                <a:gd name="T18" fmla="*/ 12 w 53"/>
                <a:gd name="T19" fmla="*/ 46 h 48"/>
                <a:gd name="T20" fmla="*/ 13 w 53"/>
                <a:gd name="T21" fmla="*/ 46 h 48"/>
                <a:gd name="T22" fmla="*/ 19 w 53"/>
                <a:gd name="T23" fmla="*/ 47 h 48"/>
                <a:gd name="T24" fmla="*/ 19 w 53"/>
                <a:gd name="T25" fmla="*/ 47 h 48"/>
                <a:gd name="T26" fmla="*/ 22 w 53"/>
                <a:gd name="T27" fmla="*/ 46 h 48"/>
                <a:gd name="T28" fmla="*/ 23 w 53"/>
                <a:gd name="T29" fmla="*/ 45 h 48"/>
                <a:gd name="T30" fmla="*/ 27 w 53"/>
                <a:gd name="T31" fmla="*/ 45 h 48"/>
                <a:gd name="T32" fmla="*/ 27 w 53"/>
                <a:gd name="T33" fmla="*/ 45 h 48"/>
                <a:gd name="T34" fmla="*/ 30 w 53"/>
                <a:gd name="T35" fmla="*/ 45 h 48"/>
                <a:gd name="T36" fmla="*/ 32 w 53"/>
                <a:gd name="T37" fmla="*/ 46 h 48"/>
                <a:gd name="T38" fmla="*/ 35 w 53"/>
                <a:gd name="T39" fmla="*/ 47 h 48"/>
                <a:gd name="T40" fmla="*/ 35 w 53"/>
                <a:gd name="T41" fmla="*/ 47 h 48"/>
                <a:gd name="T42" fmla="*/ 41 w 53"/>
                <a:gd name="T43" fmla="*/ 46 h 48"/>
                <a:gd name="T44" fmla="*/ 42 w 53"/>
                <a:gd name="T45" fmla="*/ 46 h 48"/>
                <a:gd name="T46" fmla="*/ 45 w 53"/>
                <a:gd name="T47" fmla="*/ 42 h 48"/>
                <a:gd name="T48" fmla="*/ 46 w 53"/>
                <a:gd name="T49" fmla="*/ 42 h 48"/>
                <a:gd name="T50" fmla="*/ 51 w 53"/>
                <a:gd name="T51" fmla="*/ 31 h 48"/>
                <a:gd name="T52" fmla="*/ 53 w 53"/>
                <a:gd name="T53" fmla="*/ 22 h 48"/>
                <a:gd name="T54" fmla="*/ 53 w 53"/>
                <a:gd name="T55" fmla="*/ 20 h 48"/>
                <a:gd name="T56" fmla="*/ 53 w 53"/>
                <a:gd name="T57" fmla="*/ 17 h 48"/>
                <a:gd name="T58" fmla="*/ 53 w 53"/>
                <a:gd name="T59" fmla="*/ 17 h 48"/>
                <a:gd name="T60" fmla="*/ 53 w 53"/>
                <a:gd name="T61" fmla="*/ 14 h 48"/>
                <a:gd name="T62" fmla="*/ 48 w 53"/>
                <a:gd name="T63" fmla="*/ 5 h 48"/>
                <a:gd name="T64" fmla="*/ 47 w 53"/>
                <a:gd name="T65" fmla="*/ 3 h 48"/>
                <a:gd name="T66" fmla="*/ 39 w 53"/>
                <a:gd name="T67" fmla="*/ 0 h 48"/>
                <a:gd name="T68" fmla="*/ 31 w 53"/>
                <a:gd name="T69" fmla="*/ 1 h 48"/>
                <a:gd name="T70" fmla="*/ 27 w 53"/>
                <a:gd name="T71" fmla="*/ 3 h 48"/>
                <a:gd name="T72" fmla="*/ 23 w 53"/>
                <a:gd name="T73" fmla="*/ 1 h 48"/>
                <a:gd name="T74" fmla="*/ 14 w 53"/>
                <a:gd name="T75" fmla="*/ 0 h 48"/>
                <a:gd name="T76" fmla="*/ 7 w 53"/>
                <a:gd name="T77" fmla="*/ 3 h 48"/>
                <a:gd name="T78" fmla="*/ 6 w 53"/>
                <a:gd name="T79"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48">
                  <a:moveTo>
                    <a:pt x="6" y="5"/>
                  </a:moveTo>
                  <a:cubicBezTo>
                    <a:pt x="3" y="7"/>
                    <a:pt x="1" y="11"/>
                    <a:pt x="1" y="14"/>
                  </a:cubicBezTo>
                  <a:cubicBezTo>
                    <a:pt x="0" y="15"/>
                    <a:pt x="0" y="16"/>
                    <a:pt x="0" y="17"/>
                  </a:cubicBezTo>
                  <a:cubicBezTo>
                    <a:pt x="0" y="17"/>
                    <a:pt x="0" y="17"/>
                    <a:pt x="0" y="17"/>
                  </a:cubicBezTo>
                  <a:cubicBezTo>
                    <a:pt x="0" y="18"/>
                    <a:pt x="0" y="19"/>
                    <a:pt x="0" y="20"/>
                  </a:cubicBezTo>
                  <a:cubicBezTo>
                    <a:pt x="0" y="21"/>
                    <a:pt x="0" y="22"/>
                    <a:pt x="0" y="22"/>
                  </a:cubicBezTo>
                  <a:cubicBezTo>
                    <a:pt x="1" y="25"/>
                    <a:pt x="1" y="28"/>
                    <a:pt x="2" y="31"/>
                  </a:cubicBezTo>
                  <a:cubicBezTo>
                    <a:pt x="4" y="35"/>
                    <a:pt x="6" y="38"/>
                    <a:pt x="8" y="42"/>
                  </a:cubicBezTo>
                  <a:cubicBezTo>
                    <a:pt x="8" y="42"/>
                    <a:pt x="8" y="42"/>
                    <a:pt x="8" y="42"/>
                  </a:cubicBezTo>
                  <a:cubicBezTo>
                    <a:pt x="9" y="43"/>
                    <a:pt x="11" y="45"/>
                    <a:pt x="12" y="46"/>
                  </a:cubicBezTo>
                  <a:cubicBezTo>
                    <a:pt x="12" y="46"/>
                    <a:pt x="13" y="46"/>
                    <a:pt x="13" y="46"/>
                  </a:cubicBezTo>
                  <a:cubicBezTo>
                    <a:pt x="15" y="48"/>
                    <a:pt x="17" y="48"/>
                    <a:pt x="19" y="47"/>
                  </a:cubicBezTo>
                  <a:cubicBezTo>
                    <a:pt x="19" y="47"/>
                    <a:pt x="19" y="47"/>
                    <a:pt x="19" y="47"/>
                  </a:cubicBezTo>
                  <a:cubicBezTo>
                    <a:pt x="20" y="47"/>
                    <a:pt x="21" y="46"/>
                    <a:pt x="22" y="46"/>
                  </a:cubicBezTo>
                  <a:cubicBezTo>
                    <a:pt x="22" y="46"/>
                    <a:pt x="23" y="46"/>
                    <a:pt x="23" y="45"/>
                  </a:cubicBezTo>
                  <a:cubicBezTo>
                    <a:pt x="25" y="45"/>
                    <a:pt x="27" y="45"/>
                    <a:pt x="27" y="45"/>
                  </a:cubicBezTo>
                  <a:cubicBezTo>
                    <a:pt x="27" y="45"/>
                    <a:pt x="27" y="45"/>
                    <a:pt x="27" y="45"/>
                  </a:cubicBezTo>
                  <a:cubicBezTo>
                    <a:pt x="28" y="45"/>
                    <a:pt x="29" y="45"/>
                    <a:pt x="30" y="45"/>
                  </a:cubicBezTo>
                  <a:cubicBezTo>
                    <a:pt x="31" y="46"/>
                    <a:pt x="31" y="46"/>
                    <a:pt x="32" y="46"/>
                  </a:cubicBezTo>
                  <a:cubicBezTo>
                    <a:pt x="33" y="46"/>
                    <a:pt x="34" y="47"/>
                    <a:pt x="35" y="47"/>
                  </a:cubicBezTo>
                  <a:cubicBezTo>
                    <a:pt x="35" y="47"/>
                    <a:pt x="35" y="47"/>
                    <a:pt x="35" y="47"/>
                  </a:cubicBezTo>
                  <a:cubicBezTo>
                    <a:pt x="37" y="48"/>
                    <a:pt x="39" y="48"/>
                    <a:pt x="41" y="46"/>
                  </a:cubicBezTo>
                  <a:cubicBezTo>
                    <a:pt x="41" y="46"/>
                    <a:pt x="41" y="46"/>
                    <a:pt x="42" y="46"/>
                  </a:cubicBezTo>
                  <a:cubicBezTo>
                    <a:pt x="43" y="45"/>
                    <a:pt x="44" y="43"/>
                    <a:pt x="45" y="42"/>
                  </a:cubicBezTo>
                  <a:cubicBezTo>
                    <a:pt x="45" y="42"/>
                    <a:pt x="45" y="42"/>
                    <a:pt x="46" y="42"/>
                  </a:cubicBezTo>
                  <a:cubicBezTo>
                    <a:pt x="48" y="38"/>
                    <a:pt x="50" y="35"/>
                    <a:pt x="51" y="31"/>
                  </a:cubicBezTo>
                  <a:cubicBezTo>
                    <a:pt x="52" y="28"/>
                    <a:pt x="53" y="25"/>
                    <a:pt x="53" y="22"/>
                  </a:cubicBezTo>
                  <a:cubicBezTo>
                    <a:pt x="53" y="22"/>
                    <a:pt x="53" y="21"/>
                    <a:pt x="53" y="20"/>
                  </a:cubicBezTo>
                  <a:cubicBezTo>
                    <a:pt x="53" y="19"/>
                    <a:pt x="53" y="18"/>
                    <a:pt x="53" y="17"/>
                  </a:cubicBezTo>
                  <a:cubicBezTo>
                    <a:pt x="53" y="17"/>
                    <a:pt x="53" y="17"/>
                    <a:pt x="53" y="17"/>
                  </a:cubicBezTo>
                  <a:cubicBezTo>
                    <a:pt x="53" y="16"/>
                    <a:pt x="53" y="15"/>
                    <a:pt x="53" y="14"/>
                  </a:cubicBezTo>
                  <a:cubicBezTo>
                    <a:pt x="52" y="11"/>
                    <a:pt x="51" y="7"/>
                    <a:pt x="48" y="5"/>
                  </a:cubicBezTo>
                  <a:cubicBezTo>
                    <a:pt x="48" y="4"/>
                    <a:pt x="47" y="4"/>
                    <a:pt x="47" y="3"/>
                  </a:cubicBezTo>
                  <a:cubicBezTo>
                    <a:pt x="45" y="2"/>
                    <a:pt x="42" y="1"/>
                    <a:pt x="39" y="0"/>
                  </a:cubicBezTo>
                  <a:cubicBezTo>
                    <a:pt x="36" y="0"/>
                    <a:pt x="34" y="0"/>
                    <a:pt x="31" y="1"/>
                  </a:cubicBezTo>
                  <a:cubicBezTo>
                    <a:pt x="30" y="2"/>
                    <a:pt x="27" y="3"/>
                    <a:pt x="27" y="3"/>
                  </a:cubicBezTo>
                  <a:cubicBezTo>
                    <a:pt x="27" y="3"/>
                    <a:pt x="24" y="2"/>
                    <a:pt x="23" y="1"/>
                  </a:cubicBezTo>
                  <a:cubicBezTo>
                    <a:pt x="20" y="0"/>
                    <a:pt x="17" y="0"/>
                    <a:pt x="14" y="0"/>
                  </a:cubicBezTo>
                  <a:cubicBezTo>
                    <a:pt x="11" y="1"/>
                    <a:pt x="9" y="2"/>
                    <a:pt x="7" y="3"/>
                  </a:cubicBezTo>
                  <a:cubicBezTo>
                    <a:pt x="6" y="4"/>
                    <a:pt x="6" y="4"/>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sp>
          <p:nvSpPr>
            <p:cNvPr id="131" name="Freeform 126">
              <a:extLst>
                <a:ext uri="{FF2B5EF4-FFF2-40B4-BE49-F238E27FC236}">
                  <a16:creationId xmlns:a16="http://schemas.microsoft.com/office/drawing/2014/main" id="{0A1283AD-A1BF-4F16-BDA9-ACCD5B625B84}"/>
                </a:ext>
              </a:extLst>
            </p:cNvPr>
            <p:cNvSpPr>
              <a:spLocks/>
            </p:cNvSpPr>
            <p:nvPr/>
          </p:nvSpPr>
          <p:spPr bwMode="auto">
            <a:xfrm>
              <a:off x="5589027" y="4009030"/>
              <a:ext cx="26227" cy="29647"/>
            </a:xfrm>
            <a:custGeom>
              <a:avLst/>
              <a:gdLst>
                <a:gd name="T0" fmla="*/ 4 w 13"/>
                <a:gd name="T1" fmla="*/ 11 h 15"/>
                <a:gd name="T2" fmla="*/ 9 w 13"/>
                <a:gd name="T3" fmla="*/ 14 h 15"/>
                <a:gd name="T4" fmla="*/ 12 w 13"/>
                <a:gd name="T5" fmla="*/ 14 h 15"/>
                <a:gd name="T6" fmla="*/ 13 w 13"/>
                <a:gd name="T7" fmla="*/ 14 h 15"/>
                <a:gd name="T8" fmla="*/ 10 w 13"/>
                <a:gd name="T9" fmla="*/ 6 h 15"/>
                <a:gd name="T10" fmla="*/ 1 w 13"/>
                <a:gd name="T11" fmla="*/ 0 h 15"/>
                <a:gd name="T12" fmla="*/ 1 w 13"/>
                <a:gd name="T13" fmla="*/ 0 h 15"/>
                <a:gd name="T14" fmla="*/ 0 w 13"/>
                <a:gd name="T15" fmla="*/ 0 h 15"/>
                <a:gd name="T16" fmla="*/ 0 w 13"/>
                <a:gd name="T17" fmla="*/ 4 h 15"/>
                <a:gd name="T18" fmla="*/ 4 w 13"/>
                <a:gd name="T19"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5">
                  <a:moveTo>
                    <a:pt x="4" y="11"/>
                  </a:moveTo>
                  <a:cubicBezTo>
                    <a:pt x="6" y="12"/>
                    <a:pt x="7" y="14"/>
                    <a:pt x="9" y="14"/>
                  </a:cubicBezTo>
                  <a:cubicBezTo>
                    <a:pt x="10" y="14"/>
                    <a:pt x="11" y="15"/>
                    <a:pt x="12" y="14"/>
                  </a:cubicBezTo>
                  <a:cubicBezTo>
                    <a:pt x="13" y="14"/>
                    <a:pt x="13" y="14"/>
                    <a:pt x="13" y="14"/>
                  </a:cubicBezTo>
                  <a:cubicBezTo>
                    <a:pt x="13" y="11"/>
                    <a:pt x="12" y="8"/>
                    <a:pt x="10" y="6"/>
                  </a:cubicBezTo>
                  <a:cubicBezTo>
                    <a:pt x="8" y="3"/>
                    <a:pt x="5" y="1"/>
                    <a:pt x="1" y="0"/>
                  </a:cubicBezTo>
                  <a:cubicBezTo>
                    <a:pt x="1" y="0"/>
                    <a:pt x="1" y="0"/>
                    <a:pt x="1" y="0"/>
                  </a:cubicBezTo>
                  <a:cubicBezTo>
                    <a:pt x="1" y="0"/>
                    <a:pt x="0" y="0"/>
                    <a:pt x="0" y="0"/>
                  </a:cubicBezTo>
                  <a:cubicBezTo>
                    <a:pt x="0" y="1"/>
                    <a:pt x="0" y="2"/>
                    <a:pt x="0" y="4"/>
                  </a:cubicBezTo>
                  <a:cubicBezTo>
                    <a:pt x="1" y="6"/>
                    <a:pt x="2" y="9"/>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342900">
                <a:buClrTx/>
              </a:pPr>
              <a:endParaRPr lang="en-US" sz="1800" kern="1200">
                <a:solidFill>
                  <a:srgbClr val="92D050"/>
                </a:solidFill>
                <a:latin typeface="Calibri" panose="020F0502020204030204"/>
                <a:ea typeface="+mn-ea"/>
                <a:cs typeface="+mn-cs"/>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6" name="TextBox 5"/>
          <p:cNvSpPr txBox="1"/>
          <p:nvPr/>
        </p:nvSpPr>
        <p:spPr>
          <a:xfrm>
            <a:off x="1684421" y="1419727"/>
            <a:ext cx="5715000" cy="2169825"/>
          </a:xfrm>
          <a:prstGeom prst="rect">
            <a:avLst/>
          </a:prstGeom>
          <a:noFill/>
        </p:spPr>
        <p:txBody>
          <a:bodyPr wrap="square" rtlCol="0">
            <a:spAutoFit/>
          </a:bodyPr>
          <a:lstStyle/>
          <a:p>
            <a:pPr algn="ctr">
              <a:lnSpc>
                <a:spcPct val="135000"/>
              </a:lnSpc>
            </a:pPr>
            <a:r>
              <a:rPr lang="en-GB" sz="5000" b="1" smtClean="0">
                <a:ln w="6600">
                  <a:solidFill>
                    <a:schemeClr val="accent2"/>
                  </a:solidFill>
                  <a:prstDash val="solid"/>
                </a:ln>
                <a:solidFill>
                  <a:srgbClr val="FFFFFF"/>
                </a:solidFill>
                <a:effectLst>
                  <a:outerShdw dist="38100" dir="2700000" algn="tl" rotWithShape="0">
                    <a:schemeClr val="accent2"/>
                  </a:outerShdw>
                </a:effectLst>
              </a:rPr>
              <a:t>CẢM ƠN CÁC EM ĐÃ LẮNG NGHE!</a:t>
            </a:r>
            <a:endParaRPr lang="en-US" sz="5000" b="1">
              <a:ln w="6600">
                <a:solidFill>
                  <a:schemeClr val="accent2"/>
                </a:solidFill>
                <a:prstDash val="solid"/>
              </a:ln>
              <a:solidFill>
                <a:srgbClr val="FFFFFF"/>
              </a:solidFill>
              <a:effectLst>
                <a:outerShdw dist="38100" dir="2700000" algn="tl" rotWithShape="0">
                  <a:schemeClr val="accent2"/>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8" name="Google Shape;168;p18"/>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4</a:t>
            </a:fld>
            <a:endParaRPr/>
          </a:p>
        </p:txBody>
      </p:sp>
      <p:sp>
        <p:nvSpPr>
          <p:cNvPr id="7" name="Google Shape;145;p17"/>
          <p:cNvSpPr txBox="1">
            <a:spLocks/>
          </p:cNvSpPr>
          <p:nvPr/>
        </p:nvSpPr>
        <p:spPr>
          <a:xfrm>
            <a:off x="27121" y="199223"/>
            <a:ext cx="8524733" cy="7272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BE33F"/>
              </a:buClr>
              <a:buSzPts val="2400"/>
              <a:buFont typeface="Karla"/>
              <a:buChar char="◆"/>
              <a:defRPr sz="2400" b="0" i="0" u="none" strike="noStrike" cap="none">
                <a:solidFill>
                  <a:srgbClr val="004C52"/>
                </a:solidFill>
                <a:latin typeface="Karla"/>
                <a:ea typeface="Karla"/>
                <a:cs typeface="Karla"/>
                <a:sym typeface="Karla"/>
              </a:defRPr>
            </a:lvl1pPr>
            <a:lvl2pPr marL="914400" marR="0" lvl="1" indent="-381000" algn="l" rtl="0">
              <a:lnSpc>
                <a:spcPct val="100000"/>
              </a:lnSpc>
              <a:spcBef>
                <a:spcPts val="0"/>
              </a:spcBef>
              <a:spcAft>
                <a:spcPts val="0"/>
              </a:spcAft>
              <a:buClr>
                <a:srgbClr val="ABE33F"/>
              </a:buClr>
              <a:buSzPts val="2400"/>
              <a:buFont typeface="Karla"/>
              <a:buChar char="◆"/>
              <a:defRPr sz="2400" b="0" i="0" u="none" strike="noStrike" cap="none">
                <a:solidFill>
                  <a:srgbClr val="004C52"/>
                </a:solidFill>
                <a:latin typeface="Karla"/>
                <a:ea typeface="Karla"/>
                <a:cs typeface="Karla"/>
                <a:sym typeface="Karla"/>
              </a:defRPr>
            </a:lvl2pPr>
            <a:lvl3pPr marL="1371600" marR="0" lvl="2" indent="-381000" algn="l" rtl="0">
              <a:lnSpc>
                <a:spcPct val="100000"/>
              </a:lnSpc>
              <a:spcBef>
                <a:spcPts val="0"/>
              </a:spcBef>
              <a:spcAft>
                <a:spcPts val="0"/>
              </a:spcAft>
              <a:buClr>
                <a:srgbClr val="ABE33F"/>
              </a:buClr>
              <a:buSzPts val="2400"/>
              <a:buFont typeface="Karla"/>
              <a:buChar char="◇"/>
              <a:defRPr sz="2400" b="0" i="0" u="none" strike="noStrike" cap="none">
                <a:solidFill>
                  <a:srgbClr val="004C52"/>
                </a:solidFill>
                <a:latin typeface="Karla"/>
                <a:ea typeface="Karla"/>
                <a:cs typeface="Karla"/>
                <a:sym typeface="Karla"/>
              </a:defRPr>
            </a:lvl3pPr>
            <a:lvl4pPr marL="1828800" marR="0" lvl="3"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4pPr>
            <a:lvl5pPr marL="2286000" marR="0" lvl="4"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5pPr>
            <a:lvl6pPr marL="2743200" marR="0" lvl="5"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6pPr>
            <a:lvl7pPr marL="3200400" marR="0" lvl="6"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7pPr>
            <a:lvl8pPr marL="3657600" marR="0" lvl="7"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8pPr>
            <a:lvl9pPr marL="4114800" marR="0" lvl="8"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9pPr>
          </a:lstStyle>
          <a:p>
            <a:pPr marL="0" indent="0" algn="just">
              <a:lnSpc>
                <a:spcPct val="150000"/>
              </a:lnSpc>
              <a:spcAft>
                <a:spcPts val="600"/>
              </a:spcAft>
              <a:buFont typeface="Karla"/>
              <a:buNone/>
            </a:pPr>
            <a:r>
              <a:rPr lang="en-GB" sz="2200" b="1" smtClean="0">
                <a:solidFill>
                  <a:schemeClr val="bg1"/>
                </a:solidFill>
                <a:latin typeface="Arial" panose="020B0604020202020204" pitchFamily="34" charset="0"/>
                <a:ea typeface="Calibri" panose="020F0502020204030204" pitchFamily="34" charset="0"/>
                <a:cs typeface="Arial" panose="020B0604020202020204" pitchFamily="34" charset="0"/>
              </a:rPr>
              <a:t>Hãy tìm thêm ví dụ về sự đẩy và sự kéo của vật trong thực tế.</a:t>
            </a:r>
            <a:endParaRPr lang="en-US" sz="22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pic>
        <p:nvPicPr>
          <p:cNvPr id="2050" name="Picture 2" descr="Hướng dẫn: Trò chơi Kéo 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72" y="1869189"/>
            <a:ext cx="4401285" cy="307746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064701" y="2083536"/>
            <a:ext cx="3487153" cy="2589981"/>
            <a:chOff x="4972352" y="1878999"/>
            <a:chExt cx="3487153" cy="2589981"/>
          </a:xfrm>
        </p:grpSpPr>
        <p:pic>
          <p:nvPicPr>
            <p:cNvPr id="2" name="Picture 1"/>
            <p:cNvPicPr>
              <a:picLocks noChangeAspect="1"/>
            </p:cNvPicPr>
            <p:nvPr/>
          </p:nvPicPr>
          <p:blipFill>
            <a:blip r:embed="rId4"/>
            <a:stretch>
              <a:fillRect/>
            </a:stretch>
          </p:blipFill>
          <p:spPr>
            <a:xfrm>
              <a:off x="4972352" y="2454442"/>
              <a:ext cx="3487153" cy="2014538"/>
            </a:xfrm>
            <a:prstGeom prst="rect">
              <a:avLst/>
            </a:prstGeom>
          </p:spPr>
        </p:pic>
        <p:sp>
          <p:nvSpPr>
            <p:cNvPr id="3" name="TextBox 2"/>
            <p:cNvSpPr txBox="1"/>
            <p:nvPr/>
          </p:nvSpPr>
          <p:spPr>
            <a:xfrm>
              <a:off x="5140795" y="1878999"/>
              <a:ext cx="2322095" cy="400110"/>
            </a:xfrm>
            <a:prstGeom prst="rect">
              <a:avLst/>
            </a:prstGeom>
            <a:noFill/>
          </p:spPr>
          <p:txBody>
            <a:bodyPr wrap="square" rtlCol="0">
              <a:spAutoFit/>
            </a:bodyPr>
            <a:lstStyle/>
            <a:p>
              <a:r>
                <a:rPr lang="en-GB" sz="2000" b="1" smtClean="0">
                  <a:solidFill>
                    <a:srgbClr val="C00000"/>
                  </a:solidFill>
                </a:rPr>
                <a:t>Kéo thùng hàng</a:t>
              </a:r>
              <a:endParaRPr lang="en-US" sz="2000" b="1">
                <a:solidFill>
                  <a:srgbClr val="C00000"/>
                </a:solidFill>
              </a:endParaRPr>
            </a:p>
          </p:txBody>
        </p:sp>
      </p:grpSp>
      <p:sp>
        <p:nvSpPr>
          <p:cNvPr id="14" name="TextBox 13"/>
          <p:cNvSpPr txBox="1"/>
          <p:nvPr/>
        </p:nvSpPr>
        <p:spPr>
          <a:xfrm>
            <a:off x="4033298" y="1331040"/>
            <a:ext cx="2174998" cy="461665"/>
          </a:xfrm>
          <a:prstGeom prst="rect">
            <a:avLst/>
          </a:prstGeom>
          <a:noFill/>
        </p:spPr>
        <p:txBody>
          <a:bodyPr wrap="square" rtlCol="0">
            <a:spAutoFit/>
          </a:bodyPr>
          <a:lstStyle/>
          <a:p>
            <a:r>
              <a:rPr lang="en-GB" sz="2400" b="1" smtClean="0">
                <a:solidFill>
                  <a:schemeClr val="tx1"/>
                </a:solidFill>
              </a:rPr>
              <a:t>Ví dụ sự kéo</a:t>
            </a:r>
            <a:endParaRPr lang="en-US" sz="2400" b="1">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5</a:t>
            </a:fld>
            <a:endParaRPr lang="en"/>
          </a:p>
        </p:txBody>
      </p:sp>
      <p:grpSp>
        <p:nvGrpSpPr>
          <p:cNvPr id="3" name="Group 2"/>
          <p:cNvGrpSpPr/>
          <p:nvPr/>
        </p:nvGrpSpPr>
        <p:grpSpPr>
          <a:xfrm>
            <a:off x="420413" y="1739412"/>
            <a:ext cx="3978140" cy="2719821"/>
            <a:chOff x="420413" y="1739412"/>
            <a:chExt cx="3978140" cy="2719821"/>
          </a:xfrm>
        </p:grpSpPr>
        <p:pic>
          <p:nvPicPr>
            <p:cNvPr id="2" name="Picture 1"/>
            <p:cNvPicPr>
              <a:picLocks noChangeAspect="1"/>
            </p:cNvPicPr>
            <p:nvPr/>
          </p:nvPicPr>
          <p:blipFill>
            <a:blip r:embed="rId2"/>
            <a:stretch>
              <a:fillRect/>
            </a:stretch>
          </p:blipFill>
          <p:spPr>
            <a:xfrm>
              <a:off x="420413" y="2430140"/>
              <a:ext cx="3291640" cy="2029093"/>
            </a:xfrm>
            <a:prstGeom prst="rect">
              <a:avLst/>
            </a:prstGeom>
          </p:spPr>
        </p:pic>
        <p:sp>
          <p:nvSpPr>
            <p:cNvPr id="8" name="TextBox 7"/>
            <p:cNvSpPr txBox="1"/>
            <p:nvPr/>
          </p:nvSpPr>
          <p:spPr>
            <a:xfrm>
              <a:off x="575822" y="1739412"/>
              <a:ext cx="3822731" cy="400110"/>
            </a:xfrm>
            <a:prstGeom prst="rect">
              <a:avLst/>
            </a:prstGeom>
            <a:noFill/>
          </p:spPr>
          <p:txBody>
            <a:bodyPr wrap="square" rtlCol="0">
              <a:spAutoFit/>
            </a:bodyPr>
            <a:lstStyle/>
            <a:p>
              <a:r>
                <a:rPr lang="en-GB" sz="2000" b="1" smtClean="0">
                  <a:solidFill>
                    <a:srgbClr val="C00000"/>
                  </a:solidFill>
                </a:rPr>
                <a:t>Đẩy xe ô tô bị chết máy</a:t>
              </a:r>
              <a:endParaRPr lang="en-US" sz="2000" b="1">
                <a:solidFill>
                  <a:srgbClr val="C00000"/>
                </a:solidFill>
              </a:endParaRPr>
            </a:p>
          </p:txBody>
        </p:sp>
      </p:grpSp>
      <p:sp>
        <p:nvSpPr>
          <p:cNvPr id="11" name="TextBox 10"/>
          <p:cNvSpPr txBox="1"/>
          <p:nvPr/>
        </p:nvSpPr>
        <p:spPr>
          <a:xfrm>
            <a:off x="3712053" y="787074"/>
            <a:ext cx="3822731" cy="461665"/>
          </a:xfrm>
          <a:prstGeom prst="rect">
            <a:avLst/>
          </a:prstGeom>
          <a:noFill/>
        </p:spPr>
        <p:txBody>
          <a:bodyPr wrap="square" rtlCol="0">
            <a:spAutoFit/>
          </a:bodyPr>
          <a:lstStyle/>
          <a:p>
            <a:r>
              <a:rPr lang="en-GB" sz="2400" b="1" smtClean="0">
                <a:solidFill>
                  <a:schemeClr val="tx1"/>
                </a:solidFill>
              </a:rPr>
              <a:t>Ví dụ sự đẩy</a:t>
            </a:r>
            <a:endParaRPr lang="en-US" sz="2400" b="1">
              <a:solidFill>
                <a:schemeClr val="tx1"/>
              </a:solidFill>
            </a:endParaRPr>
          </a:p>
        </p:txBody>
      </p:sp>
      <p:grpSp>
        <p:nvGrpSpPr>
          <p:cNvPr id="4" name="Group 3"/>
          <p:cNvGrpSpPr/>
          <p:nvPr/>
        </p:nvGrpSpPr>
        <p:grpSpPr>
          <a:xfrm>
            <a:off x="5066529" y="1710182"/>
            <a:ext cx="3155663" cy="2933847"/>
            <a:chOff x="5066529" y="1710182"/>
            <a:chExt cx="3155663" cy="2933847"/>
          </a:xfrm>
        </p:grpSpPr>
        <p:pic>
          <p:nvPicPr>
            <p:cNvPr id="13" name="Picture 12"/>
            <p:cNvPicPr/>
            <p:nvPr/>
          </p:nvPicPr>
          <p:blipFill rotWithShape="1">
            <a:blip r:embed="rId3">
              <a:extLst>
                <a:ext uri="{28A0092B-C50C-407E-A947-70E740481C1C}">
                  <a14:useLocalDpi xmlns:a14="http://schemas.microsoft.com/office/drawing/2010/main" val="0"/>
                </a:ext>
              </a:extLst>
            </a:blip>
            <a:srcRect b="41192"/>
            <a:stretch/>
          </p:blipFill>
          <p:spPr bwMode="auto">
            <a:xfrm>
              <a:off x="5066529" y="2418068"/>
              <a:ext cx="3155663" cy="2225961"/>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5123671" y="1710182"/>
              <a:ext cx="2994170" cy="707886"/>
            </a:xfrm>
            <a:prstGeom prst="rect">
              <a:avLst/>
            </a:prstGeom>
            <a:noFill/>
          </p:spPr>
          <p:txBody>
            <a:bodyPr wrap="square" rtlCol="0">
              <a:spAutoFit/>
            </a:bodyPr>
            <a:lstStyle/>
            <a:p>
              <a:pPr algn="ctr"/>
              <a:r>
                <a:rPr lang="en-GB" sz="2000" b="1" smtClean="0">
                  <a:solidFill>
                    <a:srgbClr val="C00000"/>
                  </a:solidFill>
                </a:rPr>
                <a:t>Bác bảo vệ đẩy cánh cửa sắt ở công viên</a:t>
              </a:r>
              <a:endParaRPr lang="en-US" sz="2000" b="1">
                <a:solidFill>
                  <a:srgbClr val="C00000"/>
                </a:solidFill>
              </a:endParaRPr>
            </a:p>
          </p:txBody>
        </p:sp>
      </p:grpSp>
    </p:spTree>
    <p:extLst>
      <p:ext uri="{BB962C8B-B14F-4D97-AF65-F5344CB8AC3E}">
        <p14:creationId xmlns:p14="http://schemas.microsoft.com/office/powerpoint/2010/main" val="316323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9" name="Google Shape;139;p16"/>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6</a:t>
            </a:fld>
            <a:endParaRPr/>
          </a:p>
        </p:txBody>
      </p:sp>
      <p:sp>
        <p:nvSpPr>
          <p:cNvPr id="7" name="Freeform 6"/>
          <p:cNvSpPr/>
          <p:nvPr/>
        </p:nvSpPr>
        <p:spPr>
          <a:xfrm>
            <a:off x="575822" y="1294906"/>
            <a:ext cx="7836568" cy="1216800"/>
          </a:xfrm>
          <a:custGeom>
            <a:avLst/>
            <a:gdLst>
              <a:gd name="connsiteX0" fmla="*/ 0 w 7836568"/>
              <a:gd name="connsiteY0" fmla="*/ 202804 h 1216800"/>
              <a:gd name="connsiteX1" fmla="*/ 202804 w 7836568"/>
              <a:gd name="connsiteY1" fmla="*/ 0 h 1216800"/>
              <a:gd name="connsiteX2" fmla="*/ 7633764 w 7836568"/>
              <a:gd name="connsiteY2" fmla="*/ 0 h 1216800"/>
              <a:gd name="connsiteX3" fmla="*/ 7836568 w 7836568"/>
              <a:gd name="connsiteY3" fmla="*/ 202804 h 1216800"/>
              <a:gd name="connsiteX4" fmla="*/ 7836568 w 7836568"/>
              <a:gd name="connsiteY4" fmla="*/ 1013996 h 1216800"/>
              <a:gd name="connsiteX5" fmla="*/ 7633764 w 7836568"/>
              <a:gd name="connsiteY5" fmla="*/ 1216800 h 1216800"/>
              <a:gd name="connsiteX6" fmla="*/ 202804 w 7836568"/>
              <a:gd name="connsiteY6" fmla="*/ 1216800 h 1216800"/>
              <a:gd name="connsiteX7" fmla="*/ 0 w 7836568"/>
              <a:gd name="connsiteY7" fmla="*/ 1013996 h 1216800"/>
              <a:gd name="connsiteX8" fmla="*/ 0 w 7836568"/>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36568" h="1216800">
                <a:moveTo>
                  <a:pt x="0" y="202804"/>
                </a:moveTo>
                <a:cubicBezTo>
                  <a:pt x="0" y="90798"/>
                  <a:pt x="90798" y="0"/>
                  <a:pt x="202804" y="0"/>
                </a:cubicBezTo>
                <a:lnTo>
                  <a:pt x="7633764" y="0"/>
                </a:lnTo>
                <a:cubicBezTo>
                  <a:pt x="7745770" y="0"/>
                  <a:pt x="7836568" y="90798"/>
                  <a:pt x="7836568" y="202804"/>
                </a:cubicBezTo>
                <a:lnTo>
                  <a:pt x="7836568" y="1013996"/>
                </a:lnTo>
                <a:cubicBezTo>
                  <a:pt x="7836568" y="1126002"/>
                  <a:pt x="7745770" y="1216800"/>
                  <a:pt x="7633764" y="1216800"/>
                </a:cubicBezTo>
                <a:lnTo>
                  <a:pt x="202804" y="1216800"/>
                </a:lnTo>
                <a:cubicBezTo>
                  <a:pt x="90798" y="1216800"/>
                  <a:pt x="0" y="1126002"/>
                  <a:pt x="0" y="1013996"/>
                </a:cubicBezTo>
                <a:lnTo>
                  <a:pt x="0" y="202804"/>
                </a:lnTo>
                <a:close/>
              </a:path>
            </a:pathLst>
          </a:custGeom>
          <a:solidFill>
            <a:srgbClr val="FFC00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50839" tIns="150839" rIns="150839" bIns="150839" numCol="1" spcCol="1270" anchor="ctr" anchorCtr="0">
            <a:noAutofit/>
          </a:bodyPr>
          <a:lstStyle/>
          <a:p>
            <a:pPr lvl="0" algn="l" defTabSz="1066800">
              <a:lnSpc>
                <a:spcPct val="135000"/>
              </a:lnSpc>
              <a:spcBef>
                <a:spcPct val="0"/>
              </a:spcBef>
              <a:spcAft>
                <a:spcPts val="600"/>
              </a:spcAft>
            </a:pPr>
            <a:r>
              <a:rPr lang="vi-VN" sz="2400" b="1" kern="1200" smtClean="0">
                <a:latin typeface="Arial" panose="020B0604020202020204" pitchFamily="34" charset="0"/>
                <a:ea typeface="Calibri" panose="020F0502020204030204" pitchFamily="34" charset="0"/>
                <a:cs typeface="Arial" panose="020B0604020202020204" pitchFamily="34" charset="0"/>
              </a:rPr>
              <a:t>Khi </a:t>
            </a:r>
            <a:r>
              <a:rPr lang="en-GB" sz="2400" b="1" kern="1200" smtClean="0">
                <a:latin typeface="Arial" panose="020B0604020202020204" pitchFamily="34" charset="0"/>
                <a:ea typeface="Calibri" panose="020F0502020204030204" pitchFamily="34" charset="0"/>
                <a:cs typeface="Arial" panose="020B0604020202020204" pitchFamily="34" charset="0"/>
              </a:rPr>
              <a:t>vật này đẩy hoặc kéo vật kia, chúng ta nói vật này tác dụng lực lên vật kia.</a:t>
            </a:r>
            <a:endParaRPr lang="en-US" sz="2400" b="1" kern="1200"/>
          </a:p>
        </p:txBody>
      </p:sp>
      <p:sp>
        <p:nvSpPr>
          <p:cNvPr id="8" name="Freeform 7"/>
          <p:cNvSpPr/>
          <p:nvPr/>
        </p:nvSpPr>
        <p:spPr>
          <a:xfrm>
            <a:off x="575822" y="2644054"/>
            <a:ext cx="7836568" cy="1580962"/>
          </a:xfrm>
          <a:custGeom>
            <a:avLst/>
            <a:gdLst>
              <a:gd name="connsiteX0" fmla="*/ 0 w 7836568"/>
              <a:gd name="connsiteY0" fmla="*/ 0 h 1580962"/>
              <a:gd name="connsiteX1" fmla="*/ 7836568 w 7836568"/>
              <a:gd name="connsiteY1" fmla="*/ 0 h 1580962"/>
              <a:gd name="connsiteX2" fmla="*/ 7836568 w 7836568"/>
              <a:gd name="connsiteY2" fmla="*/ 1580962 h 1580962"/>
              <a:gd name="connsiteX3" fmla="*/ 0 w 7836568"/>
              <a:gd name="connsiteY3" fmla="*/ 1580962 h 1580962"/>
              <a:gd name="connsiteX4" fmla="*/ 0 w 7836568"/>
              <a:gd name="connsiteY4" fmla="*/ 0 h 15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6568" h="1580962">
                <a:moveTo>
                  <a:pt x="0" y="0"/>
                </a:moveTo>
                <a:lnTo>
                  <a:pt x="7836568" y="0"/>
                </a:lnTo>
                <a:lnTo>
                  <a:pt x="7836568" y="1580962"/>
                </a:lnTo>
                <a:lnTo>
                  <a:pt x="0" y="15809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48811" tIns="30480" rIns="170688" bIns="30480" numCol="1" spcCol="1270" anchor="t" anchorCtr="0">
            <a:noAutofit/>
          </a:bodyPr>
          <a:lstStyle/>
          <a:p>
            <a:pPr marL="228600" lvl="1" indent="-228600" algn="l" defTabSz="1066800">
              <a:lnSpc>
                <a:spcPct val="135000"/>
              </a:lnSpc>
              <a:spcBef>
                <a:spcPct val="0"/>
              </a:spcBef>
              <a:spcAft>
                <a:spcPts val="600"/>
              </a:spcAft>
              <a:buChar char="••"/>
            </a:pPr>
            <a:r>
              <a:rPr lang="en-GB" sz="2400" kern="1200" smtClean="0">
                <a:latin typeface="Arial" panose="020B0604020202020204" pitchFamily="34" charset="0"/>
                <a:ea typeface="Calibri" panose="020F0502020204030204" pitchFamily="34" charset="0"/>
                <a:cs typeface="Arial" panose="020B0604020202020204" pitchFamily="34" charset="0"/>
              </a:rPr>
              <a:t>Tác dụng đẩy, kéo của vật này lên vật kia được gọi là lực.</a:t>
            </a:r>
            <a:endParaRPr lang="en-US" sz="2400" kern="1200"/>
          </a:p>
          <a:p>
            <a:pPr marL="228600" lvl="1" indent="-228600" algn="l" defTabSz="1066800">
              <a:lnSpc>
                <a:spcPct val="135000"/>
              </a:lnSpc>
              <a:spcBef>
                <a:spcPct val="0"/>
              </a:spcBef>
              <a:spcAft>
                <a:spcPts val="600"/>
              </a:spcAft>
              <a:buChar char="••"/>
            </a:pPr>
            <a:r>
              <a:rPr lang="en-GB" sz="2400" kern="1200" smtClean="0">
                <a:latin typeface="Arial" panose="020B0604020202020204" pitchFamily="34" charset="0"/>
                <a:ea typeface="Calibri" panose="020F0502020204030204" pitchFamily="34" charset="0"/>
                <a:cs typeface="Arial" panose="020B0604020202020204" pitchFamily="34" charset="0"/>
              </a:rPr>
              <a:t>Phương đẩy, kéo là phương của lực</a:t>
            </a:r>
            <a:r>
              <a:rPr lang="vi-VN" sz="2400" kern="1200" smtClean="0">
                <a:latin typeface="Arial" panose="020B0604020202020204" pitchFamily="34" charset="0"/>
                <a:ea typeface="Calibri" panose="020F0502020204030204" pitchFamily="34" charset="0"/>
                <a:cs typeface="Arial" panose="020B0604020202020204" pitchFamily="34" charset="0"/>
              </a:rPr>
              <a:t>.</a:t>
            </a:r>
            <a:endParaRPr lang="en-US" sz="2400" kern="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7" name="Google Shape;177;p19"/>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7</a:t>
            </a:fld>
            <a:endParaRPr/>
          </a:p>
        </p:txBody>
      </p:sp>
      <p:pic>
        <p:nvPicPr>
          <p:cNvPr id="6" name="Tìm hiểu kết quả tác dụng của lự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82874" y="1030144"/>
            <a:ext cx="7065157" cy="3974150"/>
          </a:xfrm>
          <a:prstGeom prst="rect">
            <a:avLst/>
          </a:prstGeom>
        </p:spPr>
      </p:pic>
      <p:sp>
        <p:nvSpPr>
          <p:cNvPr id="12" name="Rectangle 11"/>
          <p:cNvSpPr/>
          <p:nvPr/>
        </p:nvSpPr>
        <p:spPr>
          <a:xfrm>
            <a:off x="0" y="366416"/>
            <a:ext cx="8446336" cy="499304"/>
          </a:xfrm>
          <a:prstGeom prst="rect">
            <a:avLst/>
          </a:prstGeom>
        </p:spPr>
        <p:txBody>
          <a:bodyPr wrap="square">
            <a:spAutoFit/>
          </a:bodyPr>
          <a:lstStyle/>
          <a:p>
            <a:pPr algn="ctr">
              <a:lnSpc>
                <a:spcPct val="135000"/>
              </a:lnSpc>
              <a:spcBef>
                <a:spcPts val="600"/>
              </a:spcBef>
              <a:spcAft>
                <a:spcPts val="600"/>
              </a:spcAft>
            </a:pPr>
            <a:r>
              <a:rPr lang="en-GB" sz="2200" b="1" smtClean="0">
                <a:solidFill>
                  <a:schemeClr val="bg1"/>
                </a:solidFill>
                <a:latin typeface="Arial" panose="020B0604020202020204" pitchFamily="34" charset="0"/>
                <a:ea typeface="Calibri" panose="020F0502020204030204" pitchFamily="34" charset="0"/>
                <a:cs typeface="Arial" panose="020B0604020202020204" pitchFamily="34" charset="0"/>
              </a:rPr>
              <a:t>Quan sát video sau và mô tả các tác dụng khác nhau của lực</a:t>
            </a:r>
            <a:endParaRPr lang="en-US" sz="2200" b="1">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7" name="Google Shape;177;p19"/>
          <p:cNvSpPr txBox="1">
            <a:spLocks noGrp="1"/>
          </p:cNvSpPr>
          <p:nvPr>
            <p:ph type="sldNum" idx="12"/>
          </p:nvPr>
        </p:nvSpPr>
        <p:spPr>
          <a:xfrm>
            <a:off x="27122" y="4749851"/>
            <a:ext cx="5487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fld id="{00000000-1234-1234-1234-123412341234}" type="slidenum">
              <a:rPr lang="en"/>
              <a:t>8</a:t>
            </a:fld>
            <a:endParaRPr/>
          </a:p>
        </p:txBody>
      </p:sp>
      <p:sp>
        <p:nvSpPr>
          <p:cNvPr id="11" name="Google Shape;145;p17"/>
          <p:cNvSpPr txBox="1">
            <a:spLocks/>
          </p:cNvSpPr>
          <p:nvPr/>
        </p:nvSpPr>
        <p:spPr>
          <a:xfrm>
            <a:off x="27121" y="199223"/>
            <a:ext cx="8524733" cy="7272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ABE33F"/>
              </a:buClr>
              <a:buSzPts val="2400"/>
              <a:buFont typeface="Karla"/>
              <a:buChar char="◆"/>
              <a:defRPr sz="2400" b="0" i="0" u="none" strike="noStrike" cap="none">
                <a:solidFill>
                  <a:srgbClr val="004C52"/>
                </a:solidFill>
                <a:latin typeface="Karla"/>
                <a:ea typeface="Karla"/>
                <a:cs typeface="Karla"/>
                <a:sym typeface="Karla"/>
              </a:defRPr>
            </a:lvl1pPr>
            <a:lvl2pPr marL="914400" marR="0" lvl="1" indent="-381000" algn="l" rtl="0">
              <a:lnSpc>
                <a:spcPct val="100000"/>
              </a:lnSpc>
              <a:spcBef>
                <a:spcPts val="0"/>
              </a:spcBef>
              <a:spcAft>
                <a:spcPts val="0"/>
              </a:spcAft>
              <a:buClr>
                <a:srgbClr val="ABE33F"/>
              </a:buClr>
              <a:buSzPts val="2400"/>
              <a:buFont typeface="Karla"/>
              <a:buChar char="◆"/>
              <a:defRPr sz="2400" b="0" i="0" u="none" strike="noStrike" cap="none">
                <a:solidFill>
                  <a:srgbClr val="004C52"/>
                </a:solidFill>
                <a:latin typeface="Karla"/>
                <a:ea typeface="Karla"/>
                <a:cs typeface="Karla"/>
                <a:sym typeface="Karla"/>
              </a:defRPr>
            </a:lvl2pPr>
            <a:lvl3pPr marL="1371600" marR="0" lvl="2" indent="-381000" algn="l" rtl="0">
              <a:lnSpc>
                <a:spcPct val="100000"/>
              </a:lnSpc>
              <a:spcBef>
                <a:spcPts val="0"/>
              </a:spcBef>
              <a:spcAft>
                <a:spcPts val="0"/>
              </a:spcAft>
              <a:buClr>
                <a:srgbClr val="ABE33F"/>
              </a:buClr>
              <a:buSzPts val="2400"/>
              <a:buFont typeface="Karla"/>
              <a:buChar char="◇"/>
              <a:defRPr sz="2400" b="0" i="0" u="none" strike="noStrike" cap="none">
                <a:solidFill>
                  <a:srgbClr val="004C52"/>
                </a:solidFill>
                <a:latin typeface="Karla"/>
                <a:ea typeface="Karla"/>
                <a:cs typeface="Karla"/>
                <a:sym typeface="Karla"/>
              </a:defRPr>
            </a:lvl3pPr>
            <a:lvl4pPr marL="1828800" marR="0" lvl="3"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4pPr>
            <a:lvl5pPr marL="2286000" marR="0" lvl="4"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5pPr>
            <a:lvl6pPr marL="2743200" marR="0" lvl="5"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6pPr>
            <a:lvl7pPr marL="3200400" marR="0" lvl="6"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7pPr>
            <a:lvl8pPr marL="3657600" marR="0" lvl="7"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8pPr>
            <a:lvl9pPr marL="4114800" marR="0" lvl="8" indent="-381000" algn="l" rtl="0">
              <a:lnSpc>
                <a:spcPct val="100000"/>
              </a:lnSpc>
              <a:spcBef>
                <a:spcPts val="0"/>
              </a:spcBef>
              <a:spcAft>
                <a:spcPts val="0"/>
              </a:spcAft>
              <a:buClr>
                <a:srgbClr val="004C52"/>
              </a:buClr>
              <a:buSzPts val="2400"/>
              <a:buFont typeface="Karla"/>
              <a:buChar char="■"/>
              <a:defRPr sz="2400" b="0" i="0" u="none" strike="noStrike" cap="none">
                <a:solidFill>
                  <a:srgbClr val="004C52"/>
                </a:solidFill>
                <a:latin typeface="Karla"/>
                <a:ea typeface="Karla"/>
                <a:cs typeface="Karla"/>
                <a:sym typeface="Karla"/>
              </a:defRPr>
            </a:lvl9pPr>
          </a:lstStyle>
          <a:p>
            <a:pPr marL="0" indent="0" algn="just">
              <a:lnSpc>
                <a:spcPct val="150000"/>
              </a:lnSpc>
              <a:spcAft>
                <a:spcPts val="600"/>
              </a:spcAft>
              <a:buFont typeface="Karla"/>
              <a:buNone/>
            </a:pPr>
            <a:r>
              <a:rPr lang="en-GB" sz="2200" b="1" smtClean="0">
                <a:solidFill>
                  <a:schemeClr val="bg1"/>
                </a:solidFill>
                <a:latin typeface="Arial" panose="020B0604020202020204" pitchFamily="34" charset="0"/>
                <a:ea typeface="Calibri" panose="020F0502020204030204" pitchFamily="34" charset="0"/>
                <a:cs typeface="Arial" panose="020B0604020202020204" pitchFamily="34" charset="0"/>
              </a:rPr>
              <a:t>Làm thế nào nhận ra có lực tác dụng?</a:t>
            </a:r>
            <a:endParaRPr lang="en-US" sz="22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5" name="Group 4"/>
          <p:cNvGrpSpPr/>
          <p:nvPr/>
        </p:nvGrpSpPr>
        <p:grpSpPr>
          <a:xfrm>
            <a:off x="124787" y="1530867"/>
            <a:ext cx="3484687" cy="3218984"/>
            <a:chOff x="124787" y="1530867"/>
            <a:chExt cx="3484687" cy="3218984"/>
          </a:xfrm>
        </p:grpSpPr>
        <p:sp>
          <p:nvSpPr>
            <p:cNvPr id="13" name="Rectangle 12"/>
            <p:cNvSpPr/>
            <p:nvPr/>
          </p:nvSpPr>
          <p:spPr>
            <a:xfrm>
              <a:off x="124787" y="1530867"/>
              <a:ext cx="3484687" cy="1006429"/>
            </a:xfrm>
            <a:prstGeom prst="rect">
              <a:avLst/>
            </a:prstGeom>
          </p:spPr>
          <p:txBody>
            <a:bodyPr wrap="square">
              <a:spAutoFit/>
            </a:bodyPr>
            <a:lstStyle/>
            <a:p>
              <a:pPr algn="ctr">
                <a:lnSpc>
                  <a:spcPct val="135000"/>
                </a:lnSpc>
                <a:spcBef>
                  <a:spcPts val="600"/>
                </a:spcBef>
                <a:spcAft>
                  <a:spcPts val="600"/>
                </a:spcAft>
              </a:pPr>
              <a:r>
                <a:rPr lang="en-GB" sz="2200" b="1" smtClean="0">
                  <a:solidFill>
                    <a:schemeClr val="tx2">
                      <a:lumMod val="10000"/>
                    </a:schemeClr>
                  </a:solidFill>
                  <a:latin typeface="Arial" panose="020B0604020202020204" pitchFamily="34" charset="0"/>
                  <a:ea typeface="Calibri" panose="020F0502020204030204" pitchFamily="34" charset="0"/>
                  <a:cs typeface="Arial" panose="020B0604020202020204" pitchFamily="34" charset="0"/>
                </a:rPr>
                <a:t>Lực làm vật đang đứng yên thì chuyển động</a:t>
              </a:r>
              <a:endParaRPr lang="en-US" sz="2200" b="1">
                <a:solidFill>
                  <a:schemeClr val="tx2">
                    <a:lumMod val="1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64744" y="2818976"/>
              <a:ext cx="2555898" cy="1930875"/>
            </a:xfrm>
            <a:prstGeom prst="rect">
              <a:avLst/>
            </a:prstGeom>
          </p:spPr>
        </p:pic>
      </p:grpSp>
      <p:grpSp>
        <p:nvGrpSpPr>
          <p:cNvPr id="9" name="Group 8"/>
          <p:cNvGrpSpPr/>
          <p:nvPr/>
        </p:nvGrpSpPr>
        <p:grpSpPr>
          <a:xfrm>
            <a:off x="4623773" y="1642008"/>
            <a:ext cx="3928081" cy="2919481"/>
            <a:chOff x="4623773" y="1642008"/>
            <a:chExt cx="3928081" cy="2919481"/>
          </a:xfrm>
        </p:grpSpPr>
        <p:pic>
          <p:nvPicPr>
            <p:cNvPr id="4" name="Picture 3"/>
            <p:cNvPicPr>
              <a:picLocks noChangeAspect="1"/>
            </p:cNvPicPr>
            <p:nvPr/>
          </p:nvPicPr>
          <p:blipFill>
            <a:blip r:embed="rId4"/>
            <a:stretch>
              <a:fillRect/>
            </a:stretch>
          </p:blipFill>
          <p:spPr>
            <a:xfrm>
              <a:off x="5119584" y="2818976"/>
              <a:ext cx="2936457" cy="1742513"/>
            </a:xfrm>
            <a:prstGeom prst="rect">
              <a:avLst/>
            </a:prstGeom>
          </p:spPr>
        </p:pic>
        <p:sp>
          <p:nvSpPr>
            <p:cNvPr id="14" name="Rectangle 13"/>
            <p:cNvSpPr/>
            <p:nvPr/>
          </p:nvSpPr>
          <p:spPr>
            <a:xfrm>
              <a:off x="4623773" y="1642008"/>
              <a:ext cx="3928081" cy="1006429"/>
            </a:xfrm>
            <a:prstGeom prst="rect">
              <a:avLst/>
            </a:prstGeom>
          </p:spPr>
          <p:txBody>
            <a:bodyPr wrap="square">
              <a:spAutoFit/>
            </a:bodyPr>
            <a:lstStyle/>
            <a:p>
              <a:pPr algn="ctr">
                <a:lnSpc>
                  <a:spcPct val="135000"/>
                </a:lnSpc>
                <a:spcBef>
                  <a:spcPts val="600"/>
                </a:spcBef>
                <a:spcAft>
                  <a:spcPts val="600"/>
                </a:spcAft>
              </a:pPr>
              <a:r>
                <a:rPr lang="en-GB" sz="2200" b="1" smtClean="0">
                  <a:solidFill>
                    <a:schemeClr val="tx2">
                      <a:lumMod val="10000"/>
                    </a:schemeClr>
                  </a:solidFill>
                  <a:latin typeface="Arial" panose="020B0604020202020204" pitchFamily="34" charset="0"/>
                  <a:ea typeface="Calibri" panose="020F0502020204030204" pitchFamily="34" charset="0"/>
                  <a:cs typeface="Arial" panose="020B0604020202020204" pitchFamily="34" charset="0"/>
                </a:rPr>
                <a:t>Lực làm vật đang chuyển động thì dừng lại</a:t>
              </a:r>
              <a:endParaRPr lang="en-US" sz="2200" b="1">
                <a:solidFill>
                  <a:schemeClr val="tx2">
                    <a:lumMod val="1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2341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9</a:t>
            </a:fld>
            <a:endParaRPr lang="en"/>
          </a:p>
        </p:txBody>
      </p:sp>
      <p:grpSp>
        <p:nvGrpSpPr>
          <p:cNvPr id="9" name="Group 8"/>
          <p:cNvGrpSpPr/>
          <p:nvPr/>
        </p:nvGrpSpPr>
        <p:grpSpPr>
          <a:xfrm>
            <a:off x="301472" y="1450462"/>
            <a:ext cx="3484687" cy="3496189"/>
            <a:chOff x="301472" y="1450462"/>
            <a:chExt cx="3484687" cy="3496189"/>
          </a:xfrm>
        </p:grpSpPr>
        <p:pic>
          <p:nvPicPr>
            <p:cNvPr id="7" name="Picture 6"/>
            <p:cNvPicPr>
              <a:picLocks noChangeAspect="1"/>
            </p:cNvPicPr>
            <p:nvPr/>
          </p:nvPicPr>
          <p:blipFill>
            <a:blip r:embed="rId2"/>
            <a:stretch>
              <a:fillRect/>
            </a:stretch>
          </p:blipFill>
          <p:spPr>
            <a:xfrm>
              <a:off x="808447" y="2573285"/>
              <a:ext cx="2470735" cy="2373366"/>
            </a:xfrm>
            <a:prstGeom prst="rect">
              <a:avLst/>
            </a:prstGeom>
          </p:spPr>
        </p:pic>
        <p:sp>
          <p:nvSpPr>
            <p:cNvPr id="8" name="Rectangle 7"/>
            <p:cNvSpPr/>
            <p:nvPr/>
          </p:nvSpPr>
          <p:spPr>
            <a:xfrm>
              <a:off x="301472" y="1450462"/>
              <a:ext cx="3484687" cy="1006429"/>
            </a:xfrm>
            <a:prstGeom prst="rect">
              <a:avLst/>
            </a:prstGeom>
          </p:spPr>
          <p:txBody>
            <a:bodyPr wrap="square">
              <a:spAutoFit/>
            </a:bodyPr>
            <a:lstStyle/>
            <a:p>
              <a:pPr algn="ctr">
                <a:lnSpc>
                  <a:spcPct val="135000"/>
                </a:lnSpc>
                <a:spcBef>
                  <a:spcPts val="600"/>
                </a:spcBef>
                <a:spcAft>
                  <a:spcPts val="600"/>
                </a:spcAft>
              </a:pPr>
              <a:r>
                <a:rPr lang="en-GB" sz="2200" b="1" smtClean="0">
                  <a:solidFill>
                    <a:schemeClr val="tx2">
                      <a:lumMod val="10000"/>
                    </a:schemeClr>
                  </a:solidFill>
                  <a:latin typeface="Arial" panose="020B0604020202020204" pitchFamily="34" charset="0"/>
                  <a:ea typeface="Calibri" panose="020F0502020204030204" pitchFamily="34" charset="0"/>
                  <a:cs typeface="Arial" panose="020B0604020202020204" pitchFamily="34" charset="0"/>
                </a:rPr>
                <a:t>Lực làm thay đổi hướng chuyển động của vật</a:t>
              </a:r>
              <a:endParaRPr lang="en-US" sz="2200" b="1">
                <a:solidFill>
                  <a:schemeClr val="tx2">
                    <a:lumMod val="10000"/>
                  </a:schemeClr>
                </a:solidFill>
                <a:latin typeface="Arial" panose="020B0604020202020204" pitchFamily="34" charset="0"/>
                <a:cs typeface="Arial" panose="020B0604020202020204" pitchFamily="34" charset="0"/>
              </a:endParaRPr>
            </a:p>
          </p:txBody>
        </p:sp>
      </p:grpSp>
      <p:grpSp>
        <p:nvGrpSpPr>
          <p:cNvPr id="14" name="Group 13"/>
          <p:cNvGrpSpPr/>
          <p:nvPr/>
        </p:nvGrpSpPr>
        <p:grpSpPr>
          <a:xfrm>
            <a:off x="4780082" y="1678985"/>
            <a:ext cx="3484687" cy="2886847"/>
            <a:chOff x="4780082" y="1678985"/>
            <a:chExt cx="3484687" cy="2886847"/>
          </a:xfrm>
        </p:grpSpPr>
        <p:pic>
          <p:nvPicPr>
            <p:cNvPr id="11" name="Picture 10"/>
            <p:cNvPicPr>
              <a:picLocks noChangeAspect="1"/>
            </p:cNvPicPr>
            <p:nvPr/>
          </p:nvPicPr>
          <p:blipFill>
            <a:blip r:embed="rId3"/>
            <a:stretch>
              <a:fillRect/>
            </a:stretch>
          </p:blipFill>
          <p:spPr>
            <a:xfrm>
              <a:off x="5094621" y="2755231"/>
              <a:ext cx="3025769" cy="1810601"/>
            </a:xfrm>
            <a:prstGeom prst="rect">
              <a:avLst/>
            </a:prstGeom>
          </p:spPr>
        </p:pic>
        <p:sp>
          <p:nvSpPr>
            <p:cNvPr id="13" name="Rectangle 12"/>
            <p:cNvSpPr/>
            <p:nvPr/>
          </p:nvSpPr>
          <p:spPr>
            <a:xfrm>
              <a:off x="4780082" y="1678985"/>
              <a:ext cx="3484687" cy="549381"/>
            </a:xfrm>
            <a:prstGeom prst="rect">
              <a:avLst/>
            </a:prstGeom>
          </p:spPr>
          <p:txBody>
            <a:bodyPr wrap="square">
              <a:spAutoFit/>
            </a:bodyPr>
            <a:lstStyle/>
            <a:p>
              <a:pPr algn="ctr">
                <a:lnSpc>
                  <a:spcPct val="135000"/>
                </a:lnSpc>
                <a:spcBef>
                  <a:spcPts val="600"/>
                </a:spcBef>
                <a:spcAft>
                  <a:spcPts val="600"/>
                </a:spcAft>
              </a:pPr>
              <a:r>
                <a:rPr lang="en-GB" sz="2200" b="1" smtClean="0">
                  <a:solidFill>
                    <a:schemeClr val="tx2">
                      <a:lumMod val="10000"/>
                    </a:schemeClr>
                  </a:solidFill>
                  <a:latin typeface="Arial" panose="020B0604020202020204" pitchFamily="34" charset="0"/>
                  <a:ea typeface="Calibri" panose="020F0502020204030204" pitchFamily="34" charset="0"/>
                  <a:cs typeface="Arial" panose="020B0604020202020204" pitchFamily="34" charset="0"/>
                </a:rPr>
                <a:t>Lực làm vật biến dạng</a:t>
              </a:r>
              <a:endParaRPr lang="en-US" sz="2200" b="1">
                <a:solidFill>
                  <a:schemeClr val="tx2">
                    <a:lumMod val="1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0639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calus template">
  <a:themeElements>
    <a:clrScheme name="Custom 347">
      <a:dk1>
        <a:srgbClr val="004C52"/>
      </a:dk1>
      <a:lt1>
        <a:srgbClr val="FFFFFF"/>
      </a:lt1>
      <a:dk2>
        <a:srgbClr val="788788"/>
      </a:dk2>
      <a:lt2>
        <a:srgbClr val="E6EEED"/>
      </a:lt2>
      <a:accent1>
        <a:srgbClr val="004C52"/>
      </a:accent1>
      <a:accent2>
        <a:srgbClr val="00AE9D"/>
      </a:accent2>
      <a:accent3>
        <a:srgbClr val="4BD3B0"/>
      </a:accent3>
      <a:accent4>
        <a:srgbClr val="68DD6B"/>
      </a:accent4>
      <a:accent5>
        <a:srgbClr val="ABE33F"/>
      </a:accent5>
      <a:accent6>
        <a:srgbClr val="DBEEA6"/>
      </a:accent6>
      <a:hlink>
        <a:srgbClr val="004C52"/>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370</TotalTime>
  <Words>1458</Words>
  <PresentationFormat>On-screen Show (16:9)</PresentationFormat>
  <Paragraphs>189</Paragraphs>
  <Slides>37</Slides>
  <Notes>14</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Barlow Light</vt:lpstr>
      <vt:lpstr>Calibri</vt:lpstr>
      <vt:lpstr>Karla</vt:lpstr>
      <vt:lpstr>Raleway</vt:lpstr>
      <vt:lpstr>Wingdings</vt:lpstr>
      <vt:lpstr>Escalus template</vt:lpstr>
      <vt:lpstr>BÀI 26 LỰC VÀ TÁC DỤNG CỦA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tạo của lực kế lò xo</vt:lpstr>
      <vt:lpstr>Lực kế lò xo ở hình 26.6 có giới hạn đo và độ chia nhỏ nhất là bao nhiêu?</vt:lpstr>
      <vt:lpstr>Đo lực bằng lực kế lò xo</vt:lpstr>
      <vt:lpstr>Cách dùng lực kế</vt:lpstr>
      <vt:lpstr>PowerPoint Presentation</vt:lpstr>
      <vt:lpstr>PowerPoint Presentation</vt:lpstr>
      <vt:lpstr>PowerPoint Presentation</vt:lpstr>
      <vt:lpstr>Ví dụ biểu diễn lực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NHIỆM VỤ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2021-09-04T07:12:11Z</dcterms:modified>
</cp:coreProperties>
</file>