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2" r:id="rId2"/>
    <p:sldId id="293" r:id="rId3"/>
    <p:sldId id="294" r:id="rId4"/>
    <p:sldId id="299" r:id="rId5"/>
    <p:sldId id="300" r:id="rId6"/>
    <p:sldId id="280" r:id="rId7"/>
    <p:sldId id="302" r:id="rId8"/>
    <p:sldId id="291" r:id="rId9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howGuides="1">
      <p:cViewPr varScale="1">
        <p:scale>
          <a:sx n="73" d="100"/>
          <a:sy n="73" d="100"/>
        </p:scale>
        <p:origin x="380" y="48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36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396818-647F-4414-A87B-F02274C236A1}" type="datetimeFigureOut">
              <a:rPr lang="zh-CN" altLang="en-US" smtClean="0"/>
              <a:t>2025/2/6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7D00ED-DE95-4EDD-8842-5FE199EA460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0420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899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slow" advTm="3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9333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slow" advTm="3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9157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slow" advTm="3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5537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slow" advTm="3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8398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5" r:id="rId3"/>
    <p:sldLayoutId id="2147483656" r:id="rId4"/>
  </p:sldLayoutIdLst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p15="http://schemas.microsoft.com/office/powerpoint/2012/main" xmlns:p159="http://schemas.microsoft.com/office/powerpoint/2015/09/main">
      <p:transition spd="slow" advTm="3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图标&#10;&#10;描述已自动生成">
            <a:extLst>
              <a:ext uri="{FF2B5EF4-FFF2-40B4-BE49-F238E27FC236}">
                <a16:creationId xmlns:a16="http://schemas.microsoft.com/office/drawing/2014/main" id="{65405DBD-8617-477C-CB6E-36909B8A5B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0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17" name="文本框 16">
            <a:extLst>
              <a:ext uri="{FF2B5EF4-FFF2-40B4-BE49-F238E27FC236}">
                <a16:creationId xmlns:a16="http://schemas.microsoft.com/office/drawing/2014/main" id="{1B5C9FBA-3008-2927-E6A5-0C099B9E2939}"/>
              </a:ext>
            </a:extLst>
          </p:cNvPr>
          <p:cNvSpPr txBox="1"/>
          <p:nvPr/>
        </p:nvSpPr>
        <p:spPr>
          <a:xfrm>
            <a:off x="6473373" y="1958166"/>
            <a:ext cx="5561482" cy="531358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lnSpc>
                <a:spcPct val="104000"/>
              </a:lnSpc>
            </a:pPr>
            <a:r>
              <a:rPr lang="en-US" altLang="vi-VN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oto Sans"/>
                <a:ea typeface="Noto Sans"/>
                <a:cs typeface="Arial" panose="020B0604020202020204" pitchFamily="34" charset="0"/>
                <a:sym typeface="Arial" panose="020B0604020202020204" pitchFamily="34" charset="0"/>
              </a:rPr>
              <a:t>Tiết</a:t>
            </a:r>
            <a:r>
              <a:rPr lang="en-US" altLang="vi-VN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"/>
                <a:ea typeface="Noto Sans"/>
                <a:cs typeface="Arial" panose="020B0604020202020204" pitchFamily="34" charset="0"/>
                <a:sym typeface="Arial" panose="020B0604020202020204" pitchFamily="34" charset="0"/>
              </a:rPr>
              <a:t> 19 - </a:t>
            </a:r>
            <a:r>
              <a:rPr lang="en-US" altLang="vi-VN" sz="3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Noto Sans"/>
                <a:ea typeface="Noto Sans"/>
                <a:cs typeface="Arial" panose="020B0604020202020204" pitchFamily="34" charset="0"/>
                <a:sym typeface="Arial" panose="020B0604020202020204" pitchFamily="34" charset="0"/>
              </a:rPr>
              <a:t>BÀI</a:t>
            </a:r>
            <a:r>
              <a:rPr lang="en-US" altLang="vi-VN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"/>
                <a:ea typeface="Noto Sans"/>
                <a:cs typeface="Arial" panose="020B0604020202020204" pitchFamily="34" charset="0"/>
                <a:sym typeface="Arial" panose="020B0604020202020204" pitchFamily="34" charset="0"/>
              </a:rPr>
              <a:t> 9</a:t>
            </a:r>
            <a:endParaRPr lang="vi-VN" altLang="vi-VN" sz="3600" dirty="0">
              <a:solidFill>
                <a:schemeClr val="tx1">
                  <a:lumMod val="75000"/>
                  <a:lumOff val="25000"/>
                </a:schemeClr>
              </a:solidFill>
              <a:latin typeface="Noto Sans"/>
              <a:ea typeface="Noto Sans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8" name="文本框 226">
            <a:extLst>
              <a:ext uri="{FF2B5EF4-FFF2-40B4-BE49-F238E27FC236}">
                <a16:creationId xmlns:a16="http://schemas.microsoft.com/office/drawing/2014/main" id="{3ED06417-5ACE-68A3-65FB-8F02DE2FD3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3373" y="2729070"/>
            <a:ext cx="5313861" cy="1036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vi-VN" sz="6000" b="1" dirty="0" err="1">
                <a:solidFill>
                  <a:srgbClr val="445E46"/>
                </a:solidFill>
                <a:latin typeface="Noto Sans"/>
                <a:ea typeface="Noto Sans"/>
                <a:cs typeface="阿里巴巴普惠体 R" panose="00020600040101010101" pitchFamily="18" charset="-122"/>
                <a:sym typeface="Arial" panose="020B0604020202020204" pitchFamily="34" charset="0"/>
              </a:rPr>
              <a:t>Giới</a:t>
            </a:r>
            <a:r>
              <a:rPr lang="en-US" altLang="vi-VN" sz="6000" b="1" dirty="0">
                <a:solidFill>
                  <a:srgbClr val="445E46"/>
                </a:solidFill>
                <a:latin typeface="Noto Sans"/>
                <a:ea typeface="Noto Sans"/>
                <a:cs typeface="阿里巴巴普惠体 R" panose="00020600040101010101" pitchFamily="18" charset="-122"/>
                <a:sym typeface="Arial" panose="020B0604020202020204" pitchFamily="34" charset="0"/>
              </a:rPr>
              <a:t> </a:t>
            </a:r>
            <a:r>
              <a:rPr lang="en-US" altLang="vi-VN" sz="6000" b="1" dirty="0" err="1">
                <a:solidFill>
                  <a:srgbClr val="445E46"/>
                </a:solidFill>
                <a:latin typeface="Noto Sans"/>
                <a:ea typeface="Noto Sans"/>
                <a:cs typeface="阿里巴巴普惠体 R" panose="00020600040101010101" pitchFamily="18" charset="-122"/>
                <a:sym typeface="Arial" panose="020B0604020202020204" pitchFamily="34" charset="0"/>
              </a:rPr>
              <a:t>thiệu</a:t>
            </a:r>
            <a:r>
              <a:rPr lang="en-US" altLang="vi-VN" sz="6000" b="1" dirty="0">
                <a:solidFill>
                  <a:srgbClr val="445E46"/>
                </a:solidFill>
                <a:latin typeface="Noto Sans"/>
                <a:ea typeface="Noto Sans"/>
                <a:cs typeface="阿里巴巴普惠体 R" panose="00020600040101010101" pitchFamily="18" charset="-122"/>
                <a:sym typeface="Arial" panose="020B0604020202020204" pitchFamily="34" charset="0"/>
              </a:rPr>
              <a:t> </a:t>
            </a:r>
            <a:r>
              <a:rPr lang="en-US" altLang="vi-VN" sz="6000" b="1" dirty="0" err="1">
                <a:solidFill>
                  <a:srgbClr val="445E46"/>
                </a:solidFill>
                <a:latin typeface="Noto Sans"/>
                <a:ea typeface="Noto Sans"/>
                <a:cs typeface="阿里巴巴普惠体 R" panose="00020600040101010101" pitchFamily="18" charset="-122"/>
                <a:sym typeface="Arial" panose="020B0604020202020204" pitchFamily="34" charset="0"/>
              </a:rPr>
              <a:t>về</a:t>
            </a:r>
            <a:r>
              <a:rPr lang="en-US" altLang="vi-VN" sz="6000" b="1" dirty="0">
                <a:solidFill>
                  <a:srgbClr val="445E46"/>
                </a:solidFill>
                <a:latin typeface="Noto Sans"/>
                <a:ea typeface="Noto Sans"/>
                <a:cs typeface="阿里巴巴普惠体 R" panose="00020600040101010101" pitchFamily="18" charset="-122"/>
                <a:sym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vi-VN" sz="6000" b="1" dirty="0" err="1">
                <a:solidFill>
                  <a:srgbClr val="445E46"/>
                </a:solidFill>
                <a:latin typeface="Noto Sans"/>
                <a:ea typeface="Noto Sans"/>
                <a:cs typeface="阿里巴巴普惠体 R" panose="00020600040101010101" pitchFamily="18" charset="-122"/>
                <a:sym typeface="Arial" panose="020B0604020202020204" pitchFamily="34" charset="0"/>
              </a:rPr>
              <a:t>chăn</a:t>
            </a:r>
            <a:r>
              <a:rPr lang="en-US" altLang="vi-VN" sz="6000" b="1" dirty="0">
                <a:solidFill>
                  <a:srgbClr val="445E46"/>
                </a:solidFill>
                <a:latin typeface="Noto Sans"/>
                <a:ea typeface="Noto Sans"/>
                <a:cs typeface="阿里巴巴普惠体 R" panose="00020600040101010101" pitchFamily="18" charset="-122"/>
                <a:sym typeface="Arial" panose="020B0604020202020204" pitchFamily="34" charset="0"/>
              </a:rPr>
              <a:t> </a:t>
            </a:r>
            <a:r>
              <a:rPr lang="en-US" altLang="vi-VN" sz="6000" b="1" dirty="0" err="1">
                <a:solidFill>
                  <a:srgbClr val="445E46"/>
                </a:solidFill>
                <a:latin typeface="Noto Sans"/>
                <a:ea typeface="Noto Sans"/>
                <a:cs typeface="阿里巴巴普惠体 R" panose="00020600040101010101" pitchFamily="18" charset="-122"/>
                <a:sym typeface="Arial" panose="020B0604020202020204" pitchFamily="34" charset="0"/>
              </a:rPr>
              <a:t>nuôi</a:t>
            </a:r>
            <a:endParaRPr lang="vi-VN" altLang="vi-VN" sz="6000" b="1" dirty="0">
              <a:solidFill>
                <a:srgbClr val="445E46"/>
              </a:solidFill>
              <a:latin typeface="Noto Sans"/>
              <a:ea typeface="Noto Sans"/>
              <a:cs typeface="阿里巴巴普惠体 R" panose="00020600040101010101" pitchFamily="18" charset="-122"/>
              <a:sym typeface="Arial" panose="020B0604020202020204" pitchFamily="34" charset="0"/>
            </a:endParaRPr>
          </a:p>
        </p:txBody>
      </p:sp>
      <p:sp>
        <p:nvSpPr>
          <p:cNvPr id="23" name="任意多边形: 形状 22">
            <a:extLst>
              <a:ext uri="{FF2B5EF4-FFF2-40B4-BE49-F238E27FC236}">
                <a16:creationId xmlns:a16="http://schemas.microsoft.com/office/drawing/2014/main" id="{B39801DE-314F-4CA1-D997-D24E7F319536}"/>
              </a:ext>
            </a:extLst>
          </p:cNvPr>
          <p:cNvSpPr/>
          <p:nvPr/>
        </p:nvSpPr>
        <p:spPr>
          <a:xfrm rot="4970341">
            <a:off x="-2145293" y="545797"/>
            <a:ext cx="4514752" cy="1144232"/>
          </a:xfrm>
          <a:custGeom>
            <a:avLst/>
            <a:gdLst>
              <a:gd name="connsiteX0" fmla="*/ 259752 w 10836312"/>
              <a:gd name="connsiteY0" fmla="*/ 2440805 h 2913245"/>
              <a:gd name="connsiteX1" fmla="*/ 290232 w 10836312"/>
              <a:gd name="connsiteY1" fmla="*/ 2364605 h 2913245"/>
              <a:gd name="connsiteX2" fmla="*/ 3201072 w 10836312"/>
              <a:gd name="connsiteY2" fmla="*/ 32885 h 2913245"/>
              <a:gd name="connsiteX3" fmla="*/ 5852832 w 10836312"/>
              <a:gd name="connsiteY3" fmla="*/ 947285 h 2913245"/>
              <a:gd name="connsiteX4" fmla="*/ 9129432 w 10836312"/>
              <a:gd name="connsiteY4" fmla="*/ 261485 h 2913245"/>
              <a:gd name="connsiteX5" fmla="*/ 10836312 w 10836312"/>
              <a:gd name="connsiteY5" fmla="*/ 2913245 h 291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36312" h="2913245">
                <a:moveTo>
                  <a:pt x="259752" y="2440805"/>
                </a:moveTo>
                <a:cubicBezTo>
                  <a:pt x="29882" y="2603365"/>
                  <a:pt x="-199988" y="2765925"/>
                  <a:pt x="290232" y="2364605"/>
                </a:cubicBezTo>
                <a:cubicBezTo>
                  <a:pt x="780452" y="1963285"/>
                  <a:pt x="2273972" y="269105"/>
                  <a:pt x="3201072" y="32885"/>
                </a:cubicBezTo>
                <a:cubicBezTo>
                  <a:pt x="4128172" y="-203335"/>
                  <a:pt x="4864772" y="909185"/>
                  <a:pt x="5852832" y="947285"/>
                </a:cubicBezTo>
                <a:cubicBezTo>
                  <a:pt x="6840892" y="985385"/>
                  <a:pt x="8298852" y="-66175"/>
                  <a:pt x="9129432" y="261485"/>
                </a:cubicBezTo>
                <a:cubicBezTo>
                  <a:pt x="9960012" y="589145"/>
                  <a:pt x="10398162" y="1751195"/>
                  <a:pt x="10836312" y="2913245"/>
                </a:cubicBezTo>
              </a:path>
            </a:pathLst>
          </a:custGeom>
          <a:noFill/>
          <a:ln w="28575">
            <a:solidFill>
              <a:srgbClr val="C3F4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pic>
        <p:nvPicPr>
          <p:cNvPr id="8" name="图片 7" descr="图标&#10;&#10;描述已自动生成">
            <a:extLst>
              <a:ext uri="{FF2B5EF4-FFF2-40B4-BE49-F238E27FC236}">
                <a16:creationId xmlns:a16="http://schemas.microsoft.com/office/drawing/2014/main" id="{395D01B1-A461-5A70-7F7F-52903176BF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976"/>
          <a:stretch>
            <a:fillRect/>
          </a:stretch>
        </p:blipFill>
        <p:spPr>
          <a:xfrm>
            <a:off x="-1465943" y="1311989"/>
            <a:ext cx="7939316" cy="588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46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图片 27" descr="图标&#10;&#10;描述已自动生成">
            <a:extLst>
              <a:ext uri="{FF2B5EF4-FFF2-40B4-BE49-F238E27FC236}">
                <a16:creationId xmlns:a16="http://schemas.microsoft.com/office/drawing/2014/main" id="{7725BB81-6B89-2E33-E9C0-68C4050E9B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0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32" name="TextBox 32" descr="e7d195523061f1c03a90ee8e42cb24248e56383cd534985688F9F494128731F165EE95AB4B0C0A38076AAEA07667B1565C446FC45FF01DFB0E885BCDBDF3A284F3DB14DA61DD97F0BAB2E6C668FB4931CD287D4016AA7B206952849508909359D9286F36FCA4AC688B1E52AF2B8A36BD5CFE19290B2965B0C99E30B7F666D708D2581EC333905010FC684C8DCAA14008">
            <a:extLst>
              <a:ext uri="{FF2B5EF4-FFF2-40B4-BE49-F238E27FC236}">
                <a16:creationId xmlns:a16="http://schemas.microsoft.com/office/drawing/2014/main" id="{7CFE388C-D032-1778-96DE-76286E8903B5}"/>
              </a:ext>
            </a:extLst>
          </p:cNvPr>
          <p:cNvSpPr txBox="1"/>
          <p:nvPr/>
        </p:nvSpPr>
        <p:spPr>
          <a:xfrm>
            <a:off x="4673602" y="1015137"/>
            <a:ext cx="2844800" cy="914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vi-VN" altLang="vi-VN" sz="5400" b="1">
                <a:solidFill>
                  <a:srgbClr val="445E46"/>
                </a:solidFill>
                <a:latin typeface="Noto Sans"/>
                <a:ea typeface="Noto Sans"/>
                <a:cs typeface="+mn-ea"/>
                <a:sym typeface="Arial" panose="020B0604020202020204" pitchFamily="34" charset="0"/>
              </a:rPr>
              <a:t>Mục lục</a:t>
            </a:r>
            <a:endParaRPr lang="en-GB" sz="6000" b="1">
              <a:solidFill>
                <a:srgbClr val="445E46"/>
              </a:solidFill>
              <a:latin typeface="思源黑体 CN Heavy" panose="020B0A00000000000000" pitchFamily="34" charset="-122"/>
              <a:ea typeface="思源黑体 CN Heavy" panose="020B0A00000000000000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36" name="组合 35">
            <a:extLst>
              <a:ext uri="{FF2B5EF4-FFF2-40B4-BE49-F238E27FC236}">
                <a16:creationId xmlns:a16="http://schemas.microsoft.com/office/drawing/2014/main" id="{B98B932D-CB53-3523-D065-EE34BDEBFF3D}"/>
              </a:ext>
            </a:extLst>
          </p:cNvPr>
          <p:cNvGrpSpPr/>
          <p:nvPr/>
        </p:nvGrpSpPr>
        <p:grpSpPr>
          <a:xfrm>
            <a:off x="0" y="3227336"/>
            <a:ext cx="2537866" cy="2730404"/>
            <a:chOff x="809870" y="3293344"/>
            <a:chExt cx="2537866" cy="2730404"/>
          </a:xfrm>
        </p:grpSpPr>
        <p:sp>
          <p:nvSpPr>
            <p:cNvPr id="47" name="文本框 46">
              <a:extLst>
                <a:ext uri="{FF2B5EF4-FFF2-40B4-BE49-F238E27FC236}">
                  <a16:creationId xmlns:a16="http://schemas.microsoft.com/office/drawing/2014/main" id="{9796416B-A82D-7248-187B-D6DE0EFBA832}"/>
                </a:ext>
              </a:extLst>
            </p:cNvPr>
            <p:cNvSpPr txBox="1"/>
            <p:nvPr/>
          </p:nvSpPr>
          <p:spPr>
            <a:xfrm>
              <a:off x="809870" y="4438378"/>
              <a:ext cx="2537866" cy="158537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Vai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trò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,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triển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vọng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</a:p>
            <a:p>
              <a:pPr algn="ctr"/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của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chăn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nuôi</a:t>
              </a:r>
              <a:endParaRPr lang="vi-VN" altLang="vi-VN" sz="2400" b="1" dirty="0">
                <a:latin typeface="Noto Sans"/>
                <a:ea typeface="Noto Sans"/>
                <a:sym typeface="Arial" panose="020B0604020202020204" pitchFamily="34" charset="0"/>
              </a:endParaRPr>
            </a:p>
          </p:txBody>
        </p:sp>
        <p:sp>
          <p:nvSpPr>
            <p:cNvPr id="48" name="椭圆 47">
              <a:extLst>
                <a:ext uri="{FF2B5EF4-FFF2-40B4-BE49-F238E27FC236}">
                  <a16:creationId xmlns:a16="http://schemas.microsoft.com/office/drawing/2014/main" id="{1AD6D6CC-5257-065A-3045-96BBED14BA3D}"/>
                </a:ext>
              </a:extLst>
            </p:cNvPr>
            <p:cNvSpPr/>
            <p:nvPr/>
          </p:nvSpPr>
          <p:spPr>
            <a:xfrm>
              <a:off x="1647003" y="3293344"/>
              <a:ext cx="863600" cy="863600"/>
            </a:xfrm>
            <a:prstGeom prst="ellipse">
              <a:avLst/>
            </a:prstGeom>
            <a:solidFill>
              <a:srgbClr val="445E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US" altLang="vi-VN" sz="2400" b="1" dirty="0">
                  <a:solidFill>
                    <a:schemeClr val="bg1"/>
                  </a:solidFill>
                  <a:latin typeface="Noto Sans"/>
                  <a:ea typeface="Noto Sans"/>
                  <a:sym typeface="Arial" panose="020B0604020202020204" pitchFamily="34" charset="0"/>
                </a:rPr>
                <a:t>I</a:t>
              </a:r>
              <a:endParaRPr lang="zh-CN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50" name="组合 49">
            <a:extLst>
              <a:ext uri="{FF2B5EF4-FFF2-40B4-BE49-F238E27FC236}">
                <a16:creationId xmlns:a16="http://schemas.microsoft.com/office/drawing/2014/main" id="{CF4BDC39-A6C4-F5A7-D395-294AEDF7DDF3}"/>
              </a:ext>
            </a:extLst>
          </p:cNvPr>
          <p:cNvGrpSpPr/>
          <p:nvPr/>
        </p:nvGrpSpPr>
        <p:grpSpPr>
          <a:xfrm>
            <a:off x="2319086" y="3227336"/>
            <a:ext cx="2621872" cy="2164796"/>
            <a:chOff x="3278286" y="3293344"/>
            <a:chExt cx="2621872" cy="2164796"/>
          </a:xfrm>
        </p:grpSpPr>
        <p:sp>
          <p:nvSpPr>
            <p:cNvPr id="51" name="文本框 50">
              <a:extLst>
                <a:ext uri="{FF2B5EF4-FFF2-40B4-BE49-F238E27FC236}">
                  <a16:creationId xmlns:a16="http://schemas.microsoft.com/office/drawing/2014/main" id="{AF94E46A-58B8-8147-E0F0-29BF163BBCB7}"/>
                </a:ext>
              </a:extLst>
            </p:cNvPr>
            <p:cNvSpPr txBox="1"/>
            <p:nvPr/>
          </p:nvSpPr>
          <p:spPr>
            <a:xfrm>
              <a:off x="3278286" y="4438378"/>
              <a:ext cx="2621872" cy="1019762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Vật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nuôi</a:t>
              </a:r>
              <a:endParaRPr lang="vi-VN" altLang="vi-VN" sz="2400" b="1" dirty="0">
                <a:latin typeface="Noto Sans"/>
                <a:ea typeface="Noto Sans"/>
                <a:sym typeface="Arial" panose="020B0604020202020204" pitchFamily="34" charset="0"/>
              </a:endParaRPr>
            </a:p>
          </p:txBody>
        </p:sp>
        <p:sp>
          <p:nvSpPr>
            <p:cNvPr id="52" name="椭圆 51">
              <a:extLst>
                <a:ext uri="{FF2B5EF4-FFF2-40B4-BE49-F238E27FC236}">
                  <a16:creationId xmlns:a16="http://schemas.microsoft.com/office/drawing/2014/main" id="{5523FAD4-EAF0-4BEF-FE3F-AECEDB499F39}"/>
                </a:ext>
              </a:extLst>
            </p:cNvPr>
            <p:cNvSpPr/>
            <p:nvPr/>
          </p:nvSpPr>
          <p:spPr>
            <a:xfrm>
              <a:off x="4157422" y="3293344"/>
              <a:ext cx="863600" cy="863600"/>
            </a:xfrm>
            <a:prstGeom prst="ellipse">
              <a:avLst/>
            </a:prstGeom>
            <a:solidFill>
              <a:srgbClr val="445E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US" altLang="vi-VN" sz="2400" b="1" dirty="0">
                  <a:solidFill>
                    <a:schemeClr val="bg1"/>
                  </a:solidFill>
                  <a:latin typeface="Noto Sans"/>
                  <a:ea typeface="Noto Sans"/>
                  <a:sym typeface="Arial" panose="020B0604020202020204" pitchFamily="34" charset="0"/>
                </a:rPr>
                <a:t>II</a:t>
              </a:r>
              <a:endParaRPr lang="zh-CN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54" name="组合 53">
            <a:extLst>
              <a:ext uri="{FF2B5EF4-FFF2-40B4-BE49-F238E27FC236}">
                <a16:creationId xmlns:a16="http://schemas.microsoft.com/office/drawing/2014/main" id="{3A13A5D2-E9EA-7BDB-F816-B14A939E8A1C}"/>
              </a:ext>
            </a:extLst>
          </p:cNvPr>
          <p:cNvGrpSpPr/>
          <p:nvPr/>
        </p:nvGrpSpPr>
        <p:grpSpPr>
          <a:xfrm>
            <a:off x="4785063" y="3227336"/>
            <a:ext cx="2621872" cy="3306434"/>
            <a:chOff x="5925706" y="3293344"/>
            <a:chExt cx="2621872" cy="3306434"/>
          </a:xfrm>
        </p:grpSpPr>
        <p:sp>
          <p:nvSpPr>
            <p:cNvPr id="55" name="文本框 54">
              <a:extLst>
                <a:ext uri="{FF2B5EF4-FFF2-40B4-BE49-F238E27FC236}">
                  <a16:creationId xmlns:a16="http://schemas.microsoft.com/office/drawing/2014/main" id="{DA324CF1-6B35-707C-A5AC-13C71AF86422}"/>
                </a:ext>
              </a:extLst>
            </p:cNvPr>
            <p:cNvSpPr txBox="1"/>
            <p:nvPr/>
          </p:nvSpPr>
          <p:spPr>
            <a:xfrm>
              <a:off x="5925706" y="4438378"/>
              <a:ext cx="2621872" cy="216140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Một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số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ph</a:t>
              </a:r>
              <a:r>
                <a:rPr lang="vi-VN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ư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ơng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thức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chăn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nuôi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phổ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biến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ở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Việt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Nam</a:t>
              </a:r>
              <a:endParaRPr lang="vi-VN" altLang="vi-VN" sz="2400" b="1" dirty="0">
                <a:latin typeface="Noto Sans"/>
                <a:ea typeface="Noto Sans"/>
                <a:sym typeface="Arial" panose="020B0604020202020204" pitchFamily="34" charset="0"/>
              </a:endParaRPr>
            </a:p>
          </p:txBody>
        </p:sp>
        <p:sp>
          <p:nvSpPr>
            <p:cNvPr id="56" name="椭圆 55">
              <a:extLst>
                <a:ext uri="{FF2B5EF4-FFF2-40B4-BE49-F238E27FC236}">
                  <a16:creationId xmlns:a16="http://schemas.microsoft.com/office/drawing/2014/main" id="{50C7F3D9-B870-4E29-09D6-0FBABCE21148}"/>
                </a:ext>
              </a:extLst>
            </p:cNvPr>
            <p:cNvSpPr/>
            <p:nvPr/>
          </p:nvSpPr>
          <p:spPr>
            <a:xfrm>
              <a:off x="6821602" y="3293344"/>
              <a:ext cx="863600" cy="863600"/>
            </a:xfrm>
            <a:prstGeom prst="ellipse">
              <a:avLst/>
            </a:prstGeom>
            <a:solidFill>
              <a:srgbClr val="445E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US" altLang="vi-VN" sz="2400" b="1" dirty="0">
                  <a:solidFill>
                    <a:schemeClr val="bg1"/>
                  </a:solidFill>
                  <a:latin typeface="Noto Sans"/>
                  <a:ea typeface="Noto Sans"/>
                  <a:sym typeface="Arial" panose="020B0604020202020204" pitchFamily="34" charset="0"/>
                </a:rPr>
                <a:t>III</a:t>
              </a:r>
              <a:endParaRPr lang="zh-CN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58" name="组合 57">
            <a:extLst>
              <a:ext uri="{FF2B5EF4-FFF2-40B4-BE49-F238E27FC236}">
                <a16:creationId xmlns:a16="http://schemas.microsoft.com/office/drawing/2014/main" id="{C3F94D05-ABA3-918B-7F85-77E9E199D18E}"/>
              </a:ext>
            </a:extLst>
          </p:cNvPr>
          <p:cNvGrpSpPr/>
          <p:nvPr/>
        </p:nvGrpSpPr>
        <p:grpSpPr>
          <a:xfrm>
            <a:off x="7322928" y="3227336"/>
            <a:ext cx="2600433" cy="3074570"/>
            <a:chOff x="8817914" y="3293344"/>
            <a:chExt cx="2600433" cy="3074570"/>
          </a:xfrm>
        </p:grpSpPr>
        <p:sp>
          <p:nvSpPr>
            <p:cNvPr id="59" name="文本框 58">
              <a:extLst>
                <a:ext uri="{FF2B5EF4-FFF2-40B4-BE49-F238E27FC236}">
                  <a16:creationId xmlns:a16="http://schemas.microsoft.com/office/drawing/2014/main" id="{B730F7B4-7E90-CDE4-2344-5CF9BF8142C0}"/>
                </a:ext>
              </a:extLst>
            </p:cNvPr>
            <p:cNvSpPr txBox="1"/>
            <p:nvPr/>
          </p:nvSpPr>
          <p:spPr>
            <a:xfrm>
              <a:off x="8817914" y="4438378"/>
              <a:ext cx="2600433" cy="1929536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Một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số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ngành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nghề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phổ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biến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trong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chăn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nuôi</a:t>
              </a:r>
              <a:endParaRPr lang="vi-VN" altLang="vi-VN" sz="2400" b="1" dirty="0">
                <a:latin typeface="Noto Sans"/>
                <a:ea typeface="Noto Sans"/>
                <a:sym typeface="Arial" panose="020B0604020202020204" pitchFamily="34" charset="0"/>
              </a:endParaRPr>
            </a:p>
          </p:txBody>
        </p:sp>
        <p:sp>
          <p:nvSpPr>
            <p:cNvPr id="60" name="椭圆 59">
              <a:extLst>
                <a:ext uri="{FF2B5EF4-FFF2-40B4-BE49-F238E27FC236}">
                  <a16:creationId xmlns:a16="http://schemas.microsoft.com/office/drawing/2014/main" id="{0E7B8A3C-0CDE-CC67-FCF0-B542CEB69081}"/>
                </a:ext>
              </a:extLst>
            </p:cNvPr>
            <p:cNvSpPr/>
            <p:nvPr/>
          </p:nvSpPr>
          <p:spPr>
            <a:xfrm>
              <a:off x="9580698" y="3293344"/>
              <a:ext cx="863600" cy="863600"/>
            </a:xfrm>
            <a:prstGeom prst="ellipse">
              <a:avLst/>
            </a:prstGeom>
            <a:solidFill>
              <a:srgbClr val="445E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US" altLang="vi-VN" sz="2400" b="1" dirty="0">
                  <a:solidFill>
                    <a:schemeClr val="bg1"/>
                  </a:solidFill>
                  <a:latin typeface="Noto Sans"/>
                  <a:ea typeface="Noto Sans"/>
                  <a:sym typeface="Arial" panose="020B0604020202020204" pitchFamily="34" charset="0"/>
                </a:rPr>
                <a:t>IV</a:t>
              </a:r>
              <a:endParaRPr lang="zh-CN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D4F5DD7F-7F45-B6C6-69B6-59B682113843}"/>
              </a:ext>
            </a:extLst>
          </p:cNvPr>
          <p:cNvCxnSpPr/>
          <p:nvPr/>
        </p:nvCxnSpPr>
        <p:spPr>
          <a:xfrm>
            <a:off x="5729455" y="2293257"/>
            <a:ext cx="733091" cy="0"/>
          </a:xfrm>
          <a:prstGeom prst="straightConnector1">
            <a:avLst/>
          </a:prstGeom>
          <a:ln w="38100">
            <a:solidFill>
              <a:srgbClr val="445E46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组合 49">
            <a:extLst>
              <a:ext uri="{FF2B5EF4-FFF2-40B4-BE49-F238E27FC236}">
                <a16:creationId xmlns:a16="http://schemas.microsoft.com/office/drawing/2014/main" id="{8D4FC732-FC26-409F-981D-CF84113E8CDE}"/>
              </a:ext>
            </a:extLst>
          </p:cNvPr>
          <p:cNvGrpSpPr/>
          <p:nvPr/>
        </p:nvGrpSpPr>
        <p:grpSpPr>
          <a:xfrm>
            <a:off x="9684026" y="3227336"/>
            <a:ext cx="2621872" cy="2994355"/>
            <a:chOff x="3299725" y="3293344"/>
            <a:chExt cx="2621872" cy="2994355"/>
          </a:xfrm>
        </p:grpSpPr>
        <p:sp>
          <p:nvSpPr>
            <p:cNvPr id="22" name="文本框 50">
              <a:extLst>
                <a:ext uri="{FF2B5EF4-FFF2-40B4-BE49-F238E27FC236}">
                  <a16:creationId xmlns:a16="http://schemas.microsoft.com/office/drawing/2014/main" id="{98563440-7612-4458-A369-1BC8C70AC3BB}"/>
                </a:ext>
              </a:extLst>
            </p:cNvPr>
            <p:cNvSpPr txBox="1"/>
            <p:nvPr/>
          </p:nvSpPr>
          <p:spPr>
            <a:xfrm>
              <a:off x="3299725" y="4438378"/>
              <a:ext cx="2621872" cy="1849321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/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Một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số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biện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pháp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bảo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vệ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an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toàn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trong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chăn</a:t>
              </a:r>
              <a:r>
                <a:rPr lang="en-US" altLang="vi-VN" sz="2400" b="1" dirty="0"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b="1" dirty="0" err="1">
                  <a:latin typeface="Noto Sans"/>
                  <a:ea typeface="Noto Sans"/>
                  <a:sym typeface="Arial" panose="020B0604020202020204" pitchFamily="34" charset="0"/>
                </a:rPr>
                <a:t>nuôi</a:t>
              </a:r>
              <a:endParaRPr lang="vi-VN" altLang="vi-VN" sz="2400" b="1" dirty="0">
                <a:latin typeface="Noto Sans"/>
                <a:ea typeface="Noto Sans"/>
                <a:sym typeface="Arial" panose="020B0604020202020204" pitchFamily="34" charset="0"/>
              </a:endParaRPr>
            </a:p>
          </p:txBody>
        </p:sp>
        <p:sp>
          <p:nvSpPr>
            <p:cNvPr id="23" name="椭圆 51">
              <a:extLst>
                <a:ext uri="{FF2B5EF4-FFF2-40B4-BE49-F238E27FC236}">
                  <a16:creationId xmlns:a16="http://schemas.microsoft.com/office/drawing/2014/main" id="{3791537B-67B5-48C9-B2FF-B5F5000C4BB2}"/>
                </a:ext>
              </a:extLst>
            </p:cNvPr>
            <p:cNvSpPr/>
            <p:nvPr/>
          </p:nvSpPr>
          <p:spPr>
            <a:xfrm>
              <a:off x="4157422" y="3293344"/>
              <a:ext cx="863600" cy="863600"/>
            </a:xfrm>
            <a:prstGeom prst="ellipse">
              <a:avLst/>
            </a:prstGeom>
            <a:solidFill>
              <a:srgbClr val="445E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r>
                <a:rPr lang="en-US" altLang="vi-VN" sz="2400" b="1" dirty="0">
                  <a:solidFill>
                    <a:schemeClr val="bg1"/>
                  </a:solidFill>
                  <a:latin typeface="Noto Sans"/>
                  <a:ea typeface="Noto Sans"/>
                  <a:sym typeface="Arial" panose="020B0604020202020204" pitchFamily="34" charset="0"/>
                </a:rPr>
                <a:t>V</a:t>
              </a:r>
              <a:endParaRPr lang="zh-CN" altLang="en-US" sz="2400" b="1" dirty="0">
                <a:solidFill>
                  <a:schemeClr val="bg1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078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5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7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5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 descr="图标&#10;&#10;描述已自动生成">
            <a:extLst>
              <a:ext uri="{FF2B5EF4-FFF2-40B4-BE49-F238E27FC236}">
                <a16:creationId xmlns:a16="http://schemas.microsoft.com/office/drawing/2014/main" id="{B3BF615F-0A99-50F9-4B01-EDEFCFFDEF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0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16" name="任意多边形: 形状 15">
            <a:extLst>
              <a:ext uri="{FF2B5EF4-FFF2-40B4-BE49-F238E27FC236}">
                <a16:creationId xmlns:a16="http://schemas.microsoft.com/office/drawing/2014/main" id="{FEE83279-E84C-85BC-B765-A1C4EFADB6A6}"/>
              </a:ext>
            </a:extLst>
          </p:cNvPr>
          <p:cNvSpPr/>
          <p:nvPr/>
        </p:nvSpPr>
        <p:spPr>
          <a:xfrm rot="4970341">
            <a:off x="-2145293" y="545797"/>
            <a:ext cx="4514752" cy="1144232"/>
          </a:xfrm>
          <a:custGeom>
            <a:avLst/>
            <a:gdLst>
              <a:gd name="connsiteX0" fmla="*/ 259752 w 10836312"/>
              <a:gd name="connsiteY0" fmla="*/ 2440805 h 2913245"/>
              <a:gd name="connsiteX1" fmla="*/ 290232 w 10836312"/>
              <a:gd name="connsiteY1" fmla="*/ 2364605 h 2913245"/>
              <a:gd name="connsiteX2" fmla="*/ 3201072 w 10836312"/>
              <a:gd name="connsiteY2" fmla="*/ 32885 h 2913245"/>
              <a:gd name="connsiteX3" fmla="*/ 5852832 w 10836312"/>
              <a:gd name="connsiteY3" fmla="*/ 947285 h 2913245"/>
              <a:gd name="connsiteX4" fmla="*/ 9129432 w 10836312"/>
              <a:gd name="connsiteY4" fmla="*/ 261485 h 2913245"/>
              <a:gd name="connsiteX5" fmla="*/ 10836312 w 10836312"/>
              <a:gd name="connsiteY5" fmla="*/ 2913245 h 291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36312" h="2913245">
                <a:moveTo>
                  <a:pt x="259752" y="2440805"/>
                </a:moveTo>
                <a:cubicBezTo>
                  <a:pt x="29882" y="2603365"/>
                  <a:pt x="-199988" y="2765925"/>
                  <a:pt x="290232" y="2364605"/>
                </a:cubicBezTo>
                <a:cubicBezTo>
                  <a:pt x="780452" y="1963285"/>
                  <a:pt x="2273972" y="269105"/>
                  <a:pt x="3201072" y="32885"/>
                </a:cubicBezTo>
                <a:cubicBezTo>
                  <a:pt x="4128172" y="-203335"/>
                  <a:pt x="4864772" y="909185"/>
                  <a:pt x="5852832" y="947285"/>
                </a:cubicBezTo>
                <a:cubicBezTo>
                  <a:pt x="6840892" y="985385"/>
                  <a:pt x="8298852" y="-66175"/>
                  <a:pt x="9129432" y="261485"/>
                </a:cubicBezTo>
                <a:cubicBezTo>
                  <a:pt x="9960012" y="589145"/>
                  <a:pt x="10398162" y="1751195"/>
                  <a:pt x="10836312" y="2913245"/>
                </a:cubicBezTo>
              </a:path>
            </a:pathLst>
          </a:custGeom>
          <a:noFill/>
          <a:ln w="28575">
            <a:solidFill>
              <a:srgbClr val="C3F4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pic>
        <p:nvPicPr>
          <p:cNvPr id="17" name="图片 16" descr="图标&#10;&#10;描述已自动生成">
            <a:extLst>
              <a:ext uri="{FF2B5EF4-FFF2-40B4-BE49-F238E27FC236}">
                <a16:creationId xmlns:a16="http://schemas.microsoft.com/office/drawing/2014/main" id="{52AFEF11-B75A-9F4B-75DA-3E885D3B17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976"/>
          <a:stretch>
            <a:fillRect/>
          </a:stretch>
        </p:blipFill>
        <p:spPr>
          <a:xfrm>
            <a:off x="-1465943" y="1311989"/>
            <a:ext cx="7939316" cy="5888650"/>
          </a:xfrm>
          <a:prstGeom prst="rect">
            <a:avLst/>
          </a:prstGeom>
        </p:spPr>
      </p:pic>
      <p:sp>
        <p:nvSpPr>
          <p:cNvPr id="19" name="文本框 18">
            <a:extLst>
              <a:ext uri="{FF2B5EF4-FFF2-40B4-BE49-F238E27FC236}">
                <a16:creationId xmlns:a16="http://schemas.microsoft.com/office/drawing/2014/main" id="{AC03276C-41C1-4752-0565-D82940CAE1A0}"/>
              </a:ext>
            </a:extLst>
          </p:cNvPr>
          <p:cNvSpPr txBox="1"/>
          <p:nvPr/>
        </p:nvSpPr>
        <p:spPr>
          <a:xfrm>
            <a:off x="6261752" y="3721740"/>
            <a:ext cx="5138742" cy="228577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zh-CN"/>
            </a:defPPr>
            <a:lvl1pPr algn="r">
              <a:defRPr sz="13800" b="1">
                <a:gradFill>
                  <a:gsLst>
                    <a:gs pos="21000">
                      <a:srgbClr val="407BFF"/>
                    </a:gs>
                    <a:gs pos="100000">
                      <a:srgbClr val="8CB0FF"/>
                    </a:gs>
                  </a:gsLst>
                  <a:lin ang="2700000" scaled="0"/>
                </a:gradFill>
                <a:latin typeface="汉仪雅酷黑 85W" panose="020B0904020202020204" pitchFamily="34" charset="-122"/>
                <a:ea typeface="汉仪雅酷黑 85W" panose="020B0904020202020204" pitchFamily="34" charset="-122"/>
              </a:defRPr>
            </a:lvl1pPr>
          </a:lstStyle>
          <a:p>
            <a:pPr algn="ctr"/>
            <a:r>
              <a:rPr lang="vi-VN" altLang="vi-VN" sz="44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Vai trò, triển vọng </a:t>
            </a:r>
          </a:p>
          <a:p>
            <a:pPr algn="ctr"/>
            <a:r>
              <a:rPr lang="vi-VN" altLang="vi-VN" sz="44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của chăn nuôi</a:t>
            </a:r>
          </a:p>
        </p:txBody>
      </p: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A9A423A2-35D5-08BA-1123-7D18F584D477}"/>
              </a:ext>
            </a:extLst>
          </p:cNvPr>
          <p:cNvGrpSpPr/>
          <p:nvPr/>
        </p:nvGrpSpPr>
        <p:grpSpPr>
          <a:xfrm>
            <a:off x="6452447" y="2152083"/>
            <a:ext cx="4757352" cy="1446550"/>
            <a:chOff x="4154643" y="1436945"/>
            <a:chExt cx="4757352" cy="1446550"/>
          </a:xfrm>
        </p:grpSpPr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6E6F1613-E129-33A4-6410-7E2F18ED640C}"/>
                </a:ext>
              </a:extLst>
            </p:cNvPr>
            <p:cNvSpPr txBox="1"/>
            <p:nvPr/>
          </p:nvSpPr>
          <p:spPr>
            <a:xfrm>
              <a:off x="4154643" y="1436948"/>
              <a:ext cx="2747602" cy="1219200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pPr algn="r"/>
              <a:endParaRPr lang="zh-CN" altLang="en-US" sz="8800" b="1" i="1" dirty="0">
                <a:ln>
                  <a:solidFill>
                    <a:srgbClr val="445E46"/>
                  </a:solidFill>
                </a:ln>
                <a:noFill/>
                <a:latin typeface="Arial" panose="020B0604020202020204" pitchFamily="34" charset="0"/>
                <a:ea typeface="思源黑体 CN Medium" panose="020B0600000000000000" pitchFamily="34" charset="-122"/>
                <a:cs typeface="阿里巴巴普惠体 Heavy" panose="00020600040101010101" pitchFamily="18" charset="-122"/>
                <a:sym typeface="Arial" panose="020B0604020202020204" pitchFamily="34" charset="0"/>
              </a:endParaRP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B486BC00-8C45-54E1-4C8A-15F9BBF2B89A}"/>
                </a:ext>
              </a:extLst>
            </p:cNvPr>
            <p:cNvSpPr txBox="1"/>
            <p:nvPr/>
          </p:nvSpPr>
          <p:spPr>
            <a:xfrm>
              <a:off x="6726436" y="1436945"/>
              <a:ext cx="2185560" cy="144655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>
              <a:defPPr>
                <a:defRPr lang="zh-CN"/>
              </a:defPPr>
              <a:lvl1pPr algn="r">
                <a:defRPr sz="6000" b="1">
                  <a:gradFill>
                    <a:gsLst>
                      <a:gs pos="21000">
                        <a:srgbClr val="407BFF"/>
                      </a:gs>
                      <a:gs pos="100000">
                        <a:srgbClr val="8CB0FF"/>
                      </a:gs>
                    </a:gsLst>
                    <a:lin ang="2700000" scaled="0"/>
                  </a:gradFill>
                  <a:latin typeface="汉仪雅酷黑 85W" panose="020B0904020202020204" pitchFamily="34" charset="-122"/>
                  <a:ea typeface="汉仪雅酷黑 85W" panose="020B0904020202020204" pitchFamily="34" charset="-122"/>
                </a:defRPr>
              </a:lvl1pPr>
            </a:lstStyle>
            <a:p>
              <a:pPr algn="ctr"/>
              <a:r>
                <a:rPr lang="en-US" altLang="vi-VN" sz="8800" i="1" dirty="0">
                  <a:solidFill>
                    <a:srgbClr val="445E46"/>
                  </a:solidFill>
                  <a:latin typeface="Noto Sans"/>
                  <a:ea typeface="Noto Sans"/>
                  <a:cs typeface="Arial" panose="020B0604020202020204" pitchFamily="34" charset="0"/>
                  <a:sym typeface="Arial" panose="020B0604020202020204" pitchFamily="34" charset="0"/>
                </a:rPr>
                <a:t>I</a:t>
              </a:r>
              <a:endParaRPr lang="zh-CN" altLang="en-US" sz="8800" i="1" dirty="0">
                <a:solidFill>
                  <a:srgbClr val="445E46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52592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组合 22">
            <a:extLst>
              <a:ext uri="{FF2B5EF4-FFF2-40B4-BE49-F238E27FC236}">
                <a16:creationId xmlns:a16="http://schemas.microsoft.com/office/drawing/2014/main" id="{23A3B9D4-0CB6-47AA-A8ED-588711C0DA33}"/>
              </a:ext>
            </a:extLst>
          </p:cNvPr>
          <p:cNvGrpSpPr/>
          <p:nvPr/>
        </p:nvGrpSpPr>
        <p:grpSpPr>
          <a:xfrm>
            <a:off x="1051118" y="1813151"/>
            <a:ext cx="2292817" cy="3885869"/>
            <a:chOff x="1051118" y="1813151"/>
            <a:chExt cx="2292817" cy="3885869"/>
          </a:xfrm>
        </p:grpSpPr>
        <p:sp>
          <p:nvSpPr>
            <p:cNvPr id="24" name="Shape 1452">
              <a:extLst>
                <a:ext uri="{FF2B5EF4-FFF2-40B4-BE49-F238E27FC236}">
                  <a16:creationId xmlns:a16="http://schemas.microsoft.com/office/drawing/2014/main" id="{00877848-17BC-4AF7-809D-47C00BEF8A74}"/>
                </a:ext>
              </a:extLst>
            </p:cNvPr>
            <p:cNvSpPr/>
            <p:nvPr/>
          </p:nvSpPr>
          <p:spPr>
            <a:xfrm>
              <a:off x="1051118" y="2469803"/>
              <a:ext cx="2292817" cy="3229217"/>
            </a:xfrm>
            <a:prstGeom prst="roundRect">
              <a:avLst>
                <a:gd name="adj" fmla="val 6924"/>
              </a:avLst>
            </a:prstGeom>
            <a:solidFill>
              <a:srgbClr val="445E46"/>
            </a:solidFill>
            <a:ln w="19050">
              <a:solidFill>
                <a:schemeClr val="bg1">
                  <a:lumMod val="75000"/>
                </a:schemeClr>
              </a:solidFill>
              <a:miter lim="400000"/>
            </a:ln>
          </p:spPr>
          <p:txBody>
            <a:bodyPr lIns="19051" tIns="19051" rIns="19051" bIns="19051" anchor="ctr"/>
            <a:lstStyle/>
            <a:p>
              <a:pPr lvl="0"/>
              <a:endParaRPr sz="1735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5" name="Shape 1460">
              <a:extLst>
                <a:ext uri="{FF2B5EF4-FFF2-40B4-BE49-F238E27FC236}">
                  <a16:creationId xmlns:a16="http://schemas.microsoft.com/office/drawing/2014/main" id="{939400B3-7C35-45C6-B065-4D3ED1465876}"/>
                </a:ext>
              </a:extLst>
            </p:cNvPr>
            <p:cNvSpPr/>
            <p:nvPr/>
          </p:nvSpPr>
          <p:spPr>
            <a:xfrm>
              <a:off x="1527522" y="1813151"/>
              <a:ext cx="1340008" cy="13400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445E46"/>
            </a:solidFill>
            <a:ln w="38100" cap="flat">
              <a:solidFill>
                <a:schemeClr val="bg1"/>
              </a:solidFill>
              <a:miter lim="400000"/>
            </a:ln>
            <a:effectLst/>
          </p:spPr>
          <p:txBody>
            <a:bodyPr wrap="square" lIns="19051" tIns="19051" rIns="19051" bIns="19051" numCol="1" anchor="ctr">
              <a:noAutofit/>
            </a:bodyPr>
            <a:lstStyle/>
            <a:p>
              <a:pPr lvl="0"/>
              <a:endParaRPr sz="1735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6" name="iconfont-1187-868319">
              <a:extLst>
                <a:ext uri="{FF2B5EF4-FFF2-40B4-BE49-F238E27FC236}">
                  <a16:creationId xmlns:a16="http://schemas.microsoft.com/office/drawing/2014/main" id="{B2AAA0C0-4A78-450C-B338-F050FE8080A3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1909367" y="2207258"/>
              <a:ext cx="576318" cy="575840"/>
            </a:xfrm>
            <a:custGeom>
              <a:avLst/>
              <a:gdLst>
                <a:gd name="T0" fmla="*/ 11212 w 12607"/>
                <a:gd name="T1" fmla="*/ 4855 h 12594"/>
                <a:gd name="T2" fmla="*/ 11019 w 12607"/>
                <a:gd name="T3" fmla="*/ 4855 h 12594"/>
                <a:gd name="T4" fmla="*/ 10644 w 12607"/>
                <a:gd name="T5" fmla="*/ 3981 h 12594"/>
                <a:gd name="T6" fmla="*/ 10796 w 12607"/>
                <a:gd name="T7" fmla="*/ 3830 h 12594"/>
                <a:gd name="T8" fmla="*/ 10796 w 12607"/>
                <a:gd name="T9" fmla="*/ 1864 h 12594"/>
                <a:gd name="T10" fmla="*/ 10755 w 12607"/>
                <a:gd name="T11" fmla="*/ 1823 h 12594"/>
                <a:gd name="T12" fmla="*/ 8781 w 12607"/>
                <a:gd name="T13" fmla="*/ 1823 h 12594"/>
                <a:gd name="T14" fmla="*/ 8611 w 12607"/>
                <a:gd name="T15" fmla="*/ 1992 h 12594"/>
                <a:gd name="T16" fmla="*/ 7729 w 12607"/>
                <a:gd name="T17" fmla="*/ 1634 h 12594"/>
                <a:gd name="T18" fmla="*/ 7729 w 12607"/>
                <a:gd name="T19" fmla="*/ 1390 h 12594"/>
                <a:gd name="T20" fmla="*/ 6333 w 12607"/>
                <a:gd name="T21" fmla="*/ 0 h 12594"/>
                <a:gd name="T22" fmla="*/ 6274 w 12607"/>
                <a:gd name="T23" fmla="*/ 0 h 12594"/>
                <a:gd name="T24" fmla="*/ 4878 w 12607"/>
                <a:gd name="T25" fmla="*/ 1390 h 12594"/>
                <a:gd name="T26" fmla="*/ 4878 w 12607"/>
                <a:gd name="T27" fmla="*/ 1652 h 12594"/>
                <a:gd name="T28" fmla="*/ 4033 w 12607"/>
                <a:gd name="T29" fmla="*/ 2003 h 12594"/>
                <a:gd name="T30" fmla="*/ 3852 w 12607"/>
                <a:gd name="T31" fmla="*/ 1823 h 12594"/>
                <a:gd name="T32" fmla="*/ 1878 w 12607"/>
                <a:gd name="T33" fmla="*/ 1823 h 12594"/>
                <a:gd name="T34" fmla="*/ 1837 w 12607"/>
                <a:gd name="T35" fmla="*/ 1864 h 12594"/>
                <a:gd name="T36" fmla="*/ 1837 w 12607"/>
                <a:gd name="T37" fmla="*/ 3830 h 12594"/>
                <a:gd name="T38" fmla="*/ 2012 w 12607"/>
                <a:gd name="T39" fmla="*/ 4004 h 12594"/>
                <a:gd name="T40" fmla="*/ 1650 w 12607"/>
                <a:gd name="T41" fmla="*/ 4855 h 12594"/>
                <a:gd name="T42" fmla="*/ 1396 w 12607"/>
                <a:gd name="T43" fmla="*/ 4855 h 12594"/>
                <a:gd name="T44" fmla="*/ 0 w 12607"/>
                <a:gd name="T45" fmla="*/ 6245 h 12594"/>
                <a:gd name="T46" fmla="*/ 0 w 12607"/>
                <a:gd name="T47" fmla="*/ 6304 h 12594"/>
                <a:gd name="T48" fmla="*/ 1396 w 12607"/>
                <a:gd name="T49" fmla="*/ 7694 h 12594"/>
                <a:gd name="T50" fmla="*/ 1618 w 12607"/>
                <a:gd name="T51" fmla="*/ 7694 h 12594"/>
                <a:gd name="T52" fmla="*/ 1983 w 12607"/>
                <a:gd name="T53" fmla="*/ 8593 h 12594"/>
                <a:gd name="T54" fmla="*/ 1814 w 12607"/>
                <a:gd name="T55" fmla="*/ 8761 h 12594"/>
                <a:gd name="T56" fmla="*/ 1814 w 12607"/>
                <a:gd name="T57" fmla="*/ 10728 h 12594"/>
                <a:gd name="T58" fmla="*/ 1855 w 12607"/>
                <a:gd name="T59" fmla="*/ 10769 h 12594"/>
                <a:gd name="T60" fmla="*/ 3829 w 12607"/>
                <a:gd name="T61" fmla="*/ 10769 h 12594"/>
                <a:gd name="T62" fmla="*/ 3981 w 12607"/>
                <a:gd name="T63" fmla="*/ 10618 h 12594"/>
                <a:gd name="T64" fmla="*/ 4878 w 12607"/>
                <a:gd name="T65" fmla="*/ 10999 h 12594"/>
                <a:gd name="T66" fmla="*/ 4878 w 12607"/>
                <a:gd name="T67" fmla="*/ 11204 h 12594"/>
                <a:gd name="T68" fmla="*/ 6274 w 12607"/>
                <a:gd name="T69" fmla="*/ 12594 h 12594"/>
                <a:gd name="T70" fmla="*/ 6333 w 12607"/>
                <a:gd name="T71" fmla="*/ 12594 h 12594"/>
                <a:gd name="T72" fmla="*/ 7729 w 12607"/>
                <a:gd name="T73" fmla="*/ 11204 h 12594"/>
                <a:gd name="T74" fmla="*/ 7729 w 12607"/>
                <a:gd name="T75" fmla="*/ 11016 h 12594"/>
                <a:gd name="T76" fmla="*/ 8664 w 12607"/>
                <a:gd name="T77" fmla="*/ 10630 h 12594"/>
                <a:gd name="T78" fmla="*/ 8803 w 12607"/>
                <a:gd name="T79" fmla="*/ 10769 h 12594"/>
                <a:gd name="T80" fmla="*/ 10777 w 12607"/>
                <a:gd name="T81" fmla="*/ 10769 h 12594"/>
                <a:gd name="T82" fmla="*/ 10819 w 12607"/>
                <a:gd name="T83" fmla="*/ 10728 h 12594"/>
                <a:gd name="T84" fmla="*/ 10819 w 12607"/>
                <a:gd name="T85" fmla="*/ 8761 h 12594"/>
                <a:gd name="T86" fmla="*/ 10673 w 12607"/>
                <a:gd name="T87" fmla="*/ 8616 h 12594"/>
                <a:gd name="T88" fmla="*/ 11051 w 12607"/>
                <a:gd name="T89" fmla="*/ 7694 h 12594"/>
                <a:gd name="T90" fmla="*/ 11211 w 12607"/>
                <a:gd name="T91" fmla="*/ 7694 h 12594"/>
                <a:gd name="T92" fmla="*/ 12607 w 12607"/>
                <a:gd name="T93" fmla="*/ 6304 h 12594"/>
                <a:gd name="T94" fmla="*/ 12607 w 12607"/>
                <a:gd name="T95" fmla="*/ 6245 h 12594"/>
                <a:gd name="T96" fmla="*/ 11212 w 12607"/>
                <a:gd name="T97" fmla="*/ 4855 h 12594"/>
                <a:gd name="T98" fmla="*/ 6337 w 12607"/>
                <a:gd name="T99" fmla="*/ 8498 h 12594"/>
                <a:gd name="T100" fmla="*/ 4152 w 12607"/>
                <a:gd name="T101" fmla="*/ 6323 h 12594"/>
                <a:gd name="T102" fmla="*/ 6337 w 12607"/>
                <a:gd name="T103" fmla="*/ 4146 h 12594"/>
                <a:gd name="T104" fmla="*/ 8521 w 12607"/>
                <a:gd name="T105" fmla="*/ 6323 h 12594"/>
                <a:gd name="T106" fmla="*/ 6337 w 12607"/>
                <a:gd name="T107" fmla="*/ 8498 h 12594"/>
                <a:gd name="T108" fmla="*/ 6337 w 12607"/>
                <a:gd name="T109" fmla="*/ 8498 h 125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2607" h="12594">
                  <a:moveTo>
                    <a:pt x="11212" y="4855"/>
                  </a:moveTo>
                  <a:lnTo>
                    <a:pt x="11019" y="4855"/>
                  </a:lnTo>
                  <a:cubicBezTo>
                    <a:pt x="10923" y="4550"/>
                    <a:pt x="10796" y="4258"/>
                    <a:pt x="10644" y="3981"/>
                  </a:cubicBezTo>
                  <a:lnTo>
                    <a:pt x="10796" y="3830"/>
                  </a:lnTo>
                  <a:cubicBezTo>
                    <a:pt x="11341" y="3287"/>
                    <a:pt x="11341" y="2407"/>
                    <a:pt x="10796" y="1864"/>
                  </a:cubicBezTo>
                  <a:lnTo>
                    <a:pt x="10755" y="1823"/>
                  </a:lnTo>
                  <a:cubicBezTo>
                    <a:pt x="10209" y="1279"/>
                    <a:pt x="9326" y="1279"/>
                    <a:pt x="8781" y="1823"/>
                  </a:cubicBezTo>
                  <a:lnTo>
                    <a:pt x="8611" y="1992"/>
                  </a:lnTo>
                  <a:cubicBezTo>
                    <a:pt x="8332" y="1846"/>
                    <a:pt x="8037" y="1725"/>
                    <a:pt x="7729" y="1634"/>
                  </a:cubicBezTo>
                  <a:lnTo>
                    <a:pt x="7729" y="1390"/>
                  </a:lnTo>
                  <a:cubicBezTo>
                    <a:pt x="7729" y="622"/>
                    <a:pt x="7104" y="0"/>
                    <a:pt x="6333" y="0"/>
                  </a:cubicBezTo>
                  <a:lnTo>
                    <a:pt x="6274" y="0"/>
                  </a:lnTo>
                  <a:cubicBezTo>
                    <a:pt x="5503" y="0"/>
                    <a:pt x="4878" y="622"/>
                    <a:pt x="4878" y="1390"/>
                  </a:cubicBezTo>
                  <a:lnTo>
                    <a:pt x="4878" y="1652"/>
                  </a:lnTo>
                  <a:cubicBezTo>
                    <a:pt x="4584" y="1742"/>
                    <a:pt x="4301" y="1861"/>
                    <a:pt x="4033" y="2003"/>
                  </a:cubicBezTo>
                  <a:lnTo>
                    <a:pt x="3852" y="1823"/>
                  </a:lnTo>
                  <a:cubicBezTo>
                    <a:pt x="3307" y="1280"/>
                    <a:pt x="2423" y="1280"/>
                    <a:pt x="1878" y="1823"/>
                  </a:cubicBezTo>
                  <a:lnTo>
                    <a:pt x="1837" y="1864"/>
                  </a:lnTo>
                  <a:cubicBezTo>
                    <a:pt x="1292" y="2407"/>
                    <a:pt x="1292" y="3287"/>
                    <a:pt x="1837" y="3830"/>
                  </a:cubicBezTo>
                  <a:lnTo>
                    <a:pt x="2012" y="4004"/>
                  </a:lnTo>
                  <a:cubicBezTo>
                    <a:pt x="1865" y="4274"/>
                    <a:pt x="1743" y="4558"/>
                    <a:pt x="1650" y="4855"/>
                  </a:cubicBezTo>
                  <a:lnTo>
                    <a:pt x="1396" y="4855"/>
                  </a:lnTo>
                  <a:cubicBezTo>
                    <a:pt x="625" y="4855"/>
                    <a:pt x="0" y="5478"/>
                    <a:pt x="0" y="6245"/>
                  </a:cubicBezTo>
                  <a:lnTo>
                    <a:pt x="0" y="6304"/>
                  </a:lnTo>
                  <a:cubicBezTo>
                    <a:pt x="0" y="7072"/>
                    <a:pt x="625" y="7694"/>
                    <a:pt x="1396" y="7694"/>
                  </a:cubicBezTo>
                  <a:lnTo>
                    <a:pt x="1618" y="7694"/>
                  </a:lnTo>
                  <a:cubicBezTo>
                    <a:pt x="1710" y="8008"/>
                    <a:pt x="1833" y="8308"/>
                    <a:pt x="1983" y="8593"/>
                  </a:cubicBezTo>
                  <a:lnTo>
                    <a:pt x="1814" y="8761"/>
                  </a:lnTo>
                  <a:cubicBezTo>
                    <a:pt x="1269" y="9304"/>
                    <a:pt x="1269" y="10185"/>
                    <a:pt x="1814" y="10728"/>
                  </a:cubicBezTo>
                  <a:lnTo>
                    <a:pt x="1855" y="10769"/>
                  </a:lnTo>
                  <a:cubicBezTo>
                    <a:pt x="2400" y="11312"/>
                    <a:pt x="3284" y="11312"/>
                    <a:pt x="3829" y="10769"/>
                  </a:cubicBezTo>
                  <a:lnTo>
                    <a:pt x="3981" y="10618"/>
                  </a:lnTo>
                  <a:cubicBezTo>
                    <a:pt x="4264" y="10773"/>
                    <a:pt x="4564" y="10902"/>
                    <a:pt x="4878" y="10999"/>
                  </a:cubicBezTo>
                  <a:lnTo>
                    <a:pt x="4878" y="11204"/>
                  </a:lnTo>
                  <a:cubicBezTo>
                    <a:pt x="4878" y="11972"/>
                    <a:pt x="5503" y="12594"/>
                    <a:pt x="6274" y="12594"/>
                  </a:cubicBezTo>
                  <a:lnTo>
                    <a:pt x="6333" y="12594"/>
                  </a:lnTo>
                  <a:cubicBezTo>
                    <a:pt x="7104" y="12594"/>
                    <a:pt x="7729" y="11972"/>
                    <a:pt x="7729" y="11204"/>
                  </a:cubicBezTo>
                  <a:lnTo>
                    <a:pt x="7729" y="11016"/>
                  </a:lnTo>
                  <a:cubicBezTo>
                    <a:pt x="8056" y="10920"/>
                    <a:pt x="8368" y="10788"/>
                    <a:pt x="8664" y="10630"/>
                  </a:cubicBezTo>
                  <a:lnTo>
                    <a:pt x="8803" y="10769"/>
                  </a:lnTo>
                  <a:cubicBezTo>
                    <a:pt x="9348" y="11312"/>
                    <a:pt x="10233" y="11312"/>
                    <a:pt x="10777" y="10769"/>
                  </a:cubicBezTo>
                  <a:lnTo>
                    <a:pt x="10819" y="10728"/>
                  </a:lnTo>
                  <a:cubicBezTo>
                    <a:pt x="11364" y="10185"/>
                    <a:pt x="11364" y="9304"/>
                    <a:pt x="10819" y="8761"/>
                  </a:cubicBezTo>
                  <a:lnTo>
                    <a:pt x="10673" y="8616"/>
                  </a:lnTo>
                  <a:cubicBezTo>
                    <a:pt x="10828" y="8324"/>
                    <a:pt x="10956" y="8017"/>
                    <a:pt x="11051" y="7694"/>
                  </a:cubicBezTo>
                  <a:lnTo>
                    <a:pt x="11211" y="7694"/>
                  </a:lnTo>
                  <a:cubicBezTo>
                    <a:pt x="11982" y="7694"/>
                    <a:pt x="12607" y="7071"/>
                    <a:pt x="12607" y="6304"/>
                  </a:cubicBezTo>
                  <a:lnTo>
                    <a:pt x="12607" y="6245"/>
                  </a:lnTo>
                  <a:cubicBezTo>
                    <a:pt x="12607" y="5477"/>
                    <a:pt x="11982" y="4855"/>
                    <a:pt x="11212" y="4855"/>
                  </a:cubicBezTo>
                  <a:close/>
                  <a:moveTo>
                    <a:pt x="6337" y="8498"/>
                  </a:moveTo>
                  <a:cubicBezTo>
                    <a:pt x="5130" y="8498"/>
                    <a:pt x="4152" y="7524"/>
                    <a:pt x="4152" y="6323"/>
                  </a:cubicBezTo>
                  <a:cubicBezTo>
                    <a:pt x="4152" y="5120"/>
                    <a:pt x="5130" y="4146"/>
                    <a:pt x="6337" y="4146"/>
                  </a:cubicBezTo>
                  <a:cubicBezTo>
                    <a:pt x="7544" y="4146"/>
                    <a:pt x="8521" y="5120"/>
                    <a:pt x="8521" y="6323"/>
                  </a:cubicBezTo>
                  <a:cubicBezTo>
                    <a:pt x="8521" y="7524"/>
                    <a:pt x="7544" y="8498"/>
                    <a:pt x="6337" y="8498"/>
                  </a:cubicBezTo>
                  <a:close/>
                  <a:moveTo>
                    <a:pt x="6337" y="8498"/>
                  </a:move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9" name="文本框 28">
              <a:extLst>
                <a:ext uri="{FF2B5EF4-FFF2-40B4-BE49-F238E27FC236}">
                  <a16:creationId xmlns:a16="http://schemas.microsoft.com/office/drawing/2014/main" id="{C22AF847-DC72-416C-82BD-0D8D60CC965A}"/>
                </a:ext>
              </a:extLst>
            </p:cNvPr>
            <p:cNvSpPr txBox="1"/>
            <p:nvPr/>
          </p:nvSpPr>
          <p:spPr>
            <a:xfrm>
              <a:off x="1233876" y="3439750"/>
              <a:ext cx="1927300" cy="1704075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/>
            <a:p>
              <a:pPr algn="ctr">
                <a:lnSpc>
                  <a:spcPct val="104000"/>
                </a:lnSpc>
              </a:pPr>
              <a:r>
                <a:rPr lang="en-US" altLang="vi-VN" sz="2800" dirty="0" err="1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Cung</a:t>
              </a:r>
              <a:r>
                <a:rPr lang="en-US" altLang="vi-VN" sz="2800" dirty="0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cấp</a:t>
              </a:r>
              <a:r>
                <a:rPr lang="en-US" altLang="vi-VN" sz="2800" dirty="0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nguồn</a:t>
              </a:r>
              <a:r>
                <a:rPr lang="en-US" altLang="vi-VN" sz="2800" dirty="0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thực</a:t>
              </a:r>
              <a:r>
                <a:rPr lang="en-US" altLang="vi-VN" sz="2800" dirty="0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phẩm</a:t>
              </a:r>
              <a:endParaRPr lang="vi-VN" altLang="vi-VN" sz="2800" dirty="0">
                <a:solidFill>
                  <a:schemeClr val="bg1"/>
                </a:solidFill>
                <a:latin typeface="Noto Sans"/>
                <a:ea typeface="Noto Sans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C52D7ECE-DBB7-4873-9410-9A7ABA160988}"/>
              </a:ext>
            </a:extLst>
          </p:cNvPr>
          <p:cNvGrpSpPr/>
          <p:nvPr/>
        </p:nvGrpSpPr>
        <p:grpSpPr>
          <a:xfrm>
            <a:off x="3655170" y="1813151"/>
            <a:ext cx="2292817" cy="3885869"/>
            <a:chOff x="3655170" y="1813151"/>
            <a:chExt cx="2292817" cy="3885869"/>
          </a:xfrm>
        </p:grpSpPr>
        <p:sp>
          <p:nvSpPr>
            <p:cNvPr id="31" name="Shape 1452">
              <a:extLst>
                <a:ext uri="{FF2B5EF4-FFF2-40B4-BE49-F238E27FC236}">
                  <a16:creationId xmlns:a16="http://schemas.microsoft.com/office/drawing/2014/main" id="{5B680BB4-46F3-4063-A865-BF2CFAB2C05B}"/>
                </a:ext>
              </a:extLst>
            </p:cNvPr>
            <p:cNvSpPr/>
            <p:nvPr/>
          </p:nvSpPr>
          <p:spPr>
            <a:xfrm>
              <a:off x="3655170" y="2469803"/>
              <a:ext cx="2292817" cy="3229217"/>
            </a:xfrm>
            <a:prstGeom prst="roundRect">
              <a:avLst>
                <a:gd name="adj" fmla="val 6924"/>
              </a:avLst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  <a:miter lim="400000"/>
            </a:ln>
          </p:spPr>
          <p:txBody>
            <a:bodyPr lIns="19051" tIns="19051" rIns="19051" bIns="19051" anchor="ctr"/>
            <a:lstStyle/>
            <a:p>
              <a:pPr lvl="0"/>
              <a:endParaRPr sz="1735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32" name="Shape 1460">
              <a:extLst>
                <a:ext uri="{FF2B5EF4-FFF2-40B4-BE49-F238E27FC236}">
                  <a16:creationId xmlns:a16="http://schemas.microsoft.com/office/drawing/2014/main" id="{0FB8479F-2BF8-41FC-8470-D75BBFFBCBD5}"/>
                </a:ext>
              </a:extLst>
            </p:cNvPr>
            <p:cNvSpPr/>
            <p:nvPr/>
          </p:nvSpPr>
          <p:spPr>
            <a:xfrm>
              <a:off x="4131574" y="1813151"/>
              <a:ext cx="1340008" cy="13400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668C69"/>
            </a:solidFill>
            <a:ln w="38100" cap="flat">
              <a:solidFill>
                <a:schemeClr val="bg1"/>
              </a:solidFill>
              <a:miter lim="400000"/>
            </a:ln>
            <a:effectLst/>
          </p:spPr>
          <p:txBody>
            <a:bodyPr wrap="square" lIns="19051" tIns="19051" rIns="19051" bIns="19051" numCol="1" anchor="ctr">
              <a:noAutofit/>
            </a:bodyPr>
            <a:lstStyle/>
            <a:p>
              <a:pPr lvl="0"/>
              <a:endParaRPr sz="1735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33" name="iconfont-1187-868307">
              <a:extLst>
                <a:ext uri="{FF2B5EF4-FFF2-40B4-BE49-F238E27FC236}">
                  <a16:creationId xmlns:a16="http://schemas.microsoft.com/office/drawing/2014/main" id="{9EC75E4E-D00F-4F37-B695-30CC2BDE4DB2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552922" y="2227136"/>
              <a:ext cx="497313" cy="486835"/>
            </a:xfrm>
            <a:custGeom>
              <a:avLst/>
              <a:gdLst>
                <a:gd name="T0" fmla="*/ 2895 w 12754"/>
                <a:gd name="T1" fmla="*/ 3482 h 12486"/>
                <a:gd name="T2" fmla="*/ 6377 w 12754"/>
                <a:gd name="T3" fmla="*/ 0 h 12486"/>
                <a:gd name="T4" fmla="*/ 9859 w 12754"/>
                <a:gd name="T5" fmla="*/ 3482 h 12486"/>
                <a:gd name="T6" fmla="*/ 6377 w 12754"/>
                <a:gd name="T7" fmla="*/ 6963 h 12486"/>
                <a:gd name="T8" fmla="*/ 2895 w 12754"/>
                <a:gd name="T9" fmla="*/ 3482 h 12486"/>
                <a:gd name="T10" fmla="*/ 0 w 12754"/>
                <a:gd name="T11" fmla="*/ 12468 h 12486"/>
                <a:gd name="T12" fmla="*/ 3586 w 12754"/>
                <a:gd name="T13" fmla="*/ 7045 h 12486"/>
                <a:gd name="T14" fmla="*/ 6377 w 12754"/>
                <a:gd name="T15" fmla="*/ 8014 h 12486"/>
                <a:gd name="T16" fmla="*/ 9182 w 12754"/>
                <a:gd name="T17" fmla="*/ 7036 h 12486"/>
                <a:gd name="T18" fmla="*/ 12754 w 12754"/>
                <a:gd name="T19" fmla="*/ 12468 h 12486"/>
                <a:gd name="T20" fmla="*/ 0 w 12754"/>
                <a:gd name="T21" fmla="*/ 12468 h 12486"/>
                <a:gd name="T22" fmla="*/ 0 w 12754"/>
                <a:gd name="T23" fmla="*/ 12468 h 12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2754" h="12486">
                  <a:moveTo>
                    <a:pt x="2895" y="3482"/>
                  </a:moveTo>
                  <a:cubicBezTo>
                    <a:pt x="2895" y="1562"/>
                    <a:pt x="4457" y="0"/>
                    <a:pt x="6377" y="0"/>
                  </a:cubicBezTo>
                  <a:cubicBezTo>
                    <a:pt x="8297" y="0"/>
                    <a:pt x="9859" y="1562"/>
                    <a:pt x="9859" y="3482"/>
                  </a:cubicBezTo>
                  <a:cubicBezTo>
                    <a:pt x="9859" y="5402"/>
                    <a:pt x="8297" y="6963"/>
                    <a:pt x="6377" y="6963"/>
                  </a:cubicBezTo>
                  <a:cubicBezTo>
                    <a:pt x="4457" y="6963"/>
                    <a:pt x="2895" y="5402"/>
                    <a:pt x="2895" y="3482"/>
                  </a:cubicBezTo>
                  <a:close/>
                  <a:moveTo>
                    <a:pt x="0" y="12468"/>
                  </a:moveTo>
                  <a:cubicBezTo>
                    <a:pt x="75" y="11626"/>
                    <a:pt x="479" y="8643"/>
                    <a:pt x="3586" y="7045"/>
                  </a:cubicBezTo>
                  <a:cubicBezTo>
                    <a:pt x="4356" y="7650"/>
                    <a:pt x="5324" y="8014"/>
                    <a:pt x="6377" y="8014"/>
                  </a:cubicBezTo>
                  <a:cubicBezTo>
                    <a:pt x="7436" y="8014"/>
                    <a:pt x="8409" y="7647"/>
                    <a:pt x="9182" y="7036"/>
                  </a:cubicBezTo>
                  <a:cubicBezTo>
                    <a:pt x="12302" y="8627"/>
                    <a:pt x="12678" y="11589"/>
                    <a:pt x="12754" y="12468"/>
                  </a:cubicBezTo>
                  <a:cubicBezTo>
                    <a:pt x="12736" y="12486"/>
                    <a:pt x="18" y="12470"/>
                    <a:pt x="0" y="12468"/>
                  </a:cubicBezTo>
                  <a:close/>
                  <a:moveTo>
                    <a:pt x="0" y="12468"/>
                  </a:move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36" name="文本框 35">
              <a:extLst>
                <a:ext uri="{FF2B5EF4-FFF2-40B4-BE49-F238E27FC236}">
                  <a16:creationId xmlns:a16="http://schemas.microsoft.com/office/drawing/2014/main" id="{2ACD6BE8-B2FE-413B-B54B-B2404C7761F3}"/>
                </a:ext>
              </a:extLst>
            </p:cNvPr>
            <p:cNvSpPr txBox="1"/>
            <p:nvPr/>
          </p:nvSpPr>
          <p:spPr>
            <a:xfrm>
              <a:off x="3709452" y="3395826"/>
              <a:ext cx="2238534" cy="2081147"/>
            </a:xfrm>
            <a:prstGeom prst="rect">
              <a:avLst/>
            </a:prstGeom>
            <a:noFill/>
          </p:spPr>
          <p:txBody>
            <a:bodyPr wrap="square" rtlCol="0">
              <a:normAutofit fontScale="92500"/>
            </a:bodyPr>
            <a:lstStyle/>
            <a:p>
              <a:pPr algn="ctr">
                <a:lnSpc>
                  <a:spcPct val="104000"/>
                </a:lnSpc>
              </a:pPr>
              <a:r>
                <a:rPr lang="en-US" altLang="vi-VN" sz="28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Cung</a:t>
              </a:r>
              <a:r>
                <a:rPr lang="en-US" altLang="vi-V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cấp</a:t>
              </a:r>
              <a:r>
                <a:rPr lang="en-US" altLang="vi-V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nguyên</a:t>
              </a:r>
              <a:r>
                <a:rPr lang="en-US" altLang="vi-V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liệu</a:t>
              </a:r>
              <a:r>
                <a:rPr lang="en-US" altLang="vi-V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cho</a:t>
              </a:r>
              <a:r>
                <a:rPr lang="en-US" altLang="vi-V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xuất</a:t>
              </a:r>
              <a:r>
                <a:rPr lang="en-US" altLang="vi-V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khẩu</a:t>
              </a:r>
              <a:r>
                <a:rPr lang="en-US" altLang="vi-V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, </a:t>
              </a:r>
              <a:r>
                <a:rPr lang="en-US" altLang="vi-VN" sz="28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chế</a:t>
              </a:r>
              <a:r>
                <a:rPr lang="en-US" altLang="vi-V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biến</a:t>
              </a:r>
              <a:endParaRPr lang="vi-VN" altLang="vi-V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"/>
                <a:ea typeface="Noto Sans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37" name="组合 36">
            <a:extLst>
              <a:ext uri="{FF2B5EF4-FFF2-40B4-BE49-F238E27FC236}">
                <a16:creationId xmlns:a16="http://schemas.microsoft.com/office/drawing/2014/main" id="{5BCE51FB-67E7-4AEA-A7C7-6E18359204D9}"/>
              </a:ext>
            </a:extLst>
          </p:cNvPr>
          <p:cNvGrpSpPr/>
          <p:nvPr/>
        </p:nvGrpSpPr>
        <p:grpSpPr>
          <a:xfrm>
            <a:off x="6259221" y="1801613"/>
            <a:ext cx="2292817" cy="3885869"/>
            <a:chOff x="6259222" y="1801613"/>
            <a:chExt cx="2292817" cy="3885869"/>
          </a:xfrm>
        </p:grpSpPr>
        <p:sp>
          <p:nvSpPr>
            <p:cNvPr id="38" name="Shape 1452">
              <a:extLst>
                <a:ext uri="{FF2B5EF4-FFF2-40B4-BE49-F238E27FC236}">
                  <a16:creationId xmlns:a16="http://schemas.microsoft.com/office/drawing/2014/main" id="{0562723E-6334-4935-B122-323E72E7A710}"/>
                </a:ext>
              </a:extLst>
            </p:cNvPr>
            <p:cNvSpPr/>
            <p:nvPr/>
          </p:nvSpPr>
          <p:spPr>
            <a:xfrm>
              <a:off x="6259222" y="2458265"/>
              <a:ext cx="2292817" cy="3229217"/>
            </a:xfrm>
            <a:prstGeom prst="roundRect">
              <a:avLst>
                <a:gd name="adj" fmla="val 6924"/>
              </a:avLst>
            </a:prstGeom>
            <a:solidFill>
              <a:srgbClr val="445E46"/>
            </a:solidFill>
            <a:ln w="19050">
              <a:solidFill>
                <a:schemeClr val="bg1">
                  <a:lumMod val="75000"/>
                </a:schemeClr>
              </a:solidFill>
              <a:miter lim="400000"/>
            </a:ln>
          </p:spPr>
          <p:txBody>
            <a:bodyPr lIns="19051" tIns="19051" rIns="19051" bIns="19051" anchor="ctr"/>
            <a:lstStyle/>
            <a:p>
              <a:pPr lvl="0"/>
              <a:endParaRPr sz="1735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39" name="Shape 1460">
              <a:extLst>
                <a:ext uri="{FF2B5EF4-FFF2-40B4-BE49-F238E27FC236}">
                  <a16:creationId xmlns:a16="http://schemas.microsoft.com/office/drawing/2014/main" id="{AB3EE3E6-2B95-4E9C-B1B3-3C4D85079D48}"/>
                </a:ext>
              </a:extLst>
            </p:cNvPr>
            <p:cNvSpPr/>
            <p:nvPr/>
          </p:nvSpPr>
          <p:spPr>
            <a:xfrm>
              <a:off x="6735626" y="1801613"/>
              <a:ext cx="1340008" cy="13400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445E46"/>
            </a:solidFill>
            <a:ln w="38100" cap="flat">
              <a:solidFill>
                <a:schemeClr val="bg1"/>
              </a:solidFill>
              <a:miter lim="400000"/>
            </a:ln>
            <a:effectLst/>
          </p:spPr>
          <p:txBody>
            <a:bodyPr wrap="square" lIns="19051" tIns="19051" rIns="19051" bIns="19051" numCol="1" anchor="ctr">
              <a:noAutofit/>
            </a:bodyPr>
            <a:lstStyle/>
            <a:p>
              <a:pPr lvl="0"/>
              <a:endParaRPr sz="1735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40" name="iconfont-1191-866883">
              <a:extLst>
                <a:ext uri="{FF2B5EF4-FFF2-40B4-BE49-F238E27FC236}">
                  <a16:creationId xmlns:a16="http://schemas.microsoft.com/office/drawing/2014/main" id="{616A18FD-F934-4E88-8A1F-EB62B338EF3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7143519" y="2202849"/>
              <a:ext cx="524223" cy="518813"/>
            </a:xfrm>
            <a:custGeom>
              <a:avLst/>
              <a:gdLst>
                <a:gd name="T0" fmla="*/ 2709 w 7873"/>
                <a:gd name="T1" fmla="*/ 1592 h 7791"/>
                <a:gd name="T2" fmla="*/ 5329 w 7873"/>
                <a:gd name="T3" fmla="*/ 1624 h 7791"/>
                <a:gd name="T4" fmla="*/ 5782 w 7873"/>
                <a:gd name="T5" fmla="*/ 969 h 7791"/>
                <a:gd name="T6" fmla="*/ 5477 w 7873"/>
                <a:gd name="T7" fmla="*/ 432 h 7791"/>
                <a:gd name="T8" fmla="*/ 4004 w 7873"/>
                <a:gd name="T9" fmla="*/ 13 h 7791"/>
                <a:gd name="T10" fmla="*/ 2709 w 7873"/>
                <a:gd name="T11" fmla="*/ 368 h 7791"/>
                <a:gd name="T12" fmla="*/ 2352 w 7873"/>
                <a:gd name="T13" fmla="*/ 840 h 7791"/>
                <a:gd name="T14" fmla="*/ 2709 w 7873"/>
                <a:gd name="T15" fmla="*/ 1592 h 7791"/>
                <a:gd name="T16" fmla="*/ 2699 w 7873"/>
                <a:gd name="T17" fmla="*/ 2258 h 7791"/>
                <a:gd name="T18" fmla="*/ 3046 w 7873"/>
                <a:gd name="T19" fmla="*/ 2376 h 7791"/>
                <a:gd name="T20" fmla="*/ 3351 w 7873"/>
                <a:gd name="T21" fmla="*/ 2537 h 7791"/>
                <a:gd name="T22" fmla="*/ 4656 w 7873"/>
                <a:gd name="T23" fmla="*/ 2570 h 7791"/>
                <a:gd name="T24" fmla="*/ 5624 w 7873"/>
                <a:gd name="T25" fmla="*/ 2076 h 7791"/>
                <a:gd name="T26" fmla="*/ 5782 w 7873"/>
                <a:gd name="T27" fmla="*/ 1335 h 7791"/>
                <a:gd name="T28" fmla="*/ 5698 w 7873"/>
                <a:gd name="T29" fmla="*/ 1592 h 7791"/>
                <a:gd name="T30" fmla="*/ 2331 w 7873"/>
                <a:gd name="T31" fmla="*/ 1335 h 7791"/>
                <a:gd name="T32" fmla="*/ 2699 w 7873"/>
                <a:gd name="T33" fmla="*/ 2258 h 7791"/>
                <a:gd name="T34" fmla="*/ 3730 w 7873"/>
                <a:gd name="T35" fmla="*/ 2903 h 7791"/>
                <a:gd name="T36" fmla="*/ 3888 w 7873"/>
                <a:gd name="T37" fmla="*/ 3300 h 7791"/>
                <a:gd name="T38" fmla="*/ 4414 w 7873"/>
                <a:gd name="T39" fmla="*/ 3128 h 7791"/>
                <a:gd name="T40" fmla="*/ 5519 w 7873"/>
                <a:gd name="T41" fmla="*/ 2849 h 7791"/>
                <a:gd name="T42" fmla="*/ 5782 w 7873"/>
                <a:gd name="T43" fmla="*/ 2011 h 7791"/>
                <a:gd name="T44" fmla="*/ 5761 w 7873"/>
                <a:gd name="T45" fmla="*/ 2140 h 7791"/>
                <a:gd name="T46" fmla="*/ 3730 w 7873"/>
                <a:gd name="T47" fmla="*/ 2903 h 7791"/>
                <a:gd name="T48" fmla="*/ 3330 w 7873"/>
                <a:gd name="T49" fmla="*/ 2967 h 7791"/>
                <a:gd name="T50" fmla="*/ 1752 w 7873"/>
                <a:gd name="T51" fmla="*/ 2494 h 7791"/>
                <a:gd name="T52" fmla="*/ 742 w 7873"/>
                <a:gd name="T53" fmla="*/ 2709 h 7791"/>
                <a:gd name="T54" fmla="*/ 152 w 7873"/>
                <a:gd name="T55" fmla="*/ 3644 h 7791"/>
                <a:gd name="T56" fmla="*/ 1815 w 7873"/>
                <a:gd name="T57" fmla="*/ 4428 h 7791"/>
                <a:gd name="T58" fmla="*/ 3530 w 7873"/>
                <a:gd name="T59" fmla="*/ 3687 h 7791"/>
                <a:gd name="T60" fmla="*/ 3330 w 7873"/>
                <a:gd name="T61" fmla="*/ 2967 h 7791"/>
                <a:gd name="T62" fmla="*/ 3236 w 7873"/>
                <a:gd name="T63" fmla="*/ 4267 h 7791"/>
                <a:gd name="T64" fmla="*/ 100 w 7873"/>
                <a:gd name="T65" fmla="*/ 3837 h 7791"/>
                <a:gd name="T66" fmla="*/ 289 w 7873"/>
                <a:gd name="T67" fmla="*/ 4567 h 7791"/>
                <a:gd name="T68" fmla="*/ 3036 w 7873"/>
                <a:gd name="T69" fmla="*/ 4825 h 7791"/>
                <a:gd name="T70" fmla="*/ 3288 w 7873"/>
                <a:gd name="T71" fmla="*/ 4234 h 7791"/>
                <a:gd name="T72" fmla="*/ 3236 w 7873"/>
                <a:gd name="T73" fmla="*/ 4267 h 7791"/>
                <a:gd name="T74" fmla="*/ 7676 w 7873"/>
                <a:gd name="T75" fmla="*/ 4686 h 7791"/>
                <a:gd name="T76" fmla="*/ 5708 w 7873"/>
                <a:gd name="T77" fmla="*/ 3407 h 7791"/>
                <a:gd name="T78" fmla="*/ 4193 w 7873"/>
                <a:gd name="T79" fmla="*/ 4063 h 7791"/>
                <a:gd name="T80" fmla="*/ 3572 w 7873"/>
                <a:gd name="T81" fmla="*/ 5620 h 7791"/>
                <a:gd name="T82" fmla="*/ 4214 w 7873"/>
                <a:gd name="T83" fmla="*/ 7145 h 7791"/>
                <a:gd name="T84" fmla="*/ 5740 w 7873"/>
                <a:gd name="T85" fmla="*/ 7779 h 7791"/>
                <a:gd name="T86" fmla="*/ 7245 w 7873"/>
                <a:gd name="T87" fmla="*/ 7134 h 7791"/>
                <a:gd name="T88" fmla="*/ 7866 w 7873"/>
                <a:gd name="T89" fmla="*/ 5577 h 7791"/>
                <a:gd name="T90" fmla="*/ 7676 w 7873"/>
                <a:gd name="T91" fmla="*/ 4686 h 7791"/>
                <a:gd name="T92" fmla="*/ 5719 w 7873"/>
                <a:gd name="T93" fmla="*/ 6286 h 7791"/>
                <a:gd name="T94" fmla="*/ 4267 w 7873"/>
                <a:gd name="T95" fmla="*/ 5953 h 7791"/>
                <a:gd name="T96" fmla="*/ 4330 w 7873"/>
                <a:gd name="T97" fmla="*/ 5556 h 7791"/>
                <a:gd name="T98" fmla="*/ 5603 w 7873"/>
                <a:gd name="T99" fmla="*/ 5867 h 7791"/>
                <a:gd name="T100" fmla="*/ 6908 w 7873"/>
                <a:gd name="T101" fmla="*/ 3977 h 7791"/>
                <a:gd name="T102" fmla="*/ 7255 w 7873"/>
                <a:gd name="T103" fmla="*/ 4535 h 7791"/>
                <a:gd name="T104" fmla="*/ 5719 w 7873"/>
                <a:gd name="T105" fmla="*/ 6286 h 7791"/>
                <a:gd name="T106" fmla="*/ 121 w 7873"/>
                <a:gd name="T107" fmla="*/ 4492 h 7791"/>
                <a:gd name="T108" fmla="*/ 152 w 7873"/>
                <a:gd name="T109" fmla="*/ 5008 h 7791"/>
                <a:gd name="T110" fmla="*/ 1310 w 7873"/>
                <a:gd name="T111" fmla="*/ 5738 h 7791"/>
                <a:gd name="T112" fmla="*/ 2930 w 7873"/>
                <a:gd name="T113" fmla="*/ 5566 h 7791"/>
                <a:gd name="T114" fmla="*/ 2962 w 7873"/>
                <a:gd name="T115" fmla="*/ 5169 h 7791"/>
                <a:gd name="T116" fmla="*/ 121 w 7873"/>
                <a:gd name="T117" fmla="*/ 4492 h 77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873" h="7791">
                  <a:moveTo>
                    <a:pt x="2709" y="1592"/>
                  </a:moveTo>
                  <a:cubicBezTo>
                    <a:pt x="3377" y="2060"/>
                    <a:pt x="4681" y="2036"/>
                    <a:pt x="5329" y="1624"/>
                  </a:cubicBezTo>
                  <a:cubicBezTo>
                    <a:pt x="5545" y="1487"/>
                    <a:pt x="5785" y="1286"/>
                    <a:pt x="5782" y="969"/>
                  </a:cubicBezTo>
                  <a:cubicBezTo>
                    <a:pt x="5780" y="712"/>
                    <a:pt x="5610" y="541"/>
                    <a:pt x="5477" y="432"/>
                  </a:cubicBezTo>
                  <a:cubicBezTo>
                    <a:pt x="5134" y="153"/>
                    <a:pt x="4575" y="0"/>
                    <a:pt x="4004" y="13"/>
                  </a:cubicBezTo>
                  <a:cubicBezTo>
                    <a:pt x="3452" y="27"/>
                    <a:pt x="3028" y="142"/>
                    <a:pt x="2709" y="368"/>
                  </a:cubicBezTo>
                  <a:cubicBezTo>
                    <a:pt x="2579" y="460"/>
                    <a:pt x="2397" y="651"/>
                    <a:pt x="2352" y="840"/>
                  </a:cubicBezTo>
                  <a:cubicBezTo>
                    <a:pt x="2268" y="1188"/>
                    <a:pt x="2508" y="1452"/>
                    <a:pt x="2709" y="1592"/>
                  </a:cubicBezTo>
                  <a:close/>
                  <a:moveTo>
                    <a:pt x="2699" y="2258"/>
                  </a:moveTo>
                  <a:cubicBezTo>
                    <a:pt x="2797" y="2310"/>
                    <a:pt x="2931" y="2327"/>
                    <a:pt x="3046" y="2376"/>
                  </a:cubicBezTo>
                  <a:cubicBezTo>
                    <a:pt x="3149" y="2421"/>
                    <a:pt x="3244" y="2499"/>
                    <a:pt x="3351" y="2537"/>
                  </a:cubicBezTo>
                  <a:cubicBezTo>
                    <a:pt x="3702" y="2664"/>
                    <a:pt x="4247" y="2653"/>
                    <a:pt x="4656" y="2570"/>
                  </a:cubicBezTo>
                  <a:cubicBezTo>
                    <a:pt x="5060" y="2487"/>
                    <a:pt x="5429" y="2312"/>
                    <a:pt x="5624" y="2076"/>
                  </a:cubicBezTo>
                  <a:cubicBezTo>
                    <a:pt x="5764" y="1906"/>
                    <a:pt x="5830" y="1635"/>
                    <a:pt x="5782" y="1335"/>
                  </a:cubicBezTo>
                  <a:cubicBezTo>
                    <a:pt x="5772" y="1424"/>
                    <a:pt x="5742" y="1519"/>
                    <a:pt x="5698" y="1592"/>
                  </a:cubicBezTo>
                  <a:cubicBezTo>
                    <a:pt x="5156" y="2500"/>
                    <a:pt x="2595" y="2483"/>
                    <a:pt x="2331" y="1335"/>
                  </a:cubicBezTo>
                  <a:cubicBezTo>
                    <a:pt x="2289" y="1782"/>
                    <a:pt x="2428" y="2114"/>
                    <a:pt x="2699" y="2258"/>
                  </a:cubicBezTo>
                  <a:close/>
                  <a:moveTo>
                    <a:pt x="3730" y="2903"/>
                  </a:moveTo>
                  <a:cubicBezTo>
                    <a:pt x="3794" y="3024"/>
                    <a:pt x="3869" y="3133"/>
                    <a:pt x="3888" y="3300"/>
                  </a:cubicBezTo>
                  <a:cubicBezTo>
                    <a:pt x="4160" y="3343"/>
                    <a:pt x="4254" y="3211"/>
                    <a:pt x="4414" y="3128"/>
                  </a:cubicBezTo>
                  <a:cubicBezTo>
                    <a:pt x="4739" y="2959"/>
                    <a:pt x="5059" y="2880"/>
                    <a:pt x="5519" y="2849"/>
                  </a:cubicBezTo>
                  <a:cubicBezTo>
                    <a:pt x="5727" y="2700"/>
                    <a:pt x="5840" y="2396"/>
                    <a:pt x="5782" y="2011"/>
                  </a:cubicBezTo>
                  <a:cubicBezTo>
                    <a:pt x="5775" y="2060"/>
                    <a:pt x="5774" y="2105"/>
                    <a:pt x="5761" y="2140"/>
                  </a:cubicBezTo>
                  <a:cubicBezTo>
                    <a:pt x="5540" y="2743"/>
                    <a:pt x="4538" y="2972"/>
                    <a:pt x="3730" y="2903"/>
                  </a:cubicBezTo>
                  <a:close/>
                  <a:moveTo>
                    <a:pt x="3330" y="2967"/>
                  </a:moveTo>
                  <a:cubicBezTo>
                    <a:pt x="2977" y="2629"/>
                    <a:pt x="2385" y="2464"/>
                    <a:pt x="1752" y="2494"/>
                  </a:cubicBezTo>
                  <a:cubicBezTo>
                    <a:pt x="1329" y="2515"/>
                    <a:pt x="1030" y="2573"/>
                    <a:pt x="742" y="2709"/>
                  </a:cubicBezTo>
                  <a:cubicBezTo>
                    <a:pt x="435" y="2855"/>
                    <a:pt x="0" y="3158"/>
                    <a:pt x="152" y="3644"/>
                  </a:cubicBezTo>
                  <a:cubicBezTo>
                    <a:pt x="317" y="4167"/>
                    <a:pt x="1145" y="4424"/>
                    <a:pt x="1815" y="4428"/>
                  </a:cubicBezTo>
                  <a:cubicBezTo>
                    <a:pt x="2518" y="4432"/>
                    <a:pt x="3327" y="4194"/>
                    <a:pt x="3530" y="3687"/>
                  </a:cubicBezTo>
                  <a:cubicBezTo>
                    <a:pt x="3654" y="3377"/>
                    <a:pt x="3498" y="3127"/>
                    <a:pt x="3330" y="2967"/>
                  </a:cubicBezTo>
                  <a:close/>
                  <a:moveTo>
                    <a:pt x="3236" y="4267"/>
                  </a:moveTo>
                  <a:cubicBezTo>
                    <a:pt x="2479" y="4956"/>
                    <a:pt x="393" y="4883"/>
                    <a:pt x="100" y="3837"/>
                  </a:cubicBezTo>
                  <a:cubicBezTo>
                    <a:pt x="89" y="4158"/>
                    <a:pt x="149" y="4405"/>
                    <a:pt x="289" y="4567"/>
                  </a:cubicBezTo>
                  <a:cubicBezTo>
                    <a:pt x="809" y="5172"/>
                    <a:pt x="2306" y="5269"/>
                    <a:pt x="3036" y="4825"/>
                  </a:cubicBezTo>
                  <a:cubicBezTo>
                    <a:pt x="3102" y="4610"/>
                    <a:pt x="3176" y="4403"/>
                    <a:pt x="3288" y="4234"/>
                  </a:cubicBezTo>
                  <a:cubicBezTo>
                    <a:pt x="3260" y="4206"/>
                    <a:pt x="3247" y="4256"/>
                    <a:pt x="3236" y="4267"/>
                  </a:cubicBezTo>
                  <a:close/>
                  <a:moveTo>
                    <a:pt x="7676" y="4686"/>
                  </a:moveTo>
                  <a:cubicBezTo>
                    <a:pt x="7360" y="3976"/>
                    <a:pt x="6678" y="3405"/>
                    <a:pt x="5708" y="3407"/>
                  </a:cubicBezTo>
                  <a:cubicBezTo>
                    <a:pt x="5002" y="3409"/>
                    <a:pt x="4538" y="3710"/>
                    <a:pt x="4193" y="4063"/>
                  </a:cubicBezTo>
                  <a:cubicBezTo>
                    <a:pt x="3851" y="4412"/>
                    <a:pt x="3559" y="4942"/>
                    <a:pt x="3572" y="5620"/>
                  </a:cubicBezTo>
                  <a:cubicBezTo>
                    <a:pt x="3585" y="6291"/>
                    <a:pt x="3852" y="6780"/>
                    <a:pt x="4214" y="7145"/>
                  </a:cubicBezTo>
                  <a:cubicBezTo>
                    <a:pt x="4572" y="7506"/>
                    <a:pt x="5098" y="7791"/>
                    <a:pt x="5740" y="7779"/>
                  </a:cubicBezTo>
                  <a:cubicBezTo>
                    <a:pt x="6380" y="7767"/>
                    <a:pt x="6891" y="7500"/>
                    <a:pt x="7245" y="7134"/>
                  </a:cubicBezTo>
                  <a:cubicBezTo>
                    <a:pt x="7592" y="6776"/>
                    <a:pt x="7873" y="6254"/>
                    <a:pt x="7866" y="5577"/>
                  </a:cubicBezTo>
                  <a:cubicBezTo>
                    <a:pt x="7862" y="5260"/>
                    <a:pt x="7791" y="4942"/>
                    <a:pt x="7676" y="4686"/>
                  </a:cubicBezTo>
                  <a:close/>
                  <a:moveTo>
                    <a:pt x="5719" y="6286"/>
                  </a:moveTo>
                  <a:cubicBezTo>
                    <a:pt x="5246" y="6164"/>
                    <a:pt x="4746" y="6069"/>
                    <a:pt x="4267" y="5953"/>
                  </a:cubicBezTo>
                  <a:cubicBezTo>
                    <a:pt x="4280" y="5812"/>
                    <a:pt x="4304" y="5683"/>
                    <a:pt x="4330" y="5556"/>
                  </a:cubicBezTo>
                  <a:cubicBezTo>
                    <a:pt x="4751" y="5663"/>
                    <a:pt x="5186" y="5756"/>
                    <a:pt x="5603" y="5867"/>
                  </a:cubicBezTo>
                  <a:cubicBezTo>
                    <a:pt x="6042" y="5241"/>
                    <a:pt x="6475" y="4609"/>
                    <a:pt x="6908" y="3977"/>
                  </a:cubicBezTo>
                  <a:cubicBezTo>
                    <a:pt x="7035" y="4151"/>
                    <a:pt x="7136" y="4353"/>
                    <a:pt x="7255" y="4535"/>
                  </a:cubicBezTo>
                  <a:cubicBezTo>
                    <a:pt x="6754" y="5129"/>
                    <a:pt x="6248" y="5720"/>
                    <a:pt x="5719" y="6286"/>
                  </a:cubicBezTo>
                  <a:close/>
                  <a:moveTo>
                    <a:pt x="121" y="4492"/>
                  </a:moveTo>
                  <a:cubicBezTo>
                    <a:pt x="128" y="4663"/>
                    <a:pt x="104" y="4863"/>
                    <a:pt x="152" y="5008"/>
                  </a:cubicBezTo>
                  <a:cubicBezTo>
                    <a:pt x="286" y="5405"/>
                    <a:pt x="816" y="5648"/>
                    <a:pt x="1310" y="5738"/>
                  </a:cubicBezTo>
                  <a:cubicBezTo>
                    <a:pt x="1869" y="5840"/>
                    <a:pt x="2512" y="5761"/>
                    <a:pt x="2930" y="5566"/>
                  </a:cubicBezTo>
                  <a:cubicBezTo>
                    <a:pt x="2928" y="5421"/>
                    <a:pt x="2946" y="5296"/>
                    <a:pt x="2962" y="5169"/>
                  </a:cubicBezTo>
                  <a:cubicBezTo>
                    <a:pt x="2038" y="5580"/>
                    <a:pt x="359" y="5455"/>
                    <a:pt x="121" y="449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43" name="文本框 42">
              <a:extLst>
                <a:ext uri="{FF2B5EF4-FFF2-40B4-BE49-F238E27FC236}">
                  <a16:creationId xmlns:a16="http://schemas.microsoft.com/office/drawing/2014/main" id="{5A7823D8-6CB6-4231-8D39-80331DC9CD08}"/>
                </a:ext>
              </a:extLst>
            </p:cNvPr>
            <p:cNvSpPr txBox="1"/>
            <p:nvPr/>
          </p:nvSpPr>
          <p:spPr>
            <a:xfrm>
              <a:off x="6441980" y="3608729"/>
              <a:ext cx="1927300" cy="1340008"/>
            </a:xfrm>
            <a:prstGeom prst="rect">
              <a:avLst/>
            </a:prstGeom>
            <a:noFill/>
          </p:spPr>
          <p:txBody>
            <a:bodyPr wrap="square" rtlCol="0">
              <a:normAutofit lnSpcReduction="10000"/>
            </a:bodyPr>
            <a:lstStyle/>
            <a:p>
              <a:pPr algn="ctr">
                <a:lnSpc>
                  <a:spcPct val="104000"/>
                </a:lnSpc>
              </a:pPr>
              <a:r>
                <a:rPr lang="en-US" altLang="vi-VN" sz="2800" dirty="0" err="1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Cung</a:t>
              </a:r>
              <a:r>
                <a:rPr lang="en-US" altLang="vi-VN" sz="2800" dirty="0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cấp</a:t>
              </a:r>
              <a:r>
                <a:rPr lang="en-US" altLang="vi-VN" sz="2800" dirty="0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phân</a:t>
              </a:r>
              <a:r>
                <a:rPr lang="en-US" altLang="vi-VN" sz="2800" dirty="0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bón</a:t>
              </a:r>
              <a:r>
                <a:rPr lang="en-US" altLang="vi-VN" sz="2800" dirty="0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hữu</a:t>
              </a:r>
              <a:r>
                <a:rPr lang="en-US" altLang="vi-VN" sz="2800" dirty="0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cơ</a:t>
              </a:r>
              <a:endParaRPr lang="vi-VN" altLang="vi-VN" sz="2800" dirty="0">
                <a:solidFill>
                  <a:schemeClr val="bg1"/>
                </a:solidFill>
                <a:latin typeface="Noto Sans"/>
                <a:ea typeface="Noto Sans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E833EBE8-B389-4591-9346-7E430C4D6BCC}"/>
              </a:ext>
            </a:extLst>
          </p:cNvPr>
          <p:cNvGrpSpPr/>
          <p:nvPr/>
        </p:nvGrpSpPr>
        <p:grpSpPr>
          <a:xfrm>
            <a:off x="8863273" y="1801613"/>
            <a:ext cx="2292817" cy="3885869"/>
            <a:chOff x="8863274" y="1801613"/>
            <a:chExt cx="2292817" cy="3885869"/>
          </a:xfrm>
        </p:grpSpPr>
        <p:sp>
          <p:nvSpPr>
            <p:cNvPr id="45" name="Shape 1452">
              <a:extLst>
                <a:ext uri="{FF2B5EF4-FFF2-40B4-BE49-F238E27FC236}">
                  <a16:creationId xmlns:a16="http://schemas.microsoft.com/office/drawing/2014/main" id="{59B0D037-F1B2-4FF0-BECC-5A9479FD0B4F}"/>
                </a:ext>
              </a:extLst>
            </p:cNvPr>
            <p:cNvSpPr/>
            <p:nvPr/>
          </p:nvSpPr>
          <p:spPr>
            <a:xfrm>
              <a:off x="8863274" y="2458265"/>
              <a:ext cx="2292817" cy="3229217"/>
            </a:xfrm>
            <a:prstGeom prst="roundRect">
              <a:avLst>
                <a:gd name="adj" fmla="val 6924"/>
              </a:avLst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  <a:miter lim="400000"/>
            </a:ln>
          </p:spPr>
          <p:txBody>
            <a:bodyPr lIns="19051" tIns="19051" rIns="19051" bIns="19051" anchor="ctr"/>
            <a:lstStyle/>
            <a:p>
              <a:pPr lvl="0"/>
              <a:endParaRPr sz="1735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46" name="Shape 1460">
              <a:extLst>
                <a:ext uri="{FF2B5EF4-FFF2-40B4-BE49-F238E27FC236}">
                  <a16:creationId xmlns:a16="http://schemas.microsoft.com/office/drawing/2014/main" id="{940CD7DD-E855-4F7A-8CEC-D5CAABF00911}"/>
                </a:ext>
              </a:extLst>
            </p:cNvPr>
            <p:cNvSpPr/>
            <p:nvPr/>
          </p:nvSpPr>
          <p:spPr>
            <a:xfrm>
              <a:off x="9339678" y="1801613"/>
              <a:ext cx="1340008" cy="134000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solidFill>
              <a:srgbClr val="668C69"/>
            </a:solidFill>
            <a:ln w="38100" cap="flat">
              <a:solidFill>
                <a:schemeClr val="bg1"/>
              </a:solidFill>
              <a:miter lim="400000"/>
            </a:ln>
            <a:effectLst/>
          </p:spPr>
          <p:txBody>
            <a:bodyPr wrap="square" lIns="19051" tIns="19051" rIns="19051" bIns="19051" numCol="1" anchor="ctr">
              <a:noAutofit/>
            </a:bodyPr>
            <a:lstStyle/>
            <a:p>
              <a:pPr lvl="0"/>
              <a:endParaRPr sz="1735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47" name="iconfont-11920-5700803">
              <a:extLst>
                <a:ext uri="{FF2B5EF4-FFF2-40B4-BE49-F238E27FC236}">
                  <a16:creationId xmlns:a16="http://schemas.microsoft.com/office/drawing/2014/main" id="{1815FB45-4E24-4819-8ACE-E8B76741F8BC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9766876" y="2207258"/>
              <a:ext cx="485612" cy="485612"/>
            </a:xfrm>
            <a:custGeom>
              <a:avLst/>
              <a:gdLst>
                <a:gd name="T0" fmla="*/ 0 w 11200"/>
                <a:gd name="T1" fmla="*/ 0 h 11200"/>
                <a:gd name="T2" fmla="*/ 4800 w 11200"/>
                <a:gd name="T3" fmla="*/ 0 h 11200"/>
                <a:gd name="T4" fmla="*/ 4800 w 11200"/>
                <a:gd name="T5" fmla="*/ 4800 h 11200"/>
                <a:gd name="T6" fmla="*/ 0 w 11200"/>
                <a:gd name="T7" fmla="*/ 4800 h 11200"/>
                <a:gd name="T8" fmla="*/ 0 w 11200"/>
                <a:gd name="T9" fmla="*/ 0 h 11200"/>
                <a:gd name="T10" fmla="*/ 0 w 11200"/>
                <a:gd name="T11" fmla="*/ 6400 h 11200"/>
                <a:gd name="T12" fmla="*/ 4800 w 11200"/>
                <a:gd name="T13" fmla="*/ 6400 h 11200"/>
                <a:gd name="T14" fmla="*/ 4800 w 11200"/>
                <a:gd name="T15" fmla="*/ 11200 h 11200"/>
                <a:gd name="T16" fmla="*/ 0 w 11200"/>
                <a:gd name="T17" fmla="*/ 11200 h 11200"/>
                <a:gd name="T18" fmla="*/ 0 w 11200"/>
                <a:gd name="T19" fmla="*/ 6400 h 11200"/>
                <a:gd name="T20" fmla="*/ 6400 w 11200"/>
                <a:gd name="T21" fmla="*/ 6400 h 11200"/>
                <a:gd name="T22" fmla="*/ 11200 w 11200"/>
                <a:gd name="T23" fmla="*/ 6400 h 11200"/>
                <a:gd name="T24" fmla="*/ 11200 w 11200"/>
                <a:gd name="T25" fmla="*/ 11200 h 11200"/>
                <a:gd name="T26" fmla="*/ 6400 w 11200"/>
                <a:gd name="T27" fmla="*/ 11200 h 11200"/>
                <a:gd name="T28" fmla="*/ 6400 w 11200"/>
                <a:gd name="T29" fmla="*/ 6400 h 11200"/>
                <a:gd name="T30" fmla="*/ 8800 w 11200"/>
                <a:gd name="T31" fmla="*/ 4800 h 11200"/>
                <a:gd name="T32" fmla="*/ 11200 w 11200"/>
                <a:gd name="T33" fmla="*/ 2400 h 11200"/>
                <a:gd name="T34" fmla="*/ 8800 w 11200"/>
                <a:gd name="T35" fmla="*/ 0 h 11200"/>
                <a:gd name="T36" fmla="*/ 6400 w 11200"/>
                <a:gd name="T37" fmla="*/ 2400 h 11200"/>
                <a:gd name="T38" fmla="*/ 8800 w 11200"/>
                <a:gd name="T39" fmla="*/ 4800 h 11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1200" h="11200">
                  <a:moveTo>
                    <a:pt x="0" y="0"/>
                  </a:moveTo>
                  <a:lnTo>
                    <a:pt x="4800" y="0"/>
                  </a:lnTo>
                  <a:lnTo>
                    <a:pt x="4800" y="4800"/>
                  </a:lnTo>
                  <a:lnTo>
                    <a:pt x="0" y="4800"/>
                  </a:lnTo>
                  <a:lnTo>
                    <a:pt x="0" y="0"/>
                  </a:lnTo>
                  <a:close/>
                  <a:moveTo>
                    <a:pt x="0" y="6400"/>
                  </a:moveTo>
                  <a:lnTo>
                    <a:pt x="4800" y="6400"/>
                  </a:lnTo>
                  <a:lnTo>
                    <a:pt x="4800" y="11200"/>
                  </a:lnTo>
                  <a:lnTo>
                    <a:pt x="0" y="11200"/>
                  </a:lnTo>
                  <a:lnTo>
                    <a:pt x="0" y="6400"/>
                  </a:lnTo>
                  <a:close/>
                  <a:moveTo>
                    <a:pt x="6400" y="6400"/>
                  </a:moveTo>
                  <a:lnTo>
                    <a:pt x="11200" y="6400"/>
                  </a:lnTo>
                  <a:lnTo>
                    <a:pt x="11200" y="11200"/>
                  </a:lnTo>
                  <a:lnTo>
                    <a:pt x="6400" y="11200"/>
                  </a:lnTo>
                  <a:lnTo>
                    <a:pt x="6400" y="6400"/>
                  </a:lnTo>
                  <a:close/>
                  <a:moveTo>
                    <a:pt x="8800" y="4800"/>
                  </a:moveTo>
                  <a:cubicBezTo>
                    <a:pt x="10125" y="4800"/>
                    <a:pt x="11200" y="3725"/>
                    <a:pt x="11200" y="2400"/>
                  </a:cubicBezTo>
                  <a:cubicBezTo>
                    <a:pt x="11200" y="1075"/>
                    <a:pt x="10125" y="0"/>
                    <a:pt x="8800" y="0"/>
                  </a:cubicBezTo>
                  <a:cubicBezTo>
                    <a:pt x="7475" y="0"/>
                    <a:pt x="6400" y="1075"/>
                    <a:pt x="6400" y="2400"/>
                  </a:cubicBezTo>
                  <a:cubicBezTo>
                    <a:pt x="6400" y="3725"/>
                    <a:pt x="7475" y="4800"/>
                    <a:pt x="8800" y="480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zh-CN" altLang="en-US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50" name="文本框 49">
              <a:extLst>
                <a:ext uri="{FF2B5EF4-FFF2-40B4-BE49-F238E27FC236}">
                  <a16:creationId xmlns:a16="http://schemas.microsoft.com/office/drawing/2014/main" id="{3D1A4F62-D36D-4190-B3AB-5822D38B4C6F}"/>
                </a:ext>
              </a:extLst>
            </p:cNvPr>
            <p:cNvSpPr txBox="1"/>
            <p:nvPr/>
          </p:nvSpPr>
          <p:spPr>
            <a:xfrm>
              <a:off x="9046032" y="3593382"/>
              <a:ext cx="1927300" cy="1340008"/>
            </a:xfrm>
            <a:prstGeom prst="rect">
              <a:avLst/>
            </a:prstGeom>
            <a:noFill/>
          </p:spPr>
          <p:txBody>
            <a:bodyPr wrap="square" rtlCol="0">
              <a:normAutofit lnSpcReduction="10000"/>
            </a:bodyPr>
            <a:lstStyle/>
            <a:p>
              <a:pPr algn="ctr">
                <a:lnSpc>
                  <a:spcPct val="104000"/>
                </a:lnSpc>
              </a:pPr>
              <a:r>
                <a:rPr lang="en-US" altLang="vi-VN" sz="28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Tạo</a:t>
              </a:r>
              <a:r>
                <a:rPr lang="en-US" altLang="vi-V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nguồn</a:t>
              </a:r>
              <a:r>
                <a:rPr lang="en-US" altLang="vi-V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thu</a:t>
              </a:r>
              <a:r>
                <a:rPr lang="en-US" altLang="vi-V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nhập</a:t>
              </a:r>
              <a:r>
                <a:rPr lang="en-US" altLang="vi-V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và</a:t>
              </a:r>
              <a:r>
                <a:rPr lang="en-US" altLang="vi-V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việc</a:t>
              </a:r>
              <a:r>
                <a:rPr lang="en-US" altLang="vi-VN" sz="28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28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làm</a:t>
              </a:r>
              <a:endParaRPr lang="vi-VN" altLang="vi-VN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"/>
                <a:ea typeface="Noto Sans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52" name="文本框 41">
            <a:extLst>
              <a:ext uri="{FF2B5EF4-FFF2-40B4-BE49-F238E27FC236}">
                <a16:creationId xmlns:a16="http://schemas.microsoft.com/office/drawing/2014/main" id="{3E0CB3E6-8333-44FF-8D22-243FFEC2C27F}"/>
              </a:ext>
            </a:extLst>
          </p:cNvPr>
          <p:cNvSpPr txBox="1"/>
          <p:nvPr/>
        </p:nvSpPr>
        <p:spPr>
          <a:xfrm>
            <a:off x="3473138" y="244736"/>
            <a:ext cx="5451554" cy="796159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zh-CN"/>
            </a:defPPr>
            <a:lvl1pPr algn="r">
              <a:defRPr sz="13800" b="1">
                <a:gradFill>
                  <a:gsLst>
                    <a:gs pos="21000">
                      <a:srgbClr val="407BFF"/>
                    </a:gs>
                    <a:gs pos="100000">
                      <a:srgbClr val="8CB0FF"/>
                    </a:gs>
                  </a:gsLst>
                  <a:lin ang="2700000" scaled="0"/>
                </a:gradFill>
                <a:latin typeface="汉仪雅酷黑 85W" panose="020B0904020202020204" pitchFamily="34" charset="-122"/>
                <a:ea typeface="汉仪雅酷黑 85W" panose="020B0904020202020204" pitchFamily="34" charset="-122"/>
              </a:defRPr>
            </a:lvl1pPr>
          </a:lstStyle>
          <a:p>
            <a:pPr algn="ctr"/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I. </a:t>
            </a:r>
            <a:r>
              <a:rPr lang="en-US" altLang="vi-VN" sz="28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Vai</a:t>
            </a:r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28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trò</a:t>
            </a:r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, </a:t>
            </a:r>
            <a:r>
              <a:rPr lang="en-US" altLang="vi-VN" sz="28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triển</a:t>
            </a:r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28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vọng</a:t>
            </a:r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28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của</a:t>
            </a:r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28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chăn</a:t>
            </a:r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28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nuôi</a:t>
            </a:r>
            <a:endParaRPr lang="en-US" altLang="vi-VN" sz="2800" dirty="0">
              <a:solidFill>
                <a:srgbClr val="445E46"/>
              </a:solidFill>
              <a:latin typeface="Noto Sans"/>
              <a:ea typeface="Noto Sans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51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 descr="图标&#10;&#10;描述已自动生成">
            <a:extLst>
              <a:ext uri="{FF2B5EF4-FFF2-40B4-BE49-F238E27FC236}">
                <a16:creationId xmlns:a16="http://schemas.microsoft.com/office/drawing/2014/main" id="{B3BF615F-0A99-50F9-4B01-EDEFCFFDEF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0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16" name="任意多边形: 形状 15">
            <a:extLst>
              <a:ext uri="{FF2B5EF4-FFF2-40B4-BE49-F238E27FC236}">
                <a16:creationId xmlns:a16="http://schemas.microsoft.com/office/drawing/2014/main" id="{FEE83279-E84C-85BC-B765-A1C4EFADB6A6}"/>
              </a:ext>
            </a:extLst>
          </p:cNvPr>
          <p:cNvSpPr/>
          <p:nvPr/>
        </p:nvSpPr>
        <p:spPr>
          <a:xfrm rot="4970341">
            <a:off x="-2145293" y="545797"/>
            <a:ext cx="4514752" cy="1144232"/>
          </a:xfrm>
          <a:custGeom>
            <a:avLst/>
            <a:gdLst>
              <a:gd name="connsiteX0" fmla="*/ 259752 w 10836312"/>
              <a:gd name="connsiteY0" fmla="*/ 2440805 h 2913245"/>
              <a:gd name="connsiteX1" fmla="*/ 290232 w 10836312"/>
              <a:gd name="connsiteY1" fmla="*/ 2364605 h 2913245"/>
              <a:gd name="connsiteX2" fmla="*/ 3201072 w 10836312"/>
              <a:gd name="connsiteY2" fmla="*/ 32885 h 2913245"/>
              <a:gd name="connsiteX3" fmla="*/ 5852832 w 10836312"/>
              <a:gd name="connsiteY3" fmla="*/ 947285 h 2913245"/>
              <a:gd name="connsiteX4" fmla="*/ 9129432 w 10836312"/>
              <a:gd name="connsiteY4" fmla="*/ 261485 h 2913245"/>
              <a:gd name="connsiteX5" fmla="*/ 10836312 w 10836312"/>
              <a:gd name="connsiteY5" fmla="*/ 2913245 h 291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36312" h="2913245">
                <a:moveTo>
                  <a:pt x="259752" y="2440805"/>
                </a:moveTo>
                <a:cubicBezTo>
                  <a:pt x="29882" y="2603365"/>
                  <a:pt x="-199988" y="2765925"/>
                  <a:pt x="290232" y="2364605"/>
                </a:cubicBezTo>
                <a:cubicBezTo>
                  <a:pt x="780452" y="1963285"/>
                  <a:pt x="2273972" y="269105"/>
                  <a:pt x="3201072" y="32885"/>
                </a:cubicBezTo>
                <a:cubicBezTo>
                  <a:pt x="4128172" y="-203335"/>
                  <a:pt x="4864772" y="909185"/>
                  <a:pt x="5852832" y="947285"/>
                </a:cubicBezTo>
                <a:cubicBezTo>
                  <a:pt x="6840892" y="985385"/>
                  <a:pt x="8298852" y="-66175"/>
                  <a:pt x="9129432" y="261485"/>
                </a:cubicBezTo>
                <a:cubicBezTo>
                  <a:pt x="9960012" y="589145"/>
                  <a:pt x="10398162" y="1751195"/>
                  <a:pt x="10836312" y="2913245"/>
                </a:cubicBezTo>
              </a:path>
            </a:pathLst>
          </a:custGeom>
          <a:noFill/>
          <a:ln w="28575">
            <a:solidFill>
              <a:srgbClr val="C3F4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pic>
        <p:nvPicPr>
          <p:cNvPr id="17" name="图片 16" descr="图标&#10;&#10;描述已自动生成">
            <a:extLst>
              <a:ext uri="{FF2B5EF4-FFF2-40B4-BE49-F238E27FC236}">
                <a16:creationId xmlns:a16="http://schemas.microsoft.com/office/drawing/2014/main" id="{52AFEF11-B75A-9F4B-75DA-3E885D3B17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976"/>
          <a:stretch>
            <a:fillRect/>
          </a:stretch>
        </p:blipFill>
        <p:spPr>
          <a:xfrm>
            <a:off x="-1465943" y="1311989"/>
            <a:ext cx="7939316" cy="5888650"/>
          </a:xfrm>
          <a:prstGeom prst="rect">
            <a:avLst/>
          </a:prstGeom>
        </p:spPr>
      </p:pic>
      <p:sp>
        <p:nvSpPr>
          <p:cNvPr id="19" name="文本框 18">
            <a:extLst>
              <a:ext uri="{FF2B5EF4-FFF2-40B4-BE49-F238E27FC236}">
                <a16:creationId xmlns:a16="http://schemas.microsoft.com/office/drawing/2014/main" id="{AC03276C-41C1-4752-0565-D82940CAE1A0}"/>
              </a:ext>
            </a:extLst>
          </p:cNvPr>
          <p:cNvSpPr txBox="1"/>
          <p:nvPr/>
        </p:nvSpPr>
        <p:spPr>
          <a:xfrm>
            <a:off x="6454869" y="3648922"/>
            <a:ext cx="5138742" cy="228577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>
            <a:defPPr>
              <a:defRPr lang="zh-CN"/>
            </a:defPPr>
            <a:lvl1pPr algn="r">
              <a:defRPr sz="13800" b="1">
                <a:gradFill>
                  <a:gsLst>
                    <a:gs pos="21000">
                      <a:srgbClr val="407BFF"/>
                    </a:gs>
                    <a:gs pos="100000">
                      <a:srgbClr val="8CB0FF"/>
                    </a:gs>
                  </a:gsLst>
                  <a:lin ang="2700000" scaled="0"/>
                </a:gradFill>
                <a:latin typeface="汉仪雅酷黑 85W" panose="020B0904020202020204" pitchFamily="34" charset="-122"/>
                <a:ea typeface="汉仪雅酷黑 85W" panose="020B0904020202020204" pitchFamily="34" charset="-122"/>
              </a:defRPr>
            </a:lvl1pPr>
          </a:lstStyle>
          <a:p>
            <a:pPr algn="ctr"/>
            <a:r>
              <a:rPr lang="en-US" altLang="vi-VN" sz="66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Vật</a:t>
            </a:r>
            <a:r>
              <a:rPr lang="en-US" altLang="vi-VN" sz="66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vi-VN" altLang="vi-VN" sz="66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nuôi</a:t>
            </a:r>
          </a:p>
        </p:txBody>
      </p: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A9A423A2-35D5-08BA-1123-7D18F584D477}"/>
              </a:ext>
            </a:extLst>
          </p:cNvPr>
          <p:cNvGrpSpPr/>
          <p:nvPr/>
        </p:nvGrpSpPr>
        <p:grpSpPr>
          <a:xfrm>
            <a:off x="6452447" y="2152083"/>
            <a:ext cx="4757352" cy="1446550"/>
            <a:chOff x="4154643" y="1436945"/>
            <a:chExt cx="4757352" cy="1446550"/>
          </a:xfrm>
        </p:grpSpPr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6E6F1613-E129-33A4-6410-7E2F18ED640C}"/>
                </a:ext>
              </a:extLst>
            </p:cNvPr>
            <p:cNvSpPr txBox="1"/>
            <p:nvPr/>
          </p:nvSpPr>
          <p:spPr>
            <a:xfrm>
              <a:off x="4154643" y="1436948"/>
              <a:ext cx="2747602" cy="1219200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pPr algn="r"/>
              <a:endParaRPr lang="zh-CN" altLang="en-US" sz="8800" b="1" i="1" dirty="0">
                <a:ln>
                  <a:solidFill>
                    <a:srgbClr val="445E46"/>
                  </a:solidFill>
                </a:ln>
                <a:noFill/>
                <a:latin typeface="Arial" panose="020B0604020202020204" pitchFamily="34" charset="0"/>
                <a:ea typeface="思源黑体 CN Medium" panose="020B0600000000000000" pitchFamily="34" charset="-122"/>
                <a:cs typeface="阿里巴巴普惠体 Heavy" panose="00020600040101010101" pitchFamily="18" charset="-122"/>
                <a:sym typeface="Arial" panose="020B0604020202020204" pitchFamily="34" charset="0"/>
              </a:endParaRP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B486BC00-8C45-54E1-4C8A-15F9BBF2B89A}"/>
                </a:ext>
              </a:extLst>
            </p:cNvPr>
            <p:cNvSpPr txBox="1"/>
            <p:nvPr/>
          </p:nvSpPr>
          <p:spPr>
            <a:xfrm>
              <a:off x="6726436" y="1436945"/>
              <a:ext cx="2185560" cy="144655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>
              <a:defPPr>
                <a:defRPr lang="zh-CN"/>
              </a:defPPr>
              <a:lvl1pPr algn="r">
                <a:defRPr sz="6000" b="1">
                  <a:gradFill>
                    <a:gsLst>
                      <a:gs pos="21000">
                        <a:srgbClr val="407BFF"/>
                      </a:gs>
                      <a:gs pos="100000">
                        <a:srgbClr val="8CB0FF"/>
                      </a:gs>
                    </a:gsLst>
                    <a:lin ang="2700000" scaled="0"/>
                  </a:gradFill>
                  <a:latin typeface="汉仪雅酷黑 85W" panose="020B0904020202020204" pitchFamily="34" charset="-122"/>
                  <a:ea typeface="汉仪雅酷黑 85W" panose="020B0904020202020204" pitchFamily="34" charset="-122"/>
                </a:defRPr>
              </a:lvl1pPr>
            </a:lstStyle>
            <a:p>
              <a:pPr algn="ctr"/>
              <a:r>
                <a:rPr lang="en-US" altLang="vi-VN" sz="8800" i="1" dirty="0">
                  <a:solidFill>
                    <a:srgbClr val="445E46"/>
                  </a:solidFill>
                  <a:latin typeface="Noto Sans"/>
                  <a:ea typeface="Noto Sans"/>
                  <a:cs typeface="Arial" panose="020B0604020202020204" pitchFamily="34" charset="0"/>
                  <a:sym typeface="Arial" panose="020B0604020202020204" pitchFamily="34" charset="0"/>
                </a:rPr>
                <a:t>II</a:t>
              </a:r>
              <a:endParaRPr lang="zh-CN" altLang="en-US" sz="8800" i="1" dirty="0">
                <a:solidFill>
                  <a:srgbClr val="445E46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380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quotation-marks_897">
            <a:extLst>
              <a:ext uri="{FF2B5EF4-FFF2-40B4-BE49-F238E27FC236}">
                <a16:creationId xmlns:a16="http://schemas.microsoft.com/office/drawing/2014/main" id="{FEF2D401-B653-4118-808C-AE8874691A4B}"/>
              </a:ext>
            </a:extLst>
          </p:cNvPr>
          <p:cNvSpPr>
            <a:spLocks noChangeAspect="1"/>
          </p:cNvSpPr>
          <p:nvPr/>
        </p:nvSpPr>
        <p:spPr bwMode="auto">
          <a:xfrm>
            <a:off x="504959" y="2076801"/>
            <a:ext cx="889042" cy="761681"/>
          </a:xfrm>
          <a:custGeom>
            <a:avLst/>
            <a:gdLst>
              <a:gd name="connsiteX0" fmla="*/ 479725 w 558900"/>
              <a:gd name="connsiteY0" fmla="*/ 0 h 478835"/>
              <a:gd name="connsiteX1" fmla="*/ 479725 w 558900"/>
              <a:gd name="connsiteY1" fmla="*/ 133816 h 478835"/>
              <a:gd name="connsiteX2" fmla="*/ 419940 w 558900"/>
              <a:gd name="connsiteY2" fmla="*/ 217653 h 478835"/>
              <a:gd name="connsiteX3" fmla="*/ 419940 w 558900"/>
              <a:gd name="connsiteY3" fmla="*/ 259571 h 478835"/>
              <a:gd name="connsiteX4" fmla="*/ 558900 w 558900"/>
              <a:gd name="connsiteY4" fmla="*/ 259571 h 478835"/>
              <a:gd name="connsiteX5" fmla="*/ 558900 w 558900"/>
              <a:gd name="connsiteY5" fmla="*/ 478835 h 478835"/>
              <a:gd name="connsiteX6" fmla="*/ 298754 w 558900"/>
              <a:gd name="connsiteY6" fmla="*/ 478835 h 478835"/>
              <a:gd name="connsiteX7" fmla="*/ 298754 w 558900"/>
              <a:gd name="connsiteY7" fmla="*/ 259571 h 478835"/>
              <a:gd name="connsiteX8" fmla="*/ 479725 w 558900"/>
              <a:gd name="connsiteY8" fmla="*/ 0 h 478835"/>
              <a:gd name="connsiteX9" fmla="*/ 179355 w 558900"/>
              <a:gd name="connsiteY9" fmla="*/ 0 h 478835"/>
              <a:gd name="connsiteX10" fmla="*/ 179355 w 558900"/>
              <a:gd name="connsiteY10" fmla="*/ 133816 h 478835"/>
              <a:gd name="connsiteX11" fmla="*/ 119570 w 558900"/>
              <a:gd name="connsiteY11" fmla="*/ 217653 h 478835"/>
              <a:gd name="connsiteX12" fmla="*/ 119570 w 558900"/>
              <a:gd name="connsiteY12" fmla="*/ 259571 h 478835"/>
              <a:gd name="connsiteX13" fmla="*/ 260146 w 558900"/>
              <a:gd name="connsiteY13" fmla="*/ 259571 h 478835"/>
              <a:gd name="connsiteX14" fmla="*/ 260146 w 558900"/>
              <a:gd name="connsiteY14" fmla="*/ 478835 h 478835"/>
              <a:gd name="connsiteX15" fmla="*/ 0 w 558900"/>
              <a:gd name="connsiteY15" fmla="*/ 478835 h 478835"/>
              <a:gd name="connsiteX16" fmla="*/ 0 w 558900"/>
              <a:gd name="connsiteY16" fmla="*/ 259571 h 478835"/>
              <a:gd name="connsiteX17" fmla="*/ 179355 w 558900"/>
              <a:gd name="connsiteY17" fmla="*/ 0 h 47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58900" h="478835">
                <a:moveTo>
                  <a:pt x="479725" y="0"/>
                </a:moveTo>
                <a:lnTo>
                  <a:pt x="479725" y="133816"/>
                </a:lnTo>
                <a:cubicBezTo>
                  <a:pt x="419940" y="133816"/>
                  <a:pt x="419940" y="145102"/>
                  <a:pt x="419940" y="217653"/>
                </a:cubicBezTo>
                <a:lnTo>
                  <a:pt x="419940" y="259571"/>
                </a:lnTo>
                <a:lnTo>
                  <a:pt x="558900" y="259571"/>
                </a:lnTo>
                <a:lnTo>
                  <a:pt x="558900" y="478835"/>
                </a:lnTo>
                <a:lnTo>
                  <a:pt x="298754" y="478835"/>
                </a:lnTo>
                <a:lnTo>
                  <a:pt x="298754" y="259571"/>
                </a:lnTo>
                <a:cubicBezTo>
                  <a:pt x="298754" y="93510"/>
                  <a:pt x="339149" y="0"/>
                  <a:pt x="479725" y="0"/>
                </a:cubicBezTo>
                <a:close/>
                <a:moveTo>
                  <a:pt x="179355" y="0"/>
                </a:moveTo>
                <a:lnTo>
                  <a:pt x="179355" y="133816"/>
                </a:lnTo>
                <a:cubicBezTo>
                  <a:pt x="119570" y="133816"/>
                  <a:pt x="119570" y="145102"/>
                  <a:pt x="119570" y="217653"/>
                </a:cubicBezTo>
                <a:lnTo>
                  <a:pt x="119570" y="259571"/>
                </a:lnTo>
                <a:lnTo>
                  <a:pt x="260146" y="259571"/>
                </a:lnTo>
                <a:lnTo>
                  <a:pt x="260146" y="478835"/>
                </a:lnTo>
                <a:lnTo>
                  <a:pt x="0" y="478835"/>
                </a:lnTo>
                <a:lnTo>
                  <a:pt x="0" y="259571"/>
                </a:lnTo>
                <a:cubicBezTo>
                  <a:pt x="0" y="93510"/>
                  <a:pt x="40395" y="0"/>
                  <a:pt x="179355" y="0"/>
                </a:cubicBezTo>
                <a:close/>
              </a:path>
            </a:pathLst>
          </a:custGeom>
          <a:solidFill>
            <a:srgbClr val="668C69"/>
          </a:solidFill>
          <a:ln>
            <a:noFill/>
          </a:ln>
        </p:spPr>
        <p:txBody>
          <a:bodyPr/>
          <a:lstStyle/>
          <a:p>
            <a:endParaRPr lang="zh-CN" altLang="en-US"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9" name="1">
            <a:extLst>
              <a:ext uri="{FF2B5EF4-FFF2-40B4-BE49-F238E27FC236}">
                <a16:creationId xmlns:a16="http://schemas.microsoft.com/office/drawing/2014/main" id="{F492590E-38AA-482C-8D5E-0C290053F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5942" y="4979654"/>
            <a:ext cx="872124" cy="18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normAutofit/>
          </a:bodyPr>
          <a:lstStyle>
            <a:lvl1pPr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 defTabSz="1216025"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defTabSz="1216025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marL="0" marR="0" lvl="0" indent="0" algn="ctr" defTabSz="121602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vi-VN" altLang="vi-VN" sz="1200" dirty="0">
                <a:solidFill>
                  <a:schemeClr val="bg1"/>
                </a:solidFill>
                <a:latin typeface="Noto Sans"/>
                <a:ea typeface="Noto Sans"/>
                <a:cs typeface="+mn-ea"/>
                <a:sym typeface="Arial" panose="020B0604020202020204" pitchFamily="34" charset="0"/>
              </a:rPr>
              <a:t>Từ khó</a:t>
            </a:r>
            <a:endParaRPr kumimoji="0" lang="en-US" altLang="zh-CN" sz="160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ea typeface="思源黑体 CN Medium" panose="020B0600000000000000" pitchFamily="34" charset="-122"/>
              <a:cs typeface="+mn-ea"/>
              <a:sym typeface="Arial" panose="020B0604020202020204" pitchFamily="34" charset="0"/>
            </a:endParaRP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1429FF61-60A1-4B81-BD03-24A659886091}"/>
              </a:ext>
            </a:extLst>
          </p:cNvPr>
          <p:cNvGrpSpPr/>
          <p:nvPr/>
        </p:nvGrpSpPr>
        <p:grpSpPr>
          <a:xfrm>
            <a:off x="6671717" y="1582983"/>
            <a:ext cx="2796451" cy="1382490"/>
            <a:chOff x="4829908" y="1616779"/>
            <a:chExt cx="3055028" cy="3965609"/>
          </a:xfrm>
        </p:grpSpPr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25A47F0E-74AB-47F4-A5DB-7893499F664F}"/>
                </a:ext>
              </a:extLst>
            </p:cNvPr>
            <p:cNvSpPr/>
            <p:nvPr/>
          </p:nvSpPr>
          <p:spPr>
            <a:xfrm>
              <a:off x="4829908" y="1616779"/>
              <a:ext cx="3055028" cy="3965609"/>
            </a:xfrm>
            <a:prstGeom prst="roundRect">
              <a:avLst/>
            </a:prstGeom>
            <a:solidFill>
              <a:srgbClr val="445E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00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0" name="文本框 19">
              <a:extLst>
                <a:ext uri="{FF2B5EF4-FFF2-40B4-BE49-F238E27FC236}">
                  <a16:creationId xmlns:a16="http://schemas.microsoft.com/office/drawing/2014/main" id="{06F4B33B-4DE9-456D-BBAB-70736BFBF69C}"/>
                </a:ext>
              </a:extLst>
            </p:cNvPr>
            <p:cNvSpPr txBox="1"/>
            <p:nvPr/>
          </p:nvSpPr>
          <p:spPr>
            <a:xfrm>
              <a:off x="5099792" y="2974177"/>
              <a:ext cx="2654211" cy="1250815"/>
            </a:xfrm>
            <a:prstGeom prst="roundRect">
              <a:avLst/>
            </a:prstGeom>
            <a:noFill/>
          </p:spPr>
          <p:txBody>
            <a:bodyPr wrap="square" rtlCol="0">
              <a:normAutofit fontScale="62500" lnSpcReduction="20000"/>
            </a:bodyPr>
            <a:lstStyle/>
            <a:p>
              <a:pPr>
                <a:lnSpc>
                  <a:spcPct val="120000"/>
                </a:lnSpc>
              </a:pPr>
              <a:r>
                <a:rPr lang="en-US" altLang="vi-VN" sz="2800" dirty="0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Gia </a:t>
              </a:r>
              <a:r>
                <a:rPr lang="en-US" altLang="vi-VN" sz="2800" dirty="0" err="1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súc</a:t>
              </a:r>
              <a:endParaRPr lang="vi-VN" altLang="vi-VN" sz="2800" dirty="0">
                <a:solidFill>
                  <a:schemeClr val="bg1"/>
                </a:solidFill>
                <a:latin typeface="Noto Sans"/>
                <a:ea typeface="Noto Sans"/>
                <a:cs typeface="+mn-ea"/>
                <a:sym typeface="Arial" panose="020B0604020202020204" pitchFamily="34" charset="0"/>
              </a:endParaRPr>
            </a:p>
          </p:txBody>
        </p:sp>
      </p:grp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0EF4A039-F266-4388-8CF4-028816490B8B}"/>
              </a:ext>
            </a:extLst>
          </p:cNvPr>
          <p:cNvGrpSpPr/>
          <p:nvPr/>
        </p:nvGrpSpPr>
        <p:grpSpPr>
          <a:xfrm>
            <a:off x="1430109" y="2369986"/>
            <a:ext cx="2796451" cy="1875325"/>
            <a:chOff x="5179149" y="2396420"/>
            <a:chExt cx="2796451" cy="1875325"/>
          </a:xfrm>
        </p:grpSpPr>
        <p:sp>
          <p:nvSpPr>
            <p:cNvPr id="24" name="文本框 23">
              <a:extLst>
                <a:ext uri="{FF2B5EF4-FFF2-40B4-BE49-F238E27FC236}">
                  <a16:creationId xmlns:a16="http://schemas.microsoft.com/office/drawing/2014/main" id="{69D8A1D2-8F72-4165-8178-E0B304FFE3C8}"/>
                </a:ext>
              </a:extLst>
            </p:cNvPr>
            <p:cNvSpPr txBox="1"/>
            <p:nvPr/>
          </p:nvSpPr>
          <p:spPr>
            <a:xfrm>
              <a:off x="5179149" y="2396420"/>
              <a:ext cx="1672044" cy="355393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lnSpc>
                  <a:spcPct val="120000"/>
                </a:lnSpc>
              </a:pPr>
              <a:r>
                <a:rPr lang="en-US" altLang="vi-VN" sz="3200" b="1" dirty="0" err="1"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Vật</a:t>
              </a:r>
              <a:r>
                <a:rPr lang="en-US" altLang="vi-VN" sz="3200" b="1" dirty="0"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3200" b="1" dirty="0" err="1"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nuôi</a:t>
              </a:r>
              <a:endParaRPr lang="vi-VN" altLang="vi-VN" sz="3200" b="1" dirty="0">
                <a:latin typeface="Noto Sans"/>
                <a:ea typeface="Noto Sans"/>
                <a:cs typeface="+mn-ea"/>
                <a:sym typeface="Arial" panose="020B0604020202020204" pitchFamily="34" charset="0"/>
              </a:endParaRP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CBD12F1B-CAAC-469A-911D-FA274EAFF33F}"/>
                </a:ext>
              </a:extLst>
            </p:cNvPr>
            <p:cNvSpPr txBox="1"/>
            <p:nvPr/>
          </p:nvSpPr>
          <p:spPr>
            <a:xfrm>
              <a:off x="5179149" y="3020932"/>
              <a:ext cx="2796451" cy="1250814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pPr>
                <a:lnSpc>
                  <a:spcPct val="120000"/>
                </a:lnSpc>
              </a:pPr>
              <a:r>
                <a:rPr lang="en-US" altLang="vi-VN" sz="3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Chia </a:t>
              </a:r>
              <a:r>
                <a:rPr lang="en-US" altLang="vi-VN" sz="3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thành</a:t>
              </a:r>
              <a:r>
                <a:rPr lang="en-US" altLang="vi-VN" sz="3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2 </a:t>
              </a:r>
              <a:r>
                <a:rPr lang="en-US" altLang="vi-VN" sz="3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nhóm</a:t>
              </a:r>
              <a:r>
                <a:rPr lang="en-US" altLang="vi-VN" sz="3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 </a:t>
              </a:r>
              <a:r>
                <a:rPr lang="en-US" altLang="vi-VN" sz="36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chính</a:t>
              </a:r>
              <a:endParaRPr lang="vi-VN" altLang="vi-VN" sz="3600" dirty="0">
                <a:solidFill>
                  <a:schemeClr val="tx1">
                    <a:lumMod val="75000"/>
                    <a:lumOff val="25000"/>
                  </a:schemeClr>
                </a:solidFill>
                <a:latin typeface="Noto Sans"/>
                <a:ea typeface="Noto Sans"/>
                <a:cs typeface="+mn-ea"/>
                <a:sym typeface="Arial" panose="020B0604020202020204" pitchFamily="34" charset="0"/>
              </a:endParaRPr>
            </a:p>
          </p:txBody>
        </p:sp>
      </p:grpSp>
      <p:sp>
        <p:nvSpPr>
          <p:cNvPr id="18" name="文本框 17">
            <a:extLst>
              <a:ext uri="{FF2B5EF4-FFF2-40B4-BE49-F238E27FC236}">
                <a16:creationId xmlns:a16="http://schemas.microsoft.com/office/drawing/2014/main" id="{27487980-1DB1-74DC-C6D2-6706C7803B54}"/>
              </a:ext>
            </a:extLst>
          </p:cNvPr>
          <p:cNvSpPr txBox="1"/>
          <p:nvPr/>
        </p:nvSpPr>
        <p:spPr>
          <a:xfrm>
            <a:off x="4122057" y="303144"/>
            <a:ext cx="3947886" cy="5791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zh-CN"/>
            </a:defPPr>
            <a:lvl1pPr algn="r">
              <a:defRPr sz="13800" b="1">
                <a:gradFill>
                  <a:gsLst>
                    <a:gs pos="21000">
                      <a:srgbClr val="407BFF"/>
                    </a:gs>
                    <a:gs pos="100000">
                      <a:srgbClr val="8CB0FF"/>
                    </a:gs>
                  </a:gsLst>
                  <a:lin ang="2700000" scaled="0"/>
                </a:gradFill>
                <a:latin typeface="汉仪雅酷黑 85W" panose="020B0904020202020204" pitchFamily="34" charset="-122"/>
                <a:ea typeface="汉仪雅酷黑 85W" panose="020B0904020202020204" pitchFamily="34" charset="-122"/>
              </a:defRPr>
            </a:lvl1pPr>
          </a:lstStyle>
          <a:p>
            <a:pPr algn="ctr"/>
            <a:r>
              <a:rPr lang="en-US" altLang="vi-VN" sz="44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II. </a:t>
            </a:r>
            <a:r>
              <a:rPr lang="en-US" altLang="vi-VN" sz="44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Vật</a:t>
            </a:r>
            <a:r>
              <a:rPr lang="en-US" altLang="vi-VN" sz="44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44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nuôi</a:t>
            </a:r>
            <a:endParaRPr lang="vi-VN" altLang="vi-VN" sz="4400" dirty="0">
              <a:solidFill>
                <a:srgbClr val="445E46"/>
              </a:solidFill>
              <a:latin typeface="Noto Sans"/>
              <a:ea typeface="Noto Sans"/>
              <a:sym typeface="Arial" panose="020B0604020202020204" pitchFamily="34" charset="0"/>
            </a:endParaRPr>
          </a:p>
        </p:txBody>
      </p:sp>
      <p:grpSp>
        <p:nvGrpSpPr>
          <p:cNvPr id="27" name="组合 2">
            <a:extLst>
              <a:ext uri="{FF2B5EF4-FFF2-40B4-BE49-F238E27FC236}">
                <a16:creationId xmlns:a16="http://schemas.microsoft.com/office/drawing/2014/main" id="{67092D23-CA76-435C-8507-7D8344A3FFC3}"/>
              </a:ext>
            </a:extLst>
          </p:cNvPr>
          <p:cNvGrpSpPr/>
          <p:nvPr/>
        </p:nvGrpSpPr>
        <p:grpSpPr>
          <a:xfrm>
            <a:off x="6671717" y="4245312"/>
            <a:ext cx="2796451" cy="1382490"/>
            <a:chOff x="4829908" y="1616779"/>
            <a:chExt cx="3055028" cy="3965609"/>
          </a:xfrm>
        </p:grpSpPr>
        <p:sp>
          <p:nvSpPr>
            <p:cNvPr id="28" name="矩形 3">
              <a:extLst>
                <a:ext uri="{FF2B5EF4-FFF2-40B4-BE49-F238E27FC236}">
                  <a16:creationId xmlns:a16="http://schemas.microsoft.com/office/drawing/2014/main" id="{D85FBCC3-116A-44A8-95AC-B041251336F5}"/>
                </a:ext>
              </a:extLst>
            </p:cNvPr>
            <p:cNvSpPr/>
            <p:nvPr/>
          </p:nvSpPr>
          <p:spPr>
            <a:xfrm>
              <a:off x="4829908" y="1616779"/>
              <a:ext cx="3055028" cy="3965609"/>
            </a:xfrm>
            <a:prstGeom prst="roundRect">
              <a:avLst/>
            </a:prstGeom>
            <a:solidFill>
              <a:srgbClr val="445E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400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9" name="文本框 19">
              <a:extLst>
                <a:ext uri="{FF2B5EF4-FFF2-40B4-BE49-F238E27FC236}">
                  <a16:creationId xmlns:a16="http://schemas.microsoft.com/office/drawing/2014/main" id="{C3CFDF53-4048-4FF6-BF9D-BF49D2896862}"/>
                </a:ext>
              </a:extLst>
            </p:cNvPr>
            <p:cNvSpPr txBox="1"/>
            <p:nvPr/>
          </p:nvSpPr>
          <p:spPr>
            <a:xfrm>
              <a:off x="5099792" y="2974177"/>
              <a:ext cx="2654211" cy="1250815"/>
            </a:xfrm>
            <a:prstGeom prst="roundRect">
              <a:avLst/>
            </a:prstGeom>
            <a:noFill/>
          </p:spPr>
          <p:txBody>
            <a:bodyPr wrap="square" rtlCol="0">
              <a:normAutofit fontScale="62500" lnSpcReduction="20000"/>
            </a:bodyPr>
            <a:lstStyle/>
            <a:p>
              <a:pPr>
                <a:lnSpc>
                  <a:spcPct val="120000"/>
                </a:lnSpc>
              </a:pPr>
              <a:r>
                <a:rPr lang="en-US" altLang="vi-VN" sz="2800" dirty="0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Gia </a:t>
              </a:r>
              <a:r>
                <a:rPr lang="en-US" altLang="vi-VN" sz="2800" dirty="0" err="1">
                  <a:solidFill>
                    <a:schemeClr val="bg1"/>
                  </a:solidFill>
                  <a:latin typeface="Noto Sans"/>
                  <a:ea typeface="Noto Sans"/>
                  <a:cs typeface="+mn-ea"/>
                  <a:sym typeface="Arial" panose="020B0604020202020204" pitchFamily="34" charset="0"/>
                </a:rPr>
                <a:t>cầm</a:t>
              </a:r>
              <a:endParaRPr lang="vi-VN" altLang="vi-VN" sz="2800" dirty="0">
                <a:solidFill>
                  <a:schemeClr val="bg1"/>
                </a:solidFill>
                <a:latin typeface="Noto Sans"/>
                <a:ea typeface="Noto Sans"/>
                <a:cs typeface="+mn-ea"/>
                <a:sym typeface="Arial" panose="020B0604020202020204" pitchFamily="34" charset="0"/>
              </a:endParaRPr>
            </a:p>
          </p:txBody>
        </p:sp>
      </p:grpSp>
      <p:pic>
        <p:nvPicPr>
          <p:cNvPr id="1026" name="Picture 2" descr="Hình ảnh Vẽ Thiết Lập Hình Minh Họa Vector Mũi Tên đầy Màu Sắc Trong Phong  Cách Tay Doodle Dễ Thương PNG , Vẽ Chuột, Vẽ Mũi Tên, Bản Vẽ đầy Màu">
            <a:extLst>
              <a:ext uri="{FF2B5EF4-FFF2-40B4-BE49-F238E27FC236}">
                <a16:creationId xmlns:a16="http://schemas.microsoft.com/office/drawing/2014/main" id="{7E6C7653-6A39-4D08-AB4E-F53CA5F220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20917" y1="14417" x2="20917" y2="14417"/>
                        <a14:foregroundMark x1="19000" y1="14000" x2="19000" y2="14000"/>
                        <a14:foregroundMark x1="15000" y1="16917" x2="19500" y2="15917"/>
                        <a14:foregroundMark x1="11833" y1="49083" x2="19833" y2="52500"/>
                      </a14:backgroundRemoval>
                    </a14:imgEffect>
                    <a14:imgEffect>
                      <a14:colorTemperature colorTemp="8800"/>
                    </a14:imgEffect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63150" b="31197"/>
          <a:stretch/>
        </p:blipFill>
        <p:spPr bwMode="auto">
          <a:xfrm>
            <a:off x="4024697" y="1480008"/>
            <a:ext cx="2527169" cy="4718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B745CA4-6262-4B52-B062-F287BE5E86E4}"/>
              </a:ext>
            </a:extLst>
          </p:cNvPr>
          <p:cNvSpPr txBox="1"/>
          <p:nvPr/>
        </p:nvSpPr>
        <p:spPr>
          <a:xfrm>
            <a:off x="2843683" y="5930634"/>
            <a:ext cx="7217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</a:rPr>
              <a:t>Vật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</a:rPr>
              <a:t>nuôi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</a:rPr>
              <a:t>đặc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 tr</a:t>
            </a:r>
            <a:r>
              <a:rPr lang="vi-VN" sz="3600" b="1" dirty="0">
                <a:solidFill>
                  <a:schemeClr val="accent6">
                    <a:lumMod val="75000"/>
                  </a:schemeClr>
                </a:solidFill>
              </a:rPr>
              <a:t>ư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ng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</a:rPr>
              <a:t>vùng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600" b="1" dirty="0" err="1">
                <a:solidFill>
                  <a:schemeClr val="accent6">
                    <a:lumMod val="75000"/>
                  </a:schemeClr>
                </a:solidFill>
              </a:rPr>
              <a:t>miền</a:t>
            </a:r>
            <a:endParaRPr lang="en-US" sz="36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91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 descr="图标&#10;&#10;描述已自动生成">
            <a:extLst>
              <a:ext uri="{FF2B5EF4-FFF2-40B4-BE49-F238E27FC236}">
                <a16:creationId xmlns:a16="http://schemas.microsoft.com/office/drawing/2014/main" id="{B3BF615F-0A99-50F9-4B01-EDEFCFFDEF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0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16" name="任意多边形: 形状 15">
            <a:extLst>
              <a:ext uri="{FF2B5EF4-FFF2-40B4-BE49-F238E27FC236}">
                <a16:creationId xmlns:a16="http://schemas.microsoft.com/office/drawing/2014/main" id="{FEE83279-E84C-85BC-B765-A1C4EFADB6A6}"/>
              </a:ext>
            </a:extLst>
          </p:cNvPr>
          <p:cNvSpPr/>
          <p:nvPr/>
        </p:nvSpPr>
        <p:spPr>
          <a:xfrm rot="4970341">
            <a:off x="-2145293" y="545797"/>
            <a:ext cx="4514752" cy="1144232"/>
          </a:xfrm>
          <a:custGeom>
            <a:avLst/>
            <a:gdLst>
              <a:gd name="connsiteX0" fmla="*/ 259752 w 10836312"/>
              <a:gd name="connsiteY0" fmla="*/ 2440805 h 2913245"/>
              <a:gd name="connsiteX1" fmla="*/ 290232 w 10836312"/>
              <a:gd name="connsiteY1" fmla="*/ 2364605 h 2913245"/>
              <a:gd name="connsiteX2" fmla="*/ 3201072 w 10836312"/>
              <a:gd name="connsiteY2" fmla="*/ 32885 h 2913245"/>
              <a:gd name="connsiteX3" fmla="*/ 5852832 w 10836312"/>
              <a:gd name="connsiteY3" fmla="*/ 947285 h 2913245"/>
              <a:gd name="connsiteX4" fmla="*/ 9129432 w 10836312"/>
              <a:gd name="connsiteY4" fmla="*/ 261485 h 2913245"/>
              <a:gd name="connsiteX5" fmla="*/ 10836312 w 10836312"/>
              <a:gd name="connsiteY5" fmla="*/ 2913245 h 291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836312" h="2913245">
                <a:moveTo>
                  <a:pt x="259752" y="2440805"/>
                </a:moveTo>
                <a:cubicBezTo>
                  <a:pt x="29882" y="2603365"/>
                  <a:pt x="-199988" y="2765925"/>
                  <a:pt x="290232" y="2364605"/>
                </a:cubicBezTo>
                <a:cubicBezTo>
                  <a:pt x="780452" y="1963285"/>
                  <a:pt x="2273972" y="269105"/>
                  <a:pt x="3201072" y="32885"/>
                </a:cubicBezTo>
                <a:cubicBezTo>
                  <a:pt x="4128172" y="-203335"/>
                  <a:pt x="4864772" y="909185"/>
                  <a:pt x="5852832" y="947285"/>
                </a:cubicBezTo>
                <a:cubicBezTo>
                  <a:pt x="6840892" y="985385"/>
                  <a:pt x="8298852" y="-66175"/>
                  <a:pt x="9129432" y="261485"/>
                </a:cubicBezTo>
                <a:cubicBezTo>
                  <a:pt x="9960012" y="589145"/>
                  <a:pt x="10398162" y="1751195"/>
                  <a:pt x="10836312" y="2913245"/>
                </a:cubicBezTo>
              </a:path>
            </a:pathLst>
          </a:custGeom>
          <a:noFill/>
          <a:ln w="28575">
            <a:solidFill>
              <a:srgbClr val="C3F4C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pic>
        <p:nvPicPr>
          <p:cNvPr id="17" name="图片 16" descr="图标&#10;&#10;描述已自动生成">
            <a:extLst>
              <a:ext uri="{FF2B5EF4-FFF2-40B4-BE49-F238E27FC236}">
                <a16:creationId xmlns:a16="http://schemas.microsoft.com/office/drawing/2014/main" id="{52AFEF11-B75A-9F4B-75DA-3E885D3B17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976"/>
          <a:stretch>
            <a:fillRect/>
          </a:stretch>
        </p:blipFill>
        <p:spPr>
          <a:xfrm>
            <a:off x="-1465943" y="1311989"/>
            <a:ext cx="7939316" cy="5888650"/>
          </a:xfrm>
          <a:prstGeom prst="rect">
            <a:avLst/>
          </a:prstGeom>
        </p:spPr>
      </p:pic>
      <p:sp>
        <p:nvSpPr>
          <p:cNvPr id="19" name="文本框 18">
            <a:extLst>
              <a:ext uri="{FF2B5EF4-FFF2-40B4-BE49-F238E27FC236}">
                <a16:creationId xmlns:a16="http://schemas.microsoft.com/office/drawing/2014/main" id="{AC03276C-41C1-4752-0565-D82940CAE1A0}"/>
              </a:ext>
            </a:extLst>
          </p:cNvPr>
          <p:cNvSpPr txBox="1"/>
          <p:nvPr/>
        </p:nvSpPr>
        <p:spPr>
          <a:xfrm>
            <a:off x="6027173" y="3464946"/>
            <a:ext cx="5418953" cy="2285770"/>
          </a:xfrm>
          <a:prstGeom prst="rect">
            <a:avLst/>
          </a:prstGeom>
          <a:noFill/>
        </p:spPr>
        <p:txBody>
          <a:bodyPr wrap="square" rtlCol="0">
            <a:normAutofit fontScale="77500" lnSpcReduction="20000"/>
          </a:bodyPr>
          <a:lstStyle>
            <a:defPPr>
              <a:defRPr lang="zh-CN"/>
            </a:defPPr>
            <a:lvl1pPr algn="r">
              <a:defRPr sz="13800" b="1">
                <a:gradFill>
                  <a:gsLst>
                    <a:gs pos="21000">
                      <a:srgbClr val="407BFF"/>
                    </a:gs>
                    <a:gs pos="100000">
                      <a:srgbClr val="8CB0FF"/>
                    </a:gs>
                  </a:gsLst>
                  <a:lin ang="2700000" scaled="0"/>
                </a:gradFill>
                <a:latin typeface="汉仪雅酷黑 85W" panose="020B0904020202020204" pitchFamily="34" charset="-122"/>
                <a:ea typeface="汉仪雅酷黑 85W" panose="020B0904020202020204" pitchFamily="34" charset="-122"/>
              </a:defRPr>
            </a:lvl1pPr>
          </a:lstStyle>
          <a:p>
            <a:r>
              <a:rPr lang="en-US" altLang="vi-VN" sz="66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Một</a:t>
            </a:r>
            <a:r>
              <a:rPr lang="en-US" altLang="vi-VN" sz="66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66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số</a:t>
            </a:r>
            <a:r>
              <a:rPr lang="en-US" altLang="vi-VN" sz="66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66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phương</a:t>
            </a:r>
            <a:r>
              <a:rPr lang="en-US" altLang="vi-VN" sz="66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66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thức</a:t>
            </a:r>
            <a:r>
              <a:rPr lang="en-US" altLang="vi-VN" sz="66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66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chăn</a:t>
            </a:r>
            <a:r>
              <a:rPr lang="en-US" altLang="vi-VN" sz="66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66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nuôi</a:t>
            </a:r>
            <a:r>
              <a:rPr lang="en-US" altLang="vi-VN" sz="66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66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phổ</a:t>
            </a:r>
            <a:r>
              <a:rPr lang="en-US" altLang="vi-VN" sz="66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66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biến</a:t>
            </a:r>
            <a:r>
              <a:rPr lang="en-US" altLang="vi-VN" sz="66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ở </a:t>
            </a:r>
            <a:r>
              <a:rPr lang="en-US" altLang="vi-VN" sz="66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Việt</a:t>
            </a:r>
            <a:r>
              <a:rPr lang="en-US" altLang="vi-VN" sz="66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Nam</a:t>
            </a:r>
            <a:endParaRPr lang="vi-VN" altLang="vi-VN" sz="6600" dirty="0">
              <a:solidFill>
                <a:srgbClr val="445E46"/>
              </a:solidFill>
              <a:latin typeface="Noto Sans"/>
              <a:ea typeface="Noto Sans"/>
              <a:sym typeface="Arial" panose="020B0604020202020204" pitchFamily="34" charset="0"/>
            </a:endParaRPr>
          </a:p>
        </p:txBody>
      </p:sp>
      <p:grpSp>
        <p:nvGrpSpPr>
          <p:cNvPr id="21" name="组合 20">
            <a:extLst>
              <a:ext uri="{FF2B5EF4-FFF2-40B4-BE49-F238E27FC236}">
                <a16:creationId xmlns:a16="http://schemas.microsoft.com/office/drawing/2014/main" id="{A9A423A2-35D5-08BA-1123-7D18F584D477}"/>
              </a:ext>
            </a:extLst>
          </p:cNvPr>
          <p:cNvGrpSpPr/>
          <p:nvPr/>
        </p:nvGrpSpPr>
        <p:grpSpPr>
          <a:xfrm>
            <a:off x="6452447" y="2152083"/>
            <a:ext cx="4757352" cy="1446550"/>
            <a:chOff x="4154643" y="1436945"/>
            <a:chExt cx="4757352" cy="1446550"/>
          </a:xfrm>
        </p:grpSpPr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6E6F1613-E129-33A4-6410-7E2F18ED640C}"/>
                </a:ext>
              </a:extLst>
            </p:cNvPr>
            <p:cNvSpPr txBox="1"/>
            <p:nvPr/>
          </p:nvSpPr>
          <p:spPr>
            <a:xfrm>
              <a:off x="4154643" y="1436948"/>
              <a:ext cx="2747602" cy="1219200"/>
            </a:xfrm>
            <a:prstGeom prst="rect">
              <a:avLst/>
            </a:prstGeom>
            <a:noFill/>
          </p:spPr>
          <p:txBody>
            <a:bodyPr wrap="square" rtlCol="0">
              <a:normAutofit fontScale="92500" lnSpcReduction="10000"/>
            </a:bodyPr>
            <a:lstStyle/>
            <a:p>
              <a:pPr algn="r"/>
              <a:endParaRPr lang="zh-CN" altLang="en-US" sz="8800" b="1" i="1" dirty="0">
                <a:ln>
                  <a:solidFill>
                    <a:srgbClr val="445E46"/>
                  </a:solidFill>
                </a:ln>
                <a:noFill/>
                <a:latin typeface="Arial" panose="020B0604020202020204" pitchFamily="34" charset="0"/>
                <a:ea typeface="思源黑体 CN Medium" panose="020B0600000000000000" pitchFamily="34" charset="-122"/>
                <a:cs typeface="阿里巴巴普惠体 Heavy" panose="00020600040101010101" pitchFamily="18" charset="-122"/>
                <a:sym typeface="Arial" panose="020B0604020202020204" pitchFamily="34" charset="0"/>
              </a:endParaRPr>
            </a:p>
          </p:txBody>
        </p:sp>
        <p:sp>
          <p:nvSpPr>
            <p:cNvPr id="25" name="文本框 24">
              <a:extLst>
                <a:ext uri="{FF2B5EF4-FFF2-40B4-BE49-F238E27FC236}">
                  <a16:creationId xmlns:a16="http://schemas.microsoft.com/office/drawing/2014/main" id="{B486BC00-8C45-54E1-4C8A-15F9BBF2B89A}"/>
                </a:ext>
              </a:extLst>
            </p:cNvPr>
            <p:cNvSpPr txBox="1"/>
            <p:nvPr/>
          </p:nvSpPr>
          <p:spPr>
            <a:xfrm>
              <a:off x="6726436" y="1436945"/>
              <a:ext cx="2185560" cy="1446550"/>
            </a:xfrm>
            <a:prstGeom prst="rect">
              <a:avLst/>
            </a:prstGeom>
            <a:noFill/>
          </p:spPr>
          <p:txBody>
            <a:bodyPr wrap="square" rtlCol="0">
              <a:normAutofit/>
            </a:bodyPr>
            <a:lstStyle>
              <a:defPPr>
                <a:defRPr lang="zh-CN"/>
              </a:defPPr>
              <a:lvl1pPr algn="r">
                <a:defRPr sz="6000" b="1">
                  <a:gradFill>
                    <a:gsLst>
                      <a:gs pos="21000">
                        <a:srgbClr val="407BFF"/>
                      </a:gs>
                      <a:gs pos="100000">
                        <a:srgbClr val="8CB0FF"/>
                      </a:gs>
                    </a:gsLst>
                    <a:lin ang="2700000" scaled="0"/>
                  </a:gradFill>
                  <a:latin typeface="汉仪雅酷黑 85W" panose="020B0904020202020204" pitchFamily="34" charset="-122"/>
                  <a:ea typeface="汉仪雅酷黑 85W" panose="020B0904020202020204" pitchFamily="34" charset="-122"/>
                </a:defRPr>
              </a:lvl1pPr>
            </a:lstStyle>
            <a:p>
              <a:pPr algn="ctr"/>
              <a:r>
                <a:rPr lang="en-US" altLang="vi-VN" sz="8800" i="1" dirty="0">
                  <a:solidFill>
                    <a:srgbClr val="445E46"/>
                  </a:solidFill>
                  <a:latin typeface="Noto Sans"/>
                  <a:ea typeface="Noto Sans"/>
                  <a:cs typeface="Arial" panose="020B0604020202020204" pitchFamily="34" charset="0"/>
                  <a:sym typeface="Arial" panose="020B0604020202020204" pitchFamily="34" charset="0"/>
                </a:rPr>
                <a:t>III</a:t>
              </a:r>
              <a:endParaRPr lang="zh-CN" altLang="en-US" sz="8800" i="1" dirty="0">
                <a:solidFill>
                  <a:srgbClr val="445E46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604020202020204" pitchFamily="34" charset="0"/>
                <a:sym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8130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组合 9">
            <a:extLst>
              <a:ext uri="{FF2B5EF4-FFF2-40B4-BE49-F238E27FC236}">
                <a16:creationId xmlns:a16="http://schemas.microsoft.com/office/drawing/2014/main" id="{AD7B92B9-CE82-4D03-BB4B-F5F151ADC0CC}"/>
              </a:ext>
            </a:extLst>
          </p:cNvPr>
          <p:cNvGrpSpPr/>
          <p:nvPr/>
        </p:nvGrpSpPr>
        <p:grpSpPr>
          <a:xfrm>
            <a:off x="6497818" y="1306934"/>
            <a:ext cx="4687472" cy="2122066"/>
            <a:chOff x="6497818" y="1306934"/>
            <a:chExt cx="4687472" cy="2122066"/>
          </a:xfrm>
        </p:grpSpPr>
        <p:sp>
          <p:nvSpPr>
            <p:cNvPr id="11" name="矩形: 圆角 10">
              <a:extLst>
                <a:ext uri="{FF2B5EF4-FFF2-40B4-BE49-F238E27FC236}">
                  <a16:creationId xmlns:a16="http://schemas.microsoft.com/office/drawing/2014/main" id="{FAF1985D-D760-4298-B64F-EF35E3A0CEDD}"/>
                </a:ext>
              </a:extLst>
            </p:cNvPr>
            <p:cNvSpPr/>
            <p:nvPr/>
          </p:nvSpPr>
          <p:spPr>
            <a:xfrm>
              <a:off x="6497818" y="1306934"/>
              <a:ext cx="4687472" cy="2122066"/>
            </a:xfrm>
            <a:prstGeom prst="roundRect">
              <a:avLst>
                <a:gd name="adj" fmla="val 10488"/>
              </a:avLst>
            </a:prstGeom>
            <a:solidFill>
              <a:srgbClr val="445E46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>
                <a:lnSpc>
                  <a:spcPct val="150000"/>
                </a:lnSpc>
              </a:pPr>
              <a:endParaRPr lang="zh-CN" altLang="en-US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grpSp>
          <p:nvGrpSpPr>
            <p:cNvPr id="12" name="组合 11">
              <a:extLst>
                <a:ext uri="{FF2B5EF4-FFF2-40B4-BE49-F238E27FC236}">
                  <a16:creationId xmlns:a16="http://schemas.microsoft.com/office/drawing/2014/main" id="{828BC82C-3C65-4B8A-B6B9-343383E697CF}"/>
                </a:ext>
              </a:extLst>
            </p:cNvPr>
            <p:cNvGrpSpPr/>
            <p:nvPr/>
          </p:nvGrpSpPr>
          <p:grpSpPr>
            <a:xfrm>
              <a:off x="7223202" y="1551723"/>
              <a:ext cx="3374907" cy="475530"/>
              <a:chOff x="1663966" y="1458264"/>
              <a:chExt cx="2801469" cy="394732"/>
            </a:xfrm>
          </p:grpSpPr>
          <p:cxnSp>
            <p:nvCxnSpPr>
              <p:cNvPr id="17" name="直接连接符 16">
                <a:extLst>
                  <a:ext uri="{FF2B5EF4-FFF2-40B4-BE49-F238E27FC236}">
                    <a16:creationId xmlns:a16="http://schemas.microsoft.com/office/drawing/2014/main" id="{60E0517A-1B3A-45DD-9B3A-3ECC30DCBDB5}"/>
                  </a:ext>
                </a:extLst>
              </p:cNvPr>
              <p:cNvCxnSpPr/>
              <p:nvPr/>
            </p:nvCxnSpPr>
            <p:spPr>
              <a:xfrm>
                <a:off x="1663966" y="1852996"/>
                <a:ext cx="2801469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文本框 17">
                <a:extLst>
                  <a:ext uri="{FF2B5EF4-FFF2-40B4-BE49-F238E27FC236}">
                    <a16:creationId xmlns:a16="http://schemas.microsoft.com/office/drawing/2014/main" id="{DF1B2D4D-7ADB-470E-B3EB-DD75952B6FFF}"/>
                  </a:ext>
                </a:extLst>
              </p:cNvPr>
              <p:cNvSpPr txBox="1"/>
              <p:nvPr/>
            </p:nvSpPr>
            <p:spPr>
              <a:xfrm>
                <a:off x="1663967" y="1458264"/>
                <a:ext cx="2325101" cy="328914"/>
              </a:xfrm>
              <a:prstGeom prst="rect">
                <a:avLst/>
              </a:prstGeom>
              <a:noFill/>
            </p:spPr>
            <p:txBody>
              <a:bodyPr wrap="square">
                <a:normAutofit/>
              </a:bodyPr>
              <a:lstStyle/>
              <a:p>
                <a:pPr>
                  <a:defRPr/>
                </a:pPr>
                <a:r>
                  <a:rPr lang="en-US" altLang="vi-VN" sz="2000" b="1" dirty="0" err="1">
                    <a:solidFill>
                      <a:schemeClr val="bg1"/>
                    </a:solidFill>
                    <a:latin typeface="Noto Sans"/>
                    <a:ea typeface="Noto Sans"/>
                    <a:sym typeface="Arial" panose="020B0604020202020204" pitchFamily="34" charset="0"/>
                  </a:rPr>
                  <a:t>Chăn</a:t>
                </a:r>
                <a:r>
                  <a:rPr lang="en-US" altLang="vi-VN" sz="2000" b="1" dirty="0">
                    <a:solidFill>
                      <a:schemeClr val="bg1"/>
                    </a:solidFill>
                    <a:latin typeface="Noto Sans"/>
                    <a:ea typeface="Noto Sans"/>
                    <a:sym typeface="Arial" panose="020B0604020202020204" pitchFamily="34" charset="0"/>
                  </a:rPr>
                  <a:t> </a:t>
                </a:r>
                <a:r>
                  <a:rPr lang="en-US" altLang="vi-VN" sz="2000" b="1" dirty="0" err="1">
                    <a:solidFill>
                      <a:schemeClr val="bg1"/>
                    </a:solidFill>
                    <a:latin typeface="Noto Sans"/>
                    <a:ea typeface="Noto Sans"/>
                    <a:sym typeface="Arial" panose="020B0604020202020204" pitchFamily="34" charset="0"/>
                  </a:rPr>
                  <a:t>nuôi</a:t>
                </a:r>
                <a:r>
                  <a:rPr lang="en-US" altLang="vi-VN" sz="2000" b="1" dirty="0">
                    <a:solidFill>
                      <a:schemeClr val="bg1"/>
                    </a:solidFill>
                    <a:latin typeface="Noto Sans"/>
                    <a:ea typeface="Noto Sans"/>
                    <a:sym typeface="Arial" panose="020B0604020202020204" pitchFamily="34" charset="0"/>
                  </a:rPr>
                  <a:t> </a:t>
                </a:r>
                <a:r>
                  <a:rPr lang="en-US" altLang="vi-VN" sz="2000" b="1" dirty="0" err="1">
                    <a:solidFill>
                      <a:schemeClr val="bg1"/>
                    </a:solidFill>
                    <a:latin typeface="Noto Sans"/>
                    <a:ea typeface="Noto Sans"/>
                    <a:sym typeface="Arial" panose="020B0604020202020204" pitchFamily="34" charset="0"/>
                  </a:rPr>
                  <a:t>nông</a:t>
                </a:r>
                <a:r>
                  <a:rPr lang="en-US" altLang="vi-VN" sz="2000" b="1" dirty="0">
                    <a:solidFill>
                      <a:schemeClr val="bg1"/>
                    </a:solidFill>
                    <a:latin typeface="Noto Sans"/>
                    <a:ea typeface="Noto Sans"/>
                    <a:sym typeface="Arial" panose="020B0604020202020204" pitchFamily="34" charset="0"/>
                  </a:rPr>
                  <a:t> </a:t>
                </a:r>
                <a:r>
                  <a:rPr lang="en-US" altLang="vi-VN" sz="2000" b="1" dirty="0" err="1">
                    <a:solidFill>
                      <a:schemeClr val="bg1"/>
                    </a:solidFill>
                    <a:latin typeface="Noto Sans"/>
                    <a:ea typeface="Noto Sans"/>
                    <a:sym typeface="Arial" panose="020B0604020202020204" pitchFamily="34" charset="0"/>
                  </a:rPr>
                  <a:t>hộ</a:t>
                </a:r>
                <a:endParaRPr lang="vi-VN" altLang="vi-VN" sz="2000" b="1" dirty="0">
                  <a:solidFill>
                    <a:schemeClr val="bg1"/>
                  </a:solidFill>
                  <a:latin typeface="Noto Sans"/>
                  <a:ea typeface="Noto Sans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13" name="文本框 12">
              <a:extLst>
                <a:ext uri="{FF2B5EF4-FFF2-40B4-BE49-F238E27FC236}">
                  <a16:creationId xmlns:a16="http://schemas.microsoft.com/office/drawing/2014/main" id="{B454227E-0709-43D1-91E4-391AA11E5622}"/>
                </a:ext>
              </a:extLst>
            </p:cNvPr>
            <p:cNvSpPr txBox="1"/>
            <p:nvPr/>
          </p:nvSpPr>
          <p:spPr>
            <a:xfrm>
              <a:off x="7125424" y="2209336"/>
              <a:ext cx="3756933" cy="708837"/>
            </a:xfrm>
            <a:prstGeom prst="rect">
              <a:avLst/>
            </a:prstGeom>
            <a:noFill/>
          </p:spPr>
          <p:txBody>
            <a:bodyPr wrap="square">
              <a:normAutofit/>
            </a:bodyPr>
            <a:lstStyle>
              <a:defPPr>
                <a:defRPr lang="zh-CN"/>
              </a:defPPr>
              <a:lvl1pPr algn="ctr" defTabSz="1828800">
                <a:lnSpc>
                  <a:spcPct val="130000"/>
                </a:lnSpc>
                <a:defRPr sz="1600">
                  <a:latin typeface="微软雅黑 Light" panose="020B0502040204020203" pitchFamily="34" charset="-122"/>
                  <a:ea typeface="微软雅黑 Light" panose="020B0502040204020203" pitchFamily="34" charset="-122"/>
                  <a:cs typeface="Lato Light" charset="0"/>
                </a:defRPr>
              </a:lvl1pPr>
            </a:lstStyle>
            <a:p>
              <a:pPr algn="l"/>
              <a:r>
                <a:rPr lang="en-US" altLang="vi-VN" sz="2400" dirty="0" err="1">
                  <a:solidFill>
                    <a:schemeClr val="bg1"/>
                  </a:solidFill>
                  <a:latin typeface="Noto Sans"/>
                  <a:ea typeface="Noto Sans"/>
                  <a:sym typeface="Arial" panose="020B0604020202020204" pitchFamily="34" charset="0"/>
                </a:rPr>
                <a:t>Khá</a:t>
              </a:r>
              <a:r>
                <a:rPr lang="en-US" altLang="vi-VN" sz="2400" dirty="0">
                  <a:solidFill>
                    <a:schemeClr val="bg1"/>
                  </a:solidFill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dirty="0" err="1">
                  <a:solidFill>
                    <a:schemeClr val="bg1"/>
                  </a:solidFill>
                  <a:latin typeface="Noto Sans"/>
                  <a:ea typeface="Noto Sans"/>
                  <a:sym typeface="Arial" panose="020B0604020202020204" pitchFamily="34" charset="0"/>
                </a:rPr>
                <a:t>phổ</a:t>
              </a:r>
              <a:r>
                <a:rPr lang="en-US" altLang="vi-VN" sz="2400" dirty="0">
                  <a:solidFill>
                    <a:schemeClr val="bg1"/>
                  </a:solidFill>
                  <a:latin typeface="Noto Sans"/>
                  <a:ea typeface="Noto Sans"/>
                  <a:sym typeface="Arial" panose="020B0604020202020204" pitchFamily="34" charset="0"/>
                </a:rPr>
                <a:t> </a:t>
              </a:r>
              <a:r>
                <a:rPr lang="en-US" altLang="vi-VN" sz="2400" dirty="0" err="1">
                  <a:solidFill>
                    <a:schemeClr val="bg1"/>
                  </a:solidFill>
                  <a:latin typeface="Noto Sans"/>
                  <a:ea typeface="Noto Sans"/>
                  <a:sym typeface="Arial" panose="020B0604020202020204" pitchFamily="34" charset="0"/>
                </a:rPr>
                <a:t>biến</a:t>
              </a:r>
              <a:endParaRPr lang="en-US" altLang="zh-CN" sz="2400" dirty="0">
                <a:solidFill>
                  <a:schemeClr val="bg1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grpSp>
          <p:nvGrpSpPr>
            <p:cNvPr id="14" name="组合 13">
              <a:extLst>
                <a:ext uri="{FF2B5EF4-FFF2-40B4-BE49-F238E27FC236}">
                  <a16:creationId xmlns:a16="http://schemas.microsoft.com/office/drawing/2014/main" id="{B905C297-5799-4517-B3DE-9BE0E6C14FE8}"/>
                </a:ext>
              </a:extLst>
            </p:cNvPr>
            <p:cNvGrpSpPr/>
            <p:nvPr/>
          </p:nvGrpSpPr>
          <p:grpSpPr>
            <a:xfrm>
              <a:off x="6497818" y="1474955"/>
              <a:ext cx="841477" cy="609290"/>
              <a:chOff x="6939432" y="956992"/>
              <a:chExt cx="698500" cy="505764"/>
            </a:xfrm>
          </p:grpSpPr>
          <p:sp>
            <p:nvSpPr>
              <p:cNvPr id="15" name="椭圆 14">
                <a:extLst>
                  <a:ext uri="{FF2B5EF4-FFF2-40B4-BE49-F238E27FC236}">
                    <a16:creationId xmlns:a16="http://schemas.microsoft.com/office/drawing/2014/main" id="{AED08249-E2FE-48F3-9060-C2C1F7B1F965}"/>
                  </a:ext>
                </a:extLst>
              </p:cNvPr>
              <p:cNvSpPr/>
              <p:nvPr/>
            </p:nvSpPr>
            <p:spPr>
              <a:xfrm>
                <a:off x="7035799" y="956992"/>
                <a:ext cx="505764" cy="50576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l" fontAlgn="auto">
                  <a:lnSpc>
                    <a:spcPct val="150000"/>
                  </a:lnSpc>
                </a:pPr>
                <a:endParaRPr lang="zh-CN" altLang="en-US" sz="20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endParaRPr>
              </a:p>
            </p:txBody>
          </p:sp>
          <p:sp>
            <p:nvSpPr>
              <p:cNvPr id="16" name="文本框 15">
                <a:extLst>
                  <a:ext uri="{FF2B5EF4-FFF2-40B4-BE49-F238E27FC236}">
                    <a16:creationId xmlns:a16="http://schemas.microsoft.com/office/drawing/2014/main" id="{C4D48C33-98D8-441A-9A1B-1D6B4E66889D}"/>
                  </a:ext>
                </a:extLst>
              </p:cNvPr>
              <p:cNvSpPr txBox="1"/>
              <p:nvPr/>
            </p:nvSpPr>
            <p:spPr>
              <a:xfrm>
                <a:off x="6939432" y="1056585"/>
                <a:ext cx="698500" cy="306578"/>
              </a:xfrm>
              <a:prstGeom prst="rect">
                <a:avLst/>
              </a:prstGeom>
              <a:noFill/>
            </p:spPr>
            <p:txBody>
              <a:bodyPr wrap="square" rtlCol="0">
                <a:normAutofit/>
              </a:bodyPr>
              <a:lstStyle/>
              <a:p>
                <a:pPr algn="ctr"/>
                <a:r>
                  <a:rPr lang="vi-VN" altLang="vi-VN" dirty="0">
                    <a:solidFill>
                      <a:srgbClr val="445E46"/>
                    </a:solidFill>
                    <a:latin typeface="Noto Sans"/>
                    <a:ea typeface="Noto Sans"/>
                    <a:sym typeface="Arial" panose="020B0604020202020204" pitchFamily="34" charset="0"/>
                  </a:rPr>
                  <a:t>0</a:t>
                </a:r>
                <a:r>
                  <a:rPr lang="en-US" altLang="vi-VN" dirty="0">
                    <a:solidFill>
                      <a:srgbClr val="445E46"/>
                    </a:solidFill>
                    <a:latin typeface="Noto Sans"/>
                    <a:ea typeface="Noto Sans"/>
                    <a:sym typeface="Arial" panose="020B0604020202020204" pitchFamily="34" charset="0"/>
                  </a:rPr>
                  <a:t>1</a:t>
                </a:r>
                <a:endParaRPr lang="zh-CN" altLang="en-US" dirty="0">
                  <a:solidFill>
                    <a:srgbClr val="445E46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endParaRPr>
              </a:p>
            </p:txBody>
          </p:sp>
        </p:grpSp>
      </p:grpSp>
      <p:grpSp>
        <p:nvGrpSpPr>
          <p:cNvPr id="19" name="组合 18">
            <a:extLst>
              <a:ext uri="{FF2B5EF4-FFF2-40B4-BE49-F238E27FC236}">
                <a16:creationId xmlns:a16="http://schemas.microsoft.com/office/drawing/2014/main" id="{E242A2DA-662D-40B1-9C07-BA319B7560A6}"/>
              </a:ext>
            </a:extLst>
          </p:cNvPr>
          <p:cNvGrpSpPr/>
          <p:nvPr/>
        </p:nvGrpSpPr>
        <p:grpSpPr>
          <a:xfrm>
            <a:off x="977900" y="3957400"/>
            <a:ext cx="4687472" cy="2122066"/>
            <a:chOff x="977900" y="3957400"/>
            <a:chExt cx="4687472" cy="2122066"/>
          </a:xfrm>
        </p:grpSpPr>
        <p:sp>
          <p:nvSpPr>
            <p:cNvPr id="20" name="矩形: 圆角 19">
              <a:extLst>
                <a:ext uri="{FF2B5EF4-FFF2-40B4-BE49-F238E27FC236}">
                  <a16:creationId xmlns:a16="http://schemas.microsoft.com/office/drawing/2014/main" id="{11F39D6F-C6F1-44C2-9FBB-7CD80AC01A2C}"/>
                </a:ext>
              </a:extLst>
            </p:cNvPr>
            <p:cNvSpPr/>
            <p:nvPr/>
          </p:nvSpPr>
          <p:spPr>
            <a:xfrm>
              <a:off x="977900" y="3957400"/>
              <a:ext cx="4687472" cy="2122066"/>
            </a:xfrm>
            <a:prstGeom prst="roundRect">
              <a:avLst>
                <a:gd name="adj" fmla="val 10488"/>
              </a:avLst>
            </a:prstGeom>
            <a:solidFill>
              <a:srgbClr val="445E46"/>
            </a:solidFill>
            <a:ln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>
                <a:lnSpc>
                  <a:spcPct val="150000"/>
                </a:lnSpc>
              </a:pPr>
              <a:endParaRPr lang="zh-CN" altLang="en-US" sz="2000" b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  <p:grpSp>
          <p:nvGrpSpPr>
            <p:cNvPr id="21" name="组合 20">
              <a:extLst>
                <a:ext uri="{FF2B5EF4-FFF2-40B4-BE49-F238E27FC236}">
                  <a16:creationId xmlns:a16="http://schemas.microsoft.com/office/drawing/2014/main" id="{39CBFC5F-7046-4D80-9B9D-944B0A5CF6CA}"/>
                </a:ext>
              </a:extLst>
            </p:cNvPr>
            <p:cNvGrpSpPr/>
            <p:nvPr/>
          </p:nvGrpSpPr>
          <p:grpSpPr>
            <a:xfrm>
              <a:off x="1703284" y="4202189"/>
              <a:ext cx="3374907" cy="475530"/>
              <a:chOff x="1663966" y="1458264"/>
              <a:chExt cx="2801469" cy="394732"/>
            </a:xfrm>
          </p:grpSpPr>
          <p:cxnSp>
            <p:nvCxnSpPr>
              <p:cNvPr id="26" name="直接连接符 25">
                <a:extLst>
                  <a:ext uri="{FF2B5EF4-FFF2-40B4-BE49-F238E27FC236}">
                    <a16:creationId xmlns:a16="http://schemas.microsoft.com/office/drawing/2014/main" id="{F3786F14-FB8D-4C20-A87C-4E707E4423A2}"/>
                  </a:ext>
                </a:extLst>
              </p:cNvPr>
              <p:cNvCxnSpPr/>
              <p:nvPr/>
            </p:nvCxnSpPr>
            <p:spPr>
              <a:xfrm>
                <a:off x="1663966" y="1852996"/>
                <a:ext cx="2801469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7" name="文本框 26">
                <a:extLst>
                  <a:ext uri="{FF2B5EF4-FFF2-40B4-BE49-F238E27FC236}">
                    <a16:creationId xmlns:a16="http://schemas.microsoft.com/office/drawing/2014/main" id="{3FDF587A-F2A2-4480-BC9B-F75CEB31293B}"/>
                  </a:ext>
                </a:extLst>
              </p:cNvPr>
              <p:cNvSpPr txBox="1"/>
              <p:nvPr/>
            </p:nvSpPr>
            <p:spPr>
              <a:xfrm>
                <a:off x="1663966" y="1458264"/>
                <a:ext cx="2325101" cy="328914"/>
              </a:xfrm>
              <a:prstGeom prst="rect">
                <a:avLst/>
              </a:prstGeom>
              <a:noFill/>
            </p:spPr>
            <p:txBody>
              <a:bodyPr wrap="square">
                <a:normAutofit/>
              </a:bodyPr>
              <a:lstStyle/>
              <a:p>
                <a:pPr>
                  <a:defRPr/>
                </a:pPr>
                <a:r>
                  <a:rPr lang="en-US" altLang="vi-VN" sz="2000" b="1" dirty="0" err="1">
                    <a:solidFill>
                      <a:schemeClr val="bg1"/>
                    </a:solidFill>
                    <a:latin typeface="Noto Sans"/>
                    <a:ea typeface="Noto Sans"/>
                    <a:sym typeface="Arial" panose="020B0604020202020204" pitchFamily="34" charset="0"/>
                  </a:rPr>
                  <a:t>Chăn</a:t>
                </a:r>
                <a:r>
                  <a:rPr lang="en-US" altLang="vi-VN" sz="2000" b="1" dirty="0">
                    <a:solidFill>
                      <a:schemeClr val="bg1"/>
                    </a:solidFill>
                    <a:latin typeface="Noto Sans"/>
                    <a:ea typeface="Noto Sans"/>
                    <a:sym typeface="Arial" panose="020B0604020202020204" pitchFamily="34" charset="0"/>
                  </a:rPr>
                  <a:t> </a:t>
                </a:r>
                <a:r>
                  <a:rPr lang="en-US" altLang="vi-VN" sz="2000" b="1" dirty="0" err="1">
                    <a:solidFill>
                      <a:schemeClr val="bg1"/>
                    </a:solidFill>
                    <a:latin typeface="Noto Sans"/>
                    <a:ea typeface="Noto Sans"/>
                    <a:sym typeface="Arial" panose="020B0604020202020204" pitchFamily="34" charset="0"/>
                  </a:rPr>
                  <a:t>nuôi</a:t>
                </a:r>
                <a:r>
                  <a:rPr lang="en-US" altLang="vi-VN" sz="2000" b="1" dirty="0">
                    <a:solidFill>
                      <a:schemeClr val="bg1"/>
                    </a:solidFill>
                    <a:latin typeface="Noto Sans"/>
                    <a:ea typeface="Noto Sans"/>
                    <a:sym typeface="Arial" panose="020B0604020202020204" pitchFamily="34" charset="0"/>
                  </a:rPr>
                  <a:t> </a:t>
                </a:r>
                <a:r>
                  <a:rPr lang="en-US" altLang="vi-VN" sz="2000" b="1" dirty="0" err="1">
                    <a:solidFill>
                      <a:schemeClr val="bg1"/>
                    </a:solidFill>
                    <a:latin typeface="Noto Sans"/>
                    <a:ea typeface="Noto Sans"/>
                    <a:sym typeface="Arial" panose="020B0604020202020204" pitchFamily="34" charset="0"/>
                  </a:rPr>
                  <a:t>trang</a:t>
                </a:r>
                <a:r>
                  <a:rPr lang="en-US" altLang="vi-VN" sz="2000" b="1" dirty="0">
                    <a:solidFill>
                      <a:schemeClr val="bg1"/>
                    </a:solidFill>
                    <a:latin typeface="Noto Sans"/>
                    <a:ea typeface="Noto Sans"/>
                    <a:sym typeface="Arial" panose="020B0604020202020204" pitchFamily="34" charset="0"/>
                  </a:rPr>
                  <a:t> </a:t>
                </a:r>
                <a:r>
                  <a:rPr lang="en-US" altLang="vi-VN" sz="2000" b="1" dirty="0" err="1">
                    <a:solidFill>
                      <a:schemeClr val="bg1"/>
                    </a:solidFill>
                    <a:latin typeface="Noto Sans"/>
                    <a:ea typeface="Noto Sans"/>
                    <a:sym typeface="Arial" panose="020B0604020202020204" pitchFamily="34" charset="0"/>
                  </a:rPr>
                  <a:t>trại</a:t>
                </a:r>
                <a:endParaRPr lang="vi-VN" altLang="vi-VN" sz="2000" b="1" dirty="0">
                  <a:solidFill>
                    <a:schemeClr val="bg1"/>
                  </a:solidFill>
                  <a:latin typeface="Noto Sans"/>
                  <a:ea typeface="Noto Sans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22" name="文本框 21">
              <a:extLst>
                <a:ext uri="{FF2B5EF4-FFF2-40B4-BE49-F238E27FC236}">
                  <a16:creationId xmlns:a16="http://schemas.microsoft.com/office/drawing/2014/main" id="{462928CB-BF72-47DE-B009-5D563CF505C5}"/>
                </a:ext>
              </a:extLst>
            </p:cNvPr>
            <p:cNvSpPr txBox="1"/>
            <p:nvPr/>
          </p:nvSpPr>
          <p:spPr>
            <a:xfrm>
              <a:off x="1605505" y="4859802"/>
              <a:ext cx="3756933" cy="708836"/>
            </a:xfrm>
            <a:prstGeom prst="rect">
              <a:avLst/>
            </a:prstGeom>
            <a:noFill/>
          </p:spPr>
          <p:txBody>
            <a:bodyPr wrap="square">
              <a:normAutofit/>
            </a:bodyPr>
            <a:lstStyle>
              <a:defPPr>
                <a:defRPr lang="zh-CN"/>
              </a:defPPr>
              <a:lvl1pPr algn="ctr" defTabSz="1828800">
                <a:lnSpc>
                  <a:spcPct val="130000"/>
                </a:lnSpc>
                <a:defRPr sz="1600">
                  <a:latin typeface="微软雅黑 Light" panose="020B0502040204020203" pitchFamily="34" charset="-122"/>
                  <a:ea typeface="微软雅黑 Light" panose="020B0502040204020203" pitchFamily="34" charset="-122"/>
                  <a:cs typeface="Lato Light" charset="0"/>
                </a:defRPr>
              </a:lvl1pPr>
            </a:lstStyle>
            <a:p>
              <a:pPr algn="l"/>
              <a:r>
                <a:rPr lang="en-US" altLang="zh-CN" sz="2400" dirty="0" err="1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Riêng</a:t>
              </a:r>
              <a:r>
                <a:rPr lang="en-US" altLang="zh-CN" sz="2400" dirty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 </a:t>
              </a:r>
              <a:r>
                <a:rPr lang="en-US" altLang="zh-CN" sz="2400" dirty="0" err="1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sym typeface="Arial" panose="020B0604020202020204" pitchFamily="34" charset="0"/>
                </a:rPr>
                <a:t>biệt</a:t>
              </a:r>
              <a:endParaRPr lang="en-US" altLang="zh-CN" sz="2400" dirty="0">
                <a:solidFill>
                  <a:schemeClr val="bg1"/>
                </a:solidFill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grpSp>
          <p:nvGrpSpPr>
            <p:cNvPr id="23" name="组合 22">
              <a:extLst>
                <a:ext uri="{FF2B5EF4-FFF2-40B4-BE49-F238E27FC236}">
                  <a16:creationId xmlns:a16="http://schemas.microsoft.com/office/drawing/2014/main" id="{6E7BBBD1-A829-448F-863B-AC6ABD0F0892}"/>
                </a:ext>
              </a:extLst>
            </p:cNvPr>
            <p:cNvGrpSpPr/>
            <p:nvPr/>
          </p:nvGrpSpPr>
          <p:grpSpPr>
            <a:xfrm>
              <a:off x="977900" y="4125420"/>
              <a:ext cx="841477" cy="609290"/>
              <a:chOff x="6939432" y="956992"/>
              <a:chExt cx="698500" cy="505764"/>
            </a:xfrm>
          </p:grpSpPr>
          <p:sp>
            <p:nvSpPr>
              <p:cNvPr id="24" name="椭圆 23">
                <a:extLst>
                  <a:ext uri="{FF2B5EF4-FFF2-40B4-BE49-F238E27FC236}">
                    <a16:creationId xmlns:a16="http://schemas.microsoft.com/office/drawing/2014/main" id="{8305453E-778B-4311-ADC9-B3D8945B90F2}"/>
                  </a:ext>
                </a:extLst>
              </p:cNvPr>
              <p:cNvSpPr/>
              <p:nvPr/>
            </p:nvSpPr>
            <p:spPr>
              <a:xfrm>
                <a:off x="7035799" y="956992"/>
                <a:ext cx="505764" cy="505764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l" fontAlgn="auto">
                  <a:lnSpc>
                    <a:spcPct val="150000"/>
                  </a:lnSpc>
                </a:pPr>
                <a:endParaRPr lang="zh-CN" altLang="en-US" sz="20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endParaRPr>
              </a:p>
            </p:txBody>
          </p:sp>
          <p:sp>
            <p:nvSpPr>
              <p:cNvPr id="25" name="文本框 24">
                <a:extLst>
                  <a:ext uri="{FF2B5EF4-FFF2-40B4-BE49-F238E27FC236}">
                    <a16:creationId xmlns:a16="http://schemas.microsoft.com/office/drawing/2014/main" id="{5A927984-3735-4CF5-B085-9FA03259C911}"/>
                  </a:ext>
                </a:extLst>
              </p:cNvPr>
              <p:cNvSpPr txBox="1"/>
              <p:nvPr/>
            </p:nvSpPr>
            <p:spPr>
              <a:xfrm>
                <a:off x="6939432" y="1020392"/>
                <a:ext cx="698500" cy="385512"/>
              </a:xfrm>
              <a:prstGeom prst="rect">
                <a:avLst/>
              </a:prstGeom>
              <a:noFill/>
            </p:spPr>
            <p:txBody>
              <a:bodyPr wrap="square" rtlCol="0">
                <a:norm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vi-VN" altLang="vi-VN" dirty="0">
                    <a:solidFill>
                      <a:srgbClr val="445E46"/>
                    </a:solidFill>
                    <a:latin typeface="Noto Sans"/>
                    <a:ea typeface="Noto Sans"/>
                    <a:cs typeface="+mn-ea"/>
                    <a:sym typeface="Arial" panose="020B0604020202020204" pitchFamily="34" charset="0"/>
                  </a:rPr>
                  <a:t>0</a:t>
                </a:r>
                <a:r>
                  <a:rPr lang="en-US" altLang="vi-VN" dirty="0">
                    <a:solidFill>
                      <a:srgbClr val="445E46"/>
                    </a:solidFill>
                    <a:latin typeface="Noto Sans"/>
                    <a:ea typeface="Noto Sans"/>
                    <a:cs typeface="+mn-ea"/>
                    <a:sym typeface="Arial" panose="020B0604020202020204" pitchFamily="34" charset="0"/>
                  </a:rPr>
                  <a:t>2</a:t>
                </a:r>
                <a:endParaRPr lang="zh-CN" altLang="en-US" dirty="0">
                  <a:solidFill>
                    <a:srgbClr val="445E46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endParaRPr>
              </a:p>
            </p:txBody>
          </p:sp>
        </p:grpSp>
      </p:grpSp>
      <p:sp>
        <p:nvSpPr>
          <p:cNvPr id="42" name="文本框 41">
            <a:extLst>
              <a:ext uri="{FF2B5EF4-FFF2-40B4-BE49-F238E27FC236}">
                <a16:creationId xmlns:a16="http://schemas.microsoft.com/office/drawing/2014/main" id="{2FD4BBC2-C672-9D8D-590E-4A58903B5B0D}"/>
              </a:ext>
            </a:extLst>
          </p:cNvPr>
          <p:cNvSpPr txBox="1"/>
          <p:nvPr/>
        </p:nvSpPr>
        <p:spPr>
          <a:xfrm>
            <a:off x="1892331" y="179119"/>
            <a:ext cx="8873079" cy="79615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defPPr>
              <a:defRPr lang="zh-CN"/>
            </a:defPPr>
            <a:lvl1pPr algn="r">
              <a:defRPr sz="13800" b="1">
                <a:gradFill>
                  <a:gsLst>
                    <a:gs pos="21000">
                      <a:srgbClr val="407BFF"/>
                    </a:gs>
                    <a:gs pos="100000">
                      <a:srgbClr val="8CB0FF"/>
                    </a:gs>
                  </a:gsLst>
                  <a:lin ang="2700000" scaled="0"/>
                </a:gradFill>
                <a:latin typeface="汉仪雅酷黑 85W" panose="020B0904020202020204" pitchFamily="34" charset="-122"/>
                <a:ea typeface="汉仪雅酷黑 85W" panose="020B0904020202020204" pitchFamily="34" charset="-122"/>
              </a:defRPr>
            </a:lvl1pPr>
          </a:lstStyle>
          <a:p>
            <a:pPr algn="ctr"/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III. </a:t>
            </a:r>
            <a:r>
              <a:rPr lang="en-US" altLang="vi-VN" sz="28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Một</a:t>
            </a:r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28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số</a:t>
            </a:r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28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phương</a:t>
            </a:r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28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thức</a:t>
            </a:r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28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chăn</a:t>
            </a:r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28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nuôi</a:t>
            </a:r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28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phổ</a:t>
            </a:r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</a:t>
            </a:r>
            <a:r>
              <a:rPr lang="en-US" altLang="vi-VN" sz="28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biến</a:t>
            </a:r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ở </a:t>
            </a:r>
            <a:r>
              <a:rPr lang="en-US" altLang="vi-VN" sz="2800" dirty="0" err="1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Việt</a:t>
            </a:r>
            <a:r>
              <a:rPr lang="en-US" altLang="vi-VN" sz="2800" dirty="0">
                <a:solidFill>
                  <a:srgbClr val="445E46"/>
                </a:solidFill>
                <a:latin typeface="Noto Sans"/>
                <a:ea typeface="Noto Sans"/>
                <a:sym typeface="Arial" panose="020B0604020202020204" pitchFamily="34" charset="0"/>
              </a:rPr>
              <a:t> Nam</a:t>
            </a:r>
            <a:endParaRPr lang="vi-VN" altLang="vi-VN" sz="2800" dirty="0">
              <a:solidFill>
                <a:srgbClr val="445E46"/>
              </a:solidFill>
              <a:latin typeface="Noto Sans"/>
              <a:ea typeface="Noto Sans"/>
              <a:sym typeface="Arial" panose="020B0604020202020204" pitchFamily="34" charset="0"/>
            </a:endParaRPr>
          </a:p>
          <a:p>
            <a:pPr algn="ctr"/>
            <a:endParaRPr lang="en-US" altLang="vi-VN" sz="2800" dirty="0">
              <a:solidFill>
                <a:srgbClr val="445E46"/>
              </a:solidFill>
              <a:latin typeface="Noto Sans"/>
              <a:ea typeface="Noto Sans"/>
              <a:sym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AD7914-D872-42F9-87E6-CDDD6B8A7A14}"/>
              </a:ext>
            </a:extLst>
          </p:cNvPr>
          <p:cNvSpPr txBox="1"/>
          <p:nvPr/>
        </p:nvSpPr>
        <p:spPr>
          <a:xfrm>
            <a:off x="738418" y="1398471"/>
            <a:ext cx="549110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err="1"/>
              <a:t>Địa</a:t>
            </a:r>
            <a:r>
              <a:rPr lang="en-US" sz="2400" dirty="0"/>
              <a:t> </a:t>
            </a:r>
            <a:r>
              <a:rPr lang="en-US" sz="2400" dirty="0" err="1"/>
              <a:t>điểm</a:t>
            </a:r>
            <a:r>
              <a:rPr lang="en-US" sz="2400" dirty="0"/>
              <a:t>: </a:t>
            </a:r>
            <a:r>
              <a:rPr lang="en-US" sz="2400" dirty="0" err="1"/>
              <a:t>tại</a:t>
            </a:r>
            <a:r>
              <a:rPr lang="en-US" sz="2400" dirty="0"/>
              <a:t> </a:t>
            </a:r>
            <a:r>
              <a:rPr lang="en-US" sz="2400" dirty="0" err="1"/>
              <a:t>hộ</a:t>
            </a:r>
            <a:r>
              <a:rPr lang="en-US" sz="2400" dirty="0"/>
              <a:t> </a:t>
            </a:r>
            <a:r>
              <a:rPr lang="en-US" sz="2400" dirty="0" err="1"/>
              <a:t>gia</a:t>
            </a:r>
            <a:r>
              <a:rPr lang="en-US" sz="2400" dirty="0"/>
              <a:t> </a:t>
            </a:r>
            <a:r>
              <a:rPr lang="en-US" sz="2400" dirty="0" err="1"/>
              <a:t>đình</a:t>
            </a:r>
            <a:endParaRPr lang="en-US" sz="2400" dirty="0"/>
          </a:p>
          <a:p>
            <a:pPr marL="285750" indent="-285750">
              <a:buFontTx/>
              <a:buChar char="-"/>
            </a:pPr>
            <a:r>
              <a:rPr lang="en-US" sz="2400" dirty="0" err="1"/>
              <a:t>Số</a:t>
            </a:r>
            <a:r>
              <a:rPr lang="en-US" sz="2400" dirty="0"/>
              <a:t> l</a:t>
            </a:r>
            <a:r>
              <a:rPr lang="vi-VN" sz="2400" dirty="0"/>
              <a:t>ư</a:t>
            </a:r>
            <a:r>
              <a:rPr lang="en-US" sz="2400" dirty="0" err="1"/>
              <a:t>ợng</a:t>
            </a:r>
            <a:r>
              <a:rPr lang="en-US" sz="2400" dirty="0"/>
              <a:t>: </a:t>
            </a:r>
            <a:r>
              <a:rPr lang="en-US" sz="2400" dirty="0" err="1"/>
              <a:t>ít</a:t>
            </a:r>
            <a:r>
              <a:rPr lang="en-US" sz="2400" dirty="0"/>
              <a:t> (</a:t>
            </a:r>
            <a:r>
              <a:rPr lang="en-US" sz="2400" dirty="0" err="1"/>
              <a:t>vài</a:t>
            </a:r>
            <a:r>
              <a:rPr lang="en-US" sz="2400" dirty="0"/>
              <a:t> con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vài</a:t>
            </a:r>
            <a:r>
              <a:rPr lang="en-US" sz="2400" dirty="0"/>
              <a:t> </a:t>
            </a:r>
            <a:r>
              <a:rPr lang="en-US" sz="2400" dirty="0" err="1"/>
              <a:t>chục</a:t>
            </a:r>
            <a:r>
              <a:rPr lang="en-US" sz="2400" dirty="0"/>
              <a:t> con)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Chi </a:t>
            </a:r>
            <a:r>
              <a:rPr lang="en-US" sz="2400" dirty="0" err="1"/>
              <a:t>phí</a:t>
            </a:r>
            <a:r>
              <a:rPr lang="en-US" sz="2400" dirty="0"/>
              <a:t> </a:t>
            </a:r>
            <a:r>
              <a:rPr lang="en-US" sz="2400" dirty="0" err="1"/>
              <a:t>đầu</a:t>
            </a:r>
            <a:r>
              <a:rPr lang="en-US" sz="2400" dirty="0"/>
              <a:t> t</a:t>
            </a:r>
            <a:r>
              <a:rPr lang="vi-VN" sz="2400" dirty="0"/>
              <a:t>ư</a:t>
            </a:r>
            <a:r>
              <a:rPr lang="en-US" sz="2400" dirty="0"/>
              <a:t>: </a:t>
            </a:r>
            <a:r>
              <a:rPr lang="en-US" sz="2400" dirty="0" err="1"/>
              <a:t>thấp</a:t>
            </a:r>
            <a:endParaRPr lang="en-US" sz="2400" dirty="0"/>
          </a:p>
          <a:p>
            <a:pPr marL="285750" indent="-285750">
              <a:buFontTx/>
              <a:buChar char="-"/>
            </a:pPr>
            <a:r>
              <a:rPr lang="en-US" sz="2400" dirty="0" err="1"/>
              <a:t>Năng</a:t>
            </a:r>
            <a:r>
              <a:rPr lang="en-US" sz="2400" dirty="0"/>
              <a:t> </a:t>
            </a:r>
            <a:r>
              <a:rPr lang="en-US" sz="2400" dirty="0" err="1"/>
              <a:t>suất</a:t>
            </a:r>
            <a:r>
              <a:rPr lang="en-US" sz="2400" dirty="0"/>
              <a:t>: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cao</a:t>
            </a:r>
            <a:endParaRPr lang="en-US" sz="2400" dirty="0"/>
          </a:p>
          <a:p>
            <a:pPr marL="285750" indent="-285750">
              <a:buFontTx/>
              <a:buChar char="-"/>
            </a:pP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nguy</a:t>
            </a:r>
            <a:r>
              <a:rPr lang="en-US" sz="2400" dirty="0"/>
              <a:t> c</a:t>
            </a:r>
            <a:r>
              <a:rPr lang="vi-VN" sz="2400" dirty="0"/>
              <a:t>ơ</a:t>
            </a:r>
            <a:r>
              <a:rPr lang="en-US" sz="2400" dirty="0"/>
              <a:t> </a:t>
            </a:r>
            <a:r>
              <a:rPr lang="en-US" sz="2400" dirty="0" err="1"/>
              <a:t>ảnh</a:t>
            </a:r>
            <a:r>
              <a:rPr lang="en-US" sz="2400" dirty="0"/>
              <a:t> h</a:t>
            </a:r>
            <a:r>
              <a:rPr lang="vi-VN" sz="2400" dirty="0"/>
              <a:t>ư</a:t>
            </a:r>
            <a:r>
              <a:rPr lang="en-US" sz="2400" dirty="0" err="1"/>
              <a:t>ởng</a:t>
            </a:r>
            <a:r>
              <a:rPr lang="en-US" sz="2400" dirty="0"/>
              <a:t>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sức</a:t>
            </a:r>
            <a:r>
              <a:rPr lang="en-US" sz="2400" dirty="0"/>
              <a:t> </a:t>
            </a:r>
            <a:r>
              <a:rPr lang="en-US" sz="2400" dirty="0" err="1"/>
              <a:t>khoẻ</a:t>
            </a:r>
            <a:endParaRPr lang="en-US" sz="24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F70EE2AE-9F98-4C9F-89A2-9180F9AA0FA5}"/>
              </a:ext>
            </a:extLst>
          </p:cNvPr>
          <p:cNvSpPr txBox="1"/>
          <p:nvPr/>
        </p:nvSpPr>
        <p:spPr>
          <a:xfrm>
            <a:off x="6229523" y="4041846"/>
            <a:ext cx="549110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 err="1"/>
              <a:t>Địa</a:t>
            </a:r>
            <a:r>
              <a:rPr lang="en-US" sz="2400" dirty="0"/>
              <a:t> </a:t>
            </a:r>
            <a:r>
              <a:rPr lang="en-US" sz="2400" dirty="0" err="1"/>
              <a:t>điểm</a:t>
            </a:r>
            <a:r>
              <a:rPr lang="en-US" sz="2400" dirty="0"/>
              <a:t>: </a:t>
            </a:r>
            <a:r>
              <a:rPr lang="en-US" sz="2400" dirty="0" err="1"/>
              <a:t>khu</a:t>
            </a:r>
            <a:r>
              <a:rPr lang="en-US" sz="2400" dirty="0"/>
              <a:t> </a:t>
            </a:r>
            <a:r>
              <a:rPr lang="en-US" sz="2400" dirty="0" err="1"/>
              <a:t>vực</a:t>
            </a:r>
            <a:r>
              <a:rPr lang="en-US" sz="2400" dirty="0"/>
              <a:t> </a:t>
            </a:r>
            <a:r>
              <a:rPr lang="en-US" sz="2400" dirty="0" err="1"/>
              <a:t>rộng</a:t>
            </a:r>
            <a:r>
              <a:rPr lang="en-US" sz="2400" dirty="0"/>
              <a:t> </a:t>
            </a:r>
            <a:r>
              <a:rPr lang="en-US" sz="2400" dirty="0" err="1"/>
              <a:t>lớn</a:t>
            </a:r>
            <a:r>
              <a:rPr lang="en-US" sz="2400" dirty="0"/>
              <a:t>, </a:t>
            </a:r>
            <a:r>
              <a:rPr lang="en-US" sz="2400" dirty="0" err="1"/>
              <a:t>riêng</a:t>
            </a:r>
            <a:r>
              <a:rPr lang="en-US" sz="2400" dirty="0"/>
              <a:t> </a:t>
            </a:r>
            <a:r>
              <a:rPr lang="en-US" sz="2400" dirty="0" err="1"/>
              <a:t>biệt</a:t>
            </a:r>
            <a:endParaRPr lang="en-US" sz="2400" dirty="0"/>
          </a:p>
          <a:p>
            <a:pPr marL="285750" indent="-285750">
              <a:buFontTx/>
              <a:buChar char="-"/>
            </a:pPr>
            <a:r>
              <a:rPr lang="en-US" sz="2400" dirty="0" err="1"/>
              <a:t>Số</a:t>
            </a:r>
            <a:r>
              <a:rPr lang="en-US" sz="2400" dirty="0"/>
              <a:t> l</a:t>
            </a:r>
            <a:r>
              <a:rPr lang="vi-VN" sz="2400" dirty="0"/>
              <a:t>ư</a:t>
            </a:r>
            <a:r>
              <a:rPr lang="en-US" sz="2400" dirty="0" err="1"/>
              <a:t>ợng</a:t>
            </a:r>
            <a:r>
              <a:rPr lang="en-US" sz="2400" dirty="0"/>
              <a:t>: </a:t>
            </a:r>
            <a:r>
              <a:rPr lang="en-US" sz="2400" dirty="0" err="1"/>
              <a:t>lớn</a:t>
            </a:r>
            <a:r>
              <a:rPr lang="en-US" sz="2400" dirty="0"/>
              <a:t> (</a:t>
            </a:r>
            <a:r>
              <a:rPr lang="en-US" sz="2400" dirty="0" err="1"/>
              <a:t>vài</a:t>
            </a:r>
            <a:r>
              <a:rPr lang="en-US" sz="2400" dirty="0"/>
              <a:t> </a:t>
            </a:r>
            <a:r>
              <a:rPr lang="en-US" sz="2400" dirty="0" err="1"/>
              <a:t>trăm</a:t>
            </a:r>
            <a:r>
              <a:rPr lang="en-US" sz="2400" dirty="0"/>
              <a:t>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vài</a:t>
            </a:r>
            <a:r>
              <a:rPr lang="en-US" sz="2400" dirty="0"/>
              <a:t> </a:t>
            </a:r>
            <a:r>
              <a:rPr lang="en-US" sz="2400" dirty="0" err="1"/>
              <a:t>nghìn</a:t>
            </a:r>
            <a:r>
              <a:rPr lang="en-US" sz="2400" dirty="0"/>
              <a:t> con)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Chi </a:t>
            </a:r>
            <a:r>
              <a:rPr lang="en-US" sz="2400" dirty="0" err="1"/>
              <a:t>phí</a:t>
            </a:r>
            <a:r>
              <a:rPr lang="en-US" sz="2400" dirty="0"/>
              <a:t> </a:t>
            </a:r>
            <a:r>
              <a:rPr lang="en-US" sz="2400" dirty="0" err="1"/>
              <a:t>đầu</a:t>
            </a:r>
            <a:r>
              <a:rPr lang="en-US" sz="2400" dirty="0"/>
              <a:t> t</a:t>
            </a:r>
            <a:r>
              <a:rPr lang="vi-VN" sz="2400" dirty="0"/>
              <a:t>ư</a:t>
            </a:r>
            <a:r>
              <a:rPr lang="en-US" sz="2400" dirty="0"/>
              <a:t>: </a:t>
            </a:r>
            <a:r>
              <a:rPr lang="en-US" sz="2400" dirty="0" err="1"/>
              <a:t>lớn</a:t>
            </a:r>
            <a:endParaRPr lang="en-US" sz="2400" dirty="0"/>
          </a:p>
          <a:p>
            <a:pPr marL="285750" indent="-285750">
              <a:buFontTx/>
              <a:buChar char="-"/>
            </a:pPr>
            <a:r>
              <a:rPr lang="en-US" sz="2400" dirty="0" err="1"/>
              <a:t>Năng</a:t>
            </a:r>
            <a:r>
              <a:rPr lang="en-US" sz="2400" dirty="0"/>
              <a:t> </a:t>
            </a:r>
            <a:r>
              <a:rPr lang="en-US" sz="2400" dirty="0" err="1"/>
              <a:t>suất</a:t>
            </a:r>
            <a:r>
              <a:rPr lang="en-US" sz="2400" dirty="0"/>
              <a:t>: </a:t>
            </a:r>
            <a:r>
              <a:rPr lang="en-US" sz="2400" dirty="0" err="1"/>
              <a:t>cao</a:t>
            </a:r>
            <a:endParaRPr lang="en-US" sz="2400" dirty="0"/>
          </a:p>
          <a:p>
            <a:pPr marL="285750" indent="-285750">
              <a:buFontTx/>
              <a:buChar char="-"/>
            </a:pPr>
            <a:r>
              <a:rPr lang="en-US" sz="2400" dirty="0" err="1"/>
              <a:t>Ít</a:t>
            </a:r>
            <a:r>
              <a:rPr lang="en-US" sz="2400" dirty="0"/>
              <a:t> </a:t>
            </a:r>
            <a:r>
              <a:rPr lang="en-US" sz="2400" dirty="0" err="1"/>
              <a:t>nguy</a:t>
            </a:r>
            <a:r>
              <a:rPr lang="en-US" sz="2400" dirty="0"/>
              <a:t> c</a:t>
            </a:r>
            <a:r>
              <a:rPr lang="vi-VN" sz="2400" dirty="0"/>
              <a:t>ơ</a:t>
            </a:r>
            <a:r>
              <a:rPr lang="en-US" sz="2400" dirty="0"/>
              <a:t> </a:t>
            </a:r>
            <a:r>
              <a:rPr lang="en-US" sz="2400" dirty="0" err="1"/>
              <a:t>ảnh</a:t>
            </a:r>
            <a:r>
              <a:rPr lang="en-US" sz="2400" dirty="0"/>
              <a:t> h</a:t>
            </a:r>
            <a:r>
              <a:rPr lang="vi-VN" sz="2400" dirty="0"/>
              <a:t>ư</a:t>
            </a:r>
            <a:r>
              <a:rPr lang="en-US" sz="2400" dirty="0" err="1"/>
              <a:t>ởng</a:t>
            </a:r>
            <a:r>
              <a:rPr lang="en-US" sz="2400" dirty="0"/>
              <a:t> </a:t>
            </a:r>
            <a:r>
              <a:rPr lang="en-US" sz="2400" dirty="0" err="1"/>
              <a:t>đến</a:t>
            </a:r>
            <a:r>
              <a:rPr lang="en-US" sz="2400" dirty="0"/>
              <a:t> </a:t>
            </a:r>
            <a:r>
              <a:rPr lang="en-US" sz="2400" dirty="0" err="1"/>
              <a:t>sức</a:t>
            </a:r>
            <a:r>
              <a:rPr lang="en-US" sz="2400" dirty="0"/>
              <a:t> </a:t>
            </a:r>
            <a:r>
              <a:rPr lang="en-US" sz="2400" dirty="0" err="1"/>
              <a:t>khoẻ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36054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2.6 unknown"/>
  <p:tag name="AS_RELEASE_DATE" val="2021.11.30"/>
  <p:tag name="AS_TITLE" val="Aspose.Slides for Java"/>
  <p:tag name="AS_VERSION" val="21.11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3">
      <a:majorFont>
        <a:latin typeface="等线 Light"/>
        <a:ea typeface="思源黑体 HW Bold"/>
        <a:cs typeface="Arial"/>
      </a:majorFont>
      <a:minorFont>
        <a:latin typeface="等线"/>
        <a:ea typeface="思源黑体 CN Medium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等线 Light" panose="020F0302020204030204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等线" panose="020F0502020204030204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1802</TotalTime>
  <Words>267</Words>
  <Application>Microsoft Office PowerPoint</Application>
  <PresentationFormat>Widescreen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等线</vt:lpstr>
      <vt:lpstr>Arial</vt:lpstr>
      <vt:lpstr>Lato Light</vt:lpstr>
      <vt:lpstr>Noto Sans</vt:lpstr>
      <vt:lpstr>思源黑体 CN Heavy</vt:lpstr>
      <vt:lpstr>思源黑体 CN Medium</vt:lpstr>
      <vt:lpstr>阿里巴巴普惠体 Heavy</vt:lpstr>
      <vt:lpstr>阿里巴巴普惠体 R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.</dc:creator>
  <cp:lastModifiedBy>Administrator</cp:lastModifiedBy>
  <cp:revision>38</cp:revision>
  <dcterms:created xsi:type="dcterms:W3CDTF">2021-10-30T07:41:56Z</dcterms:created>
  <dcterms:modified xsi:type="dcterms:W3CDTF">2025-02-06T01:34:49Z</dcterms:modified>
</cp:coreProperties>
</file>