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322" r:id="rId2"/>
    <p:sldId id="256" r:id="rId3"/>
    <p:sldId id="284" r:id="rId4"/>
    <p:sldId id="323" r:id="rId5"/>
    <p:sldId id="324" r:id="rId6"/>
    <p:sldId id="285" r:id="rId7"/>
    <p:sldId id="325" r:id="rId8"/>
    <p:sldId id="326" r:id="rId9"/>
    <p:sldId id="327" r:id="rId10"/>
    <p:sldId id="297" r:id="rId11"/>
  </p:sldIdLst>
  <p:sldSz cx="12192000" cy="6858000"/>
  <p:notesSz cx="6858000" cy="9144000"/>
  <p:custDataLst>
    <p:tags r:id="rId1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F4F"/>
    <a:srgbClr val="37BB98"/>
    <a:srgbClr val="47C9A7"/>
    <a:srgbClr val="91DBC6"/>
    <a:srgbClr val="F9C5AD"/>
    <a:srgbClr val="D5F0F8"/>
    <a:srgbClr val="FFFFFF"/>
    <a:srgbClr val="2A4F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61" autoAdjust="0"/>
    <p:restoredTop sz="94660"/>
  </p:normalViewPr>
  <p:slideViewPr>
    <p:cSldViewPr snapToGrid="0">
      <p:cViewPr varScale="1">
        <p:scale>
          <a:sx n="68" d="100"/>
          <a:sy n="68" d="100"/>
        </p:scale>
        <p:origin x="60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662AE3-FD52-475B-966C-E25291A030B2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FC0C57-506B-4D4A-AE93-DEED1E8F92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207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FC0C57-506B-4D4A-AE93-DEED1E8F92B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532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62AF9-8603-4F6E-8DD3-6E4C8D1A45A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22980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A70812-9CFB-4C7E-8567-DA86AAF07CE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0132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A05C95-64BC-4878-9AEE-F508225DA3F2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684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AA273C-BFF5-49F7-9FC0-1FAEEAB429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731E040-BBF7-489C-A885-C330E26E45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FC12EF-A287-4C31-BCBB-E8E527FF1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8763B-A7D0-463D-8D55-D24D31ACC126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EFC4125-468E-414D-9E6A-CB4E5D7B4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7169551-5E97-4102-8455-D19B69241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4610E-48AA-4DCF-B22A-200AE72F9D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146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isInverted="1"/>
      </p:transition>
    </mc:Choice>
    <mc:Fallback xmlns="">
      <p:transition spd="slow" advClick="0" advTm="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6653C2-6AA4-458D-85AE-C91C1BEE1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EF7428E-8D0C-45E9-9147-73769E92F9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EC9270A-1756-47A0-98C9-D537556D1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8763B-A7D0-463D-8D55-D24D31ACC126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62859C5-BBB9-4514-BFBA-3078C614D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06C3130-75C0-4CD9-904E-45A23CC72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4610E-48AA-4DCF-B22A-200AE72F9D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764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isInverted="1"/>
      </p:transition>
    </mc:Choice>
    <mc:Fallback xmlns="">
      <p:transition spd="slow" advClick="0" advTm="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A6A1D4C-17EA-465D-9B6A-F2639B4CF4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085DE7B-03D2-4211-8A28-F56EA388D6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2EA547-C23E-45FA-98A9-39E3D84E0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8763B-A7D0-463D-8D55-D24D31ACC126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924A6B2-266B-4DF6-8344-9CFCA4DAD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75A48F-A489-4F11-B95E-AA26E1250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4610E-48AA-4DCF-B22A-200AE72F9D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967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isInverted="1"/>
      </p:transition>
    </mc:Choice>
    <mc:Fallback xmlns="">
      <p:transition spd="slow" advClick="0" advTm="2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7784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isInverted="1"/>
      </p:transition>
    </mc:Choice>
    <mc:Fallback xmlns="">
      <p:transition spd="slow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B91F95-FD8D-4E07-A975-0AC97AB71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FCDB686-18AA-4DCE-80F2-4D545C2991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AF35DE-A1CB-46C6-97D4-0897D3B05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8763B-A7D0-463D-8D55-D24D31ACC126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1EF7FE-DCD9-4687-9CDB-30EBAE101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96EC969-B611-4CB8-B071-3DB1DC98C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4610E-48AA-4DCF-B22A-200AE72F9D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604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isInverted="1"/>
      </p:transition>
    </mc:Choice>
    <mc:Fallback xmlns="">
      <p:transition spd="slow" advClick="0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4927DD-9DF4-4F63-9F0E-8B3E1677D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95A0213-3100-47D0-B87E-A671845E9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E9FC557-EF4E-4622-A790-56D495F7D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8763B-A7D0-463D-8D55-D24D31ACC126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7A4EC4-67AD-4092-B9D6-0B1763D6E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DAEE15-392D-4D56-839A-B34DDF663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4610E-48AA-4DCF-B22A-200AE72F9D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915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isInverted="1"/>
      </p:transition>
    </mc:Choice>
    <mc:Fallback xmlns="">
      <p:transition spd="slow" advClick="0" advTm="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EFB66C-AC22-446C-8C23-64B2F1617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E434084-7062-4EA2-8D4E-C55BFD56C4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F67BE8B-869F-4C54-85F1-D80723DBEF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D5F207-2709-4809-AF98-DB90DDC74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8763B-A7D0-463D-8D55-D24D31ACC126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3C999C7-82FA-49AD-883A-ACCE5F3AA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302B05B-5E66-4125-8EE0-2168F6C14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4610E-48AA-4DCF-B22A-200AE72F9D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620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isInverted="1"/>
      </p:transition>
    </mc:Choice>
    <mc:Fallback xmlns=""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F1305F-EF9C-43CC-A4C4-4A897A78A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CF64ED4-48E6-4902-B88C-38EA95C81C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E9337DC-33C8-4531-A596-CA1DCEEF32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32876FF-1D15-47C0-9ED9-C0EABD7D0A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EAED623-6EF0-43AB-9DF8-B85D8A2438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9D38E05-448D-4EDF-A693-C833E41CC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8763B-A7D0-463D-8D55-D24D31ACC126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1A5FCE7-FD45-4997-B0A5-EFC74D14C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CD382B6-068B-4730-9440-557F0CB14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4610E-48AA-4DCF-B22A-200AE72F9D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210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isInverted="1"/>
      </p:transition>
    </mc:Choice>
    <mc:Fallback xmlns="">
      <p:transition spd="slow" advClick="0" advTm="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CF79F2-DC92-43AA-9BA9-7351C70D1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2F42720-31D6-471D-9FD9-0D820CA02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8763B-A7D0-463D-8D55-D24D31ACC126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6C6864A-609B-41E0-8A94-A416D3325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D9B734A-CD88-4BDE-AB2A-39E9076E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4610E-48AA-4DCF-B22A-200AE72F9D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425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isInverted="1"/>
      </p:transition>
    </mc:Choice>
    <mc:Fallback xmlns="">
      <p:transition spd="slow" advClick="0" advTm="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58D177E-A527-43D1-BC5A-69E6614E9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8763B-A7D0-463D-8D55-D24D31ACC126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51E9F96-A206-4182-91E1-ED8CA9B6C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B172CB4-2E72-49F7-86C2-B2E5450C1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4610E-48AA-4DCF-B22A-200AE72F9D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865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isInverted="1"/>
      </p:transition>
    </mc:Choice>
    <mc:Fallback xmlns="">
      <p:transition spd="slow" advClick="0" advTm="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BE5FA3-398E-40E2-B158-407995DAD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152A25A-579E-4326-B1CA-5EE96048BD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33D8143-D5FF-45E0-9908-0E2875C75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55A8C38-7A43-4C36-9FFF-8D0F35D43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8763B-A7D0-463D-8D55-D24D31ACC126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4AF721-07FA-4403-BB0E-B5C6DA9CA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4A8DC2-6253-4909-A73E-2B5088A3B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4610E-48AA-4DCF-B22A-200AE72F9D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253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isInverted="1"/>
      </p:transition>
    </mc:Choice>
    <mc:Fallback xmlns="">
      <p:transition spd="slow" advClick="0" advTm="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94892C9-3B66-4D1A-99A8-C48ACAB17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74D98C5-2B14-418E-9604-08D30E9F41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25D7603-B298-4E34-BB93-18BF1802C3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8924AEF-8A86-44E4-A84B-11BBDA7F5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8763B-A7D0-463D-8D55-D24D31ACC126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30A474-633C-46FD-BA6C-4BE7B813E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B6727A8-7011-4932-A520-74C15BC1C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4610E-48AA-4DCF-B22A-200AE72F9D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356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isInverted="1"/>
      </p:transition>
    </mc:Choice>
    <mc:Fallback xmlns="">
      <p:transition spd="slow" advClick="0" advTm="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53AF299-091E-4200-9B8D-6E7A8C565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1AAE9F6-5AFD-405C-9DD3-8317ED472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3F14122-79C2-4172-9D54-B3A25EC476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48763B-A7D0-463D-8D55-D24D31ACC126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8DC6AF-E8DF-4B1C-9112-3FEBAC858F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8C00EC5-5D7B-4DA3-A7B0-CA81B688E4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04610E-48AA-4DCF-B22A-200AE72F9D0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箭头: 右 6">
            <a:extLst>
              <a:ext uri="{FF2B5EF4-FFF2-40B4-BE49-F238E27FC236}">
                <a16:creationId xmlns:a16="http://schemas.microsoft.com/office/drawing/2014/main" id="{82310932-B993-4C7F-9DF0-EC8A07A58326}"/>
              </a:ext>
            </a:extLst>
          </p:cNvPr>
          <p:cNvSpPr/>
          <p:nvPr userDrawn="1"/>
        </p:nvSpPr>
        <p:spPr>
          <a:xfrm>
            <a:off x="817180" y="226767"/>
            <a:ext cx="2953407" cy="97330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箭头: 右 7">
            <a:extLst>
              <a:ext uri="{FF2B5EF4-FFF2-40B4-BE49-F238E27FC236}">
                <a16:creationId xmlns:a16="http://schemas.microsoft.com/office/drawing/2014/main" id="{46688F69-1092-4934-9DE4-9CF751C825E4}"/>
              </a:ext>
            </a:extLst>
          </p:cNvPr>
          <p:cNvSpPr/>
          <p:nvPr userDrawn="1"/>
        </p:nvSpPr>
        <p:spPr>
          <a:xfrm>
            <a:off x="838200" y="340220"/>
            <a:ext cx="10515600" cy="5630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箭头: 右 9">
            <a:extLst>
              <a:ext uri="{FF2B5EF4-FFF2-40B4-BE49-F238E27FC236}">
                <a16:creationId xmlns:a16="http://schemas.microsoft.com/office/drawing/2014/main" id="{A632F03A-D208-43D0-9E98-4AED16D038DC}"/>
              </a:ext>
            </a:extLst>
          </p:cNvPr>
          <p:cNvSpPr/>
          <p:nvPr userDrawn="1"/>
        </p:nvSpPr>
        <p:spPr>
          <a:xfrm>
            <a:off x="8400393" y="406020"/>
            <a:ext cx="2953407" cy="97330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C3EAF60F-015E-4274-837C-7E2B5F9EFD4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" y="0"/>
            <a:ext cx="12189611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BEDFCF2-B1FE-49CE-804F-FBF64508902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" y="0"/>
            <a:ext cx="121896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828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isInverted="1"/>
      </p:transition>
    </mc:Choice>
    <mc:Fallback xmlns="">
      <p:transition spd="slow" advClick="0" advTm="2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15.xml"/><Relationship Id="rId3" Type="http://schemas.openxmlformats.org/officeDocument/2006/relationships/tags" Target="../tags/tag10.xml"/><Relationship Id="rId7" Type="http://schemas.openxmlformats.org/officeDocument/2006/relationships/tags" Target="../tags/tag14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notesSlide" Target="../notesSlides/notesSlide4.xml"/><Relationship Id="rId5" Type="http://schemas.openxmlformats.org/officeDocument/2006/relationships/tags" Target="../tags/tag12.xml"/><Relationship Id="rId10" Type="http://schemas.openxmlformats.org/officeDocument/2006/relationships/slideLayout" Target="../slideLayouts/slideLayout12.xml"/><Relationship Id="rId4" Type="http://schemas.openxmlformats.org/officeDocument/2006/relationships/tags" Target="../tags/tag11.xml"/><Relationship Id="rId9" Type="http://schemas.openxmlformats.org/officeDocument/2006/relationships/tags" Target="../tags/tag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3" Type="http://schemas.openxmlformats.org/officeDocument/2006/relationships/tags" Target="../tags/tag4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9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microsoft.com/office/2007/relationships/hdphoto" Target="../media/hdphoto2.wdp"/><Relationship Id="rId10" Type="http://schemas.openxmlformats.org/officeDocument/2006/relationships/image" Target="../media/image14.jpeg"/><Relationship Id="rId4" Type="http://schemas.openxmlformats.org/officeDocument/2006/relationships/image" Target="../media/image11.pn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C10422-7BA2-4A20-8C85-E8199B216D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29" y="395925"/>
            <a:ext cx="3176833" cy="31768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1BCD23-7C86-4DD1-80B1-49807F71D1DC}"/>
              </a:ext>
            </a:extLst>
          </p:cNvPr>
          <p:cNvSpPr txBox="1"/>
          <p:nvPr/>
        </p:nvSpPr>
        <p:spPr>
          <a:xfrm>
            <a:off x="1753385" y="3341925"/>
            <a:ext cx="183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825 km/h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C90EA8-0F05-4D62-9B75-A5AA513255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586" y="3873222"/>
            <a:ext cx="2401899" cy="24018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3E8EF8-FD58-461C-AF07-BE2B0A2D6DF1}"/>
              </a:ext>
            </a:extLst>
          </p:cNvPr>
          <p:cNvSpPr txBox="1"/>
          <p:nvPr/>
        </p:nvSpPr>
        <p:spPr>
          <a:xfrm>
            <a:off x="2697837" y="6287925"/>
            <a:ext cx="1609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47 m/h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B93274-9D75-4CEB-AB52-255996AAE9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4825" y="395925"/>
            <a:ext cx="2100639" cy="29391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36481DF-F064-43CD-A909-91A1106189DA}"/>
              </a:ext>
            </a:extLst>
          </p:cNvPr>
          <p:cNvSpPr txBox="1"/>
          <p:nvPr/>
        </p:nvSpPr>
        <p:spPr>
          <a:xfrm>
            <a:off x="7429075" y="3334188"/>
            <a:ext cx="1407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4 km/h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A67F44-E882-4D37-A3FF-6D80F278CA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5589" y="4093066"/>
            <a:ext cx="3756189" cy="250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9061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H_Other_1"/>
          <p:cNvSpPr/>
          <p:nvPr>
            <p:custDataLst>
              <p:tags r:id="rId1"/>
            </p:custDataLst>
          </p:nvPr>
        </p:nvSpPr>
        <p:spPr>
          <a:xfrm>
            <a:off x="2277794" y="4232621"/>
            <a:ext cx="1106852" cy="110685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1500"/>
              </a:lnSpc>
              <a:defRPr/>
            </a:pPr>
            <a:r>
              <a:rPr lang="en-US" altLang="zh-CN" sz="2800" b="1" dirty="0">
                <a:solidFill>
                  <a:srgbClr val="FFFFFF"/>
                </a:solidFill>
                <a:cs typeface="+mn-ea"/>
                <a:sym typeface="+mn-lt"/>
              </a:rPr>
              <a:t>1</a:t>
            </a:r>
            <a:endParaRPr lang="zh-CN" altLang="en-US" sz="28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4" name="MH_Other_2"/>
          <p:cNvSpPr/>
          <p:nvPr>
            <p:custDataLst>
              <p:tags r:id="rId2"/>
            </p:custDataLst>
          </p:nvPr>
        </p:nvSpPr>
        <p:spPr>
          <a:xfrm>
            <a:off x="5690412" y="4280401"/>
            <a:ext cx="1106852" cy="110685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1500"/>
              </a:lnSpc>
              <a:defRPr/>
            </a:pPr>
            <a:r>
              <a:rPr lang="en-US" altLang="zh-CN" sz="2800" b="1" dirty="0">
                <a:solidFill>
                  <a:srgbClr val="FFFFFF"/>
                </a:solidFill>
                <a:cs typeface="+mn-ea"/>
                <a:sym typeface="+mn-lt"/>
              </a:rPr>
              <a:t>3</a:t>
            </a:r>
            <a:endParaRPr lang="zh-CN" altLang="en-US" sz="28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5" name="MH_Other_3"/>
          <p:cNvSpPr/>
          <p:nvPr>
            <p:custDataLst>
              <p:tags r:id="rId3"/>
            </p:custDataLst>
          </p:nvPr>
        </p:nvSpPr>
        <p:spPr>
          <a:xfrm>
            <a:off x="9219376" y="4280401"/>
            <a:ext cx="1106852" cy="110685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1500"/>
              </a:lnSpc>
              <a:defRPr/>
            </a:pPr>
            <a:r>
              <a:rPr lang="en-US" altLang="zh-CN" sz="2800" b="1" dirty="0">
                <a:solidFill>
                  <a:srgbClr val="FFFFFF"/>
                </a:solidFill>
                <a:cs typeface="+mn-ea"/>
                <a:sym typeface="+mn-lt"/>
              </a:rPr>
              <a:t>5</a:t>
            </a:r>
            <a:endParaRPr lang="zh-CN" altLang="en-US" sz="28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6" name="MH_Other_4"/>
          <p:cNvSpPr/>
          <p:nvPr>
            <p:custDataLst>
              <p:tags r:id="rId4"/>
            </p:custDataLst>
          </p:nvPr>
        </p:nvSpPr>
        <p:spPr>
          <a:xfrm>
            <a:off x="4140236" y="1747781"/>
            <a:ext cx="1172131" cy="117213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1500"/>
              </a:lnSpc>
              <a:defRPr/>
            </a:pPr>
            <a:r>
              <a:rPr lang="en-US" altLang="zh-CN" sz="2800" b="1" dirty="0">
                <a:solidFill>
                  <a:srgbClr val="FFFFFF"/>
                </a:solidFill>
                <a:cs typeface="+mn-ea"/>
                <a:sym typeface="+mn-lt"/>
              </a:rPr>
              <a:t>2</a:t>
            </a:r>
            <a:endParaRPr lang="zh-CN" altLang="en-US" sz="28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7" name="MH_Other_5"/>
          <p:cNvSpPr/>
          <p:nvPr>
            <p:custDataLst>
              <p:tags r:id="rId5"/>
            </p:custDataLst>
          </p:nvPr>
        </p:nvSpPr>
        <p:spPr>
          <a:xfrm>
            <a:off x="7312542" y="1747781"/>
            <a:ext cx="1172131" cy="117213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1500"/>
              </a:lnSpc>
              <a:defRPr/>
            </a:pPr>
            <a:r>
              <a:rPr lang="en-US" altLang="zh-CN" sz="2800" b="1" dirty="0">
                <a:solidFill>
                  <a:srgbClr val="FFFFFF"/>
                </a:solidFill>
                <a:cs typeface="+mn-ea"/>
                <a:sym typeface="+mn-lt"/>
              </a:rPr>
              <a:t>4</a:t>
            </a:r>
            <a:endParaRPr lang="zh-CN" altLang="en-US" sz="28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cxnSp>
        <p:nvCxnSpPr>
          <p:cNvPr id="10" name="MH_Other_7"/>
          <p:cNvCxnSpPr>
            <a:cxnSpLocks/>
          </p:cNvCxnSpPr>
          <p:nvPr>
            <p:custDataLst>
              <p:tags r:id="rId6"/>
            </p:custDataLst>
          </p:nvPr>
        </p:nvCxnSpPr>
        <p:spPr>
          <a:xfrm rot="19500000">
            <a:off x="2857782" y="3604164"/>
            <a:ext cx="1940546" cy="0"/>
          </a:xfrm>
          <a:prstGeom prst="line">
            <a:avLst/>
          </a:prstGeom>
          <a:ln w="38100">
            <a:solidFill>
              <a:schemeClr val="accent1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MH_Other_8"/>
          <p:cNvCxnSpPr/>
          <p:nvPr>
            <p:custDataLst>
              <p:tags r:id="rId7"/>
            </p:custDataLst>
          </p:nvPr>
        </p:nvCxnSpPr>
        <p:spPr>
          <a:xfrm rot="2100000" flipV="1">
            <a:off x="4460630" y="3604164"/>
            <a:ext cx="1940543" cy="0"/>
          </a:xfrm>
          <a:prstGeom prst="line">
            <a:avLst/>
          </a:prstGeom>
          <a:ln w="38100">
            <a:solidFill>
              <a:schemeClr val="accent2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MH_Other_9"/>
          <p:cNvCxnSpPr/>
          <p:nvPr>
            <p:custDataLst>
              <p:tags r:id="rId8"/>
            </p:custDataLst>
          </p:nvPr>
        </p:nvCxnSpPr>
        <p:spPr>
          <a:xfrm rot="19500000">
            <a:off x="6068367" y="3604164"/>
            <a:ext cx="1940546" cy="0"/>
          </a:xfrm>
          <a:prstGeom prst="line">
            <a:avLst/>
          </a:prstGeom>
          <a:ln w="38100">
            <a:solidFill>
              <a:schemeClr val="accent3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MH_Other_11"/>
          <p:cNvCxnSpPr>
            <a:cxnSpLocks/>
          </p:cNvCxnSpPr>
          <p:nvPr>
            <p:custDataLst>
              <p:tags r:id="rId9"/>
            </p:custDataLst>
          </p:nvPr>
        </p:nvCxnSpPr>
        <p:spPr>
          <a:xfrm flipH="1" flipV="1">
            <a:off x="7846686" y="3047641"/>
            <a:ext cx="1607737" cy="1184979"/>
          </a:xfrm>
          <a:prstGeom prst="line">
            <a:avLst/>
          </a:prstGeom>
          <a:ln w="38100">
            <a:solidFill>
              <a:schemeClr val="accent2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2D802448-DDF7-45BD-ACB5-7E89B991A42B}"/>
              </a:ext>
            </a:extLst>
          </p:cNvPr>
          <p:cNvSpPr/>
          <p:nvPr/>
        </p:nvSpPr>
        <p:spPr>
          <a:xfrm>
            <a:off x="124117" y="5418983"/>
            <a:ext cx="38169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/>
              <a:t>Xác định vạch xuất phát và vạch đích. Dùng thước đo độ dài quãng đường s.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B238F7-973C-4282-BFAD-55E2C2D6E345}"/>
              </a:ext>
            </a:extLst>
          </p:cNvPr>
          <p:cNvSpPr/>
          <p:nvPr/>
        </p:nvSpPr>
        <p:spPr>
          <a:xfrm>
            <a:off x="2613267" y="318198"/>
            <a:ext cx="34200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/>
              <a:t>Dùng đồng hồ bấm giây đo thời gian </a:t>
            </a:r>
            <a:r>
              <a:rPr lang="en-US" sz="2400" dirty="0" err="1"/>
              <a:t>từ</a:t>
            </a:r>
            <a:r>
              <a:rPr lang="en-US" sz="2400" dirty="0"/>
              <a:t> </a:t>
            </a:r>
            <a:r>
              <a:rPr lang="en-US" sz="2400" dirty="0" err="1"/>
              <a:t>lúc</a:t>
            </a:r>
            <a:r>
              <a:rPr lang="en-US" sz="2400" dirty="0"/>
              <a:t> </a:t>
            </a:r>
            <a:r>
              <a:rPr lang="en-US" sz="2400" dirty="0" err="1"/>
              <a:t>bắt</a:t>
            </a:r>
            <a:r>
              <a:rPr lang="en-US" sz="2400" dirty="0"/>
              <a:t> </a:t>
            </a:r>
            <a:r>
              <a:rPr lang="en-US" sz="2400" dirty="0" err="1"/>
              <a:t>đầu</a:t>
            </a:r>
            <a:r>
              <a:rPr lang="en-US" sz="2400" dirty="0"/>
              <a:t> </a:t>
            </a:r>
            <a:r>
              <a:rPr lang="en-US" sz="2400" dirty="0" err="1"/>
              <a:t>đến</a:t>
            </a:r>
            <a:r>
              <a:rPr lang="en-US" sz="2400" dirty="0"/>
              <a:t> </a:t>
            </a:r>
            <a:r>
              <a:rPr lang="en-US" sz="2400" dirty="0" err="1"/>
              <a:t>khi</a:t>
            </a:r>
            <a:r>
              <a:rPr lang="en-US" sz="2400" dirty="0"/>
              <a:t> </a:t>
            </a:r>
            <a:r>
              <a:rPr lang="en-US" sz="2400" dirty="0" err="1"/>
              <a:t>tới</a:t>
            </a:r>
            <a:r>
              <a:rPr lang="en-US" sz="2400" dirty="0"/>
              <a:t> </a:t>
            </a:r>
            <a:r>
              <a:rPr lang="en-US" sz="2400" dirty="0" err="1"/>
              <a:t>vạch</a:t>
            </a:r>
            <a:r>
              <a:rPr lang="en-US" sz="2400" dirty="0"/>
              <a:t> </a:t>
            </a:r>
            <a:r>
              <a:rPr lang="en-US" sz="2400" dirty="0" err="1"/>
              <a:t>đích</a:t>
            </a:r>
            <a:r>
              <a:rPr lang="vi-VN" sz="2400" dirty="0"/>
              <a:t>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1130519-9B45-4CC4-8AEA-08C814ECB6F9}"/>
              </a:ext>
            </a:extLst>
          </p:cNvPr>
          <p:cNvSpPr/>
          <p:nvPr/>
        </p:nvSpPr>
        <p:spPr>
          <a:xfrm>
            <a:off x="4616893" y="5603648"/>
            <a:ext cx="36340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/>
              <a:t>Thực</a:t>
            </a:r>
            <a:r>
              <a:rPr lang="en-US" sz="2400" dirty="0"/>
              <a:t> </a:t>
            </a:r>
            <a:r>
              <a:rPr lang="en-US" sz="2400" dirty="0" err="1"/>
              <a:t>hiện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đo</a:t>
            </a:r>
            <a:r>
              <a:rPr lang="en-US" sz="2400" dirty="0"/>
              <a:t> 3 </a:t>
            </a:r>
            <a:r>
              <a:rPr lang="en-US" sz="2400" dirty="0" err="1"/>
              <a:t>lần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lấy</a:t>
            </a:r>
            <a:r>
              <a:rPr lang="en-US" sz="2400" dirty="0"/>
              <a:t> </a:t>
            </a:r>
            <a:r>
              <a:rPr lang="en-US" sz="2400" dirty="0" err="1"/>
              <a:t>giá</a:t>
            </a:r>
            <a:r>
              <a:rPr lang="en-US" sz="2400" dirty="0"/>
              <a:t> </a:t>
            </a:r>
            <a:r>
              <a:rPr lang="en-US" sz="2400" dirty="0" err="1"/>
              <a:t>trị</a:t>
            </a:r>
            <a:r>
              <a:rPr lang="en-US" sz="2400" dirty="0"/>
              <a:t> </a:t>
            </a:r>
            <a:r>
              <a:rPr lang="en-US" sz="2400" dirty="0" err="1"/>
              <a:t>trung</a:t>
            </a:r>
            <a:r>
              <a:rPr lang="en-US" sz="2400" dirty="0"/>
              <a:t> </a:t>
            </a:r>
            <a:r>
              <a:rPr lang="en-US" sz="2400" dirty="0" err="1"/>
              <a:t>bình</a:t>
            </a:r>
            <a:r>
              <a:rPr lang="en-US" sz="2400" dirty="0"/>
              <a:t>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3B388B2-9B32-47EF-B8F5-5FDE65535ED7}"/>
              </a:ext>
            </a:extLst>
          </p:cNvPr>
          <p:cNvSpPr/>
          <p:nvPr/>
        </p:nvSpPr>
        <p:spPr>
          <a:xfrm>
            <a:off x="7402353" y="427741"/>
            <a:ext cx="36340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/>
              <a:t>Lập bảng ghi kết quả đo, tính trung bình trong 3 lần đo </a:t>
            </a:r>
            <a:r>
              <a:rPr lang="en-US" sz="2400" dirty="0"/>
              <a:t>-&gt;</a:t>
            </a:r>
            <a:r>
              <a:rPr lang="vi-VN" sz="2400" dirty="0"/>
              <a:t> tính tốc độ.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5AF6157-7BC3-45E6-91F4-EE0CFC7F9708}"/>
              </a:ext>
            </a:extLst>
          </p:cNvPr>
          <p:cNvSpPr/>
          <p:nvPr/>
        </p:nvSpPr>
        <p:spPr>
          <a:xfrm>
            <a:off x="9219375" y="5788313"/>
            <a:ext cx="27745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/>
              <a:t>Nhận</a:t>
            </a:r>
            <a:r>
              <a:rPr lang="en-US" sz="2400" dirty="0"/>
              <a:t> </a:t>
            </a:r>
            <a:r>
              <a:rPr lang="en-US" sz="2400" dirty="0" err="1"/>
              <a:t>xét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đo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938127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18" grpId="0"/>
      <p:bldP spid="19" grpId="0"/>
      <p:bldP spid="20" grpId="0"/>
      <p:bldP spid="35" grpId="0"/>
      <p:bldP spid="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7047955-619E-4F33-8DF2-670FBDD77F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" y="0"/>
            <a:ext cx="12189611" cy="6858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E31D5788-FFC1-4D0B-895C-9F188D699099}"/>
              </a:ext>
            </a:extLst>
          </p:cNvPr>
          <p:cNvSpPr txBox="1"/>
          <p:nvPr/>
        </p:nvSpPr>
        <p:spPr>
          <a:xfrm>
            <a:off x="951289" y="1387342"/>
            <a:ext cx="101569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Bài</a:t>
            </a:r>
            <a:r>
              <a:rPr lang="en-US" altLang="zh-CN" sz="80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9: </a:t>
            </a:r>
          </a:p>
          <a:p>
            <a:pPr algn="ctr"/>
            <a:r>
              <a:rPr lang="en-US" altLang="zh-CN" sz="80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Đo</a:t>
            </a:r>
            <a:r>
              <a:rPr lang="en-US" altLang="zh-CN" sz="80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80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tốc</a:t>
            </a:r>
            <a:r>
              <a:rPr lang="en-US" altLang="zh-CN" sz="80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80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độ</a:t>
            </a:r>
            <a:endParaRPr lang="zh-CN" altLang="en-US" sz="54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13" name="背景音乐01 (3)">
            <a:hlinkClick r:id="" action="ppaction://media"/>
            <a:extLst>
              <a:ext uri="{FF2B5EF4-FFF2-40B4-BE49-F238E27FC236}">
                <a16:creationId xmlns:a16="http://schemas.microsoft.com/office/drawing/2014/main" id="{04B601F7-7C31-4DAF-B512-8A05A7E984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98311" y="3912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37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46EE3469-ECA6-4132-B673-F1EA12CA7F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" y="0"/>
            <a:ext cx="12189611" cy="6858000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38E4669B-1568-4682-8AB5-28BF6A303CCB}"/>
              </a:ext>
            </a:extLst>
          </p:cNvPr>
          <p:cNvSpPr/>
          <p:nvPr/>
        </p:nvSpPr>
        <p:spPr>
          <a:xfrm>
            <a:off x="6252728" y="538663"/>
            <a:ext cx="5455290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altLang="zh-CN" sz="4400" b="1" spc="788" dirty="0" err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Bài</a:t>
            </a:r>
            <a:r>
              <a:rPr lang="en-US" altLang="zh-CN" sz="4400" b="1" spc="788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9: </a:t>
            </a:r>
            <a:r>
              <a:rPr lang="en-US" altLang="zh-CN" sz="4400" b="1" spc="788" dirty="0" err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Đo</a:t>
            </a:r>
            <a:r>
              <a:rPr lang="en-US" altLang="zh-CN" sz="4400" b="1" spc="788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4400" b="1" spc="788" dirty="0" err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tốc</a:t>
            </a:r>
            <a:r>
              <a:rPr lang="en-US" altLang="zh-CN" sz="4400" b="1" spc="788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4400" b="1" spc="788" dirty="0" err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độ</a:t>
            </a:r>
            <a:endParaRPr lang="en-US" altLang="zh-CN" sz="4400" b="1" spc="788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0" name="PA_库_文本框 4">
            <a:extLst>
              <a:ext uri="{FF2B5EF4-FFF2-40B4-BE49-F238E27FC236}">
                <a16:creationId xmlns:a16="http://schemas.microsoft.com/office/drawing/2014/main" id="{A56DB6FE-6C81-4ED8-B0D6-801B5EB4A0B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819435" y="1757504"/>
            <a:ext cx="809838" cy="83099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01</a:t>
            </a:r>
            <a:endParaRPr lang="zh-CN" altLang="en-US" sz="48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1" name="PA_库_矩形 6">
            <a:extLst>
              <a:ext uri="{FF2B5EF4-FFF2-40B4-BE49-F238E27FC236}">
                <a16:creationId xmlns:a16="http://schemas.microsoft.com/office/drawing/2014/main" id="{6E5F3521-6B8F-48EF-A5E7-3151F621AF0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937767" y="2519343"/>
            <a:ext cx="267887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Đo</a:t>
            </a:r>
            <a:r>
              <a:rPr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tốc</a:t>
            </a:r>
            <a:r>
              <a:rPr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độ</a:t>
            </a:r>
            <a:r>
              <a:rPr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dùng</a:t>
            </a:r>
            <a:r>
              <a:rPr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đồng</a:t>
            </a:r>
            <a:r>
              <a:rPr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hồ</a:t>
            </a:r>
            <a:r>
              <a:rPr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bấm</a:t>
            </a:r>
            <a:r>
              <a:rPr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giây</a:t>
            </a:r>
            <a:endParaRPr lang="zh-CN" altLang="en-US" sz="36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4" name="PA_库_文本框 4">
            <a:extLst>
              <a:ext uri="{FF2B5EF4-FFF2-40B4-BE49-F238E27FC236}">
                <a16:creationId xmlns:a16="http://schemas.microsoft.com/office/drawing/2014/main" id="{CF2751D8-8E13-40BE-B40E-591C8755DFD2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5828108" y="1741849"/>
            <a:ext cx="809838" cy="83099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02</a:t>
            </a:r>
            <a:endParaRPr lang="zh-CN" altLang="en-US" sz="48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6" name="PA_库_矩形 6">
            <a:extLst>
              <a:ext uri="{FF2B5EF4-FFF2-40B4-BE49-F238E27FC236}">
                <a16:creationId xmlns:a16="http://schemas.microsoft.com/office/drawing/2014/main" id="{249651EA-DAE3-4808-AD51-516A89AE61DA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428402" y="2424849"/>
            <a:ext cx="36486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Đo</a:t>
            </a:r>
            <a:r>
              <a:rPr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tốc</a:t>
            </a:r>
            <a:r>
              <a:rPr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độ</a:t>
            </a:r>
            <a:r>
              <a:rPr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dùng</a:t>
            </a:r>
            <a:r>
              <a:rPr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đồng</a:t>
            </a:r>
            <a:r>
              <a:rPr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hồ</a:t>
            </a:r>
            <a:r>
              <a:rPr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đo</a:t>
            </a:r>
            <a:r>
              <a:rPr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thời</a:t>
            </a:r>
            <a:r>
              <a:rPr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gian</a:t>
            </a:r>
            <a:r>
              <a:rPr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hiện</a:t>
            </a:r>
            <a:r>
              <a:rPr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số</a:t>
            </a:r>
            <a:r>
              <a:rPr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và</a:t>
            </a:r>
            <a:r>
              <a:rPr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cổng</a:t>
            </a:r>
            <a:r>
              <a:rPr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quang</a:t>
            </a:r>
            <a:r>
              <a:rPr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điện</a:t>
            </a:r>
            <a:endParaRPr lang="en-US" altLang="zh-CN" sz="36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3" name="PA_库_矩形 6">
            <a:extLst>
              <a:ext uri="{FF2B5EF4-FFF2-40B4-BE49-F238E27FC236}">
                <a16:creationId xmlns:a16="http://schemas.microsoft.com/office/drawing/2014/main" id="{B4A9450B-7113-47E0-889C-E2F53830887D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708143" y="2572846"/>
            <a:ext cx="23360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Thiết</a:t>
            </a:r>
            <a:r>
              <a:rPr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bị</a:t>
            </a:r>
            <a:r>
              <a:rPr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bắn</a:t>
            </a:r>
            <a:r>
              <a:rPr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tốc</a:t>
            </a:r>
            <a:r>
              <a:rPr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độ</a:t>
            </a:r>
            <a:endParaRPr lang="zh-CN" altLang="en-US" sz="36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6" name="PA_库_文本框 4">
            <a:extLst>
              <a:ext uri="{FF2B5EF4-FFF2-40B4-BE49-F238E27FC236}">
                <a16:creationId xmlns:a16="http://schemas.microsoft.com/office/drawing/2014/main" id="{960E4607-5FBA-4411-AD12-CD11B5D51FC7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9233224" y="1789282"/>
            <a:ext cx="809838" cy="83099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03</a:t>
            </a:r>
            <a:endParaRPr lang="zh-CN" altLang="en-US" sz="48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2585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50"/>
                                </p:stCondLst>
                                <p:childTnLst>
                                  <p:par>
                                    <p:cTn id="13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50"/>
                                </p:stCondLst>
                                <p:childTnLst>
                                  <p:par>
                                    <p:cTn id="18" presetID="2" presetClass="entr" presetSubtype="4" fill="hold" grpId="0" nodeType="afterEffect" p14:presetBounceEnd="58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20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21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675"/>
                                </p:stCondLst>
                                <p:childTnLst>
                                  <p:par>
                                    <p:cTn id="23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6175"/>
                                </p:stCondLst>
                                <p:childTnLst>
                                  <p:par>
                                    <p:cTn id="28" presetID="2" presetClass="entr" presetSubtype="4" fill="hold" grpId="0" nodeType="afterEffect" p14:presetBounceEnd="58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30" dur="1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31" dur="1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3300"/>
                                </p:stCondLst>
                                <p:childTnLst>
                                  <p:par>
                                    <p:cTn id="33" presetID="2" presetClass="entr" presetSubtype="4" fill="hold" grpId="0" nodeType="afterEffect" p14:presetBounceEnd="58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35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36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6300"/>
                                </p:stCondLst>
                                <p:childTnLst>
                                  <p:par>
                                    <p:cTn id="38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0" grpId="0"/>
          <p:bldP spid="21" grpId="0" autoUpdateAnimBg="0"/>
          <p:bldP spid="24" grpId="0"/>
          <p:bldP spid="26" grpId="0" autoUpdateAnimBg="0"/>
          <p:bldP spid="33" grpId="0" autoUpdateAnimBg="0"/>
          <p:bldP spid="3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50"/>
                                </p:stCondLst>
                                <p:childTnLst>
                                  <p:par>
                                    <p:cTn id="13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50"/>
                                </p:stCondLst>
                                <p:childTnLst>
                                  <p:par>
                                    <p:cTn id="18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675"/>
                                </p:stCondLst>
                                <p:childTnLst>
                                  <p:par>
                                    <p:cTn id="23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6175"/>
                                </p:stCondLst>
                                <p:childTnLst>
                                  <p:par>
                                    <p:cTn id="28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3300"/>
                                </p:stCondLst>
                                <p:childTnLst>
                                  <p:par>
                                    <p:cTn id="3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6300"/>
                                </p:stCondLst>
                                <p:childTnLst>
                                  <p:par>
                                    <p:cTn id="38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0" grpId="0"/>
          <p:bldP spid="21" grpId="0" autoUpdateAnimBg="0"/>
          <p:bldP spid="24" grpId="0"/>
          <p:bldP spid="26" grpId="0" autoUpdateAnimBg="0"/>
          <p:bldP spid="33" grpId="0" autoUpdateAnimBg="0"/>
          <p:bldP spid="36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78E3BBE-9D70-4CB3-A556-0A3297CDB6C7}"/>
                  </a:ext>
                </a:extLst>
              </p:cNvPr>
              <p:cNvSpPr txBox="1"/>
              <p:nvPr/>
            </p:nvSpPr>
            <p:spPr>
              <a:xfrm>
                <a:off x="1080519" y="2075444"/>
                <a:ext cx="9113520" cy="24969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err="1"/>
                  <a:t>Công</a:t>
                </a:r>
                <a:r>
                  <a:rPr lang="en-US" sz="4000" dirty="0"/>
                  <a:t> </a:t>
                </a:r>
                <a:r>
                  <a:rPr lang="en-US" sz="4000" dirty="0" err="1"/>
                  <a:t>thức</a:t>
                </a:r>
                <a:r>
                  <a:rPr lang="en-US" sz="4000" dirty="0"/>
                  <a:t> </a:t>
                </a:r>
                <a:r>
                  <a:rPr lang="en-US" sz="4000" dirty="0" err="1"/>
                  <a:t>tính</a:t>
                </a:r>
                <a:r>
                  <a:rPr lang="en-US" sz="4000" dirty="0"/>
                  <a:t> </a:t>
                </a:r>
                <a:r>
                  <a:rPr lang="en-US" sz="4000" dirty="0" err="1"/>
                  <a:t>tốc</a:t>
                </a:r>
                <a:r>
                  <a:rPr lang="en-US" sz="4000" dirty="0"/>
                  <a:t> </a:t>
                </a:r>
                <a:r>
                  <a:rPr lang="en-US" sz="4000" dirty="0" err="1"/>
                  <a:t>độ</a:t>
                </a:r>
                <a:r>
                  <a:rPr lang="en-US" sz="4000" dirty="0"/>
                  <a:t>:</a:t>
                </a:r>
              </a:p>
              <a:p>
                <a:pPr algn="ctr"/>
                <a:r>
                  <a:rPr lang="en-US" sz="4800" dirty="0"/>
                  <a:t>v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𝑠</m:t>
                        </m:r>
                      </m:num>
                      <m:den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endParaRPr lang="en-US" sz="3200" dirty="0"/>
              </a:p>
              <a:p>
                <a:pPr algn="ctr"/>
                <a:endParaRPr lang="en-US" sz="44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78E3BBE-9D70-4CB3-A556-0A3297CDB6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519" y="2075444"/>
                <a:ext cx="9113520" cy="2496966"/>
              </a:xfrm>
              <a:prstGeom prst="rect">
                <a:avLst/>
              </a:prstGeom>
              <a:blipFill>
                <a:blip r:embed="rId2"/>
                <a:stretch>
                  <a:fillRect l="-2341" t="-4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93BD513-36AB-47F9-8E95-967B8917FF8E}"/>
              </a:ext>
            </a:extLst>
          </p:cNvPr>
          <p:cNvCxnSpPr/>
          <p:nvPr/>
        </p:nvCxnSpPr>
        <p:spPr>
          <a:xfrm flipV="1">
            <a:off x="6307020" y="2607909"/>
            <a:ext cx="538480" cy="25400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6736FFB-A846-44B8-9547-B336C9BDD21A}"/>
              </a:ext>
            </a:extLst>
          </p:cNvPr>
          <p:cNvSpPr txBox="1"/>
          <p:nvPr/>
        </p:nvSpPr>
        <p:spPr>
          <a:xfrm>
            <a:off x="7020887" y="2075444"/>
            <a:ext cx="45418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Quãng</a:t>
            </a:r>
            <a:r>
              <a:rPr lang="en-US" sz="3600" dirty="0"/>
              <a:t> </a:t>
            </a:r>
            <a:r>
              <a:rPr lang="en-US" sz="3600" dirty="0" err="1"/>
              <a:t>đường</a:t>
            </a:r>
            <a:r>
              <a:rPr lang="en-US" sz="3600" dirty="0"/>
              <a:t> (m, km)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4187478-477A-4413-9D92-48CE60AC158A}"/>
              </a:ext>
            </a:extLst>
          </p:cNvPr>
          <p:cNvCxnSpPr>
            <a:cxnSpLocks/>
          </p:cNvCxnSpPr>
          <p:nvPr/>
        </p:nvCxnSpPr>
        <p:spPr>
          <a:xfrm>
            <a:off x="6441768" y="3602932"/>
            <a:ext cx="741680" cy="8832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47B2D07-E71E-4A04-9A12-E346F6EB1A7D}"/>
              </a:ext>
            </a:extLst>
          </p:cNvPr>
          <p:cNvSpPr txBox="1"/>
          <p:nvPr/>
        </p:nvSpPr>
        <p:spPr>
          <a:xfrm>
            <a:off x="7240669" y="3386939"/>
            <a:ext cx="3647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Thời</a:t>
            </a:r>
            <a:r>
              <a:rPr lang="en-US" sz="3600" dirty="0"/>
              <a:t> </a:t>
            </a:r>
            <a:r>
              <a:rPr lang="en-US" sz="3600" dirty="0" err="1"/>
              <a:t>gian</a:t>
            </a:r>
            <a:r>
              <a:rPr lang="en-US" sz="3600" dirty="0"/>
              <a:t> (s, h)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8D78EC-4021-4AA9-AB32-D9C66A030F3B}"/>
              </a:ext>
            </a:extLst>
          </p:cNvPr>
          <p:cNvSpPr txBox="1"/>
          <p:nvPr/>
        </p:nvSpPr>
        <p:spPr>
          <a:xfrm>
            <a:off x="2730778" y="4033270"/>
            <a:ext cx="30797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Tốc</a:t>
            </a:r>
            <a:r>
              <a:rPr lang="en-US" sz="3600" dirty="0"/>
              <a:t> </a:t>
            </a:r>
            <a:r>
              <a:rPr lang="en-US" sz="3600" dirty="0" err="1"/>
              <a:t>độ</a:t>
            </a:r>
            <a:r>
              <a:rPr lang="en-US" sz="3600" dirty="0"/>
              <a:t> </a:t>
            </a:r>
          </a:p>
          <a:p>
            <a:pPr algn="ctr"/>
            <a:r>
              <a:rPr lang="en-US" sz="3600" dirty="0"/>
              <a:t>(m/s, km/h)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71AA788-11A4-47FB-BF4D-172488BE245F}"/>
              </a:ext>
            </a:extLst>
          </p:cNvPr>
          <p:cNvCxnSpPr/>
          <p:nvPr/>
        </p:nvCxnSpPr>
        <p:spPr>
          <a:xfrm flipH="1">
            <a:off x="4212591" y="3429000"/>
            <a:ext cx="860482" cy="59624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62421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  <p:bldP spid="6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7EA46DF-221C-4F20-8ECA-6E834ECD0462}"/>
              </a:ext>
            </a:extLst>
          </p:cNvPr>
          <p:cNvSpPr/>
          <p:nvPr/>
        </p:nvSpPr>
        <p:spPr>
          <a:xfrm>
            <a:off x="776748" y="1514168"/>
            <a:ext cx="4365523" cy="1474839"/>
          </a:xfrm>
          <a:prstGeom prst="roundRect">
            <a:avLst>
              <a:gd name="adj" fmla="val 50000"/>
            </a:avLst>
          </a:prstGeom>
          <a:solidFill>
            <a:srgbClr val="91DBC6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ysClr val="windowText" lastClr="000000"/>
                </a:solidFill>
              </a:rPr>
              <a:t>Quãng</a:t>
            </a:r>
            <a:r>
              <a:rPr lang="en-US" sz="4000" dirty="0">
                <a:solidFill>
                  <a:sysClr val="windowText" lastClr="000000"/>
                </a:solidFill>
              </a:rPr>
              <a:t> đ</a:t>
            </a:r>
            <a:r>
              <a:rPr lang="vi-VN" sz="4000" dirty="0">
                <a:solidFill>
                  <a:sysClr val="windowText" lastClr="000000"/>
                </a:solidFill>
              </a:rPr>
              <a:t>ư</a:t>
            </a:r>
            <a:r>
              <a:rPr lang="en-US" sz="4000" dirty="0" err="1">
                <a:solidFill>
                  <a:sysClr val="windowText" lastClr="000000"/>
                </a:solidFill>
              </a:rPr>
              <a:t>ờng</a:t>
            </a:r>
            <a:endParaRPr lang="en-US" sz="4000" dirty="0">
              <a:solidFill>
                <a:sysClr val="windowText" lastClr="00000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8616077-A9BF-4FAC-B5CF-68BDCE344F5C}"/>
              </a:ext>
            </a:extLst>
          </p:cNvPr>
          <p:cNvSpPr/>
          <p:nvPr/>
        </p:nvSpPr>
        <p:spPr>
          <a:xfrm>
            <a:off x="776747" y="4252451"/>
            <a:ext cx="4365523" cy="1474839"/>
          </a:xfrm>
          <a:prstGeom prst="roundRect">
            <a:avLst>
              <a:gd name="adj" fmla="val 50000"/>
            </a:avLst>
          </a:prstGeom>
          <a:solidFill>
            <a:srgbClr val="F9C5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ysClr val="windowText" lastClr="000000"/>
                </a:solidFill>
              </a:rPr>
              <a:t>Thời</a:t>
            </a:r>
            <a:r>
              <a:rPr lang="en-US" sz="4000" dirty="0">
                <a:solidFill>
                  <a:sysClr val="windowText" lastClr="000000"/>
                </a:solidFill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</a:rPr>
              <a:t>gian</a:t>
            </a:r>
            <a:endParaRPr lang="en-US" sz="4000" dirty="0">
              <a:solidFill>
                <a:sysClr val="windowText" lastClr="00000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3AD3801-3C3F-4BC8-82BB-C821357BC0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247" b="73552" l="8500" r="91833">
                        <a14:foregroundMark x1="8500" y1="68340" x2="8500" y2="68340"/>
                        <a14:foregroundMark x1="91833" y1="66409" x2="91833" y2="66409"/>
                      </a14:backgroundRemoval>
                    </a14:imgEffect>
                  </a14:imgLayer>
                </a14:imgProps>
              </a:ext>
            </a:extLst>
          </a:blip>
          <a:srcRect l="5613" t="52043" r="624" b="23714"/>
          <a:stretch/>
        </p:blipFill>
        <p:spPr>
          <a:xfrm>
            <a:off x="5538196" y="600832"/>
            <a:ext cx="3605804" cy="8048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C7A3701-FC46-4B91-89E3-5C551F926A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23" b="96920" l="10000" r="91096">
                        <a14:foregroundMark x1="23151" y1="6982" x2="25068" y2="5133"/>
                        <a14:foregroundMark x1="41233" y1="15606" x2="41233" y2="15606"/>
                        <a14:foregroundMark x1="18219" y1="48665" x2="42740" y2="52361"/>
                        <a14:foregroundMark x1="90000" y1="86242" x2="90000" y2="86242"/>
                        <a14:foregroundMark x1="86575" y1="94045" x2="86575" y2="94045"/>
                        <a14:foregroundMark x1="86301" y1="97125" x2="86301" y2="97125"/>
                        <a14:foregroundMark x1="49452" y1="69815" x2="49452" y2="69815"/>
                        <a14:foregroundMark x1="48630" y1="70226" x2="52055" y2="70226"/>
                        <a14:foregroundMark x1="90959" y1="83573" x2="90959" y2="83573"/>
                        <a14:foregroundMark x1="91096" y1="82752" x2="88904" y2="806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27094" y="1695880"/>
            <a:ext cx="2216906" cy="14789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11837C3-6B45-4DD6-8316-0879A72325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43100" y="592980"/>
            <a:ext cx="1842375" cy="1842375"/>
          </a:xfrm>
          <a:prstGeom prst="rect">
            <a:avLst/>
          </a:prstGeom>
        </p:spPr>
      </p:pic>
      <p:pic>
        <p:nvPicPr>
          <p:cNvPr id="19" name="Picture 2" descr="Hơn 16.100 đồng Hồ Treo Tường ảnh, hình chụp &amp; hình ảnh trả phí bản quyền  một lần sẵn có - iStock">
            <a:extLst>
              <a:ext uri="{FF2B5EF4-FFF2-40B4-BE49-F238E27FC236}">
                <a16:creationId xmlns:a16="http://schemas.microsoft.com/office/drawing/2014/main" id="{2140D714-65E1-42C7-8643-3606BA37A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461" b="94881" l="6699" r="95098">
                        <a14:foregroundMark x1="11601" y1="35495" x2="11601" y2="35495"/>
                        <a14:foregroundMark x1="13072" y1="34812" x2="24510" y2="27474"/>
                        <a14:foregroundMark x1="31046" y1="14505" x2="54739" y2="7850"/>
                        <a14:foregroundMark x1="56209" y1="6826" x2="65196" y2="12969"/>
                        <a14:foregroundMark x1="65196" y1="12969" x2="68791" y2="14164"/>
                        <a14:foregroundMark x1="59967" y1="9556" x2="69771" y2="11092"/>
                        <a14:foregroundMark x1="69771" y1="11092" x2="76144" y2="16553"/>
                        <a14:foregroundMark x1="76144" y1="16553" x2="91013" y2="43174"/>
                        <a14:foregroundMark x1="91013" y1="43174" x2="91993" y2="53413"/>
                        <a14:foregroundMark x1="91993" y1="53413" x2="90523" y2="62116"/>
                        <a14:foregroundMark x1="90523" y1="62116" x2="70098" y2="80717"/>
                        <a14:foregroundMark x1="70098" y1="80717" x2="60784" y2="86007"/>
                        <a14:foregroundMark x1="60784" y1="86007" x2="48856" y2="88225"/>
                        <a14:foregroundMark x1="48856" y1="88225" x2="39216" y2="86007"/>
                        <a14:foregroundMark x1="39216" y1="86007" x2="21569" y2="74744"/>
                        <a14:foregroundMark x1="21569" y1="74744" x2="16340" y2="67577"/>
                        <a14:foregroundMark x1="16340" y1="67577" x2="16667" y2="33788"/>
                        <a14:foregroundMark x1="16667" y1="33788" x2="18464" y2="24744"/>
                        <a14:foregroundMark x1="18464" y1="24744" x2="22059" y2="18601"/>
                        <a14:foregroundMark x1="40686" y1="9727" x2="11765" y2="25939"/>
                        <a14:foregroundMark x1="42647" y1="5631" x2="19608" y2="14505"/>
                        <a14:foregroundMark x1="14706" y1="27474" x2="13725" y2="36860"/>
                        <a14:foregroundMark x1="13725" y1="36860" x2="6863" y2="60922"/>
                        <a14:foregroundMark x1="11601" y1="72014" x2="21078" y2="82935"/>
                        <a14:foregroundMark x1="35294" y1="90102" x2="44771" y2="93174"/>
                        <a14:foregroundMark x1="44771" y1="93174" x2="56699" y2="93345"/>
                        <a14:foregroundMark x1="69935" y1="89078" x2="53268" y2="94881"/>
                        <a14:foregroundMark x1="53268" y1="94881" x2="38235" y2="94881"/>
                        <a14:foregroundMark x1="95098" y1="47782" x2="95261" y2="49829"/>
                        <a14:foregroundMark x1="93301" y1="49488" x2="93301" y2="49488"/>
                        <a14:foregroundMark x1="89706" y1="67406" x2="84477" y2="75085"/>
                        <a14:foregroundMark x1="84477" y1="75085" x2="68954" y2="87543"/>
                        <a14:foregroundMark x1="34641" y1="91809" x2="25327" y2="85495"/>
                        <a14:foregroundMark x1="25327" y1="85495" x2="20261" y2="79352"/>
                        <a14:foregroundMark x1="12092" y1="69795" x2="10784" y2="31058"/>
                        <a14:foregroundMark x1="10784" y1="31058" x2="11765" y2="29693"/>
                        <a14:foregroundMark x1="11275" y1="36348" x2="11275" y2="67577"/>
                        <a14:foregroundMark x1="8333" y1="43515" x2="6699" y2="51706"/>
                        <a14:foregroundMark x1="9641" y1="36689" x2="6863" y2="47952"/>
                        <a14:foregroundMark x1="16503" y1="34983" x2="37092" y2="331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962" y="4029447"/>
            <a:ext cx="1739049" cy="1665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Đồng hồ bấm giây Any Time XL-013 giá rẻ cho trường học và thi đấu">
            <a:extLst>
              <a:ext uri="{FF2B5EF4-FFF2-40B4-BE49-F238E27FC236}">
                <a16:creationId xmlns:a16="http://schemas.microsoft.com/office/drawing/2014/main" id="{7373CE5A-6405-46F7-B945-D39F9BA44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669" y="4029447"/>
            <a:ext cx="1985379" cy="1985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F00523D-ACB7-406E-88AB-DAEE08D042E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79925" y="5050941"/>
            <a:ext cx="1546781" cy="154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5898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498349DE-3939-45D4-AA2F-0FC9AD5A3A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" y="0"/>
            <a:ext cx="12189611" cy="685800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AEC1FA49-7DEA-4942-B01A-A034C54776E3}"/>
              </a:ext>
            </a:extLst>
          </p:cNvPr>
          <p:cNvSpPr/>
          <p:nvPr/>
        </p:nvSpPr>
        <p:spPr>
          <a:xfrm>
            <a:off x="2149368" y="2770486"/>
            <a:ext cx="8057334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Đo</a:t>
            </a:r>
            <a:r>
              <a:rPr lang="en-US" altLang="zh-CN" sz="4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tốc</a:t>
            </a:r>
            <a:r>
              <a:rPr lang="en-US" altLang="zh-CN" sz="4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độ</a:t>
            </a:r>
            <a:r>
              <a:rPr lang="en-US" altLang="zh-CN" sz="4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dùng</a:t>
            </a:r>
            <a:r>
              <a:rPr lang="en-US" altLang="zh-CN" sz="4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đồng</a:t>
            </a:r>
            <a:r>
              <a:rPr lang="en-US" altLang="zh-CN" sz="4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hồ</a:t>
            </a:r>
            <a:r>
              <a:rPr lang="en-US" altLang="zh-CN" sz="4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bấm</a:t>
            </a:r>
            <a:r>
              <a:rPr lang="en-US" altLang="zh-CN" sz="4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giây</a:t>
            </a:r>
            <a:endParaRPr lang="en-US" altLang="zh-CN" sz="44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54C8EF2C-E84C-41C9-A60A-24781C4B223F}"/>
              </a:ext>
            </a:extLst>
          </p:cNvPr>
          <p:cNvSpPr/>
          <p:nvPr/>
        </p:nvSpPr>
        <p:spPr>
          <a:xfrm>
            <a:off x="5527509" y="1713844"/>
            <a:ext cx="1136979" cy="98193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r"/>
            <a:r>
              <a:rPr kumimoji="1" lang="en-US" altLang="zh-CN" sz="5781" b="1" spc="788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01</a:t>
            </a:r>
            <a:endParaRPr lang="zh-CN" altLang="en-US" sz="3679" b="1" spc="788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749216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28D62-B38E-4B76-877C-1DF2E56FF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256" y="0"/>
            <a:ext cx="10515600" cy="1325563"/>
          </a:xfrm>
        </p:spPr>
        <p:txBody>
          <a:bodyPr/>
          <a:lstStyle/>
          <a:p>
            <a:r>
              <a:rPr lang="en-US" dirty="0" err="1">
                <a:solidFill>
                  <a:srgbClr val="37BB98"/>
                </a:solidFill>
              </a:rPr>
              <a:t>Dụng</a:t>
            </a:r>
            <a:r>
              <a:rPr lang="en-US" dirty="0">
                <a:solidFill>
                  <a:srgbClr val="37BB98"/>
                </a:solidFill>
              </a:rPr>
              <a:t> </a:t>
            </a:r>
            <a:r>
              <a:rPr lang="en-US" dirty="0" err="1">
                <a:solidFill>
                  <a:srgbClr val="37BB98"/>
                </a:solidFill>
              </a:rPr>
              <a:t>cụ</a:t>
            </a:r>
            <a:r>
              <a:rPr lang="en-US" dirty="0">
                <a:solidFill>
                  <a:srgbClr val="37BB98"/>
                </a:solidFill>
              </a:rPr>
              <a:t> </a:t>
            </a:r>
            <a:r>
              <a:rPr lang="en-US" dirty="0" err="1">
                <a:solidFill>
                  <a:srgbClr val="37BB98"/>
                </a:solidFill>
              </a:rPr>
              <a:t>đo</a:t>
            </a:r>
            <a:endParaRPr lang="en-US" dirty="0">
              <a:solidFill>
                <a:srgbClr val="37BB98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4ABE41-D3FA-4132-9F75-260AF017BAD5}"/>
              </a:ext>
            </a:extLst>
          </p:cNvPr>
          <p:cNvSpPr txBox="1"/>
          <p:nvPr/>
        </p:nvSpPr>
        <p:spPr>
          <a:xfrm>
            <a:off x="1130710" y="2664542"/>
            <a:ext cx="22614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/>
              <a:t>Tốc</a:t>
            </a:r>
            <a:r>
              <a:rPr lang="en-US" sz="4400" dirty="0"/>
              <a:t> </a:t>
            </a:r>
            <a:r>
              <a:rPr lang="en-US" sz="4400" dirty="0" err="1"/>
              <a:t>độ</a:t>
            </a:r>
            <a:r>
              <a:rPr lang="en-US" sz="4400" dirty="0"/>
              <a:t> 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0C7AF38-2F8F-4BA7-B5AE-57C5ED683FC5}"/>
              </a:ext>
            </a:extLst>
          </p:cNvPr>
          <p:cNvCxnSpPr/>
          <p:nvPr/>
        </p:nvCxnSpPr>
        <p:spPr>
          <a:xfrm flipV="1">
            <a:off x="3873910" y="2015613"/>
            <a:ext cx="2025445" cy="93406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95C53AC-FF56-4DF4-969F-FC6CA08EC5ED}"/>
              </a:ext>
            </a:extLst>
          </p:cNvPr>
          <p:cNvSpPr txBox="1"/>
          <p:nvPr/>
        </p:nvSpPr>
        <p:spPr>
          <a:xfrm>
            <a:off x="6469627" y="1476333"/>
            <a:ext cx="38640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Th</a:t>
            </a:r>
            <a:r>
              <a:rPr lang="vi-VN" sz="4400" dirty="0"/>
              <a:t>ư</a:t>
            </a:r>
            <a:r>
              <a:rPr lang="en-US" sz="4400" dirty="0" err="1"/>
              <a:t>ớc</a:t>
            </a:r>
            <a:endParaRPr lang="en-US" sz="4400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4DCD1E8-7599-49FF-9CBC-215BB31FCC0D}"/>
              </a:ext>
            </a:extLst>
          </p:cNvPr>
          <p:cNvCxnSpPr>
            <a:cxnSpLocks/>
          </p:cNvCxnSpPr>
          <p:nvPr/>
        </p:nvCxnSpPr>
        <p:spPr>
          <a:xfrm>
            <a:off x="3952568" y="3165987"/>
            <a:ext cx="2099187" cy="91189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A89AB88-50F0-4779-9298-0DB831B440A7}"/>
              </a:ext>
            </a:extLst>
          </p:cNvPr>
          <p:cNvSpPr txBox="1"/>
          <p:nvPr/>
        </p:nvSpPr>
        <p:spPr>
          <a:xfrm>
            <a:off x="6553200" y="3802582"/>
            <a:ext cx="38640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/>
              <a:t>Đồng</a:t>
            </a:r>
            <a:r>
              <a:rPr lang="en-US" sz="4400" dirty="0"/>
              <a:t> </a:t>
            </a:r>
            <a:r>
              <a:rPr lang="en-US" sz="4400" dirty="0" err="1"/>
              <a:t>hồ</a:t>
            </a:r>
            <a:endParaRPr lang="en-US" sz="4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71ABDB-E6DC-4D22-A55C-D8CF9E361AE3}"/>
              </a:ext>
            </a:extLst>
          </p:cNvPr>
          <p:cNvSpPr txBox="1"/>
          <p:nvPr/>
        </p:nvSpPr>
        <p:spPr>
          <a:xfrm>
            <a:off x="1386348" y="5757613"/>
            <a:ext cx="10333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70C0"/>
                </a:solidFill>
              </a:rPr>
              <a:t>Có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mấy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cách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xác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định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tốc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độ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của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chuyển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động</a:t>
            </a:r>
            <a:r>
              <a:rPr lang="en-US" sz="4000" dirty="0">
                <a:solidFill>
                  <a:srgbClr val="0070C0"/>
                </a:solidFill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E63BC95-E4F1-4F08-AFF6-EDD60D877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471" y="5441119"/>
            <a:ext cx="1340874" cy="134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6441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28D62-B38E-4B76-877C-1DF2E56FF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256" y="0"/>
            <a:ext cx="10515600" cy="1325563"/>
          </a:xfrm>
        </p:spPr>
        <p:txBody>
          <a:bodyPr/>
          <a:lstStyle/>
          <a:p>
            <a:r>
              <a:rPr lang="en-US" dirty="0" err="1">
                <a:solidFill>
                  <a:srgbClr val="37BB98"/>
                </a:solidFill>
              </a:rPr>
              <a:t>Cách</a:t>
            </a:r>
            <a:r>
              <a:rPr lang="en-US" dirty="0">
                <a:solidFill>
                  <a:srgbClr val="37BB98"/>
                </a:solidFill>
              </a:rPr>
              <a:t> </a:t>
            </a:r>
            <a:r>
              <a:rPr lang="en-US" dirty="0" err="1">
                <a:solidFill>
                  <a:srgbClr val="37BB98"/>
                </a:solidFill>
              </a:rPr>
              <a:t>đo</a:t>
            </a:r>
            <a:endParaRPr lang="en-US" dirty="0">
              <a:solidFill>
                <a:srgbClr val="37BB98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449C53-1038-4186-8A46-430835D57E71}"/>
              </a:ext>
            </a:extLst>
          </p:cNvPr>
          <p:cNvSpPr txBox="1"/>
          <p:nvPr/>
        </p:nvSpPr>
        <p:spPr>
          <a:xfrm>
            <a:off x="1037794" y="1659752"/>
            <a:ext cx="11154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/>
              <a:t>Có thể xác định </a:t>
            </a:r>
            <a:r>
              <a:rPr lang="en-US" sz="3200" dirty="0" err="1">
                <a:solidFill>
                  <a:srgbClr val="FF0000"/>
                </a:solidFill>
              </a:rPr>
              <a:t>tốc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độ</a:t>
            </a:r>
            <a:r>
              <a:rPr lang="vi-VN" sz="3200" dirty="0">
                <a:solidFill>
                  <a:srgbClr val="FF0000"/>
                </a:solidFill>
              </a:rPr>
              <a:t> </a:t>
            </a:r>
            <a:r>
              <a:rPr lang="vi-VN" sz="3200" dirty="0"/>
              <a:t>của chuyển động bằng hai cách:</a:t>
            </a:r>
            <a:endParaRPr lang="en-US" sz="3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3A0DBE-147D-4C9C-AFBC-2809B596CB9F}"/>
              </a:ext>
            </a:extLst>
          </p:cNvPr>
          <p:cNvSpPr txBox="1"/>
          <p:nvPr/>
        </p:nvSpPr>
        <p:spPr>
          <a:xfrm>
            <a:off x="1037794" y="3167390"/>
            <a:ext cx="911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/>
              <a:t>Cách 1: </a:t>
            </a:r>
            <a:r>
              <a:rPr lang="en-US" sz="2800" dirty="0" err="1"/>
              <a:t>Chọn</a:t>
            </a:r>
            <a:r>
              <a:rPr lang="en-US" sz="2800" dirty="0"/>
              <a:t> </a:t>
            </a:r>
            <a:r>
              <a:rPr lang="en-US" sz="2800" dirty="0" err="1"/>
              <a:t>quãng</a:t>
            </a:r>
            <a:r>
              <a:rPr lang="en-US" sz="2800" dirty="0"/>
              <a:t> </a:t>
            </a:r>
            <a:r>
              <a:rPr lang="en-US" sz="2800" dirty="0" err="1"/>
              <a:t>đường</a:t>
            </a:r>
            <a:r>
              <a:rPr lang="en-US" sz="2800" dirty="0"/>
              <a:t> s </a:t>
            </a:r>
            <a:r>
              <a:rPr lang="en-US" sz="2800" dirty="0" err="1"/>
              <a:t>trước</a:t>
            </a:r>
            <a:r>
              <a:rPr lang="en-US" sz="2800" dirty="0"/>
              <a:t>, </a:t>
            </a:r>
            <a:r>
              <a:rPr lang="en-US" sz="2800" dirty="0" err="1"/>
              <a:t>đo</a:t>
            </a:r>
            <a:r>
              <a:rPr lang="en-US" sz="2800" dirty="0"/>
              <a:t> </a:t>
            </a:r>
            <a:r>
              <a:rPr lang="en-US" sz="2800" dirty="0" err="1"/>
              <a:t>thời</a:t>
            </a:r>
            <a:r>
              <a:rPr lang="en-US" sz="2800" dirty="0"/>
              <a:t> </a:t>
            </a:r>
            <a:r>
              <a:rPr lang="en-US" sz="2800" dirty="0" err="1"/>
              <a:t>gian</a:t>
            </a:r>
            <a:r>
              <a:rPr lang="en-US" sz="2800" dirty="0"/>
              <a:t> t </a:t>
            </a:r>
            <a:r>
              <a:rPr lang="en-US" sz="2800" dirty="0" err="1"/>
              <a:t>sau</a:t>
            </a:r>
            <a:r>
              <a:rPr lang="en-US" sz="2800" dirty="0"/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184FA0-D3BA-4F0B-9634-AA5B414A1156}"/>
              </a:ext>
            </a:extLst>
          </p:cNvPr>
          <p:cNvSpPr txBox="1"/>
          <p:nvPr/>
        </p:nvSpPr>
        <p:spPr>
          <a:xfrm>
            <a:off x="1037794" y="4316755"/>
            <a:ext cx="911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/>
              <a:t>Cách 2:</a:t>
            </a:r>
            <a:r>
              <a:rPr lang="vi-VN" sz="2800" dirty="0"/>
              <a:t> </a:t>
            </a:r>
            <a:r>
              <a:rPr lang="en-US" sz="2800" dirty="0" err="1"/>
              <a:t>Chọn</a:t>
            </a:r>
            <a:r>
              <a:rPr lang="en-US" sz="2800" dirty="0"/>
              <a:t> </a:t>
            </a:r>
            <a:r>
              <a:rPr lang="en-US" sz="2800" dirty="0" err="1"/>
              <a:t>thời</a:t>
            </a:r>
            <a:r>
              <a:rPr lang="en-US" sz="2800" dirty="0"/>
              <a:t> </a:t>
            </a:r>
            <a:r>
              <a:rPr lang="en-US" sz="2800" dirty="0" err="1"/>
              <a:t>gian</a:t>
            </a:r>
            <a:r>
              <a:rPr lang="en-US" sz="2800" dirty="0"/>
              <a:t> t </a:t>
            </a:r>
            <a:r>
              <a:rPr lang="en-US" sz="2800" dirty="0" err="1"/>
              <a:t>trước</a:t>
            </a:r>
            <a:r>
              <a:rPr lang="en-US" sz="2800" dirty="0"/>
              <a:t>, </a:t>
            </a:r>
            <a:r>
              <a:rPr lang="en-US" sz="2800" dirty="0" err="1"/>
              <a:t>đo</a:t>
            </a:r>
            <a:r>
              <a:rPr lang="en-US" sz="2800" dirty="0"/>
              <a:t> </a:t>
            </a:r>
            <a:r>
              <a:rPr lang="en-US" sz="2800" dirty="0" err="1"/>
              <a:t>quãng</a:t>
            </a:r>
            <a:r>
              <a:rPr lang="en-US" sz="2800" dirty="0"/>
              <a:t> </a:t>
            </a:r>
            <a:r>
              <a:rPr lang="en-US" sz="2800" dirty="0" err="1"/>
              <a:t>đường</a:t>
            </a:r>
            <a:r>
              <a:rPr lang="en-US" sz="2800" dirty="0"/>
              <a:t> s </a:t>
            </a:r>
            <a:r>
              <a:rPr lang="en-US" sz="2800" dirty="0" err="1"/>
              <a:t>sau</a:t>
            </a:r>
            <a:r>
              <a:rPr lang="en-US" sz="2800" dirty="0"/>
              <a:t>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EF1D650-6482-4AAE-AB5D-2F59F08FC622}"/>
              </a:ext>
            </a:extLst>
          </p:cNvPr>
          <p:cNvSpPr/>
          <p:nvPr/>
        </p:nvSpPr>
        <p:spPr>
          <a:xfrm>
            <a:off x="848412" y="2856322"/>
            <a:ext cx="9113520" cy="115007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lg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CA2733-F581-4C68-9CC8-D10C7642DB3A}"/>
              </a:ext>
            </a:extLst>
          </p:cNvPr>
          <p:cNvSpPr txBox="1"/>
          <p:nvPr/>
        </p:nvSpPr>
        <p:spPr>
          <a:xfrm>
            <a:off x="1386348" y="5757613"/>
            <a:ext cx="10333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</a:rPr>
              <a:t>Nêu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các</a:t>
            </a:r>
            <a:r>
              <a:rPr lang="en-US" sz="3600" dirty="0">
                <a:solidFill>
                  <a:srgbClr val="0070C0"/>
                </a:solidFill>
              </a:rPr>
              <a:t> b</a:t>
            </a:r>
            <a:r>
              <a:rPr lang="vi-VN" sz="3600" dirty="0">
                <a:solidFill>
                  <a:srgbClr val="0070C0"/>
                </a:solidFill>
              </a:rPr>
              <a:t>ư</a:t>
            </a:r>
            <a:r>
              <a:rPr lang="en-US" sz="3600" dirty="0" err="1">
                <a:solidFill>
                  <a:srgbClr val="0070C0"/>
                </a:solidFill>
              </a:rPr>
              <a:t>ớc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đo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thời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gian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bằng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đồng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hồ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bấm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giây</a:t>
            </a:r>
            <a:r>
              <a:rPr lang="en-US" sz="3600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9FFEC7C-5E77-44FE-BD98-92D2CDF1F6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77" y="5505742"/>
            <a:ext cx="1150071" cy="115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2501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28D62-B38E-4B76-877C-1DF2E56FF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256" y="0"/>
            <a:ext cx="10515600" cy="1325563"/>
          </a:xfrm>
        </p:spPr>
        <p:txBody>
          <a:bodyPr/>
          <a:lstStyle/>
          <a:p>
            <a:r>
              <a:rPr lang="en-US" dirty="0" err="1">
                <a:solidFill>
                  <a:srgbClr val="37BB98"/>
                </a:solidFill>
              </a:rPr>
              <a:t>Cách</a:t>
            </a:r>
            <a:r>
              <a:rPr lang="en-US" dirty="0">
                <a:solidFill>
                  <a:srgbClr val="37BB98"/>
                </a:solidFill>
              </a:rPr>
              <a:t> </a:t>
            </a:r>
            <a:r>
              <a:rPr lang="en-US" dirty="0" err="1">
                <a:solidFill>
                  <a:srgbClr val="37BB98"/>
                </a:solidFill>
              </a:rPr>
              <a:t>đo</a:t>
            </a:r>
            <a:endParaRPr lang="en-US" dirty="0">
              <a:solidFill>
                <a:srgbClr val="37BB98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CA2733-F581-4C68-9CC8-D10C7642DB3A}"/>
              </a:ext>
            </a:extLst>
          </p:cNvPr>
          <p:cNvSpPr txBox="1"/>
          <p:nvPr/>
        </p:nvSpPr>
        <p:spPr>
          <a:xfrm>
            <a:off x="1612592" y="1464313"/>
            <a:ext cx="10333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</a:rPr>
              <a:t>Nêu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các</a:t>
            </a:r>
            <a:r>
              <a:rPr lang="en-US" sz="3600" dirty="0">
                <a:solidFill>
                  <a:srgbClr val="0070C0"/>
                </a:solidFill>
              </a:rPr>
              <a:t> b</a:t>
            </a:r>
            <a:r>
              <a:rPr lang="vi-VN" sz="3600" dirty="0">
                <a:solidFill>
                  <a:srgbClr val="0070C0"/>
                </a:solidFill>
              </a:rPr>
              <a:t>ư</a:t>
            </a:r>
            <a:r>
              <a:rPr lang="en-US" sz="3600" dirty="0" err="1">
                <a:solidFill>
                  <a:srgbClr val="0070C0"/>
                </a:solidFill>
              </a:rPr>
              <a:t>ớc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đo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thời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gian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bằng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đồng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hồ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bấm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giây</a:t>
            </a:r>
            <a:r>
              <a:rPr lang="en-US" sz="3600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9FFEC7C-5E77-44FE-BD98-92D2CDF1F6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521" y="1212442"/>
            <a:ext cx="1150071" cy="11500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D1973B-BA0C-4238-9F2C-05DDB87ADA0F}"/>
              </a:ext>
            </a:extLst>
          </p:cNvPr>
          <p:cNvSpPr txBox="1"/>
          <p:nvPr/>
        </p:nvSpPr>
        <p:spPr>
          <a:xfrm>
            <a:off x="923826" y="2614384"/>
            <a:ext cx="99924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</a:t>
            </a:r>
            <a:r>
              <a:rPr lang="vi-VN" sz="3200" dirty="0"/>
              <a:t>ư</a:t>
            </a:r>
            <a:r>
              <a:rPr lang="en-US" sz="3200" dirty="0" err="1"/>
              <a:t>ớc</a:t>
            </a:r>
            <a:r>
              <a:rPr lang="en-US" sz="3200" dirty="0"/>
              <a:t> 1: </a:t>
            </a:r>
            <a:r>
              <a:rPr lang="en-US" sz="3200" dirty="0" err="1"/>
              <a:t>Bấm</a:t>
            </a:r>
            <a:r>
              <a:rPr lang="en-US" sz="3200" dirty="0"/>
              <a:t> </a:t>
            </a:r>
            <a:r>
              <a:rPr lang="en-US" sz="3200" dirty="0" err="1"/>
              <a:t>nút</a:t>
            </a:r>
            <a:r>
              <a:rPr lang="en-US" sz="3200" dirty="0"/>
              <a:t> MODE </a:t>
            </a:r>
            <a:r>
              <a:rPr lang="en-US" sz="3200" dirty="0" err="1"/>
              <a:t>để</a:t>
            </a:r>
            <a:r>
              <a:rPr lang="en-US" sz="3200" dirty="0"/>
              <a:t> </a:t>
            </a:r>
            <a:r>
              <a:rPr lang="en-US" sz="3200" dirty="0" err="1"/>
              <a:t>chọn</a:t>
            </a:r>
            <a:r>
              <a:rPr lang="en-US" sz="3200" dirty="0"/>
              <a:t> </a:t>
            </a:r>
            <a:r>
              <a:rPr lang="en-US" sz="3200" dirty="0" err="1"/>
              <a:t>chức</a:t>
            </a:r>
            <a:r>
              <a:rPr lang="en-US" sz="3200" dirty="0"/>
              <a:t> </a:t>
            </a:r>
            <a:r>
              <a:rPr lang="en-US" sz="3200" dirty="0" err="1"/>
              <a:t>năng</a:t>
            </a:r>
            <a:r>
              <a:rPr lang="en-US" sz="3200" dirty="0"/>
              <a:t> </a:t>
            </a:r>
            <a:r>
              <a:rPr lang="en-US" sz="3200" dirty="0" err="1"/>
              <a:t>đo</a:t>
            </a:r>
            <a:r>
              <a:rPr lang="en-US" sz="3200" dirty="0"/>
              <a:t> </a:t>
            </a:r>
            <a:r>
              <a:rPr lang="en-US" sz="3200" dirty="0" err="1"/>
              <a:t>phù</a:t>
            </a:r>
            <a:r>
              <a:rPr lang="en-US" sz="3200" dirty="0"/>
              <a:t> </a:t>
            </a:r>
            <a:r>
              <a:rPr lang="en-US" sz="3200" dirty="0" err="1"/>
              <a:t>hợp</a:t>
            </a:r>
            <a:r>
              <a:rPr lang="en-US" sz="3200" dirty="0"/>
              <a:t>.</a:t>
            </a:r>
          </a:p>
          <a:p>
            <a:r>
              <a:rPr lang="en-US" sz="3200" dirty="0" err="1"/>
              <a:t>Bước</a:t>
            </a:r>
            <a:r>
              <a:rPr lang="en-US" sz="3200" dirty="0"/>
              <a:t> 2: </a:t>
            </a:r>
            <a:r>
              <a:rPr lang="en-US" sz="3200" dirty="0" err="1"/>
              <a:t>Nhấn</a:t>
            </a:r>
            <a:r>
              <a:rPr lang="en-US" sz="3200" dirty="0"/>
              <a:t> </a:t>
            </a:r>
            <a:r>
              <a:rPr lang="en-US" sz="3200" dirty="0" err="1"/>
              <a:t>nút</a:t>
            </a:r>
            <a:r>
              <a:rPr lang="en-US" sz="3200" dirty="0"/>
              <a:t> SPLIT/RESET </a:t>
            </a:r>
            <a:r>
              <a:rPr lang="en-US" sz="3200" dirty="0" err="1"/>
              <a:t>để</a:t>
            </a:r>
            <a:r>
              <a:rPr lang="en-US" sz="3200" dirty="0"/>
              <a:t> </a:t>
            </a:r>
            <a:r>
              <a:rPr lang="en-US" sz="3200" dirty="0" err="1"/>
              <a:t>điều</a:t>
            </a:r>
            <a:r>
              <a:rPr lang="en-US" sz="3200" dirty="0"/>
              <a:t> </a:t>
            </a:r>
            <a:r>
              <a:rPr lang="en-US" sz="3200" dirty="0" err="1"/>
              <a:t>chỉnh</a:t>
            </a:r>
            <a:r>
              <a:rPr lang="en-US" sz="3200" dirty="0"/>
              <a:t> </a:t>
            </a:r>
            <a:r>
              <a:rPr lang="en-US" sz="3200" dirty="0" err="1"/>
              <a:t>về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0.</a:t>
            </a:r>
          </a:p>
          <a:p>
            <a:r>
              <a:rPr lang="en-US" sz="3200" dirty="0" err="1"/>
              <a:t>Bước</a:t>
            </a:r>
            <a:r>
              <a:rPr lang="en-US" sz="3200" dirty="0"/>
              <a:t> 3: </a:t>
            </a:r>
            <a:r>
              <a:rPr lang="en-US" sz="3200" dirty="0" err="1"/>
              <a:t>Ấn</a:t>
            </a:r>
            <a:r>
              <a:rPr lang="en-US" sz="3200" dirty="0"/>
              <a:t> </a:t>
            </a:r>
            <a:r>
              <a:rPr lang="en-US" sz="3200" dirty="0" err="1"/>
              <a:t>nút</a:t>
            </a:r>
            <a:r>
              <a:rPr lang="en-US" sz="3200" dirty="0"/>
              <a:t> START/STOP </a:t>
            </a:r>
            <a:r>
              <a:rPr lang="en-US" sz="3200" dirty="0" err="1"/>
              <a:t>để</a:t>
            </a:r>
            <a:r>
              <a:rPr lang="en-US" sz="3200" dirty="0"/>
              <a:t> </a:t>
            </a:r>
            <a:r>
              <a:rPr lang="en-US" sz="3200" dirty="0" err="1"/>
              <a:t>bắt</a:t>
            </a:r>
            <a:r>
              <a:rPr lang="en-US" sz="3200" dirty="0"/>
              <a:t> </a:t>
            </a:r>
            <a:r>
              <a:rPr lang="en-US" sz="3200" dirty="0" err="1"/>
              <a:t>đầu</a:t>
            </a:r>
            <a:r>
              <a:rPr lang="en-US" sz="3200" dirty="0"/>
              <a:t> </a:t>
            </a:r>
            <a:r>
              <a:rPr lang="en-US" sz="3200" dirty="0" err="1"/>
              <a:t>đo</a:t>
            </a:r>
            <a:r>
              <a:rPr lang="en-US" sz="3200" dirty="0"/>
              <a:t>.</a:t>
            </a:r>
          </a:p>
          <a:p>
            <a:r>
              <a:rPr lang="en-US" sz="3200" dirty="0" err="1"/>
              <a:t>Bước</a:t>
            </a:r>
            <a:r>
              <a:rPr lang="en-US" sz="3200" dirty="0"/>
              <a:t> 4: </a:t>
            </a:r>
            <a:r>
              <a:rPr lang="en-US" sz="3200" dirty="0" err="1"/>
              <a:t>Ấn</a:t>
            </a:r>
            <a:r>
              <a:rPr lang="en-US" sz="3200" dirty="0"/>
              <a:t> </a:t>
            </a:r>
            <a:r>
              <a:rPr lang="en-US" sz="3200" dirty="0" err="1"/>
              <a:t>nút</a:t>
            </a:r>
            <a:r>
              <a:rPr lang="en-US" sz="3200" dirty="0"/>
              <a:t> START/STOP </a:t>
            </a:r>
            <a:r>
              <a:rPr lang="en-US" sz="3200" dirty="0" err="1"/>
              <a:t>để</a:t>
            </a:r>
            <a:r>
              <a:rPr lang="en-US" sz="3200" dirty="0"/>
              <a:t> </a:t>
            </a:r>
            <a:r>
              <a:rPr lang="en-US" sz="3200" dirty="0" err="1"/>
              <a:t>kết</a:t>
            </a:r>
            <a:r>
              <a:rPr lang="en-US" sz="3200" dirty="0"/>
              <a:t> </a:t>
            </a:r>
            <a:r>
              <a:rPr lang="en-US" sz="3200" dirty="0" err="1"/>
              <a:t>thúc</a:t>
            </a:r>
            <a:r>
              <a:rPr lang="en-US" sz="3200" dirty="0"/>
              <a:t> </a:t>
            </a:r>
            <a:r>
              <a:rPr lang="en-US" sz="3200" dirty="0" err="1"/>
              <a:t>đo</a:t>
            </a:r>
            <a:r>
              <a:rPr lang="en-US" sz="3200" dirty="0"/>
              <a:t>.</a:t>
            </a:r>
          </a:p>
          <a:p>
            <a:r>
              <a:rPr lang="en-US" sz="3200" dirty="0"/>
              <a:t>B</a:t>
            </a:r>
            <a:r>
              <a:rPr lang="vi-VN" sz="3200" dirty="0"/>
              <a:t>ư</a:t>
            </a:r>
            <a:r>
              <a:rPr lang="en-US" sz="3200" dirty="0" err="1"/>
              <a:t>ớc</a:t>
            </a:r>
            <a:r>
              <a:rPr lang="en-US" sz="3200" dirty="0"/>
              <a:t> 5: </a:t>
            </a:r>
            <a:r>
              <a:rPr lang="en-US" sz="3200" dirty="0" err="1"/>
              <a:t>Đọc</a:t>
            </a:r>
            <a:r>
              <a:rPr lang="en-US" sz="3200" dirty="0"/>
              <a:t> </a:t>
            </a:r>
            <a:r>
              <a:rPr lang="en-US" sz="3200" dirty="0" err="1"/>
              <a:t>kết</a:t>
            </a:r>
            <a:r>
              <a:rPr lang="en-US" sz="3200" dirty="0"/>
              <a:t> </a:t>
            </a:r>
            <a:r>
              <a:rPr lang="en-US" sz="3200" dirty="0" err="1"/>
              <a:t>quả</a:t>
            </a:r>
            <a:r>
              <a:rPr lang="en-US" sz="3200" dirty="0"/>
              <a:t> </a:t>
            </a:r>
            <a:r>
              <a:rPr lang="en-US" sz="3200" dirty="0" err="1"/>
              <a:t>đo</a:t>
            </a:r>
            <a:r>
              <a:rPr lang="en-US" sz="3200" dirty="0"/>
              <a:t>.</a:t>
            </a:r>
          </a:p>
        </p:txBody>
      </p:sp>
      <p:pic>
        <p:nvPicPr>
          <p:cNvPr id="10" name="Picture 6" descr="Đồng hồ bấm giây Any Time XL-013 giá rẻ cho trường học và thi đấu">
            <a:extLst>
              <a:ext uri="{FF2B5EF4-FFF2-40B4-BE49-F238E27FC236}">
                <a16:creationId xmlns:a16="http://schemas.microsoft.com/office/drawing/2014/main" id="{B79B2E8C-C93C-456F-B0AD-EB0F0AFA5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0031" y="3784337"/>
            <a:ext cx="3073663" cy="307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45673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6.13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26002918"/>
  <p:tag name="MH_LIBRARY" val="GRAPHIC"/>
  <p:tag name="MH_TYPE" val="Other"/>
  <p:tag name="MH_ORDER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26002918"/>
  <p:tag name="MH_LIBRARY" val="GRAPHIC"/>
  <p:tag name="MH_TYPE" val="Other"/>
  <p:tag name="MH_ORDER" val="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26002918"/>
  <p:tag name="MH_LIBRARY" val="GRAPHIC"/>
  <p:tag name="MH_TYPE" val="Other"/>
  <p:tag name="MH_ORDER" val="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26002918"/>
  <p:tag name="MH_LIBRARY" val="GRAPHIC"/>
  <p:tag name="MH_TYPE" val="Other"/>
  <p:tag name="MH_ORDER" val="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26002918"/>
  <p:tag name="MH_LIBRARY" val="GRAPHIC"/>
  <p:tag name="MH_TYPE" val="Other"/>
  <p:tag name="MH_ORDER" val="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26002918"/>
  <p:tag name="MH_LIBRARY" val="GRAPHIC"/>
  <p:tag name="MH_TYPE" val="Other"/>
  <p:tag name="MH_ORDER" val="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26002918"/>
  <p:tag name="MH_LIBRARY" val="GRAPHIC"/>
  <p:tag name="MH_TYPE" val="Other"/>
  <p:tag name="MH_ORDER" val="1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26002918"/>
  <p:tag name="MH_LIBRARY" val="GRAPHIC"/>
  <p:tag name="MH_TYPE" val="Other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26002918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千图网海量PPT模板www.58pic.com​​">
  <a:themeElements>
    <a:clrScheme name="自定义 395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61818D"/>
      </a:accent1>
      <a:accent2>
        <a:srgbClr val="DBBB90"/>
      </a:accent2>
      <a:accent3>
        <a:srgbClr val="61818D"/>
      </a:accent3>
      <a:accent4>
        <a:srgbClr val="DBBB90"/>
      </a:accent4>
      <a:accent5>
        <a:srgbClr val="61818D"/>
      </a:accent5>
      <a:accent6>
        <a:srgbClr val="DBBB90"/>
      </a:accent6>
      <a:hlink>
        <a:srgbClr val="61818D"/>
      </a:hlink>
      <a:folHlink>
        <a:srgbClr val="C48E46"/>
      </a:folHlink>
    </a:clrScheme>
    <a:fontScheme name="uaksypgi">
      <a:majorFont>
        <a:latin typeface="字魂37号-波纹乖乖体" panose="020F0302020204030204"/>
        <a:ea typeface="字魂37号-波纹乖乖体"/>
        <a:cs typeface=""/>
      </a:majorFont>
      <a:minorFont>
        <a:latin typeface="字魂37号-波纹乖乖体" panose="020F0502020204030204"/>
        <a:ea typeface="字魂37号-波纹乖乖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526</TotalTime>
  <Words>353</Words>
  <Application>Microsoft Office PowerPoint</Application>
  <PresentationFormat>Widescreen</PresentationFormat>
  <Paragraphs>53</Paragraphs>
  <Slides>10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等线</vt:lpstr>
      <vt:lpstr>Arial</vt:lpstr>
      <vt:lpstr>Cambria Math</vt:lpstr>
      <vt:lpstr>字魂37号-波纹乖乖体</vt:lpstr>
      <vt:lpstr>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Dụng cụ đo</vt:lpstr>
      <vt:lpstr>Cách đo</vt:lpstr>
      <vt:lpstr>Cách đo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6.132</dc:title>
  <dc:creator>lenovo</dc:creator>
  <cp:lastModifiedBy>Administrator</cp:lastModifiedBy>
  <cp:revision>33</cp:revision>
  <dcterms:created xsi:type="dcterms:W3CDTF">2018-04-08T23:53:27Z</dcterms:created>
  <dcterms:modified xsi:type="dcterms:W3CDTF">2025-10-27T06:48:04Z</dcterms:modified>
</cp:coreProperties>
</file>