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819" r:id="rId3"/>
    <p:sldId id="3821" r:id="rId4"/>
    <p:sldId id="3825" r:id="rId5"/>
    <p:sldId id="3826" r:id="rId6"/>
    <p:sldId id="3547" r:id="rId7"/>
    <p:sldId id="3828" r:id="rId8"/>
    <p:sldId id="3829" r:id="rId9"/>
    <p:sldId id="3830" r:id="rId10"/>
    <p:sldId id="3835" r:id="rId11"/>
    <p:sldId id="3837" r:id="rId12"/>
    <p:sldId id="3838" r:id="rId13"/>
    <p:sldId id="3839" r:id="rId14"/>
    <p:sldId id="3831" r:id="rId15"/>
    <p:sldId id="3833" r:id="rId16"/>
    <p:sldId id="3834" r:id="rId17"/>
    <p:sldId id="3836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5250" autoAdjust="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outlineViewPr>
    <p:cViewPr>
      <p:scale>
        <a:sx n="33" d="100"/>
        <a:sy n="33" d="100"/>
      </p:scale>
      <p:origin x="0" y="-84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03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043BF-D1A4-4C91-8FCE-AE11E63873D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64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043BF-D1A4-4C91-8FCE-AE11E63873D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571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29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31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06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81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72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38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4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2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49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6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7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71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7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53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81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1AC210-7EBB-445E-B96A-EF092713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D3BE9C2-2685-4F2B-8187-ADD0FB44DCF6}"/>
              </a:ext>
            </a:extLst>
          </p:cNvPr>
          <p:cNvSpPr/>
          <p:nvPr/>
        </p:nvSpPr>
        <p:spPr>
          <a:xfrm>
            <a:off x="2008331" y="1884404"/>
            <a:ext cx="8209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spc="600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Bài</a:t>
            </a:r>
            <a:r>
              <a:rPr lang="en-US" altLang="zh-CN" sz="6000" b="1" spc="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8: </a:t>
            </a:r>
          </a:p>
          <a:p>
            <a:pPr algn="ctr">
              <a:defRPr/>
            </a:pPr>
            <a:r>
              <a:rPr lang="en-US" altLang="zh-CN" sz="6000" b="1" spc="600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6000" b="1" spc="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6000" b="1" spc="600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độ</a:t>
            </a:r>
            <a:r>
              <a:rPr lang="en-US" altLang="zh-CN" sz="6000" b="1" spc="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6000" b="1" spc="600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chuyển</a:t>
            </a:r>
            <a:r>
              <a:rPr lang="en-US" altLang="zh-CN" sz="6000" b="1" spc="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6000" b="1" spc="600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động</a:t>
            </a:r>
            <a:endParaRPr lang="zh-CN" altLang="en-US" sz="6000" b="1" spc="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C58D3B5-483F-44E5-BEEE-51DA3EAA2008}"/>
              </a:ext>
            </a:extLst>
          </p:cNvPr>
          <p:cNvCxnSpPr/>
          <p:nvPr/>
        </p:nvCxnSpPr>
        <p:spPr>
          <a:xfrm>
            <a:off x="3249211" y="3823396"/>
            <a:ext cx="595266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259">
            <a:extLst>
              <a:ext uri="{FF2B5EF4-FFF2-40B4-BE49-F238E27FC236}">
                <a16:creationId xmlns:a16="http://schemas.microsoft.com/office/drawing/2014/main" id="{86D38635-6FDB-43CB-8E94-3A73EEFB4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248" y="3986462"/>
            <a:ext cx="7274009" cy="5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29" tIns="60864" rIns="121729" bIns="608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1" algn="ctr" fontAlgn="base">
              <a:spcAft>
                <a:spcPct val="0"/>
              </a:spcAft>
              <a:buNone/>
            </a:pPr>
            <a:r>
              <a:rPr lang="en-US" altLang="zh-CN" b="1" cap="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Khối</a:t>
            </a:r>
            <a:r>
              <a:rPr lang="en-US" altLang="zh-CN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7</a:t>
            </a:r>
            <a:endParaRPr lang="zh-CN" altLang="en-US" b="1" cap="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CAE10A1-EBE5-46D0-8787-7E61CA825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6" r="61142" b="7425"/>
          <a:stretch/>
        </p:blipFill>
        <p:spPr>
          <a:xfrm>
            <a:off x="8666480" y="4607964"/>
            <a:ext cx="3525520" cy="22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02.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Đơn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vị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5E33E3-52E3-466E-AFB2-A36060402597}"/>
              </a:ext>
            </a:extLst>
          </p:cNvPr>
          <p:cNvSpPr txBox="1"/>
          <p:nvPr/>
        </p:nvSpPr>
        <p:spPr>
          <a:xfrm>
            <a:off x="1379911" y="218331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72 km/h =               m/s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3E6A82-F53C-456C-80DD-636B3E69BC75}"/>
              </a:ext>
            </a:extLst>
          </p:cNvPr>
          <p:cNvSpPr txBox="1"/>
          <p:nvPr/>
        </p:nvSpPr>
        <p:spPr>
          <a:xfrm>
            <a:off x="6456680" y="2171009"/>
            <a:ext cx="55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42 km/h =                 m/min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E5DD45-865F-4239-A320-70EC8332EEEE}"/>
              </a:ext>
            </a:extLst>
          </p:cNvPr>
          <p:cNvSpPr txBox="1"/>
          <p:nvPr/>
        </p:nvSpPr>
        <p:spPr>
          <a:xfrm>
            <a:off x="1503680" y="4369367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5,6 m/s =                km/h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0D4546-0A7E-4CCE-B86A-2273493D3F7E}"/>
              </a:ext>
            </a:extLst>
          </p:cNvPr>
          <p:cNvSpPr txBox="1"/>
          <p:nvPr/>
        </p:nvSpPr>
        <p:spPr>
          <a:xfrm>
            <a:off x="6380480" y="4394294"/>
            <a:ext cx="555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90 m/s =              km/min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7A2124-3CE7-442A-8509-0B634109260B}"/>
              </a:ext>
            </a:extLst>
          </p:cNvPr>
          <p:cNvSpPr txBox="1"/>
          <p:nvPr/>
        </p:nvSpPr>
        <p:spPr>
          <a:xfrm>
            <a:off x="3637280" y="2171008"/>
            <a:ext cx="140208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FC264B-2B92-42F9-ADC6-2DAC6797AFED}"/>
              </a:ext>
            </a:extLst>
          </p:cNvPr>
          <p:cNvSpPr txBox="1"/>
          <p:nvPr/>
        </p:nvSpPr>
        <p:spPr>
          <a:xfrm>
            <a:off x="8905240" y="2183319"/>
            <a:ext cx="148336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7BC6B9-9408-4913-9233-0011E1EF27F6}"/>
              </a:ext>
            </a:extLst>
          </p:cNvPr>
          <p:cNvSpPr txBox="1"/>
          <p:nvPr/>
        </p:nvSpPr>
        <p:spPr>
          <a:xfrm>
            <a:off x="3512059" y="4373432"/>
            <a:ext cx="130302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20,16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BD6E80-8097-407C-A0F7-3088B240742C}"/>
              </a:ext>
            </a:extLst>
          </p:cNvPr>
          <p:cNvSpPr txBox="1"/>
          <p:nvPr/>
        </p:nvSpPr>
        <p:spPr>
          <a:xfrm>
            <a:off x="8773795" y="4369366"/>
            <a:ext cx="91821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5,4</a:t>
            </a:r>
          </a:p>
        </p:txBody>
      </p:sp>
    </p:spTree>
    <p:extLst>
      <p:ext uri="{BB962C8B-B14F-4D97-AF65-F5344CB8AC3E}">
        <p14:creationId xmlns:p14="http://schemas.microsoft.com/office/powerpoint/2010/main" val="195388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có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biết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BFD0C70-8894-4C6B-9041-1C99E859E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365" y="1018828"/>
            <a:ext cx="5491270" cy="4651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bay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nhất</a:t>
            </a:r>
            <a:endParaRPr lang="en-US" altLang="en-US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4FEDA1B0-1524-4031-A0E0-5F2156CF9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266" y="5557294"/>
            <a:ext cx="102764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thị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lực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bén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phóng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lao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vận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321km/h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mồi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sót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" name="Picture 2" descr="C:\Users\E5\Desktop\20120829-102648-1-chim-cat.jpeg">
            <a:extLst>
              <a:ext uri="{FF2B5EF4-FFF2-40B4-BE49-F238E27FC236}">
                <a16:creationId xmlns:a16="http://schemas.microsoft.com/office/drawing/2014/main" id="{B229418D-ECF3-4BC8-BD68-B161094FC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65" y="1744352"/>
            <a:ext cx="6357413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6C22BD-4339-4852-8E45-F486DD7D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780" y="4768540"/>
            <a:ext cx="1868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Chim cắt</a:t>
            </a:r>
          </a:p>
        </p:txBody>
      </p:sp>
    </p:spTree>
    <p:extLst>
      <p:ext uri="{BB962C8B-B14F-4D97-AF65-F5344CB8AC3E}">
        <p14:creationId xmlns:p14="http://schemas.microsoft.com/office/powerpoint/2010/main" val="30545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có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biết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75C7C10F-EC15-429C-A3DC-488FB128B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4775" y="1170904"/>
            <a:ext cx="4876800" cy="493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nhất</a:t>
            </a:r>
            <a:endParaRPr lang="en-US" altLang="en-US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996C240-3126-49FE-A501-F9123B5AE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7" y="5444455"/>
            <a:ext cx="91709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+mn-lt"/>
                <a:cs typeface="Times New Roman" panose="02020603050405020304" pitchFamily="18" charset="0"/>
              </a:rPr>
              <a:t>Chúng rất khác biệt về hình thể với cổ, chân dài và có thể chạy với tốc độ lên đến </a:t>
            </a:r>
            <a:r>
              <a:rPr lang="vi-VN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65 km/giờ (40 dặm/giờ)</a:t>
            </a:r>
            <a:endParaRPr lang="en-US" altLang="en-US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E5\Desktop\Struthio_camelus_in_Serengeti_crop.jpg">
            <a:extLst>
              <a:ext uri="{FF2B5EF4-FFF2-40B4-BE49-F238E27FC236}">
                <a16:creationId xmlns:a16="http://schemas.microsoft.com/office/drawing/2014/main" id="{542E5E06-3ACB-407D-8C30-F72AB8B64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75" y="1759866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E15AB7-2459-4F8B-862A-9BA66E096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93" y="4784054"/>
            <a:ext cx="1612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</a:t>
            </a:r>
            <a:r>
              <a:rPr lang="vi-VN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iểu</a:t>
            </a:r>
            <a:r>
              <a:rPr lang="en-US" altLang="en-US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299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có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biết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8B2AD7D-5762-4902-84B7-E05AAFD1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986" y="5408943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vi-VN" altLang="en-US" sz="2800" dirty="0">
                <a:solidFill>
                  <a:srgbClr val="0000A4"/>
                </a:solidFill>
                <a:latin typeface="+mn-lt"/>
                <a:cs typeface="Times New Roman" panose="02020603050405020304" pitchFamily="18" charset="0"/>
              </a:rPr>
              <a:t>Tốc độ ánh sáng </a:t>
            </a:r>
            <a:r>
              <a:rPr lang="vi-VN" altLang="en-US" sz="2800" dirty="0">
                <a:latin typeface="+mn-lt"/>
                <a:cs typeface="Times New Roman" panose="02020603050405020304" pitchFamily="18" charset="0"/>
              </a:rPr>
              <a:t>là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280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>
                <a:latin typeface="+mn-lt"/>
                <a:cs typeface="Times New Roman" panose="02020603050405020304" pitchFamily="18" charset="0"/>
              </a:rPr>
              <a:t>tối </a:t>
            </a:r>
            <a:r>
              <a:rPr lang="vi-VN" altLang="en-US" sz="2800" dirty="0">
                <a:latin typeface="+mn-lt"/>
                <a:cs typeface="Times New Roman" panose="02020603050405020304" pitchFamily="18" charset="0"/>
              </a:rPr>
              <a:t>đa trong vũ trụ. Trong mọi hệ quy chiếu nó đều có chung một giá trị là </a:t>
            </a:r>
            <a:r>
              <a:rPr lang="vi-VN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299</a:t>
            </a:r>
            <a:r>
              <a:rPr lang="en-US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792</a:t>
            </a:r>
            <a:r>
              <a:rPr lang="en-US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458 m/s </a:t>
            </a:r>
            <a:r>
              <a:rPr lang="vi-VN" altLang="en-US" sz="2800" dirty="0">
                <a:latin typeface="+mn-lt"/>
                <a:cs typeface="Times New Roman" panose="02020603050405020304" pitchFamily="18" charset="0"/>
              </a:rPr>
              <a:t>hay </a:t>
            </a:r>
            <a:r>
              <a:rPr lang="vi-VN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079</a:t>
            </a:r>
            <a:r>
              <a:rPr lang="en-US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252</a:t>
            </a:r>
            <a:r>
              <a:rPr lang="en-US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849 km/h</a:t>
            </a:r>
            <a:r>
              <a:rPr lang="en-US" alt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A4"/>
                </a:solidFill>
                <a:latin typeface="+mn-lt"/>
                <a:cs typeface="Times New Roman" panose="02020603050405020304" pitchFamily="18" charset="0"/>
              </a:rPr>
              <a:t>(300.000.000 m/s).</a:t>
            </a:r>
          </a:p>
        </p:txBody>
      </p:sp>
      <p:pic>
        <p:nvPicPr>
          <p:cNvPr id="15" name="Picture 2" descr="C:\Users\E5\Desktop\images.jpg">
            <a:extLst>
              <a:ext uri="{FF2B5EF4-FFF2-40B4-BE49-F238E27FC236}">
                <a16:creationId xmlns:a16="http://schemas.microsoft.com/office/drawing/2014/main" id="{3EEFAE20-F9DF-4018-AF31-5D38C213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73" y="1840242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9F9F33F-D3C3-4D92-9C58-A163BFD6A92D}"/>
              </a:ext>
            </a:extLst>
          </p:cNvPr>
          <p:cNvSpPr/>
          <p:nvPr/>
        </p:nvSpPr>
        <p:spPr>
          <a:xfrm>
            <a:off x="3150031" y="993405"/>
            <a:ext cx="4987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Times New Roman" panose="02020603050405020304" pitchFamily="18" charset="0"/>
              </a:rPr>
              <a:t>TỐC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Times New Roman" panose="02020603050405020304" pitchFamily="18" charset="0"/>
              </a:rPr>
              <a:t>ĐỘ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Times New Roman" panose="02020603050405020304" pitchFamily="18" charset="0"/>
              </a:rPr>
              <a:t>NHANH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Times New Roman" panose="02020603050405020304" pitchFamily="18" charset="0"/>
              </a:rPr>
              <a:t> NHẤT HIỆN NAY</a:t>
            </a:r>
          </a:p>
        </p:txBody>
      </p:sp>
    </p:spTree>
    <p:extLst>
      <p:ext uri="{BB962C8B-B14F-4D97-AF65-F5344CB8AC3E}">
        <p14:creationId xmlns:p14="http://schemas.microsoft.com/office/powerpoint/2010/main" val="4104191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Ôn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tập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320587-D53E-43FF-8335-3AD9DA89A440}"/>
              </a:ext>
            </a:extLst>
          </p:cNvPr>
          <p:cNvSpPr txBox="1"/>
          <p:nvPr/>
        </p:nvSpPr>
        <p:spPr>
          <a:xfrm>
            <a:off x="842272" y="1246237"/>
            <a:ext cx="10507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1: </a:t>
            </a:r>
            <a:r>
              <a:rPr lang="vi-VN" sz="3600" dirty="0"/>
              <a:t>Một học sinh đi bộ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tr</a:t>
            </a:r>
            <a:r>
              <a:rPr lang="vi-VN" sz="3600" dirty="0"/>
              <a:t>ư</a:t>
            </a:r>
            <a:r>
              <a:rPr lang="en-US" sz="3600" dirty="0" err="1"/>
              <a:t>ờng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vi-VN" sz="3600" dirty="0"/>
              <a:t>1</a:t>
            </a:r>
            <a:r>
              <a:rPr lang="en-US" sz="3600" dirty="0"/>
              <a:t>6</a:t>
            </a:r>
            <a:r>
              <a:rPr lang="vi-VN" sz="3600" dirty="0"/>
              <a:t> phút.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rằng</a:t>
            </a:r>
            <a:r>
              <a:rPr lang="en-US" sz="3600" dirty="0"/>
              <a:t> </a:t>
            </a:r>
            <a:r>
              <a:rPr lang="en-US" sz="3600" dirty="0" err="1"/>
              <a:t>quãng</a:t>
            </a:r>
            <a:r>
              <a:rPr lang="en-US" sz="3600" dirty="0"/>
              <a:t> đ</a:t>
            </a:r>
            <a:r>
              <a:rPr lang="vi-VN" sz="3600" dirty="0"/>
              <a:t>ư</a:t>
            </a:r>
            <a:r>
              <a:rPr lang="en-US" sz="3600" dirty="0" err="1"/>
              <a:t>ờng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tr</a:t>
            </a:r>
            <a:r>
              <a:rPr lang="vi-VN" sz="3600" dirty="0"/>
              <a:t>ư</a:t>
            </a:r>
            <a:r>
              <a:rPr lang="en-US" sz="3600" dirty="0" err="1"/>
              <a:t>ờng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1200 m. </a:t>
            </a:r>
            <a:r>
              <a:rPr lang="vi-VN" sz="3600" dirty="0"/>
              <a:t>Tính tốc độ đi bộ của học sinh đó (đổi ra m/s).</a:t>
            </a:r>
            <a:endParaRPr lang="en-US" sz="3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D06791-FD51-42E3-A79B-7CB5E8A29F51}"/>
              </a:ext>
            </a:extLst>
          </p:cNvPr>
          <p:cNvGrpSpPr/>
          <p:nvPr/>
        </p:nvGrpSpPr>
        <p:grpSpPr>
          <a:xfrm>
            <a:off x="842272" y="3214819"/>
            <a:ext cx="10740462" cy="3294842"/>
            <a:chOff x="842272" y="3214819"/>
            <a:chExt cx="10740462" cy="32948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180157-6F88-4E13-B9EB-D8F91612E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2071" y="3428998"/>
              <a:ext cx="3080663" cy="30806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B006581-8B1E-4C1E-9829-35DE8F246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272" y="3214819"/>
              <a:ext cx="4677638" cy="3080663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E1F6BD3-8767-4038-B355-065C5D297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6000" y="5059680"/>
              <a:ext cx="7112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831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Ôn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tập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320587-D53E-43FF-8335-3AD9DA89A440}"/>
              </a:ext>
            </a:extLst>
          </p:cNvPr>
          <p:cNvSpPr txBox="1"/>
          <p:nvPr/>
        </p:nvSpPr>
        <p:spPr>
          <a:xfrm>
            <a:off x="842272" y="1246237"/>
            <a:ext cx="10507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1: </a:t>
            </a:r>
            <a:r>
              <a:rPr lang="vi-VN" sz="3600" dirty="0"/>
              <a:t>Một học sinh đi bộ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tr</a:t>
            </a:r>
            <a:r>
              <a:rPr lang="vi-VN" sz="3600" dirty="0"/>
              <a:t>ư</a:t>
            </a:r>
            <a:r>
              <a:rPr lang="en-US" sz="3600" dirty="0" err="1"/>
              <a:t>ờng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vi-VN" sz="3600" dirty="0"/>
              <a:t>1</a:t>
            </a:r>
            <a:r>
              <a:rPr lang="en-US" sz="3600" dirty="0"/>
              <a:t>6</a:t>
            </a:r>
            <a:r>
              <a:rPr lang="vi-VN" sz="3600" dirty="0"/>
              <a:t> phút.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rằng</a:t>
            </a:r>
            <a:r>
              <a:rPr lang="en-US" sz="3600" dirty="0"/>
              <a:t> </a:t>
            </a:r>
            <a:r>
              <a:rPr lang="en-US" sz="3600" dirty="0" err="1"/>
              <a:t>quãng</a:t>
            </a:r>
            <a:r>
              <a:rPr lang="en-US" sz="3600" dirty="0"/>
              <a:t> đ</a:t>
            </a:r>
            <a:r>
              <a:rPr lang="vi-VN" sz="3600" dirty="0"/>
              <a:t>ư</a:t>
            </a:r>
            <a:r>
              <a:rPr lang="en-US" sz="3600" dirty="0" err="1"/>
              <a:t>ờng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tr</a:t>
            </a:r>
            <a:r>
              <a:rPr lang="vi-VN" sz="3600" dirty="0"/>
              <a:t>ư</a:t>
            </a:r>
            <a:r>
              <a:rPr lang="en-US" sz="3600" dirty="0" err="1"/>
              <a:t>ờng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1200 m. </a:t>
            </a:r>
            <a:r>
              <a:rPr lang="vi-VN" sz="3600" dirty="0"/>
              <a:t>Tính tốc độ đi bộ của học sinh đó (đổi ra m/s).</a:t>
            </a:r>
            <a:endParaRPr lang="en-US" sz="3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D06791-FD51-42E3-A79B-7CB5E8A29F51}"/>
              </a:ext>
            </a:extLst>
          </p:cNvPr>
          <p:cNvGrpSpPr/>
          <p:nvPr/>
        </p:nvGrpSpPr>
        <p:grpSpPr>
          <a:xfrm>
            <a:off x="5618480" y="4328158"/>
            <a:ext cx="6441774" cy="2181501"/>
            <a:chOff x="842272" y="3214819"/>
            <a:chExt cx="10740462" cy="32948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180157-6F88-4E13-B9EB-D8F91612E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2071" y="3428998"/>
              <a:ext cx="3080663" cy="30806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B006581-8B1E-4C1E-9829-35DE8F246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272" y="3214819"/>
              <a:ext cx="4677638" cy="3080663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E1F6BD3-8767-4038-B355-065C5D297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6000" y="5059680"/>
              <a:ext cx="7112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3B8FA85-F158-4C7E-AA07-290AE8393678}"/>
              </a:ext>
            </a:extLst>
          </p:cNvPr>
          <p:cNvSpPr txBox="1"/>
          <p:nvPr/>
        </p:nvSpPr>
        <p:spPr>
          <a:xfrm>
            <a:off x="1178560" y="4328158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v = 1,25 m/s</a:t>
            </a:r>
          </a:p>
        </p:txBody>
      </p:sp>
    </p:spTree>
    <p:extLst>
      <p:ext uri="{BB962C8B-B14F-4D97-AF65-F5344CB8AC3E}">
        <p14:creationId xmlns:p14="http://schemas.microsoft.com/office/powerpoint/2010/main" val="1164299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Ôn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tập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320587-D53E-43FF-8335-3AD9DA89A440}"/>
              </a:ext>
            </a:extLst>
          </p:cNvPr>
          <p:cNvSpPr txBox="1"/>
          <p:nvPr/>
        </p:nvSpPr>
        <p:spPr>
          <a:xfrm>
            <a:off x="842272" y="1246237"/>
            <a:ext cx="10507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2: </a:t>
            </a:r>
            <a:r>
              <a:rPr lang="en-US" sz="3600" dirty="0"/>
              <a:t>An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Bình</a:t>
            </a:r>
            <a:r>
              <a:rPr lang="en-US" sz="3600" dirty="0"/>
              <a:t> </a:t>
            </a:r>
            <a:r>
              <a:rPr lang="en-US" sz="3600" dirty="0" err="1"/>
              <a:t>tham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bơi</a:t>
            </a:r>
            <a:r>
              <a:rPr lang="en-US" sz="3600" dirty="0"/>
              <a:t> ở </a:t>
            </a:r>
            <a:r>
              <a:rPr lang="en-US" sz="3600" dirty="0" err="1"/>
              <a:t>trường</a:t>
            </a:r>
            <a:r>
              <a:rPr lang="en-US" sz="3600" dirty="0"/>
              <a:t>. An b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 đ</a:t>
            </a:r>
            <a:r>
              <a:rPr lang="vi-VN" sz="3600" dirty="0"/>
              <a:t>ư</a:t>
            </a:r>
            <a:r>
              <a:rPr lang="en-US" sz="3600" dirty="0" err="1"/>
              <a:t>ợc</a:t>
            </a:r>
            <a:r>
              <a:rPr lang="en-US" sz="3600" dirty="0"/>
              <a:t> 100 m </a:t>
            </a:r>
            <a:r>
              <a:rPr lang="en-US" sz="3600" dirty="0" err="1"/>
              <a:t>trong</a:t>
            </a:r>
            <a:r>
              <a:rPr lang="en-US" sz="3600" dirty="0"/>
              <a:t> 2 </a:t>
            </a:r>
            <a:r>
              <a:rPr lang="en-US" sz="3600" dirty="0" err="1"/>
              <a:t>phút</a:t>
            </a:r>
            <a:r>
              <a:rPr lang="en-US" sz="3600" dirty="0"/>
              <a:t>, </a:t>
            </a:r>
            <a:r>
              <a:rPr lang="en-US" sz="3600" dirty="0" err="1"/>
              <a:t>Bình</a:t>
            </a:r>
            <a:r>
              <a:rPr lang="en-US" sz="3600" dirty="0"/>
              <a:t> b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 đ</a:t>
            </a:r>
            <a:r>
              <a:rPr lang="vi-VN" sz="3600" dirty="0"/>
              <a:t>ư</a:t>
            </a:r>
            <a:r>
              <a:rPr lang="en-US" sz="3600" dirty="0" err="1"/>
              <a:t>ợc</a:t>
            </a:r>
            <a:r>
              <a:rPr lang="en-US" sz="3600" dirty="0"/>
              <a:t> 120 m </a:t>
            </a:r>
            <a:r>
              <a:rPr lang="en-US" sz="3600" dirty="0" err="1"/>
              <a:t>trong</a:t>
            </a:r>
            <a:r>
              <a:rPr lang="en-US" sz="3600" dirty="0"/>
              <a:t> 135 s.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b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h</a:t>
            </a:r>
            <a:r>
              <a:rPr lang="vi-VN" sz="3600" dirty="0"/>
              <a:t>ơ</a:t>
            </a:r>
            <a:r>
              <a:rPr lang="en-US" sz="3600" dirty="0"/>
              <a:t>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1B1FA-B3F9-4B1B-8084-08D1BC0D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40" y="3178646"/>
            <a:ext cx="5171440" cy="35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75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Ôn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tập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320587-D53E-43FF-8335-3AD9DA89A440}"/>
              </a:ext>
            </a:extLst>
          </p:cNvPr>
          <p:cNvSpPr txBox="1"/>
          <p:nvPr/>
        </p:nvSpPr>
        <p:spPr>
          <a:xfrm>
            <a:off x="842272" y="1246237"/>
            <a:ext cx="10507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Bài</a:t>
            </a:r>
            <a:r>
              <a:rPr lang="en-US" sz="3600" b="1" dirty="0"/>
              <a:t> 3: </a:t>
            </a:r>
            <a:r>
              <a:rPr lang="en-US" sz="3600" dirty="0"/>
              <a:t>Hai </a:t>
            </a:r>
            <a:r>
              <a:rPr lang="en-US" sz="3600" dirty="0" err="1"/>
              <a:t>anh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Hải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Lan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tr</a:t>
            </a:r>
            <a:r>
              <a:rPr lang="vi-VN" sz="3600" dirty="0"/>
              <a:t>ư</a:t>
            </a:r>
            <a:r>
              <a:rPr lang="en-US" sz="3600" dirty="0" err="1"/>
              <a:t>ờng</a:t>
            </a:r>
            <a:r>
              <a:rPr lang="en-US" sz="3600" dirty="0"/>
              <a:t>. Lan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 7 h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tốc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12 km/h. 10 </a:t>
            </a:r>
            <a:r>
              <a:rPr lang="en-US" sz="3600" dirty="0" err="1"/>
              <a:t>phút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Hải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đuổi</a:t>
            </a:r>
            <a:r>
              <a:rPr lang="en-US" sz="3600" dirty="0"/>
              <a:t> </a:t>
            </a:r>
            <a:r>
              <a:rPr lang="en-US" sz="3600" dirty="0" err="1"/>
              <a:t>kịp</a:t>
            </a:r>
            <a:r>
              <a:rPr lang="en-US" sz="3600" dirty="0"/>
              <a:t> Lan </a:t>
            </a:r>
            <a:r>
              <a:rPr lang="en-US" sz="3600" dirty="0" err="1"/>
              <a:t>sau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r>
              <a:rPr lang="en-US" sz="3600" dirty="0"/>
              <a:t>. </a:t>
            </a:r>
          </a:p>
          <a:p>
            <a:r>
              <a:rPr lang="en-US" sz="3600" dirty="0"/>
              <a:t>a,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quãng</a:t>
            </a:r>
            <a:r>
              <a:rPr lang="en-US" sz="3600" dirty="0"/>
              <a:t> đ</a:t>
            </a:r>
            <a:r>
              <a:rPr lang="vi-VN" sz="3600" dirty="0"/>
              <a:t>ư</a:t>
            </a:r>
            <a:r>
              <a:rPr lang="en-US" sz="3600" dirty="0" err="1"/>
              <a:t>ờng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</a:t>
            </a:r>
            <a:r>
              <a:rPr lang="en-US" sz="3600" dirty="0" err="1"/>
              <a:t>anh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  <a:p>
            <a:r>
              <a:rPr lang="en-US" sz="3600" dirty="0"/>
              <a:t>b,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tốc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Hải</a:t>
            </a:r>
            <a:r>
              <a:rPr lang="en-US" sz="36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3C2EB-D494-4916-8F65-74F889B13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040" y="3545840"/>
            <a:ext cx="3312160" cy="33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52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1AC210-7EBB-445E-B96A-EF092713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AE10A1-EBE5-46D0-8787-7E61CA8255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6" r="61142" b="7425"/>
          <a:stretch/>
        </p:blipFill>
        <p:spPr>
          <a:xfrm>
            <a:off x="8666480" y="4607964"/>
            <a:ext cx="3525520" cy="2226419"/>
          </a:xfrm>
          <a:prstGeom prst="rect">
            <a:avLst/>
          </a:prstGeom>
        </p:spPr>
      </p:pic>
      <p:sp>
        <p:nvSpPr>
          <p:cNvPr id="12" name="MH_Others_2">
            <a:extLst>
              <a:ext uri="{FF2B5EF4-FFF2-40B4-BE49-F238E27FC236}">
                <a16:creationId xmlns:a16="http://schemas.microsoft.com/office/drawing/2014/main" id="{34C862BC-F08E-47EC-8B7F-8E1D23B6117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24648" y="1975710"/>
            <a:ext cx="7904592" cy="61555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altLang="zh-CN" sz="4000" b="1" spc="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Bài</a:t>
            </a:r>
            <a:r>
              <a:rPr lang="en-US" altLang="zh-CN" sz="40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8: </a:t>
            </a:r>
            <a:r>
              <a:rPr lang="en-US" altLang="zh-CN" sz="4000" b="1" spc="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40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độ</a:t>
            </a:r>
            <a:r>
              <a:rPr lang="en-US" altLang="zh-CN" sz="40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chuyển</a:t>
            </a:r>
            <a:r>
              <a:rPr lang="en-US" altLang="zh-CN" sz="40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000" b="1" spc="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động</a:t>
            </a:r>
            <a:endParaRPr lang="zh-CN" altLang="en-US" sz="4000" b="1" spc="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A7AAA70-032A-4DEC-A093-EB8C4FF8B7CA}"/>
              </a:ext>
            </a:extLst>
          </p:cNvPr>
          <p:cNvGrpSpPr/>
          <p:nvPr/>
        </p:nvGrpSpPr>
        <p:grpSpPr>
          <a:xfrm>
            <a:off x="1222757" y="3198485"/>
            <a:ext cx="3761412" cy="774838"/>
            <a:chOff x="5139437" y="1909636"/>
            <a:chExt cx="3761412" cy="774838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7ADCC16-C7B2-4013-8435-D550D58B0720}"/>
                </a:ext>
              </a:extLst>
            </p:cNvPr>
            <p:cNvSpPr/>
            <p:nvPr/>
          </p:nvSpPr>
          <p:spPr>
            <a:xfrm>
              <a:off x="5139437" y="1927768"/>
              <a:ext cx="781402" cy="756706"/>
            </a:xfrm>
            <a:prstGeom prst="ellipse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3200" kern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15" name="KSO_GT2">
              <a:extLst>
                <a:ext uri="{FF2B5EF4-FFF2-40B4-BE49-F238E27FC236}">
                  <a16:creationId xmlns:a16="http://schemas.microsoft.com/office/drawing/2014/main" id="{BFD94C74-41EF-45B8-A06D-C527ED136D0F}"/>
                </a:ext>
              </a:extLst>
            </p:cNvPr>
            <p:cNvSpPr txBox="1"/>
            <p:nvPr/>
          </p:nvSpPr>
          <p:spPr>
            <a:xfrm>
              <a:off x="6077350" y="1909636"/>
              <a:ext cx="2823499" cy="72815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Khái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niệm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tốc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độ</a:t>
              </a:r>
              <a:endParaRPr lang="zh-CN" alt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32F16E1-3AE5-43ED-ABDB-BFA164D0CED5}"/>
              </a:ext>
            </a:extLst>
          </p:cNvPr>
          <p:cNvGrpSpPr/>
          <p:nvPr/>
        </p:nvGrpSpPr>
        <p:grpSpPr>
          <a:xfrm>
            <a:off x="1222757" y="4719841"/>
            <a:ext cx="4002399" cy="756706"/>
            <a:chOff x="5139437" y="1927768"/>
            <a:chExt cx="4002399" cy="756706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58238B3-639D-479C-8C0D-DD5509554A3F}"/>
                </a:ext>
              </a:extLst>
            </p:cNvPr>
            <p:cNvSpPr/>
            <p:nvPr/>
          </p:nvSpPr>
          <p:spPr>
            <a:xfrm>
              <a:off x="5139437" y="1927768"/>
              <a:ext cx="781402" cy="756706"/>
            </a:xfrm>
            <a:prstGeom prst="ellipse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2800" kern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19" name="KSO_GT2">
              <a:extLst>
                <a:ext uri="{FF2B5EF4-FFF2-40B4-BE49-F238E27FC236}">
                  <a16:creationId xmlns:a16="http://schemas.microsoft.com/office/drawing/2014/main" id="{F4892439-58F7-48F3-B2C4-C59CA2B9FA4C}"/>
                </a:ext>
              </a:extLst>
            </p:cNvPr>
            <p:cNvSpPr txBox="1"/>
            <p:nvPr/>
          </p:nvSpPr>
          <p:spPr>
            <a:xfrm>
              <a:off x="5836362" y="1927768"/>
              <a:ext cx="3305474" cy="75670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Đơn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vị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đo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tốc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độ</a:t>
              </a:r>
              <a:endParaRPr lang="zh-CN" alt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5256C37-D957-44FE-8C0B-D613C0A34FAA}"/>
              </a:ext>
            </a:extLst>
          </p:cNvPr>
          <p:cNvGrpSpPr/>
          <p:nvPr/>
        </p:nvGrpSpPr>
        <p:grpSpPr>
          <a:xfrm>
            <a:off x="6707379" y="3043284"/>
            <a:ext cx="4854701" cy="1038557"/>
            <a:chOff x="5139437" y="1786841"/>
            <a:chExt cx="4854701" cy="1038557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43BEF86-DC50-45A8-B28A-402F3A0D10F8}"/>
                </a:ext>
              </a:extLst>
            </p:cNvPr>
            <p:cNvSpPr/>
            <p:nvPr/>
          </p:nvSpPr>
          <p:spPr>
            <a:xfrm>
              <a:off x="5139437" y="1927768"/>
              <a:ext cx="781402" cy="756706"/>
            </a:xfrm>
            <a:prstGeom prst="ellipse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3200" kern="0" dirty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23" name="KSO_GT2">
              <a:extLst>
                <a:ext uri="{FF2B5EF4-FFF2-40B4-BE49-F238E27FC236}">
                  <a16:creationId xmlns:a16="http://schemas.microsoft.com/office/drawing/2014/main" id="{2112F9AC-DD99-48E4-9095-3AA922BAA979}"/>
                </a:ext>
              </a:extLst>
            </p:cNvPr>
            <p:cNvSpPr txBox="1"/>
            <p:nvPr/>
          </p:nvSpPr>
          <p:spPr>
            <a:xfrm>
              <a:off x="6097606" y="1786841"/>
              <a:ext cx="3896532" cy="103855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Bài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tập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vận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dụng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công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thức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tính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tốc</a:t>
              </a:r>
              <a:r>
                <a:rPr lang="en-US" altLang="zh-CN" sz="3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độ</a:t>
              </a:r>
              <a:endParaRPr lang="zh-CN" altLang="en-US" sz="3200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205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1AC210-7EBB-445E-B96A-EF092713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AE10A1-EBE5-46D0-8787-7E61CA825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6" r="61142" b="7425"/>
          <a:stretch/>
        </p:blipFill>
        <p:spPr>
          <a:xfrm>
            <a:off x="8666480" y="4607964"/>
            <a:ext cx="3525520" cy="2226419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8A9442E2-2043-4A6C-9991-AE1B99095E76}"/>
              </a:ext>
            </a:extLst>
          </p:cNvPr>
          <p:cNvSpPr/>
          <p:nvPr/>
        </p:nvSpPr>
        <p:spPr>
          <a:xfrm>
            <a:off x="3607937" y="3128251"/>
            <a:ext cx="1331152" cy="1289082"/>
          </a:xfrm>
          <a:prstGeom prst="ellipse">
            <a:avLst/>
          </a:prstGeom>
          <a:solidFill>
            <a:schemeClr val="accent2"/>
          </a:solidFill>
          <a:ln w="571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4400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5" name="KSO_GT2">
            <a:extLst>
              <a:ext uri="{FF2B5EF4-FFF2-40B4-BE49-F238E27FC236}">
                <a16:creationId xmlns:a16="http://schemas.microsoft.com/office/drawing/2014/main" id="{E4FA922B-96BC-40B2-9BF5-8BEB3DD92E79}"/>
              </a:ext>
            </a:extLst>
          </p:cNvPr>
          <p:cNvSpPr txBox="1"/>
          <p:nvPr/>
        </p:nvSpPr>
        <p:spPr>
          <a:xfrm>
            <a:off x="4497033" y="3336906"/>
            <a:ext cx="5338459" cy="72815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Khái</a:t>
            </a:r>
            <a:r>
              <a:rPr lang="en-US" altLang="zh-CN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niệm</a:t>
            </a:r>
            <a:r>
              <a:rPr lang="en-US" altLang="zh-CN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4400" b="1" kern="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238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8">
            <a:extLst>
              <a:ext uri="{FF2B5EF4-FFF2-40B4-BE49-F238E27FC236}">
                <a16:creationId xmlns:a16="http://schemas.microsoft.com/office/drawing/2014/main" id="{4DE0B606-674A-4D89-A068-737024215F2F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01.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Khái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niệm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Running Swan GIF - Running Swan LENCZNER - Discover &amp; Share GIFs">
            <a:extLst>
              <a:ext uri="{FF2B5EF4-FFF2-40B4-BE49-F238E27FC236}">
                <a16:creationId xmlns:a16="http://schemas.microsoft.com/office/drawing/2014/main" id="{9A8B6C14-71C3-462F-BAFB-E4C27A5B7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93" y="1057274"/>
            <a:ext cx="360997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cetrack Runner">
            <a:extLst>
              <a:ext uri="{FF2B5EF4-FFF2-40B4-BE49-F238E27FC236}">
                <a16:creationId xmlns:a16="http://schemas.microsoft.com/office/drawing/2014/main" id="{8630CAA7-8580-4BC8-8487-52FD7F8AA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9" y="1057274"/>
            <a:ext cx="6437945" cy="48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E47D3-7163-4391-8625-8FC92B280281}"/>
              </a:ext>
            </a:extLst>
          </p:cNvPr>
          <p:cNvSpPr txBox="1"/>
          <p:nvPr/>
        </p:nvSpPr>
        <p:spPr>
          <a:xfrm>
            <a:off x="1554480" y="5598160"/>
            <a:ext cx="295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30 </a:t>
            </a:r>
            <a:r>
              <a:rPr lang="en-US" sz="2800" dirty="0" err="1"/>
              <a:t>phút</a:t>
            </a:r>
            <a:r>
              <a:rPr lang="en-US" sz="2800" dirty="0"/>
              <a:t>, 6 km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7A3A3C-BCBA-4C7B-B652-29CD40C5E555}"/>
              </a:ext>
            </a:extLst>
          </p:cNvPr>
          <p:cNvSpPr txBox="1"/>
          <p:nvPr/>
        </p:nvSpPr>
        <p:spPr>
          <a:xfrm>
            <a:off x="7233920" y="5598160"/>
            <a:ext cx="295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30 </a:t>
            </a:r>
            <a:r>
              <a:rPr lang="en-US" sz="2800" dirty="0" err="1"/>
              <a:t>phút</a:t>
            </a:r>
            <a:r>
              <a:rPr lang="en-US" sz="2800" dirty="0"/>
              <a:t>, 7 km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1B9316-07E2-4DBF-923C-A2D26A56D08D}"/>
              </a:ext>
            </a:extLst>
          </p:cNvPr>
          <p:cNvCxnSpPr/>
          <p:nvPr/>
        </p:nvCxnSpPr>
        <p:spPr>
          <a:xfrm>
            <a:off x="3322320" y="6050260"/>
            <a:ext cx="7580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9C356E-AE15-4C2C-B558-6F27DBF3A0D9}"/>
              </a:ext>
            </a:extLst>
          </p:cNvPr>
          <p:cNvCxnSpPr>
            <a:cxnSpLocks/>
          </p:cNvCxnSpPr>
          <p:nvPr/>
        </p:nvCxnSpPr>
        <p:spPr>
          <a:xfrm>
            <a:off x="8950960" y="6050260"/>
            <a:ext cx="7580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Hình ảnh Dấu Tích PNG, Vector, PSD, và biểu tượng để tải về miễn phí |  pngtree">
            <a:extLst>
              <a:ext uri="{FF2B5EF4-FFF2-40B4-BE49-F238E27FC236}">
                <a16:creationId xmlns:a16="http://schemas.microsoft.com/office/drawing/2014/main" id="{885C1185-D618-449C-9916-32C49FF3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260" y="1158240"/>
            <a:ext cx="1567180" cy="156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68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 Want to Ride My Bicycle">
            <a:extLst>
              <a:ext uri="{FF2B5EF4-FFF2-40B4-BE49-F238E27FC236}">
                <a16:creationId xmlns:a16="http://schemas.microsoft.com/office/drawing/2014/main" id="{EFEDBABF-FFFF-4AC7-B9DE-7C08EC53BB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05" y="902732"/>
            <a:ext cx="6736715" cy="50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4DE0B606-674A-4D89-A068-737024215F2F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01.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Khái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niệm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6E47D3-7163-4391-8625-8FC92B280281}"/>
              </a:ext>
            </a:extLst>
          </p:cNvPr>
          <p:cNvSpPr txBox="1"/>
          <p:nvPr/>
        </p:nvSpPr>
        <p:spPr>
          <a:xfrm>
            <a:off x="1554480" y="5598160"/>
            <a:ext cx="295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5 km, 20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7A3A3C-BCBA-4C7B-B652-29CD40C5E555}"/>
              </a:ext>
            </a:extLst>
          </p:cNvPr>
          <p:cNvSpPr txBox="1"/>
          <p:nvPr/>
        </p:nvSpPr>
        <p:spPr>
          <a:xfrm>
            <a:off x="7233920" y="5598160"/>
            <a:ext cx="295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5 km, 25 </a:t>
            </a:r>
            <a:r>
              <a:rPr lang="en-US" sz="2800" dirty="0" err="1"/>
              <a:t>phút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1B9316-07E2-4DBF-923C-A2D26A56D08D}"/>
              </a:ext>
            </a:extLst>
          </p:cNvPr>
          <p:cNvCxnSpPr>
            <a:cxnSpLocks/>
          </p:cNvCxnSpPr>
          <p:nvPr/>
        </p:nvCxnSpPr>
        <p:spPr>
          <a:xfrm>
            <a:off x="2895600" y="6050260"/>
            <a:ext cx="11847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9C356E-AE15-4C2C-B558-6F27DBF3A0D9}"/>
              </a:ext>
            </a:extLst>
          </p:cNvPr>
          <p:cNvCxnSpPr>
            <a:cxnSpLocks/>
          </p:cNvCxnSpPr>
          <p:nvPr/>
        </p:nvCxnSpPr>
        <p:spPr>
          <a:xfrm>
            <a:off x="8539162" y="6050260"/>
            <a:ext cx="1169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ute Happy American buying Boy With">
            <a:extLst>
              <a:ext uri="{FF2B5EF4-FFF2-40B4-BE49-F238E27FC236}">
                <a16:creationId xmlns:a16="http://schemas.microsoft.com/office/drawing/2014/main" id="{4EF2B811-4AC2-4D96-9DCD-2A12C1C98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95" y="131191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Dấu Tích PNG, Vector, PSD, và biểu tượng để tải về miễn phí |  pngtree">
            <a:extLst>
              <a:ext uri="{FF2B5EF4-FFF2-40B4-BE49-F238E27FC236}">
                <a16:creationId xmlns:a16="http://schemas.microsoft.com/office/drawing/2014/main" id="{885C1185-D618-449C-9916-32C49FF3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15" y="1079272"/>
            <a:ext cx="1567180" cy="156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24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81229A-6B3F-4CA5-BB63-EB11C8028258}"/>
              </a:ext>
            </a:extLst>
          </p:cNvPr>
          <p:cNvSpPr txBox="1"/>
          <p:nvPr/>
        </p:nvSpPr>
        <p:spPr>
          <a:xfrm>
            <a:off x="1037794" y="1659752"/>
            <a:ext cx="111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thể xác định sự </a:t>
            </a:r>
            <a:r>
              <a:rPr lang="vi-VN" sz="2800" dirty="0">
                <a:solidFill>
                  <a:srgbClr val="FF0000"/>
                </a:solidFill>
              </a:rPr>
              <a:t>nhanh, chậm </a:t>
            </a:r>
            <a:r>
              <a:rPr lang="vi-VN" sz="2800" dirty="0"/>
              <a:t>của chuyển động bằng hai cách: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44D27-51AB-4E99-831F-D0725D5842EC}"/>
              </a:ext>
            </a:extLst>
          </p:cNvPr>
          <p:cNvSpPr txBox="1"/>
          <p:nvPr/>
        </p:nvSpPr>
        <p:spPr>
          <a:xfrm>
            <a:off x="1037794" y="2643726"/>
            <a:ext cx="9113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Cách 1: </a:t>
            </a:r>
            <a:r>
              <a:rPr lang="vi-VN" sz="2800" dirty="0"/>
              <a:t>So sánh quãng đường đi được trong </a:t>
            </a:r>
            <a:r>
              <a:rPr lang="vi-VN" sz="2800" dirty="0">
                <a:solidFill>
                  <a:srgbClr val="FF0000"/>
                </a:solidFill>
              </a:rPr>
              <a:t>cùng một khoảng thời gian</a:t>
            </a:r>
            <a:r>
              <a:rPr lang="vi-VN" sz="2800" dirty="0"/>
              <a:t>.</a:t>
            </a:r>
            <a:r>
              <a:rPr lang="en-US" sz="2800" dirty="0"/>
              <a:t> </a:t>
            </a:r>
            <a:r>
              <a:rPr lang="vi-VN" sz="2800" dirty="0"/>
              <a:t>Chuyển động nào có </a:t>
            </a:r>
            <a:r>
              <a:rPr lang="vi-VN" sz="2800" dirty="0">
                <a:solidFill>
                  <a:srgbClr val="FF0000"/>
                </a:solidFill>
              </a:rPr>
              <a:t>quãng đường đi </a:t>
            </a:r>
            <a:r>
              <a:rPr lang="vi-VN" sz="2800" dirty="0"/>
              <a:t>được </a:t>
            </a:r>
            <a:r>
              <a:rPr lang="vi-VN" sz="2800" dirty="0">
                <a:solidFill>
                  <a:srgbClr val="FF0000"/>
                </a:solidFill>
              </a:rPr>
              <a:t>dài hơn</a:t>
            </a:r>
            <a:r>
              <a:rPr lang="vi-VN" sz="2800" dirty="0"/>
              <a:t>, chuyển động đó </a:t>
            </a:r>
            <a:r>
              <a:rPr lang="vi-VN" sz="2800" dirty="0">
                <a:solidFill>
                  <a:srgbClr val="FF0000"/>
                </a:solidFill>
              </a:rPr>
              <a:t>nhanh hơn</a:t>
            </a:r>
            <a:r>
              <a:rPr lang="vi-VN" sz="2800" dirty="0"/>
              <a:t>.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8DA568-6DFF-4DB3-9E7E-9B6116FD5F41}"/>
              </a:ext>
            </a:extLst>
          </p:cNvPr>
          <p:cNvSpPr txBox="1"/>
          <p:nvPr/>
        </p:nvSpPr>
        <p:spPr>
          <a:xfrm>
            <a:off x="1037794" y="4316755"/>
            <a:ext cx="9113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Cách 2:</a:t>
            </a:r>
            <a:r>
              <a:rPr lang="vi-VN" sz="2800" dirty="0"/>
              <a:t> So sánh thời gian để đi </a:t>
            </a:r>
            <a:r>
              <a:rPr lang="vi-VN" sz="2800" dirty="0">
                <a:solidFill>
                  <a:srgbClr val="FF0000"/>
                </a:solidFill>
              </a:rPr>
              <a:t>cùng một quãng đường</a:t>
            </a:r>
            <a:r>
              <a:rPr lang="vi-VN" sz="2800" dirty="0"/>
              <a:t>.</a:t>
            </a:r>
            <a:r>
              <a:rPr lang="en-US" sz="2800" dirty="0"/>
              <a:t> </a:t>
            </a:r>
            <a:r>
              <a:rPr lang="vi-VN" sz="2800" dirty="0"/>
              <a:t>Chuyển động nào có </a:t>
            </a:r>
            <a:r>
              <a:rPr lang="vi-VN" sz="2800" dirty="0">
                <a:solidFill>
                  <a:srgbClr val="FF0000"/>
                </a:solidFill>
              </a:rPr>
              <a:t>thời gian đi ngắn hơn</a:t>
            </a:r>
            <a:r>
              <a:rPr lang="vi-VN" sz="2800" dirty="0"/>
              <a:t>, chuyển động đó </a:t>
            </a:r>
            <a:r>
              <a:rPr lang="vi-VN" sz="2800" dirty="0">
                <a:solidFill>
                  <a:srgbClr val="FF0000"/>
                </a:solidFill>
              </a:rPr>
              <a:t>nhanh hơn</a:t>
            </a:r>
            <a:r>
              <a:rPr lang="vi-VN" sz="2800" dirty="0"/>
              <a:t>.</a:t>
            </a:r>
            <a:endParaRPr lang="en-US" sz="2800" dirty="0"/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01.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Khái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niệm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641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244D27-51AB-4E99-831F-D0725D5842EC}"/>
              </a:ext>
            </a:extLst>
          </p:cNvPr>
          <p:cNvSpPr txBox="1"/>
          <p:nvPr/>
        </p:nvSpPr>
        <p:spPr>
          <a:xfrm>
            <a:off x="1395151" y="5218264"/>
            <a:ext cx="9374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Tốc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đại</a:t>
            </a:r>
            <a:r>
              <a:rPr lang="en-US" sz="3200" dirty="0"/>
              <a:t> l</a:t>
            </a:r>
            <a:r>
              <a:rPr lang="vi-VN" sz="3200" dirty="0"/>
              <a:t>ư</a:t>
            </a:r>
            <a:r>
              <a:rPr lang="en-US" sz="3200" dirty="0" err="1"/>
              <a:t>ợng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tr</a:t>
            </a:r>
            <a:r>
              <a:rPr lang="vi-VN" sz="3200" dirty="0"/>
              <a:t>ư</a:t>
            </a:r>
            <a:r>
              <a:rPr lang="en-US" sz="3200" dirty="0"/>
              <a:t>ng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, </a:t>
            </a:r>
            <a:r>
              <a:rPr lang="en-US" sz="3200" dirty="0" err="1"/>
              <a:t>chậm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.</a:t>
            </a: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01.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Khái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niệm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96398-5F1B-43F2-957E-26E6F42E518E}"/>
                  </a:ext>
                </a:extLst>
              </p:cNvPr>
              <p:cNvSpPr txBox="1"/>
              <p:nvPr/>
            </p:nvSpPr>
            <p:spPr>
              <a:xfrm>
                <a:off x="1395151" y="1475021"/>
                <a:ext cx="9113520" cy="318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/>
                  <a:t>Quãng đường đi được: s</a:t>
                </a:r>
                <a:endParaRPr lang="en-US" sz="3200" dirty="0"/>
              </a:p>
              <a:p>
                <a:r>
                  <a:rPr lang="vi-VN" sz="3200" dirty="0"/>
                  <a:t>Thời gian đi: t</a:t>
                </a:r>
                <a:endParaRPr lang="en-US" sz="3200" dirty="0"/>
              </a:p>
              <a:p>
                <a:r>
                  <a:rPr lang="vi-VN" sz="3200" dirty="0"/>
                  <a:t>Quãng đường đi được trong một đơn vị thời gian:</a:t>
                </a:r>
                <a:r>
                  <a:rPr lang="en-US" sz="3200" dirty="0"/>
                  <a:t> </a:t>
                </a:r>
              </a:p>
              <a:p>
                <a:pPr algn="ctr"/>
                <a:r>
                  <a:rPr lang="en-US" sz="3200" dirty="0"/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/>
              </a:p>
              <a:p>
                <a:pPr algn="ctr"/>
                <a:r>
                  <a:rPr lang="vi-VN" sz="3200" dirty="0"/>
                  <a:t>​</a:t>
                </a:r>
                <a:r>
                  <a:rPr lang="en-US" sz="3200" dirty="0" err="1"/>
                  <a:t>Tốc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độ</a:t>
                </a:r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Qu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ng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 đườ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ng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 đ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 đượ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Th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ờ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gian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 đ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qu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ng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 đườ</m:t>
                        </m:r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ng</m:t>
                        </m:r>
                        <m:r>
                          <a:rPr lang="en-US" sz="3600">
                            <a:latin typeface="Cambria Math" panose="02040503050406030204" pitchFamily="18" charset="0"/>
                          </a:rPr>
                          <m:t> đó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96398-5F1B-43F2-957E-26E6F42E5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151" y="1475021"/>
                <a:ext cx="9113520" cy="3183820"/>
              </a:xfrm>
              <a:prstGeom prst="rect">
                <a:avLst/>
              </a:prstGeom>
              <a:blipFill>
                <a:blip r:embed="rId3"/>
                <a:stretch>
                  <a:fillRect l="-1739" t="-2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3611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1AC210-7EBB-445E-B96A-EF092713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AE10A1-EBE5-46D0-8787-7E61CA825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6" r="61142" b="7425"/>
          <a:stretch/>
        </p:blipFill>
        <p:spPr>
          <a:xfrm>
            <a:off x="8666480" y="4607964"/>
            <a:ext cx="3525520" cy="2226419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8A9442E2-2043-4A6C-9991-AE1B99095E76}"/>
              </a:ext>
            </a:extLst>
          </p:cNvPr>
          <p:cNvSpPr/>
          <p:nvPr/>
        </p:nvSpPr>
        <p:spPr>
          <a:xfrm>
            <a:off x="3607937" y="3128251"/>
            <a:ext cx="1331152" cy="1289082"/>
          </a:xfrm>
          <a:prstGeom prst="ellipse">
            <a:avLst/>
          </a:prstGeom>
          <a:solidFill>
            <a:schemeClr val="accent2"/>
          </a:solidFill>
          <a:ln w="571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4400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5" name="KSO_GT2">
            <a:extLst>
              <a:ext uri="{FF2B5EF4-FFF2-40B4-BE49-F238E27FC236}">
                <a16:creationId xmlns:a16="http://schemas.microsoft.com/office/drawing/2014/main" id="{E4FA922B-96BC-40B2-9BF5-8BEB3DD92E79}"/>
              </a:ext>
            </a:extLst>
          </p:cNvPr>
          <p:cNvSpPr txBox="1"/>
          <p:nvPr/>
        </p:nvSpPr>
        <p:spPr>
          <a:xfrm>
            <a:off x="4497033" y="3336906"/>
            <a:ext cx="5338459" cy="72815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Đơn</a:t>
            </a:r>
            <a:r>
              <a:rPr lang="en-US" altLang="zh-CN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vị</a:t>
            </a:r>
            <a:r>
              <a:rPr lang="en-US" altLang="zh-CN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4400" b="1" kern="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5219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56455B42-ABC9-4D9D-A936-5A292140373E}"/>
              </a:ext>
            </a:extLst>
          </p:cNvPr>
          <p:cNvGrpSpPr/>
          <p:nvPr/>
        </p:nvGrpSpPr>
        <p:grpSpPr>
          <a:xfrm>
            <a:off x="842272" y="562518"/>
            <a:ext cx="10507462" cy="0"/>
            <a:chOff x="1028775" y="591989"/>
            <a:chExt cx="11086097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3514B266-21B8-4F7B-9220-0EE0CB41B8BA}"/>
                </a:ext>
              </a:extLst>
            </p:cNvPr>
            <p:cNvCxnSpPr/>
            <p:nvPr/>
          </p:nvCxnSpPr>
          <p:spPr>
            <a:xfrm>
              <a:off x="10287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3E389E8-66BE-48DB-94D1-4D1E9DC65C3C}"/>
                </a:ext>
              </a:extLst>
            </p:cNvPr>
            <p:cNvCxnSpPr/>
            <p:nvPr/>
          </p:nvCxnSpPr>
          <p:spPr>
            <a:xfrm>
              <a:off x="8610675" y="591989"/>
              <a:ext cx="350419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244D27-51AB-4E99-831F-D0725D5842EC}"/>
              </a:ext>
            </a:extLst>
          </p:cNvPr>
          <p:cNvSpPr txBox="1"/>
          <p:nvPr/>
        </p:nvSpPr>
        <p:spPr>
          <a:xfrm>
            <a:off x="1384990" y="4354688"/>
            <a:ext cx="937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tốc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: km/h </a:t>
            </a:r>
            <a:r>
              <a:rPr lang="en-US" sz="3200" dirty="0" err="1"/>
              <a:t>và</a:t>
            </a:r>
            <a:r>
              <a:rPr lang="en-US" sz="3200" dirty="0"/>
              <a:t> m/s</a:t>
            </a: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70E9E53D-D29C-4264-8E99-0C5B26694E2D}"/>
              </a:ext>
            </a:extLst>
          </p:cNvPr>
          <p:cNvSpPr txBox="1"/>
          <p:nvPr/>
        </p:nvSpPr>
        <p:spPr>
          <a:xfrm>
            <a:off x="4080396" y="308172"/>
            <a:ext cx="374303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02.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Đơn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vị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đo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tốc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độ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96398-5F1B-43F2-957E-26E6F42E518E}"/>
                  </a:ext>
                </a:extLst>
              </p:cNvPr>
              <p:cNvSpPr txBox="1"/>
              <p:nvPr/>
            </p:nvSpPr>
            <p:spPr>
              <a:xfrm>
                <a:off x="1395151" y="1800141"/>
                <a:ext cx="9113520" cy="2034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Công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thức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tốc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độ</a:t>
                </a:r>
                <a:r>
                  <a:rPr lang="en-US" sz="3200" dirty="0"/>
                  <a:t>:</a:t>
                </a:r>
              </a:p>
              <a:p>
                <a:pPr algn="ctr"/>
                <a:r>
                  <a:rPr lang="en-US" sz="4000" dirty="0"/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400" dirty="0"/>
              </a:p>
              <a:p>
                <a:pPr algn="ctr"/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96398-5F1B-43F2-957E-26E6F42E5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151" y="1800141"/>
                <a:ext cx="9113520" cy="2034596"/>
              </a:xfrm>
              <a:prstGeom prst="rect">
                <a:avLst/>
              </a:prstGeom>
              <a:blipFill>
                <a:blip r:embed="rId3"/>
                <a:stretch>
                  <a:fillRect l="-1739" t="-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AF528B-51EB-4B1A-880F-96642ED67491}"/>
              </a:ext>
            </a:extLst>
          </p:cNvPr>
          <p:cNvCxnSpPr/>
          <p:nvPr/>
        </p:nvCxnSpPr>
        <p:spPr>
          <a:xfrm flipV="1">
            <a:off x="6593840" y="2174240"/>
            <a:ext cx="538480" cy="254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A59708F-B058-43DC-97DE-5D10625467B1}"/>
              </a:ext>
            </a:extLst>
          </p:cNvPr>
          <p:cNvSpPr txBox="1"/>
          <p:nvPr/>
        </p:nvSpPr>
        <p:spPr>
          <a:xfrm>
            <a:off x="7335520" y="1800141"/>
            <a:ext cx="364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m, dm, km,….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F84EFF-CE05-4488-BF32-1EDE6D7C595B}"/>
              </a:ext>
            </a:extLst>
          </p:cNvPr>
          <p:cNvCxnSpPr>
            <a:cxnSpLocks/>
          </p:cNvCxnSpPr>
          <p:nvPr/>
        </p:nvCxnSpPr>
        <p:spPr>
          <a:xfrm>
            <a:off x="6593840" y="3122239"/>
            <a:ext cx="741680" cy="883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FBFEAE-DA89-4AEE-855E-A0690419FA62}"/>
              </a:ext>
            </a:extLst>
          </p:cNvPr>
          <p:cNvSpPr txBox="1"/>
          <p:nvPr/>
        </p:nvSpPr>
        <p:spPr>
          <a:xfrm>
            <a:off x="7498080" y="2861223"/>
            <a:ext cx="364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s, min, h,….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B229263-3705-4C86-8DA1-9F7EDFC5AD36}"/>
              </a:ext>
            </a:extLst>
          </p:cNvPr>
          <p:cNvSpPr/>
          <p:nvPr/>
        </p:nvSpPr>
        <p:spPr>
          <a:xfrm>
            <a:off x="9519667" y="1982909"/>
            <a:ext cx="338835" cy="132269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54A1334F-1D61-4382-8267-9F7212CCF7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07583" y="2644255"/>
            <a:ext cx="3533830" cy="1190482"/>
          </a:xfrm>
          <a:prstGeom prst="curvedConnector3">
            <a:avLst>
              <a:gd name="adj1" fmla="val -1612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7007A92-ACA0-45AA-83FE-72157BC732E9}"/>
              </a:ext>
            </a:extLst>
          </p:cNvPr>
          <p:cNvSpPr txBox="1"/>
          <p:nvPr/>
        </p:nvSpPr>
        <p:spPr>
          <a:xfrm>
            <a:off x="4080396" y="3591137"/>
            <a:ext cx="100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m/s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2DB4A0-DECA-4ACF-B234-FDBF2DFE714F}"/>
              </a:ext>
            </a:extLst>
          </p:cNvPr>
          <p:cNvSpPr txBox="1"/>
          <p:nvPr/>
        </p:nvSpPr>
        <p:spPr>
          <a:xfrm>
            <a:off x="5328412" y="3632411"/>
            <a:ext cx="100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km/h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3867303-5C0F-4343-92C2-B9E25B516B86}"/>
              </a:ext>
            </a:extLst>
          </p:cNvPr>
          <p:cNvCxnSpPr/>
          <p:nvPr/>
        </p:nvCxnSpPr>
        <p:spPr>
          <a:xfrm flipH="1">
            <a:off x="4585278" y="2976880"/>
            <a:ext cx="860482" cy="5962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1FC2D0-4BC6-440E-8299-7C6CFB662564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5670734" y="2976880"/>
            <a:ext cx="162560" cy="6555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4BC2363-FD84-48C7-BDD8-222E22EACE9C}"/>
                  </a:ext>
                </a:extLst>
              </p:cNvPr>
              <p:cNvSpPr txBox="1"/>
              <p:nvPr/>
            </p:nvSpPr>
            <p:spPr>
              <a:xfrm>
                <a:off x="1395150" y="5079430"/>
                <a:ext cx="9374449" cy="15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km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1000 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3600 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1 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3,6 </m:t>
                        </m:r>
                      </m:den>
                    </m:f>
                  </m:oMath>
                </a14:m>
                <a:r>
                  <a:rPr lang="en-US" sz="2800" dirty="0"/>
                  <a:t> m/s</a:t>
                </a:r>
              </a:p>
              <a:p>
                <a:endParaRPr lang="en-US" sz="1100" dirty="0"/>
              </a:p>
              <a:p>
                <a:r>
                  <a:rPr lang="en-US" sz="2800" dirty="0"/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1/1000 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km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1/3600 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3600 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1000 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3,6</m:t>
                    </m:r>
                  </m:oMath>
                </a14:m>
                <a:r>
                  <a:rPr lang="en-US" sz="2800" dirty="0"/>
                  <a:t> km/h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4BC2363-FD84-48C7-BDD8-222E22EAC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150" y="5079430"/>
                <a:ext cx="9374449" cy="1598964"/>
              </a:xfrm>
              <a:prstGeom prst="rect">
                <a:avLst/>
              </a:prstGeom>
              <a:blipFill>
                <a:blip r:embed="rId4"/>
                <a:stretch>
                  <a:fillRect l="-1365" b="-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421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uiExpand="1" build="p"/>
      <p:bldP spid="4" grpId="0"/>
      <p:bldP spid="12" grpId="0"/>
      <p:bldP spid="8" grpId="0" animBg="1"/>
      <p:bldP spid="29" grpId="0"/>
      <p:bldP spid="37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千图网海量PPT模板www.58pic.com​​">
  <a:themeElements>
    <a:clrScheme name="自定义 37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BAFB5"/>
      </a:accent1>
      <a:accent2>
        <a:srgbClr val="DD7F7F"/>
      </a:accent2>
      <a:accent3>
        <a:srgbClr val="5BAFB5"/>
      </a:accent3>
      <a:accent4>
        <a:srgbClr val="DD7F7F"/>
      </a:accent4>
      <a:accent5>
        <a:srgbClr val="5BAFB5"/>
      </a:accent5>
      <a:accent6>
        <a:srgbClr val="DD7F7F"/>
      </a:accent6>
      <a:hlink>
        <a:srgbClr val="168BBA"/>
      </a:hlink>
      <a:folHlink>
        <a:srgbClr val="680000"/>
      </a:folHlink>
    </a:clrScheme>
    <a:fontScheme name="5jb32nmk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734</Words>
  <Application>Microsoft Office PowerPoint</Application>
  <PresentationFormat>Widescreen</PresentationFormat>
  <Paragraphs>75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Arial</vt:lpstr>
      <vt:lpstr>Cambria Math</vt:lpstr>
      <vt:lpstr>Times New Roman</vt:lpstr>
      <vt:lpstr>庞门正道标题体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Administrator</cp:lastModifiedBy>
  <cp:revision>92</cp:revision>
  <dcterms:created xsi:type="dcterms:W3CDTF">2018-04-10T08:10:31Z</dcterms:created>
  <dcterms:modified xsi:type="dcterms:W3CDTF">2025-10-27T06:46:21Z</dcterms:modified>
</cp:coreProperties>
</file>