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9"/>
  </p:notesMasterIdLst>
  <p:sldIdLst>
    <p:sldId id="256" r:id="rId2"/>
    <p:sldId id="269" r:id="rId3"/>
    <p:sldId id="260" r:id="rId4"/>
    <p:sldId id="325" r:id="rId5"/>
    <p:sldId id="258" r:id="rId6"/>
    <p:sldId id="312" r:id="rId7"/>
    <p:sldId id="264" r:id="rId8"/>
    <p:sldId id="334" r:id="rId9"/>
    <p:sldId id="320" r:id="rId10"/>
    <p:sldId id="271" r:id="rId11"/>
    <p:sldId id="259" r:id="rId12"/>
    <p:sldId id="329" r:id="rId13"/>
    <p:sldId id="322" r:id="rId14"/>
    <p:sldId id="323" r:id="rId15"/>
    <p:sldId id="321" r:id="rId16"/>
    <p:sldId id="324" r:id="rId17"/>
    <p:sldId id="272" r:id="rId18"/>
    <p:sldId id="274" r:id="rId19"/>
    <p:sldId id="267" r:id="rId20"/>
    <p:sldId id="266" r:id="rId21"/>
    <p:sldId id="270" r:id="rId22"/>
    <p:sldId id="314" r:id="rId23"/>
    <p:sldId id="261" r:id="rId24"/>
    <p:sldId id="263" r:id="rId25"/>
    <p:sldId id="327" r:id="rId26"/>
    <p:sldId id="328" r:id="rId27"/>
    <p:sldId id="330" r:id="rId28"/>
    <p:sldId id="331" r:id="rId29"/>
    <p:sldId id="326" r:id="rId30"/>
    <p:sldId id="333" r:id="rId31"/>
    <p:sldId id="332" r:id="rId32"/>
    <p:sldId id="315" r:id="rId33"/>
    <p:sldId id="316" r:id="rId34"/>
    <p:sldId id="317" r:id="rId35"/>
    <p:sldId id="318" r:id="rId36"/>
    <p:sldId id="319" r:id="rId37"/>
    <p:sldId id="290" r:id="rId38"/>
  </p:sldIdLst>
  <p:sldSz cx="9144000" cy="5143500" type="screen16x9"/>
  <p:notesSz cx="6858000" cy="9144000"/>
  <p:embeddedFontLst>
    <p:embeddedFont>
      <p:font typeface="#9Slide03 Arima Madurai Black" panose="020B0604020202020204" charset="0"/>
      <p:bold r:id="rId40"/>
    </p:embeddedFont>
    <p:embeddedFont>
      <p:font typeface="Anaheim" panose="020B0604020202020204" charset="0"/>
      <p:regular r:id="rId41"/>
    </p:embeddedFon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DM Sans" panose="020B0604020202020204" charset="0"/>
      <p:regular r:id="rId47"/>
      <p:bold r:id="rId48"/>
      <p:italic r:id="rId49"/>
      <p:boldItalic r:id="rId50"/>
    </p:embeddedFont>
    <p:embeddedFont>
      <p:font typeface="Encode Sans" panose="020B0604020202020204" charset="0"/>
      <p:regular r:id="rId51"/>
      <p:bold r:id="rId52"/>
    </p:embeddedFont>
    <p:embeddedFont>
      <p:font typeface="Lato" panose="020B0604020202020204" charset="0"/>
      <p:regular r:id="rId53"/>
      <p:bold r:id="rId54"/>
      <p:italic r:id="rId55"/>
      <p:boldItalic r:id="rId56"/>
    </p:embeddedFont>
    <p:embeddedFont>
      <p:font typeface="Segoe UI Symbol" panose="020B0502040204020203" pitchFamily="3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FF6D6D"/>
    <a:srgbClr val="FFFFCC"/>
    <a:srgbClr val="FFD757"/>
    <a:srgbClr val="F8F8F8"/>
    <a:srgbClr val="041B2D"/>
    <a:srgbClr val="FFFF66"/>
    <a:srgbClr val="C375DA"/>
    <a:srgbClr val="A03E3E"/>
    <a:srgbClr val="FF9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80885-4328-4EE8-91F0-77C16C026DC1}">
  <a:tblStyle styleId="{A5B80885-4328-4EE8-91F0-77C16C026D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716573-F17E-4C63-B556-75338DCF74E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5256" autoAdjust="0"/>
  </p:normalViewPr>
  <p:slideViewPr>
    <p:cSldViewPr snapToGrid="0">
      <p:cViewPr varScale="1">
        <p:scale>
          <a:sx n="87" d="100"/>
          <a:sy n="87" d="100"/>
        </p:scale>
        <p:origin x="2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5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98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3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61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7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0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501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2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44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33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35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sp>
        <p:nvSpPr>
          <p:cNvPr id="10" name="Google Shape;10;p2"/>
          <p:cNvSpPr txBox="1">
            <a:spLocks noGrp="1"/>
          </p:cNvSpPr>
          <p:nvPr>
            <p:ph type="ctrTitle"/>
          </p:nvPr>
        </p:nvSpPr>
        <p:spPr>
          <a:xfrm>
            <a:off x="911150" y="1455988"/>
            <a:ext cx="53184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3354913"/>
            <a:ext cx="3157500" cy="6501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0" y="0"/>
            <a:ext cx="1831327" cy="2696498"/>
          </a:xfrm>
          <a:prstGeom prst="rect">
            <a:avLst/>
          </a:prstGeom>
          <a:noFill/>
          <a:ln>
            <a:noFill/>
          </a:ln>
        </p:spPr>
      </p:pic>
      <p:grpSp>
        <p:nvGrpSpPr>
          <p:cNvPr id="105" name="Google Shape;105;p17"/>
          <p:cNvGrpSpPr/>
          <p:nvPr/>
        </p:nvGrpSpPr>
        <p:grpSpPr>
          <a:xfrm>
            <a:off x="334308" y="-690201"/>
            <a:ext cx="4154331" cy="5343505"/>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51435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51435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341022" y="4248797"/>
            <a:ext cx="432705"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31" name="Google Shape;131;p20"/>
          <p:cNvSpPr/>
          <p:nvPr/>
        </p:nvSpPr>
        <p:spPr>
          <a:xfrm flipH="1">
            <a:off x="3728550" y="46040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51435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761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2"/>
        <p:cNvGrpSpPr/>
        <p:nvPr/>
      </p:nvGrpSpPr>
      <p:grpSpPr>
        <a:xfrm>
          <a:off x="0" y="0"/>
          <a:ext cx="0" cy="0"/>
          <a:chOff x="0" y="0"/>
          <a:chExt cx="0" cy="0"/>
        </a:xfrm>
      </p:grpSpPr>
      <p:grpSp>
        <p:nvGrpSpPr>
          <p:cNvPr id="153" name="Google Shape;153;p23"/>
          <p:cNvGrpSpPr/>
          <p:nvPr/>
        </p:nvGrpSpPr>
        <p:grpSpPr>
          <a:xfrm>
            <a:off x="-2" y="0"/>
            <a:ext cx="9144002" cy="5150225"/>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341022" y="4248797"/>
            <a:ext cx="432705"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51435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780560"/>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1525514"/>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1980423"/>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2725367"/>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3180286"/>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3925240"/>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51435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539500"/>
            <a:ext cx="45753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1522000"/>
            <a:ext cx="45753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3317525"/>
            <a:ext cx="3861600" cy="808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dirty="0">
                <a:solidFill>
                  <a:schemeClr val="dk1"/>
                </a:solidFill>
                <a:latin typeface="Arial" panose="020B0604020202020204" pitchFamily="34" charset="0"/>
                <a:ea typeface="DM Sans"/>
                <a:cs typeface="Arial" panose="020B0604020202020204" pitchFamily="34" charset="0"/>
                <a:sym typeface="DM Sans"/>
              </a:rPr>
              <a:t>CREDITS:</a:t>
            </a:r>
            <a:r>
              <a:rPr lang="en" sz="1200" dirty="0">
                <a:solidFill>
                  <a:schemeClr val="dk1"/>
                </a:solidFill>
                <a:latin typeface="Arial" panose="020B0604020202020204" pitchFamily="34" charset="0"/>
                <a:ea typeface="DM Sans"/>
                <a:cs typeface="Arial" panose="020B0604020202020204" pitchFamily="34" charset="0"/>
                <a:sym typeface="DM Sans"/>
              </a:rPr>
              <a:t> This presentation template was created by </a:t>
            </a:r>
            <a:r>
              <a:rPr lang="en" sz="1200" b="1" u="sng" dirty="0">
                <a:solidFill>
                  <a:schemeClr val="hlink"/>
                </a:solidFill>
                <a:latin typeface="Arial" panose="020B0604020202020204" pitchFamily="34" charset="0"/>
                <a:ea typeface="DM Sans"/>
                <a:cs typeface="Arial" panose="020B0604020202020204" pitchFamily="34" charset="0"/>
                <a:sym typeface="DM Sans"/>
                <a:hlinkClick r:id="rId3"/>
              </a:rPr>
              <a:t>Slidesgo</a:t>
            </a:r>
            <a:r>
              <a:rPr lang="en" sz="1200" dirty="0">
                <a:solidFill>
                  <a:schemeClr val="dk1"/>
                </a:solidFill>
                <a:latin typeface="Arial" panose="020B0604020202020204" pitchFamily="34" charset="0"/>
                <a:ea typeface="DM Sans"/>
                <a:cs typeface="Arial" panose="020B0604020202020204" pitchFamily="34" charset="0"/>
                <a:sym typeface="DM Sans"/>
              </a:rPr>
              <a:t>, and includes icons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4">
                  <a:extLst>
                    <a:ext uri="{A12FA001-AC4F-418D-AE19-62706E023703}">
                      <ahyp:hlinkClr xmlns:ahyp="http://schemas.microsoft.com/office/drawing/2018/hyperlinkcolor" val="tx"/>
                    </a:ext>
                  </a:extLst>
                </a:hlinkClick>
              </a:rPr>
              <a:t>Flaticon</a:t>
            </a:r>
            <a:r>
              <a:rPr lang="en" sz="1200" dirty="0">
                <a:solidFill>
                  <a:schemeClr val="dk1"/>
                </a:solidFill>
                <a:latin typeface="Arial" panose="020B0604020202020204" pitchFamily="34" charset="0"/>
                <a:ea typeface="DM Sans"/>
                <a:cs typeface="Arial" panose="020B0604020202020204" pitchFamily="34" charset="0"/>
                <a:sym typeface="DM Sans"/>
              </a:rPr>
              <a:t>, and infographics &amp; images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5">
                  <a:extLst>
                    <a:ext uri="{A12FA001-AC4F-418D-AE19-62706E023703}">
                      <ahyp:hlinkClr xmlns:ahyp="http://schemas.microsoft.com/office/drawing/2018/hyperlinkcolor" val="tx"/>
                    </a:ext>
                  </a:extLst>
                </a:hlinkClick>
              </a:rPr>
              <a:t>Freepik</a:t>
            </a:r>
            <a:r>
              <a:rPr lang="en" sz="1200" u="sng" dirty="0">
                <a:solidFill>
                  <a:schemeClr val="dk1"/>
                </a:solidFill>
                <a:latin typeface="Arial" panose="020B0604020202020204" pitchFamily="34" charset="0"/>
                <a:ea typeface="DM Sans"/>
                <a:cs typeface="Arial" panose="020B0604020202020204" pitchFamily="34" charset="0"/>
                <a:sym typeface="DM Sans"/>
              </a:rPr>
              <a:t> </a:t>
            </a:r>
            <a:endParaRPr sz="1200" b="1" u="sng" dirty="0">
              <a:solidFill>
                <a:schemeClr val="dk1"/>
              </a:solidFill>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9"/>
        <p:cNvGrpSpPr/>
        <p:nvPr/>
      </p:nvGrpSpPr>
      <p:grpSpPr>
        <a:xfrm>
          <a:off x="0" y="0"/>
          <a:ext cx="0" cy="0"/>
          <a:chOff x="0" y="0"/>
          <a:chExt cx="0" cy="0"/>
        </a:xfrm>
      </p:grpSpPr>
      <p:grpSp>
        <p:nvGrpSpPr>
          <p:cNvPr id="200" name="Google Shape;200;p27"/>
          <p:cNvGrpSpPr/>
          <p:nvPr/>
        </p:nvGrpSpPr>
        <p:grpSpPr>
          <a:xfrm rot="-5400000">
            <a:off x="63500" y="4279813"/>
            <a:ext cx="534426"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03" name="Google Shape;203;p27"/>
          <p:cNvGrpSpPr/>
          <p:nvPr/>
        </p:nvGrpSpPr>
        <p:grpSpPr>
          <a:xfrm>
            <a:off x="0" y="0"/>
            <a:ext cx="9144000" cy="51435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6"/>
        <p:cNvGrpSpPr/>
        <p:nvPr/>
      </p:nvGrpSpPr>
      <p:grpSpPr>
        <a:xfrm>
          <a:off x="0" y="0"/>
          <a:ext cx="0" cy="0"/>
          <a:chOff x="0" y="0"/>
          <a:chExt cx="0" cy="0"/>
        </a:xfrm>
      </p:grpSpPr>
      <p:grpSp>
        <p:nvGrpSpPr>
          <p:cNvPr id="207" name="Google Shape;207;p28"/>
          <p:cNvGrpSpPr/>
          <p:nvPr/>
        </p:nvGrpSpPr>
        <p:grpSpPr>
          <a:xfrm flipH="1">
            <a:off x="352229" y="255930"/>
            <a:ext cx="997327" cy="567147"/>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10" name="Google Shape;210;p28"/>
          <p:cNvGrpSpPr/>
          <p:nvPr/>
        </p:nvGrpSpPr>
        <p:grpSpPr>
          <a:xfrm>
            <a:off x="0" y="0"/>
            <a:ext cx="9144000" cy="5180025"/>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166912"/>
            <a:ext cx="4587300" cy="865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251012"/>
            <a:ext cx="14199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3167388"/>
            <a:ext cx="2617800" cy="72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01" y="2057399"/>
            <a:ext cx="2492099" cy="31226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
        <p:nvSpPr>
          <p:cNvPr id="40" name="Google Shape;40;p7"/>
          <p:cNvSpPr/>
          <p:nvPr/>
        </p:nvSpPr>
        <p:spPr>
          <a:xfrm flipH="1">
            <a:off x="338156" y="455469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424975"/>
            <a:ext cx="3639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2586400"/>
            <a:ext cx="3639600" cy="99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grpSp>
        <p:nvGrpSpPr>
          <p:cNvPr id="48" name="Google Shape;48;p9"/>
          <p:cNvGrpSpPr/>
          <p:nvPr/>
        </p:nvGrpSpPr>
        <p:grpSpPr>
          <a:xfrm>
            <a:off x="352229" y="255930"/>
            <a:ext cx="5238060" cy="5577768"/>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1702500"/>
            <a:ext cx="5488800" cy="1121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2823600"/>
            <a:ext cx="3156300" cy="769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0"/>
            <a:ext cx="2911002" cy="2168102"/>
          </a:xfrm>
          <a:prstGeom prst="rect">
            <a:avLst/>
          </a:prstGeom>
          <a:noFill/>
          <a:ln>
            <a:noFill/>
          </a:ln>
        </p:spPr>
      </p:pic>
      <p:sp>
        <p:nvSpPr>
          <p:cNvPr id="59" name="Google Shape;59;p11"/>
          <p:cNvSpPr/>
          <p:nvPr/>
        </p:nvSpPr>
        <p:spPr>
          <a:xfrm>
            <a:off x="6832561" y="-690064"/>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1"/>
        <p:cNvGrpSpPr/>
        <p:nvPr/>
      </p:nvGrpSpPr>
      <p:grpSpPr>
        <a:xfrm>
          <a:off x="0" y="0"/>
          <a:ext cx="0" cy="0"/>
          <a:chOff x="0" y="0"/>
          <a:chExt cx="0" cy="0"/>
        </a:xfrm>
      </p:grpSpPr>
      <p:grpSp>
        <p:nvGrpSpPr>
          <p:cNvPr id="62" name="Google Shape;62;p13"/>
          <p:cNvGrpSpPr/>
          <p:nvPr/>
        </p:nvGrpSpPr>
        <p:grpSpPr>
          <a:xfrm>
            <a:off x="-2" y="0"/>
            <a:ext cx="9144002" cy="5150225"/>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01" y="-1"/>
            <a:ext cx="2492099" cy="3122626"/>
          </a:xfrm>
          <a:prstGeom prst="rect">
            <a:avLst/>
          </a:prstGeom>
          <a:noFill/>
          <a:ln>
            <a:noFill/>
          </a:ln>
        </p:spPr>
      </p:pic>
      <p:sp>
        <p:nvSpPr>
          <p:cNvPr id="97" name="Google Shape;97;p16"/>
          <p:cNvSpPr txBox="1">
            <a:spLocks noGrp="1"/>
          </p:cNvSpPr>
          <p:nvPr>
            <p:ph type="title"/>
          </p:nvPr>
        </p:nvSpPr>
        <p:spPr>
          <a:xfrm>
            <a:off x="2329354" y="2814625"/>
            <a:ext cx="57966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951325"/>
            <a:ext cx="57966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69005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7" r:id="rId6"/>
    <p:sldLayoutId id="2147483658" r:id="rId7"/>
    <p:sldLayoutId id="2147483659" r:id="rId8"/>
    <p:sldLayoutId id="2147483662" r:id="rId9"/>
    <p:sldLayoutId id="2147483663" r:id="rId10"/>
    <p:sldLayoutId id="2147483664" r:id="rId11"/>
    <p:sldLayoutId id="2147483666"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l="21859" t="10397" r="8303" b="18438"/>
          <a:stretch/>
        </p:blipFill>
        <p:spPr>
          <a:xfrm rot="10800000">
            <a:off x="4627002" y="1228697"/>
            <a:ext cx="4516998" cy="3914803"/>
          </a:xfrm>
          <a:prstGeom prst="rect">
            <a:avLst/>
          </a:prstGeom>
          <a:noFill/>
          <a:ln>
            <a:noFill/>
          </a:ln>
        </p:spPr>
      </p:pic>
      <p:sp>
        <p:nvSpPr>
          <p:cNvPr id="224" name="Google Shape;224;p32"/>
          <p:cNvSpPr txBox="1">
            <a:spLocks noGrp="1"/>
          </p:cNvSpPr>
          <p:nvPr>
            <p:ph type="ctrTitle"/>
          </p:nvPr>
        </p:nvSpPr>
        <p:spPr>
          <a:xfrm>
            <a:off x="825344" y="1512587"/>
            <a:ext cx="4655932" cy="2282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BÀI 6</a:t>
            </a:r>
            <a:br>
              <a:rPr lang="en" sz="5400" dirty="0"/>
            </a:br>
            <a:r>
              <a:rPr lang="en" sz="5400" dirty="0"/>
              <a:t>PHẢN XẠ TOÀN PHẦN</a:t>
            </a:r>
            <a:endParaRPr sz="5400" dirty="0"/>
          </a:p>
        </p:txBody>
      </p:sp>
      <p:sp>
        <p:nvSpPr>
          <p:cNvPr id="225" name="Google Shape;225;p32"/>
          <p:cNvSpPr txBox="1">
            <a:spLocks noGrp="1"/>
          </p:cNvSpPr>
          <p:nvPr>
            <p:ph type="subTitle" idx="1"/>
          </p:nvPr>
        </p:nvSpPr>
        <p:spPr>
          <a:xfrm>
            <a:off x="967458" y="3914803"/>
            <a:ext cx="3157500" cy="416987"/>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t>Giáo viên:</a:t>
            </a:r>
            <a:endParaRPr sz="1800" dirty="0"/>
          </a:p>
        </p:txBody>
      </p:sp>
      <p:sp>
        <p:nvSpPr>
          <p:cNvPr id="226" name="Google Shape;226;p32"/>
          <p:cNvSpPr/>
          <p:nvPr/>
        </p:nvSpPr>
        <p:spPr>
          <a:xfrm>
            <a:off x="7155701" y="539500"/>
            <a:ext cx="1585500" cy="450300"/>
          </a:xfrm>
          <a:prstGeom prst="roundRect">
            <a:avLst>
              <a:gd name="adj" fmla="val 50000"/>
            </a:avLst>
          </a:prstGeom>
          <a:solidFill>
            <a:srgbClr val="00B0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1"/>
              </a:solidFill>
              <a:latin typeface="Encode Sans"/>
              <a:ea typeface="Encode Sans"/>
              <a:cs typeface="Encode Sans"/>
              <a:sym typeface="Encode Sans"/>
            </a:endParaRPr>
          </a:p>
        </p:txBody>
      </p:sp>
      <p:grpSp>
        <p:nvGrpSpPr>
          <p:cNvPr id="227" name="Google Shape;227;p32"/>
          <p:cNvGrpSpPr/>
          <p:nvPr/>
        </p:nvGrpSpPr>
        <p:grpSpPr>
          <a:xfrm rot="-5400000">
            <a:off x="857064" y="438023"/>
            <a:ext cx="534426" cy="877509"/>
            <a:chOff x="5741750" y="3809796"/>
            <a:chExt cx="674100" cy="1106709"/>
          </a:xfrm>
        </p:grpSpPr>
        <p:sp>
          <p:nvSpPr>
            <p:cNvPr id="228" name="Google Shape;228;p32"/>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9" name="Google Shape;229;p32"/>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30" name="Google Shape;230;p32"/>
          <p:cNvGrpSpPr/>
          <p:nvPr/>
        </p:nvGrpSpPr>
        <p:grpSpPr>
          <a:xfrm>
            <a:off x="5188821" y="2861284"/>
            <a:ext cx="1966880" cy="1229561"/>
            <a:chOff x="5692063" y="2878600"/>
            <a:chExt cx="2254562" cy="1409400"/>
          </a:xfrm>
        </p:grpSpPr>
        <p:sp>
          <p:nvSpPr>
            <p:cNvPr id="231" name="Google Shape;231;p32"/>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2" name="Google Shape;232;p32"/>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3" name="Google Shape;233;p32"/>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fill="hold"/>
                                        <p:tgtEl>
                                          <p:spTgt spid="226"/>
                                        </p:tgtEl>
                                        <p:attrNameLst>
                                          <p:attrName>ppt_x</p:attrName>
                                        </p:attrNameLst>
                                      </p:cBhvr>
                                      <p:tavLst>
                                        <p:tav tm="0">
                                          <p:val>
                                            <p:strVal val="1+#ppt_w/2"/>
                                          </p:val>
                                        </p:tav>
                                        <p:tav tm="100000">
                                          <p:val>
                                            <p:strVal val="#ppt_x"/>
                                          </p:val>
                                        </p:tav>
                                      </p:tavLst>
                                    </p:anim>
                                    <p:anim calcmode="lin" valueType="num">
                                      <p:cBhvr additive="base">
                                        <p:cTn id="8" dur="1000" fill="hold"/>
                                        <p:tgtEl>
                                          <p:spTgt spid="226"/>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1000" fill="hold"/>
                                        <p:tgtEl>
                                          <p:spTgt spid="223"/>
                                        </p:tgtEl>
                                        <p:attrNameLst>
                                          <p:attrName>ppt_x</p:attrName>
                                        </p:attrNameLst>
                                      </p:cBhvr>
                                      <p:tavLst>
                                        <p:tav tm="0">
                                          <p:val>
                                            <p:strVal val="1+#ppt_w/2"/>
                                          </p:val>
                                        </p:tav>
                                        <p:tav tm="100000">
                                          <p:val>
                                            <p:strVal val="#ppt_x"/>
                                          </p:val>
                                        </p:tav>
                                      </p:tavLst>
                                    </p:anim>
                                    <p:anim calcmode="lin" valueType="num">
                                      <p:cBhvr additive="base">
                                        <p:cTn id="12" dur="1000" fill="hold"/>
                                        <p:tgtEl>
                                          <p:spTgt spid="22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anim calcmode="lin" valueType="num">
                                      <p:cBhvr additive="base">
                                        <p:cTn id="15" dur="1000" fill="hold"/>
                                        <p:tgtEl>
                                          <p:spTgt spid="230"/>
                                        </p:tgtEl>
                                        <p:attrNameLst>
                                          <p:attrName>ppt_x</p:attrName>
                                        </p:attrNameLst>
                                      </p:cBhvr>
                                      <p:tavLst>
                                        <p:tav tm="0">
                                          <p:val>
                                            <p:strVal val="1+#ppt_w/2"/>
                                          </p:val>
                                        </p:tav>
                                        <p:tav tm="100000">
                                          <p:val>
                                            <p:strVal val="#ppt_x"/>
                                          </p:val>
                                        </p:tav>
                                      </p:tavLst>
                                    </p:anim>
                                    <p:anim calcmode="lin" valueType="num">
                                      <p:cBhvr additive="base">
                                        <p:cTn id="16" dur="1000" fill="hold"/>
                                        <p:tgtEl>
                                          <p:spTgt spid="230"/>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1000" fill="hold"/>
                                        <p:tgtEl>
                                          <p:spTgt spid="227"/>
                                        </p:tgtEl>
                                        <p:attrNameLst>
                                          <p:attrName>ppt_x</p:attrName>
                                        </p:attrNameLst>
                                      </p:cBhvr>
                                      <p:tavLst>
                                        <p:tav tm="0">
                                          <p:val>
                                            <p:strVal val="0-#ppt_w/2"/>
                                          </p:val>
                                        </p:tav>
                                        <p:tav tm="100000">
                                          <p:val>
                                            <p:strVal val="#ppt_x"/>
                                          </p:val>
                                        </p:tav>
                                      </p:tavLst>
                                    </p:anim>
                                    <p:anim calcmode="lin" valueType="num">
                                      <p:cBhvr additive="base">
                                        <p:cTn id="20" dur="1000" fill="hold"/>
                                        <p:tgtEl>
                                          <p:spTgt spid="22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fade">
                                      <p:cBhvr>
                                        <p:cTn id="24" dur="500"/>
                                        <p:tgtEl>
                                          <p:spTgt spid="224"/>
                                        </p:tgtEl>
                                      </p:cBhvr>
                                    </p:animEffect>
                                    <p:anim calcmode="lin" valueType="num">
                                      <p:cBhvr>
                                        <p:cTn id="25" dur="500" fill="hold"/>
                                        <p:tgtEl>
                                          <p:spTgt spid="224"/>
                                        </p:tgtEl>
                                        <p:attrNameLst>
                                          <p:attrName>ppt_x</p:attrName>
                                        </p:attrNameLst>
                                      </p:cBhvr>
                                      <p:tavLst>
                                        <p:tav tm="0">
                                          <p:val>
                                            <p:strVal val="#ppt_x"/>
                                          </p:val>
                                        </p:tav>
                                        <p:tav tm="100000">
                                          <p:val>
                                            <p:strVal val="#ppt_x"/>
                                          </p:val>
                                        </p:tav>
                                      </p:tavLst>
                                    </p:anim>
                                    <p:anim calcmode="lin" valueType="num">
                                      <p:cBhvr>
                                        <p:cTn id="26" dur="500" fill="hold"/>
                                        <p:tgtEl>
                                          <p:spTgt spid="22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25">
                                            <p:txEl>
                                              <p:pRg st="0" end="0"/>
                                            </p:txEl>
                                          </p:spTgt>
                                        </p:tgtEl>
                                        <p:attrNameLst>
                                          <p:attrName>style.visibility</p:attrName>
                                        </p:attrNameLst>
                                      </p:cBhvr>
                                      <p:to>
                                        <p:strVal val="visible"/>
                                      </p:to>
                                    </p:set>
                                    <p:animEffect transition="in" filter="randombar(horizontal)">
                                      <p:cBhvr>
                                        <p:cTn id="30"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5" grpId="0" build="p"/>
      <p:bldP spid="2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8" name="Google Shape;408;p47"/>
          <p:cNvPicPr preferRelativeResize="0"/>
          <p:nvPr/>
        </p:nvPicPr>
        <p:blipFill rotWithShape="1">
          <a:blip r:embed="rId3">
            <a:alphaModFix/>
          </a:blip>
          <a:srcRect l="7403" t="4643" r="9505" b="-392"/>
          <a:stretch/>
        </p:blipFill>
        <p:spPr>
          <a:xfrm rot="10800000">
            <a:off x="4702175" y="790151"/>
            <a:ext cx="4441825" cy="4353349"/>
          </a:xfrm>
          <a:prstGeom prst="rect">
            <a:avLst/>
          </a:prstGeom>
          <a:noFill/>
          <a:ln>
            <a:noFill/>
          </a:ln>
        </p:spPr>
      </p:pic>
      <p:sp>
        <p:nvSpPr>
          <p:cNvPr id="11" name="Google Shape;293;p37">
            <a:extLst>
              <a:ext uri="{FF2B5EF4-FFF2-40B4-BE49-F238E27FC236}">
                <a16:creationId xmlns:a16="http://schemas.microsoft.com/office/drawing/2014/main" id="{6BCC994D-A261-0BF6-7D29-99466F0FB5A3}"/>
              </a:ext>
            </a:extLst>
          </p:cNvPr>
          <p:cNvSpPr txBox="1">
            <a:spLocks noGrp="1"/>
          </p:cNvSpPr>
          <p:nvPr>
            <p:ph type="title"/>
          </p:nvPr>
        </p:nvSpPr>
        <p:spPr>
          <a:xfrm>
            <a:off x="828464" y="2323813"/>
            <a:ext cx="6741118" cy="2118913"/>
          </a:xfrm>
          <a:prstGeom prst="rect">
            <a:avLst/>
          </a:prstGeom>
        </p:spPr>
        <p:txBody>
          <a:bodyPr spcFirstLastPara="1" wrap="square" lIns="91425" tIns="91425" rIns="91425" bIns="91425" anchor="b" anchorCtr="0">
            <a:noAutofit/>
          </a:bodyPr>
          <a:lstStyle/>
          <a:p>
            <a:pPr>
              <a:lnSpc>
                <a:spcPct val="120000"/>
              </a:lnSpc>
            </a:pPr>
            <a:r>
              <a:rPr lang="en-US" sz="5400" dirty="0" err="1"/>
              <a:t>Hiện</a:t>
            </a:r>
            <a:r>
              <a:rPr lang="en-US" sz="5400" dirty="0"/>
              <a:t> </a:t>
            </a:r>
            <a:r>
              <a:rPr lang="en-US" sz="5400" dirty="0" err="1"/>
              <a:t>Tượng</a:t>
            </a:r>
            <a:br>
              <a:rPr lang="en-US" sz="5400" dirty="0"/>
            </a:br>
            <a:r>
              <a:rPr lang="en-US" sz="5400" dirty="0" err="1"/>
              <a:t>Phản</a:t>
            </a:r>
            <a:r>
              <a:rPr lang="en-US" sz="5400" dirty="0"/>
              <a:t> </a:t>
            </a:r>
            <a:r>
              <a:rPr lang="en-US" sz="5400" dirty="0" err="1"/>
              <a:t>Xạ</a:t>
            </a:r>
            <a:r>
              <a:rPr lang="en-US" sz="5400" dirty="0"/>
              <a:t> </a:t>
            </a:r>
            <a:r>
              <a:rPr lang="en-US" sz="5400" dirty="0" err="1"/>
              <a:t>Toàn</a:t>
            </a:r>
            <a:r>
              <a:rPr lang="en-US" sz="5400" dirty="0"/>
              <a:t> </a:t>
            </a:r>
            <a:r>
              <a:rPr lang="en-US" sz="5400" dirty="0" err="1"/>
              <a:t>Phần</a:t>
            </a:r>
            <a:endParaRPr lang="en-US" sz="5400" dirty="0"/>
          </a:p>
        </p:txBody>
      </p:sp>
      <p:grpSp>
        <p:nvGrpSpPr>
          <p:cNvPr id="409" name="Google Shape;409;p47"/>
          <p:cNvGrpSpPr/>
          <p:nvPr/>
        </p:nvGrpSpPr>
        <p:grpSpPr>
          <a:xfrm>
            <a:off x="6144855" y="223151"/>
            <a:ext cx="997180" cy="567000"/>
            <a:chOff x="5608591" y="3528268"/>
            <a:chExt cx="997180" cy="567000"/>
          </a:xfrm>
        </p:grpSpPr>
        <p:sp>
          <p:nvSpPr>
            <p:cNvPr id="410" name="Google Shape;410;p47"/>
            <p:cNvSpPr/>
            <p:nvPr/>
          </p:nvSpPr>
          <p:spPr>
            <a:xfrm>
              <a:off x="6038772" y="3528268"/>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11" name="Google Shape;411;p47"/>
            <p:cNvSpPr/>
            <p:nvPr/>
          </p:nvSpPr>
          <p:spPr>
            <a:xfrm>
              <a:off x="5608591" y="3762534"/>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412" name="Google Shape;412;p47"/>
          <p:cNvGrpSpPr/>
          <p:nvPr/>
        </p:nvGrpSpPr>
        <p:grpSpPr>
          <a:xfrm rot="-5400000">
            <a:off x="1000006" y="445363"/>
            <a:ext cx="534426" cy="877509"/>
            <a:chOff x="5741750" y="3809796"/>
            <a:chExt cx="674100" cy="1106709"/>
          </a:xfrm>
        </p:grpSpPr>
        <p:sp>
          <p:nvSpPr>
            <p:cNvPr id="413" name="Google Shape;413;p4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4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2" name="Google Shape;294;p37">
            <a:extLst>
              <a:ext uri="{FF2B5EF4-FFF2-40B4-BE49-F238E27FC236}">
                <a16:creationId xmlns:a16="http://schemas.microsoft.com/office/drawing/2014/main" id="{1702293B-7AB5-E4D0-0BF3-2880DA35F257}"/>
              </a:ext>
            </a:extLst>
          </p:cNvPr>
          <p:cNvSpPr txBox="1">
            <a:spLocks/>
          </p:cNvSpPr>
          <p:nvPr/>
        </p:nvSpPr>
        <p:spPr>
          <a:xfrm>
            <a:off x="828464" y="1725778"/>
            <a:ext cx="1815047"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r>
              <a:rPr lang="en" sz="6600" dirty="0"/>
              <a:t>II.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616589"/>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969622" y="830753"/>
            <a:ext cx="2195609"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1. </a:t>
            </a:r>
            <a:r>
              <a:rPr lang="en-US" sz="2000" dirty="0" err="1"/>
              <a:t>Định</a:t>
            </a:r>
            <a:r>
              <a:rPr lang="en-US" sz="2000" dirty="0"/>
              <a:t> </a:t>
            </a:r>
            <a:r>
              <a:rPr lang="en-US" sz="2000" dirty="0" err="1"/>
              <a:t>Nghĩa</a:t>
            </a:r>
            <a:endParaRPr lang="en-US" sz="2000" dirty="0"/>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86" y="2128000"/>
            <a:ext cx="443750" cy="44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phản xạ toàn phần">
            <a:hlinkClick r:id="" action="ppaction://media"/>
            <a:extLst>
              <a:ext uri="{FF2B5EF4-FFF2-40B4-BE49-F238E27FC236}">
                <a16:creationId xmlns:a16="http://schemas.microsoft.com/office/drawing/2014/main" id="{F7654F39-CB99-F74A-EB0C-BE4ACA48E7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452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2954859"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6460969">
            <a:off x="2966104" y="1656318"/>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129824">
            <a:off x="1871635" y="330646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688471" y="1452160"/>
            <a:ext cx="3253497" cy="100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có</a:t>
            </a:r>
            <a:r>
              <a:rPr lang="en-US" sz="2000" dirty="0">
                <a:solidFill>
                  <a:srgbClr val="041B2D"/>
                </a:solidFill>
              </a:rPr>
              <a:t> </a:t>
            </a:r>
            <a:r>
              <a:rPr lang="en-US" sz="2000" dirty="0" err="1">
                <a:solidFill>
                  <a:srgbClr val="041B2D"/>
                </a:solidFill>
              </a:rPr>
              <a:t>tia</a:t>
            </a:r>
            <a:r>
              <a:rPr lang="en-US" sz="2000" dirty="0">
                <a:solidFill>
                  <a:srgbClr val="041B2D"/>
                </a:solidFill>
              </a:rPr>
              <a:t> </a:t>
            </a:r>
            <a:r>
              <a:rPr lang="en-US" sz="2000" dirty="0" err="1">
                <a:solidFill>
                  <a:srgbClr val="041B2D"/>
                </a:solidFill>
              </a:rPr>
              <a:t>khúc</a:t>
            </a:r>
            <a:r>
              <a:rPr lang="en-US" sz="2000" dirty="0">
                <a:solidFill>
                  <a:srgbClr val="041B2D"/>
                </a:solidFill>
              </a:rPr>
              <a:t> </a:t>
            </a:r>
            <a:r>
              <a:rPr lang="en-US" sz="2000" dirty="0" err="1">
                <a:solidFill>
                  <a:srgbClr val="041B2D"/>
                </a:solidFill>
              </a:rPr>
              <a:t>xạ</a:t>
            </a:r>
            <a:r>
              <a:rPr lang="en-US" sz="2000" dirty="0">
                <a:solidFill>
                  <a:srgbClr val="041B2D"/>
                </a:solidFill>
              </a:rPr>
              <a:t>:</a:t>
            </a:r>
          </a:p>
          <a:p>
            <a:pPr marL="0" indent="0">
              <a:lnSpc>
                <a:spcPct val="150000"/>
              </a:lnSpc>
            </a:pPr>
            <a:r>
              <a:rPr lang="en-US" sz="2000" dirty="0">
                <a:solidFill>
                  <a:srgbClr val="041B2D"/>
                </a:solidFill>
              </a:rPr>
              <a:t>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sinr</a:t>
            </a:r>
            <a:endParaRPr lang="en-US" sz="2000" dirty="0">
              <a:solidFill>
                <a:srgbClr val="C00000"/>
              </a:solidFill>
            </a:endParaRPr>
          </a:p>
        </p:txBody>
      </p:sp>
      <mc:AlternateContent xmlns:mc="http://schemas.openxmlformats.org/markup-compatibility/2006" xmlns:a14="http://schemas.microsoft.com/office/drawing/2010/main">
        <mc:Choice Requires="a14">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688471" y="241622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sinr</a:t>
                </a:r>
                <a:r>
                  <a:rPr lang="en-US" sz="2000" dirty="0">
                    <a:solidFill>
                      <a:srgbClr val="041B2D"/>
                    </a:solidFill>
                  </a:rPr>
                  <a:t> =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n</m:t>
                        </m:r>
                        <m:r>
                          <m:rPr>
                            <m:nor/>
                          </m:rPr>
                          <a:rPr lang="en-US" sz="2000" baseline="-25000" dirty="0">
                            <a:solidFill>
                              <a:srgbClr val="041B2D"/>
                            </a:solidFill>
                          </a:rPr>
                          <m:t>1</m:t>
                        </m:r>
                      </m:num>
                      <m:den>
                        <m:r>
                          <m:rPr>
                            <m:nor/>
                          </m:rPr>
                          <a:rPr lang="en-US" sz="2000" dirty="0">
                            <a:solidFill>
                              <a:srgbClr val="041B2D"/>
                            </a:solidFill>
                          </a:rPr>
                          <m:t>n</m:t>
                        </m:r>
                        <m:r>
                          <m:rPr>
                            <m:nor/>
                          </m:rPr>
                          <a:rPr lang="en-US" sz="2000" baseline="-25000" dirty="0">
                            <a:solidFill>
                              <a:srgbClr val="041B2D"/>
                            </a:solidFill>
                          </a:rPr>
                          <m:t>2</m:t>
                        </m:r>
                      </m:den>
                    </m:f>
                  </m:oMath>
                </a14:m>
                <a:r>
                  <a:rPr lang="en-US" sz="2000" dirty="0">
                    <a:solidFill>
                      <a:srgbClr val="041B2D"/>
                    </a:solidFill>
                  </a:rPr>
                  <a:t>sini</a:t>
                </a:r>
                <a:endParaRPr lang="en-US" sz="2000" dirty="0">
                  <a:solidFill>
                    <a:srgbClr val="C00000"/>
                  </a:solidFill>
                </a:endParaRPr>
              </a:p>
            </p:txBody>
          </p:sp>
        </mc:Choice>
        <mc:Fallback xmlns="">
          <p:sp>
            <p:nvSpPr>
              <p:cNvPr id="32" name="Google Shape;310;p38">
                <a:extLst>
                  <a:ext uri="{FF2B5EF4-FFF2-40B4-BE49-F238E27FC236}">
                    <a16:creationId xmlns:a16="http://schemas.microsoft.com/office/drawing/2014/main" id="{C80B9CF9-6640-1B1B-3756-FF471A40DE05}"/>
                  </a:ext>
                </a:extLst>
              </p:cNvPr>
              <p:cNvSpPr txBox="1">
                <a:spLocks noRot="1" noChangeAspect="1" noMove="1" noResize="1" noEditPoints="1" noAdjustHandles="1" noChangeArrowheads="1" noChangeShapeType="1" noTextEdit="1"/>
              </p:cNvSpPr>
              <p:nvPr/>
            </p:nvSpPr>
            <p:spPr>
              <a:xfrm>
                <a:off x="5688471" y="2416225"/>
                <a:ext cx="3344963" cy="805583"/>
              </a:xfrm>
              <a:prstGeom prst="rect">
                <a:avLst/>
              </a:prstGeom>
              <a:blipFill>
                <a:blip r:embed="rId3"/>
                <a:stretch>
                  <a:fillRect l="-1821" b="-3759"/>
                </a:stretch>
              </a:blipFill>
              <a:ln>
                <a:noFill/>
              </a:ln>
            </p:spPr>
            <p:txBody>
              <a:bodyPr/>
              <a:lstStyle/>
              <a:p>
                <a:r>
                  <a:rPr lang="en-US">
                    <a:noFill/>
                  </a:rPr>
                  <a:t> </a:t>
                </a:r>
              </a:p>
            </p:txBody>
          </p:sp>
        </mc:Fallback>
      </mc:AlternateContent>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5688471" y="3194359"/>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Nếu</a:t>
            </a:r>
            <a:r>
              <a:rPr lang="en-US" sz="2000" dirty="0">
                <a:solidFill>
                  <a:srgbClr val="041B2D"/>
                </a:solidFill>
              </a:rPr>
              <a:t> n</a:t>
            </a:r>
            <a:r>
              <a:rPr lang="en-US" sz="2000" baseline="-25000" dirty="0">
                <a:solidFill>
                  <a:srgbClr val="041B2D"/>
                </a:solidFill>
              </a:rPr>
              <a:t>1</a:t>
            </a:r>
            <a:r>
              <a:rPr lang="en-US" sz="2000" dirty="0">
                <a:solidFill>
                  <a:srgbClr val="041B2D"/>
                </a:solidFill>
              </a:rPr>
              <a:t> &gt; n</a:t>
            </a:r>
            <a:r>
              <a:rPr lang="en-US" sz="2000" baseline="-25000" dirty="0">
                <a:solidFill>
                  <a:srgbClr val="041B2D"/>
                </a:solidFill>
              </a:rPr>
              <a:t>2</a:t>
            </a:r>
            <a:r>
              <a:rPr lang="en-US" sz="2000" dirty="0">
                <a:solidFill>
                  <a:srgbClr val="041B2D"/>
                </a:solidFill>
                <a:latin typeface="#9Slide03 Arima Madurai Black" panose="00000A00000000000000" pitchFamily="2" charset="-93"/>
                <a:cs typeface="#9Slide03 Arima Madurai Black" panose="00000A00000000000000" pitchFamily="2" charset="-93"/>
              </a:rPr>
              <a:t> →</a:t>
            </a:r>
            <a:r>
              <a:rPr lang="en-US" sz="2000" dirty="0">
                <a:solidFill>
                  <a:srgbClr val="041B2D"/>
                </a:solidFill>
              </a:rPr>
              <a:t> </a:t>
            </a:r>
            <a:r>
              <a:rPr lang="en-US" sz="2000" dirty="0" err="1">
                <a:solidFill>
                  <a:srgbClr val="041B2D"/>
                </a:solidFill>
              </a:rPr>
              <a:t>sinr</a:t>
            </a:r>
            <a:r>
              <a:rPr lang="en-US" sz="2000" dirty="0">
                <a:solidFill>
                  <a:srgbClr val="041B2D"/>
                </a:solidFill>
              </a:rPr>
              <a:t> &gt; </a:t>
            </a:r>
            <a:r>
              <a:rPr lang="en-US" sz="2000" dirty="0" err="1">
                <a:solidFill>
                  <a:srgbClr val="041B2D"/>
                </a:solidFill>
              </a:rPr>
              <a:t>sini</a:t>
            </a:r>
            <a:endParaRPr lang="en-US" sz="2000" dirty="0">
              <a:solidFill>
                <a:srgbClr val="C00000"/>
              </a:solidFill>
            </a:endParaRPr>
          </a:p>
        </p:txBody>
      </p:sp>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688471" y="3733407"/>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r &gt; </a:t>
            </a:r>
            <a:r>
              <a:rPr lang="en-US" sz="2000" b="1" dirty="0" err="1">
                <a:solidFill>
                  <a:srgbClr val="041B2D"/>
                </a:solidFill>
              </a:rPr>
              <a:t>i</a:t>
            </a:r>
            <a:endParaRPr lang="en-US" sz="2000" b="1" dirty="0">
              <a:solidFill>
                <a:srgbClr val="C00000"/>
              </a:solidFill>
            </a:endParaRPr>
          </a:p>
        </p:txBody>
      </p:sp>
    </p:spTree>
    <p:extLst>
      <p:ext uri="{BB962C8B-B14F-4D97-AF65-F5344CB8AC3E}">
        <p14:creationId xmlns:p14="http://schemas.microsoft.com/office/powerpoint/2010/main" val="96208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3000"/>
                                  </p:iterate>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3000"/>
                                  </p:iterate>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3000"/>
                                  </p:iterate>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3000"/>
                                  </p:iterate>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355322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6508081"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7619495">
            <a:off x="6708040" y="1963359"/>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795367">
            <a:off x="5272726" y="321423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97762" y="1452160"/>
            <a:ext cx="3253497" cy="588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i</a:t>
            </a:r>
            <a:r>
              <a:rPr lang="en-US" sz="2000" dirty="0">
                <a:solidFill>
                  <a:srgbClr val="041B2D"/>
                </a:solidFill>
              </a:rPr>
              <a:t> </a:t>
            </a:r>
            <a:r>
              <a:rPr lang="en-US" sz="2000" dirty="0" err="1">
                <a:solidFill>
                  <a:srgbClr val="041B2D"/>
                </a:solidFill>
              </a:rPr>
              <a:t>tăng</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r </a:t>
            </a:r>
            <a:r>
              <a:rPr lang="en-US" sz="2000" dirty="0" err="1">
                <a:solidFill>
                  <a:srgbClr val="041B2D"/>
                </a:solidFill>
              </a:rPr>
              <a:t>tăng</a:t>
            </a:r>
            <a:endParaRPr lang="en-US" sz="2000" dirty="0">
              <a:solidFill>
                <a:srgbClr val="041B2D"/>
              </a:solidFill>
            </a:endParaRPr>
          </a:p>
        </p:txBody>
      </p:sp>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98114" y="210569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r = 90</a:t>
            </a:r>
            <a:r>
              <a:rPr lang="en-US" sz="2000" baseline="30000" dirty="0">
                <a:solidFill>
                  <a:srgbClr val="041B2D"/>
                </a:solidFill>
              </a:rPr>
              <a:t>o</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i</a:t>
            </a:r>
            <a:r>
              <a:rPr lang="en-US" sz="2000" dirty="0">
                <a:solidFill>
                  <a:srgbClr val="041B2D"/>
                </a:solidFill>
              </a:rPr>
              <a:t> </a:t>
            </a:r>
            <a:r>
              <a:rPr lang="en-US" sz="2000" dirty="0" err="1">
                <a:solidFill>
                  <a:srgbClr val="041B2D"/>
                </a:solidFill>
              </a:rPr>
              <a:t>đạt</a:t>
            </a:r>
            <a:r>
              <a:rPr lang="en-US" sz="2000" dirty="0">
                <a:solidFill>
                  <a:srgbClr val="041B2D"/>
                </a:solidFill>
              </a:rPr>
              <a:t> </a:t>
            </a:r>
            <a:r>
              <a:rPr lang="en-US" sz="2000" dirty="0" err="1">
                <a:solidFill>
                  <a:srgbClr val="041B2D"/>
                </a:solidFill>
              </a:rPr>
              <a:t>i</a:t>
            </a:r>
            <a:r>
              <a:rPr lang="en-US" sz="2000" baseline="-25000" dirty="0" err="1">
                <a:solidFill>
                  <a:srgbClr val="041B2D"/>
                </a:solidFill>
              </a:rPr>
              <a:t>th</a:t>
            </a:r>
            <a:endParaRPr lang="en-US" sz="2000" baseline="-25000" dirty="0">
              <a:solidFill>
                <a:srgbClr val="041B2D"/>
              </a:solidFill>
            </a:endParaRPr>
          </a:p>
        </p:txBody>
      </p:sp>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620072" y="2767186"/>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sin90</a:t>
            </a:r>
            <a:r>
              <a:rPr lang="en-US" sz="2000" baseline="30000" dirty="0">
                <a:solidFill>
                  <a:srgbClr val="041B2D"/>
                </a:solidFill>
              </a:rPr>
              <a:t>o</a:t>
            </a:r>
            <a:endParaRPr lang="en-US" sz="2000" baseline="30000" dirty="0">
              <a:solidFill>
                <a:srgbClr val="C00000"/>
              </a:solidFill>
            </a:endParaRPr>
          </a:p>
          <a:p>
            <a:pPr marL="0" indent="0">
              <a:lnSpc>
                <a:spcPct val="150000"/>
              </a:lnSpc>
            </a:pPr>
            <a:endParaRPr lang="en-US" sz="2000" dirty="0">
              <a:solidFill>
                <a:srgbClr val="C00000"/>
              </a:solidFill>
            </a:endParaRPr>
          </a:p>
        </p:txBody>
      </p:sp>
      <mc:AlternateContent xmlns:mc="http://schemas.openxmlformats.org/markup-compatibility/2006" xmlns:a14="http://schemas.microsoft.com/office/drawing/2010/main">
        <mc:Choice Requires="a14">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76848" y="3330630"/>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a:t>
                </a:r>
                <a:r>
                  <a:rPr lang="vi-VN" sz="2000" b="1" dirty="0"/>
                  <a:t>sin</a:t>
                </a:r>
                <a:r>
                  <a:rPr lang="en-US" sz="2000" b="1" dirty="0" err="1"/>
                  <a:t>i</a:t>
                </a:r>
                <a:r>
                  <a:rPr lang="en-US" sz="2000" b="1" baseline="-25000" dirty="0" err="1"/>
                  <a:t>th</a:t>
                </a:r>
                <a:r>
                  <a:rPr lang="en-US" sz="2000" b="1" dirty="0"/>
                  <a:t> = </a:t>
                </a:r>
                <a14:m>
                  <m:oMath xmlns:m="http://schemas.openxmlformats.org/officeDocument/2006/math">
                    <m:f>
                      <m:fPr>
                        <m:ctrlPr>
                          <a:rPr lang="en-US" sz="2000" b="1" i="1">
                            <a:latin typeface="Cambria Math" panose="02040503050406030204" pitchFamily="18" charset="0"/>
                          </a:rPr>
                        </m:ctrlPr>
                      </m:fPr>
                      <m:num>
                        <m:r>
                          <m:rPr>
                            <m:nor/>
                          </m:rPr>
                          <a:rPr lang="en-US" sz="2000" b="1" dirty="0"/>
                          <m:t>n</m:t>
                        </m:r>
                        <m:r>
                          <m:rPr>
                            <m:nor/>
                          </m:rPr>
                          <a:rPr lang="en-US" sz="2000" b="1" baseline="-25000" dirty="0"/>
                          <m:t>2</m:t>
                        </m:r>
                      </m:num>
                      <m:den>
                        <m:r>
                          <m:rPr>
                            <m:nor/>
                          </m:rPr>
                          <a:rPr lang="en-US" sz="2000" b="1" dirty="0"/>
                          <m:t>n</m:t>
                        </m:r>
                        <m:r>
                          <m:rPr>
                            <m:nor/>
                          </m:rPr>
                          <a:rPr lang="en-US" sz="2000" b="1" baseline="-25000" dirty="0"/>
                          <m:t>1</m:t>
                        </m:r>
                      </m:den>
                    </m:f>
                  </m:oMath>
                </a14:m>
                <a:endParaRPr lang="en-US" sz="2000" b="1" dirty="0">
                  <a:solidFill>
                    <a:srgbClr val="C00000"/>
                  </a:solidFill>
                </a:endParaRPr>
              </a:p>
            </p:txBody>
          </p:sp>
        </mc:Choice>
        <mc:Fallback xmlns="">
          <p:sp>
            <p:nvSpPr>
              <p:cNvPr id="34" name="Google Shape;310;p38">
                <a:extLst>
                  <a:ext uri="{FF2B5EF4-FFF2-40B4-BE49-F238E27FC236}">
                    <a16:creationId xmlns:a16="http://schemas.microsoft.com/office/drawing/2014/main" id="{DEDB30F9-907A-82D5-AC38-0CE963A8CFCB}"/>
                  </a:ext>
                </a:extLst>
              </p:cNvPr>
              <p:cNvSpPr txBox="1">
                <a:spLocks noRot="1" noChangeAspect="1" noMove="1" noResize="1" noEditPoints="1" noAdjustHandles="1" noChangeArrowheads="1" noChangeShapeType="1" noTextEdit="1"/>
              </p:cNvSpPr>
              <p:nvPr/>
            </p:nvSpPr>
            <p:spPr>
              <a:xfrm>
                <a:off x="576848" y="3330630"/>
                <a:ext cx="3253497" cy="644130"/>
              </a:xfrm>
              <a:prstGeom prst="rect">
                <a:avLst/>
              </a:prstGeom>
              <a:blipFill>
                <a:blip r:embed="rId3"/>
                <a:stretch>
                  <a:fillRect l="-2064" b="-301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445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695"/>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195"/>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3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3000"/>
                                  </p:iterate>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3000"/>
                                  </p:iterate>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650372" y="1090248"/>
            <a:ext cx="7642809"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13417" y="3585467"/>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716404" y="830753"/>
            <a:ext cx="4228390"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2. </a:t>
            </a:r>
            <a:r>
              <a:rPr lang="en-US" sz="2000" dirty="0" err="1"/>
              <a:t>Góc</a:t>
            </a:r>
            <a:r>
              <a:rPr lang="en-US" sz="2000" dirty="0"/>
              <a:t> </a:t>
            </a:r>
            <a:r>
              <a:rPr lang="en-US" sz="2000" dirty="0" err="1"/>
              <a:t>tới</a:t>
            </a:r>
            <a:r>
              <a:rPr lang="en-US" sz="2000" dirty="0"/>
              <a:t> </a:t>
            </a:r>
            <a:r>
              <a:rPr lang="en-US" sz="2000" dirty="0" err="1"/>
              <a:t>hạn</a:t>
            </a:r>
            <a:r>
              <a:rPr lang="en-US" sz="2000" dirty="0"/>
              <a:t> </a:t>
            </a:r>
            <a:r>
              <a:rPr lang="en-US" sz="2000" dirty="0" err="1"/>
              <a:t>phản</a:t>
            </a:r>
            <a:r>
              <a:rPr lang="en-US" sz="2000" dirty="0"/>
              <a:t> </a:t>
            </a:r>
            <a:r>
              <a:rPr lang="en-US" sz="2000" dirty="0" err="1"/>
              <a:t>xạ</a:t>
            </a:r>
            <a:r>
              <a:rPr lang="en-US" sz="2000" dirty="0"/>
              <a:t> </a:t>
            </a:r>
            <a:r>
              <a:rPr lang="en-US" sz="2000" dirty="0" err="1"/>
              <a:t>toàn</a:t>
            </a:r>
            <a:r>
              <a:rPr lang="en-US" sz="2000" dirty="0"/>
              <a:t> </a:t>
            </a:r>
            <a:r>
              <a:rPr lang="en-US" sz="2000" dirty="0" err="1"/>
              <a:t>phần</a:t>
            </a:r>
            <a:r>
              <a:rPr lang="en-US" sz="2000" dirty="0"/>
              <a:t> </a:t>
            </a:r>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377495" y="1596358"/>
            <a:ext cx="6475101" cy="803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a:t>
            </a:r>
            <a:r>
              <a:rPr lang="en-US" sz="2000" dirty="0">
                <a:solidFill>
                  <a:srgbClr val="041B2D"/>
                </a:solidFill>
              </a:rPr>
              <a:t>ấ</a:t>
            </a:r>
            <a:r>
              <a:rPr lang="vi-VN" sz="2000" dirty="0">
                <a:solidFill>
                  <a:srgbClr val="041B2D"/>
                </a:solidFill>
              </a:rPr>
              <a:t>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32"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167"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362462" y="2811741"/>
            <a:ext cx="6793920"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Khi i &gt; i</a:t>
            </a:r>
            <a:r>
              <a:rPr lang="vi-VN" baseline="-25000" dirty="0"/>
              <a:t>th</a:t>
            </a:r>
            <a:r>
              <a:rPr lang="vi-VN"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không có tia khúc xạ, toàn bộ tia sáng bị phản xạ ở mặt phân cách</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b="1" dirty="0">
                <a:solidFill>
                  <a:srgbClr val="C00000"/>
                </a:solidFill>
              </a:rPr>
              <a:t>hiện tượng phản xạ toàn phần</a:t>
            </a:r>
            <a:r>
              <a:rPr lang="vi-VN" dirty="0"/>
              <a:t>.</a:t>
            </a:r>
            <a:endParaRPr lang="en-US" dirty="0"/>
          </a:p>
        </p:txBody>
      </p:sp>
    </p:spTree>
    <p:extLst>
      <p:ext uri="{BB962C8B-B14F-4D97-AF65-F5344CB8AC3E}">
        <p14:creationId xmlns:p14="http://schemas.microsoft.com/office/powerpoint/2010/main" val="1213880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25CB7F-B7D3-28AB-245C-164D3A06036C}"/>
              </a:ext>
            </a:extLst>
          </p:cNvPr>
          <p:cNvSpPr/>
          <p:nvPr/>
        </p:nvSpPr>
        <p:spPr>
          <a:xfrm>
            <a:off x="815927" y="2806304"/>
            <a:ext cx="7183274" cy="1884672"/>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356013" y="765165"/>
            <a:ext cx="6854694" cy="142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000" dirty="0"/>
              <a:t>Tính góc tới hạn phản xạ toàn phần </a:t>
            </a:r>
            <a:r>
              <a:rPr lang="en-US" sz="2000" dirty="0" err="1"/>
              <a:t>i</a:t>
            </a:r>
            <a:r>
              <a:rPr lang="en-US" sz="2000" baseline="-25000" dirty="0" err="1"/>
              <a:t>th</a:t>
            </a:r>
            <a:r>
              <a:rPr lang="en-US" sz="2000" baseline="-25000" dirty="0"/>
              <a:t>  </a:t>
            </a:r>
            <a:r>
              <a:rPr lang="vi-VN" sz="2000" dirty="0"/>
              <a:t>trong trường hợp tia sáng chiếu từ bản bán trụ thủy tinh (chiết suất n</a:t>
            </a:r>
            <a:r>
              <a:rPr lang="vi-VN" sz="2000" baseline="-25000" dirty="0"/>
              <a:t>1</a:t>
            </a:r>
            <a:r>
              <a:rPr lang="vi-VN" sz="2000" dirty="0"/>
              <a:t> = 1,5) ra không khí (chiết suất n</a:t>
            </a:r>
            <a:r>
              <a:rPr lang="vi-VN" sz="2000" baseline="-25000" dirty="0"/>
              <a:t>2</a:t>
            </a:r>
            <a:r>
              <a:rPr lang="vi-VN" sz="2000" dirty="0"/>
              <a:t> = 1).</a:t>
            </a:r>
            <a:r>
              <a:rPr lang="en-US" sz="2000" dirty="0"/>
              <a:t> </a:t>
            </a: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6918529" y="371501"/>
            <a:ext cx="2303401" cy="2303401"/>
          </a:xfrm>
          <a:prstGeom prst="rect">
            <a:avLst/>
          </a:prstGeom>
        </p:spPr>
      </p:pic>
      <p:pic>
        <p:nvPicPr>
          <p:cNvPr id="2" name="Picture 1">
            <a:extLst>
              <a:ext uri="{FF2B5EF4-FFF2-40B4-BE49-F238E27FC236}">
                <a16:creationId xmlns:a16="http://schemas.microsoft.com/office/drawing/2014/main" id="{48C88DF0-6D83-A304-7FC8-49DD7BFBDD2F}"/>
              </a:ext>
            </a:extLst>
          </p:cNvPr>
          <p:cNvPicPr>
            <a:picLocks noChangeAspect="1"/>
          </p:cNvPicPr>
          <p:nvPr/>
        </p:nvPicPr>
        <p:blipFill>
          <a:blip r:embed="rId4"/>
          <a:stretch>
            <a:fillRect/>
          </a:stretch>
        </p:blipFill>
        <p:spPr>
          <a:xfrm>
            <a:off x="125252" y="2656836"/>
            <a:ext cx="2034140" cy="2034140"/>
          </a:xfrm>
          <a:prstGeom prst="rect">
            <a:avLst/>
          </a:prstGeom>
        </p:spPr>
      </p:pic>
      <mc:AlternateContent xmlns:mc="http://schemas.openxmlformats.org/markup-compatibility/2006" xmlns:a14="http://schemas.microsoft.com/office/drawing/2010/main">
        <mc:Choice Requires="a14">
          <p:sp>
            <p:nvSpPr>
              <p:cNvPr id="4" name="Google Shape;310;p38">
                <a:extLst>
                  <a:ext uri="{FF2B5EF4-FFF2-40B4-BE49-F238E27FC236}">
                    <a16:creationId xmlns:a16="http://schemas.microsoft.com/office/drawing/2014/main" id="{404DCD2D-1E87-08D0-E519-E452B00B2D04}"/>
                  </a:ext>
                </a:extLst>
              </p:cNvPr>
              <p:cNvSpPr txBox="1">
                <a:spLocks/>
              </p:cNvSpPr>
              <p:nvPr/>
            </p:nvSpPr>
            <p:spPr>
              <a:xfrm>
                <a:off x="2335680" y="3068566"/>
                <a:ext cx="5922886" cy="1232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400" dirty="0"/>
                  <a:t>sin</a:t>
                </a:r>
                <a:r>
                  <a:rPr lang="en-US" sz="2400" dirty="0" err="1"/>
                  <a:t>i</a:t>
                </a:r>
                <a:r>
                  <a:rPr lang="en-US" sz="2400" baseline="-25000" dirty="0" err="1"/>
                  <a:t>th</a:t>
                </a:r>
                <a:r>
                  <a:rPr lang="en-US" sz="2400" dirty="0"/>
                  <a:t> = </a:t>
                </a:r>
                <a14:m>
                  <m:oMath xmlns:m="http://schemas.openxmlformats.org/officeDocument/2006/math">
                    <m:f>
                      <m:fPr>
                        <m:ctrlPr>
                          <a:rPr lang="en-US" sz="2400" i="1">
                            <a:latin typeface="Cambria Math" panose="02040503050406030204" pitchFamily="18" charset="0"/>
                          </a:rPr>
                        </m:ctrlPr>
                      </m:fPr>
                      <m:num>
                        <m:r>
                          <m:rPr>
                            <m:nor/>
                          </m:rPr>
                          <a:rPr lang="en-US" sz="2400" dirty="0"/>
                          <m:t>n</m:t>
                        </m:r>
                        <m:r>
                          <m:rPr>
                            <m:nor/>
                          </m:rPr>
                          <a:rPr lang="en-US" sz="2400" baseline="-25000" dirty="0"/>
                          <m:t>2</m:t>
                        </m:r>
                      </m:num>
                      <m:den>
                        <m:r>
                          <m:rPr>
                            <m:nor/>
                          </m:rPr>
                          <a:rPr lang="en-US" sz="2400" dirty="0"/>
                          <m:t>n</m:t>
                        </m:r>
                        <m:r>
                          <m:rPr>
                            <m:nor/>
                          </m:rPr>
                          <a:rPr lang="en-US" sz="2400" baseline="-25000" dirty="0"/>
                          <m:t>1</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vi-VN" sz="2400" dirty="0">
                            <a:solidFill>
                              <a:srgbClr val="041B2D"/>
                            </a:solidFill>
                          </a:rPr>
                          <m:t>1</m:t>
                        </m:r>
                      </m:num>
                      <m:den>
                        <m:r>
                          <m:rPr>
                            <m:nor/>
                          </m:rPr>
                          <a:rPr lang="vi-VN" sz="2400" dirty="0">
                            <a:solidFill>
                              <a:srgbClr val="041B2D"/>
                            </a:solidFill>
                          </a:rPr>
                          <m:t>1,</m:t>
                        </m:r>
                        <m:r>
                          <m:rPr>
                            <m:nor/>
                          </m:rPr>
                          <a:rPr lang="en-US" sz="2400" b="0" i="0" dirty="0" smtClean="0">
                            <a:solidFill>
                              <a:srgbClr val="041B2D"/>
                            </a:solidFill>
                          </a:rPr>
                          <m:t>5</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en-US" sz="2400" b="0" i="0" dirty="0" smtClean="0">
                            <a:solidFill>
                              <a:srgbClr val="041B2D"/>
                            </a:solidFill>
                          </a:rPr>
                          <m:t>2</m:t>
                        </m:r>
                      </m:num>
                      <m:den>
                        <m:r>
                          <m:rPr>
                            <m:nor/>
                          </m:rPr>
                          <a:rPr lang="en-US" sz="2400" b="0" i="0" dirty="0" smtClean="0">
                            <a:solidFill>
                              <a:srgbClr val="041B2D"/>
                            </a:solidFill>
                          </a:rPr>
                          <m:t>3</m:t>
                        </m:r>
                      </m:den>
                    </m:f>
                  </m:oMath>
                </a14:m>
                <a:r>
                  <a:rPr lang="en-US" sz="2400" dirty="0">
                    <a:solidFill>
                      <a:srgbClr val="041B2D"/>
                    </a:solidFill>
                  </a:rPr>
                  <a:t>  </a:t>
                </a:r>
                <a:r>
                  <a:rPr lang="en-US" sz="2400" dirty="0">
                    <a:solidFill>
                      <a:srgbClr val="041B2D"/>
                    </a:solidFill>
                    <a:latin typeface="#9Slide03 Arima Madurai Black" panose="00000A00000000000000" pitchFamily="2" charset="-93"/>
                    <a:cs typeface="#9Slide03 Arima Madurai Black" panose="00000A00000000000000" pitchFamily="2" charset="-93"/>
                  </a:rPr>
                  <a:t>→ </a:t>
                </a:r>
                <a:r>
                  <a:rPr lang="vi-VN" sz="2400" dirty="0">
                    <a:solidFill>
                      <a:srgbClr val="041B2D"/>
                    </a:solidFill>
                  </a:rPr>
                  <a:t>i</a:t>
                </a:r>
                <a:r>
                  <a:rPr lang="vi-VN" sz="2400" baseline="-25000" dirty="0">
                    <a:solidFill>
                      <a:srgbClr val="041B2D"/>
                    </a:solidFill>
                  </a:rPr>
                  <a:t>th</a:t>
                </a:r>
                <a:r>
                  <a:rPr lang="en-US" sz="2400" baseline="-25000" dirty="0">
                    <a:solidFill>
                      <a:srgbClr val="041B2D"/>
                    </a:solidFill>
                  </a:rPr>
                  <a:t> </a:t>
                </a:r>
                <a:r>
                  <a:rPr lang="vi-VN" sz="2400" dirty="0">
                    <a:solidFill>
                      <a:srgbClr val="041B2D"/>
                    </a:solidFill>
                  </a:rPr>
                  <a:t>=</a:t>
                </a:r>
                <a:r>
                  <a:rPr lang="en-US" sz="2400" dirty="0">
                    <a:solidFill>
                      <a:srgbClr val="041B2D"/>
                    </a:solidFill>
                  </a:rPr>
                  <a:t> </a:t>
                </a:r>
                <a:r>
                  <a:rPr lang="vi-VN" sz="2400" dirty="0">
                    <a:solidFill>
                      <a:srgbClr val="041B2D"/>
                    </a:solidFill>
                  </a:rPr>
                  <a:t>4</a:t>
                </a:r>
                <a:r>
                  <a:rPr lang="en-US" sz="2400" dirty="0">
                    <a:solidFill>
                      <a:srgbClr val="041B2D"/>
                    </a:solidFill>
                  </a:rPr>
                  <a:t>1</a:t>
                </a:r>
                <a:r>
                  <a:rPr lang="vi-VN" sz="2400" dirty="0">
                    <a:solidFill>
                      <a:srgbClr val="041B2D"/>
                    </a:solidFill>
                  </a:rPr>
                  <a:t>,</a:t>
                </a:r>
                <a:r>
                  <a:rPr lang="en-US" sz="2400" dirty="0">
                    <a:solidFill>
                      <a:srgbClr val="041B2D"/>
                    </a:solidFill>
                  </a:rPr>
                  <a:t>48</a:t>
                </a:r>
                <a:r>
                  <a:rPr lang="en-US" sz="2400" baseline="30000" dirty="0">
                    <a:solidFill>
                      <a:srgbClr val="041B2D"/>
                    </a:solidFill>
                  </a:rPr>
                  <a:t>o</a:t>
                </a:r>
                <a:endParaRPr lang="en-US" sz="2400" dirty="0">
                  <a:solidFill>
                    <a:srgbClr val="041B2D"/>
                  </a:solidFill>
                </a:endParaRPr>
              </a:p>
            </p:txBody>
          </p:sp>
        </mc:Choice>
        <mc:Fallback xmlns="">
          <p:sp>
            <p:nvSpPr>
              <p:cNvPr id="4" name="Google Shape;310;p38">
                <a:extLst>
                  <a:ext uri="{FF2B5EF4-FFF2-40B4-BE49-F238E27FC236}">
                    <a16:creationId xmlns:a16="http://schemas.microsoft.com/office/drawing/2014/main" id="{404DCD2D-1E87-08D0-E519-E452B00B2D04}"/>
                  </a:ext>
                </a:extLst>
              </p:cNvPr>
              <p:cNvSpPr txBox="1">
                <a:spLocks noRot="1" noChangeAspect="1" noMove="1" noResize="1" noEditPoints="1" noAdjustHandles="1" noChangeArrowheads="1" noChangeShapeType="1" noTextEdit="1"/>
              </p:cNvSpPr>
              <p:nvPr/>
            </p:nvSpPr>
            <p:spPr>
              <a:xfrm>
                <a:off x="2335680" y="3068566"/>
                <a:ext cx="5922886" cy="1232896"/>
              </a:xfrm>
              <a:prstGeom prst="rect">
                <a:avLst/>
              </a:prstGeom>
              <a:blipFill>
                <a:blip r:embed="rId5"/>
                <a:stretch>
                  <a:fillRect l="-15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0152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8" name="Group 17">
            <a:extLst>
              <a:ext uri="{FF2B5EF4-FFF2-40B4-BE49-F238E27FC236}">
                <a16:creationId xmlns:a16="http://schemas.microsoft.com/office/drawing/2014/main" id="{4AC98B7A-E4D3-6F64-860F-F05BC8E7F891}"/>
              </a:ext>
            </a:extLst>
          </p:cNvPr>
          <p:cNvGrpSpPr/>
          <p:nvPr/>
        </p:nvGrpSpPr>
        <p:grpSpPr>
          <a:xfrm>
            <a:off x="264154" y="770793"/>
            <a:ext cx="6448862" cy="572700"/>
            <a:chOff x="2392630" y="3324553"/>
            <a:chExt cx="6448862" cy="572700"/>
          </a:xfrm>
        </p:grpSpPr>
        <p:grpSp>
          <p:nvGrpSpPr>
            <p:cNvPr id="14" name="Google Shape;286;p36">
              <a:extLst>
                <a:ext uri="{FF2B5EF4-FFF2-40B4-BE49-F238E27FC236}">
                  <a16:creationId xmlns:a16="http://schemas.microsoft.com/office/drawing/2014/main" id="{876B22F0-0518-F2B7-519C-39A4C62ACCF8}"/>
                </a:ext>
              </a:extLst>
            </p:cNvPr>
            <p:cNvGrpSpPr/>
            <p:nvPr/>
          </p:nvGrpSpPr>
          <p:grpSpPr>
            <a:xfrm rot="-5400000">
              <a:off x="2496563" y="3342446"/>
              <a:ext cx="323799" cy="531666"/>
              <a:chOff x="5741750" y="3809796"/>
              <a:chExt cx="674100" cy="1106709"/>
            </a:xfrm>
          </p:grpSpPr>
          <p:sp>
            <p:nvSpPr>
              <p:cNvPr id="15" name="Google Shape;287;p36">
                <a:extLst>
                  <a:ext uri="{FF2B5EF4-FFF2-40B4-BE49-F238E27FC236}">
                    <a16:creationId xmlns:a16="http://schemas.microsoft.com/office/drawing/2014/main" id="{46572853-3D6B-6680-D32B-A7C5B5323A52}"/>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288;p36">
                <a:extLst>
                  <a:ext uri="{FF2B5EF4-FFF2-40B4-BE49-F238E27FC236}">
                    <a16:creationId xmlns:a16="http://schemas.microsoft.com/office/drawing/2014/main" id="{93CDCA7E-9081-80C2-A582-5A2FC2C03803}"/>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7" name="Google Shape;247;p34">
              <a:extLst>
                <a:ext uri="{FF2B5EF4-FFF2-40B4-BE49-F238E27FC236}">
                  <a16:creationId xmlns:a16="http://schemas.microsoft.com/office/drawing/2014/main" id="{55B75B04-D591-8162-6470-C4B27F3E111F}"/>
                </a:ext>
              </a:extLst>
            </p:cNvPr>
            <p:cNvSpPr txBox="1">
              <a:spLocks/>
            </p:cNvSpPr>
            <p:nvPr/>
          </p:nvSpPr>
          <p:spPr>
            <a:xfrm>
              <a:off x="3018630" y="3324553"/>
              <a:ext cx="5822862" cy="572700"/>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Điều</a:t>
              </a:r>
              <a:r>
                <a:rPr lang="en-US" sz="2400" dirty="0"/>
                <a:t> </a:t>
              </a:r>
              <a:r>
                <a:rPr lang="en-US" sz="2400" dirty="0" err="1"/>
                <a:t>Kiện</a:t>
              </a:r>
              <a:r>
                <a:rPr lang="en-US" sz="2400" dirty="0"/>
                <a:t> </a:t>
              </a:r>
              <a:r>
                <a:rPr lang="en-US" sz="2400" dirty="0" err="1"/>
                <a:t>Xảy</a:t>
              </a:r>
              <a:r>
                <a:rPr lang="en-US" sz="2400" dirty="0"/>
                <a:t> Ra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a:t>
                </a:r>
                <a:r>
                  <a:rPr lang="vi-VN" b="1" dirty="0">
                    <a:solidFill>
                      <a:srgbClr val="C00000"/>
                    </a:solidFill>
                    <a:ea typeface="Segoe UI Symbol" panose="020B0502040204020203" pitchFamily="34" charset="0"/>
                  </a:rPr>
                  <a:t>⩾</a:t>
                </a:r>
                <a:r>
                  <a:rPr lang="vi-VN" b="1" dirty="0">
                    <a:solidFill>
                      <a:srgbClr val="C00000"/>
                    </a:solidFill>
                  </a:rPr>
                  <a: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a:t>
            </a:r>
            <a:r>
              <a:rPr lang="en-US" dirty="0"/>
              <a:t>ừ</a:t>
            </a:r>
            <a:r>
              <a:rPr lang="vi-VN" dirty="0"/>
              <a:t>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28" name="Group 27">
            <a:extLst>
              <a:ext uri="{FF2B5EF4-FFF2-40B4-BE49-F238E27FC236}">
                <a16:creationId xmlns:a16="http://schemas.microsoft.com/office/drawing/2014/main" id="{E1B91C32-F65E-6EE6-1D8A-F23D820B84C4}"/>
              </a:ext>
            </a:extLst>
          </p:cNvPr>
          <p:cNvGrpSpPr/>
          <p:nvPr/>
        </p:nvGrpSpPr>
        <p:grpSpPr>
          <a:xfrm>
            <a:off x="0" y="394909"/>
            <a:ext cx="4915519" cy="443010"/>
            <a:chOff x="2392630" y="3324553"/>
            <a:chExt cx="6354529" cy="572700"/>
          </a:xfrm>
        </p:grpSpPr>
        <p:grpSp>
          <p:nvGrpSpPr>
            <p:cNvPr id="29" name="Google Shape;286;p36">
              <a:extLst>
                <a:ext uri="{FF2B5EF4-FFF2-40B4-BE49-F238E27FC236}">
                  <a16:creationId xmlns:a16="http://schemas.microsoft.com/office/drawing/2014/main" id="{C725738B-9555-9C7D-F13B-592FB49A7FA8}"/>
                </a:ext>
              </a:extLst>
            </p:cNvPr>
            <p:cNvGrpSpPr/>
            <p:nvPr/>
          </p:nvGrpSpPr>
          <p:grpSpPr>
            <a:xfrm rot="-5400000">
              <a:off x="2496563" y="3342446"/>
              <a:ext cx="323799" cy="531666"/>
              <a:chOff x="5741750" y="3809796"/>
              <a:chExt cx="674100" cy="1106709"/>
            </a:xfrm>
          </p:grpSpPr>
          <p:sp>
            <p:nvSpPr>
              <p:cNvPr id="31" name="Google Shape;287;p36">
                <a:extLst>
                  <a:ext uri="{FF2B5EF4-FFF2-40B4-BE49-F238E27FC236}">
                    <a16:creationId xmlns:a16="http://schemas.microsoft.com/office/drawing/2014/main" id="{6A9A2715-73E7-8B83-965E-F828FB12E85E}"/>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352" name="Google Shape;288;p36">
                <a:extLst>
                  <a:ext uri="{FF2B5EF4-FFF2-40B4-BE49-F238E27FC236}">
                    <a16:creationId xmlns:a16="http://schemas.microsoft.com/office/drawing/2014/main" id="{E5532B79-9F5A-5BB5-6FDA-5978E8E05A00}"/>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30" name="Google Shape;247;p34">
              <a:extLst>
                <a:ext uri="{FF2B5EF4-FFF2-40B4-BE49-F238E27FC236}">
                  <a16:creationId xmlns:a16="http://schemas.microsoft.com/office/drawing/2014/main" id="{C2984BE1-4DB9-BF08-D571-B7960FE244E0}"/>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t>Nếu ánh sáng truyền từ nước hoặc thuỷ tinh </a:t>
            </a:r>
            <a:br>
              <a:rPr lang="en-US" dirty="0"/>
            </a:br>
            <a:r>
              <a:rPr lang="vi-VN" dirty="0"/>
              <a:t>sang không khí thì có phải lúc nào ta cũng </a:t>
            </a:r>
            <a:br>
              <a:rPr lang="en-US" dirty="0"/>
            </a:br>
            <a:r>
              <a:rPr lang="vi-VN" dirty="0"/>
              <a:t>thấy tia khúc xạ?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386863"/>
            <a:ext cx="8615088" cy="4688284"/>
          </a:xfrm>
          <a:prstGeom prst="roundRect">
            <a:avLst>
              <a:gd name="adj" fmla="val 1189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137271"/>
            <a:ext cx="3004363" cy="515072"/>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accent3"/>
                </a:solidFill>
              </a:rPr>
              <a:t>PHIẾU HỌC TẬP</a:t>
            </a:r>
          </a:p>
        </p:txBody>
      </p:sp>
      <mc:AlternateContent xmlns:mc="http://schemas.openxmlformats.org/markup-compatibility/2006" xmlns:a14="http://schemas.microsoft.com/office/drawing/2010/main">
        <mc:Choice Requires="a14">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730120"/>
                <a:ext cx="8615088" cy="1631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vi-VN" sz="2000" dirty="0">
                    <a:solidFill>
                      <a:srgbClr val="041B2D"/>
                    </a:solidFill>
                  </a:rPr>
                  <a:t>Chiếu một tia sáng từ nước tới mặt phân cách giữa nước và không khí. Biết chiết suất của nước và không khí lần lượt là n</a:t>
                </a:r>
                <a:r>
                  <a:rPr lang="vi-VN" sz="2000" baseline="-25000" dirty="0">
                    <a:solidFill>
                      <a:srgbClr val="041B2D"/>
                    </a:solidFill>
                  </a:rPr>
                  <a:t>1</a:t>
                </a:r>
                <a:r>
                  <a:rPr lang="vi-VN" sz="2000" dirty="0">
                    <a:solidFill>
                      <a:srgbClr val="041B2D"/>
                    </a:solidFill>
                  </a:rPr>
                  <a:t>=</a:t>
                </a:r>
                <a:r>
                  <a:rPr lang="en-US" sz="2000" dirty="0">
                    <a:solidFill>
                      <a:srgbClr val="041B2D"/>
                    </a:solidFill>
                  </a:rPr>
                  <a:t>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vi-VN" sz="2000" dirty="0">
                            <a:solidFill>
                              <a:srgbClr val="041B2D"/>
                            </a:solidFill>
                          </a:rPr>
                          <m:t>4</m:t>
                        </m:r>
                      </m:num>
                      <m:den>
                        <m:r>
                          <m:rPr>
                            <m:nor/>
                          </m:rPr>
                          <a:rPr lang="vi-VN" sz="2000" dirty="0">
                            <a:solidFill>
                              <a:srgbClr val="041B2D"/>
                            </a:solidFill>
                          </a:rPr>
                          <m:t>3</m:t>
                        </m:r>
                      </m:den>
                    </m:f>
                  </m:oMath>
                </a14:m>
                <a:r>
                  <a:rPr lang="vi-VN" sz="2000" dirty="0">
                    <a:solidFill>
                      <a:srgbClr val="041B2D"/>
                    </a:solidFill>
                  </a:rPr>
                  <a:t>,n</a:t>
                </a:r>
                <a:r>
                  <a:rPr lang="vi-VN" sz="2000" baseline="-25000" dirty="0">
                    <a:solidFill>
                      <a:srgbClr val="041B2D"/>
                    </a:solidFill>
                  </a:rPr>
                  <a:t>2</a:t>
                </a:r>
                <a:r>
                  <a:rPr lang="vi-VN" sz="2000" dirty="0">
                    <a:solidFill>
                      <a:srgbClr val="041B2D"/>
                    </a:solidFill>
                  </a:rPr>
                  <a:t>=1</a:t>
                </a:r>
                <a:endParaRPr lang="en-US" sz="2000" dirty="0">
                  <a:solidFill>
                    <a:srgbClr val="041B2D"/>
                  </a:solidFill>
                </a:endParaRPr>
              </a:p>
              <a:p>
                <a:pPr marL="0" indent="0"/>
                <a:r>
                  <a:rPr lang="vi-VN" sz="2000" dirty="0">
                    <a:solidFill>
                      <a:srgbClr val="041B2D"/>
                    </a:solidFill>
                  </a:rPr>
                  <a:t>a) Tính góc khúc xạ trong trường hợp góc tới bằng 30°</a:t>
                </a:r>
                <a:endParaRPr lang="en-US" sz="2000" dirty="0">
                  <a:solidFill>
                    <a:srgbClr val="041B2D"/>
                  </a:solidFill>
                </a:endParaRPr>
              </a:p>
              <a:p>
                <a:pPr marL="0" indent="0"/>
                <a:r>
                  <a:rPr lang="vi-VN" sz="2000" dirty="0">
                    <a:solidFill>
                      <a:srgbClr val="041B2D"/>
                    </a:solidFill>
                  </a:rPr>
                  <a:t>b) Khi góc tới bằng 60° thì có tia khúc xạ không? Tại sao?</a:t>
                </a:r>
                <a:r>
                  <a:rPr lang="en-US" sz="2000" dirty="0">
                    <a:solidFill>
                      <a:srgbClr val="041B2D"/>
                    </a:solidFill>
                  </a:rPr>
                  <a:t> </a:t>
                </a:r>
              </a:p>
            </p:txBody>
          </p:sp>
        </mc:Choice>
        <mc:Fallback xmlns="">
          <p:sp>
            <p:nvSpPr>
              <p:cNvPr id="22" name="Google Shape;310;p38">
                <a:extLst>
                  <a:ext uri="{FF2B5EF4-FFF2-40B4-BE49-F238E27FC236}">
                    <a16:creationId xmlns:a16="http://schemas.microsoft.com/office/drawing/2014/main" id="{1BC7AB0C-BE9B-DB9B-D3D9-417B6D0F5533}"/>
                  </a:ext>
                </a:extLst>
              </p:cNvPr>
              <p:cNvSpPr txBox="1">
                <a:spLocks noRot="1" noChangeAspect="1" noMove="1" noResize="1" noEditPoints="1" noAdjustHandles="1" noChangeArrowheads="1" noChangeShapeType="1" noTextEdit="1"/>
              </p:cNvSpPr>
              <p:nvPr/>
            </p:nvSpPr>
            <p:spPr>
              <a:xfrm>
                <a:off x="332441" y="730120"/>
                <a:ext cx="8615088" cy="1631810"/>
              </a:xfrm>
              <a:prstGeom prst="rect">
                <a:avLst/>
              </a:prstGeom>
              <a:blipFill>
                <a:blip r:embed="rId3"/>
                <a:stretch>
                  <a:fillRect l="-778" r="-1132" b="-14607"/>
                </a:stretch>
              </a:blipFill>
              <a:ln>
                <a:noFill/>
              </a:ln>
            </p:spPr>
            <p:txBody>
              <a:bodyPr/>
              <a:lstStyle/>
              <a:p>
                <a:r>
                  <a:rPr lang="en-US">
                    <a:noFill/>
                  </a:rPr>
                  <a:t> </a:t>
                </a:r>
              </a:p>
            </p:txBody>
          </p:sp>
        </mc:Fallback>
      </mc:AlternateContent>
      <p:sp>
        <p:nvSpPr>
          <p:cNvPr id="321" name="Google Shape;310;p38">
            <a:extLst>
              <a:ext uri="{FF2B5EF4-FFF2-40B4-BE49-F238E27FC236}">
                <a16:creationId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randombar(horizontal)">
                                      <p:cBhvr>
                                        <p:cTn id="12" dur="500"/>
                                        <p:tgtEl>
                                          <p:spTgt spid="32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7"/>
                                        </p:tgtEl>
                                        <p:attrNameLst>
                                          <p:attrName>style.visibility</p:attrName>
                                        </p:attrNameLst>
                                      </p:cBhvr>
                                      <p:to>
                                        <p:strVal val="visible"/>
                                      </p:to>
                                    </p:set>
                                    <p:anim calcmode="lin" valueType="num">
                                      <p:cBhvr>
                                        <p:cTn id="16" dur="500" fill="hold"/>
                                        <p:tgtEl>
                                          <p:spTgt spid="337"/>
                                        </p:tgtEl>
                                        <p:attrNameLst>
                                          <p:attrName>ppt_w</p:attrName>
                                        </p:attrNameLst>
                                      </p:cBhvr>
                                      <p:tavLst>
                                        <p:tav tm="0">
                                          <p:val>
                                            <p:fltVal val="0"/>
                                          </p:val>
                                        </p:tav>
                                        <p:tav tm="100000">
                                          <p:val>
                                            <p:strVal val="#ppt_w"/>
                                          </p:val>
                                        </p:tav>
                                      </p:tavLst>
                                    </p:anim>
                                    <p:anim calcmode="lin" valueType="num">
                                      <p:cBhvr>
                                        <p:cTn id="17" dur="500" fill="hold"/>
                                        <p:tgtEl>
                                          <p:spTgt spid="337"/>
                                        </p:tgtEl>
                                        <p:attrNameLst>
                                          <p:attrName>ppt_h</p:attrName>
                                        </p:attrNameLst>
                                      </p:cBhvr>
                                      <p:tavLst>
                                        <p:tav tm="0">
                                          <p:val>
                                            <p:fltVal val="0"/>
                                          </p:val>
                                        </p:tav>
                                        <p:tav tm="100000">
                                          <p:val>
                                            <p:strVal val="#ppt_h"/>
                                          </p:val>
                                        </p:tav>
                                      </p:tavLst>
                                    </p:anim>
                                    <p:animEffect transition="in" filter="fade">
                                      <p:cBhvr>
                                        <p:cTn id="18" dur="500"/>
                                        <p:tgtEl>
                                          <p:spTgt spid="33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68"/>
                                        </p:tgtEl>
                                        <p:attrNameLst>
                                          <p:attrName>style.visibility</p:attrName>
                                        </p:attrNameLst>
                                      </p:cBhvr>
                                      <p:to>
                                        <p:strVal val="visible"/>
                                      </p:to>
                                    </p:set>
                                    <p:anim calcmode="lin" valueType="num">
                                      <p:cBhvr>
                                        <p:cTn id="22" dur="500" fill="hold"/>
                                        <p:tgtEl>
                                          <p:spTgt spid="368"/>
                                        </p:tgtEl>
                                        <p:attrNameLst>
                                          <p:attrName>ppt_w</p:attrName>
                                        </p:attrNameLst>
                                      </p:cBhvr>
                                      <p:tavLst>
                                        <p:tav tm="0">
                                          <p:val>
                                            <p:fltVal val="0"/>
                                          </p:val>
                                        </p:tav>
                                        <p:tav tm="100000">
                                          <p:val>
                                            <p:strVal val="#ppt_w"/>
                                          </p:val>
                                        </p:tav>
                                      </p:tavLst>
                                    </p:anim>
                                    <p:anim calcmode="lin" valueType="num">
                                      <p:cBhvr>
                                        <p:cTn id="23" dur="500" fill="hold"/>
                                        <p:tgtEl>
                                          <p:spTgt spid="368"/>
                                        </p:tgtEl>
                                        <p:attrNameLst>
                                          <p:attrName>ppt_h</p:attrName>
                                        </p:attrNameLst>
                                      </p:cBhvr>
                                      <p:tavLst>
                                        <p:tav tm="0">
                                          <p:val>
                                            <p:fltVal val="0"/>
                                          </p:val>
                                        </p:tav>
                                        <p:tav tm="100000">
                                          <p:val>
                                            <p:strVal val="#ppt_h"/>
                                          </p:val>
                                        </p:tav>
                                      </p:tavLst>
                                    </p:anim>
                                    <p:animEffect transition="in" filter="fade">
                                      <p:cBhvr>
                                        <p:cTn id="24"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95327"/>
                <a:ext cx="8615088" cy="1533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a:solidFill>
                      <a:srgbClr val="041B2D"/>
                    </a:solidFill>
                  </a:rPr>
                  <a:t>a. </a:t>
                </a:r>
                <a:r>
                  <a:rPr lang="en-US" sz="2200" dirty="0">
                    <a:solidFill>
                      <a:srgbClr val="041B2D"/>
                    </a:solidFill>
                  </a:rPr>
                  <a:t>Ta </a:t>
                </a:r>
                <a:r>
                  <a:rPr lang="en-US" sz="2200" dirty="0" err="1">
                    <a:solidFill>
                      <a:srgbClr val="041B2D"/>
                    </a:solidFill>
                  </a:rPr>
                  <a:t>có</a:t>
                </a:r>
                <a:r>
                  <a:rPr lang="en-US" sz="2200" dirty="0">
                    <a:solidFill>
                      <a:srgbClr val="041B2D"/>
                    </a:solidFill>
                  </a:rPr>
                  <a:t>: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sini</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a:t>
                </a:r>
                <a14:m>
                  <m:oMath xmlns:m="http://schemas.openxmlformats.org/officeDocument/2006/math">
                    <m:groupChr>
                      <m:groupChrPr>
                        <m:chr m:val="⇔"/>
                        <m:vertJc m:val="bot"/>
                        <m:ctrlPr>
                          <a:rPr lang="en-US" sz="2200" i="1" dirty="0" smtClean="0">
                            <a:solidFill>
                              <a:srgbClr val="041B2D"/>
                            </a:solidFill>
                            <a:latin typeface="Cambria Math" panose="02040503050406030204" pitchFamily="18" charset="0"/>
                          </a:rPr>
                        </m:ctrlPr>
                      </m:groupChrPr>
                      <m:e>
                        <m:r>
                          <m:rPr>
                            <m:brk m:alnAt="2"/>
                          </m:rPr>
                          <a:rPr lang="en-US" sz="2200" b="0" i="1" dirty="0" smtClean="0">
                            <a:solidFill>
                              <a:srgbClr val="041B2D"/>
                            </a:solidFill>
                            <a:latin typeface="Cambria Math" panose="02040503050406030204" pitchFamily="18" charset="0"/>
                          </a:rPr>
                          <m:t> </m:t>
                        </m:r>
                        <m:r>
                          <a:rPr lang="en-US" sz="2200" b="0" i="1" dirty="0" smtClean="0">
                            <a:solidFill>
                              <a:srgbClr val="041B2D"/>
                            </a:solidFill>
                            <a:latin typeface="Cambria Math" panose="02040503050406030204" pitchFamily="18" charset="0"/>
                          </a:rPr>
                          <m:t>        </m:t>
                        </m:r>
                      </m:e>
                    </m:groupChr>
                  </m:oMath>
                </a14:m>
                <a:r>
                  <a:rPr lang="en-US" sz="2200" dirty="0">
                    <a:solidFill>
                      <a:srgbClr val="041B2D"/>
                    </a:solidFill>
                  </a:rPr>
                  <a:t> </a:t>
                </a:r>
                <a14:m>
                  <m:oMath xmlns:m="http://schemas.openxmlformats.org/officeDocument/2006/math">
                    <m:f>
                      <m:fPr>
                        <m:ctrlPr>
                          <a:rPr lang="en-US" sz="2200" i="1">
                            <a:solidFill>
                              <a:srgbClr val="041B2D"/>
                            </a:solidFill>
                            <a:latin typeface="Cambria Math" panose="02040503050406030204" pitchFamily="18" charset="0"/>
                          </a:rPr>
                        </m:ctrlPr>
                      </m:fPr>
                      <m:num>
                        <m:r>
                          <m:rPr>
                            <m:nor/>
                          </m:rPr>
                          <a:rPr lang="en-US" sz="2200" dirty="0">
                            <a:solidFill>
                              <a:srgbClr val="041B2D"/>
                            </a:solidFill>
                          </a:rPr>
                          <m:t>sin</m:t>
                        </m:r>
                        <m:r>
                          <m:rPr>
                            <m:nor/>
                          </m:rPr>
                          <a:rPr lang="en-US" sz="2200" b="0" i="0" dirty="0" smtClean="0">
                            <a:solidFill>
                              <a:srgbClr val="041B2D"/>
                            </a:solidFill>
                          </a:rPr>
                          <m:t>30</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smtClean="0">
                            <a:latin typeface="Cambria Math" panose="02040503050406030204" pitchFamily="18" charset="0"/>
                          </a:rPr>
                        </m:ctrlPr>
                      </m:fPr>
                      <m:num>
                        <m:r>
                          <m:rPr>
                            <m:nor/>
                          </m:rPr>
                          <a:rPr lang="en-US" sz="2200" b="0" i="0" dirty="0" smtClean="0"/>
                          <m:t>1</m:t>
                        </m:r>
                      </m:num>
                      <m:den>
                        <m:f>
                          <m:fPr>
                            <m:ctrlPr>
                              <a:rPr lang="en-US" sz="2200" i="1" dirty="0">
                                <a:solidFill>
                                  <a:srgbClr val="041B2D"/>
                                </a:solidFill>
                                <a:latin typeface="Cambria Math" panose="02040503050406030204" pitchFamily="18" charset="0"/>
                              </a:rPr>
                            </m:ctrlPr>
                          </m:fPr>
                          <m:num>
                            <m:r>
                              <m:rPr>
                                <m:nor/>
                              </m:rPr>
                              <a:rPr lang="en-US" sz="2200" dirty="0">
                                <a:solidFill>
                                  <a:srgbClr val="041B2D"/>
                                </a:solidFill>
                              </a:rPr>
                              <m:t>4</m:t>
                            </m:r>
                          </m:num>
                          <m:den>
                            <m:r>
                              <m:rPr>
                                <m:nor/>
                              </m:rPr>
                              <a:rPr lang="en-US" sz="2200" dirty="0">
                                <a:solidFill>
                                  <a:srgbClr val="041B2D"/>
                                </a:solidFill>
                              </a:rPr>
                              <m:t>3</m:t>
                            </m:r>
                          </m:den>
                        </m:f>
                      </m:den>
                    </m:f>
                    <m:r>
                      <a:rPr lang="en-US" sz="2200" i="1" baseline="-25000" dirty="0">
                        <a:latin typeface="Cambria Math" panose="02040503050406030204" pitchFamily="18" charset="0"/>
                      </a:rPr>
                      <m:t> </m:t>
                    </m:r>
                  </m:oMath>
                </a14:m>
                <a:r>
                  <a:rPr lang="en-US" sz="2200" dirty="0">
                    <a:solidFill>
                      <a:srgbClr val="041B2D"/>
                    </a:solidFill>
                  </a:rPr>
                  <a:t> </a:t>
                </a:r>
              </a:p>
              <a:p>
                <a:pPr marL="0" indent="0"/>
                <a:r>
                  <a:rPr lang="en-US" sz="2200" dirty="0">
                    <a:solidFill>
                      <a:srgbClr val="041B2D"/>
                    </a:solidFill>
                  </a:rPr>
                  <a:t>⇒</a:t>
                </a:r>
                <a:r>
                  <a:rPr lang="en-US" sz="2200" dirty="0" err="1">
                    <a:solidFill>
                      <a:srgbClr val="041B2D"/>
                    </a:solidFill>
                  </a:rPr>
                  <a:t>sinr</a:t>
                </a:r>
                <a:r>
                  <a:rPr lang="en-US" sz="2200" dirty="0">
                    <a:solidFill>
                      <a:srgbClr val="041B2D"/>
                    </a:solidFill>
                  </a:rPr>
                  <a:t> =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2</m:t>
                        </m:r>
                      </m:num>
                      <m:den>
                        <m:r>
                          <m:rPr>
                            <m:nor/>
                          </m:rPr>
                          <a:rPr lang="en-US" sz="2200" dirty="0">
                            <a:solidFill>
                              <a:srgbClr val="041B2D"/>
                            </a:solidFill>
                          </a:rPr>
                          <m:t>3</m:t>
                        </m:r>
                      </m:den>
                    </m:f>
                  </m:oMath>
                </a14:m>
                <a:r>
                  <a:rPr lang="en-US" sz="2200" dirty="0">
                    <a:solidFill>
                      <a:srgbClr val="041B2D"/>
                    </a:solidFill>
                  </a:rPr>
                  <a:t>  ⇒r = 41</a:t>
                </a:r>
                <a:r>
                  <a:rPr lang="en-US" sz="2200" baseline="30000" dirty="0">
                    <a:solidFill>
                      <a:srgbClr val="041B2D"/>
                    </a:solidFill>
                  </a:rPr>
                  <a:t>∘</a:t>
                </a:r>
                <a:r>
                  <a:rPr lang="en-US" sz="2200" dirty="0">
                    <a:solidFill>
                      <a:srgbClr val="041B2D"/>
                    </a:solidFill>
                  </a:rPr>
                  <a:t>48′</a:t>
                </a:r>
                <a:r>
                  <a:rPr lang="vi-VN" sz="2200" dirty="0">
                    <a:solidFill>
                      <a:srgbClr val="041B2D"/>
                    </a:solidFill>
                  </a:rPr>
                  <a:t>.</a:t>
                </a:r>
                <a:endParaRPr lang="en-US" sz="2200" dirty="0">
                  <a:solidFill>
                    <a:srgbClr val="041B2D"/>
                  </a:solidFill>
                </a:endParaRPr>
              </a:p>
            </p:txBody>
          </p:sp>
        </mc:Choice>
        <mc:Fallback xmlns="">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264456" y="795327"/>
                <a:ext cx="8615088" cy="1533356"/>
              </a:xfrm>
              <a:prstGeom prst="rect">
                <a:avLst/>
              </a:prstGeom>
              <a:blipFill>
                <a:blip r:embed="rId3"/>
                <a:stretch>
                  <a:fillRect l="-919" b="-14683"/>
                </a:stretch>
              </a:blipFill>
              <a:ln>
                <a:noFill/>
              </a:ln>
            </p:spPr>
            <p:txBody>
              <a:bodyPr/>
              <a:lstStyle/>
              <a:p>
                <a:r>
                  <a:rPr lang="en-US">
                    <a:noFill/>
                  </a:rPr>
                  <a:t> </a:t>
                </a:r>
              </a:p>
            </p:txBody>
          </p:sp>
        </mc:Fallback>
      </mc:AlternateContent>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212637" y="2886047"/>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b. </a:t>
            </a:r>
            <a:r>
              <a:rPr lang="vi-VN" sz="2200" dirty="0">
                <a:solidFill>
                  <a:srgbClr val="041B2D"/>
                </a:solidFill>
              </a:rPr>
              <a:t>Khi góc tới bằng 60° thì không còn tia khúc xạ vì đã xảy ra hiện tượng phản xạ toàn phần</a:t>
            </a:r>
            <a:endParaRPr lang="en-US" sz="2200" dirty="0">
              <a:solidFill>
                <a:srgbClr val="041B2D"/>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8" name="Group 7">
            <a:extLst>
              <a:ext uri="{FF2B5EF4-FFF2-40B4-BE49-F238E27FC236}">
                <a16:creationId xmlns:a16="http://schemas.microsoft.com/office/drawing/2014/main" id="{8681C0FA-5CB7-64E0-A9B7-08F60BFF7050}"/>
              </a:ext>
            </a:extLst>
          </p:cNvPr>
          <p:cNvGrpSpPr/>
          <p:nvPr/>
        </p:nvGrpSpPr>
        <p:grpSpPr>
          <a:xfrm>
            <a:off x="171450" y="223476"/>
            <a:ext cx="4915519" cy="443010"/>
            <a:chOff x="2392630" y="3324553"/>
            <a:chExt cx="6354529" cy="572700"/>
          </a:xfrm>
        </p:grpSpPr>
        <p:grpSp>
          <p:nvGrpSpPr>
            <p:cNvPr id="9" name="Google Shape;286;p36">
              <a:extLst>
                <a:ext uri="{FF2B5EF4-FFF2-40B4-BE49-F238E27FC236}">
                  <a16:creationId xmlns:a16="http://schemas.microsoft.com/office/drawing/2014/main" id="{5B7B6600-AD95-3D0D-441E-0EFC540AFAA8}"/>
                </a:ext>
              </a:extLst>
            </p:cNvPr>
            <p:cNvGrpSpPr/>
            <p:nvPr/>
          </p:nvGrpSpPr>
          <p:grpSpPr>
            <a:xfrm rot="-5400000">
              <a:off x="2496563" y="3342446"/>
              <a:ext cx="323799" cy="531666"/>
              <a:chOff x="5741750" y="3809796"/>
              <a:chExt cx="674100" cy="1106709"/>
            </a:xfrm>
          </p:grpSpPr>
          <p:sp>
            <p:nvSpPr>
              <p:cNvPr id="11" name="Google Shape;287;p36">
                <a:extLst>
                  <a:ext uri="{FF2B5EF4-FFF2-40B4-BE49-F238E27FC236}">
                    <a16:creationId xmlns:a16="http://schemas.microsoft.com/office/drawing/2014/main" id="{007399D0-AEF7-A068-A906-9DD008BB2E95}"/>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2" name="Google Shape;288;p36">
                <a:extLst>
                  <a:ext uri="{FF2B5EF4-FFF2-40B4-BE49-F238E27FC236}">
                    <a16:creationId xmlns:a16="http://schemas.microsoft.com/office/drawing/2014/main" id="{892FEFCD-D6F2-30ED-F428-4F2E67C9A44E}"/>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10" name="Google Shape;247;p34">
              <a:extLst>
                <a:ext uri="{FF2B5EF4-FFF2-40B4-BE49-F238E27FC236}">
                  <a16:creationId xmlns:a16="http://schemas.microsoft.com/office/drawing/2014/main" id="{DA4209E3-302F-567B-580E-3A49AF198E4A}"/>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3:</a:t>
            </a:r>
            <a:endParaRPr lang="en-US" sz="2200" dirty="0">
              <a:solidFill>
                <a:srgbClr val="041B2D"/>
              </a:solidFill>
            </a:endParaRPr>
          </a:p>
        </p:txBody>
      </p:sp>
      <p:grpSp>
        <p:nvGrpSpPr>
          <p:cNvPr id="2" name="Group 1">
            <a:extLst>
              <a:ext uri="{FF2B5EF4-FFF2-40B4-BE49-F238E27FC236}">
                <a16:creationId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sp>
        <p:nvSpPr>
          <p:cNvPr id="293" name="Google Shape;293;p37"/>
          <p:cNvSpPr txBox="1">
            <a:spLocks noGrp="1"/>
          </p:cNvSpPr>
          <p:nvPr>
            <p:ph type="title"/>
          </p:nvPr>
        </p:nvSpPr>
        <p:spPr>
          <a:xfrm>
            <a:off x="2331936" y="1691085"/>
            <a:ext cx="6120864" cy="2180210"/>
          </a:xfrm>
          <a:prstGeom prst="rect">
            <a:avLst/>
          </a:prstGeom>
        </p:spPr>
        <p:txBody>
          <a:bodyPr spcFirstLastPara="1" wrap="square" lIns="91425" tIns="91425" rIns="91425" bIns="91425" anchor="b" anchorCtr="0">
            <a:noAutofit/>
          </a:bodyPr>
          <a:lstStyle/>
          <a:p>
            <a:r>
              <a:rPr lang="en-US" sz="4400" dirty="0" err="1"/>
              <a:t>Ứng</a:t>
            </a:r>
            <a:r>
              <a:rPr lang="en-US" sz="4400" dirty="0"/>
              <a:t> </a:t>
            </a:r>
            <a:r>
              <a:rPr lang="en-US" sz="4400" dirty="0" err="1"/>
              <a:t>Dụng</a:t>
            </a:r>
            <a:r>
              <a:rPr lang="en-US" sz="4400" dirty="0"/>
              <a:t> </a:t>
            </a:r>
            <a:r>
              <a:rPr lang="en-US" sz="4400" dirty="0" err="1"/>
              <a:t>Hiện</a:t>
            </a:r>
            <a:r>
              <a:rPr lang="en-US" sz="4400" dirty="0"/>
              <a:t> </a:t>
            </a:r>
            <a:r>
              <a:rPr lang="en-US" sz="4400" dirty="0" err="1"/>
              <a:t>Tượng</a:t>
            </a:r>
            <a:r>
              <a:rPr lang="en-US" sz="4400" dirty="0"/>
              <a:t> </a:t>
            </a:r>
            <a:r>
              <a:rPr lang="en-US" sz="4400" dirty="0" err="1"/>
              <a:t>Phản</a:t>
            </a:r>
            <a:r>
              <a:rPr lang="en-US" sz="4400" dirty="0"/>
              <a:t> </a:t>
            </a:r>
            <a:r>
              <a:rPr lang="en-US" sz="4400" dirty="0" err="1"/>
              <a:t>Xạ</a:t>
            </a:r>
            <a:r>
              <a:rPr lang="en-US" sz="4400" dirty="0"/>
              <a:t> </a:t>
            </a:r>
            <a:r>
              <a:rPr lang="en-US" sz="4400" dirty="0" err="1"/>
              <a:t>Toàn</a:t>
            </a:r>
            <a:r>
              <a:rPr lang="en-US" sz="4400" dirty="0"/>
              <a:t> </a:t>
            </a:r>
            <a:r>
              <a:rPr lang="en-US" sz="4400" dirty="0" err="1"/>
              <a:t>Phần</a:t>
            </a:r>
            <a:endParaRPr lang="en-US" sz="44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III.</a:t>
            </a:r>
            <a:endParaRPr sz="6000" dirty="0"/>
          </a:p>
        </p:txBody>
      </p:sp>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Đường phố Hà Nội xuất hiện ảo ảnh khi nhiệt độ ngoài trời gần 50 độ C">
            <a:extLst>
              <a:ext uri="{FF2B5EF4-FFF2-40B4-BE49-F238E27FC236}">
                <a16:creationId xmlns:a16="http://schemas.microsoft.com/office/drawing/2014/main" id="{1B2DD6B0-81B1-CD42-2118-5AE2E326A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050" name="Picture 2" descr="Hà Nội nắng nóng như thiêu, đường phố xuất hiện... ảo ảnh">
            <a:extLst>
              <a:ext uri="{FF2B5EF4-FFF2-40B4-BE49-F238E27FC236}">
                <a16:creationId xmlns:a16="http://schemas.microsoft.com/office/drawing/2014/main" id="{8D82C840-483A-09DB-19C0-9BC27E70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218230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Giải thích hiện tượng ảo giác trên sa mạc">
            <a:hlinkClick r:id="" action="ppaction://media"/>
            <a:extLst>
              <a:ext uri="{FF2B5EF4-FFF2-40B4-BE49-F238E27FC236}">
                <a16:creationId xmlns:a16="http://schemas.microsoft.com/office/drawing/2014/main" id="{B9FF983C-9AF7-9AC0-B648-1C1C8EC5F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sa mạc</a:t>
            </a:r>
            <a:endParaRPr sz="2800" dirty="0">
              <a:solidFill>
                <a:srgbClr val="FFC100"/>
              </a:solidFill>
            </a:endParaRPr>
          </a:p>
        </p:txBody>
      </p:sp>
    </p:spTree>
    <p:extLst>
      <p:ext uri="{BB962C8B-B14F-4D97-AF65-F5344CB8AC3E}">
        <p14:creationId xmlns:p14="http://schemas.microsoft.com/office/powerpoint/2010/main" val="121534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vi-VN" sz="3200" dirty="0">
                <a:solidFill>
                  <a:srgbClr val="041B2D"/>
                </a:solidFill>
              </a:rPr>
              <a:t>Giải thích vì sao chỉ quan sát được hiện tượng ảo ảnh ở khoảng cách rất xa, khi lại gần thì không thấy nữa</a:t>
            </a:r>
            <a:endParaRPr kumimoji="0" lang="en-US" sz="3200" b="0" i="0" u="none" strike="noStrike" kern="0" cap="none" spc="0" normalizeH="0" baseline="0" noProof="0" dirty="0">
              <a:ln>
                <a:noFill/>
              </a:ln>
              <a:solidFill>
                <a:srgbClr val="041B2D"/>
              </a:solidFill>
              <a:effectLst/>
              <a:uLnTx/>
              <a:uFillTx/>
              <a:sym typeface="Arial"/>
            </a:endParaRP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extLst>
      <p:ext uri="{BB962C8B-B14F-4D97-AF65-F5344CB8AC3E}">
        <p14:creationId xmlns:p14="http://schemas.microsoft.com/office/powerpoint/2010/main" val="31565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a:extLst>
              <a:ext uri="{FF2B5EF4-FFF2-40B4-BE49-F238E27FC236}">
                <a16:creationId xmlns:a16="http://schemas.microsoft.com/office/drawing/2014/main" id="{D46781D3-2694-826D-B4EF-69CA0781BE0C}"/>
              </a:ext>
            </a:extLst>
          </p:cNvPr>
          <p:cNvPicPr>
            <a:picLocks noChangeAspect="1"/>
          </p:cNvPicPr>
          <p:nvPr/>
        </p:nvPicPr>
        <p:blipFill>
          <a:blip r:embed="rId3"/>
          <a:stretch>
            <a:fillRect/>
          </a:stretch>
        </p:blipFill>
        <p:spPr>
          <a:xfrm>
            <a:off x="1313895" y="1840411"/>
            <a:ext cx="6516210" cy="3303089"/>
          </a:xfrm>
          <a:prstGeom prst="rect">
            <a:avLst/>
          </a:prstGeom>
        </p:spPr>
      </p:pic>
      <p:sp>
        <p:nvSpPr>
          <p:cNvPr id="2" name="Rectangle: Rounded Corners 1">
            <a:extLst>
              <a:ext uri="{FF2B5EF4-FFF2-40B4-BE49-F238E27FC236}">
                <a16:creationId xmlns:a16="http://schemas.microsoft.com/office/drawing/2014/main" id="{D628B3FF-CD9D-5AE7-1BF3-5D7956B2F274}"/>
              </a:ext>
            </a:extLst>
          </p:cNvPr>
          <p:cNvSpPr/>
          <p:nvPr/>
        </p:nvSpPr>
        <p:spPr>
          <a:xfrm>
            <a:off x="603682" y="106532"/>
            <a:ext cx="8451541" cy="1733879"/>
          </a:xfrm>
          <a:prstGeom prst="roundRect">
            <a:avLst/>
          </a:prstGeom>
          <a:solidFill>
            <a:schemeClr val="accent4"/>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4"/>
          <a:stretch>
            <a:fillRect/>
          </a:stretch>
        </p:blipFill>
        <p:spPr>
          <a:xfrm>
            <a:off x="-143445" y="-93252"/>
            <a:ext cx="1803570" cy="1803570"/>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1410848" y="14035"/>
            <a:ext cx="7733152" cy="19188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en-US" dirty="0">
                <a:solidFill>
                  <a:srgbClr val="041B2D"/>
                </a:solidFill>
              </a:rPr>
              <a:t>T</a:t>
            </a:r>
            <a:r>
              <a:rPr lang="vi-VN" dirty="0">
                <a:solidFill>
                  <a:srgbClr val="041B2D"/>
                </a:solidFill>
              </a:rPr>
              <a:t>rong điều kiện sa mạc hay đường nhựa nóng, không khí tại gần mặt đất có nhiệt độ cao hơn không khí trên cao, dẫn đến chiết suất không khí tăng theo độ cao. Trong điều kiện này, các tia sáng từ bầu trời xanh có thể được phản xạ toàn phần đến mắt người quan sát</a:t>
            </a:r>
            <a:endParaRPr kumimoji="0" lang="en-US" sz="19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0729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extLst>
      <p:ext uri="{BB962C8B-B14F-4D97-AF65-F5344CB8AC3E}">
        <p14:creationId xmlns:p14="http://schemas.microsoft.com/office/powerpoint/2010/main" val="132886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3">
            <a:alphaModFix/>
          </a:blip>
          <a:srcRect l="23514" t="34721" r="22626" b="10965"/>
          <a:stretch/>
        </p:blipFill>
        <p:spPr>
          <a:xfrm rot="10800000">
            <a:off x="5966124" y="10576"/>
            <a:ext cx="3177876" cy="2725699"/>
          </a:xfrm>
          <a:prstGeom prst="rect">
            <a:avLst/>
          </a:prstGeom>
          <a:noFill/>
          <a:ln>
            <a:noFill/>
          </a:ln>
        </p:spPr>
      </p:pic>
      <p:sp>
        <p:nvSpPr>
          <p:cNvPr id="284" name="Google Shape;284;p36"/>
          <p:cNvSpPr txBox="1">
            <a:spLocks noGrp="1"/>
          </p:cNvSpPr>
          <p:nvPr>
            <p:ph type="title"/>
          </p:nvPr>
        </p:nvSpPr>
        <p:spPr>
          <a:xfrm>
            <a:off x="429851" y="657616"/>
            <a:ext cx="6904676" cy="1161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dirty="0"/>
              <a:t>NỘI DUNG BÀI HỌC</a:t>
            </a:r>
            <a:endParaRPr sz="4800" dirty="0"/>
          </a:p>
        </p:txBody>
      </p:sp>
      <p:grpSp>
        <p:nvGrpSpPr>
          <p:cNvPr id="286" name="Google Shape;286;p36"/>
          <p:cNvGrpSpPr/>
          <p:nvPr/>
        </p:nvGrpSpPr>
        <p:grpSpPr>
          <a:xfrm rot="-5400000">
            <a:off x="890594" y="2067627"/>
            <a:ext cx="336834" cy="553069"/>
            <a:chOff x="5741750" y="3809796"/>
            <a:chExt cx="674100" cy="1106709"/>
          </a:xfrm>
        </p:grpSpPr>
        <p:sp>
          <p:nvSpPr>
            <p:cNvPr id="287" name="Google Shape;287;p36"/>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36"/>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 name="Google Shape;286;p36">
            <a:extLst>
              <a:ext uri="{FF2B5EF4-FFF2-40B4-BE49-F238E27FC236}">
                <a16:creationId xmlns:a16="http://schemas.microsoft.com/office/drawing/2014/main" id="{4DAC03C2-CEEB-2694-E8D5-4492578D3C65}"/>
              </a:ext>
            </a:extLst>
          </p:cNvPr>
          <p:cNvGrpSpPr/>
          <p:nvPr/>
        </p:nvGrpSpPr>
        <p:grpSpPr>
          <a:xfrm rot="-5400000">
            <a:off x="1638434" y="2828508"/>
            <a:ext cx="323799" cy="531666"/>
            <a:chOff x="5741750" y="3809796"/>
            <a:chExt cx="674100" cy="1106709"/>
          </a:xfrm>
        </p:grpSpPr>
        <p:sp>
          <p:nvSpPr>
            <p:cNvPr id="5" name="Google Shape;287;p36">
              <a:extLst>
                <a:ext uri="{FF2B5EF4-FFF2-40B4-BE49-F238E27FC236}">
                  <a16:creationId xmlns:a16="http://schemas.microsoft.com/office/drawing/2014/main" id="{EA24E808-B6AC-E8EC-610C-AF8F47982D56}"/>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 name="Google Shape;288;p36">
              <a:extLst>
                <a:ext uri="{FF2B5EF4-FFF2-40B4-BE49-F238E27FC236}">
                  <a16:creationId xmlns:a16="http://schemas.microsoft.com/office/drawing/2014/main" id="{2469492A-2ACD-AA2E-1DC2-466F49B76E8F}"/>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7" name="Google Shape;247;p34">
            <a:extLst>
              <a:ext uri="{FF2B5EF4-FFF2-40B4-BE49-F238E27FC236}">
                <a16:creationId xmlns:a16="http://schemas.microsoft.com/office/drawing/2014/main" id="{396C4CF9-EACA-67F7-A65D-523DC1F6243F}"/>
              </a:ext>
            </a:extLst>
          </p:cNvPr>
          <p:cNvSpPr txBox="1">
            <a:spLocks/>
          </p:cNvSpPr>
          <p:nvPr/>
        </p:nvSpPr>
        <p:spPr>
          <a:xfrm>
            <a:off x="1400615" y="2057812"/>
            <a:ext cx="509640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Sự</a:t>
            </a:r>
            <a:r>
              <a:rPr lang="en-US" sz="2400" dirty="0"/>
              <a:t> </a:t>
            </a:r>
            <a:r>
              <a:rPr lang="en-US" sz="2400" dirty="0" err="1"/>
              <a:t>truyền</a:t>
            </a:r>
            <a:r>
              <a:rPr lang="en-US" sz="2400" dirty="0"/>
              <a:t> </a:t>
            </a:r>
            <a:r>
              <a:rPr lang="en-US" sz="2400" dirty="0" err="1"/>
              <a:t>ánh</a:t>
            </a:r>
            <a:r>
              <a:rPr lang="en-US" sz="2400" dirty="0"/>
              <a:t> </a:t>
            </a:r>
            <a:r>
              <a:rPr lang="en-US" sz="2400" dirty="0" err="1"/>
              <a:t>sáng</a:t>
            </a:r>
            <a:r>
              <a:rPr lang="en-US" sz="2400" dirty="0"/>
              <a:t>  </a:t>
            </a:r>
          </a:p>
        </p:txBody>
      </p:sp>
      <p:sp>
        <p:nvSpPr>
          <p:cNvPr id="8" name="Google Shape;247;p34">
            <a:extLst>
              <a:ext uri="{FF2B5EF4-FFF2-40B4-BE49-F238E27FC236}">
                <a16:creationId xmlns:a16="http://schemas.microsoft.com/office/drawing/2014/main" id="{B54F9704-63CB-DABF-9D92-3D8FD4186124}"/>
              </a:ext>
            </a:extLst>
          </p:cNvPr>
          <p:cNvSpPr txBox="1">
            <a:spLocks/>
          </p:cNvSpPr>
          <p:nvPr/>
        </p:nvSpPr>
        <p:spPr>
          <a:xfrm>
            <a:off x="2160501" y="2810615"/>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nvGrpSpPr>
          <p:cNvPr id="2" name="Google Shape;286;p36">
            <a:extLst>
              <a:ext uri="{FF2B5EF4-FFF2-40B4-BE49-F238E27FC236}">
                <a16:creationId xmlns:a16="http://schemas.microsoft.com/office/drawing/2014/main" id="{AAA7939E-22D8-D46A-D10A-643B65D39E09}"/>
              </a:ext>
            </a:extLst>
          </p:cNvPr>
          <p:cNvGrpSpPr/>
          <p:nvPr/>
        </p:nvGrpSpPr>
        <p:grpSpPr>
          <a:xfrm rot="-5400000">
            <a:off x="2170099" y="3581311"/>
            <a:ext cx="323799" cy="531666"/>
            <a:chOff x="5741750" y="3809796"/>
            <a:chExt cx="674100" cy="1106709"/>
          </a:xfrm>
        </p:grpSpPr>
        <p:sp>
          <p:nvSpPr>
            <p:cNvPr id="3" name="Google Shape;287;p36">
              <a:extLst>
                <a:ext uri="{FF2B5EF4-FFF2-40B4-BE49-F238E27FC236}">
                  <a16:creationId xmlns:a16="http://schemas.microsoft.com/office/drawing/2014/main" id="{1E268D28-10D3-5161-5F40-2C78E3F64873}"/>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 name="Google Shape;288;p36">
              <a:extLst>
                <a:ext uri="{FF2B5EF4-FFF2-40B4-BE49-F238E27FC236}">
                  <a16:creationId xmlns:a16="http://schemas.microsoft.com/office/drawing/2014/main" id="{8F66B0EE-C490-BA22-6B9C-553342AAAED6}"/>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0" name="Google Shape;247;p34">
            <a:extLst>
              <a:ext uri="{FF2B5EF4-FFF2-40B4-BE49-F238E27FC236}">
                <a16:creationId xmlns:a16="http://schemas.microsoft.com/office/drawing/2014/main" id="{04019EA4-41D9-1FC8-0304-29B6EA51536D}"/>
              </a:ext>
            </a:extLst>
          </p:cNvPr>
          <p:cNvSpPr txBox="1">
            <a:spLocks/>
          </p:cNvSpPr>
          <p:nvPr/>
        </p:nvSpPr>
        <p:spPr>
          <a:xfrm>
            <a:off x="2692166" y="3563418"/>
            <a:ext cx="645183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Ứng</a:t>
            </a:r>
            <a:r>
              <a:rPr lang="en-US" sz="2400" dirty="0"/>
              <a:t> </a:t>
            </a:r>
            <a:r>
              <a:rPr lang="en-US" sz="2400" dirty="0" err="1"/>
              <a:t>Dụng</a:t>
            </a:r>
            <a:r>
              <a:rPr lang="en-US" sz="2400" dirty="0"/>
              <a:t> </a:t>
            </a:r>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p:cTn id="7" dur="500" fill="hold"/>
                                        <p:tgtEl>
                                          <p:spTgt spid="286"/>
                                        </p:tgtEl>
                                        <p:attrNameLst>
                                          <p:attrName>ppt_w</p:attrName>
                                        </p:attrNameLst>
                                      </p:cBhvr>
                                      <p:tavLst>
                                        <p:tav tm="0">
                                          <p:val>
                                            <p:fltVal val="0"/>
                                          </p:val>
                                        </p:tav>
                                        <p:tav tm="100000">
                                          <p:val>
                                            <p:strVal val="#ppt_w"/>
                                          </p:val>
                                        </p:tav>
                                      </p:tavLst>
                                    </p:anim>
                                    <p:anim calcmode="lin" valueType="num">
                                      <p:cBhvr>
                                        <p:cTn id="8" dur="500" fill="hold"/>
                                        <p:tgtEl>
                                          <p:spTgt spid="286"/>
                                        </p:tgtEl>
                                        <p:attrNameLst>
                                          <p:attrName>ppt_h</p:attrName>
                                        </p:attrNameLst>
                                      </p:cBhvr>
                                      <p:tavLst>
                                        <p:tav tm="0">
                                          <p:val>
                                            <p:fltVal val="0"/>
                                          </p:val>
                                        </p:tav>
                                        <p:tav tm="100000">
                                          <p:val>
                                            <p:strVal val="#ppt_h"/>
                                          </p:val>
                                        </p:tav>
                                      </p:tavLst>
                                    </p:anim>
                                    <p:anim calcmode="lin" valueType="num">
                                      <p:cBhvr>
                                        <p:cTn id="9" dur="500" fill="hold"/>
                                        <p:tgtEl>
                                          <p:spTgt spid="286"/>
                                        </p:tgtEl>
                                        <p:attrNameLst>
                                          <p:attrName>style.rotation</p:attrName>
                                        </p:attrNameLst>
                                      </p:cBhvr>
                                      <p:tavLst>
                                        <p:tav tm="0">
                                          <p:val>
                                            <p:fltVal val="90"/>
                                          </p:val>
                                        </p:tav>
                                        <p:tav tm="100000">
                                          <p:val>
                                            <p:fltVal val="0"/>
                                          </p:val>
                                        </p:tav>
                                      </p:tavLst>
                                    </p:anim>
                                    <p:animEffect transition="in" filter="fade">
                                      <p:cBhvr>
                                        <p:cTn id="10" dur="500"/>
                                        <p:tgtEl>
                                          <p:spTgt spid="28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90"/>
                                          </p:val>
                                        </p:tav>
                                        <p:tav tm="100000">
                                          <p:val>
                                            <p:fltVal val="0"/>
                                          </p:val>
                                        </p:tav>
                                      </p:tavLst>
                                    </p:anim>
                                    <p:animEffect transition="in" filter="fade">
                                      <p:cBhvr>
                                        <p:cTn id="34" dur="500"/>
                                        <p:tgtEl>
                                          <p:spTgt spid="2"/>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a:extLst>
              <a:ext uri="{FF2B5EF4-FFF2-40B4-BE49-F238E27FC236}">
                <a16:creationId xmlns:a16="http://schemas.microsoft.com/office/drawing/2014/main" id="{4476D80F-40F3-3F15-A732-86169AE37AF9}"/>
              </a:ext>
            </a:extLst>
          </p:cNvPr>
          <p:cNvPicPr>
            <a:picLocks noChangeAspect="1"/>
          </p:cNvPicPr>
          <p:nvPr/>
        </p:nvPicPr>
        <p:blipFill>
          <a:blip r:embed="rId3"/>
          <a:stretch>
            <a:fillRect/>
          </a:stretch>
        </p:blipFill>
        <p:spPr>
          <a:xfrm>
            <a:off x="525345" y="0"/>
            <a:ext cx="7944959" cy="3019846"/>
          </a:xfrm>
          <a:prstGeom prst="rect">
            <a:avLst/>
          </a:prstGeom>
        </p:spPr>
      </p:pic>
      <p:sp>
        <p:nvSpPr>
          <p:cNvPr id="318" name="Google Shape;318;p39"/>
          <p:cNvSpPr txBox="1">
            <a:spLocks noGrp="1"/>
          </p:cNvSpPr>
          <p:nvPr>
            <p:ph type="title"/>
          </p:nvPr>
        </p:nvSpPr>
        <p:spPr>
          <a:xfrm>
            <a:off x="0" y="0"/>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148160" y="3019846"/>
            <a:ext cx="6794177" cy="442218"/>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vi-VN" sz="1800" dirty="0"/>
              <a:t>Xét tia tới SI đến điểm I trên tiết</a:t>
            </a:r>
            <a:r>
              <a:rPr lang="en-US" sz="1800" dirty="0"/>
              <a:t> </a:t>
            </a:r>
            <a:r>
              <a:rPr lang="vi-VN" sz="1800" dirty="0"/>
              <a:t>diện MN của sợi quang</a:t>
            </a:r>
            <a:endParaRPr lang="en-US" sz="1800" dirty="0">
              <a:sym typeface="Arial"/>
            </a:endParaRPr>
          </a:p>
        </p:txBody>
      </p:sp>
      <p:sp>
        <p:nvSpPr>
          <p:cNvPr id="320" name="Google Shape;320;p39"/>
          <p:cNvSpPr/>
          <p:nvPr/>
        </p:nvSpPr>
        <p:spPr>
          <a:xfrm flipH="1">
            <a:off x="7903304" y="1716633"/>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6" name="Google Shape;319;p39">
            <a:extLst>
              <a:ext uri="{FF2B5EF4-FFF2-40B4-BE49-F238E27FC236}">
                <a16:creationId xmlns:a16="http://schemas.microsoft.com/office/drawing/2014/main" id="{AA8F4824-A537-6AAB-2DBE-3A14AA4C99B4}"/>
              </a:ext>
            </a:extLst>
          </p:cNvPr>
          <p:cNvSpPr txBox="1">
            <a:spLocks/>
          </p:cNvSpPr>
          <p:nvPr/>
        </p:nvSpPr>
        <p:spPr>
          <a:xfrm>
            <a:off x="148159" y="3461989"/>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sym typeface="DM Sans"/>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9pPr>
          </a:lstStyle>
          <a:p>
            <a:r>
              <a:rPr lang="vi-VN" dirty="0"/>
              <a:t>Tia này bị khúc xạ khi đi vào sợi quang</a:t>
            </a:r>
            <a:r>
              <a:rPr lang="en-US" dirty="0"/>
              <a:t> (II</a:t>
            </a:r>
            <a:r>
              <a:rPr lang="en-US" baseline="-25000" dirty="0"/>
              <a:t>1</a:t>
            </a:r>
            <a:r>
              <a:rPr lang="en-US" dirty="0"/>
              <a:t>)</a:t>
            </a:r>
            <a:endParaRPr lang="en-US" dirty="0">
              <a:sym typeface="Arial"/>
            </a:endParaRPr>
          </a:p>
        </p:txBody>
      </p:sp>
      <p:sp>
        <p:nvSpPr>
          <p:cNvPr id="7" name="Google Shape;319;p39">
            <a:extLst>
              <a:ext uri="{FF2B5EF4-FFF2-40B4-BE49-F238E27FC236}">
                <a16:creationId xmlns:a16="http://schemas.microsoft.com/office/drawing/2014/main" id="{8CC3EA12-0D5E-360C-DACA-A2A45E8EFDEA}"/>
              </a:ext>
            </a:extLst>
          </p:cNvPr>
          <p:cNvSpPr txBox="1">
            <a:spLocks/>
          </p:cNvSpPr>
          <p:nvPr/>
        </p:nvSpPr>
        <p:spPr>
          <a:xfrm>
            <a:off x="148158" y="3904132"/>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en-US" dirty="0"/>
              <a:t>II</a:t>
            </a:r>
            <a:r>
              <a:rPr lang="en-US" baseline="-25000" dirty="0"/>
              <a:t>1</a:t>
            </a:r>
            <a:r>
              <a:rPr lang="en-US" dirty="0"/>
              <a:t> </a:t>
            </a:r>
            <a:r>
              <a:rPr lang="vi-VN" dirty="0"/>
              <a:t>tới mặt tiếp xúc giữa lõi và lớp vỏ</a:t>
            </a:r>
            <a:r>
              <a:rPr lang="en-US" dirty="0"/>
              <a:t> </a:t>
            </a:r>
            <a:r>
              <a:rPr lang="en-US" dirty="0" err="1"/>
              <a:t>bị</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endParaRPr lang="en-US" dirty="0"/>
          </a:p>
        </p:txBody>
      </p:sp>
      <p:sp>
        <p:nvSpPr>
          <p:cNvPr id="10" name="Google Shape;319;p39">
            <a:extLst>
              <a:ext uri="{FF2B5EF4-FFF2-40B4-BE49-F238E27FC236}">
                <a16:creationId xmlns:a16="http://schemas.microsoft.com/office/drawing/2014/main" id="{810BF415-674B-38EB-05DE-E6B640728FFF}"/>
              </a:ext>
            </a:extLst>
          </p:cNvPr>
          <p:cNvSpPr txBox="1">
            <a:spLocks/>
          </p:cNvSpPr>
          <p:nvPr/>
        </p:nvSpPr>
        <p:spPr>
          <a:xfrm>
            <a:off x="148158" y="4515370"/>
            <a:ext cx="8264323"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vi-VN" dirty="0"/>
              <a:t>Hiện tượng phản xạ như vậy được lặp lại nhiều lần liên tiếp tại các điểm I</a:t>
            </a:r>
            <a:r>
              <a:rPr lang="vi-VN" baseline="-25000" dirty="0"/>
              <a:t>2</a:t>
            </a:r>
            <a:endParaRPr lang="en-US" baseline="-25000" dirty="0"/>
          </a:p>
        </p:txBody>
      </p:sp>
    </p:spTree>
    <p:extLst>
      <p:ext uri="{BB962C8B-B14F-4D97-AF65-F5344CB8AC3E}">
        <p14:creationId xmlns:p14="http://schemas.microsoft.com/office/powerpoint/2010/main" val="23502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6" grpId="0" build="p"/>
      <p:bldP spid="7" grpId="0" build="p"/>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Ứng dụng của hiện tượng phản xạ toàn phần _ Cáp quang">
            <a:hlinkClick r:id="" action="ppaction://media"/>
            <a:extLst>
              <a:ext uri="{FF2B5EF4-FFF2-40B4-BE49-F238E27FC236}">
                <a16:creationId xmlns:a16="http://schemas.microsoft.com/office/drawing/2014/main" id="{03DABC6C-7A3A-268C-73A5-F091F4B21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Hoạt động của cáp quang</a:t>
            </a:r>
            <a:endParaRPr sz="2800" dirty="0">
              <a:solidFill>
                <a:srgbClr val="FFC100"/>
              </a:solidFill>
            </a:endParaRPr>
          </a:p>
        </p:txBody>
      </p:sp>
    </p:spTree>
    <p:extLst>
      <p:ext uri="{BB962C8B-B14F-4D97-AF65-F5344CB8AC3E}">
        <p14:creationId xmlns:p14="http://schemas.microsoft.com/office/powerpoint/2010/main" val="30535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7">
            <a:extLst>
              <a:ext uri="{FF2B5EF4-FFF2-40B4-BE49-F238E27FC236}">
                <a16:creationId xmlns:a16="http://schemas.microsoft.com/office/drawing/2014/main" id="{21AE11DD-4BF6-0240-9A0A-0C1FA8418BD4}"/>
              </a:ext>
            </a:extLst>
          </p:cNvPr>
          <p:cNvSpPr txBox="1">
            <a:spLocks/>
          </p:cNvSpPr>
          <p:nvPr/>
        </p:nvSpPr>
        <p:spPr>
          <a:xfrm>
            <a:off x="4781486" y="2784964"/>
            <a:ext cx="3919382"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pPr algn="ctr"/>
            <a:r>
              <a:rPr lang="en" sz="6600" dirty="0"/>
              <a:t>LUYỆN TẬP</a:t>
            </a:r>
          </a:p>
        </p:txBody>
      </p:sp>
      <p:pic>
        <p:nvPicPr>
          <p:cNvPr id="7" name="Picture 6">
            <a:extLst>
              <a:ext uri="{FF2B5EF4-FFF2-40B4-BE49-F238E27FC236}">
                <a16:creationId xmlns:a16="http://schemas.microsoft.com/office/drawing/2014/main" id="{DEF64C10-9B1B-33B0-BF69-B88E30734B18}"/>
              </a:ext>
            </a:extLst>
          </p:cNvPr>
          <p:cNvPicPr>
            <a:picLocks noChangeAspect="1"/>
          </p:cNvPicPr>
          <p:nvPr/>
        </p:nvPicPr>
        <p:blipFill>
          <a:blip r:embed="rId2"/>
          <a:stretch>
            <a:fillRect/>
          </a:stretch>
        </p:blipFill>
        <p:spPr>
          <a:xfrm>
            <a:off x="182880" y="264649"/>
            <a:ext cx="5040630" cy="5040630"/>
          </a:xfrm>
          <a:prstGeom prst="rect">
            <a:avLst/>
          </a:prstGeom>
        </p:spPr>
      </p:pic>
    </p:spTree>
    <p:extLst>
      <p:ext uri="{BB962C8B-B14F-4D97-AF65-F5344CB8AC3E}">
        <p14:creationId xmlns:p14="http://schemas.microsoft.com/office/powerpoint/2010/main" val="388119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2: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a:t>Câu 3: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8873"/>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t>Câu</a:t>
            </a:r>
            <a:r>
              <a:rPr lang="en-US" sz="2400" dirty="0"/>
              <a:t> 4: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không</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a:solidFill>
                  <a:srgbClr val="041B2D"/>
                </a:solidFill>
                <a:latin typeface="Arial" panose="020B0604020202020204" pitchFamily="34" charset="0"/>
                <a:cs typeface="Arial" panose="020B0604020202020204" pitchFamily="34" charset="0"/>
                <a:sym typeface="Arial"/>
              </a:rPr>
              <a:t>tinh </a:t>
            </a:r>
            <a:r>
              <a:rPr lang="en-US" sz="2400" b="0" dirty="0">
                <a:solidFill>
                  <a:srgbClr val="041B2D"/>
                </a:solidFill>
                <a:latin typeface="Arial" panose="020B0604020202020204" pitchFamily="34" charset="0"/>
                <a:cs typeface="Arial" panose="020B0604020202020204" pitchFamily="34" charset="0"/>
                <a:sym typeface="Arial"/>
              </a:rPr>
              <a:t>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3EDE3-64F6-3892-BB33-117EB4FA4ED2}"/>
              </a:ext>
            </a:extLst>
          </p:cNvPr>
          <p:cNvSpPr/>
          <p:nvPr/>
        </p:nvSpPr>
        <p:spPr>
          <a:xfrm>
            <a:off x="644979" y="2955471"/>
            <a:ext cx="4575300" cy="1379765"/>
          </a:xfrm>
          <a:prstGeom prst="round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Google Shape;742;p66"/>
          <p:cNvSpPr txBox="1">
            <a:spLocks noGrp="1"/>
          </p:cNvSpPr>
          <p:nvPr>
            <p:ph type="title"/>
          </p:nvPr>
        </p:nvSpPr>
        <p:spPr>
          <a:xfrm>
            <a:off x="1081855" y="1716999"/>
            <a:ext cx="4575300" cy="10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745" name="Google Shape;745;p66"/>
          <p:cNvGrpSpPr/>
          <p:nvPr/>
        </p:nvGrpSpPr>
        <p:grpSpPr>
          <a:xfrm>
            <a:off x="5288466" y="1336149"/>
            <a:ext cx="1966880" cy="1229561"/>
            <a:chOff x="5692063" y="2878600"/>
            <a:chExt cx="2254562" cy="1409400"/>
          </a:xfrm>
        </p:grpSpPr>
        <p:sp>
          <p:nvSpPr>
            <p:cNvPr id="746" name="Google Shape;746;p66"/>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7" name="Google Shape;747;p66"/>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8" name="Google Shape;748;p66"/>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4" name="Google Shape;764;p67">
            <a:extLst>
              <a:ext uri="{FF2B5EF4-FFF2-40B4-BE49-F238E27FC236}">
                <a16:creationId xmlns:a16="http://schemas.microsoft.com/office/drawing/2014/main" id="{A5348620-B641-4486-CCCC-600C6F4533D1}"/>
              </a:ext>
            </a:extLst>
          </p:cNvPr>
          <p:cNvPicPr preferRelativeResize="0"/>
          <p:nvPr/>
        </p:nvPicPr>
        <p:blipFill rotWithShape="1">
          <a:blip r:embed="rId3">
            <a:alphaModFix/>
          </a:blip>
          <a:srcRect t="18182" b="49613"/>
          <a:stretch/>
        </p:blipFill>
        <p:spPr>
          <a:xfrm rot="3076036">
            <a:off x="-3759031" y="3215732"/>
            <a:ext cx="9144003" cy="2303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2331936" y="1945958"/>
            <a:ext cx="6948824" cy="2180210"/>
          </a:xfrm>
          <a:prstGeom prst="rect">
            <a:avLst/>
          </a:prstGeom>
        </p:spPr>
        <p:txBody>
          <a:bodyPr spcFirstLastPara="1" wrap="square" lIns="91425" tIns="91425" rIns="91425" bIns="91425" anchor="b" anchorCtr="0">
            <a:noAutofit/>
          </a:bodyPr>
          <a:lstStyle/>
          <a:p>
            <a:pPr>
              <a:lnSpc>
                <a:spcPct val="120000"/>
              </a:lnSpc>
            </a:pPr>
            <a:r>
              <a:rPr lang="en-US" sz="3600" dirty="0" err="1"/>
              <a:t>Sự</a:t>
            </a:r>
            <a:r>
              <a:rPr lang="en-US" sz="3600" dirty="0"/>
              <a:t> </a:t>
            </a:r>
            <a:r>
              <a:rPr lang="en-US" sz="3600" dirty="0" err="1"/>
              <a:t>Truyền</a:t>
            </a:r>
            <a:r>
              <a:rPr lang="en-US" sz="3600" dirty="0"/>
              <a:t> </a:t>
            </a:r>
            <a:r>
              <a:rPr lang="en-US" sz="3600" dirty="0" err="1"/>
              <a:t>Ánh</a:t>
            </a:r>
            <a:r>
              <a:rPr lang="en-US" sz="3600" dirty="0"/>
              <a:t> </a:t>
            </a:r>
            <a:r>
              <a:rPr lang="en-US" sz="3600" dirty="0" err="1"/>
              <a:t>Sáng</a:t>
            </a:r>
            <a:r>
              <a:rPr lang="en-US" sz="3600" dirty="0"/>
              <a:t> </a:t>
            </a:r>
            <a:r>
              <a:rPr lang="en-US" sz="3600" dirty="0" err="1"/>
              <a:t>Từ</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Lớn</a:t>
            </a:r>
            <a:r>
              <a:rPr lang="en-US" sz="3600" dirty="0"/>
              <a:t> </a:t>
            </a:r>
            <a:r>
              <a:rPr lang="en-US" sz="3600" dirty="0" err="1"/>
              <a:t>Vào</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Nhỏ</a:t>
            </a:r>
            <a:endParaRPr lang="en-US" sz="36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a:t>
            </a:r>
            <a:endParaRPr sz="6000" dirty="0"/>
          </a:p>
        </p:txBody>
      </p:sp>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extLst>
      <p:ext uri="{BB962C8B-B14F-4D97-AF65-F5344CB8AC3E}">
        <p14:creationId xmlns:p14="http://schemas.microsoft.com/office/powerpoint/2010/main" val="833065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a16="http://schemas.microsoft.com/office/drawing/2014/main" id="{22DE5352-CC61-4C28-5002-D1EB6EDCE3F3}"/>
              </a:ext>
            </a:extLst>
          </p:cNvPr>
          <p:cNvPicPr>
            <a:picLocks noChangeAspect="1"/>
          </p:cNvPicPr>
          <p:nvPr/>
        </p:nvPicPr>
        <p:blipFill>
          <a:blip r:embed="rId3"/>
          <a:stretch>
            <a:fillRect/>
          </a:stretch>
        </p:blipFill>
        <p:spPr>
          <a:xfrm>
            <a:off x="-15579" y="1064411"/>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7750980" cy="340631"/>
            <a:chOff x="458071" y="2537804"/>
            <a:chExt cx="775098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2" y="2537804"/>
              <a:ext cx="7472699"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400" dirty="0"/>
                <a:t>I. </a:t>
              </a:r>
              <a:r>
                <a:rPr lang="en-US" sz="1400" dirty="0" err="1"/>
                <a:t>Sự</a:t>
              </a:r>
              <a:r>
                <a:rPr lang="en-US" sz="1400" dirty="0"/>
                <a:t> </a:t>
              </a:r>
              <a:r>
                <a:rPr lang="en-US" sz="1400" dirty="0" err="1"/>
                <a:t>Truyền</a:t>
              </a:r>
              <a:r>
                <a:rPr lang="en-US" sz="1400" dirty="0"/>
                <a:t> </a:t>
              </a:r>
              <a:r>
                <a:rPr lang="en-US" sz="1400" dirty="0" err="1"/>
                <a:t>Ánh</a:t>
              </a:r>
              <a:r>
                <a:rPr lang="en-US" sz="1400" dirty="0"/>
                <a:t> </a:t>
              </a:r>
              <a:r>
                <a:rPr lang="en-US" sz="1400" dirty="0" err="1"/>
                <a:t>Sáng</a:t>
              </a:r>
              <a:r>
                <a:rPr lang="en-US" sz="1400" dirty="0"/>
                <a:t> </a:t>
              </a:r>
              <a:r>
                <a:rPr lang="en-US" sz="1400" dirty="0" err="1"/>
                <a:t>Từ</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Lớn</a:t>
              </a:r>
              <a:r>
                <a:rPr lang="en-US" sz="1400" dirty="0"/>
                <a:t> </a:t>
              </a:r>
              <a:r>
                <a:rPr lang="en-US" sz="1400" dirty="0" err="1"/>
                <a:t>Vào</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Nhỏ</a:t>
              </a:r>
              <a:endParaRPr lang="en-US" sz="14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Chuẩn</a:t>
              </a:r>
              <a:r>
                <a:rPr lang="en-US" sz="2000" dirty="0">
                  <a:solidFill>
                    <a:schemeClr val="accent3"/>
                  </a:solidFill>
                </a:rPr>
                <a:t> </a:t>
              </a:r>
              <a:r>
                <a:rPr lang="en-US" sz="2000" dirty="0" err="1">
                  <a:solidFill>
                    <a:schemeClr val="accent3"/>
                  </a:solidFill>
                </a:rPr>
                <a:t>Bị</a:t>
              </a:r>
              <a:endParaRPr lang="en-US" sz="2000" dirty="0">
                <a:solidFill>
                  <a:schemeClr val="accent3"/>
                </a:solidFill>
              </a:endParaRPr>
            </a:p>
          </p:txBody>
        </p:sp>
      </p:gr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678592" y="1555224"/>
            <a:ext cx="3618140" cy="7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Bảng</a:t>
            </a:r>
            <a:r>
              <a:rPr lang="en-US" sz="1900" dirty="0"/>
              <a:t> </a:t>
            </a:r>
            <a:r>
              <a:rPr lang="en-US" sz="1900" dirty="0" err="1"/>
              <a:t>thí</a:t>
            </a:r>
            <a:r>
              <a:rPr lang="en-US" sz="1900" dirty="0"/>
              <a:t> </a:t>
            </a:r>
            <a:r>
              <a:rPr lang="en-US" sz="1900" dirty="0" err="1"/>
              <a:t>nghiệm</a:t>
            </a:r>
            <a:r>
              <a:rPr lang="en-US" sz="1900" dirty="0"/>
              <a:t> </a:t>
            </a:r>
            <a:r>
              <a:rPr lang="en-US" sz="1900" dirty="0" err="1"/>
              <a:t>có</a:t>
            </a:r>
            <a:r>
              <a:rPr lang="en-US" sz="1900" dirty="0"/>
              <a:t> </a:t>
            </a:r>
            <a:r>
              <a:rPr lang="en-US" sz="1900" dirty="0" err="1"/>
              <a:t>gắn</a:t>
            </a:r>
            <a:r>
              <a:rPr lang="en-US" sz="1900" dirty="0"/>
              <a:t> </a:t>
            </a:r>
            <a:r>
              <a:rPr lang="en-US" sz="1900" dirty="0" err="1"/>
              <a:t>tấm</a:t>
            </a:r>
            <a:r>
              <a:rPr lang="en-US" sz="1900" dirty="0"/>
              <a:t> </a:t>
            </a:r>
            <a:r>
              <a:rPr lang="en-US" sz="1900" dirty="0" err="1"/>
              <a:t>nhựa</a:t>
            </a:r>
            <a:r>
              <a:rPr lang="en-US" sz="1900" dirty="0"/>
              <a:t> in </a:t>
            </a:r>
            <a:r>
              <a:rPr lang="en-US" sz="1900" dirty="0" err="1"/>
              <a:t>vòng</a:t>
            </a:r>
            <a:r>
              <a:rPr lang="en-US" sz="1900" dirty="0"/>
              <a:t> </a:t>
            </a:r>
            <a:r>
              <a:rPr lang="en-US" sz="1900" dirty="0" err="1"/>
              <a:t>tròn</a:t>
            </a:r>
            <a:r>
              <a:rPr lang="en-US" sz="1900" dirty="0"/>
              <a:t> chia </a:t>
            </a:r>
            <a:r>
              <a:rPr lang="en-US" sz="1900" dirty="0" err="1"/>
              <a:t>độ</a:t>
            </a:r>
            <a:endParaRPr lang="en-US" sz="1900" dirty="0"/>
          </a:p>
        </p:txBody>
      </p:sp>
      <p:pic>
        <p:nvPicPr>
          <p:cNvPr id="5" name="Picture 4">
            <a:extLst>
              <a:ext uri="{FF2B5EF4-FFF2-40B4-BE49-F238E27FC236}">
                <a16:creationId xmlns:a16="http://schemas.microsoft.com/office/drawing/2014/main" id="{31151A3C-2006-1541-57B9-430B4BA70382}"/>
              </a:ext>
            </a:extLst>
          </p:cNvPr>
          <p:cNvPicPr>
            <a:picLocks noChangeAspect="1"/>
          </p:cNvPicPr>
          <p:nvPr/>
        </p:nvPicPr>
        <p:blipFill>
          <a:blip r:embed="rId4"/>
          <a:stretch>
            <a:fillRect/>
          </a:stretch>
        </p:blipFill>
        <p:spPr>
          <a:xfrm>
            <a:off x="5213221" y="1630864"/>
            <a:ext cx="399788" cy="399788"/>
          </a:xfrm>
          <a:prstGeom prst="rect">
            <a:avLst/>
          </a:prstGeom>
        </p:spPr>
      </p:pic>
      <p:sp>
        <p:nvSpPr>
          <p:cNvPr id="8" name="Google Shape;310;p38">
            <a:extLst>
              <a:ext uri="{FF2B5EF4-FFF2-40B4-BE49-F238E27FC236}">
                <a16:creationId xmlns:a16="http://schemas.microsoft.com/office/drawing/2014/main" id="{53381CC1-A6DF-3F62-F57B-D05484A3395E}"/>
              </a:ext>
            </a:extLst>
          </p:cNvPr>
          <p:cNvSpPr txBox="1">
            <a:spLocks/>
          </p:cNvSpPr>
          <p:nvPr/>
        </p:nvSpPr>
        <p:spPr>
          <a:xfrm>
            <a:off x="5678592" y="2282979"/>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pic>
        <p:nvPicPr>
          <p:cNvPr id="9" name="Picture 8">
            <a:extLst>
              <a:ext uri="{FF2B5EF4-FFF2-40B4-BE49-F238E27FC236}">
                <a16:creationId xmlns:a16="http://schemas.microsoft.com/office/drawing/2014/main" id="{07A76FC6-39B6-5B20-7E90-027132D2DB09}"/>
              </a:ext>
            </a:extLst>
          </p:cNvPr>
          <p:cNvPicPr>
            <a:picLocks noChangeAspect="1"/>
          </p:cNvPicPr>
          <p:nvPr/>
        </p:nvPicPr>
        <p:blipFill>
          <a:blip r:embed="rId4"/>
          <a:stretch>
            <a:fillRect/>
          </a:stretch>
        </p:blipFill>
        <p:spPr>
          <a:xfrm>
            <a:off x="5213221" y="2338501"/>
            <a:ext cx="399788" cy="399788"/>
          </a:xfrm>
          <a:prstGeom prst="rect">
            <a:avLst/>
          </a:prstGeom>
        </p:spPr>
      </p:pic>
      <p:sp>
        <p:nvSpPr>
          <p:cNvPr id="10" name="Google Shape;310;p38">
            <a:extLst>
              <a:ext uri="{FF2B5EF4-FFF2-40B4-BE49-F238E27FC236}">
                <a16:creationId xmlns:a16="http://schemas.microsoft.com/office/drawing/2014/main" id="{79F124C6-B0F8-E782-CBD9-29D99355E0E6}"/>
              </a:ext>
            </a:extLst>
          </p:cNvPr>
          <p:cNvSpPr txBox="1">
            <a:spLocks/>
          </p:cNvSpPr>
          <p:nvPr/>
        </p:nvSpPr>
        <p:spPr>
          <a:xfrm>
            <a:off x="5678592" y="2880502"/>
            <a:ext cx="3618140" cy="763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Đèn</a:t>
            </a:r>
            <a:r>
              <a:rPr lang="en-US" sz="1900" dirty="0"/>
              <a:t> 12 V – 21 W </a:t>
            </a:r>
            <a:r>
              <a:rPr lang="en-US" sz="1900" dirty="0" err="1"/>
              <a:t>có</a:t>
            </a:r>
            <a:r>
              <a:rPr lang="en-US" sz="1900" dirty="0"/>
              <a:t> </a:t>
            </a:r>
            <a:r>
              <a:rPr lang="en-US" sz="1900" dirty="0" err="1"/>
              <a:t>khe</a:t>
            </a:r>
            <a:r>
              <a:rPr lang="en-US" sz="1900" dirty="0"/>
              <a:t> </a:t>
            </a:r>
            <a:r>
              <a:rPr lang="en-US" sz="1900" dirty="0" err="1"/>
              <a:t>cài</a:t>
            </a:r>
            <a:r>
              <a:rPr lang="en-US" sz="1900" dirty="0"/>
              <a:t> </a:t>
            </a:r>
            <a:r>
              <a:rPr lang="en-US" sz="1900" dirty="0" err="1"/>
              <a:t>bản</a:t>
            </a:r>
            <a:r>
              <a:rPr lang="en-US" sz="1900" dirty="0"/>
              <a:t> </a:t>
            </a:r>
            <a:r>
              <a:rPr lang="en-US" sz="1900" dirty="0" err="1"/>
              <a:t>chắn</a:t>
            </a:r>
            <a:r>
              <a:rPr lang="en-US" sz="1900" dirty="0"/>
              <a:t> </a:t>
            </a:r>
            <a:r>
              <a:rPr lang="en-US" sz="1900" dirty="0" err="1"/>
              <a:t>sáng</a:t>
            </a:r>
            <a:endParaRPr lang="en-US" sz="1900" dirty="0"/>
          </a:p>
        </p:txBody>
      </p:sp>
      <p:pic>
        <p:nvPicPr>
          <p:cNvPr id="11" name="Picture 10">
            <a:extLst>
              <a:ext uri="{FF2B5EF4-FFF2-40B4-BE49-F238E27FC236}">
                <a16:creationId xmlns:a16="http://schemas.microsoft.com/office/drawing/2014/main" id="{2B47A80C-00EF-D71D-C704-0D3C413DEF91}"/>
              </a:ext>
            </a:extLst>
          </p:cNvPr>
          <p:cNvPicPr>
            <a:picLocks noChangeAspect="1"/>
          </p:cNvPicPr>
          <p:nvPr/>
        </p:nvPicPr>
        <p:blipFill>
          <a:blip r:embed="rId4"/>
          <a:stretch>
            <a:fillRect/>
          </a:stretch>
        </p:blipFill>
        <p:spPr>
          <a:xfrm>
            <a:off x="5213221" y="2936025"/>
            <a:ext cx="399788" cy="399788"/>
          </a:xfrm>
          <a:prstGeom prst="rect">
            <a:avLst/>
          </a:prstGeom>
        </p:spPr>
      </p:pic>
      <p:sp>
        <p:nvSpPr>
          <p:cNvPr id="12" name="Google Shape;310;p38">
            <a:extLst>
              <a:ext uri="{FF2B5EF4-FFF2-40B4-BE49-F238E27FC236}">
                <a16:creationId xmlns:a16="http://schemas.microsoft.com/office/drawing/2014/main" id="{CD8B5268-7AEA-AD79-2D23-B82272D59FB9}"/>
              </a:ext>
            </a:extLst>
          </p:cNvPr>
          <p:cNvSpPr txBox="1">
            <a:spLocks/>
          </p:cNvSpPr>
          <p:nvPr/>
        </p:nvSpPr>
        <p:spPr>
          <a:xfrm>
            <a:off x="5678592" y="3733520"/>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Nguồn</a:t>
            </a:r>
            <a:r>
              <a:rPr lang="en-US" sz="1900" dirty="0"/>
              <a:t> </a:t>
            </a:r>
            <a:r>
              <a:rPr lang="en-US" sz="1900" dirty="0" err="1"/>
              <a:t>điện</a:t>
            </a:r>
            <a:r>
              <a:rPr lang="en-US" sz="1900" dirty="0"/>
              <a:t> (</a:t>
            </a:r>
            <a:r>
              <a:rPr lang="en-US" sz="1900" dirty="0" err="1"/>
              <a:t>biến</a:t>
            </a:r>
            <a:r>
              <a:rPr lang="en-US" sz="1900" dirty="0"/>
              <a:t> </a:t>
            </a:r>
            <a:r>
              <a:rPr lang="en-US" sz="1900" dirty="0" err="1"/>
              <a:t>áp</a:t>
            </a:r>
            <a:r>
              <a:rPr lang="en-US" sz="1900" dirty="0"/>
              <a:t> </a:t>
            </a:r>
            <a:r>
              <a:rPr lang="en-US" sz="1900" dirty="0" err="1"/>
              <a:t>nguồn</a:t>
            </a:r>
            <a:r>
              <a:rPr lang="en-US" sz="1900" dirty="0"/>
              <a:t>)</a:t>
            </a:r>
          </a:p>
        </p:txBody>
      </p:sp>
      <p:pic>
        <p:nvPicPr>
          <p:cNvPr id="13" name="Picture 12">
            <a:extLst>
              <a:ext uri="{FF2B5EF4-FFF2-40B4-BE49-F238E27FC236}">
                <a16:creationId xmlns:a16="http://schemas.microsoft.com/office/drawing/2014/main" id="{8C77D5A4-1C90-A58D-3E36-A5BE553063CA}"/>
              </a:ext>
            </a:extLst>
          </p:cNvPr>
          <p:cNvPicPr>
            <a:picLocks noChangeAspect="1"/>
          </p:cNvPicPr>
          <p:nvPr/>
        </p:nvPicPr>
        <p:blipFill>
          <a:blip r:embed="rId4"/>
          <a:stretch>
            <a:fillRect/>
          </a:stretch>
        </p:blipFill>
        <p:spPr>
          <a:xfrm>
            <a:off x="5213221" y="3789042"/>
            <a:ext cx="399788" cy="3997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randombar(horizontal)">
                                      <p:cBhvr>
                                        <p:cTn id="30" dur="500"/>
                                        <p:tgtEl>
                                          <p:spTgt spid="28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80"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Picture 1">
            <a:extLst>
              <a:ext uri="{FF2B5EF4-FFF2-40B4-BE49-F238E27FC236}">
                <a16:creationId xmlns:a16="http://schemas.microsoft.com/office/drawing/2014/main" id="{0E472528-D8F5-5C08-37F9-68B26884D360}"/>
              </a:ext>
            </a:extLst>
          </p:cNvPr>
          <p:cNvPicPr>
            <a:picLocks noChangeAspect="1"/>
          </p:cNvPicPr>
          <p:nvPr/>
        </p:nvPicPr>
        <p:blipFill>
          <a:blip r:embed="rId3"/>
          <a:stretch>
            <a:fillRect/>
          </a:stretch>
        </p:blipFill>
        <p:spPr>
          <a:xfrm>
            <a:off x="-162645" y="1099167"/>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3612040" cy="340631"/>
            <a:chOff x="458071" y="2537804"/>
            <a:chExt cx="361204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Tiến</a:t>
              </a:r>
              <a:r>
                <a:rPr lang="en-US" sz="2000" dirty="0">
                  <a:solidFill>
                    <a:schemeClr val="accent3"/>
                  </a:solidFill>
                </a:rPr>
                <a:t> </a:t>
              </a:r>
              <a:r>
                <a:rPr lang="en-US" sz="2000" dirty="0" err="1">
                  <a:solidFill>
                    <a:schemeClr val="accent3"/>
                  </a:solidFill>
                </a:rPr>
                <a:t>Hành</a:t>
              </a:r>
              <a:endParaRPr lang="en-US" sz="2000" dirty="0">
                <a:solidFill>
                  <a:schemeClr val="accent3"/>
                </a:solidFill>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318374"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truyền từ bản bán trụ ra không khí</a:t>
            </a:r>
            <a:r>
              <a:rPr lang="en-US" sz="1900" dirty="0"/>
              <a:t> (</a:t>
            </a:r>
            <a:r>
              <a:rPr lang="vi-VN" sz="1900" dirty="0"/>
              <a:t>đi qua tâm I</a:t>
            </a:r>
            <a:r>
              <a:rPr lang="en-US" sz="1900" dirty="0"/>
              <a:t>)</a:t>
            </a:r>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2961592"/>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723298"/>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600341"/>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6BB1E7A-C236-BD45-E60D-E1AEE55C375D}"/>
              </a:ext>
            </a:extLst>
          </p:cNvPr>
          <p:cNvSpPr/>
          <p:nvPr/>
        </p:nvSpPr>
        <p:spPr>
          <a:xfrm>
            <a:off x="186619" y="717453"/>
            <a:ext cx="8711196" cy="423437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3443140" y="480849"/>
            <a:ext cx="2420807" cy="454885"/>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315205" y="908816"/>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bg1">
                    <a:lumMod val="10000"/>
                  </a:schemeClr>
                </a:solidFill>
              </a:rPr>
              <a:t>Tiến</a:t>
            </a:r>
            <a:r>
              <a:rPr lang="en-US" sz="2000" b="1" dirty="0">
                <a:solidFill>
                  <a:schemeClr val="bg1">
                    <a:lumMod val="10000"/>
                  </a:schemeClr>
                </a:solidFill>
              </a:rPr>
              <a:t> </a:t>
            </a:r>
            <a:r>
              <a:rPr lang="en-US" sz="2000" b="1" dirty="0" err="1">
                <a:solidFill>
                  <a:schemeClr val="bg1">
                    <a:lumMod val="10000"/>
                  </a:schemeClr>
                </a:solidFill>
              </a:rPr>
              <a:t>hành</a:t>
            </a:r>
            <a:r>
              <a:rPr lang="en-US" sz="2000" b="1" dirty="0">
                <a:solidFill>
                  <a:schemeClr val="bg1">
                    <a:lumMod val="10000"/>
                  </a:schemeClr>
                </a:solidFill>
              </a:rPr>
              <a:t> </a:t>
            </a:r>
            <a:r>
              <a:rPr lang="en-US" sz="2000" b="1" dirty="0" err="1">
                <a:solidFill>
                  <a:schemeClr val="bg1">
                    <a:lumMod val="10000"/>
                  </a:schemeClr>
                </a:solidFill>
              </a:rPr>
              <a:t>thí</a:t>
            </a:r>
            <a:r>
              <a:rPr lang="en-US" sz="2000" b="1" dirty="0">
                <a:solidFill>
                  <a:schemeClr val="bg1">
                    <a:lumMod val="10000"/>
                  </a:schemeClr>
                </a:solidFill>
              </a:rPr>
              <a:t> </a:t>
            </a:r>
            <a:r>
              <a:rPr lang="en-US" sz="2000" b="1" dirty="0" err="1">
                <a:solidFill>
                  <a:schemeClr val="bg1">
                    <a:lumMod val="10000"/>
                  </a:schemeClr>
                </a:solidFill>
              </a:rPr>
              <a:t>nghiệm</a:t>
            </a:r>
            <a:r>
              <a:rPr lang="en-US" sz="2000" b="1" dirty="0">
                <a:solidFill>
                  <a:schemeClr val="bg1">
                    <a:lumMod val="10000"/>
                  </a:schemeClr>
                </a:solidFill>
              </a:rPr>
              <a:t> </a:t>
            </a:r>
            <a:r>
              <a:rPr lang="en-US" sz="2000" b="1" dirty="0" err="1">
                <a:solidFill>
                  <a:schemeClr val="bg1">
                    <a:lumMod val="10000"/>
                  </a:schemeClr>
                </a:solidFill>
              </a:rPr>
              <a:t>và</a:t>
            </a:r>
            <a:r>
              <a:rPr lang="en-US" sz="2000" b="1" dirty="0">
                <a:solidFill>
                  <a:schemeClr val="bg1">
                    <a:lumMod val="10000"/>
                  </a:schemeClr>
                </a:solidFill>
              </a:rPr>
              <a:t> </a:t>
            </a:r>
            <a:r>
              <a:rPr lang="en-US" sz="2000" b="1" dirty="0" err="1">
                <a:solidFill>
                  <a:schemeClr val="bg1">
                    <a:lumMod val="10000"/>
                  </a:schemeClr>
                </a:solidFill>
              </a:rPr>
              <a:t>thực</a:t>
            </a:r>
            <a:r>
              <a:rPr lang="en-US" sz="2000" b="1" dirty="0">
                <a:solidFill>
                  <a:schemeClr val="bg1">
                    <a:lumMod val="10000"/>
                  </a:schemeClr>
                </a:solidFill>
              </a:rPr>
              <a:t> </a:t>
            </a:r>
            <a:r>
              <a:rPr lang="en-US" sz="2000" b="1" dirty="0" err="1">
                <a:solidFill>
                  <a:schemeClr val="bg1">
                    <a:lumMod val="10000"/>
                  </a:schemeClr>
                </a:solidFill>
              </a:rPr>
              <a:t>hiện</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yêu</a:t>
            </a:r>
            <a:r>
              <a:rPr lang="en-US" sz="2000" b="1" dirty="0">
                <a:solidFill>
                  <a:schemeClr val="bg1">
                    <a:lumMod val="10000"/>
                  </a:schemeClr>
                </a:solidFill>
              </a:rPr>
              <a:t> </a:t>
            </a:r>
            <a:r>
              <a:rPr lang="en-US" sz="2000" b="1" dirty="0" err="1">
                <a:solidFill>
                  <a:schemeClr val="bg1">
                    <a:lumMod val="10000"/>
                  </a:schemeClr>
                </a:solidFill>
              </a:rPr>
              <a:t>cầu</a:t>
            </a:r>
            <a:r>
              <a:rPr lang="en-US" sz="2000" b="1" dirty="0">
                <a:solidFill>
                  <a:schemeClr val="bg1">
                    <a:lumMod val="10000"/>
                  </a:schemeClr>
                </a:solidFill>
              </a:rPr>
              <a:t> </a:t>
            </a:r>
            <a:r>
              <a:rPr lang="en-US" sz="2000" b="1" dirty="0" err="1">
                <a:solidFill>
                  <a:schemeClr val="bg1">
                    <a:lumMod val="10000"/>
                  </a:schemeClr>
                </a:solidFill>
              </a:rPr>
              <a:t>sau</a:t>
            </a:r>
            <a:r>
              <a:rPr lang="en-US" sz="2000" b="1" dirty="0">
                <a:solidFill>
                  <a:schemeClr val="bg1">
                    <a:lumMod val="10000"/>
                  </a:schemeClr>
                </a:solidFill>
              </a:rPr>
              <a:t>:</a:t>
            </a:r>
            <a:endParaRPr lang="en-US" sz="2000" dirty="0">
              <a:solidFill>
                <a:schemeClr val="bg1">
                  <a:lumMod val="10000"/>
                </a:schemeClr>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549950" y="1401986"/>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826014"/>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hay nhỏ hơn góc tới?</a:t>
            </a:r>
            <a:r>
              <a:rPr lang="en-US" sz="2000" dirty="0">
                <a:solidFill>
                  <a:schemeClr val="bg1">
                    <a:lumMod val="10000"/>
                  </a:schemeClr>
                </a:solidFill>
              </a:rPr>
              <a:t> </a:t>
            </a: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357317"/>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nào sẽ xảy ra hiện tượng chỉ có tia phản xạ?</a:t>
            </a:r>
            <a:r>
              <a:rPr lang="en-US" sz="2000" dirty="0">
                <a:solidFill>
                  <a:schemeClr val="bg1">
                    <a:lumMod val="10000"/>
                  </a:schemeClr>
                </a:solidFill>
              </a:rPr>
              <a:t> </a:t>
            </a: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248715924"/>
              </p:ext>
            </p:extLst>
          </p:nvPr>
        </p:nvGraphicFramePr>
        <p:xfrm>
          <a:off x="349707" y="2034660"/>
          <a:ext cx="8407431" cy="1673052"/>
        </p:xfrm>
        <a:graphic>
          <a:graphicData uri="http://schemas.openxmlformats.org/drawingml/2006/table">
            <a:tbl>
              <a:tblPr firstRow="1" bandRow="1">
                <a:tableStyleId>{A5B80885-4328-4EE8-91F0-77C16C026DC1}</a:tableStyleId>
              </a:tblPr>
              <a:tblGrid>
                <a:gridCol w="1992564">
                  <a:extLst>
                    <a:ext uri="{9D8B030D-6E8A-4147-A177-3AD203B41FA5}">
                      <a16:colId xmlns:a16="http://schemas.microsoft.com/office/drawing/2014/main" val="4061387204"/>
                    </a:ext>
                  </a:extLst>
                </a:gridCol>
                <a:gridCol w="3242603">
                  <a:extLst>
                    <a:ext uri="{9D8B030D-6E8A-4147-A177-3AD203B41FA5}">
                      <a16:colId xmlns:a16="http://schemas.microsoft.com/office/drawing/2014/main" val="3481903639"/>
                    </a:ext>
                  </a:extLst>
                </a:gridCol>
                <a:gridCol w="3172264">
                  <a:extLst>
                    <a:ext uri="{9D8B030D-6E8A-4147-A177-3AD203B41FA5}">
                      <a16:colId xmlns:a16="http://schemas.microsoft.com/office/drawing/2014/main" val="812900799"/>
                    </a:ext>
                  </a:extLst>
                </a:gridCol>
              </a:tblGrid>
              <a:tr h="418263">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418263">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418263">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6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6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30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phản xạ toàn phần rất rõ">
            <a:hlinkClick r:id="" action="ppaction://media"/>
            <a:extLst>
              <a:ext uri="{FF2B5EF4-FFF2-40B4-BE49-F238E27FC236}">
                <a16:creationId xmlns:a16="http://schemas.microsoft.com/office/drawing/2014/main" id="{F764034A-D2B8-4481-8CA8-5DBEA90B83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26581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468406" y="656398"/>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611733"/>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góc tới</a:t>
            </a:r>
            <a:endParaRPr lang="en-US" sz="2000" dirty="0">
              <a:solidFill>
                <a:schemeClr val="bg1">
                  <a:lumMod val="10000"/>
                </a:schemeClr>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211188"/>
            <a:ext cx="851667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chiếu góc tới bằng góc i</a:t>
            </a:r>
            <a:r>
              <a:rPr lang="vi-VN" sz="2000" baseline="-25000" dirty="0">
                <a:solidFill>
                  <a:schemeClr val="bg1">
                    <a:lumMod val="10000"/>
                  </a:schemeClr>
                </a:solidFill>
              </a:rPr>
              <a:t>th</a:t>
            </a:r>
            <a:r>
              <a:rPr lang="vi-VN" sz="2000" dirty="0">
                <a:solidFill>
                  <a:schemeClr val="bg1">
                    <a:lumMod val="10000"/>
                  </a:schemeClr>
                </a:solidFill>
              </a:rPr>
              <a:t> thì xảy ra hiện tượng chỉ có tia phản xạ</a:t>
            </a:r>
            <a:endParaRPr lang="en-US" sz="2000" dirty="0">
              <a:solidFill>
                <a:schemeClr val="bg1">
                  <a:lumMod val="10000"/>
                </a:schemeClr>
              </a:solidFill>
            </a:endParaRP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916300354"/>
              </p:ext>
            </p:extLst>
          </p:nvPr>
        </p:nvGraphicFramePr>
        <p:xfrm>
          <a:off x="349707" y="1185526"/>
          <a:ext cx="8407431" cy="2269776"/>
        </p:xfrm>
        <a:graphic>
          <a:graphicData uri="http://schemas.openxmlformats.org/drawingml/2006/table">
            <a:tbl>
              <a:tblPr firstRow="1" bandRow="1">
                <a:tableStyleId>{A5B80885-4328-4EE8-91F0-77C16C026DC1}</a:tableStyleId>
              </a:tblPr>
              <a:tblGrid>
                <a:gridCol w="1626804">
                  <a:extLst>
                    <a:ext uri="{9D8B030D-6E8A-4147-A177-3AD203B41FA5}">
                      <a16:colId xmlns:a16="http://schemas.microsoft.com/office/drawing/2014/main" val="4061387204"/>
                    </a:ext>
                  </a:extLst>
                </a:gridCol>
                <a:gridCol w="3291840">
                  <a:extLst>
                    <a:ext uri="{9D8B030D-6E8A-4147-A177-3AD203B41FA5}">
                      <a16:colId xmlns:a16="http://schemas.microsoft.com/office/drawing/2014/main" val="3481903639"/>
                    </a:ext>
                  </a:extLst>
                </a:gridCol>
                <a:gridCol w="3488787">
                  <a:extLst>
                    <a:ext uri="{9D8B030D-6E8A-4147-A177-3AD203B41FA5}">
                      <a16:colId xmlns:a16="http://schemas.microsoft.com/office/drawing/2014/main" val="812900799"/>
                    </a:ext>
                  </a:extLst>
                </a:gridCol>
              </a:tblGrid>
              <a:tr h="567444">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567444">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567444">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5674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
        <p:nvSpPr>
          <p:cNvPr id="5" name="Google Shape;310;p38">
            <a:extLst>
              <a:ext uri="{FF2B5EF4-FFF2-40B4-BE49-F238E27FC236}">
                <a16:creationId xmlns:a16="http://schemas.microsoft.com/office/drawing/2014/main" id="{0B1341B8-512C-05E3-9DF4-9B4A6B940E05}"/>
              </a:ext>
            </a:extLst>
          </p:cNvPr>
          <p:cNvSpPr txBox="1">
            <a:spLocks/>
          </p:cNvSpPr>
          <p:nvPr/>
        </p:nvSpPr>
        <p:spPr>
          <a:xfrm>
            <a:off x="1849705" y="18250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giảm</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6" name="Google Shape;310;p38">
            <a:extLst>
              <a:ext uri="{FF2B5EF4-FFF2-40B4-BE49-F238E27FC236}">
                <a16:creationId xmlns:a16="http://schemas.microsoft.com/office/drawing/2014/main" id="{071B4DA5-0B0D-1E30-1BD0-4360055C5696}"/>
              </a:ext>
            </a:extLst>
          </p:cNvPr>
          <p:cNvSpPr txBox="1">
            <a:spLocks/>
          </p:cNvSpPr>
          <p:nvPr/>
        </p:nvSpPr>
        <p:spPr>
          <a:xfrm>
            <a:off x="5259969" y="18250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7" name="Google Shape;310;p38">
            <a:extLst>
              <a:ext uri="{FF2B5EF4-FFF2-40B4-BE49-F238E27FC236}">
                <a16:creationId xmlns:a16="http://schemas.microsoft.com/office/drawing/2014/main" id="{21E017C8-0545-78BF-098D-3C1BF32B18F9}"/>
              </a:ext>
            </a:extLst>
          </p:cNvPr>
          <p:cNvSpPr txBox="1">
            <a:spLocks/>
          </p:cNvSpPr>
          <p:nvPr/>
        </p:nvSpPr>
        <p:spPr>
          <a:xfrm>
            <a:off x="1849705" y="2320415"/>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Bắt</a:t>
            </a:r>
            <a:r>
              <a:rPr lang="en-US" sz="1800" dirty="0">
                <a:solidFill>
                  <a:srgbClr val="C00000"/>
                </a:solidFill>
              </a:rPr>
              <a:t> </a:t>
            </a:r>
            <a:r>
              <a:rPr lang="en-US" sz="1800" dirty="0" err="1">
                <a:solidFill>
                  <a:srgbClr val="C00000"/>
                </a:solidFill>
              </a:rPr>
              <a:t>đầu</a:t>
            </a:r>
            <a:r>
              <a:rPr lang="en-US" sz="1800" dirty="0">
                <a:solidFill>
                  <a:srgbClr val="C00000"/>
                </a:solidFill>
              </a:rPr>
              <a:t> </a:t>
            </a: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8" name="Google Shape;310;p38">
            <a:extLst>
              <a:ext uri="{FF2B5EF4-FFF2-40B4-BE49-F238E27FC236}">
                <a16:creationId xmlns:a16="http://schemas.microsoft.com/office/drawing/2014/main" id="{D60C6F60-B565-8762-337C-2D3B7DD9E4AE}"/>
              </a:ext>
            </a:extLst>
          </p:cNvPr>
          <p:cNvSpPr txBox="1">
            <a:spLocks/>
          </p:cNvSpPr>
          <p:nvPr/>
        </p:nvSpPr>
        <p:spPr>
          <a:xfrm>
            <a:off x="5259969" y="2320414"/>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Sáng</a:t>
            </a:r>
            <a:endParaRPr lang="en-US" sz="1800" dirty="0">
              <a:solidFill>
                <a:srgbClr val="C00000"/>
              </a:solidFill>
            </a:endParaRPr>
          </a:p>
        </p:txBody>
      </p:sp>
      <p:sp>
        <p:nvSpPr>
          <p:cNvPr id="9" name="Google Shape;310;p38">
            <a:extLst>
              <a:ext uri="{FF2B5EF4-FFF2-40B4-BE49-F238E27FC236}">
                <a16:creationId xmlns:a16="http://schemas.microsoft.com/office/drawing/2014/main" id="{5C4329AA-CC2D-37F3-6D78-99FCE3FA8E52}"/>
              </a:ext>
            </a:extLst>
          </p:cNvPr>
          <p:cNvSpPr txBox="1">
            <a:spLocks/>
          </p:cNvSpPr>
          <p:nvPr/>
        </p:nvSpPr>
        <p:spPr>
          <a:xfrm>
            <a:off x="1849705" y="29198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10" name="Google Shape;310;p38">
            <a:extLst>
              <a:ext uri="{FF2B5EF4-FFF2-40B4-BE49-F238E27FC236}">
                <a16:creationId xmlns:a16="http://schemas.microsoft.com/office/drawing/2014/main" id="{C54B365B-B156-3A09-08AE-55C2827CD67C}"/>
              </a:ext>
            </a:extLst>
          </p:cNvPr>
          <p:cNvSpPr txBox="1">
            <a:spLocks/>
          </p:cNvSpPr>
          <p:nvPr/>
        </p:nvSpPr>
        <p:spPr>
          <a:xfrm>
            <a:off x="5259969" y="29198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Rất</a:t>
            </a:r>
            <a:r>
              <a:rPr lang="en-US" sz="1800" dirty="0">
                <a:solidFill>
                  <a:srgbClr val="C00000"/>
                </a:solidFill>
              </a:rPr>
              <a:t> </a:t>
            </a:r>
            <a:r>
              <a:rPr lang="en-US" sz="1800" dirty="0" err="1">
                <a:solidFill>
                  <a:srgbClr val="C00000"/>
                </a:solidFill>
              </a:rPr>
              <a:t>sáng</a:t>
            </a:r>
            <a:endParaRPr lang="en-US" sz="1800" dirty="0">
              <a:solidFill>
                <a:srgbClr val="C00000"/>
              </a:solidFill>
            </a:endParaRPr>
          </a:p>
        </p:txBody>
      </p:sp>
    </p:spTree>
    <p:extLst>
      <p:ext uri="{BB962C8B-B14F-4D97-AF65-F5344CB8AC3E}">
        <p14:creationId xmlns:p14="http://schemas.microsoft.com/office/powerpoint/2010/main" val="39042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4000"/>
                                  </p:iterate>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4000"/>
                                  </p:iterate>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p:bldP spid="8" grpId="0"/>
      <p:bldP spid="9" grpId="0"/>
      <p:bldP spid="10" grpId="0"/>
    </p:bldLst>
  </p:timing>
</p:sld>
</file>

<file path=ppt/theme/theme1.xml><?xml version="1.0" encoding="utf-8"?>
<a:theme xmlns:a="http://schemas.openxmlformats.org/drawingml/2006/main" name="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1556</TotalTime>
  <Words>1564</Words>
  <Application>Microsoft Office PowerPoint</Application>
  <PresentationFormat>On-screen Show (16:9)</PresentationFormat>
  <Paragraphs>152</Paragraphs>
  <Slides>37</Slides>
  <Notes>30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Encode Sans</vt:lpstr>
      <vt:lpstr>Lato</vt:lpstr>
      <vt:lpstr>DM Sans</vt:lpstr>
      <vt:lpstr>Segoe UI Symbol</vt:lpstr>
      <vt:lpstr>#9Slide03 Arima Madurai Black</vt:lpstr>
      <vt:lpstr>Cambria Math</vt:lpstr>
      <vt:lpstr>Anaheim</vt:lpstr>
      <vt:lpstr>Arial</vt:lpstr>
      <vt:lpstr>Calibri</vt:lpstr>
      <vt:lpstr>Waves and Optics - Science - 10th Grade by Slidesgo</vt:lpstr>
      <vt:lpstr>BÀI 6 PHẢN XẠ TOÀN PHẦN</vt:lpstr>
      <vt:lpstr>Nếu ánh sáng truyền từ nước hoặc thuỷ tinh  sang không khí thì có phải lúc nào ta cũng  thấy tia khúc xạ?</vt:lpstr>
      <vt:lpstr>NỘI DUNG BÀI HỌC</vt:lpstr>
      <vt:lpstr>Sự Truyền Ánh Sáng Từ Môi Trường Chiết Suất Lớn Vào Môi Trường Chiết Suất Nhỏ</vt:lpstr>
      <vt:lpstr>PowerPoint Presentation</vt:lpstr>
      <vt:lpstr>PowerPoint Presentation</vt:lpstr>
      <vt:lpstr>PHIẾU HỌC TẬP</vt:lpstr>
      <vt:lpstr>PowerPoint Presentation</vt:lpstr>
      <vt:lpstr>PowerPoint Presentation</vt:lpstr>
      <vt:lpstr>Hiện Tượng Phản Xạ Toàn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Ứng Dụng Hiện Tượng Phản Xạ Toàn Phần</vt:lpstr>
      <vt:lpstr>Hiện tượng ảo ảnh trên đường nhựa</vt:lpstr>
      <vt:lpstr>Hiện tượng ảo ảnh trên đường nhựa</vt:lpstr>
      <vt:lpstr>Hiện tượng ảo ảnh trên sa mạc</vt:lpstr>
      <vt:lpstr>PowerPoint Presentation</vt:lpstr>
      <vt:lpstr>PowerPoint Presentation</vt:lpstr>
      <vt:lpstr>CÁP QUANG</vt:lpstr>
      <vt:lpstr>CÁP QUANG</vt:lpstr>
      <vt:lpstr>Hoạt động của cáp quang</vt:lpstr>
      <vt:lpstr>PowerPoint Presentation</vt:lpstr>
      <vt:lpstr>Câu 1: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2: ith là kí hiệu của: A. Góc toàn phần B. Góc tới hạn C. Góc giới hạn D. Góc toàn hạn </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PHẢN XẠ TOÀN PHẦN</dc:title>
  <dc:creator>ADMIN</dc:creator>
  <cp:lastModifiedBy>Administrator</cp:lastModifiedBy>
  <cp:revision>14</cp:revision>
  <dcterms:modified xsi:type="dcterms:W3CDTF">2025-10-12T17:35:52Z</dcterms:modified>
</cp:coreProperties>
</file>