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2"/>
  </p:notesMasterIdLst>
  <p:sldIdLst>
    <p:sldId id="256" r:id="rId2"/>
    <p:sldId id="490" r:id="rId3"/>
    <p:sldId id="491" r:id="rId4"/>
    <p:sldId id="282" r:id="rId5"/>
    <p:sldId id="260" r:id="rId6"/>
    <p:sldId id="262" r:id="rId7"/>
    <p:sldId id="326" r:id="rId8"/>
    <p:sldId id="263" r:id="rId9"/>
    <p:sldId id="295" r:id="rId10"/>
    <p:sldId id="261" r:id="rId11"/>
    <p:sldId id="265" r:id="rId12"/>
    <p:sldId id="304" r:id="rId13"/>
    <p:sldId id="264" r:id="rId14"/>
    <p:sldId id="327" r:id="rId15"/>
    <p:sldId id="328" r:id="rId16"/>
    <p:sldId id="259" r:id="rId17"/>
    <p:sldId id="268" r:id="rId18"/>
    <p:sldId id="329" r:id="rId19"/>
    <p:sldId id="306" r:id="rId20"/>
    <p:sldId id="307" r:id="rId21"/>
    <p:sldId id="266" r:id="rId22"/>
    <p:sldId id="330" r:id="rId23"/>
    <p:sldId id="331" r:id="rId24"/>
    <p:sldId id="332" r:id="rId25"/>
    <p:sldId id="492" r:id="rId26"/>
    <p:sldId id="296" r:id="rId27"/>
    <p:sldId id="335" r:id="rId28"/>
    <p:sldId id="336" r:id="rId29"/>
    <p:sldId id="333" r:id="rId30"/>
    <p:sldId id="334" r:id="rId31"/>
    <p:sldId id="337" r:id="rId32"/>
    <p:sldId id="297" r:id="rId33"/>
    <p:sldId id="267" r:id="rId34"/>
    <p:sldId id="493" r:id="rId35"/>
    <p:sldId id="270" r:id="rId36"/>
    <p:sldId id="301" r:id="rId37"/>
    <p:sldId id="308" r:id="rId38"/>
    <p:sldId id="338" r:id="rId39"/>
    <p:sldId id="339" r:id="rId40"/>
    <p:sldId id="299" r:id="rId41"/>
    <p:sldId id="302" r:id="rId42"/>
    <p:sldId id="309" r:id="rId43"/>
    <p:sldId id="310" r:id="rId44"/>
    <p:sldId id="311" r:id="rId45"/>
    <p:sldId id="312" r:id="rId46"/>
    <p:sldId id="313" r:id="rId47"/>
    <p:sldId id="314" r:id="rId48"/>
    <p:sldId id="281" r:id="rId49"/>
    <p:sldId id="287" r:id="rId50"/>
    <p:sldId id="283" r:id="rId51"/>
    <p:sldId id="316" r:id="rId52"/>
    <p:sldId id="317" r:id="rId53"/>
    <p:sldId id="285" r:id="rId54"/>
    <p:sldId id="318" r:id="rId55"/>
    <p:sldId id="319" r:id="rId56"/>
    <p:sldId id="320" r:id="rId57"/>
    <p:sldId id="322" r:id="rId58"/>
    <p:sldId id="323" r:id="rId59"/>
    <p:sldId id="324" r:id="rId60"/>
    <p:sldId id="325" r:id="rId61"/>
  </p:sldIdLst>
  <p:sldSz cx="9144000" cy="5143500" type="screen16x9"/>
  <p:notesSz cx="6858000" cy="9144000"/>
  <p:embeddedFontLst>
    <p:embeddedFont>
      <p:font typeface="#9Slide03 Arima Madurai Black" panose="020B0604020202020204" charset="0"/>
      <p:bold r:id="rId63"/>
    </p:embeddedFont>
    <p:embeddedFont>
      <p:font typeface="Bebas Neue" panose="020B0604020202020204" charset="0"/>
      <p:regular r:id="rId64"/>
    </p:embeddedFont>
    <p:embeddedFont>
      <p:font typeface="Cambria Math" panose="02040503050406030204" pitchFamily="18" charset="0"/>
      <p:regular r:id="rId65"/>
    </p:embeddedFont>
    <p:embeddedFont>
      <p:font typeface="Fira Sans Black" panose="020B0604020202020204" charset="0"/>
      <p:bold r:id="rId66"/>
      <p:boldItalic r:id="rId67"/>
    </p:embeddedFont>
    <p:embeddedFont>
      <p:font typeface="Fira Sans Condensed Medium" panose="020B0604020202020204" charset="0"/>
      <p:regular r:id="rId68"/>
      <p:italic r:id="rId69"/>
    </p:embeddedFont>
    <p:embeddedFont>
      <p:font typeface="Merriweather" panose="020B0604020202020204" charset="0"/>
      <p:regular r:id="rId70"/>
      <p:bold r:id="rId71"/>
      <p:italic r:id="rId72"/>
      <p:boldItalic r:id="rId73"/>
    </p:embeddedFont>
    <p:embeddedFont>
      <p:font typeface="Nunito Light" panose="020B0604020202020204" charset="0"/>
      <p:regular r:id="rId74"/>
      <p:italic r:id="rId75"/>
    </p:embeddedFont>
    <p:embeddedFont>
      <p:font typeface="Open Sans" panose="020B0604020202020204" charset="0"/>
      <p:regular r:id="rId76"/>
      <p:bold r:id="rId77"/>
      <p:italic r:id="rId78"/>
      <p:boldItalic r:id="rId79"/>
    </p:embeddedFont>
    <p:embeddedFont>
      <p:font typeface="PT Sans" panose="020B0604020202020204" charset="0"/>
      <p:regular r:id="rId80"/>
      <p:bold r:id="rId81"/>
      <p:italic r:id="rId82"/>
      <p:boldItalic r:id="rId83"/>
    </p:embeddedFont>
    <p:embeddedFont>
      <p:font typeface="Quicksand" panose="020B0604020202020204" charset="0"/>
      <p:regular r:id="rId84"/>
      <p:bold r:id="rId85"/>
    </p:embeddedFont>
    <p:embeddedFont>
      <p:font typeface="Quicksand Medium" panose="020B0604020202020204" charset="0"/>
      <p:regular r:id="rId86"/>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87" d="100"/>
          <a:sy n="87" d="100"/>
        </p:scale>
        <p:origin x="7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236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547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36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293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42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61" r:id="rId8"/>
    <p:sldLayoutId id="2147483662" r:id="rId9"/>
    <p:sldLayoutId id="2147483663" r:id="rId10"/>
    <p:sldLayoutId id="2147483667" r:id="rId11"/>
    <p:sldLayoutId id="2147483668" r:id="rId12"/>
    <p:sldLayoutId id="2147483669" r:id="rId13"/>
    <p:sldLayoutId id="2147483670" r:id="rId14"/>
    <p:sldLayoutId id="2147483671" r:id="rId15"/>
    <p:sldLayoutId id="2147483672" r:id="rId16"/>
    <p:sldLayoutId id="2147483675" r:id="rId17"/>
    <p:sldLayoutId id="214748367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220.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24.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2042440" y="293378"/>
            <a:ext cx="488088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000" b="1" dirty="0">
                <a:solidFill>
                  <a:srgbClr val="C00000"/>
                </a:solidFill>
              </a:rPr>
              <a:t>CH</a:t>
            </a:r>
            <a:r>
              <a:rPr lang="vi-VN" sz="4000" b="1" dirty="0">
                <a:solidFill>
                  <a:srgbClr val="C00000"/>
                </a:solidFill>
              </a:rPr>
              <a:t>Ư</a:t>
            </a:r>
            <a:r>
              <a:rPr lang="en-US" sz="4000" b="1" dirty="0" err="1">
                <a:solidFill>
                  <a:srgbClr val="C00000"/>
                </a:solidFill>
              </a:rPr>
              <a:t>ƠNG</a:t>
            </a:r>
            <a:r>
              <a:rPr lang="en-US" sz="4000" b="1" dirty="0">
                <a:solidFill>
                  <a:srgbClr val="C00000"/>
                </a:solidFill>
              </a:rPr>
              <a:t> II: </a:t>
            </a:r>
            <a:r>
              <a:rPr lang="en-US" sz="4000" b="1" dirty="0" err="1">
                <a:solidFill>
                  <a:srgbClr val="C00000"/>
                </a:solidFill>
              </a:rPr>
              <a:t>ÁNH</a:t>
            </a:r>
            <a:r>
              <a:rPr lang="en-US" sz="4000" b="1" dirty="0">
                <a:solidFill>
                  <a:srgbClr val="C00000"/>
                </a:solidFill>
              </a:rPr>
              <a:t> </a:t>
            </a:r>
            <a:r>
              <a:rPr lang="en-US" sz="4000" b="1" dirty="0" err="1">
                <a:solidFill>
                  <a:srgbClr val="C00000"/>
                </a:solidFill>
              </a:rPr>
              <a:t>SÁNG</a:t>
            </a:r>
            <a:endParaRPr lang="en-US" sz="4000" b="1" dirty="0">
              <a:solidFill>
                <a:srgbClr val="C00000"/>
              </a:solidFill>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603863" y="942180"/>
            <a:ext cx="7970400" cy="1446550"/>
          </a:xfrm>
          <a:prstGeom prst="rect">
            <a:avLst/>
          </a:prstGeom>
          <a:noFill/>
        </p:spPr>
        <p:txBody>
          <a:bodyPr wrap="square" rtlCol="0">
            <a:spAutoFit/>
          </a:bodyPr>
          <a:lstStyle/>
          <a:p>
            <a:pPr algn="ctr">
              <a:buClrTx/>
              <a:defRPr/>
            </a:pPr>
            <a:r>
              <a:rPr lang="en-US" sz="4400" dirty="0" err="1">
                <a:solidFill>
                  <a:srgbClr val="001331"/>
                </a:solidFill>
                <a:latin typeface="Fira Sans Black" panose="020B0A03050000020004" pitchFamily="34" charset="0"/>
              </a:rPr>
              <a:t>BÀI</a:t>
            </a:r>
            <a:r>
              <a:rPr lang="en-US" sz="4400" dirty="0">
                <a:solidFill>
                  <a:srgbClr val="001331"/>
                </a:solidFill>
                <a:latin typeface="Fira Sans Black" panose="020B0A03050000020004" pitchFamily="34" charset="0"/>
              </a:rPr>
              <a:t> 5</a:t>
            </a:r>
            <a:endParaRPr lang="en-US" sz="4400" spc="-150" noProof="0" dirty="0">
              <a:solidFill>
                <a:srgbClr val="001331"/>
              </a:solidFill>
              <a:latin typeface="Fira Sans Black" panose="020B0A03050000020004" pitchFamily="34" charset="0"/>
            </a:endParaRPr>
          </a:p>
          <a:p>
            <a:pPr algn="ctr">
              <a:buClrTx/>
              <a:defRPr/>
            </a:pPr>
            <a:r>
              <a:rPr lang="en-US" sz="4400" spc="-150" noProof="0" dirty="0" err="1">
                <a:solidFill>
                  <a:srgbClr val="001331"/>
                </a:solidFill>
                <a:latin typeface="Fira Sans Black" panose="020B0A03050000020004" pitchFamily="34" charset="0"/>
              </a:rPr>
              <a:t>KHÚC</a:t>
            </a:r>
            <a:r>
              <a:rPr lang="en-US" sz="4400" spc="-150" noProof="0" dirty="0">
                <a:solidFill>
                  <a:srgbClr val="001331"/>
                </a:solidFill>
                <a:latin typeface="Fira Sans Black" panose="020B0A03050000020004" pitchFamily="34" charset="0"/>
              </a:rPr>
              <a:t> XẠ </a:t>
            </a:r>
            <a:r>
              <a:rPr lang="en-US" sz="44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a:t>
            </a:r>
            <a:r>
              <a:rPr lang="en-US" sz="2000" dirty="0"/>
              <a:t> </a:t>
            </a:r>
            <a:r>
              <a:rPr lang="vi-VN" sz="2000" dirty="0"/>
              <a:t>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pic>
        <p:nvPicPr>
          <p:cNvPr id="1026" name="Picture 2" descr="Hình ảnh Dấu Tích PNG, Vector, PSD, và biểu tượng để tải về miễn phí |  pngtree">
            <a:extLst>
              <a:ext uri="{FF2B5EF4-FFF2-40B4-BE49-F238E27FC236}">
                <a16:creationId xmlns:a16="http://schemas.microsoft.com/office/drawing/2014/main" id="{73ADE0AA-5B93-43D3-BB52-A2CFF68CE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962" y="92701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K</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IK</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r</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smtClean="0">
                            <a:latin typeface="Cambria Math" panose="02040503050406030204" pitchFamily="18" charset="0"/>
                          </a:rPr>
                          <m:t>K</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a:t>
            </a:r>
            <a:r>
              <a:rPr lang="en-US" sz="2400" dirty="0" err="1">
                <a:solidFill>
                  <a:schemeClr val="tx1">
                    <a:lumMod val="50000"/>
                  </a:schemeClr>
                </a:solidFill>
              </a:rPr>
              <a:t>biểu</a:t>
            </a:r>
            <a:r>
              <a:rPr lang="en-US" sz="2400" dirty="0">
                <a:solidFill>
                  <a:schemeClr val="tx1">
                    <a:lumMod val="50000"/>
                  </a:schemeClr>
                </a:solidFill>
              </a:rPr>
              <a:t> </a:t>
            </a:r>
            <a:r>
              <a:rPr lang="en-US" sz="2400" dirty="0" err="1">
                <a:solidFill>
                  <a:schemeClr val="tx1">
                    <a:lumMod val="50000"/>
                  </a:schemeClr>
                </a:solidFill>
              </a:rPr>
              <a:t>di</a:t>
            </a:r>
            <a:r>
              <a:rPr lang="en-US" sz="2400" b="1" dirty="0" err="1">
                <a:solidFill>
                  <a:schemeClr val="tx1">
                    <a:lumMod val="50000"/>
                  </a:schemeClr>
                </a:solidFill>
              </a:rPr>
              <a:t>ễ</a:t>
            </a:r>
            <a:r>
              <a:rPr lang="en-US" sz="2400" dirty="0" err="1">
                <a:solidFill>
                  <a:schemeClr val="tx1">
                    <a:lumMod val="50000"/>
                  </a:schemeClr>
                </a:solidFill>
              </a:rPr>
              <a:t>n</a:t>
            </a:r>
            <a:r>
              <a:rPr lang="vi-VN" sz="2400" dirty="0">
                <a:solidFill>
                  <a:schemeClr val="tx1">
                    <a:lumMod val="50000"/>
                  </a:schemeClr>
                </a:solidFill>
              </a:rPr>
              <a:t>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677644" y="3786836"/>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r>
              <a:rPr lang="en-US" dirty="0"/>
              <a:t>)</a:t>
            </a:r>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2C26F9C4-502F-7ED2-130F-95E182457F80}"/>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a16="http://schemas.microsoft.com/office/drawing/2014/main" val="315062122"/>
                    </a:ext>
                  </a:extLst>
                </a:gridCol>
                <a:gridCol w="1176361">
                  <a:extLst>
                    <a:ext uri="{9D8B030D-6E8A-4147-A177-3AD203B41FA5}">
                      <a16:colId xmlns:a16="http://schemas.microsoft.com/office/drawing/2014/main" val="1300500952"/>
                    </a:ext>
                  </a:extLst>
                </a:gridCol>
                <a:gridCol w="1164078">
                  <a:extLst>
                    <a:ext uri="{9D8B030D-6E8A-4147-A177-3AD203B41FA5}">
                      <a16:colId xmlns:a16="http://schemas.microsoft.com/office/drawing/2014/main" val="65148859"/>
                    </a:ext>
                  </a:extLst>
                </a:gridCol>
                <a:gridCol w="1264903">
                  <a:extLst>
                    <a:ext uri="{9D8B030D-6E8A-4147-A177-3AD203B41FA5}">
                      <a16:colId xmlns:a16="http://schemas.microsoft.com/office/drawing/2014/main" val="182218991"/>
                    </a:ext>
                  </a:extLst>
                </a:gridCol>
                <a:gridCol w="1209908">
                  <a:extLst>
                    <a:ext uri="{9D8B030D-6E8A-4147-A177-3AD203B41FA5}">
                      <a16:colId xmlns:a16="http://schemas.microsoft.com/office/drawing/2014/main" val="1805831494"/>
                    </a:ext>
                  </a:extLst>
                </a:gridCol>
                <a:gridCol w="1209908">
                  <a:extLst>
                    <a:ext uri="{9D8B030D-6E8A-4147-A177-3AD203B41FA5}">
                      <a16:colId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5">
            <a:hlinkClick r:id="" action="ppaction://media"/>
            <a:extLst>
              <a:ext uri="{FF2B5EF4-FFF2-40B4-BE49-F238E27FC236}">
                <a16:creationId xmlns:a16="http://schemas.microsoft.com/office/drawing/2014/main" id="{955136EA-9B41-40E5-BC28-4BF31E5FD5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32057"/>
            <a:ext cx="2977931" cy="5171747"/>
          </a:xfrm>
          <a:prstGeom prst="rect">
            <a:avLst/>
          </a:prstGeom>
        </p:spPr>
      </p:pic>
    </p:spTree>
    <p:extLst>
      <p:ext uri="{BB962C8B-B14F-4D97-AF65-F5344CB8AC3E}">
        <p14:creationId xmlns:p14="http://schemas.microsoft.com/office/powerpoint/2010/main" val="15789249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4119237979"/>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40,5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5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646623C6-48A7-5755-3B0C-BA137A2777A0}"/>
              </a:ext>
            </a:extLst>
          </p:cNvPr>
          <p:cNvPicPr>
            <a:picLocks noChangeAspect="1"/>
          </p:cNvPicPr>
          <p:nvPr/>
        </p:nvPicPr>
        <p:blipFill>
          <a:blip r:embed="rId3"/>
          <a:stretch>
            <a:fillRect/>
          </a:stretch>
        </p:blipFill>
        <p:spPr>
          <a:xfrm>
            <a:off x="3941105" y="1501334"/>
            <a:ext cx="5202895" cy="3002666"/>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28784" y="894724"/>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746477" y="1740724"/>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Bản bán trụ bằng thuỷ tinh </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a:t>Tấm</a:t>
            </a:r>
            <a:r>
              <a:rPr lang="en-US" dirty="0"/>
              <a:t> </a:t>
            </a:r>
            <a:r>
              <a:rPr lang="en-US" dirty="0" err="1"/>
              <a:t>xốp</a:t>
            </a:r>
            <a:r>
              <a:rPr lang="en-US" dirty="0"/>
              <a:t> </a:t>
            </a:r>
            <a:r>
              <a:rPr lang="en-US" dirty="0" err="1"/>
              <a:t>có</a:t>
            </a:r>
            <a:r>
              <a:rPr lang="en-US" dirty="0"/>
              <a:t> </a:t>
            </a:r>
            <a:r>
              <a:rPr lang="en-US" dirty="0" err="1"/>
              <a:t>gắn</a:t>
            </a:r>
            <a:r>
              <a:rPr lang="en-US" dirty="0"/>
              <a:t> </a:t>
            </a:r>
            <a:r>
              <a:rPr lang="en-US" dirty="0" err="1"/>
              <a:t>bảng</a:t>
            </a:r>
            <a:r>
              <a:rPr lang="en-US" dirty="0"/>
              <a:t> chia </a:t>
            </a:r>
            <a:r>
              <a:rPr lang="en-US" dirty="0" err="1"/>
              <a:t>độ</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746477" y="3082136"/>
            <a:ext cx="4356551"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Bốn chiếc đinh ghim</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746477" y="3755661"/>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tấm nhựa phẳng.</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0" y="178002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521404"/>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011841"/>
            <a:ext cx="3629523" cy="797078"/>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2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a:t>
            </a:r>
            <a:r>
              <a:rPr lang="en-US" sz="2000" b="0" dirty="0" err="1"/>
              <a:t>tại</a:t>
            </a:r>
            <a:r>
              <a:rPr lang="en-US" sz="2000" b="0" dirty="0"/>
              <a:t> O </a:t>
            </a:r>
            <a:r>
              <a:rPr lang="en-US" sz="2000" b="0" dirty="0" err="1"/>
              <a:t>và</a:t>
            </a:r>
            <a:r>
              <a:rPr lang="en-US" sz="2000" b="0" dirty="0"/>
              <a:t> A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pháp</a:t>
            </a:r>
            <a:r>
              <a:rPr lang="en-US" sz="2000" b="0" dirty="0"/>
              <a:t> </a:t>
            </a:r>
            <a:r>
              <a:rPr lang="en-US" sz="2000" b="0" dirty="0" err="1"/>
              <a:t>tuyến</a:t>
            </a:r>
            <a:r>
              <a:rPr lang="en-US" sz="2000" b="0" dirty="0"/>
              <a:t> OA</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994"/>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5" y="2887783"/>
            <a:ext cx="5827145"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ở B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tia</a:t>
            </a:r>
            <a:r>
              <a:rPr lang="en-US" sz="2000" b="0" dirty="0"/>
              <a:t> </a:t>
            </a:r>
            <a:r>
              <a:rPr lang="en-US" sz="2000" b="0" dirty="0" err="1"/>
              <a:t>tới</a:t>
            </a:r>
            <a:r>
              <a:rPr lang="en-US" sz="2000" b="0" dirty="0"/>
              <a:t> </a:t>
            </a:r>
            <a:r>
              <a:rPr lang="en-US" sz="2000" b="0" dirty="0" err="1"/>
              <a:t>là</a:t>
            </a:r>
            <a:r>
              <a:rPr lang="en-US" sz="2000" b="0" dirty="0"/>
              <a:t> BO</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88778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5" y="3403774"/>
            <a:ext cx="7750837" cy="797078"/>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Đặt</a:t>
            </a:r>
            <a:r>
              <a:rPr lang="en-US" dirty="0"/>
              <a:t> </a:t>
            </a:r>
            <a:r>
              <a:rPr lang="en-US" dirty="0" err="1"/>
              <a:t>mắt</a:t>
            </a:r>
            <a:r>
              <a:rPr lang="en-US" dirty="0"/>
              <a:t> </a:t>
            </a:r>
            <a:r>
              <a:rPr lang="en-US" dirty="0" err="1"/>
              <a:t>để</a:t>
            </a:r>
            <a:r>
              <a:rPr lang="en-US" dirty="0"/>
              <a:t> </a:t>
            </a:r>
            <a:r>
              <a:rPr lang="en-US" dirty="0" err="1"/>
              <a:t>nhìn</a:t>
            </a:r>
            <a:r>
              <a:rPr lang="en-US" dirty="0"/>
              <a:t> </a:t>
            </a:r>
            <a:r>
              <a:rPr lang="en-US" dirty="0" err="1"/>
              <a:t>vào</a:t>
            </a:r>
            <a:r>
              <a:rPr lang="en-US" dirty="0"/>
              <a:t> </a:t>
            </a:r>
            <a:r>
              <a:rPr lang="en-US" dirty="0" err="1"/>
              <a:t>mặt</a:t>
            </a:r>
            <a:r>
              <a:rPr lang="en-US" dirty="0"/>
              <a:t> </a:t>
            </a:r>
            <a:r>
              <a:rPr lang="en-US" dirty="0" err="1"/>
              <a:t>phẳng</a:t>
            </a:r>
            <a:r>
              <a:rPr lang="en-US" dirty="0"/>
              <a:t> </a:t>
            </a:r>
            <a:r>
              <a:rPr lang="en-US" dirty="0" err="1"/>
              <a:t>của</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sao</a:t>
            </a:r>
            <a:r>
              <a:rPr lang="en-US" dirty="0"/>
              <a:t> </a:t>
            </a:r>
            <a:r>
              <a:rPr lang="en-US" dirty="0" err="1"/>
              <a:t>cho</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O </a:t>
            </a:r>
            <a:r>
              <a:rPr lang="en-US" dirty="0" err="1"/>
              <a:t>che</a:t>
            </a:r>
            <a:r>
              <a:rPr lang="en-US" dirty="0"/>
              <a:t> </a:t>
            </a:r>
            <a:r>
              <a:rPr lang="en-US" dirty="0" err="1"/>
              <a:t>khuất</a:t>
            </a:r>
            <a:r>
              <a:rPr lang="en-US" dirty="0"/>
              <a:t> </a:t>
            </a:r>
            <a:r>
              <a:rPr lang="en-US" dirty="0" err="1"/>
              <a:t>ảnh</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B.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4663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2380585"/>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7319515"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Cắm đinh ghim ở C trên đường truyền sáng từ O tới mắt sao cho đầu mũ đinh ghim ở C che khuất ảnh đầu đinh ghim ở B và O. Khi đó tia khúc xạ sẽ là tia OC</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7" y="2762915"/>
            <a:ext cx="3929334" cy="153574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Bỏ</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thuỷ</a:t>
            </a:r>
            <a:r>
              <a:rPr lang="en-US" dirty="0"/>
              <a:t> </a:t>
            </a:r>
            <a:r>
              <a:rPr lang="en-US" dirty="0" err="1"/>
              <a:t>tinh</a:t>
            </a:r>
            <a:r>
              <a:rPr lang="en-US" dirty="0"/>
              <a:t> </a:t>
            </a:r>
            <a:r>
              <a:rPr lang="en-US" dirty="0" err="1"/>
              <a:t>ra</a:t>
            </a:r>
            <a:r>
              <a:rPr lang="en-US" dirty="0"/>
              <a:t>, </a:t>
            </a:r>
            <a:r>
              <a:rPr lang="en-US" dirty="0" err="1"/>
              <a:t>dùng</a:t>
            </a:r>
            <a:r>
              <a:rPr lang="en-US" dirty="0"/>
              <a:t> </a:t>
            </a:r>
            <a:r>
              <a:rPr lang="en-US" dirty="0" err="1"/>
              <a:t>tấm</a:t>
            </a:r>
            <a:r>
              <a:rPr lang="en-US" dirty="0"/>
              <a:t> </a:t>
            </a:r>
            <a:r>
              <a:rPr lang="en-US" dirty="0" err="1"/>
              <a:t>nhựa</a:t>
            </a:r>
            <a:r>
              <a:rPr lang="en-US" dirty="0"/>
              <a:t> </a:t>
            </a:r>
            <a:r>
              <a:rPr lang="en-US" dirty="0" err="1"/>
              <a:t>phẳng</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các</a:t>
            </a:r>
            <a:r>
              <a:rPr lang="en-US" dirty="0"/>
              <a:t> </a:t>
            </a:r>
            <a:r>
              <a:rPr lang="en-US" dirty="0" err="1"/>
              <a:t>tia</a:t>
            </a:r>
            <a:r>
              <a:rPr lang="en-US" dirty="0"/>
              <a:t> BO, OA, OC </a:t>
            </a:r>
            <a:r>
              <a:rPr lang="en-US" dirty="0" err="1"/>
              <a:t>có</a:t>
            </a:r>
            <a:r>
              <a:rPr lang="en-US" dirty="0"/>
              <a:t> </a:t>
            </a:r>
            <a:r>
              <a:rPr lang="en-US" dirty="0" err="1"/>
              <a:t>đồng</a:t>
            </a:r>
            <a:r>
              <a:rPr lang="en-US" dirty="0"/>
              <a:t> </a:t>
            </a:r>
            <a:r>
              <a:rPr lang="en-US" dirty="0" err="1"/>
              <a:t>phẳng</a:t>
            </a:r>
            <a:r>
              <a:rPr lang="en-US" dirty="0"/>
              <a:t> hay </a:t>
            </a:r>
            <a:r>
              <a:rPr lang="en-US" dirty="0" err="1"/>
              <a:t>không</a:t>
            </a:r>
            <a:r>
              <a:rPr lang="en-US" dirty="0"/>
              <a:t>?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7" y="2825527"/>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40,5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5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B5314-5E74-4186-A881-BE86E756E30D}"/>
              </a:ext>
            </a:extLst>
          </p:cNvPr>
          <p:cNvPicPr>
            <a:picLocks noChangeAspect="1"/>
          </p:cNvPicPr>
          <p:nvPr/>
        </p:nvPicPr>
        <p:blipFill rotWithShape="1">
          <a:blip r:embed="rId2"/>
          <a:srcRect t="26295" b="19522"/>
          <a:stretch/>
        </p:blipFill>
        <p:spPr>
          <a:xfrm>
            <a:off x="1437561" y="742950"/>
            <a:ext cx="2689622" cy="2590800"/>
          </a:xfrm>
          <a:prstGeom prst="rect">
            <a:avLst/>
          </a:prstGeom>
        </p:spPr>
      </p:pic>
      <p:pic>
        <p:nvPicPr>
          <p:cNvPr id="4" name="Picture 3">
            <a:extLst>
              <a:ext uri="{FF2B5EF4-FFF2-40B4-BE49-F238E27FC236}">
                <a16:creationId xmlns:a16="http://schemas.microsoft.com/office/drawing/2014/main" id="{4CFD05C4-9A09-4296-A878-F1555F7EDD00}"/>
              </a:ext>
            </a:extLst>
          </p:cNvPr>
          <p:cNvPicPr>
            <a:picLocks noChangeAspect="1"/>
          </p:cNvPicPr>
          <p:nvPr/>
        </p:nvPicPr>
        <p:blipFill rotWithShape="1">
          <a:blip r:embed="rId3"/>
          <a:srcRect t="29523" b="16507"/>
          <a:stretch/>
        </p:blipFill>
        <p:spPr>
          <a:xfrm>
            <a:off x="5105400" y="742950"/>
            <a:ext cx="2700338" cy="2590800"/>
          </a:xfrm>
          <a:prstGeom prst="rect">
            <a:avLst/>
          </a:prstGeom>
        </p:spPr>
      </p:pic>
      <p:sp>
        <p:nvSpPr>
          <p:cNvPr id="5" name="TextBox 4">
            <a:extLst>
              <a:ext uri="{FF2B5EF4-FFF2-40B4-BE49-F238E27FC236}">
                <a16:creationId xmlns:a16="http://schemas.microsoft.com/office/drawing/2014/main" id="{DA5C6292-1387-462E-A292-74B56F0D47A7}"/>
              </a:ext>
            </a:extLst>
          </p:cNvPr>
          <p:cNvSpPr txBox="1"/>
          <p:nvPr/>
        </p:nvSpPr>
        <p:spPr>
          <a:xfrm>
            <a:off x="228600" y="3800385"/>
            <a:ext cx="8810139" cy="1200329"/>
          </a:xfrm>
          <a:prstGeom prst="rect">
            <a:avLst/>
          </a:prstGeom>
          <a:noFill/>
        </p:spPr>
        <p:txBody>
          <a:bodyPr wrap="square">
            <a:spAutoFit/>
          </a:bodyPr>
          <a:lstStyle/>
          <a:p>
            <a:pPr algn="ctr"/>
            <a:r>
              <a:rPr lang="vi-VN" sz="2400" dirty="0">
                <a:latin typeface="Fira Sans Condensed Medium" panose="020B0603050000020004" pitchFamily="34" charset="0"/>
                <a:ea typeface="Courier New" panose="02070309020205020404" pitchFamily="49" charset="0"/>
              </a:rPr>
              <a:t>Tại sao khi trong cốc không có nước thì ta không thể nhìn thấy đồng xu (hình a), còn nếu vẫn giữ nguyên vị trí đặt mắt và cốc nhưng rót nước vào cốc thì ta lại nhìn thấy đồng xu (hình b)</a:t>
            </a:r>
            <a:endParaRPr lang="en-US" sz="2400" dirty="0">
              <a:latin typeface="Fira Sans Condensed Medium" panose="020B0603050000020004" pitchFamily="34" charset="0"/>
            </a:endParaRPr>
          </a:p>
        </p:txBody>
      </p:sp>
      <p:sp>
        <p:nvSpPr>
          <p:cNvPr id="6" name="TextBox 5">
            <a:extLst>
              <a:ext uri="{FF2B5EF4-FFF2-40B4-BE49-F238E27FC236}">
                <a16:creationId xmlns:a16="http://schemas.microsoft.com/office/drawing/2014/main" id="{5298D11B-5803-49A9-AE35-FDDB349B6C74}"/>
              </a:ext>
            </a:extLst>
          </p:cNvPr>
          <p:cNvSpPr txBox="1"/>
          <p:nvPr/>
        </p:nvSpPr>
        <p:spPr>
          <a:xfrm>
            <a:off x="2286000" y="209550"/>
            <a:ext cx="1676400" cy="461665"/>
          </a:xfrm>
          <a:prstGeom prst="rect">
            <a:avLst/>
          </a:prstGeom>
          <a:noFill/>
        </p:spPr>
        <p:txBody>
          <a:bodyPr wrap="square" rtlCol="0">
            <a:spAutoFit/>
          </a:bodyPr>
          <a:lstStyle/>
          <a:p>
            <a:r>
              <a:rPr lang="en-US" sz="2400" dirty="0" err="1"/>
              <a:t>Hình</a:t>
            </a:r>
            <a:r>
              <a:rPr lang="en-US" sz="2400" dirty="0"/>
              <a:t> a</a:t>
            </a:r>
          </a:p>
        </p:txBody>
      </p:sp>
      <p:sp>
        <p:nvSpPr>
          <p:cNvPr id="7" name="TextBox 6">
            <a:extLst>
              <a:ext uri="{FF2B5EF4-FFF2-40B4-BE49-F238E27FC236}">
                <a16:creationId xmlns:a16="http://schemas.microsoft.com/office/drawing/2014/main" id="{F69A0338-CC2A-47EA-AECA-8DFFE841B39F}"/>
              </a:ext>
            </a:extLst>
          </p:cNvPr>
          <p:cNvSpPr txBox="1"/>
          <p:nvPr/>
        </p:nvSpPr>
        <p:spPr>
          <a:xfrm>
            <a:off x="6019800" y="219165"/>
            <a:ext cx="1676400" cy="461665"/>
          </a:xfrm>
          <a:prstGeom prst="rect">
            <a:avLst/>
          </a:prstGeom>
          <a:noFill/>
        </p:spPr>
        <p:txBody>
          <a:bodyPr wrap="square" rtlCol="0">
            <a:spAutoFit/>
          </a:bodyPr>
          <a:lstStyle/>
          <a:p>
            <a:r>
              <a:rPr lang="en-US" sz="2400" dirty="0" err="1"/>
              <a:t>Hình</a:t>
            </a:r>
            <a:r>
              <a:rPr lang="en-US" sz="2400" dirty="0"/>
              <a:t> b</a:t>
            </a:r>
          </a:p>
        </p:txBody>
      </p:sp>
      <p:pic>
        <p:nvPicPr>
          <p:cNvPr id="8" name="Picture 7">
            <a:extLst>
              <a:ext uri="{FF2B5EF4-FFF2-40B4-BE49-F238E27FC236}">
                <a16:creationId xmlns:a16="http://schemas.microsoft.com/office/drawing/2014/main" id="{2193158E-DF8E-4E68-AC14-3815F4173DA7}"/>
              </a:ext>
            </a:extLst>
          </p:cNvPr>
          <p:cNvPicPr>
            <a:picLocks noChangeAspect="1"/>
          </p:cNvPicPr>
          <p:nvPr/>
        </p:nvPicPr>
        <p:blipFill>
          <a:blip r:embed="rId4"/>
          <a:stretch>
            <a:fillRect/>
          </a:stretch>
        </p:blipFill>
        <p:spPr>
          <a:xfrm>
            <a:off x="0" y="3333750"/>
            <a:ext cx="664606" cy="664606"/>
          </a:xfrm>
          <a:prstGeom prst="rect">
            <a:avLst/>
          </a:prstGeom>
        </p:spPr>
      </p:pic>
    </p:spTree>
    <p:extLst>
      <p:ext uri="{BB962C8B-B14F-4D97-AF65-F5344CB8AC3E}">
        <p14:creationId xmlns:p14="http://schemas.microsoft.com/office/powerpoint/2010/main" val="2535229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là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gì</a:t>
            </a:r>
            <a:r>
              <a:rPr lang="en-US" sz="2400" dirty="0">
                <a:solidFill>
                  <a:schemeClr val="accent6"/>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1038486" y="1544446"/>
            <a:ext cx="7252658" cy="2246769"/>
          </a:xfrm>
          <a:prstGeom prst="rect">
            <a:avLst/>
          </a:prstGeom>
          <a:noFill/>
        </p:spPr>
        <p:txBody>
          <a:bodyPr wrap="square" rtlCol="0">
            <a:spAutoFit/>
          </a:bodyPr>
          <a:lstStyle/>
          <a:p>
            <a:pPr algn="just"/>
            <a:r>
              <a:rPr lang="vi-VN" sz="2800" dirty="0">
                <a:solidFill>
                  <a:srgbClr val="0E2A47"/>
                </a:solidFill>
                <a:ea typeface="Courier New" panose="02070309020205020404" pitchFamily="49" charset="0"/>
              </a:rPr>
              <a:t>Chiết</a:t>
            </a:r>
            <a:r>
              <a:rPr lang="vi-VN" sz="1600" dirty="0">
                <a:solidFill>
                  <a:srgbClr val="0E2A47"/>
                </a:solidFill>
              </a:rPr>
              <a:t> </a:t>
            </a:r>
            <a:r>
              <a:rPr lang="vi-VN" sz="2800" dirty="0">
                <a:solidFill>
                  <a:srgbClr val="0E2A47"/>
                </a:solidFill>
                <a:ea typeface="Courier New" panose="02070309020205020404" pitchFamily="49" charset="0"/>
              </a:rPr>
              <a:t>suất </a:t>
            </a:r>
            <a:r>
              <a:rPr lang="en-US" sz="2800" dirty="0" err="1">
                <a:solidFill>
                  <a:srgbClr val="0E2A47"/>
                </a:solidFill>
                <a:ea typeface="Courier New" panose="02070309020205020404" pitchFamily="49" charset="0"/>
              </a:rPr>
              <a:t>là</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đại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lượng</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đặc</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trưng</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cho</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khả</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năng</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làm</a:t>
            </a:r>
            <a:r>
              <a:rPr lang="en-US" sz="2800"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thay</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đổi</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tốc</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độ</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truyền</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ánh</a:t>
            </a:r>
            <a:r>
              <a:rPr lang="en-US" sz="2800" b="1" dirty="0">
                <a:solidFill>
                  <a:srgbClr val="0E2A47"/>
                </a:solidFill>
                <a:ea typeface="Courier New" panose="02070309020205020404" pitchFamily="49" charset="0"/>
              </a:rPr>
              <a:t> </a:t>
            </a:r>
            <a:r>
              <a:rPr lang="en-US" sz="2800" b="1" dirty="0" err="1">
                <a:solidFill>
                  <a:srgbClr val="0E2A47"/>
                </a:solidFill>
                <a:ea typeface="Courier New" panose="02070309020205020404" pitchFamily="49" charset="0"/>
              </a:rPr>
              <a:t>sáng</a:t>
            </a:r>
            <a:r>
              <a:rPr lang="en-US" sz="2800" b="1"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của</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một</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môi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trường</a:t>
            </a:r>
            <a:r>
              <a:rPr lang="en-US" sz="2800" dirty="0">
                <a:solidFill>
                  <a:srgbClr val="0E2A47"/>
                </a:solidFill>
                <a:ea typeface="Courier New" panose="02070309020205020404" pitchFamily="49" charset="0"/>
              </a:rPr>
              <a:t>.</a:t>
            </a:r>
          </a:p>
          <a:p>
            <a:pPr algn="just"/>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Chiết</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suất</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cho</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biết</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ánh</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sáng</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chậm</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đi</a:t>
            </a:r>
            <a:r>
              <a:rPr lang="en-US" sz="2800" dirty="0">
                <a:solidFill>
                  <a:srgbClr val="0E2A47"/>
                </a:solidFill>
                <a:ea typeface="Courier New" panose="02070309020205020404" pitchFamily="49" charset="0"/>
              </a:rPr>
              <a:t> bao </a:t>
            </a:r>
            <a:r>
              <a:rPr lang="en-US" sz="2800" dirty="0" err="1">
                <a:solidFill>
                  <a:srgbClr val="0E2A47"/>
                </a:solidFill>
                <a:ea typeface="Courier New" panose="02070309020205020404" pitchFamily="49" charset="0"/>
              </a:rPr>
              <a:t>nhiêu</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lần</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khi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vào</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môi</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trường</a:t>
            </a:r>
            <a:r>
              <a:rPr lang="en-US" sz="2800" dirty="0">
                <a:solidFill>
                  <a:srgbClr val="0E2A47"/>
                </a:solidFill>
                <a:ea typeface="Courier New" panose="02070309020205020404" pitchFamily="49" charset="0"/>
              </a:rPr>
              <a:t> </a:t>
            </a:r>
            <a:r>
              <a:rPr lang="en-US" sz="2800" dirty="0" err="1">
                <a:solidFill>
                  <a:srgbClr val="0E2A47"/>
                </a:solidFill>
                <a:ea typeface="Courier New" panose="02070309020205020404" pitchFamily="49" charset="0"/>
              </a:rPr>
              <a:t>đó</a:t>
            </a:r>
            <a:r>
              <a:rPr lang="en-US" sz="2800" dirty="0">
                <a:solidFill>
                  <a:srgbClr val="0E2A47"/>
                </a:solidFill>
                <a:ea typeface="Courier New" panose="02070309020205020404" pitchFamily="49"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29" y="3708785"/>
            <a:ext cx="2662867"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a:t>
            </a:r>
            <a:r>
              <a:rPr lang="en-US" b="1" dirty="0"/>
              <a:t>3.10</a:t>
            </a:r>
            <a:r>
              <a:rPr lang="en-US" b="1" baseline="30000" dirty="0"/>
              <a:t>8</a:t>
            </a:r>
            <a:r>
              <a:rPr lang="en-US" dirty="0"/>
              <a:t> </a:t>
            </a:r>
            <a:r>
              <a:rPr lang="vi-VN" b="1" dirty="0"/>
              <a:t>m/s</a:t>
            </a:r>
            <a:endParaRPr lang="en-US" b="1" dirty="0"/>
          </a:p>
        </p:txBody>
      </p:sp>
    </p:spTree>
    <p:extLst>
      <p:ext uri="{BB962C8B-B14F-4D97-AF65-F5344CB8AC3E}">
        <p14:creationId xmlns:p14="http://schemas.microsoft.com/office/powerpoint/2010/main" val="201234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61960" y="1536375"/>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a16="http://schemas.microsoft.com/office/drawing/2014/main" id="{E396F9C5-B443-25E4-C41A-EA8239B03E2E}"/>
              </a:ext>
            </a:extLst>
          </p:cNvPr>
          <p:cNvSpPr txBox="1"/>
          <p:nvPr/>
        </p:nvSpPr>
        <p:spPr>
          <a:xfrm>
            <a:off x="666084" y="1101769"/>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a16="http://schemas.microsoft.com/office/drawing/2014/main" id="{BC0F75E7-6552-960D-C212-72A0E7ADC6AC}"/>
              </a:ext>
            </a:extLst>
          </p:cNvPr>
          <p:cNvSpPr txBox="1"/>
          <p:nvPr/>
        </p:nvSpPr>
        <p:spPr>
          <a:xfrm>
            <a:off x="4446365" y="1081519"/>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1100"/>
                            </p:stCondLst>
                            <p:childTnLst>
                              <p:par>
                                <p:cTn id="14" presetID="22" presetClass="entr" presetSubtype="8" fill="hold" grpId="0" nodeType="afterEffect">
                                  <p:stCondLst>
                                    <p:cond delay="0"/>
                                  </p:stCondLst>
                                  <p:iterate type="lt">
                                    <p:tmPct val="5000"/>
                                  </p:iterate>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2200"/>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3850"/>
                            </p:stCondLst>
                            <p:childTnLst>
                              <p:par>
                                <p:cTn id="22" presetID="14"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a16="http://schemas.microsoft.com/office/drawing/2014/main" val="1080539311"/>
                    </a:ext>
                  </a:extLst>
                </a:gridCol>
                <a:gridCol w="1992376">
                  <a:extLst>
                    <a:ext uri="{9D8B030D-6E8A-4147-A177-3AD203B41FA5}">
                      <a16:colId xmlns:a16="http://schemas.microsoft.com/office/drawing/2014/main" val="2652618876"/>
                    </a:ext>
                  </a:extLst>
                </a:gridCol>
                <a:gridCol w="2342682">
                  <a:extLst>
                    <a:ext uri="{9D8B030D-6E8A-4147-A177-3AD203B41FA5}">
                      <a16:colId xmlns:a16="http://schemas.microsoft.com/office/drawing/2014/main" val="2969978716"/>
                    </a:ext>
                  </a:extLst>
                </a:gridCol>
                <a:gridCol w="1966897">
                  <a:extLst>
                    <a:ext uri="{9D8B030D-6E8A-4147-A177-3AD203B41FA5}">
                      <a16:colId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32011" y="1115005"/>
            <a:ext cx="8453043" cy="1456745"/>
          </a:xfrm>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49304" y="40286"/>
                  <a:pt x="579524" y="110494"/>
                  <a:pt x="734765" y="0"/>
                </a:cubicBezTo>
                <a:cubicBezTo>
                  <a:pt x="951383" y="-15408"/>
                  <a:pt x="981349" y="-24178"/>
                  <a:pt x="1131407" y="0"/>
                </a:cubicBezTo>
                <a:cubicBezTo>
                  <a:pt x="1250512" y="11033"/>
                  <a:pt x="1476862" y="13036"/>
                  <a:pt x="1612580" y="0"/>
                </a:cubicBezTo>
                <a:cubicBezTo>
                  <a:pt x="1776143" y="-86502"/>
                  <a:pt x="2112477" y="16513"/>
                  <a:pt x="2262814" y="0"/>
                </a:cubicBezTo>
                <a:cubicBezTo>
                  <a:pt x="2390278" y="-13745"/>
                  <a:pt x="2648047" y="75466"/>
                  <a:pt x="2828518" y="0"/>
                </a:cubicBezTo>
                <a:cubicBezTo>
                  <a:pt x="2969966" y="-113621"/>
                  <a:pt x="3472495" y="62064"/>
                  <a:pt x="3647812" y="0"/>
                </a:cubicBezTo>
                <a:cubicBezTo>
                  <a:pt x="3881767" y="26236"/>
                  <a:pt x="3981522" y="91714"/>
                  <a:pt x="4213517" y="0"/>
                </a:cubicBezTo>
                <a:cubicBezTo>
                  <a:pt x="4482242" y="-42883"/>
                  <a:pt x="4516484" y="-21363"/>
                  <a:pt x="4610159" y="0"/>
                </a:cubicBezTo>
                <a:cubicBezTo>
                  <a:pt x="4674514" y="80168"/>
                  <a:pt x="5221590" y="17452"/>
                  <a:pt x="5429454" y="0"/>
                </a:cubicBezTo>
                <a:cubicBezTo>
                  <a:pt x="5752927" y="-35843"/>
                  <a:pt x="5753228" y="81873"/>
                  <a:pt x="6079688" y="0"/>
                </a:cubicBezTo>
                <a:cubicBezTo>
                  <a:pt x="6447508" y="-56627"/>
                  <a:pt x="6571007" y="-46540"/>
                  <a:pt x="6729922" y="0"/>
                </a:cubicBezTo>
                <a:cubicBezTo>
                  <a:pt x="6930194" y="9118"/>
                  <a:pt x="7100904" y="107"/>
                  <a:pt x="7464687" y="0"/>
                </a:cubicBezTo>
                <a:cubicBezTo>
                  <a:pt x="7827139" y="-39752"/>
                  <a:pt x="7773964" y="81804"/>
                  <a:pt x="7861329" y="0"/>
                </a:cubicBezTo>
                <a:cubicBezTo>
                  <a:pt x="8035067" y="-51328"/>
                  <a:pt x="8247731" y="78986"/>
                  <a:pt x="8453043" y="0"/>
                </a:cubicBezTo>
                <a:cubicBezTo>
                  <a:pt x="8508963" y="160011"/>
                  <a:pt x="8441973" y="321851"/>
                  <a:pt x="8453043" y="514716"/>
                </a:cubicBezTo>
                <a:cubicBezTo>
                  <a:pt x="8489547" y="656793"/>
                  <a:pt x="8439458" y="923039"/>
                  <a:pt x="8453043" y="1014865"/>
                </a:cubicBezTo>
                <a:cubicBezTo>
                  <a:pt x="8478402" y="1117822"/>
                  <a:pt x="8339509" y="1288414"/>
                  <a:pt x="8453043" y="1456745"/>
                </a:cubicBezTo>
                <a:cubicBezTo>
                  <a:pt x="8291103" y="1378696"/>
                  <a:pt x="8066287" y="1323886"/>
                  <a:pt x="7887339" y="1456745"/>
                </a:cubicBezTo>
                <a:cubicBezTo>
                  <a:pt x="7676623" y="1447130"/>
                  <a:pt x="7472977" y="1438295"/>
                  <a:pt x="7321635" y="1456745"/>
                </a:cubicBezTo>
                <a:cubicBezTo>
                  <a:pt x="7222242" y="1535172"/>
                  <a:pt x="6792288" y="1402092"/>
                  <a:pt x="6502340" y="1456745"/>
                </a:cubicBezTo>
                <a:cubicBezTo>
                  <a:pt x="6277128" y="1456067"/>
                  <a:pt x="6101933" y="1431620"/>
                  <a:pt x="5852106" y="1456745"/>
                </a:cubicBezTo>
                <a:cubicBezTo>
                  <a:pt x="5539377" y="1511623"/>
                  <a:pt x="5468373" y="1385534"/>
                  <a:pt x="5201872" y="1456745"/>
                </a:cubicBezTo>
                <a:cubicBezTo>
                  <a:pt x="4974640" y="1549465"/>
                  <a:pt x="4880898" y="1475984"/>
                  <a:pt x="4551638" y="1456745"/>
                </a:cubicBezTo>
                <a:cubicBezTo>
                  <a:pt x="4253404" y="1448206"/>
                  <a:pt x="4259008" y="1419556"/>
                  <a:pt x="4154996" y="1456745"/>
                </a:cubicBezTo>
                <a:cubicBezTo>
                  <a:pt x="4058753" y="1453897"/>
                  <a:pt x="3601480" y="1448470"/>
                  <a:pt x="3420231" y="1456745"/>
                </a:cubicBezTo>
                <a:cubicBezTo>
                  <a:pt x="3312721" y="1469557"/>
                  <a:pt x="2810584" y="1370667"/>
                  <a:pt x="2685467" y="1456745"/>
                </a:cubicBezTo>
                <a:cubicBezTo>
                  <a:pt x="2540184" y="1446392"/>
                  <a:pt x="2384495" y="1373482"/>
                  <a:pt x="2288823" y="1456745"/>
                </a:cubicBezTo>
                <a:cubicBezTo>
                  <a:pt x="2091468" y="1486362"/>
                  <a:pt x="1790035" y="1350694"/>
                  <a:pt x="1554059" y="1456745"/>
                </a:cubicBezTo>
                <a:cubicBezTo>
                  <a:pt x="1274871" y="1490807"/>
                  <a:pt x="1318788" y="1420707"/>
                  <a:pt x="1157416" y="1456745"/>
                </a:cubicBezTo>
                <a:cubicBezTo>
                  <a:pt x="1067336" y="1460772"/>
                  <a:pt x="867069" y="1402327"/>
                  <a:pt x="676243" y="1456745"/>
                </a:cubicBezTo>
                <a:cubicBezTo>
                  <a:pt x="517591" y="1396785"/>
                  <a:pt x="137347" y="1409823"/>
                  <a:pt x="0" y="1456745"/>
                </a:cubicBezTo>
                <a:cubicBezTo>
                  <a:pt x="-26853" y="1269589"/>
                  <a:pt x="72813" y="1093171"/>
                  <a:pt x="0" y="1014865"/>
                </a:cubicBezTo>
                <a:cubicBezTo>
                  <a:pt x="-17396" y="931761"/>
                  <a:pt x="31721" y="802401"/>
                  <a:pt x="0" y="543851"/>
                </a:cubicBezTo>
                <a:cubicBezTo>
                  <a:pt x="-4316" y="335589"/>
                  <a:pt x="61231" y="193531"/>
                  <a:pt x="0" y="0"/>
                </a:cubicBezTo>
                <a:close/>
              </a:path>
            </a:pathLst>
          </a:custGeom>
          <a:noFill/>
          <a:ln w="28575">
            <a:solidFill>
              <a:schemeClr val="accent2"/>
            </a:solidFill>
            <a:extLst>
              <a:ext uri="{C807C97D-BFC1-408E-A445-0C87EB9F89A2}">
                <ask:lineSketchStyleProps xmln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491673" y="334344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extLst>
                  <a:ext uri="{C807C97D-BFC1-408E-A445-0C87EB9F89A2}">
                    <ask:lineSketchStyleProps xmln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=1,35</m:t>
                    </m:r>
                  </m:oMath>
                </a14:m>
                <a:endParaRPr lang="en-US" sz="1600" dirty="0"/>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1863"/>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a16="http://schemas.microsoft.com/office/drawing/2014/main" id="{C9E60310-BE9A-BE2F-C4F8-868CEAD0AD22}"/>
              </a:ext>
            </a:extLst>
          </p:cNvPr>
          <p:cNvSpPr txBox="1"/>
          <p:nvPr/>
        </p:nvSpPr>
        <p:spPr>
          <a:xfrm>
            <a:off x="816083" y="3866707"/>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r>
              <a:rPr lang="en-US" dirty="0"/>
              <a:t>)</a:t>
            </a:r>
          </a:p>
        </p:txBody>
      </p:sp>
      <p:pic>
        <p:nvPicPr>
          <p:cNvPr id="2050" name="Picture 2" descr="Molecule ">
            <a:extLst>
              <a:ext uri="{FF2B5EF4-FFF2-40B4-BE49-F238E27FC236}">
                <a16:creationId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6505</TotalTime>
  <Words>2835</Words>
  <Application>Microsoft Office PowerPoint</Application>
  <PresentationFormat>On-screen Show (16:9)</PresentationFormat>
  <Paragraphs>426</Paragraphs>
  <Slides>60</Slides>
  <Notes>50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60</vt:i4>
      </vt:variant>
    </vt:vector>
  </HeadingPairs>
  <TitlesOfParts>
    <vt:vector size="76" baseType="lpstr">
      <vt:lpstr>Nunito Light</vt:lpstr>
      <vt:lpstr>Quicksand Medium</vt:lpstr>
      <vt:lpstr>Merriweather</vt:lpstr>
      <vt:lpstr>#9Slide03 Quicksand Medium</vt:lpstr>
      <vt:lpstr>Courier New</vt:lpstr>
      <vt:lpstr>Open Sans</vt:lpstr>
      <vt:lpstr>#9Slide03 Arima Madurai Black</vt:lpstr>
      <vt:lpstr>Times New Roman</vt:lpstr>
      <vt:lpstr>Bebas Neue</vt:lpstr>
      <vt:lpstr>Fira Sans Black</vt:lpstr>
      <vt:lpstr>PT Sans</vt:lpstr>
      <vt:lpstr>Arial</vt:lpstr>
      <vt:lpstr>Cambria Math</vt:lpstr>
      <vt:lpstr>Fira Sans Condensed Medium</vt:lpstr>
      <vt:lpstr>Quicksand</vt:lpstr>
      <vt:lpstr>Science Subject for Middle School: Light Energy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Administrator</cp:lastModifiedBy>
  <cp:revision>48</cp:revision>
  <dcterms:modified xsi:type="dcterms:W3CDTF">2025-10-12T17:05:21Z</dcterms:modified>
</cp:coreProperties>
</file>