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490" r:id="rId2"/>
    <p:sldId id="335" r:id="rId3"/>
    <p:sldId id="477" r:id="rId4"/>
    <p:sldId id="478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3" r:id="rId16"/>
    <p:sldId id="501" r:id="rId17"/>
    <p:sldId id="502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6CA"/>
    <a:srgbClr val="4AC9D2"/>
    <a:srgbClr val="6DB6E1"/>
    <a:srgbClr val="8BD5CB"/>
    <a:srgbClr val="974949"/>
    <a:srgbClr val="F4F8E0"/>
    <a:srgbClr val="FCFDF5"/>
    <a:srgbClr val="4AB8A3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0" autoAdjust="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73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5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Trồng Lúa PNG, Vector, PSD, và biểu tượng để tải về miễn phí |  pngtree">
            <a:extLst>
              <a:ext uri="{FF2B5EF4-FFF2-40B4-BE49-F238E27FC236}">
                <a16:creationId xmlns:a16="http://schemas.microsoft.com/office/drawing/2014/main" id="{91733F5D-5FAB-4026-AFE2-B93C7491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500" r="93250">
                        <a14:foregroundMark x1="6583" y1="67833" x2="8250" y2="68917"/>
                        <a14:foregroundMark x1="93250" y1="53500" x2="932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73355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Người đàn ông đi Dạo Nghệ Thuật Hoạt Hình Miễn Phí PNG , đi Bộ,  Người đàn ông đi Bộ, Cậu Bé đi Bộ PNG trong suốt và Vector để">
            <a:extLst>
              <a:ext uri="{FF2B5EF4-FFF2-40B4-BE49-F238E27FC236}">
                <a16:creationId xmlns:a16="http://schemas.microsoft.com/office/drawing/2014/main" id="{D7A772F4-9A9E-4B28-A34B-4CC43AF1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9" b="95000" l="10000" r="90000">
                        <a14:foregroundMark x1="34063" y1="43281" x2="34375" y2="45938"/>
                        <a14:foregroundMark x1="48750" y1="29063" x2="49844" y2="37500"/>
                        <a14:foregroundMark x1="52812" y1="31250" x2="50469" y2="35625"/>
                        <a14:foregroundMark x1="45469" y1="24844" x2="47656" y2="25938"/>
                        <a14:foregroundMark x1="54844" y1="44219" x2="56875" y2="42344"/>
                        <a14:foregroundMark x1="65469" y1="91250" x2="69688" y2="95156"/>
                        <a14:foregroundMark x1="50313" y1="5469" x2="48594" y2="8125"/>
                        <a14:foregroundMark x1="45000" y1="10156" x2="44688" y2="11563"/>
                        <a14:foregroundMark x1="46406" y1="42969" x2="46406" y2="42969"/>
                        <a14:foregroundMark x1="48125" y1="36094" x2="48281" y2="4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6215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B2B8F1-DEC7-4D78-BC62-EA570B6E67E9}"/>
              </a:ext>
            </a:extLst>
          </p:cNvPr>
          <p:cNvGrpSpPr/>
          <p:nvPr/>
        </p:nvGrpSpPr>
        <p:grpSpPr>
          <a:xfrm>
            <a:off x="1478563" y="456396"/>
            <a:ext cx="5227037" cy="1055608"/>
            <a:chOff x="1478563" y="456396"/>
            <a:chExt cx="5227037" cy="105560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75A578-5CF2-4A33-A972-9137EC44A608}"/>
                </a:ext>
              </a:extLst>
            </p:cNvPr>
            <p:cNvSpPr txBox="1"/>
            <p:nvPr/>
          </p:nvSpPr>
          <p:spPr>
            <a:xfrm>
              <a:off x="2362200" y="456396"/>
              <a:ext cx="4343400" cy="1055608"/>
            </a:xfrm>
            <a:prstGeom prst="roundRect">
              <a:avLst/>
            </a:prstGeom>
            <a:ln w="28575">
              <a:prstDash val="lg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Công</a:t>
              </a:r>
              <a:r>
                <a:rPr lang="en-US" sz="2800" dirty="0"/>
                <a:t> c</a:t>
              </a:r>
              <a:r>
                <a:rPr lang="vi-VN" sz="2800" dirty="0"/>
                <a:t>ơ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đ</a:t>
              </a:r>
              <a:r>
                <a:rPr lang="vi-VN" sz="2800" dirty="0"/>
                <a:t>ư</a:t>
              </a:r>
              <a:r>
                <a:rPr lang="en-US" sz="2800" dirty="0" err="1"/>
                <a:t>ợc</a:t>
              </a:r>
              <a:r>
                <a:rPr lang="en-US" sz="2800" dirty="0"/>
                <a:t> </a:t>
              </a:r>
              <a:r>
                <a:rPr lang="en-US" sz="2800" dirty="0" err="1"/>
                <a:t>xác</a:t>
              </a:r>
              <a:r>
                <a:rPr lang="en-US" sz="2800" dirty="0"/>
                <a:t> </a:t>
              </a:r>
              <a:r>
                <a:rPr lang="en-US" sz="2800" dirty="0" err="1"/>
                <a:t>định</a:t>
              </a:r>
              <a:r>
                <a:rPr lang="en-US" sz="2800" dirty="0"/>
                <a:t> </a:t>
              </a:r>
              <a:r>
                <a:rPr lang="en-US" sz="2800" dirty="0" err="1"/>
                <a:t>nh</a:t>
              </a:r>
              <a:r>
                <a:rPr lang="vi-VN" sz="2800" dirty="0"/>
                <a:t>ư</a:t>
              </a:r>
              <a:r>
                <a:rPr lang="en-US" sz="2800" dirty="0"/>
                <a:t> </a:t>
              </a:r>
              <a:r>
                <a:rPr lang="en-US" sz="2800" dirty="0" err="1"/>
                <a:t>thế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EFADBA-5A6A-46BB-B7E8-4E8A2E719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31" b="90000" l="10000" r="90000">
                          <a14:foregroundMark x1="47969" y1="9531" x2="47969" y2="9531"/>
                          <a14:foregroundMark x1="55937" y1="10313" x2="55937" y2="10313"/>
                          <a14:foregroundMark x1="47188" y1="84531" x2="36875" y2="84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563" y="475446"/>
              <a:ext cx="883637" cy="883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37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01. Công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12096-CA3C-4B64-A784-787F5BE9DA53}"/>
              </a:ext>
            </a:extLst>
          </p:cNvPr>
          <p:cNvSpPr txBox="1"/>
          <p:nvPr/>
        </p:nvSpPr>
        <p:spPr>
          <a:xfrm>
            <a:off x="990600" y="511970"/>
            <a:ext cx="7650763" cy="1328023"/>
          </a:xfrm>
          <a:prstGeom prst="roundRect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Tính công thực hiện khi tác dụng lực có độ lớn 40 N theo phương trùng với hướng chuyển động của vật làm vật dịch chuyển quãng đường 2 m.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1182D8-6ED2-46EC-8049-3F0C95C13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1" b="90000" l="10000" r="90000">
                        <a14:foregroundMark x1="47969" y1="9531" x2="47969" y2="9531"/>
                        <a14:foregroundMark x1="55937" y1="10313" x2="55937" y2="10313"/>
                        <a14:foregroundMark x1="47188" y1="84531" x2="36875" y2="8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590550"/>
            <a:ext cx="883637" cy="883637"/>
          </a:xfrm>
          <a:prstGeom prst="rect">
            <a:avLst/>
          </a:prstGeom>
        </p:spPr>
      </p:pic>
      <p:pic>
        <p:nvPicPr>
          <p:cNvPr id="7172" name="Picture 4" descr="In hộp carton, thùng carton giá rẻ - In trực tiếp ở xưởng | In Gia Cong">
            <a:extLst>
              <a:ext uri="{FF2B5EF4-FFF2-40B4-BE49-F238E27FC236}">
                <a16:creationId xmlns:a16="http://schemas.microsoft.com/office/drawing/2014/main" id="{D4FEE973-6681-43D3-A18F-5EC63A42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466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n hộp carton, thùng carton giá rẻ - In trực tiếp ở xưởng | In Gia Cong">
            <a:extLst>
              <a:ext uri="{FF2B5EF4-FFF2-40B4-BE49-F238E27FC236}">
                <a16:creationId xmlns:a16="http://schemas.microsoft.com/office/drawing/2014/main" id="{29817928-F527-4E31-885F-3BA4B187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8895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1E7A69-CBB7-41FA-9C72-79B2E6DF109A}"/>
              </a:ext>
            </a:extLst>
          </p:cNvPr>
          <p:cNvCxnSpPr>
            <a:stCxn id="7172" idx="3"/>
          </p:cNvCxnSpPr>
          <p:nvPr/>
        </p:nvCxnSpPr>
        <p:spPr>
          <a:xfrm>
            <a:off x="3505200" y="2702360"/>
            <a:ext cx="762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1BEF86-654D-4422-A60A-0FA561684041}"/>
              </a:ext>
            </a:extLst>
          </p:cNvPr>
          <p:cNvCxnSpPr/>
          <p:nvPr/>
        </p:nvCxnSpPr>
        <p:spPr>
          <a:xfrm>
            <a:off x="2667000" y="3384350"/>
            <a:ext cx="3048000" cy="0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90B47A-3171-4E3B-B6C2-2A5FC969D391}"/>
              </a:ext>
            </a:extLst>
          </p:cNvPr>
          <p:cNvSpPr txBox="1"/>
          <p:nvPr/>
        </p:nvSpPr>
        <p:spPr>
          <a:xfrm>
            <a:off x="3886200" y="21878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40N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1C09D5-0C3A-4B01-AD0B-588D022AFC64}"/>
              </a:ext>
            </a:extLst>
          </p:cNvPr>
          <p:cNvSpPr txBox="1"/>
          <p:nvPr/>
        </p:nvSpPr>
        <p:spPr>
          <a:xfrm>
            <a:off x="3886200" y="348055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2m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707B19-3611-4559-B31B-CF62B7E8D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3849885"/>
            <a:ext cx="1111451" cy="11114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75DC0C-219B-46C1-BDB3-14353EC12A07}"/>
              </a:ext>
            </a:extLst>
          </p:cNvPr>
          <p:cNvSpPr txBox="1"/>
          <p:nvPr/>
        </p:nvSpPr>
        <p:spPr>
          <a:xfrm>
            <a:off x="2606181" y="419766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= </a:t>
            </a:r>
            <a:r>
              <a:rPr lang="en-US" sz="3200" dirty="0" err="1"/>
              <a:t>F.s</a:t>
            </a:r>
            <a:r>
              <a:rPr lang="en-US" sz="3200" dirty="0"/>
              <a:t> = 40.2 = 8 (J)</a:t>
            </a:r>
          </a:p>
        </p:txBody>
      </p:sp>
    </p:spTree>
    <p:extLst>
      <p:ext uri="{BB962C8B-B14F-4D97-AF65-F5344CB8AC3E}">
        <p14:creationId xmlns:p14="http://schemas.microsoft.com/office/powerpoint/2010/main" val="397571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01. Công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pic>
        <p:nvPicPr>
          <p:cNvPr id="8194" name="Picture 2" descr="Một cậu bé đang kéo thùng hàng trên mặt đất bằng sợi dây">
            <a:extLst>
              <a:ext uri="{FF2B5EF4-FFF2-40B4-BE49-F238E27FC236}">
                <a16:creationId xmlns:a16="http://schemas.microsoft.com/office/drawing/2014/main" id="{9142CC93-D18B-4662-866E-A72AFF2B8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4"/>
          <a:stretch/>
        </p:blipFill>
        <p:spPr bwMode="auto">
          <a:xfrm>
            <a:off x="381000" y="1123951"/>
            <a:ext cx="42622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6370D3-6A0E-4722-A939-382AA02AA46E}"/>
              </a:ext>
            </a:extLst>
          </p:cNvPr>
          <p:cNvSpPr/>
          <p:nvPr/>
        </p:nvSpPr>
        <p:spPr>
          <a:xfrm>
            <a:off x="2514600" y="2724150"/>
            <a:ext cx="381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A8FEC2-C6E6-4864-9FFE-17FC654CDAC7}"/>
              </a:ext>
            </a:extLst>
          </p:cNvPr>
          <p:cNvCxnSpPr/>
          <p:nvPr/>
        </p:nvCxnSpPr>
        <p:spPr>
          <a:xfrm flipH="1" flipV="1">
            <a:off x="2743200" y="2647950"/>
            <a:ext cx="533400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BECC6A-B16F-4BF2-BB92-6FF8F48829B9}"/>
                  </a:ext>
                </a:extLst>
              </p:cNvPr>
              <p:cNvSpPr txBox="1"/>
              <p:nvPr/>
            </p:nvSpPr>
            <p:spPr>
              <a:xfrm>
                <a:off x="2857500" y="2266950"/>
                <a:ext cx="30480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BECC6A-B16F-4BF2-BB92-6FF8F4882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66950"/>
                <a:ext cx="304800" cy="402931"/>
              </a:xfrm>
              <a:prstGeom prst="rect">
                <a:avLst/>
              </a:prstGeom>
              <a:blipFill>
                <a:blip r:embed="rId4"/>
                <a:stretch>
                  <a:fillRect t="-22727" r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F7C6E8-50B8-4DFF-AC8B-31888B3C52BF}"/>
                  </a:ext>
                </a:extLst>
              </p:cNvPr>
              <p:cNvSpPr txBox="1"/>
              <p:nvPr/>
            </p:nvSpPr>
            <p:spPr>
              <a:xfrm>
                <a:off x="2590800" y="2647950"/>
                <a:ext cx="30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α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F7C6E8-50B8-4DFF-AC8B-31888B3C5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47950"/>
                <a:ext cx="3048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069008A-6F67-4243-8E54-A2DF163BA51A}"/>
              </a:ext>
            </a:extLst>
          </p:cNvPr>
          <p:cNvSpPr txBox="1"/>
          <p:nvPr/>
        </p:nvSpPr>
        <p:spPr>
          <a:xfrm>
            <a:off x="685800" y="398526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B4045-C698-46FD-925B-9B8C72EDDA9C}"/>
              </a:ext>
            </a:extLst>
          </p:cNvPr>
          <p:cNvSpPr txBox="1"/>
          <p:nvPr/>
        </p:nvSpPr>
        <p:spPr>
          <a:xfrm>
            <a:off x="5113020" y="2026981"/>
            <a:ext cx="35101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/>
              <a:t>A=F⋅s⋅cos</a:t>
            </a:r>
            <a:r>
              <a:rPr lang="el-GR" sz="3200" dirty="0"/>
              <a:t>α</a:t>
            </a:r>
            <a:endParaRPr lang="en-US" sz="3200" dirty="0"/>
          </a:p>
          <a:p>
            <a:r>
              <a:rPr lang="el-GR" sz="2400" dirty="0"/>
              <a:t>α </a:t>
            </a:r>
            <a:r>
              <a:rPr lang="vi-VN" sz="2400" dirty="0"/>
              <a:t>là góc hợp bởi hướng của lực tác dụng và hướng dịch chuyển của vật.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45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2306054" y="2190750"/>
            <a:ext cx="82266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00" b="1" dirty="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rPr>
              <a:t>02</a:t>
            </a:r>
          </a:p>
        </p:txBody>
      </p:sp>
      <p:sp>
        <p:nvSpPr>
          <p:cNvPr id="42" name="矩形 41"/>
          <p:cNvSpPr/>
          <p:nvPr/>
        </p:nvSpPr>
        <p:spPr>
          <a:xfrm>
            <a:off x="3204210" y="2802890"/>
            <a:ext cx="3150870" cy="457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16" name="MH_Entry_1"/>
          <p:cNvSpPr/>
          <p:nvPr>
            <p:custDataLst>
              <p:tags r:id="rId1"/>
            </p:custDataLst>
          </p:nvPr>
        </p:nvSpPr>
        <p:spPr>
          <a:xfrm>
            <a:off x="3204211" y="2221113"/>
            <a:ext cx="3120390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Công suất</a:t>
            </a:r>
            <a:endParaRPr lang="zh-CN" altLang="en-US" sz="4000" noProof="1">
              <a:solidFill>
                <a:schemeClr val="bg1"/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1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02. Công suất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9008A-6F67-4243-8E54-A2DF163BA51A}"/>
              </a:ext>
            </a:extLst>
          </p:cNvPr>
          <p:cNvSpPr txBox="1"/>
          <p:nvPr/>
        </p:nvSpPr>
        <p:spPr>
          <a:xfrm>
            <a:off x="1369695" y="401955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 = </a:t>
            </a:r>
            <a:r>
              <a:rPr lang="en-US" sz="2400" dirty="0" err="1"/>
              <a:t>60kg</a:t>
            </a:r>
            <a:r>
              <a:rPr lang="en-US" sz="2400" dirty="0"/>
              <a:t>, h = </a:t>
            </a:r>
            <a:r>
              <a:rPr lang="en-US" sz="2400" dirty="0" err="1"/>
              <a:t>5m</a:t>
            </a:r>
            <a:endParaRPr lang="en-US" sz="2400" dirty="0"/>
          </a:p>
          <a:p>
            <a:pPr algn="ctr"/>
            <a:r>
              <a:rPr lang="en-US" sz="2400" dirty="0"/>
              <a:t>t = </a:t>
            </a:r>
            <a:r>
              <a:rPr lang="en-US" sz="2400" dirty="0" err="1"/>
              <a:t>40s</a:t>
            </a:r>
            <a:endParaRPr lang="en-US" sz="2400" dirty="0"/>
          </a:p>
        </p:txBody>
      </p:sp>
      <p:pic>
        <p:nvPicPr>
          <p:cNvPr id="9218" name="Picture 2" descr="Trắc nghiệm - Bài 17 Trọng lực và lực căng">
            <a:extLst>
              <a:ext uri="{FF2B5EF4-FFF2-40B4-BE49-F238E27FC236}">
                <a16:creationId xmlns:a16="http://schemas.microsoft.com/office/drawing/2014/main" id="{FEA65D0F-C166-44D2-B22D-150923DD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" y="959407"/>
            <a:ext cx="26479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A2E324-670D-4A10-B405-54DC5A0B4CB8}"/>
              </a:ext>
            </a:extLst>
          </p:cNvPr>
          <p:cNvGrpSpPr/>
          <p:nvPr/>
        </p:nvGrpSpPr>
        <p:grpSpPr>
          <a:xfrm>
            <a:off x="5029200" y="986077"/>
            <a:ext cx="3375662" cy="2886786"/>
            <a:chOff x="5029200" y="955597"/>
            <a:chExt cx="3375662" cy="2886786"/>
          </a:xfrm>
        </p:grpSpPr>
        <p:pic>
          <p:nvPicPr>
            <p:cNvPr id="12" name="Picture 2" descr="Trắc nghiệm - Bài 17 Trọng lực và lực căng">
              <a:extLst>
                <a:ext uri="{FF2B5EF4-FFF2-40B4-BE49-F238E27FC236}">
                  <a16:creationId xmlns:a16="http://schemas.microsoft.com/office/drawing/2014/main" id="{2B596D5D-4F20-4079-BD6F-E79EB9E284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/>
            <a:stretch/>
          </p:blipFill>
          <p:spPr bwMode="auto">
            <a:xfrm>
              <a:off x="6934200" y="955597"/>
              <a:ext cx="1470662" cy="273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30A2E5-AEC5-460C-9B25-47E90F22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1336" y="2266949"/>
              <a:ext cx="912864" cy="98297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2A58C7-6454-48F6-80A4-9D41A1B7A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86" t="-1295" r="-1166" b="1295"/>
            <a:stretch/>
          </p:blipFill>
          <p:spPr>
            <a:xfrm flipH="1">
              <a:off x="5029200" y="2657473"/>
              <a:ext cx="1137275" cy="118491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FE3DAE-50FD-48BF-A4F7-CDA64D63EACC}"/>
              </a:ext>
            </a:extLst>
          </p:cNvPr>
          <p:cNvSpPr txBox="1"/>
          <p:nvPr/>
        </p:nvSpPr>
        <p:spPr>
          <a:xfrm>
            <a:off x="5676900" y="4019549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 = </a:t>
            </a:r>
            <a:r>
              <a:rPr lang="en-US" sz="2400" dirty="0" err="1"/>
              <a:t>60kg</a:t>
            </a:r>
            <a:r>
              <a:rPr lang="en-US" sz="2400" dirty="0"/>
              <a:t>, h = </a:t>
            </a:r>
            <a:r>
              <a:rPr lang="en-US" sz="2400" dirty="0" err="1"/>
              <a:t>5m</a:t>
            </a:r>
            <a:endParaRPr lang="en-US" sz="2400" dirty="0"/>
          </a:p>
          <a:p>
            <a:pPr algn="ctr"/>
            <a:r>
              <a:rPr lang="en-US" sz="2400" dirty="0"/>
              <a:t>t = </a:t>
            </a:r>
            <a:r>
              <a:rPr lang="en-US" sz="2400" dirty="0" err="1"/>
              <a:t>10s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811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02. Công suất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A2E324-670D-4A10-B405-54DC5A0B4CB8}"/>
              </a:ext>
            </a:extLst>
          </p:cNvPr>
          <p:cNvGrpSpPr/>
          <p:nvPr/>
        </p:nvGrpSpPr>
        <p:grpSpPr>
          <a:xfrm>
            <a:off x="598168" y="1352550"/>
            <a:ext cx="3375662" cy="2886786"/>
            <a:chOff x="5029200" y="955597"/>
            <a:chExt cx="3375662" cy="2886786"/>
          </a:xfrm>
        </p:grpSpPr>
        <p:pic>
          <p:nvPicPr>
            <p:cNvPr id="12" name="Picture 2" descr="Trắc nghiệm - Bài 17 Trọng lực và lực căng">
              <a:extLst>
                <a:ext uri="{FF2B5EF4-FFF2-40B4-BE49-F238E27FC236}">
                  <a16:creationId xmlns:a16="http://schemas.microsoft.com/office/drawing/2014/main" id="{2B596D5D-4F20-4079-BD6F-E79EB9E284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/>
            <a:stretch/>
          </p:blipFill>
          <p:spPr bwMode="auto">
            <a:xfrm>
              <a:off x="6934200" y="955597"/>
              <a:ext cx="1470662" cy="273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30A2E5-AEC5-460C-9B25-47E90F22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1336" y="2266949"/>
              <a:ext cx="912864" cy="98297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2A58C7-6454-48F6-80A4-9D41A1B7A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86" t="-1295" r="-1166" b="1295"/>
            <a:stretch/>
          </p:blipFill>
          <p:spPr>
            <a:xfrm flipH="1">
              <a:off x="5029200" y="2657473"/>
              <a:ext cx="1137275" cy="118491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FE3DAE-50FD-48BF-A4F7-CDA64D63EACC}"/>
              </a:ext>
            </a:extLst>
          </p:cNvPr>
          <p:cNvSpPr txBox="1"/>
          <p:nvPr/>
        </p:nvSpPr>
        <p:spPr>
          <a:xfrm>
            <a:off x="5105400" y="127635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Đại lượng đặc trưng cho tốc độ thực hiện công được gọi là </a:t>
            </a:r>
            <a:r>
              <a:rPr lang="vi-VN" sz="2400" dirty="0">
                <a:solidFill>
                  <a:srgbClr val="FF0000"/>
                </a:solidFill>
              </a:rPr>
              <a:t>công suất.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F72FB-CE10-47B1-92FA-DE621B14EB6E}"/>
              </a:ext>
            </a:extLst>
          </p:cNvPr>
          <p:cNvSpPr txBox="1"/>
          <p:nvPr/>
        </p:nvSpPr>
        <p:spPr>
          <a:xfrm>
            <a:off x="4343400" y="256794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: </a:t>
            </a:r>
            <a:r>
              <a:rPr lang="en-US" sz="3600" dirty="0">
                <a:latin typeface=".VnCommercial Script" panose="020B7200000000000000" pitchFamily="34" charset="0"/>
              </a:rPr>
              <a:t>P</a:t>
            </a:r>
            <a:endParaRPr lang="en-US" sz="2400" dirty="0"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15D43-0E15-4D71-B311-64A3C69364F4}"/>
                  </a:ext>
                </a:extLst>
              </p:cNvPr>
              <p:cNvSpPr txBox="1"/>
              <p:nvPr/>
            </p:nvSpPr>
            <p:spPr>
              <a:xfrm>
                <a:off x="4741555" y="3114192"/>
                <a:ext cx="3276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: </a:t>
                </a:r>
                <a:r>
                  <a:rPr lang="en-US" sz="3600" dirty="0">
                    <a:solidFill>
                      <a:srgbClr val="FF0000"/>
                    </a:solidFill>
                    <a:latin typeface=".VnCommercial Script" panose="020B7200000000000000" pitchFamily="34" charset="0"/>
                  </a:rPr>
                  <a:t>P </a:t>
                </a:r>
                <a:r>
                  <a:rPr lang="en-US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.VnCommercial Script" panose="020B7200000000000000" pitchFamily="34" charset="0"/>
                  </a:rPr>
                  <a:t> </a:t>
                </a:r>
                <a:endParaRPr lang="en-US" sz="2400" dirty="0">
                  <a:solidFill>
                    <a:srgbClr val="FF0000"/>
                  </a:solidFill>
                  <a:latin typeface=".VnCommercial Script" panose="020B7200000000000000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15D43-0E15-4D71-B311-64A3C693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55" y="3114192"/>
                <a:ext cx="3276600" cy="769441"/>
              </a:xfrm>
              <a:prstGeom prst="rect">
                <a:avLst/>
              </a:prstGeom>
              <a:blipFill>
                <a:blip r:embed="rId6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9CB9D3C-7034-4B74-94E1-C0D2A50D2756}"/>
              </a:ext>
            </a:extLst>
          </p:cNvPr>
          <p:cNvSpPr txBox="1"/>
          <p:nvPr/>
        </p:nvSpPr>
        <p:spPr>
          <a:xfrm>
            <a:off x="4572000" y="3932736"/>
            <a:ext cx="344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Đ</a:t>
            </a:r>
            <a:r>
              <a:rPr lang="vi-VN" sz="2400" dirty="0"/>
              <a:t>ơ</a:t>
            </a:r>
            <a:r>
              <a:rPr lang="en-US" sz="2400" dirty="0"/>
              <a:t>n </a:t>
            </a:r>
            <a:r>
              <a:rPr lang="en-US" sz="2400" dirty="0" err="1"/>
              <a:t>vị</a:t>
            </a:r>
            <a:r>
              <a:rPr lang="en-US" sz="2400" dirty="0"/>
              <a:t>: </a:t>
            </a:r>
            <a:r>
              <a:rPr lang="en-US" sz="2400" dirty="0" err="1"/>
              <a:t>oát</a:t>
            </a:r>
            <a:r>
              <a:rPr lang="en-US" sz="2400" dirty="0"/>
              <a:t> (W) </a:t>
            </a:r>
          </a:p>
        </p:txBody>
      </p:sp>
    </p:spTree>
    <p:extLst>
      <p:ext uri="{BB962C8B-B14F-4D97-AF65-F5344CB8AC3E}">
        <p14:creationId xmlns:p14="http://schemas.microsoft.com/office/powerpoint/2010/main" val="98066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02. Công suất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E3DAE-50FD-48BF-A4F7-CDA64D63EACC}"/>
              </a:ext>
            </a:extLst>
          </p:cNvPr>
          <p:cNvSpPr txBox="1"/>
          <p:nvPr/>
        </p:nvSpPr>
        <p:spPr>
          <a:xfrm>
            <a:off x="0" y="122787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12 000 W =             HP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3865E8-9FF2-4F45-9DA7-D845AD08C60F}"/>
              </a:ext>
            </a:extLst>
          </p:cNvPr>
          <p:cNvSpPr txBox="1"/>
          <p:nvPr/>
        </p:nvSpPr>
        <p:spPr>
          <a:xfrm>
            <a:off x="4191000" y="1274876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12 000 W =               BTU/h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1066EF-543B-4862-A1DE-730BF5671067}"/>
              </a:ext>
            </a:extLst>
          </p:cNvPr>
          <p:cNvSpPr txBox="1"/>
          <p:nvPr/>
        </p:nvSpPr>
        <p:spPr>
          <a:xfrm>
            <a:off x="30480" y="310952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23 HP =                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EAA0C-F8C8-4207-A777-BA7E282E1762}"/>
              </a:ext>
            </a:extLst>
          </p:cNvPr>
          <p:cNvSpPr txBox="1"/>
          <p:nvPr/>
        </p:nvSpPr>
        <p:spPr>
          <a:xfrm>
            <a:off x="4343400" y="316599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50 BTU/h =              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011E5-CF33-46CB-A1D3-140D851422CF}"/>
              </a:ext>
            </a:extLst>
          </p:cNvPr>
          <p:cNvSpPr txBox="1"/>
          <p:nvPr/>
        </p:nvSpPr>
        <p:spPr>
          <a:xfrm>
            <a:off x="2133600" y="1227878"/>
            <a:ext cx="147828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≈ 16.09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22E61B-3F70-4ABE-BED4-7F748CB228FE}"/>
              </a:ext>
            </a:extLst>
          </p:cNvPr>
          <p:cNvSpPr txBox="1"/>
          <p:nvPr/>
        </p:nvSpPr>
        <p:spPr>
          <a:xfrm>
            <a:off x="6248400" y="1274875"/>
            <a:ext cx="164592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≈ 40 955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ED7B66-E5F0-4838-919C-5CEA280AB806}"/>
              </a:ext>
            </a:extLst>
          </p:cNvPr>
          <p:cNvSpPr txBox="1"/>
          <p:nvPr/>
        </p:nvSpPr>
        <p:spPr>
          <a:xfrm>
            <a:off x="1752600" y="3079734"/>
            <a:ext cx="170688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= 17 158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809EA1-7E55-484D-B0CC-556CF416B50E}"/>
              </a:ext>
            </a:extLst>
          </p:cNvPr>
          <p:cNvSpPr txBox="1"/>
          <p:nvPr/>
        </p:nvSpPr>
        <p:spPr>
          <a:xfrm>
            <a:off x="6469380" y="3165990"/>
            <a:ext cx="144780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= 14.65</a:t>
            </a:r>
          </a:p>
        </p:txBody>
      </p:sp>
    </p:spTree>
    <p:extLst>
      <p:ext uri="{BB962C8B-B14F-4D97-AF65-F5344CB8AC3E}">
        <p14:creationId xmlns:p14="http://schemas.microsoft.com/office/powerpoint/2010/main" val="292690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02. Công suất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36FBF7-7968-4FDF-9CF6-F143696056E4}"/>
              </a:ext>
            </a:extLst>
          </p:cNvPr>
          <p:cNvSpPr txBox="1"/>
          <p:nvPr/>
        </p:nvSpPr>
        <p:spPr>
          <a:xfrm>
            <a:off x="914400" y="590550"/>
            <a:ext cx="7650763" cy="2962513"/>
          </a:xfrm>
          <a:prstGeom prst="roundRect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/>
              <a:t>Hai xe nâng được dùng để nâng hai thùng hàng từ mặt đất tới sàn một xe tải có độ cao 1 m.</a:t>
            </a:r>
            <a:r>
              <a:rPr lang="en-US" sz="2400" dirty="0"/>
              <a:t> </a:t>
            </a:r>
            <a:r>
              <a:rPr lang="vi-VN" sz="2400" dirty="0"/>
              <a:t>Xe thứ nhất nâng thùng hàng có trọng lượng 500 N hết thời gian 10 s.</a:t>
            </a:r>
            <a:r>
              <a:rPr lang="en-US" sz="2400" dirty="0"/>
              <a:t> </a:t>
            </a:r>
            <a:r>
              <a:rPr lang="vi-VN" sz="2400" dirty="0"/>
              <a:t>Xe thứ hai nâng thùng hàng có trọng lượng 700 N hết thời gian 15 s.</a:t>
            </a:r>
            <a:endParaRPr lang="en-US" sz="2400" dirty="0"/>
          </a:p>
          <a:p>
            <a:r>
              <a:rPr lang="vi-VN" sz="2400" dirty="0"/>
              <a:t>a) Tính công mà mỗi xe đã thực hiện để nâng thùng hàng.</a:t>
            </a:r>
            <a:endParaRPr lang="en-US" sz="2400" dirty="0"/>
          </a:p>
          <a:p>
            <a:r>
              <a:rPr lang="vi-VN" sz="2400" dirty="0"/>
              <a:t>b) So sánh tốc độ thực hiện công của hai xe.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02088E-23D2-499D-9AD3-C2C5B1650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1" b="90000" l="10000" r="90000">
                        <a14:foregroundMark x1="47969" y1="9531" x2="47969" y2="9531"/>
                        <a14:foregroundMark x1="55937" y1="10313" x2="55937" y2="10313"/>
                        <a14:foregroundMark x1="47188" y1="84531" x2="36875" y2="8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18" y="590550"/>
            <a:ext cx="883637" cy="883637"/>
          </a:xfrm>
          <a:prstGeom prst="rect">
            <a:avLst/>
          </a:prstGeom>
        </p:spPr>
      </p:pic>
      <p:pic>
        <p:nvPicPr>
          <p:cNvPr id="10242" name="Picture 2" descr="Hình ảnh Xe Nâng PNG, Vector, PSD, và biểu tượng để tải về miễn phí |  pngtree">
            <a:extLst>
              <a:ext uri="{FF2B5EF4-FFF2-40B4-BE49-F238E27FC236}">
                <a16:creationId xmlns:a16="http://schemas.microsoft.com/office/drawing/2014/main" id="{13AB12CD-FC68-4E08-8A88-CBA78D84C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1"/>
          <a:stretch/>
        </p:blipFill>
        <p:spPr bwMode="auto">
          <a:xfrm>
            <a:off x="5562600" y="3371850"/>
            <a:ext cx="3200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88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33B71D-CB7B-401C-9505-A3F0C99F8329}"/>
                  </a:ext>
                </a:extLst>
              </p:cNvPr>
              <p:cNvSpPr txBox="1"/>
              <p:nvPr/>
            </p:nvSpPr>
            <p:spPr>
              <a:xfrm>
                <a:off x="838200" y="819150"/>
                <a:ext cx="7848600" cy="4120277"/>
              </a:xfrm>
              <a:prstGeom prst="round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</a:rPr>
                  <a:t>Công cơ học </a:t>
                </a:r>
                <a:r>
                  <a:rPr lang="vi-VN" sz="2400" dirty="0"/>
                  <a:t>thường được gọi tắt là công, đó là số đo phần năng lượng được truyền từ vật này qua vật khác trong tương tác giữa các vật.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400" dirty="0"/>
                  <a:t>C</a:t>
                </a:r>
                <a:r>
                  <a:rPr lang="vi-VN" sz="2400" dirty="0"/>
                  <a:t>ông thức:</a:t>
                </a:r>
                <a:r>
                  <a:rPr lang="en-US" sz="2000" dirty="0"/>
                  <a:t> </a:t>
                </a:r>
                <a:r>
                  <a:rPr lang="en-US" sz="2400" dirty="0"/>
                  <a:t>A = </a:t>
                </a:r>
                <a:r>
                  <a:rPr lang="en-US" sz="2400" dirty="0" err="1"/>
                  <a:t>F.s</a:t>
                </a:r>
                <a:endParaRPr lang="en-US" sz="2400" dirty="0"/>
              </a:p>
              <a:p>
                <a:pPr marL="457200" indent="-457200">
                  <a:buFontTx/>
                  <a:buChar char="-"/>
                </a:pP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: Jun (J)</a:t>
                </a:r>
              </a:p>
              <a:p>
                <a:r>
                  <a:rPr lang="vi-VN" sz="2400" dirty="0"/>
                  <a:t>Đại lượng đặc trưng cho tốc độ thực hiện công được gọi là </a:t>
                </a:r>
                <a:r>
                  <a:rPr lang="vi-VN" sz="2400" dirty="0">
                    <a:solidFill>
                      <a:srgbClr val="FF0000"/>
                    </a:solidFill>
                  </a:rPr>
                  <a:t>công suất.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-    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: </a:t>
                </a:r>
                <a:r>
                  <a:rPr lang="en-US" sz="3600" dirty="0">
                    <a:solidFill>
                      <a:schemeClr val="tx1"/>
                    </a:solidFill>
                    <a:latin typeface=".VnCommercial Script" panose="020B7200000000000000" pitchFamily="34" charset="0"/>
                  </a:rPr>
                  <a:t>P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.VnCommercial Script" panose="020B7200000000000000" pitchFamily="34" charset="0"/>
                  </a:rPr>
                  <a:t> </a:t>
                </a:r>
                <a:endParaRPr lang="en-US" sz="2400" dirty="0">
                  <a:solidFill>
                    <a:srgbClr val="FF0000"/>
                  </a:solidFill>
                  <a:latin typeface=".VnCommercial Script" panose="020B7200000000000000" pitchFamily="34" charset="0"/>
                </a:endParaRPr>
              </a:p>
              <a:p>
                <a:r>
                  <a:rPr lang="en-US" sz="2400" dirty="0"/>
                  <a:t>-     Đ</a:t>
                </a:r>
                <a:r>
                  <a:rPr lang="vi-VN" sz="2400" dirty="0"/>
                  <a:t>ơ</a:t>
                </a:r>
                <a:r>
                  <a:rPr lang="en-US" sz="2400" dirty="0"/>
                  <a:t>n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oát</a:t>
                </a:r>
                <a:r>
                  <a:rPr lang="en-US" sz="2400" dirty="0"/>
                  <a:t> (W)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33B71D-CB7B-401C-9505-A3F0C99F8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9150"/>
                <a:ext cx="7848600" cy="41202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547411E-0EC4-414D-8D43-5CE121055AB7}"/>
              </a:ext>
            </a:extLst>
          </p:cNvPr>
          <p:cNvSpPr txBox="1"/>
          <p:nvPr/>
        </p:nvSpPr>
        <p:spPr>
          <a:xfrm>
            <a:off x="2438400" y="17192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Bài</a:t>
            </a:r>
            <a:r>
              <a:rPr lang="en-US" sz="3200" b="1" dirty="0">
                <a:solidFill>
                  <a:srgbClr val="00B050"/>
                </a:solidFill>
              </a:rPr>
              <a:t> 4: </a:t>
            </a:r>
            <a:r>
              <a:rPr lang="en-US" sz="3200" b="1" dirty="0" err="1">
                <a:solidFill>
                  <a:srgbClr val="00B050"/>
                </a:solidFill>
              </a:rPr>
              <a:t>Công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và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công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suất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65007" y="1786920"/>
            <a:ext cx="5213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Bài</a:t>
            </a:r>
            <a:r>
              <a:rPr lang="en-US" altLang="zh-CN" sz="4800" b="1" dirty="0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 4: </a:t>
            </a:r>
          </a:p>
          <a:p>
            <a:pPr algn="ctr"/>
            <a:r>
              <a:rPr lang="en-US" altLang="zh-CN" sz="4800" b="1" dirty="0" err="1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Công</a:t>
            </a:r>
            <a:r>
              <a:rPr lang="en-US" altLang="zh-CN" sz="4800" b="1" dirty="0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và</a:t>
            </a:r>
            <a:r>
              <a:rPr lang="en-US" altLang="zh-CN" sz="4800" b="1" dirty="0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công</a:t>
            </a:r>
            <a:r>
              <a:rPr lang="en-US" altLang="zh-CN" sz="4800" b="1" dirty="0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Montserrat SemiBold" panose="00000700000000000000" charset="0"/>
                <a:cs typeface="Montserrat SemiBold" panose="00000700000000000000" charset="0"/>
              </a:rPr>
              <a:t>suất</a:t>
            </a:r>
            <a:endParaRPr lang="zh-CN" altLang="en-US" sz="4800" b="1" dirty="0">
              <a:solidFill>
                <a:srgbClr val="002060"/>
              </a:solidFill>
              <a:latin typeface="Montserrat SemiBold" panose="00000700000000000000" charset="0"/>
              <a:cs typeface="Montserrat SemiBold" panose="0000070000000000000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2515969" y="1096645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noProof="0" dirty="0" err="1">
                <a:ln>
                  <a:noFill/>
                </a:ln>
                <a:solidFill>
                  <a:srgbClr val="4AC9D2"/>
                </a:solidFill>
                <a:effectLst/>
                <a:uLnTx/>
                <a:uFillTx/>
                <a:latin typeface="Montserrat SemiBold" panose="00000700000000000000" charset="0"/>
                <a:ea typeface="字魂36号-正文宋楷" panose="02000000000000000000" pitchFamily="2" charset="-122"/>
                <a:cs typeface="Montserrat SemiBold" panose="00000700000000000000" charset="0"/>
                <a:sym typeface="字魂36号-正文宋楷" panose="02000000000000000000" pitchFamily="2" charset="-122"/>
              </a:rPr>
              <a:t>Bài</a:t>
            </a:r>
            <a:r>
              <a:rPr lang="en-US" altLang="zh-CN" sz="2000" noProof="0" dirty="0">
                <a:ln>
                  <a:noFill/>
                </a:ln>
                <a:solidFill>
                  <a:srgbClr val="4AC9D2"/>
                </a:solidFill>
                <a:effectLst/>
                <a:uLnTx/>
                <a:uFillTx/>
                <a:latin typeface="Montserrat SemiBold" panose="00000700000000000000" charset="0"/>
                <a:ea typeface="字魂36号-正文宋楷" panose="02000000000000000000" pitchFamily="2" charset="-122"/>
                <a:cs typeface="Montserrat SemiBold" panose="00000700000000000000" charset="0"/>
                <a:sym typeface="字魂36号-正文宋楷" panose="02000000000000000000" pitchFamily="2" charset="-122"/>
              </a:rPr>
              <a:t> 4</a:t>
            </a:r>
            <a:endParaRPr lang="en-US" altLang="zh-CN" sz="2000" b="1" noProof="0" dirty="0">
              <a:ln>
                <a:noFill/>
              </a:ln>
              <a:solidFill>
                <a:srgbClr val="4AC9D2"/>
              </a:solidFill>
              <a:effectLst/>
              <a:uLnTx/>
              <a:uFillTx/>
              <a:latin typeface="Montserrat SemiBold" panose="00000700000000000000" charset="0"/>
              <a:ea typeface="字魂36号-正文宋楷" panose="02000000000000000000" pitchFamily="2" charset="-122"/>
              <a:cs typeface="Montserrat SemiBold" panose="00000700000000000000" charset="0"/>
              <a:sym typeface="字魂36号-正文宋楷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17395" y="2171700"/>
            <a:ext cx="2657475" cy="480426"/>
            <a:chOff x="3458517" y="1808704"/>
            <a:chExt cx="2657475" cy="480426"/>
          </a:xfrm>
        </p:grpSpPr>
        <p:sp>
          <p:nvSpPr>
            <p:cNvPr id="13" name="矩形 12"/>
            <p:cNvSpPr/>
            <p:nvPr/>
          </p:nvSpPr>
          <p:spPr>
            <a:xfrm>
              <a:off x="3800147" y="1919194"/>
              <a:ext cx="2273300" cy="2762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458517" y="1808704"/>
              <a:ext cx="2657475" cy="480426"/>
              <a:chOff x="3413118" y="1147779"/>
              <a:chExt cx="2657475" cy="480426"/>
            </a:xfrm>
          </p:grpSpPr>
          <p:sp>
            <p:nvSpPr>
              <p:cNvPr id="15" name="MH_Number_1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3118" y="1147779"/>
                <a:ext cx="478426" cy="480426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defRPr/>
                </a:pPr>
                <a:r>
                  <a:rPr lang="en-US" altLang="zh-CN" sz="2400" b="1" noProof="1">
                    <a:solidFill>
                      <a:schemeClr val="accent1"/>
                    </a:solidFill>
                    <a:latin typeface="Montserrat SemiBold" panose="00000700000000000000" charset="0"/>
                    <a:cs typeface="Montserrat SemiBold" panose="00000700000000000000" charset="0"/>
                    <a:sym typeface="Arial" panose="020B0604020202020204" pitchFamily="34" charset="0"/>
                  </a:rPr>
                  <a:t>01</a:t>
                </a:r>
              </a:p>
            </p:txBody>
          </p:sp>
          <p:sp>
            <p:nvSpPr>
              <p:cNvPr id="16" name="MH_Entry_1"/>
              <p:cNvSpPr/>
              <p:nvPr>
                <p:custDataLst>
                  <p:tags r:id="rId4"/>
                </p:custDataLst>
              </p:nvPr>
            </p:nvSpPr>
            <p:spPr>
              <a:xfrm>
                <a:off x="4022718" y="1221559"/>
                <a:ext cx="2047875" cy="369332"/>
              </a:xfrm>
              <a:custGeom>
                <a:avLst/>
                <a:gdLst>
                  <a:gd name="connsiteX0" fmla="*/ 0 w 2520280"/>
                  <a:gd name="connsiteY0" fmla="*/ 1584176 h 1872208"/>
                  <a:gd name="connsiteX1" fmla="*/ 2520280 w 2520280"/>
                  <a:gd name="connsiteY1" fmla="*/ 1584176 h 1872208"/>
                  <a:gd name="connsiteX2" fmla="*/ 2520280 w 2520280"/>
                  <a:gd name="connsiteY2" fmla="*/ 1872208 h 1872208"/>
                  <a:gd name="connsiteX3" fmla="*/ 0 w 2520280"/>
                  <a:gd name="connsiteY3" fmla="*/ 1872208 h 1872208"/>
                  <a:gd name="connsiteX4" fmla="*/ 0 w 2520280"/>
                  <a:gd name="connsiteY4" fmla="*/ 1584176 h 1872208"/>
                  <a:gd name="connsiteX5" fmla="*/ 0 w 2520280"/>
                  <a:gd name="connsiteY5" fmla="*/ 0 h 1872208"/>
                  <a:gd name="connsiteX6" fmla="*/ 2520280 w 2520280"/>
                  <a:gd name="connsiteY6" fmla="*/ 0 h 1872208"/>
                  <a:gd name="connsiteX7" fmla="*/ 2520280 w 2520280"/>
                  <a:gd name="connsiteY7" fmla="*/ 288032 h 1872208"/>
                  <a:gd name="connsiteX8" fmla="*/ 0 w 2520280"/>
                  <a:gd name="connsiteY8" fmla="*/ 0 h 1872208"/>
                  <a:gd name="connsiteX0-1" fmla="*/ 0 w 2520280"/>
                  <a:gd name="connsiteY0-2" fmla="*/ 1584176 h 1872208"/>
                  <a:gd name="connsiteX1-3" fmla="*/ 2520280 w 2520280"/>
                  <a:gd name="connsiteY1-4" fmla="*/ 1584176 h 1872208"/>
                  <a:gd name="connsiteX2-5" fmla="*/ 2520280 w 2520280"/>
                  <a:gd name="connsiteY2-6" fmla="*/ 1872208 h 1872208"/>
                  <a:gd name="connsiteX3-7" fmla="*/ 0 w 2520280"/>
                  <a:gd name="connsiteY3-8" fmla="*/ 1872208 h 1872208"/>
                  <a:gd name="connsiteX4-9" fmla="*/ 0 w 2520280"/>
                  <a:gd name="connsiteY4-10" fmla="*/ 1584176 h 1872208"/>
                  <a:gd name="connsiteX5-11" fmla="*/ 0 w 2520280"/>
                  <a:gd name="connsiteY5-12" fmla="*/ 0 h 1872208"/>
                  <a:gd name="connsiteX6-13" fmla="*/ 2520280 w 2520280"/>
                  <a:gd name="connsiteY6-14" fmla="*/ 0 h 1872208"/>
                  <a:gd name="connsiteX7-15" fmla="*/ 0 w 2520280"/>
                  <a:gd name="connsiteY7-16" fmla="*/ 0 h 1872208"/>
                  <a:gd name="connsiteX0-17" fmla="*/ 0 w 2520280"/>
                  <a:gd name="connsiteY0-18" fmla="*/ 1872208 h 1872208"/>
                  <a:gd name="connsiteX1-19" fmla="*/ 2520280 w 2520280"/>
                  <a:gd name="connsiteY1-20" fmla="*/ 1584176 h 1872208"/>
                  <a:gd name="connsiteX2-21" fmla="*/ 2520280 w 2520280"/>
                  <a:gd name="connsiteY2-22" fmla="*/ 1872208 h 1872208"/>
                  <a:gd name="connsiteX3-23" fmla="*/ 0 w 2520280"/>
                  <a:gd name="connsiteY3-24" fmla="*/ 1872208 h 1872208"/>
                  <a:gd name="connsiteX4-25" fmla="*/ 0 w 2520280"/>
                  <a:gd name="connsiteY4-26" fmla="*/ 0 h 1872208"/>
                  <a:gd name="connsiteX5-27" fmla="*/ 2520280 w 2520280"/>
                  <a:gd name="connsiteY5-28" fmla="*/ 0 h 1872208"/>
                  <a:gd name="connsiteX6-29" fmla="*/ 0 w 2520280"/>
                  <a:gd name="connsiteY6-30" fmla="*/ 0 h 1872208"/>
                  <a:gd name="connsiteX0-31" fmla="*/ 0 w 2520280"/>
                  <a:gd name="connsiteY0-32" fmla="*/ 1872208 h 1872208"/>
                  <a:gd name="connsiteX1-33" fmla="*/ 2520280 w 2520280"/>
                  <a:gd name="connsiteY1-34" fmla="*/ 1872208 h 1872208"/>
                  <a:gd name="connsiteX2-35" fmla="*/ 0 w 2520280"/>
                  <a:gd name="connsiteY2-36" fmla="*/ 1872208 h 1872208"/>
                  <a:gd name="connsiteX3-37" fmla="*/ 0 w 2520280"/>
                  <a:gd name="connsiteY3-38" fmla="*/ 0 h 1872208"/>
                  <a:gd name="connsiteX4-39" fmla="*/ 2520280 w 2520280"/>
                  <a:gd name="connsiteY4-40" fmla="*/ 0 h 1872208"/>
                  <a:gd name="connsiteX5-41" fmla="*/ 0 w 2520280"/>
                  <a:gd name="connsiteY5-42" fmla="*/ 0 h 1872208"/>
                  <a:gd name="connsiteX0-43" fmla="*/ 0 w 2520280"/>
                  <a:gd name="connsiteY0-44" fmla="*/ 1872208 h 1872208"/>
                  <a:gd name="connsiteX1-45" fmla="*/ 2520280 w 2520280"/>
                  <a:gd name="connsiteY1-46" fmla="*/ 1872208 h 1872208"/>
                  <a:gd name="connsiteX2-47" fmla="*/ 0 w 2520280"/>
                  <a:gd name="connsiteY2-48" fmla="*/ 1872208 h 1872208"/>
                  <a:gd name="connsiteX3-49" fmla="*/ 0 w 2520280"/>
                  <a:gd name="connsiteY3-50" fmla="*/ 0 h 1872208"/>
                  <a:gd name="connsiteX4-51" fmla="*/ 34255 w 2520280"/>
                  <a:gd name="connsiteY4-52" fmla="*/ 0 h 1872208"/>
                  <a:gd name="connsiteX5-53" fmla="*/ 0 w 2520280"/>
                  <a:gd name="connsiteY5-54" fmla="*/ 0 h 1872208"/>
                  <a:gd name="connsiteX0-55" fmla="*/ 0 w 2520280"/>
                  <a:gd name="connsiteY0-56" fmla="*/ 1872208 h 1872208"/>
                  <a:gd name="connsiteX1-57" fmla="*/ 2520280 w 2520280"/>
                  <a:gd name="connsiteY1-58" fmla="*/ 1872208 h 1872208"/>
                  <a:gd name="connsiteX2-59" fmla="*/ 0 w 2520280"/>
                  <a:gd name="connsiteY2-60" fmla="*/ 1872208 h 1872208"/>
                  <a:gd name="connsiteX3-61" fmla="*/ 0 w 2520280"/>
                  <a:gd name="connsiteY3-62" fmla="*/ 0 h 1872208"/>
                  <a:gd name="connsiteX4-63" fmla="*/ 917 w 2520280"/>
                  <a:gd name="connsiteY4-64" fmla="*/ 6036 h 1872208"/>
                  <a:gd name="connsiteX5-65" fmla="*/ 0 w 2520280"/>
                  <a:gd name="connsiteY5-66" fmla="*/ 0 h 1872208"/>
                  <a:gd name="connsiteX0-67" fmla="*/ 0 w 2520280"/>
                  <a:gd name="connsiteY0-68" fmla="*/ 1890314 h 1890314"/>
                  <a:gd name="connsiteX1-69" fmla="*/ 2520280 w 2520280"/>
                  <a:gd name="connsiteY1-70" fmla="*/ 1890314 h 1890314"/>
                  <a:gd name="connsiteX2-71" fmla="*/ 0 w 2520280"/>
                  <a:gd name="connsiteY2-72" fmla="*/ 1890314 h 1890314"/>
                  <a:gd name="connsiteX3-73" fmla="*/ 0 w 2520280"/>
                  <a:gd name="connsiteY3-74" fmla="*/ 18106 h 1890314"/>
                  <a:gd name="connsiteX4-75" fmla="*/ 53304 w 2520280"/>
                  <a:gd name="connsiteY4-76" fmla="*/ 0 h 1890314"/>
                  <a:gd name="connsiteX5-77" fmla="*/ 0 w 2520280"/>
                  <a:gd name="connsiteY5-78" fmla="*/ 18106 h 1890314"/>
                  <a:gd name="connsiteX0-79" fmla="*/ 0 w 2520280"/>
                  <a:gd name="connsiteY0-80" fmla="*/ 1872208 h 1872208"/>
                  <a:gd name="connsiteX1-81" fmla="*/ 2520280 w 2520280"/>
                  <a:gd name="connsiteY1-82" fmla="*/ 1872208 h 1872208"/>
                  <a:gd name="connsiteX2-83" fmla="*/ 0 w 2520280"/>
                  <a:gd name="connsiteY2-84" fmla="*/ 1872208 h 1872208"/>
                  <a:gd name="connsiteX3-85" fmla="*/ 0 w 2520280"/>
                  <a:gd name="connsiteY3-86" fmla="*/ 0 h 1872208"/>
                  <a:gd name="connsiteX4-87" fmla="*/ 916 w 2520280"/>
                  <a:gd name="connsiteY4-88" fmla="*/ 0 h 1872208"/>
                  <a:gd name="connsiteX5-89" fmla="*/ 0 w 2520280"/>
                  <a:gd name="connsiteY5-90" fmla="*/ 0 h 18722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0280" h="1872208">
                    <a:moveTo>
                      <a:pt x="0" y="1872208"/>
                    </a:moveTo>
                    <a:lnTo>
                      <a:pt x="2520280" y="1872208"/>
                    </a:lnTo>
                    <a:lnTo>
                      <a:pt x="0" y="1872208"/>
                    </a:lnTo>
                    <a:close/>
                    <a:moveTo>
                      <a:pt x="0" y="0"/>
                    </a:moveTo>
                    <a:lnTo>
                      <a:pt x="9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400" noProof="1">
                    <a:solidFill>
                      <a:schemeClr val="bg1"/>
                    </a:solidFill>
                    <a:latin typeface="Montserrat SemiBold" panose="00000700000000000000" charset="0"/>
                    <a:cs typeface="Montserrat SemiBold" panose="00000700000000000000" charset="0"/>
                    <a:sym typeface="Arial" panose="020B0604020202020204" pitchFamily="34" charset="0"/>
                  </a:rPr>
                  <a:t>Công</a:t>
                </a:r>
                <a:endParaRPr lang="zh-CN" altLang="en-US" sz="2400" noProof="1">
                  <a:solidFill>
                    <a:schemeClr val="bg1"/>
                  </a:solidFill>
                  <a:latin typeface="Montserrat SemiBold" panose="00000700000000000000" charset="0"/>
                  <a:cs typeface="Montserrat SemiBold" panose="00000700000000000000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674870" y="2952750"/>
            <a:ext cx="2390140" cy="480426"/>
            <a:chOff x="3458517" y="1808704"/>
            <a:chExt cx="2390140" cy="480426"/>
          </a:xfrm>
        </p:grpSpPr>
        <p:sp>
          <p:nvSpPr>
            <p:cNvPr id="35" name="矩形 34"/>
            <p:cNvSpPr/>
            <p:nvPr/>
          </p:nvSpPr>
          <p:spPr>
            <a:xfrm>
              <a:off x="3800147" y="1919194"/>
              <a:ext cx="2048510" cy="2762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458517" y="1808704"/>
              <a:ext cx="2362200" cy="480426"/>
              <a:chOff x="3413118" y="1147779"/>
              <a:chExt cx="2362200" cy="480426"/>
            </a:xfrm>
          </p:grpSpPr>
          <p:sp>
            <p:nvSpPr>
              <p:cNvPr id="37" name="MH_Number_1"/>
              <p:cNvSpPr/>
              <p:nvPr>
                <p:custDataLst>
                  <p:tags r:id="rId1"/>
                </p:custDataLst>
              </p:nvPr>
            </p:nvSpPr>
            <p:spPr>
              <a:xfrm>
                <a:off x="3413118" y="1147779"/>
                <a:ext cx="478426" cy="480426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hangingPunct="1">
                  <a:defRPr/>
                </a:pPr>
                <a:r>
                  <a:rPr lang="en-US" altLang="zh-CN" sz="2400" b="1" noProof="1">
                    <a:solidFill>
                      <a:schemeClr val="accent1"/>
                    </a:solidFill>
                    <a:latin typeface="Montserrat SemiBold" panose="00000700000000000000" charset="0"/>
                    <a:cs typeface="Montserrat SemiBold" panose="00000700000000000000" charset="0"/>
                    <a:sym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8" name="MH_Entry_1"/>
              <p:cNvSpPr/>
              <p:nvPr>
                <p:custDataLst>
                  <p:tags r:id="rId2"/>
                </p:custDataLst>
              </p:nvPr>
            </p:nvSpPr>
            <p:spPr>
              <a:xfrm>
                <a:off x="4022718" y="1221651"/>
                <a:ext cx="1752600" cy="369332"/>
              </a:xfrm>
              <a:custGeom>
                <a:avLst/>
                <a:gdLst>
                  <a:gd name="connsiteX0" fmla="*/ 0 w 2520280"/>
                  <a:gd name="connsiteY0" fmla="*/ 1584176 h 1872208"/>
                  <a:gd name="connsiteX1" fmla="*/ 2520280 w 2520280"/>
                  <a:gd name="connsiteY1" fmla="*/ 1584176 h 1872208"/>
                  <a:gd name="connsiteX2" fmla="*/ 2520280 w 2520280"/>
                  <a:gd name="connsiteY2" fmla="*/ 1872208 h 1872208"/>
                  <a:gd name="connsiteX3" fmla="*/ 0 w 2520280"/>
                  <a:gd name="connsiteY3" fmla="*/ 1872208 h 1872208"/>
                  <a:gd name="connsiteX4" fmla="*/ 0 w 2520280"/>
                  <a:gd name="connsiteY4" fmla="*/ 1584176 h 1872208"/>
                  <a:gd name="connsiteX5" fmla="*/ 0 w 2520280"/>
                  <a:gd name="connsiteY5" fmla="*/ 0 h 1872208"/>
                  <a:gd name="connsiteX6" fmla="*/ 2520280 w 2520280"/>
                  <a:gd name="connsiteY6" fmla="*/ 0 h 1872208"/>
                  <a:gd name="connsiteX7" fmla="*/ 2520280 w 2520280"/>
                  <a:gd name="connsiteY7" fmla="*/ 288032 h 1872208"/>
                  <a:gd name="connsiteX8" fmla="*/ 0 w 2520280"/>
                  <a:gd name="connsiteY8" fmla="*/ 0 h 1872208"/>
                  <a:gd name="connsiteX0-1" fmla="*/ 0 w 2520280"/>
                  <a:gd name="connsiteY0-2" fmla="*/ 1584176 h 1872208"/>
                  <a:gd name="connsiteX1-3" fmla="*/ 2520280 w 2520280"/>
                  <a:gd name="connsiteY1-4" fmla="*/ 1584176 h 1872208"/>
                  <a:gd name="connsiteX2-5" fmla="*/ 2520280 w 2520280"/>
                  <a:gd name="connsiteY2-6" fmla="*/ 1872208 h 1872208"/>
                  <a:gd name="connsiteX3-7" fmla="*/ 0 w 2520280"/>
                  <a:gd name="connsiteY3-8" fmla="*/ 1872208 h 1872208"/>
                  <a:gd name="connsiteX4-9" fmla="*/ 0 w 2520280"/>
                  <a:gd name="connsiteY4-10" fmla="*/ 1584176 h 1872208"/>
                  <a:gd name="connsiteX5-11" fmla="*/ 0 w 2520280"/>
                  <a:gd name="connsiteY5-12" fmla="*/ 0 h 1872208"/>
                  <a:gd name="connsiteX6-13" fmla="*/ 2520280 w 2520280"/>
                  <a:gd name="connsiteY6-14" fmla="*/ 0 h 1872208"/>
                  <a:gd name="connsiteX7-15" fmla="*/ 0 w 2520280"/>
                  <a:gd name="connsiteY7-16" fmla="*/ 0 h 1872208"/>
                  <a:gd name="connsiteX0-17" fmla="*/ 0 w 2520280"/>
                  <a:gd name="connsiteY0-18" fmla="*/ 1872208 h 1872208"/>
                  <a:gd name="connsiteX1-19" fmla="*/ 2520280 w 2520280"/>
                  <a:gd name="connsiteY1-20" fmla="*/ 1584176 h 1872208"/>
                  <a:gd name="connsiteX2-21" fmla="*/ 2520280 w 2520280"/>
                  <a:gd name="connsiteY2-22" fmla="*/ 1872208 h 1872208"/>
                  <a:gd name="connsiteX3-23" fmla="*/ 0 w 2520280"/>
                  <a:gd name="connsiteY3-24" fmla="*/ 1872208 h 1872208"/>
                  <a:gd name="connsiteX4-25" fmla="*/ 0 w 2520280"/>
                  <a:gd name="connsiteY4-26" fmla="*/ 0 h 1872208"/>
                  <a:gd name="connsiteX5-27" fmla="*/ 2520280 w 2520280"/>
                  <a:gd name="connsiteY5-28" fmla="*/ 0 h 1872208"/>
                  <a:gd name="connsiteX6-29" fmla="*/ 0 w 2520280"/>
                  <a:gd name="connsiteY6-30" fmla="*/ 0 h 1872208"/>
                  <a:gd name="connsiteX0-31" fmla="*/ 0 w 2520280"/>
                  <a:gd name="connsiteY0-32" fmla="*/ 1872208 h 1872208"/>
                  <a:gd name="connsiteX1-33" fmla="*/ 2520280 w 2520280"/>
                  <a:gd name="connsiteY1-34" fmla="*/ 1872208 h 1872208"/>
                  <a:gd name="connsiteX2-35" fmla="*/ 0 w 2520280"/>
                  <a:gd name="connsiteY2-36" fmla="*/ 1872208 h 1872208"/>
                  <a:gd name="connsiteX3-37" fmla="*/ 0 w 2520280"/>
                  <a:gd name="connsiteY3-38" fmla="*/ 0 h 1872208"/>
                  <a:gd name="connsiteX4-39" fmla="*/ 2520280 w 2520280"/>
                  <a:gd name="connsiteY4-40" fmla="*/ 0 h 1872208"/>
                  <a:gd name="connsiteX5-41" fmla="*/ 0 w 2520280"/>
                  <a:gd name="connsiteY5-42" fmla="*/ 0 h 1872208"/>
                  <a:gd name="connsiteX0-43" fmla="*/ 0 w 2520280"/>
                  <a:gd name="connsiteY0-44" fmla="*/ 1872208 h 1872208"/>
                  <a:gd name="connsiteX1-45" fmla="*/ 2520280 w 2520280"/>
                  <a:gd name="connsiteY1-46" fmla="*/ 1872208 h 1872208"/>
                  <a:gd name="connsiteX2-47" fmla="*/ 0 w 2520280"/>
                  <a:gd name="connsiteY2-48" fmla="*/ 1872208 h 1872208"/>
                  <a:gd name="connsiteX3-49" fmla="*/ 0 w 2520280"/>
                  <a:gd name="connsiteY3-50" fmla="*/ 0 h 1872208"/>
                  <a:gd name="connsiteX4-51" fmla="*/ 34255 w 2520280"/>
                  <a:gd name="connsiteY4-52" fmla="*/ 0 h 1872208"/>
                  <a:gd name="connsiteX5-53" fmla="*/ 0 w 2520280"/>
                  <a:gd name="connsiteY5-54" fmla="*/ 0 h 1872208"/>
                  <a:gd name="connsiteX0-55" fmla="*/ 0 w 2520280"/>
                  <a:gd name="connsiteY0-56" fmla="*/ 1872208 h 1872208"/>
                  <a:gd name="connsiteX1-57" fmla="*/ 2520280 w 2520280"/>
                  <a:gd name="connsiteY1-58" fmla="*/ 1872208 h 1872208"/>
                  <a:gd name="connsiteX2-59" fmla="*/ 0 w 2520280"/>
                  <a:gd name="connsiteY2-60" fmla="*/ 1872208 h 1872208"/>
                  <a:gd name="connsiteX3-61" fmla="*/ 0 w 2520280"/>
                  <a:gd name="connsiteY3-62" fmla="*/ 0 h 1872208"/>
                  <a:gd name="connsiteX4-63" fmla="*/ 917 w 2520280"/>
                  <a:gd name="connsiteY4-64" fmla="*/ 6036 h 1872208"/>
                  <a:gd name="connsiteX5-65" fmla="*/ 0 w 2520280"/>
                  <a:gd name="connsiteY5-66" fmla="*/ 0 h 1872208"/>
                  <a:gd name="connsiteX0-67" fmla="*/ 0 w 2520280"/>
                  <a:gd name="connsiteY0-68" fmla="*/ 1890314 h 1890314"/>
                  <a:gd name="connsiteX1-69" fmla="*/ 2520280 w 2520280"/>
                  <a:gd name="connsiteY1-70" fmla="*/ 1890314 h 1890314"/>
                  <a:gd name="connsiteX2-71" fmla="*/ 0 w 2520280"/>
                  <a:gd name="connsiteY2-72" fmla="*/ 1890314 h 1890314"/>
                  <a:gd name="connsiteX3-73" fmla="*/ 0 w 2520280"/>
                  <a:gd name="connsiteY3-74" fmla="*/ 18106 h 1890314"/>
                  <a:gd name="connsiteX4-75" fmla="*/ 53304 w 2520280"/>
                  <a:gd name="connsiteY4-76" fmla="*/ 0 h 1890314"/>
                  <a:gd name="connsiteX5-77" fmla="*/ 0 w 2520280"/>
                  <a:gd name="connsiteY5-78" fmla="*/ 18106 h 1890314"/>
                  <a:gd name="connsiteX0-79" fmla="*/ 0 w 2520280"/>
                  <a:gd name="connsiteY0-80" fmla="*/ 1872208 h 1872208"/>
                  <a:gd name="connsiteX1-81" fmla="*/ 2520280 w 2520280"/>
                  <a:gd name="connsiteY1-82" fmla="*/ 1872208 h 1872208"/>
                  <a:gd name="connsiteX2-83" fmla="*/ 0 w 2520280"/>
                  <a:gd name="connsiteY2-84" fmla="*/ 1872208 h 1872208"/>
                  <a:gd name="connsiteX3-85" fmla="*/ 0 w 2520280"/>
                  <a:gd name="connsiteY3-86" fmla="*/ 0 h 1872208"/>
                  <a:gd name="connsiteX4-87" fmla="*/ 916 w 2520280"/>
                  <a:gd name="connsiteY4-88" fmla="*/ 0 h 1872208"/>
                  <a:gd name="connsiteX5-89" fmla="*/ 0 w 2520280"/>
                  <a:gd name="connsiteY5-90" fmla="*/ 0 h 18722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20280" h="1872208">
                    <a:moveTo>
                      <a:pt x="0" y="1872208"/>
                    </a:moveTo>
                    <a:lnTo>
                      <a:pt x="2520280" y="1872208"/>
                    </a:lnTo>
                    <a:lnTo>
                      <a:pt x="0" y="1872208"/>
                    </a:lnTo>
                    <a:close/>
                    <a:moveTo>
                      <a:pt x="0" y="0"/>
                    </a:moveTo>
                    <a:lnTo>
                      <a:pt x="9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sq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400" noProof="1">
                    <a:solidFill>
                      <a:schemeClr val="bg1"/>
                    </a:solidFill>
                    <a:latin typeface="Montserrat SemiBold" panose="00000700000000000000" charset="0"/>
                    <a:cs typeface="Montserrat SemiBold" panose="00000700000000000000" charset="0"/>
                    <a:sym typeface="Arial" panose="020B0604020202020204" pitchFamily="34" charset="0"/>
                  </a:rPr>
                  <a:t>Công suất</a:t>
                </a:r>
                <a:endParaRPr lang="zh-CN" altLang="en-US" sz="2400" noProof="1">
                  <a:solidFill>
                    <a:schemeClr val="bg1"/>
                  </a:solidFill>
                  <a:latin typeface="Montserrat SemiBold" panose="00000700000000000000" charset="0"/>
                  <a:cs typeface="Montserrat SemiBold" panose="00000700000000000000" charset="0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2306054" y="2190750"/>
            <a:ext cx="840105" cy="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00" b="1" dirty="0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</a:rPr>
              <a:t>01</a:t>
            </a:r>
          </a:p>
        </p:txBody>
      </p:sp>
      <p:sp>
        <p:nvSpPr>
          <p:cNvPr id="42" name="矩形 41"/>
          <p:cNvSpPr/>
          <p:nvPr/>
        </p:nvSpPr>
        <p:spPr>
          <a:xfrm>
            <a:off x="3204210" y="2802890"/>
            <a:ext cx="3150870" cy="457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16" name="MH_Entry_1"/>
          <p:cNvSpPr/>
          <p:nvPr>
            <p:custDataLst>
              <p:tags r:id="rId1"/>
            </p:custDataLst>
          </p:nvPr>
        </p:nvSpPr>
        <p:spPr>
          <a:xfrm>
            <a:off x="3204211" y="2221113"/>
            <a:ext cx="3120390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Công</a:t>
            </a:r>
            <a:endParaRPr lang="zh-CN" altLang="en-US" sz="4000" noProof="1">
              <a:solidFill>
                <a:schemeClr val="bg1"/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ảnh Cô Gái đẩy Xe Hàng PNG , Con Gái, Nữ Sinh, Mua Sắm PNG trong suốt  và Vector để tải xuống miễn phí">
            <a:extLst>
              <a:ext uri="{FF2B5EF4-FFF2-40B4-BE49-F238E27FC236}">
                <a16:creationId xmlns:a16="http://schemas.microsoft.com/office/drawing/2014/main" id="{6145E192-CABC-4002-8BCE-4788B066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"/>
            <a:ext cx="44005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Cô Gái đẩy Xe Hàng PNG , Con Gái, Nữ Sinh, Mua Sắm PNG trong suốt  và Vector để tải xuống miễn phí">
            <a:extLst>
              <a:ext uri="{FF2B5EF4-FFF2-40B4-BE49-F238E27FC236}">
                <a16:creationId xmlns:a16="http://schemas.microsoft.com/office/drawing/2014/main" id="{E90DFEB4-55FE-47D4-95BA-DACF3CDA6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83" b="85667" l="41250" r="96750">
                        <a14:foregroundMark x1="54917" y1="69500" x2="63417" y2="64000"/>
                        <a14:foregroundMark x1="74667" y1="62917" x2="61667" y2="61500"/>
                        <a14:foregroundMark x1="61667" y1="61500" x2="59583" y2="59500"/>
                        <a14:foregroundMark x1="59583" y1="56000" x2="71500" y2="55500"/>
                        <a14:foregroundMark x1="71500" y1="55500" x2="73250" y2="55500"/>
                        <a14:foregroundMark x1="78583" y1="57417" x2="77583" y2="67583"/>
                        <a14:foregroundMark x1="73583" y1="55667" x2="78750" y2="60333"/>
                        <a14:foregroundMark x1="79167" y1="61750" x2="77333" y2="74167"/>
                        <a14:foregroundMark x1="77333" y1="74167" x2="64833" y2="68833"/>
                        <a14:foregroundMark x1="64833" y1="68833" x2="62000" y2="65500"/>
                        <a14:foregroundMark x1="45167" y1="52000" x2="47083" y2="77333"/>
                        <a14:foregroundMark x1="47083" y1="77333" x2="54000" y2="79583"/>
                        <a14:foregroundMark x1="54167" y1="81167" x2="64301" y2="84267"/>
                        <a14:foregroundMark x1="69320" y1="84119" x2="96833" y2="80917"/>
                        <a14:foregroundMark x1="66342" y1="82887" x2="48332" y2="83933"/>
                        <a14:foregroundMark x1="78750" y1="82167" x2="67892" y2="82798"/>
                        <a14:foregroundMark x1="47583" y1="56167" x2="46083" y2="57417"/>
                        <a14:foregroundMark x1="42083" y1="51167" x2="42083" y2="51167"/>
                        <a14:foregroundMark x1="41250" y1="51167" x2="46583" y2="64333"/>
                        <a14:foregroundMark x1="51083" y1="85667" x2="54917" y2="84583"/>
                        <a14:foregroundMark x1="85167" y1="61000" x2="77333" y2="72750"/>
                        <a14:foregroundMark x1="77333" y1="72750" x2="71881" y2="75930"/>
                        <a14:foregroundMark x1="80833" y1="55500" x2="80833" y2="70917"/>
                        <a14:foregroundMark x1="84167" y1="56500" x2="83250" y2="73833"/>
                        <a14:foregroundMark x1="80333" y1="58083" x2="79167" y2="69167"/>
                        <a14:foregroundMark x1="64417" y1="50167" x2="63750" y2="58417"/>
                        <a14:foregroundMark x1="48833" y1="40083" x2="90667" y2="44083"/>
                        <a14:foregroundMark x1="90667" y1="44083" x2="92083" y2="43917"/>
                        <a14:foregroundMark x1="54917" y1="73167" x2="77083" y2="70917"/>
                        <a14:foregroundMark x1="60917" y1="72667" x2="52333" y2="74583"/>
                        <a14:foregroundMark x1="47833" y1="70583" x2="61667" y2="74583"/>
                        <a14:foregroundMark x1="61667" y1="74583" x2="62500" y2="74583"/>
                        <a14:foregroundMark x1="78583" y1="70250" x2="78750" y2="78667"/>
                        <a14:foregroundMark x1="88500" y1="80583" x2="79833" y2="82833"/>
                        <a14:foregroundMark x1="70724" y1="81688" x2="80083" y2="82583"/>
                        <a14:foregroundMark x1="80083" y1="82583" x2="84667" y2="81333"/>
                        <a14:foregroundMark x1="63000" y1="79750" x2="66472" y2="80033"/>
                        <a14:foregroundMark x1="70920" y1="81355" x2="83667" y2="81500"/>
                        <a14:foregroundMark x1="83667" y1="81500" x2="85000" y2="81333"/>
                        <a14:foregroundMark x1="70051" y1="82366" x2="77833" y2="82417"/>
                        <a14:foregroundMark x1="65083" y1="82333" x2="66148" y2="82340"/>
                        <a14:foregroundMark x1="77833" y1="82417" x2="78417" y2="82333"/>
                        <a14:foregroundMark x1="68174" y1="83058" x2="75500" y2="82333"/>
                        <a14:foregroundMark x1="57833" y1="84083" x2="65847" y2="83289"/>
                        <a14:foregroundMark x1="70639" y1="81834" x2="90583" y2="80083"/>
                        <a14:backgroundMark x1="43667" y1="81667" x2="45000" y2="88417"/>
                        <a14:backgroundMark x1="45167" y1="82833" x2="46750" y2="85417"/>
                        <a14:backgroundMark x1="42417" y1="49917" x2="42417" y2="49917"/>
                        <a14:backgroundMark x1="61333" y1="87500" x2="65417" y2="84917"/>
                        <a14:backgroundMark x1="67000" y1="84917" x2="67000" y2="84917"/>
                        <a14:backgroundMark x1="63583" y1="85667" x2="65833" y2="84583"/>
                        <a14:backgroundMark x1="67333" y1="83417" x2="66833" y2="83417"/>
                        <a14:backgroundMark x1="66000" y1="83917" x2="68250" y2="86000"/>
                        <a14:backgroundMark x1="68917" y1="80583" x2="68083" y2="80583"/>
                        <a14:backgroundMark x1="73083" y1="77500" x2="66000" y2="79417"/>
                        <a14:backgroundMark x1="67917" y1="80583" x2="71667" y2="80083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28" t="36363" r="6493" b="11688"/>
          <a:stretch/>
        </p:blipFill>
        <p:spPr bwMode="auto">
          <a:xfrm>
            <a:off x="5638800" y="188595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C3624449-15DB-4C05-B1D3-52F71C961C0F}"/>
              </a:ext>
            </a:extLst>
          </p:cNvPr>
          <p:cNvSpPr/>
          <p:nvPr/>
        </p:nvSpPr>
        <p:spPr>
          <a:xfrm rot="16200000">
            <a:off x="4495800" y="2800350"/>
            <a:ext cx="228600" cy="312420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01. Công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539A55-B24C-4D84-A594-CCAF197852DC}"/>
              </a:ext>
            </a:extLst>
          </p:cNvPr>
          <p:cNvCxnSpPr>
            <a:cxnSpLocks/>
          </p:cNvCxnSpPr>
          <p:nvPr/>
        </p:nvCxnSpPr>
        <p:spPr>
          <a:xfrm>
            <a:off x="2514600" y="2419350"/>
            <a:ext cx="1371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B5959-2CF9-49BD-A9AF-6E741DF345EA}"/>
              </a:ext>
            </a:extLst>
          </p:cNvPr>
          <p:cNvCxnSpPr>
            <a:cxnSpLocks/>
          </p:cNvCxnSpPr>
          <p:nvPr/>
        </p:nvCxnSpPr>
        <p:spPr>
          <a:xfrm>
            <a:off x="7620000" y="2800350"/>
            <a:ext cx="685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27E49E-21B5-4E83-B78F-EFC35BB33127}"/>
              </a:ext>
            </a:extLst>
          </p:cNvPr>
          <p:cNvSpPr txBox="1"/>
          <p:nvPr/>
        </p:nvSpPr>
        <p:spPr>
          <a:xfrm>
            <a:off x="4195762" y="4552949"/>
            <a:ext cx="82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420ADA-0390-42C5-89F8-5FF087E90164}"/>
              </a:ext>
            </a:extLst>
          </p:cNvPr>
          <p:cNvSpPr txBox="1"/>
          <p:nvPr/>
        </p:nvSpPr>
        <p:spPr>
          <a:xfrm>
            <a:off x="3255645" y="1902887"/>
            <a:ext cx="82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4FA6A-0344-403F-B6D5-8DAB7C11F282}"/>
              </a:ext>
            </a:extLst>
          </p:cNvPr>
          <p:cNvSpPr txBox="1"/>
          <p:nvPr/>
        </p:nvSpPr>
        <p:spPr>
          <a:xfrm>
            <a:off x="8034337" y="2279362"/>
            <a:ext cx="82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18726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D4536-6B18-4919-8717-CC6F871BCCAA}"/>
              </a:ext>
            </a:extLst>
          </p:cNvPr>
          <p:cNvGrpSpPr/>
          <p:nvPr/>
        </p:nvGrpSpPr>
        <p:grpSpPr>
          <a:xfrm>
            <a:off x="4648200" y="2571750"/>
            <a:ext cx="4029075" cy="2667000"/>
            <a:chOff x="695325" y="304800"/>
            <a:chExt cx="7305675" cy="4400550"/>
          </a:xfrm>
        </p:grpSpPr>
        <p:pic>
          <p:nvPicPr>
            <p:cNvPr id="2052" name="Picture 4" descr="Hình ảnh Cô Gái đẩy Xe Hàng PNG , Con Gái, Nữ Sinh, Mua Sắm PNG trong suốt  và Vector để tải xuống miễn phí">
              <a:extLst>
                <a:ext uri="{FF2B5EF4-FFF2-40B4-BE49-F238E27FC236}">
                  <a16:creationId xmlns:a16="http://schemas.microsoft.com/office/drawing/2014/main" id="{6145E192-CABC-4002-8BCE-4788B066A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304800"/>
              <a:ext cx="4400550" cy="440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ình ảnh Cô Gái đẩy Xe Hàng PNG , Con Gái, Nữ Sinh, Mua Sắm PNG trong suốt  và Vector để tải xuống miễn phí">
              <a:extLst>
                <a:ext uri="{FF2B5EF4-FFF2-40B4-BE49-F238E27FC236}">
                  <a16:creationId xmlns:a16="http://schemas.microsoft.com/office/drawing/2014/main" id="{E90DFEB4-55FE-47D4-95BA-DACF3CDA63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83" b="85667" l="41250" r="96750">
                          <a14:foregroundMark x1="54917" y1="69500" x2="63417" y2="64000"/>
                          <a14:foregroundMark x1="74667" y1="62917" x2="61667" y2="61500"/>
                          <a14:foregroundMark x1="61667" y1="61500" x2="59583" y2="59500"/>
                          <a14:foregroundMark x1="59583" y1="56000" x2="71500" y2="55500"/>
                          <a14:foregroundMark x1="71500" y1="55500" x2="73250" y2="55500"/>
                          <a14:foregroundMark x1="78583" y1="57417" x2="77583" y2="67583"/>
                          <a14:foregroundMark x1="73583" y1="55667" x2="78750" y2="60333"/>
                          <a14:foregroundMark x1="79167" y1="61750" x2="77333" y2="74167"/>
                          <a14:foregroundMark x1="77333" y1="74167" x2="64833" y2="68833"/>
                          <a14:foregroundMark x1="64833" y1="68833" x2="62000" y2="65500"/>
                          <a14:foregroundMark x1="45167" y1="52000" x2="47083" y2="77333"/>
                          <a14:foregroundMark x1="47083" y1="77333" x2="54000" y2="79583"/>
                          <a14:foregroundMark x1="54167" y1="81167" x2="64301" y2="84267"/>
                          <a14:foregroundMark x1="69320" y1="84119" x2="96833" y2="80917"/>
                          <a14:foregroundMark x1="66342" y1="82887" x2="48332" y2="83933"/>
                          <a14:foregroundMark x1="78750" y1="82167" x2="67892" y2="82798"/>
                          <a14:foregroundMark x1="47583" y1="56167" x2="46083" y2="57417"/>
                          <a14:foregroundMark x1="42083" y1="51167" x2="42083" y2="51167"/>
                          <a14:foregroundMark x1="41250" y1="51167" x2="46583" y2="64333"/>
                          <a14:foregroundMark x1="51083" y1="85667" x2="54917" y2="84583"/>
                          <a14:foregroundMark x1="85167" y1="61000" x2="77333" y2="72750"/>
                          <a14:foregroundMark x1="77333" y1="72750" x2="71881" y2="75930"/>
                          <a14:foregroundMark x1="80833" y1="55500" x2="80833" y2="70917"/>
                          <a14:foregroundMark x1="84167" y1="56500" x2="83250" y2="73833"/>
                          <a14:foregroundMark x1="80333" y1="58083" x2="79167" y2="69167"/>
                          <a14:foregroundMark x1="64417" y1="50167" x2="63750" y2="58417"/>
                          <a14:foregroundMark x1="48833" y1="40083" x2="90667" y2="44083"/>
                          <a14:foregroundMark x1="90667" y1="44083" x2="92083" y2="43917"/>
                          <a14:foregroundMark x1="54917" y1="73167" x2="77083" y2="70917"/>
                          <a14:foregroundMark x1="60917" y1="72667" x2="52333" y2="74583"/>
                          <a14:foregroundMark x1="47833" y1="70583" x2="61667" y2="74583"/>
                          <a14:foregroundMark x1="61667" y1="74583" x2="62500" y2="74583"/>
                          <a14:foregroundMark x1="78583" y1="70250" x2="78750" y2="78667"/>
                          <a14:foregroundMark x1="88500" y1="80583" x2="79833" y2="82833"/>
                          <a14:foregroundMark x1="70724" y1="81688" x2="80083" y2="82583"/>
                          <a14:foregroundMark x1="80083" y1="82583" x2="84667" y2="81333"/>
                          <a14:foregroundMark x1="63000" y1="79750" x2="66472" y2="80033"/>
                          <a14:foregroundMark x1="70920" y1="81355" x2="83667" y2="81500"/>
                          <a14:foregroundMark x1="83667" y1="81500" x2="85000" y2="81333"/>
                          <a14:foregroundMark x1="70051" y1="82366" x2="77833" y2="82417"/>
                          <a14:foregroundMark x1="65083" y1="82333" x2="66148" y2="82340"/>
                          <a14:foregroundMark x1="77833" y1="82417" x2="78417" y2="82333"/>
                          <a14:foregroundMark x1="68174" y1="83058" x2="75500" y2="82333"/>
                          <a14:foregroundMark x1="57833" y1="84083" x2="65847" y2="83289"/>
                          <a14:foregroundMark x1="70639" y1="81834" x2="90583" y2="80083"/>
                          <a14:backgroundMark x1="43667" y1="81667" x2="45000" y2="88417"/>
                          <a14:backgroundMark x1="45167" y1="82833" x2="46750" y2="85417"/>
                          <a14:backgroundMark x1="42417" y1="49917" x2="42417" y2="49917"/>
                          <a14:backgroundMark x1="61333" y1="87500" x2="65417" y2="84917"/>
                          <a14:backgroundMark x1="67000" y1="84917" x2="67000" y2="84917"/>
                          <a14:backgroundMark x1="63583" y1="85667" x2="65833" y2="84583"/>
                          <a14:backgroundMark x1="67333" y1="83417" x2="66833" y2="83417"/>
                          <a14:backgroundMark x1="66000" y1="83917" x2="68250" y2="86000"/>
                          <a14:backgroundMark x1="68917" y1="80583" x2="68083" y2="80583"/>
                          <a14:backgroundMark x1="73083" y1="77500" x2="66000" y2="79417"/>
                          <a14:backgroundMark x1="67917" y1="80583" x2="71667" y2="80083"/>
                        </a14:backgroundRemoval>
                      </a14:imgEffect>
                      <a14:imgEffect>
                        <a14:artisticCrisscrossEtching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8" t="36363" r="6493" b="11688"/>
            <a:stretch/>
          </p:blipFill>
          <p:spPr bwMode="auto">
            <a:xfrm>
              <a:off x="5638800" y="1885950"/>
              <a:ext cx="23622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01. Công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A618F-0B7A-46F1-838A-0341DC53863F}"/>
              </a:ext>
            </a:extLst>
          </p:cNvPr>
          <p:cNvSpPr txBox="1"/>
          <p:nvPr/>
        </p:nvSpPr>
        <p:spPr>
          <a:xfrm>
            <a:off x="1523999" y="742950"/>
            <a:ext cx="6096001" cy="200906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qua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7C3A8-E7E6-498C-9518-B5514204EBCF}"/>
              </a:ext>
            </a:extLst>
          </p:cNvPr>
          <p:cNvSpPr txBox="1"/>
          <p:nvPr/>
        </p:nvSpPr>
        <p:spPr>
          <a:xfrm>
            <a:off x="1117827" y="3714918"/>
            <a:ext cx="297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Lực đẩy của tay người thực hiện công làm động năng của xe hàng tăng lên.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55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01. Công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A618F-0B7A-46F1-838A-0341DC53863F}"/>
              </a:ext>
            </a:extLst>
          </p:cNvPr>
          <p:cNvSpPr txBox="1"/>
          <p:nvPr/>
        </p:nvSpPr>
        <p:spPr>
          <a:xfrm>
            <a:off x="4191000" y="1062514"/>
            <a:ext cx="4191000" cy="350734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Công A của lực F không đổi làm vật dịch chuyển một quãng đường s theo hướng của lực được xác định bởi biểu thức: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 = </a:t>
            </a:r>
            <a:r>
              <a:rPr lang="en-US" sz="3200" dirty="0" err="1">
                <a:solidFill>
                  <a:srgbClr val="FF0000"/>
                </a:solidFill>
              </a:rPr>
              <a:t>F.s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Đơn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Jun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8" name="Picture 6" descr="Các bài tập vai trước tốt nhất cho người tập thể hình - Sportonline.vn">
            <a:extLst>
              <a:ext uri="{FF2B5EF4-FFF2-40B4-BE49-F238E27FC236}">
                <a16:creationId xmlns:a16="http://schemas.microsoft.com/office/drawing/2014/main" id="{5B7A492C-598D-4DAB-81DC-86C8D24995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9412"/>
            <a:ext cx="3558114" cy="3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59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01. Công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986AE0-938D-4D30-9CB8-DD7FC2CD6B08}"/>
              </a:ext>
            </a:extLst>
          </p:cNvPr>
          <p:cNvGrpSpPr/>
          <p:nvPr/>
        </p:nvGrpSpPr>
        <p:grpSpPr>
          <a:xfrm>
            <a:off x="914400" y="590550"/>
            <a:ext cx="7010400" cy="1055608"/>
            <a:chOff x="1478563" y="456396"/>
            <a:chExt cx="7010400" cy="10556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B73013-6532-480D-9640-E9C738C0C416}"/>
                </a:ext>
              </a:extLst>
            </p:cNvPr>
            <p:cNvSpPr txBox="1"/>
            <p:nvPr/>
          </p:nvSpPr>
          <p:spPr>
            <a:xfrm>
              <a:off x="2362200" y="456396"/>
              <a:ext cx="6126763" cy="1055608"/>
            </a:xfrm>
            <a:prstGeom prst="roundRect">
              <a:avLst/>
            </a:prstGeom>
            <a:ln w="28575">
              <a:prstDash val="lg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Tr</a:t>
              </a:r>
              <a:r>
                <a:rPr lang="vi-VN" sz="2800" dirty="0"/>
                <a:t>ư</a:t>
              </a:r>
              <a:r>
                <a:rPr lang="en-US" sz="2800" dirty="0" err="1"/>
                <a:t>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công</a:t>
              </a:r>
              <a:r>
                <a:rPr lang="en-US" sz="2800" dirty="0"/>
                <a:t> c</a:t>
              </a:r>
              <a:r>
                <a:rPr lang="vi-VN" sz="2800" dirty="0"/>
                <a:t>ơ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, tr</a:t>
              </a:r>
              <a:r>
                <a:rPr lang="vi-VN" sz="2800" dirty="0"/>
                <a:t>ư</a:t>
              </a:r>
              <a:r>
                <a:rPr lang="en-US" sz="2800" dirty="0" err="1"/>
                <a:t>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công</a:t>
              </a:r>
              <a:r>
                <a:rPr lang="en-US" sz="2800" dirty="0"/>
                <a:t> </a:t>
              </a:r>
              <a:r>
                <a:rPr lang="en-US" sz="2800" dirty="0" err="1"/>
                <a:t>cơ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7CD9A6-3AF1-4FD9-9429-CF15A5778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31" b="90000" l="10000" r="90000">
                          <a14:foregroundMark x1="47969" y1="9531" x2="47969" y2="9531"/>
                          <a14:foregroundMark x1="55937" y1="10313" x2="55937" y2="10313"/>
                          <a14:foregroundMark x1="47188" y1="84531" x2="36875" y2="84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563" y="475446"/>
              <a:ext cx="883637" cy="883637"/>
            </a:xfrm>
            <a:prstGeom prst="rect">
              <a:avLst/>
            </a:prstGeom>
          </p:spPr>
        </p:pic>
      </p:grpSp>
      <p:pic>
        <p:nvPicPr>
          <p:cNvPr id="5122" name="Picture 2" descr="Hình ảnh Quả Táo Rơi PNG, Vector, PSD, và biểu tượng để tải về miễn phí |  pngtree">
            <a:extLst>
              <a:ext uri="{FF2B5EF4-FFF2-40B4-BE49-F238E27FC236}">
                <a16:creationId xmlns:a16="http://schemas.microsoft.com/office/drawing/2014/main" id="{78A50C61-04CE-4C7B-98C8-A02E0B23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" y="2417329"/>
            <a:ext cx="2438400" cy="23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i Người Phụ Nữ Ngồi Trao Đổi Công Việc PNG - Free.Vector6.com">
            <a:extLst>
              <a:ext uri="{FF2B5EF4-FFF2-40B4-BE49-F238E27FC236}">
                <a16:creationId xmlns:a16="http://schemas.microsoft.com/office/drawing/2014/main" id="{14AF660F-FD72-4467-B321-00FD0421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01" y="2517816"/>
            <a:ext cx="2438400" cy="2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FC651D-C011-4210-8DB9-AB6483684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266950"/>
            <a:ext cx="2700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Entry_1">
            <a:extLst>
              <a:ext uri="{FF2B5EF4-FFF2-40B4-BE49-F238E27FC236}">
                <a16:creationId xmlns:a16="http://schemas.microsoft.com/office/drawing/2014/main" id="{9A7AFC79-C4C3-40C2-B747-A97C018FB4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" y="23337"/>
            <a:ext cx="3899535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charset="0"/>
                <a:cs typeface="Montserrat SemiBold" panose="00000700000000000000" charset="0"/>
                <a:sym typeface="Arial" panose="020B0604020202020204" pitchFamily="34" charset="0"/>
              </a:rPr>
              <a:t>01. Công</a:t>
            </a:r>
            <a:endParaRPr lang="zh-CN" altLang="en-US" sz="3200" noProof="1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charset="0"/>
              <a:cs typeface="Montserrat SemiBold" panose="00000700000000000000" charset="0"/>
              <a:sym typeface="Arial" panose="020B0604020202020204" pitchFamily="34" charset="0"/>
            </a:endParaRPr>
          </a:p>
        </p:txBody>
      </p:sp>
      <p:pic>
        <p:nvPicPr>
          <p:cNvPr id="5122" name="Picture 2" descr="Hình ảnh Quả Táo Rơi PNG, Vector, PSD, và biểu tượng để tải về miễn phí |  pngtree">
            <a:extLst>
              <a:ext uri="{FF2B5EF4-FFF2-40B4-BE49-F238E27FC236}">
                <a16:creationId xmlns:a16="http://schemas.microsoft.com/office/drawing/2014/main" id="{78A50C61-04CE-4C7B-98C8-A02E0B23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" y="2417329"/>
            <a:ext cx="2438400" cy="23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i Người Phụ Nữ Ngồi Trao Đổi Công Việc PNG - Free.Vector6.com">
            <a:extLst>
              <a:ext uri="{FF2B5EF4-FFF2-40B4-BE49-F238E27FC236}">
                <a16:creationId xmlns:a16="http://schemas.microsoft.com/office/drawing/2014/main" id="{14AF660F-FD72-4467-B321-00FD0421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01" y="2517816"/>
            <a:ext cx="2438400" cy="2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FC651D-C011-4210-8DB9-AB6483684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266950"/>
            <a:ext cx="2700000" cy="2571750"/>
          </a:xfrm>
          <a:prstGeom prst="rect">
            <a:avLst/>
          </a:prstGeom>
        </p:spPr>
      </p:pic>
      <p:pic>
        <p:nvPicPr>
          <p:cNvPr id="6150" name="Picture 6" descr="Hình ảnh Dấu Tích Xanh Và Chữ Thập đỏ PNG , Thật, Bỏ Phiếu, Từ Chối PNG  trong suốt và Vector để tải xuống miễn phí">
            <a:extLst>
              <a:ext uri="{FF2B5EF4-FFF2-40B4-BE49-F238E27FC236}">
                <a16:creationId xmlns:a16="http://schemas.microsoft.com/office/drawing/2014/main" id="{1060A209-7BE6-4FCE-AB54-6AC59F463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2"/>
          <a:stretch/>
        </p:blipFill>
        <p:spPr bwMode="auto">
          <a:xfrm flipH="1">
            <a:off x="1240966" y="1946316"/>
            <a:ext cx="597341" cy="6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Dấu Tích Xanh Và Chữ Thập đỏ PNG , Thật, Bỏ Phiếu, Từ Chối PNG  trong suốt và Vector để tải xuống miễn phí">
            <a:extLst>
              <a:ext uri="{FF2B5EF4-FFF2-40B4-BE49-F238E27FC236}">
                <a16:creationId xmlns:a16="http://schemas.microsoft.com/office/drawing/2014/main" id="{2D74531C-0176-4F38-A7DB-00C1CC99C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r="2887"/>
          <a:stretch/>
        </p:blipFill>
        <p:spPr bwMode="auto">
          <a:xfrm flipH="1">
            <a:off x="4114800" y="2033174"/>
            <a:ext cx="538588" cy="6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Dấu Tích Xanh Và Chữ Thập đỏ PNG , Thật, Bỏ Phiếu, Từ Chối PNG  trong suốt và Vector để tải xuống miễn phí">
            <a:extLst>
              <a:ext uri="{FF2B5EF4-FFF2-40B4-BE49-F238E27FC236}">
                <a16:creationId xmlns:a16="http://schemas.microsoft.com/office/drawing/2014/main" id="{EDCF6104-CA55-4301-9477-56807409E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2"/>
          <a:stretch/>
        </p:blipFill>
        <p:spPr bwMode="auto">
          <a:xfrm flipH="1">
            <a:off x="7188035" y="2011150"/>
            <a:ext cx="597341" cy="6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C88D9A-E310-4AA3-9A7E-061F6AA3425B}"/>
              </a:ext>
            </a:extLst>
          </p:cNvPr>
          <p:cNvSpPr txBox="1"/>
          <p:nvPr/>
        </p:nvSpPr>
        <p:spPr>
          <a:xfrm>
            <a:off x="381000" y="83677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3A458-895E-40CB-86A7-93D8870E4BCC}"/>
              </a:ext>
            </a:extLst>
          </p:cNvPr>
          <p:cNvSpPr txBox="1"/>
          <p:nvPr/>
        </p:nvSpPr>
        <p:spPr>
          <a:xfrm>
            <a:off x="6129000" y="97155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đẩy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77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">
  <a:themeElements>
    <a:clrScheme name="自定义 38">
      <a:dk1>
        <a:sysClr val="windowText" lastClr="000000"/>
      </a:dk1>
      <a:lt1>
        <a:sysClr val="window" lastClr="FFFFFF"/>
      </a:lt1>
      <a:dk2>
        <a:srgbClr val="3E3D2D"/>
      </a:dk2>
      <a:lt2>
        <a:srgbClr val="FFFFFF"/>
      </a:lt2>
      <a:accent1>
        <a:srgbClr val="00B6CA"/>
      </a:accent1>
      <a:accent2>
        <a:srgbClr val="D74C24"/>
      </a:accent2>
      <a:accent3>
        <a:srgbClr val="00B6CA"/>
      </a:accent3>
      <a:accent4>
        <a:srgbClr val="D74C24"/>
      </a:accent4>
      <a:accent5>
        <a:srgbClr val="00B6CA"/>
      </a:accent5>
      <a:accent6>
        <a:srgbClr val="D74C24"/>
      </a:accent6>
      <a:hlink>
        <a:srgbClr val="00B6CA"/>
      </a:hlink>
      <a:folHlink>
        <a:srgbClr val="D74C24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On-screen Show (16:9)</PresentationFormat>
  <Paragraphs>72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.VnCommercial Script</vt:lpstr>
      <vt:lpstr>Arial</vt:lpstr>
      <vt:lpstr>Calibri</vt:lpstr>
      <vt:lpstr>Cambria Math</vt:lpstr>
      <vt:lpstr>Montserrat SemiBold</vt:lpstr>
      <vt:lpstr>字魂35号-经典雅黑</vt:lpstr>
      <vt:lpstr>字魂36号-正文宋楷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3</cp:revision>
  <dcterms:created xsi:type="dcterms:W3CDTF">2019-03-06T12:36:00Z</dcterms:created>
  <dcterms:modified xsi:type="dcterms:W3CDTF">2025-10-27T06:54:19Z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290992342_cloud</vt:lpwstr>
  </property>
  <property fmtid="{D5CDD505-2E9C-101B-9397-08002B2CF9AE}" pid="3" name="KSOProductBuildVer">
    <vt:lpwstr>2052-11.1.0.10228</vt:lpwstr>
  </property>
</Properties>
</file>