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1" r:id="rId4"/>
    <p:sldId id="262" r:id="rId5"/>
    <p:sldId id="286" r:id="rId6"/>
    <p:sldId id="287" r:id="rId7"/>
    <p:sldId id="288" r:id="rId8"/>
    <p:sldId id="294" r:id="rId9"/>
    <p:sldId id="291" r:id="rId10"/>
    <p:sldId id="292" r:id="rId11"/>
    <p:sldId id="293" r:id="rId12"/>
    <p:sldId id="289" r:id="rId13"/>
    <p:sldId id="295" r:id="rId14"/>
    <p:sldId id="297" r:id="rId15"/>
    <p:sldId id="263" r:id="rId16"/>
    <p:sldId id="298" r:id="rId17"/>
    <p:sldId id="299" r:id="rId18"/>
    <p:sldId id="266" r:id="rId19"/>
    <p:sldId id="260" r:id="rId20"/>
    <p:sldId id="268" r:id="rId21"/>
    <p:sldId id="283" r:id="rId22"/>
  </p:sldIdLst>
  <p:sldSz cx="12192000" cy="6858000"/>
  <p:notesSz cx="6858000" cy="9144000"/>
  <p:embeddedFontLst>
    <p:embeddedFont>
      <p:font typeface="等线" panose="02010600030101010101" pitchFamily="2" charset="-122"/>
      <p:regular r:id="rId24"/>
    </p:embeddedFont>
    <p:embeddedFont>
      <p:font typeface="宋体" panose="02010600030101010101" pitchFamily="2" charset="-122"/>
      <p:regular r:id="rId25"/>
    </p:embeddedFont>
  </p:embeddedFontLst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7E7"/>
    <a:srgbClr val="BB7DDC"/>
    <a:srgbClr val="67C8F3"/>
    <a:srgbClr val="FDCB07"/>
    <a:srgbClr val="29C4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80" y="48"/>
      </p:cViewPr>
      <p:guideLst>
        <p:guide orient="horz" pos="2319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FD941-8660-481C-99AA-2E970E98920D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9D1B8-3DA1-4AA1-AC29-1441EC69FB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724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517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755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e5e6172f8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e5e6172f8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6360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e5e6172f8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e5e6172f8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89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88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776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3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0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66" y="236952"/>
            <a:ext cx="778743" cy="769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4608">
            <a:off x="6055299" y="-154236"/>
            <a:ext cx="951861" cy="12049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10" y="95121"/>
            <a:ext cx="1139445" cy="7187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564083" y="-1866748"/>
            <a:ext cx="5182127" cy="112283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49" y="4969369"/>
            <a:ext cx="1260117" cy="188863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127" y="58594"/>
            <a:ext cx="1146893" cy="9124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7019">
            <a:off x="4599938" y="6078973"/>
            <a:ext cx="926031" cy="10750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97" y="2078727"/>
            <a:ext cx="1353636" cy="10469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729" y="461121"/>
            <a:ext cx="883476" cy="10469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7" y="5367086"/>
            <a:ext cx="1047708" cy="14791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" y="3930168"/>
            <a:ext cx="1369441" cy="125934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364" y="5866485"/>
            <a:ext cx="877116" cy="7623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74" y="5204683"/>
            <a:ext cx="1260117" cy="131914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" y="2134210"/>
            <a:ext cx="530505" cy="145202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589" y="3310950"/>
            <a:ext cx="1208615" cy="993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 rot="21428232">
            <a:off x="1329127" y="970612"/>
            <a:ext cx="9533744" cy="491677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 rot="170152">
            <a:off x="1330171" y="1093033"/>
            <a:ext cx="9533744" cy="49167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329127" y="970612"/>
            <a:ext cx="9533744" cy="4916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54" y="3998755"/>
            <a:ext cx="1260117" cy="18886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7" y="5212249"/>
            <a:ext cx="1745874" cy="135027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9" y="192130"/>
            <a:ext cx="1914423" cy="176051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9746" flipH="1">
            <a:off x="9103667" y="1405734"/>
            <a:ext cx="998172" cy="14091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332" y="210890"/>
            <a:ext cx="809684" cy="959469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6683542" y="2079231"/>
            <a:ext cx="4134982" cy="401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03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366776" y="2079231"/>
            <a:ext cx="4134982" cy="4019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032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形 2" descr="竖起的大拇指手势 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4302" y="5447674"/>
            <a:ext cx="507167" cy="507167"/>
          </a:xfrm>
          <a:prstGeom prst="rect">
            <a:avLst/>
          </a:prstGeom>
        </p:spPr>
      </p:pic>
      <p:pic>
        <p:nvPicPr>
          <p:cNvPr id="15" name="图形 14" descr="竖起的大拇指手势 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93378" y="5447673"/>
            <a:ext cx="507167" cy="50716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7865">
            <a:off x="10040517" y="1877970"/>
            <a:ext cx="795095" cy="69103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2135" flipH="1">
            <a:off x="1373876" y="1877970"/>
            <a:ext cx="795095" cy="6910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5"/>
          <a:stretch>
            <a:fillRect/>
          </a:stretch>
        </p:blipFill>
        <p:spPr>
          <a:xfrm rot="16200000" flipV="1">
            <a:off x="-2145523" y="3357012"/>
            <a:ext cx="5664523" cy="13734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b="88411"/>
          <a:stretch>
            <a:fillRect/>
          </a:stretch>
        </p:blipFill>
        <p:spPr>
          <a:xfrm rot="16200000" flipV="1">
            <a:off x="8673000" y="3921325"/>
            <a:ext cx="5664523" cy="1373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332" y="210890"/>
            <a:ext cx="809684" cy="9594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5"/>
          <a:stretch>
            <a:fillRect/>
          </a:stretch>
        </p:blipFill>
        <p:spPr>
          <a:xfrm rot="16200000" flipV="1">
            <a:off x="-2145523" y="3357012"/>
            <a:ext cx="5664523" cy="13734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b="88411"/>
          <a:stretch>
            <a:fillRect/>
          </a:stretch>
        </p:blipFill>
        <p:spPr>
          <a:xfrm rot="16200000" flipV="1">
            <a:off x="8673000" y="3921325"/>
            <a:ext cx="5664523" cy="1373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499016" y="1115771"/>
            <a:ext cx="4017364" cy="109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332" y="210890"/>
            <a:ext cx="809684" cy="959469"/>
          </a:xfrm>
          <a:prstGeom prst="rect">
            <a:avLst/>
          </a:prstGeom>
        </p:spPr>
      </p:pic>
      <p:sp>
        <p:nvSpPr>
          <p:cNvPr id="6" name="矩形: 折角 5"/>
          <p:cNvSpPr/>
          <p:nvPr userDrawn="1"/>
        </p:nvSpPr>
        <p:spPr>
          <a:xfrm>
            <a:off x="1735015" y="1812417"/>
            <a:ext cx="8721969" cy="4108700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9369" y="1137245"/>
            <a:ext cx="4834547" cy="53222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矩形 9"/>
          <p:cNvSpPr/>
          <p:nvPr userDrawn="1"/>
        </p:nvSpPr>
        <p:spPr>
          <a:xfrm>
            <a:off x="5805697" y="1794950"/>
            <a:ext cx="4558145" cy="453043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715751" y="1660822"/>
            <a:ext cx="4558145" cy="45304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625805" y="1508422"/>
            <a:ext cx="4558145" cy="4530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5527964" y="1356022"/>
            <a:ext cx="4558145" cy="4530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5897013" y="1005792"/>
            <a:ext cx="274568" cy="700441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71629" y="1005801"/>
            <a:ext cx="274568" cy="700441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 userDrawn="1"/>
        </p:nvSpPr>
        <p:spPr>
          <a:xfrm>
            <a:off x="7046245" y="1003164"/>
            <a:ext cx="274568" cy="700441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 userDrawn="1"/>
        </p:nvSpPr>
        <p:spPr>
          <a:xfrm>
            <a:off x="7620861" y="1003164"/>
            <a:ext cx="274568" cy="700441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/>
          <p:cNvSpPr/>
          <p:nvPr userDrawn="1"/>
        </p:nvSpPr>
        <p:spPr>
          <a:xfrm>
            <a:off x="8195477" y="1003164"/>
            <a:ext cx="274568" cy="700441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 userDrawn="1"/>
        </p:nvSpPr>
        <p:spPr>
          <a:xfrm>
            <a:off x="8770093" y="1003164"/>
            <a:ext cx="274568" cy="700441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/>
          <p:cNvSpPr/>
          <p:nvPr userDrawn="1"/>
        </p:nvSpPr>
        <p:spPr>
          <a:xfrm>
            <a:off x="9344706" y="1003164"/>
            <a:ext cx="274568" cy="700441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38" y="289602"/>
            <a:ext cx="1705488" cy="1075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401" y="670212"/>
            <a:ext cx="1173453" cy="139053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7" y="2134210"/>
            <a:ext cx="530505" cy="145202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742" y="4815821"/>
            <a:ext cx="1532488" cy="125934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69" y="1399249"/>
            <a:ext cx="6869452" cy="47982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折角 11"/>
          <p:cNvSpPr/>
          <p:nvPr userDrawn="1"/>
        </p:nvSpPr>
        <p:spPr>
          <a:xfrm>
            <a:off x="1758462" y="1283514"/>
            <a:ext cx="8721969" cy="4727371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651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7865">
            <a:off x="9892942" y="937994"/>
            <a:ext cx="795095" cy="691039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2150012" y="2293034"/>
            <a:ext cx="7891975" cy="0"/>
          </a:xfrm>
          <a:prstGeom prst="line">
            <a:avLst/>
          </a:prstGeom>
          <a:ln>
            <a:solidFill>
              <a:schemeClr val="accent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2147667" y="3013417"/>
            <a:ext cx="7891975" cy="0"/>
          </a:xfrm>
          <a:prstGeom prst="line">
            <a:avLst/>
          </a:prstGeom>
          <a:ln>
            <a:solidFill>
              <a:schemeClr val="accent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>
            <a:off x="2147667" y="3733800"/>
            <a:ext cx="7891975" cy="0"/>
          </a:xfrm>
          <a:prstGeom prst="line">
            <a:avLst/>
          </a:prstGeom>
          <a:ln>
            <a:solidFill>
              <a:schemeClr val="accent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2147667" y="4454183"/>
            <a:ext cx="7891975" cy="0"/>
          </a:xfrm>
          <a:prstGeom prst="line">
            <a:avLst/>
          </a:prstGeom>
          <a:ln>
            <a:solidFill>
              <a:schemeClr val="accent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2147667" y="5174566"/>
            <a:ext cx="7891975" cy="0"/>
          </a:xfrm>
          <a:prstGeom prst="line">
            <a:avLst/>
          </a:prstGeom>
          <a:ln>
            <a:solidFill>
              <a:schemeClr val="accent5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流程图: 接点 3"/>
          <p:cNvSpPr/>
          <p:nvPr userDrawn="1"/>
        </p:nvSpPr>
        <p:spPr>
          <a:xfrm>
            <a:off x="2141566" y="1956386"/>
            <a:ext cx="300111" cy="30948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接点 20"/>
          <p:cNvSpPr/>
          <p:nvPr userDrawn="1"/>
        </p:nvSpPr>
        <p:spPr>
          <a:xfrm>
            <a:off x="2141566" y="2666087"/>
            <a:ext cx="300111" cy="30948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接点 21"/>
          <p:cNvSpPr/>
          <p:nvPr userDrawn="1"/>
        </p:nvSpPr>
        <p:spPr>
          <a:xfrm>
            <a:off x="2141566" y="3397151"/>
            <a:ext cx="300111" cy="30948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接点 22"/>
          <p:cNvSpPr/>
          <p:nvPr userDrawn="1"/>
        </p:nvSpPr>
        <p:spPr>
          <a:xfrm>
            <a:off x="2141566" y="4103194"/>
            <a:ext cx="300111" cy="30948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接点 23"/>
          <p:cNvSpPr/>
          <p:nvPr userDrawn="1"/>
        </p:nvSpPr>
        <p:spPr>
          <a:xfrm>
            <a:off x="2141566" y="4834258"/>
            <a:ext cx="300111" cy="309484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94" y="5787088"/>
            <a:ext cx="1165696" cy="7353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5436">
            <a:off x="5366970" y="5724361"/>
            <a:ext cx="981064" cy="113891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0254">
            <a:off x="1275743" y="2621100"/>
            <a:ext cx="872797" cy="1232184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2" y="4969369"/>
            <a:ext cx="1260117" cy="1888631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489" y="2714316"/>
            <a:ext cx="1157701" cy="8953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5" y="215234"/>
            <a:ext cx="1089097" cy="1140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9"/>
            <a:ext cx="6858001" cy="121920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64"/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jpe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9.wdp"/><Relationship Id="rId5" Type="http://schemas.openxmlformats.org/officeDocument/2006/relationships/image" Target="../media/image57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2.wdp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5" Type="http://schemas.microsoft.com/office/2007/relationships/hdphoto" Target="../media/hdphoto5.wdp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9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 idx="4294967295"/>
          </p:nvPr>
        </p:nvSpPr>
        <p:spPr>
          <a:xfrm>
            <a:off x="1770400" y="2310587"/>
            <a:ext cx="8651200" cy="2756698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Bài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1: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NHẬN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BIẾT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MỘT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SỐ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DỤNG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CỤ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HÓA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CHẤT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.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THUYẾT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TRÌNH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MỘT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VẤN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ĐỀ</a:t>
            </a:r>
            <a:r>
              <a:rPr lang="en-US" sz="44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KHOA </a:t>
            </a:r>
            <a:r>
              <a:rPr lang="en-US" sz="44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HỌC</a:t>
            </a:r>
            <a:endParaRPr sz="4400" b="1" spc="300" dirty="0">
              <a:solidFill>
                <a:schemeClr val="tx2">
                  <a:lumMod val="10000"/>
                </a:schemeClr>
              </a:solidFill>
              <a:latin typeface="A62 Pngtre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title" idx="4294967295"/>
          </p:nvPr>
        </p:nvSpPr>
        <p:spPr>
          <a:xfrm>
            <a:off x="1443084" y="441519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đo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đa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năng</a:t>
            </a:r>
            <a:endParaRPr lang="en-US" sz="3200" dirty="0">
              <a:solidFill>
                <a:schemeClr val="tx1"/>
              </a:solidFill>
              <a:latin typeface="A62 Pngtree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569">
            <a:off x="5825119" y="5619155"/>
            <a:ext cx="853780" cy="991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0" t="20422" b="66658"/>
          <a:stretch>
            <a:fillRect/>
          </a:stretch>
        </p:blipFill>
        <p:spPr>
          <a:xfrm rot="16200000" flipV="1">
            <a:off x="9762874" y="1059921"/>
            <a:ext cx="1039015" cy="14506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268" r="59166" b="86812"/>
          <a:stretch>
            <a:fillRect/>
          </a:stretch>
        </p:blipFill>
        <p:spPr>
          <a:xfrm rot="16200000" flipV="1">
            <a:off x="10519036" y="4991226"/>
            <a:ext cx="1895269" cy="14506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" t="72227" r="80644" b="14853"/>
          <a:stretch>
            <a:fillRect/>
          </a:stretch>
        </p:blipFill>
        <p:spPr>
          <a:xfrm rot="16200000" flipV="1">
            <a:off x="478933" y="4207737"/>
            <a:ext cx="567243" cy="791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38089-8AE0-4263-A892-933A4FABC727}"/>
              </a:ext>
            </a:extLst>
          </p:cNvPr>
          <p:cNvSpPr txBox="1"/>
          <p:nvPr/>
        </p:nvSpPr>
        <p:spPr>
          <a:xfrm>
            <a:off x="1897256" y="2356510"/>
            <a:ext cx="468182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Cho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2800" dirty="0"/>
              <a:t>-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thế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Cường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-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trở</a:t>
            </a:r>
            <a:endParaRPr lang="en-US" sz="2800" dirty="0"/>
          </a:p>
        </p:txBody>
      </p:sp>
      <p:pic>
        <p:nvPicPr>
          <p:cNvPr id="5122" name="Picture 2" descr="Đồng hồ đo điện đa năng dành cho thợ điện">
            <a:extLst>
              <a:ext uri="{FF2B5EF4-FFF2-40B4-BE49-F238E27FC236}">
                <a16:creationId xmlns:a16="http://schemas.microsoft.com/office/drawing/2014/main" id="{BD7B7BA6-E94D-4358-92F6-8C1FFB929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09" y="1725105"/>
            <a:ext cx="4237722" cy="423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89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title" idx="4294967295"/>
          </p:nvPr>
        </p:nvSpPr>
        <p:spPr>
          <a:xfrm>
            <a:off x="1443084" y="441519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Cuộn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dây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dẫn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đèn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LED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569">
            <a:off x="5825120" y="5737821"/>
            <a:ext cx="853780" cy="991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0" t="20422" b="66658"/>
          <a:stretch>
            <a:fillRect/>
          </a:stretch>
        </p:blipFill>
        <p:spPr>
          <a:xfrm rot="16200000" flipV="1">
            <a:off x="9762874" y="1059921"/>
            <a:ext cx="1039015" cy="14506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268" r="59166" b="86812"/>
          <a:stretch>
            <a:fillRect/>
          </a:stretch>
        </p:blipFill>
        <p:spPr>
          <a:xfrm rot="16200000" flipV="1">
            <a:off x="10519036" y="4991226"/>
            <a:ext cx="1895269" cy="14506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" t="72227" r="80644" b="14853"/>
          <a:stretch>
            <a:fillRect/>
          </a:stretch>
        </p:blipFill>
        <p:spPr>
          <a:xfrm rot="16200000" flipV="1">
            <a:off x="478933" y="4207737"/>
            <a:ext cx="567243" cy="791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38089-8AE0-4263-A892-933A4FABC727}"/>
              </a:ext>
            </a:extLst>
          </p:cNvPr>
          <p:cNvSpPr txBox="1"/>
          <p:nvPr/>
        </p:nvSpPr>
        <p:spPr>
          <a:xfrm>
            <a:off x="3037607" y="4680996"/>
            <a:ext cx="5824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/>
              <a:t>Phát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dòng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 </a:t>
            </a:r>
            <a:r>
              <a:rPr lang="en-US" sz="3000" dirty="0" err="1"/>
              <a:t>cảm</a:t>
            </a:r>
            <a:r>
              <a:rPr lang="en-US" sz="3000" dirty="0"/>
              <a:t> </a:t>
            </a:r>
            <a:r>
              <a:rPr lang="en-US" sz="3000" dirty="0" err="1"/>
              <a:t>ứng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chiều</a:t>
            </a:r>
            <a:r>
              <a:rPr lang="en-US" sz="3000" dirty="0"/>
              <a:t> </a:t>
            </a:r>
            <a:r>
              <a:rPr lang="en-US" sz="3000" dirty="0" err="1"/>
              <a:t>dòng</a:t>
            </a:r>
            <a:r>
              <a:rPr lang="en-US" sz="3000" dirty="0"/>
              <a:t> </a:t>
            </a:r>
            <a:r>
              <a:rPr lang="en-US" sz="3000" dirty="0" err="1"/>
              <a:t>điện</a:t>
            </a:r>
            <a:r>
              <a:rPr lang="en-US" sz="30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363A9-726C-4FEB-8F6E-4E1F831A7D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809" y="1871557"/>
            <a:ext cx="5478266" cy="24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86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2023671" y="1993692"/>
            <a:ext cx="1349116" cy="284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Google Shape;461;p32"/>
          <p:cNvSpPr txBox="1">
            <a:spLocks noGrp="1"/>
          </p:cNvSpPr>
          <p:nvPr>
            <p:ph type="title" idx="4294967295"/>
          </p:nvPr>
        </p:nvSpPr>
        <p:spPr>
          <a:xfrm>
            <a:off x="2382600" y="2724109"/>
            <a:ext cx="7426800" cy="176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Viết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và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trình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bày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báo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cáo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một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vấn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đề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khoa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học</a:t>
            </a:r>
            <a:endParaRPr lang="en-US" altLang="zh-CN" sz="4000" b="1" spc="300" dirty="0">
              <a:solidFill>
                <a:schemeClr val="tx2">
                  <a:lumMod val="10000"/>
                </a:schemeClr>
              </a:solidFill>
              <a:latin typeface="A62 Pngtree" pitchFamily="2" charset="0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4294967295"/>
          </p:nvPr>
        </p:nvSpPr>
        <p:spPr>
          <a:xfrm>
            <a:off x="1690883" y="1436116"/>
            <a:ext cx="2002643" cy="14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5400" spc="600" dirty="0">
                <a:latin typeface="A62 Pngtree" pitchFamily="2" charset="0"/>
              </a:rPr>
              <a:t>03</a:t>
            </a:r>
            <a:endParaRPr sz="5400" spc="600" dirty="0">
              <a:latin typeface="A62 Pn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975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7573AFA-33D5-4459-9368-FAAFB13E3672}"/>
              </a:ext>
            </a:extLst>
          </p:cNvPr>
          <p:cNvSpPr/>
          <p:nvPr/>
        </p:nvSpPr>
        <p:spPr>
          <a:xfrm>
            <a:off x="6885490" y="585462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1.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921F95-95EA-4B64-9A08-2037A0B2FDFD}"/>
              </a:ext>
            </a:extLst>
          </p:cNvPr>
          <p:cNvSpPr/>
          <p:nvPr/>
        </p:nvSpPr>
        <p:spPr>
          <a:xfrm>
            <a:off x="9091362" y="1830444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</a:t>
            </a: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D067EC-A209-4131-9669-796195C477AB}"/>
              </a:ext>
            </a:extLst>
          </p:cNvPr>
          <p:cNvSpPr/>
          <p:nvPr/>
        </p:nvSpPr>
        <p:spPr>
          <a:xfrm>
            <a:off x="9231985" y="3557046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44DF8C-1D43-4837-A79E-C0AB2288E47F}"/>
              </a:ext>
            </a:extLst>
          </p:cNvPr>
          <p:cNvSpPr/>
          <p:nvPr/>
        </p:nvSpPr>
        <p:spPr>
          <a:xfrm>
            <a:off x="7026113" y="5471400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4. Ph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3FDAA6-1D3E-475E-A1E1-C3946A86665C}"/>
              </a:ext>
            </a:extLst>
          </p:cNvPr>
          <p:cNvSpPr/>
          <p:nvPr/>
        </p:nvSpPr>
        <p:spPr>
          <a:xfrm>
            <a:off x="3148940" y="5283648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5.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FEF590-EB6F-4792-88F7-7B5CA05EE578}"/>
              </a:ext>
            </a:extLst>
          </p:cNvPr>
          <p:cNvSpPr/>
          <p:nvPr/>
        </p:nvSpPr>
        <p:spPr>
          <a:xfrm>
            <a:off x="943068" y="3780508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6.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198615-2281-4F91-9AEC-27BB518ECA8B}"/>
              </a:ext>
            </a:extLst>
          </p:cNvPr>
          <p:cNvSpPr/>
          <p:nvPr/>
        </p:nvSpPr>
        <p:spPr>
          <a:xfrm>
            <a:off x="894761" y="1729460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7.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E3B1D0-3283-4E5E-ABD5-98F30FEB2A2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820241" y="1649691"/>
            <a:ext cx="2528914" cy="40191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B876488-E4E5-4A2C-BD4F-BEAE11303CF4}"/>
              </a:ext>
            </a:extLst>
          </p:cNvPr>
          <p:cNvSpPr/>
          <p:nvPr/>
        </p:nvSpPr>
        <p:spPr>
          <a:xfrm>
            <a:off x="3404639" y="381427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8.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8C067A-2961-4230-8451-F39C104318E0}"/>
              </a:ext>
            </a:extLst>
          </p:cNvPr>
          <p:cNvCxnSpPr>
            <a:stCxn id="11" idx="6"/>
            <a:endCxn id="7" idx="2"/>
          </p:cNvCxnSpPr>
          <p:nvPr/>
        </p:nvCxnSpPr>
        <p:spPr>
          <a:xfrm>
            <a:off x="3100633" y="2403477"/>
            <a:ext cx="6131352" cy="182758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93F029-3E63-417B-8807-0BE05F03A68A}"/>
              </a:ext>
            </a:extLst>
          </p:cNvPr>
          <p:cNvCxnSpPr>
            <a:stCxn id="10" idx="6"/>
            <a:endCxn id="6" idx="2"/>
          </p:cNvCxnSpPr>
          <p:nvPr/>
        </p:nvCxnSpPr>
        <p:spPr>
          <a:xfrm flipV="1">
            <a:off x="3148940" y="2504461"/>
            <a:ext cx="5942422" cy="1950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472B1A-EC52-4BDA-BE12-A6861CAF0681}"/>
              </a:ext>
            </a:extLst>
          </p:cNvPr>
          <p:cNvCxnSpPr>
            <a:stCxn id="9" idx="7"/>
            <a:endCxn id="5" idx="3"/>
          </p:cNvCxnSpPr>
          <p:nvPr/>
        </p:nvCxnSpPr>
        <p:spPr>
          <a:xfrm flipV="1">
            <a:off x="5031770" y="1736080"/>
            <a:ext cx="2176762" cy="37449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28CC8B4-8DD7-4570-BFF1-540B9303218B}"/>
              </a:ext>
            </a:extLst>
          </p:cNvPr>
          <p:cNvGrpSpPr/>
          <p:nvPr/>
        </p:nvGrpSpPr>
        <p:grpSpPr>
          <a:xfrm>
            <a:off x="4464174" y="1542042"/>
            <a:ext cx="3311953" cy="3608109"/>
            <a:chOff x="4568855" y="1765169"/>
            <a:chExt cx="3054285" cy="33276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DDE7EDA-5C31-4CE2-B35C-0BFBE78D5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267" t="-1" r="32407" b="51478"/>
            <a:stretch/>
          </p:blipFill>
          <p:spPr>
            <a:xfrm>
              <a:off x="4568855" y="1765169"/>
              <a:ext cx="3054285" cy="332766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2E7ADC-EE5D-4CAC-B4B3-3965B1352D3B}"/>
                </a:ext>
              </a:extLst>
            </p:cNvPr>
            <p:cNvSpPr txBox="1"/>
            <p:nvPr/>
          </p:nvSpPr>
          <p:spPr>
            <a:xfrm>
              <a:off x="5469899" y="3429000"/>
              <a:ext cx="125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/>
                <a:t>CẤU</a:t>
              </a:r>
              <a:r>
                <a:rPr lang="en-US" sz="2800" b="1" dirty="0"/>
                <a:t> </a:t>
              </a:r>
              <a:r>
                <a:rPr lang="en-US" sz="2800" b="1" dirty="0" err="1"/>
                <a:t>TRÚC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7508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2BDE06-4EE7-4FDB-8BB7-5C697B118E9E}"/>
              </a:ext>
            </a:extLst>
          </p:cNvPr>
          <p:cNvSpPr txBox="1"/>
          <p:nvPr/>
        </p:nvSpPr>
        <p:spPr>
          <a:xfrm>
            <a:off x="114300" y="651569"/>
            <a:ext cx="5981700" cy="6169878"/>
          </a:xfrm>
          <a:prstGeom prst="roundRect">
            <a:avLst>
              <a:gd name="adj" fmla="val 743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  <a:r>
              <a:rPr lang="vi-VN" sz="2000" b="1" dirty="0"/>
              <a:t>. Mục đích</a:t>
            </a:r>
          </a:p>
          <a:p>
            <a:r>
              <a:rPr lang="en-US" sz="2000" dirty="0"/>
              <a:t>- </a:t>
            </a:r>
            <a:r>
              <a:rPr lang="vi-VN" sz="2000" dirty="0"/>
              <a:t>Tìm hiểu hiện tượng phản xạ âm.</a:t>
            </a:r>
          </a:p>
          <a:p>
            <a:r>
              <a:rPr lang="en-US" sz="2000" dirty="0"/>
              <a:t>- </a:t>
            </a:r>
            <a:r>
              <a:rPr lang="vi-VN" sz="2000" dirty="0"/>
              <a:t>Quan sát khả năng phản xạ hoặc hấp thụ âm của một số vật liệu khác nhau.</a:t>
            </a:r>
          </a:p>
          <a:p>
            <a:r>
              <a:rPr lang="en-US" sz="2000" dirty="0"/>
              <a:t>- </a:t>
            </a:r>
            <a:r>
              <a:rPr lang="vi-VN" sz="2000" dirty="0"/>
              <a:t>Đề xuất biện pháp chống ô nhiễm tiếng ồn dựa vào tính chất phản xạ và hấp thụ âm.</a:t>
            </a:r>
          </a:p>
          <a:p>
            <a:r>
              <a:rPr lang="en-US" sz="2000" b="1" dirty="0"/>
              <a:t>2</a:t>
            </a:r>
            <a:r>
              <a:rPr lang="vi-VN" sz="2000" b="1" dirty="0"/>
              <a:t>. Phương án thí nghiệm</a:t>
            </a:r>
          </a:p>
          <a:p>
            <a:r>
              <a:rPr lang="vi-VN" sz="2000" b="1" dirty="0"/>
              <a:t>Dụng cụ</a:t>
            </a:r>
            <a:r>
              <a:rPr lang="vi-VN" sz="2000" dirty="0"/>
              <a:t>: nguồn phát âm (loa nhỏ hoặc điện thoại), micro hoặc tai nghe để quan sát âm thanh phản xạ, một số vật liệu: kính, gỗ, vải, mút xốp.</a:t>
            </a:r>
          </a:p>
          <a:p>
            <a:r>
              <a:rPr lang="vi-VN" sz="2000" b="1" dirty="0"/>
              <a:t>Cách tiến hành</a:t>
            </a:r>
            <a:r>
              <a:rPr lang="vi-VN" sz="2000" dirty="0"/>
              <a:t>: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vi-VN" sz="2000" dirty="0"/>
              <a:t>Phát một âm ngắn, to (ví dụ tiếng gõ hoặc tiếng vỗ tay) gần bề mặt tường, kính… rồi lắng nghe âm dội lại (vang).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vi-VN" sz="2000" dirty="0"/>
              <a:t>Thực hiện tương tự với vật liệu mềm như rèm vải, mút xốp, quan sát sự giảm hoặc mất tiếng dội.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vi-VN" sz="2000" dirty="0"/>
              <a:t>So sánh sự khác nhau giữa các vật liệu (cứng, nhẵn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vi-VN" sz="2000" dirty="0"/>
              <a:t>mềm, xốp).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92B7ED-C233-4945-B286-5A0EA1BB7319}"/>
              </a:ext>
            </a:extLst>
          </p:cNvPr>
          <p:cNvSpPr txBox="1"/>
          <p:nvPr/>
        </p:nvSpPr>
        <p:spPr>
          <a:xfrm>
            <a:off x="6405563" y="651569"/>
            <a:ext cx="5686425" cy="5839480"/>
          </a:xfrm>
          <a:prstGeom prst="roundRect">
            <a:avLst>
              <a:gd name="adj" fmla="val 7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  <a:r>
              <a:rPr lang="vi-VN" sz="2000" b="1" dirty="0"/>
              <a:t>. Kết quả</a:t>
            </a:r>
          </a:p>
          <a:p>
            <a:r>
              <a:rPr lang="vi-VN" sz="2000" dirty="0"/>
              <a:t>Tường, kính, gỗ </a:t>
            </a:r>
            <a:r>
              <a:rPr lang="en-US" sz="2000" dirty="0"/>
              <a:t>(</a:t>
            </a:r>
            <a:r>
              <a:rPr lang="en-US" sz="2000" dirty="0" err="1"/>
              <a:t>cứng</a:t>
            </a:r>
            <a:r>
              <a:rPr lang="en-US" sz="2000" dirty="0"/>
              <a:t>, </a:t>
            </a:r>
            <a:r>
              <a:rPr lang="en-US" sz="2000" dirty="0" err="1"/>
              <a:t>nhẵn</a:t>
            </a:r>
            <a:r>
              <a:rPr lang="en-US" sz="2000" dirty="0"/>
              <a:t>)</a:t>
            </a:r>
            <a:r>
              <a:rPr lang="vi-VN" sz="2000" dirty="0"/>
              <a:t>→ âm phản xạ rõ, dễ nghe tiếng vang.</a:t>
            </a:r>
          </a:p>
          <a:p>
            <a:r>
              <a:rPr lang="vi-VN" sz="2000" dirty="0"/>
              <a:t>Vải, mút xốp</a:t>
            </a:r>
            <a:r>
              <a:rPr lang="en-US" sz="2000" dirty="0"/>
              <a:t> (</a:t>
            </a:r>
            <a:r>
              <a:rPr lang="en-US" sz="2000" dirty="0" err="1"/>
              <a:t>mềm</a:t>
            </a:r>
            <a:r>
              <a:rPr lang="en-US" sz="2000" dirty="0"/>
              <a:t>, </a:t>
            </a:r>
            <a:r>
              <a:rPr lang="en-US" sz="2000" dirty="0" err="1"/>
              <a:t>xốp</a:t>
            </a:r>
            <a:r>
              <a:rPr lang="en-US" sz="2000" dirty="0"/>
              <a:t>)</a:t>
            </a:r>
            <a:r>
              <a:rPr lang="vi-VN" sz="2000" dirty="0"/>
              <a:t> → âm phản xạ rất yếu, gần như không có tiếng vang.</a:t>
            </a:r>
          </a:p>
          <a:p>
            <a:r>
              <a:rPr lang="en-US" sz="2000" dirty="0"/>
              <a:t>=&gt; </a:t>
            </a:r>
            <a:r>
              <a:rPr lang="vi-VN" sz="2000" dirty="0"/>
              <a:t>Vật liệu càng mềm, xốp thì khả năng hấp thụ âm càng tốt, ít gây tiếng ồn lan truyền.</a:t>
            </a:r>
          </a:p>
          <a:p>
            <a:r>
              <a:rPr lang="en-US" sz="2000" b="1" dirty="0"/>
              <a:t>4</a:t>
            </a:r>
            <a:r>
              <a:rPr lang="vi-VN" sz="2000" b="1" dirty="0"/>
              <a:t>. Nhận xét</a:t>
            </a:r>
          </a:p>
          <a:p>
            <a:r>
              <a:rPr lang="vi-VN" sz="2000" dirty="0"/>
              <a:t>Hiện tượng phản xạ âm là cơ sở của tiếng vang và tiếng dội.</a:t>
            </a:r>
          </a:p>
          <a:p>
            <a:r>
              <a:rPr lang="vi-VN" sz="2000" dirty="0"/>
              <a:t>Các vật liệu cứng, nhẵn phản xạ âm mạnh, gây vang và ồn; trong khi vật liệu mềm, xốp hấp thụ âm, giảm tiếng vang.</a:t>
            </a:r>
          </a:p>
          <a:p>
            <a:r>
              <a:rPr lang="vi-VN" sz="2000" dirty="0"/>
              <a:t>Biện pháp chống ô nhiễm tiếng ồn: lắp đặt tường cách âm, dùng rèm, thảm, xốp tiêu âm trong phòng học, phòng thu, nhà ở gần đường giao thông.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A3D0C-A3FE-4632-9566-4A14B309A6D5}"/>
              </a:ext>
            </a:extLst>
          </p:cNvPr>
          <p:cNvSpPr txBox="1"/>
          <p:nvPr/>
        </p:nvSpPr>
        <p:spPr>
          <a:xfrm>
            <a:off x="395288" y="115490"/>
            <a:ext cx="1169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chemeClr val="accent3">
                    <a:lumMod val="50000"/>
                  </a:schemeClr>
                </a:solidFill>
              </a:rPr>
              <a:t>THÍ NGHIỆM VỀ PHẢN XẠ ÂM VÀ BIỆN PHÁP CHỐNG Ô NHIỄM TIẾNG ỒN</a:t>
            </a:r>
          </a:p>
          <a:p>
            <a:pPr algn="ctr"/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6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7866698" y="2857127"/>
            <a:ext cx="1756987" cy="1109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370944" y="2857128"/>
            <a:ext cx="2096125" cy="110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499016" y="1115771"/>
            <a:ext cx="4140000" cy="1182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1" name="Google Shape;531;p34"/>
          <p:cNvSpPr txBox="1">
            <a:spLocks noGrp="1"/>
          </p:cNvSpPr>
          <p:nvPr>
            <p:ph type="title" idx="4294967295"/>
          </p:nvPr>
        </p:nvSpPr>
        <p:spPr>
          <a:xfrm>
            <a:off x="1499016" y="410993"/>
            <a:ext cx="4091940" cy="7639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latin typeface="A62 Pngtree" pitchFamily="2" charset="0"/>
              </a:rPr>
              <a:t>So </a:t>
            </a:r>
            <a:r>
              <a:rPr lang="en-US" altLang="zh-CN" sz="3600" dirty="0" err="1">
                <a:solidFill>
                  <a:schemeClr val="tx1"/>
                </a:solidFill>
                <a:latin typeface="A62 Pngtree" pitchFamily="2" charset="0"/>
              </a:rPr>
              <a:t>sánh</a:t>
            </a:r>
            <a:endParaRPr sz="3600" dirty="0">
              <a:latin typeface="A62 Pngtree" pitchFamily="2" charset="0"/>
            </a:endParaRPr>
          </a:p>
        </p:txBody>
      </p:sp>
      <p:sp>
        <p:nvSpPr>
          <p:cNvPr id="532" name="Google Shape;532;p34"/>
          <p:cNvSpPr txBox="1">
            <a:spLocks noGrp="1"/>
          </p:cNvSpPr>
          <p:nvPr>
            <p:ph type="subTitle" idx="4294967295"/>
          </p:nvPr>
        </p:nvSpPr>
        <p:spPr>
          <a:xfrm>
            <a:off x="1702836" y="3026360"/>
            <a:ext cx="3183489" cy="22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400" dirty="0"/>
              <a:t>1. </a:t>
            </a:r>
            <a:r>
              <a:rPr lang="vi-VN" sz="2400" dirty="0"/>
              <a:t>Tiêu đề</a:t>
            </a:r>
          </a:p>
          <a:p>
            <a:r>
              <a:rPr lang="en-US" sz="2400" dirty="0"/>
              <a:t>2. </a:t>
            </a:r>
            <a:r>
              <a:rPr lang="vi-VN" sz="2400" dirty="0"/>
              <a:t>Tóm tắt</a:t>
            </a:r>
          </a:p>
          <a:p>
            <a:r>
              <a:rPr lang="en-US" sz="2400" dirty="0"/>
              <a:t>3. </a:t>
            </a:r>
            <a:r>
              <a:rPr lang="vi-VN" sz="2400" dirty="0"/>
              <a:t>Giới thiệu</a:t>
            </a:r>
          </a:p>
          <a:p>
            <a:r>
              <a:rPr lang="en-US" sz="2400" dirty="0"/>
              <a:t>4. </a:t>
            </a:r>
            <a:r>
              <a:rPr lang="vi-VN" sz="2400" dirty="0"/>
              <a:t>Phương pháp</a:t>
            </a:r>
          </a:p>
          <a:p>
            <a:r>
              <a:rPr lang="en-US" sz="2400" dirty="0"/>
              <a:t>5. </a:t>
            </a:r>
            <a:r>
              <a:rPr lang="vi-VN" sz="2400" dirty="0"/>
              <a:t>Kết quả</a:t>
            </a:r>
          </a:p>
          <a:p>
            <a:r>
              <a:rPr lang="en-US" sz="2400" dirty="0"/>
              <a:t>6. </a:t>
            </a:r>
            <a:r>
              <a:rPr lang="vi-VN" sz="2400" dirty="0"/>
              <a:t>Thảo luận</a:t>
            </a:r>
          </a:p>
          <a:p>
            <a:r>
              <a:rPr lang="en-US" sz="2400" dirty="0"/>
              <a:t>7. </a:t>
            </a:r>
            <a:r>
              <a:rPr lang="vi-VN" sz="2400" dirty="0"/>
              <a:t>Kết luận</a:t>
            </a:r>
          </a:p>
          <a:p>
            <a:r>
              <a:rPr lang="en-US" sz="2400" dirty="0"/>
              <a:t>8. </a:t>
            </a:r>
            <a:r>
              <a:rPr lang="vi-VN" sz="2400" dirty="0"/>
              <a:t>Tài liệu tham khảo</a:t>
            </a:r>
          </a:p>
        </p:txBody>
      </p:sp>
      <p:sp>
        <p:nvSpPr>
          <p:cNvPr id="533" name="Google Shape;533;p34"/>
          <p:cNvSpPr txBox="1">
            <a:spLocks noGrp="1"/>
          </p:cNvSpPr>
          <p:nvPr>
            <p:ph type="subTitle" idx="4294967295"/>
          </p:nvPr>
        </p:nvSpPr>
        <p:spPr>
          <a:xfrm>
            <a:off x="1702836" y="2476387"/>
            <a:ext cx="3507095" cy="58229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altLang="zh-CN" sz="2800" dirty="0" err="1">
                <a:latin typeface="A62 Pngtree" pitchFamily="2" charset="0"/>
              </a:rPr>
              <a:t>Cấu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trúc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bài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báo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cáo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vấn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đề</a:t>
            </a:r>
            <a:r>
              <a:rPr lang="en-US" altLang="zh-CN" sz="2800" dirty="0">
                <a:latin typeface="A62 Pngtree" pitchFamily="2" charset="0"/>
              </a:rPr>
              <a:t> khoa </a:t>
            </a:r>
            <a:r>
              <a:rPr lang="en-US" altLang="zh-CN" sz="2800" dirty="0" err="1">
                <a:latin typeface="A62 Pngtree" pitchFamily="2" charset="0"/>
              </a:rPr>
              <a:t>học</a:t>
            </a:r>
            <a:endParaRPr lang="en-US" altLang="zh-CN" sz="2800" dirty="0">
              <a:latin typeface="A62 Pngtree" pitchFamily="2" charset="0"/>
            </a:endParaRPr>
          </a:p>
        </p:txBody>
      </p:sp>
      <p:sp>
        <p:nvSpPr>
          <p:cNvPr id="23" name="Google Shape;532;p34"/>
          <p:cNvSpPr txBox="1"/>
          <p:nvPr/>
        </p:nvSpPr>
        <p:spPr>
          <a:xfrm>
            <a:off x="6960009" y="3249765"/>
            <a:ext cx="3809242" cy="220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400" dirty="0"/>
              <a:t>1. </a:t>
            </a:r>
            <a:r>
              <a:rPr lang="vi-VN" sz="2400" dirty="0"/>
              <a:t>Tiêu đề</a:t>
            </a:r>
          </a:p>
          <a:p>
            <a:r>
              <a:rPr lang="en-US" sz="2400" dirty="0"/>
              <a:t>2. </a:t>
            </a:r>
            <a:r>
              <a:rPr lang="vi-VN" sz="2400" dirty="0"/>
              <a:t>Mục đích</a:t>
            </a:r>
          </a:p>
          <a:p>
            <a:r>
              <a:rPr lang="en-US" sz="2400" dirty="0"/>
              <a:t>3. </a:t>
            </a:r>
            <a:r>
              <a:rPr lang="vi-VN" sz="2400" dirty="0"/>
              <a:t>Phương án thí nghiệm</a:t>
            </a:r>
          </a:p>
          <a:p>
            <a:r>
              <a:rPr lang="en-US" sz="2400" dirty="0"/>
              <a:t>4. </a:t>
            </a:r>
            <a:r>
              <a:rPr lang="vi-VN" sz="2400" dirty="0"/>
              <a:t>Kết quả</a:t>
            </a:r>
          </a:p>
          <a:p>
            <a:r>
              <a:rPr lang="en-US" sz="2400" dirty="0"/>
              <a:t>5. </a:t>
            </a:r>
            <a:r>
              <a:rPr lang="vi-VN" sz="2400" dirty="0"/>
              <a:t>Nhận xét</a:t>
            </a:r>
          </a:p>
        </p:txBody>
      </p:sp>
      <p:sp>
        <p:nvSpPr>
          <p:cNvPr id="24" name="Google Shape;533;p34"/>
          <p:cNvSpPr txBox="1"/>
          <p:nvPr/>
        </p:nvSpPr>
        <p:spPr>
          <a:xfrm>
            <a:off x="6758012" y="2207560"/>
            <a:ext cx="3809242" cy="818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US" altLang="zh-CN" sz="2800" dirty="0" err="1">
                <a:latin typeface="A62 Pngtree" pitchFamily="2" charset="0"/>
              </a:rPr>
              <a:t>Cấu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trúc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bài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báo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cáo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thực</a:t>
            </a:r>
            <a:r>
              <a:rPr lang="en-US" altLang="zh-CN" sz="2800" dirty="0">
                <a:latin typeface="A62 Pngtree" pitchFamily="2" charset="0"/>
              </a:rPr>
              <a:t> </a:t>
            </a:r>
            <a:r>
              <a:rPr lang="en-US" altLang="zh-CN" sz="2800" dirty="0" err="1">
                <a:latin typeface="A62 Pngtree" pitchFamily="2" charset="0"/>
              </a:rPr>
              <a:t>hành</a:t>
            </a:r>
            <a:endParaRPr lang="en-US" altLang="zh-CN" sz="2800" dirty="0">
              <a:latin typeface="A62 Pngtree" pitchFamily="2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577" y="54481"/>
            <a:ext cx="728613" cy="922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" grpId="0" build="p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2023671" y="1993692"/>
            <a:ext cx="1349116" cy="284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Google Shape;461;p32"/>
          <p:cNvSpPr txBox="1">
            <a:spLocks noGrp="1"/>
          </p:cNvSpPr>
          <p:nvPr>
            <p:ph type="title" idx="4294967295"/>
          </p:nvPr>
        </p:nvSpPr>
        <p:spPr>
          <a:xfrm>
            <a:off x="2382600" y="2724109"/>
            <a:ext cx="7426800" cy="176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Bài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thuyết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trình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một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vấn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đề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khoa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học</a:t>
            </a:r>
            <a:endParaRPr lang="en-US" altLang="zh-CN" sz="4000" b="1" spc="300" dirty="0">
              <a:solidFill>
                <a:schemeClr val="tx2">
                  <a:lumMod val="10000"/>
                </a:schemeClr>
              </a:solidFill>
              <a:latin typeface="A62 Pngtree" pitchFamily="2" charset="0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4294967295"/>
          </p:nvPr>
        </p:nvSpPr>
        <p:spPr>
          <a:xfrm>
            <a:off x="1690883" y="1436116"/>
            <a:ext cx="2002643" cy="14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5400" spc="600" dirty="0">
                <a:latin typeface="A62 Pngtree" pitchFamily="2" charset="0"/>
              </a:rPr>
              <a:t>04</a:t>
            </a:r>
            <a:endParaRPr sz="5400" spc="600" dirty="0">
              <a:latin typeface="A62 Pn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9639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7573AFA-33D5-4459-9368-FAAFB13E3672}"/>
              </a:ext>
            </a:extLst>
          </p:cNvPr>
          <p:cNvSpPr/>
          <p:nvPr/>
        </p:nvSpPr>
        <p:spPr>
          <a:xfrm>
            <a:off x="6885490" y="585462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1. Trang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endParaRPr lang="en-US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1921F95-95EA-4B64-9A08-2037A0B2FDFD}"/>
              </a:ext>
            </a:extLst>
          </p:cNvPr>
          <p:cNvSpPr/>
          <p:nvPr/>
        </p:nvSpPr>
        <p:spPr>
          <a:xfrm>
            <a:off x="9091362" y="1830444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Trang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thiệu</a:t>
            </a:r>
            <a:endParaRPr lang="en-US" sz="2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D067EC-A209-4131-9669-796195C477AB}"/>
              </a:ext>
            </a:extLst>
          </p:cNvPr>
          <p:cNvSpPr/>
          <p:nvPr/>
        </p:nvSpPr>
        <p:spPr>
          <a:xfrm>
            <a:off x="9214486" y="3723209"/>
            <a:ext cx="2464715" cy="1462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3. Trang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nghiên</a:t>
            </a:r>
            <a:r>
              <a:rPr lang="en-US" sz="2400" dirty="0"/>
              <a:t> </a:t>
            </a:r>
            <a:r>
              <a:rPr lang="en-US" sz="2400" dirty="0" err="1"/>
              <a:t>cứu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44DF8C-1D43-4837-A79E-C0AB2288E47F}"/>
              </a:ext>
            </a:extLst>
          </p:cNvPr>
          <p:cNvSpPr/>
          <p:nvPr/>
        </p:nvSpPr>
        <p:spPr>
          <a:xfrm>
            <a:off x="7026113" y="5471400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4. Trang </a:t>
            </a:r>
            <a:r>
              <a:rPr lang="en-US" sz="2400" dirty="0" err="1"/>
              <a:t>ph</a:t>
            </a:r>
            <a:r>
              <a:rPr lang="vi-VN" sz="2400" dirty="0"/>
              <a:t>ư</a:t>
            </a:r>
            <a:r>
              <a:rPr lang="en-US" sz="2400" dirty="0" err="1"/>
              <a:t>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3FDAA6-1D3E-475E-A1E1-C3946A86665C}"/>
              </a:ext>
            </a:extLst>
          </p:cNvPr>
          <p:cNvSpPr/>
          <p:nvPr/>
        </p:nvSpPr>
        <p:spPr>
          <a:xfrm>
            <a:off x="3148940" y="5283648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5. Trang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endParaRPr lang="en-US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FEF590-EB6F-4792-88F7-7B5CA05EE578}"/>
              </a:ext>
            </a:extLst>
          </p:cNvPr>
          <p:cNvSpPr/>
          <p:nvPr/>
        </p:nvSpPr>
        <p:spPr>
          <a:xfrm>
            <a:off x="943068" y="3780508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6. Trang </a:t>
            </a:r>
            <a:r>
              <a:rPr lang="en-US" sz="2400" dirty="0" err="1"/>
              <a:t>thảo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198615-2281-4F91-9AEC-27BB518ECA8B}"/>
              </a:ext>
            </a:extLst>
          </p:cNvPr>
          <p:cNvSpPr/>
          <p:nvPr/>
        </p:nvSpPr>
        <p:spPr>
          <a:xfrm>
            <a:off x="894761" y="1729460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7. Trang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E3B1D0-3283-4E5E-ABD5-98F30FEB2A2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820241" y="1649691"/>
            <a:ext cx="2528914" cy="40191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B876488-E4E5-4A2C-BD4F-BEAE11303CF4}"/>
              </a:ext>
            </a:extLst>
          </p:cNvPr>
          <p:cNvSpPr/>
          <p:nvPr/>
        </p:nvSpPr>
        <p:spPr>
          <a:xfrm>
            <a:off x="3404639" y="381427"/>
            <a:ext cx="2205872" cy="1348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8. Trang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C8C067A-2961-4230-8451-F39C104318E0}"/>
              </a:ext>
            </a:extLst>
          </p:cNvPr>
          <p:cNvCxnSpPr>
            <a:cxnSpLocks/>
            <a:stCxn id="11" idx="6"/>
            <a:endCxn id="7" idx="2"/>
          </p:cNvCxnSpPr>
          <p:nvPr/>
        </p:nvCxnSpPr>
        <p:spPr>
          <a:xfrm>
            <a:off x="3100633" y="2403477"/>
            <a:ext cx="6113853" cy="205104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93F029-3E63-417B-8807-0BE05F03A68A}"/>
              </a:ext>
            </a:extLst>
          </p:cNvPr>
          <p:cNvCxnSpPr>
            <a:stCxn id="10" idx="6"/>
            <a:endCxn id="6" idx="2"/>
          </p:cNvCxnSpPr>
          <p:nvPr/>
        </p:nvCxnSpPr>
        <p:spPr>
          <a:xfrm flipV="1">
            <a:off x="3148940" y="2504461"/>
            <a:ext cx="5942422" cy="195006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E472B1A-EC52-4BDA-BE12-A6861CAF0681}"/>
              </a:ext>
            </a:extLst>
          </p:cNvPr>
          <p:cNvCxnSpPr>
            <a:stCxn id="9" idx="7"/>
            <a:endCxn id="5" idx="3"/>
          </p:cNvCxnSpPr>
          <p:nvPr/>
        </p:nvCxnSpPr>
        <p:spPr>
          <a:xfrm flipV="1">
            <a:off x="5031770" y="1736080"/>
            <a:ext cx="2176762" cy="37449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B24C15-F836-4FE5-A233-460FE1CE7858}"/>
              </a:ext>
            </a:extLst>
          </p:cNvPr>
          <p:cNvGrpSpPr/>
          <p:nvPr/>
        </p:nvGrpSpPr>
        <p:grpSpPr>
          <a:xfrm>
            <a:off x="4005715" y="1268086"/>
            <a:ext cx="4228872" cy="4228872"/>
            <a:chOff x="4005715" y="1268086"/>
            <a:chExt cx="4228872" cy="422887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85A5482-8147-4E7C-B9BA-0169997BA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9688" r="90000">
                          <a14:foregroundMark x1="77344" y1="86094" x2="77344" y2="86094"/>
                          <a14:foregroundMark x1="9688" y1="79063" x2="9688" y2="79063"/>
                          <a14:foregroundMark x1="14531" y1="71563" x2="14531" y2="71563"/>
                          <a14:foregroundMark x1="12031" y1="72344" x2="12031" y2="72344"/>
                          <a14:foregroundMark x1="9688" y1="68750" x2="9688" y2="68750"/>
                          <a14:foregroundMark x1="11250" y1="67813" x2="11250" y2="678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5715" y="1268086"/>
              <a:ext cx="4228872" cy="422887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2E7ADC-EE5D-4CAC-B4B3-3965B1352D3B}"/>
                </a:ext>
              </a:extLst>
            </p:cNvPr>
            <p:cNvSpPr txBox="1"/>
            <p:nvPr/>
          </p:nvSpPr>
          <p:spPr>
            <a:xfrm>
              <a:off x="5154894" y="2901771"/>
              <a:ext cx="1978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Phần</a:t>
              </a:r>
              <a:r>
                <a:rPr lang="en-US" sz="2400" b="1" dirty="0"/>
                <a:t> </a:t>
              </a:r>
              <a:r>
                <a:rPr lang="en-US" sz="2400" b="1" dirty="0" err="1"/>
                <a:t>mềm</a:t>
              </a:r>
              <a:r>
                <a:rPr lang="en-US" sz="2400" b="1" dirty="0"/>
                <a:t> </a:t>
              </a:r>
              <a:r>
                <a:rPr lang="en-US" sz="2400" b="1" dirty="0" err="1"/>
                <a:t>trình</a:t>
              </a:r>
              <a:r>
                <a:rPr lang="en-US" sz="2400" b="1" dirty="0"/>
                <a:t> </a:t>
              </a:r>
              <a:r>
                <a:rPr lang="en-US" sz="2400" b="1" dirty="0" err="1"/>
                <a:t>chiếu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73261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1499015" y="1115771"/>
            <a:ext cx="4104000" cy="128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Google Shape;649;p36"/>
          <p:cNvSpPr txBox="1"/>
          <p:nvPr/>
        </p:nvSpPr>
        <p:spPr>
          <a:xfrm>
            <a:off x="1376545" y="280905"/>
            <a:ext cx="5778437" cy="98233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altLang="zh-CN" sz="3600" dirty="0" err="1">
                <a:solidFill>
                  <a:schemeClr val="tx1"/>
                </a:solidFill>
                <a:latin typeface="A62 Pngtree" pitchFamily="2" charset="0"/>
              </a:rPr>
              <a:t>Báo</a:t>
            </a:r>
            <a:r>
              <a:rPr lang="en-US" altLang="zh-CN" sz="36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62 Pngtree" pitchFamily="2" charset="0"/>
              </a:rPr>
              <a:t>cáo</a:t>
            </a:r>
            <a:r>
              <a:rPr lang="en-US" altLang="zh-CN" sz="36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62 Pngtree" pitchFamily="2" charset="0"/>
              </a:rPr>
              <a:t>treo</a:t>
            </a:r>
            <a:r>
              <a:rPr lang="en-US" altLang="zh-CN" sz="3600" dirty="0">
                <a:solidFill>
                  <a:schemeClr val="tx1"/>
                </a:solidFill>
                <a:latin typeface="A62 Pngtree" pitchFamily="2" charset="0"/>
              </a:rPr>
              <a:t> t</a:t>
            </a:r>
            <a:r>
              <a:rPr lang="vi-VN" altLang="zh-CN" sz="3600" dirty="0">
                <a:solidFill>
                  <a:schemeClr val="tx1"/>
                </a:solidFill>
                <a:latin typeface="A62 Pngtree" pitchFamily="2" charset="0"/>
              </a:rPr>
              <a:t>ư</a:t>
            </a:r>
            <a:r>
              <a:rPr lang="en-US" altLang="zh-CN" sz="3600" dirty="0" err="1">
                <a:solidFill>
                  <a:schemeClr val="tx1"/>
                </a:solidFill>
                <a:latin typeface="A62 Pngtree" pitchFamily="2" charset="0"/>
              </a:rPr>
              <a:t>ờng</a:t>
            </a:r>
            <a:endParaRPr lang="en-US" sz="3600" kern="0" dirty="0">
              <a:latin typeface="A62 Pngtree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F03A0-5585-40CF-A92E-492508FD5525}"/>
              </a:ext>
            </a:extLst>
          </p:cNvPr>
          <p:cNvSpPr txBox="1"/>
          <p:nvPr/>
        </p:nvSpPr>
        <p:spPr>
          <a:xfrm>
            <a:off x="1242646" y="1950213"/>
            <a:ext cx="2086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</a:t>
            </a:r>
            <a:r>
              <a:rPr lang="vi-VN" sz="2400" b="1" dirty="0"/>
              <a:t>ư</a:t>
            </a:r>
            <a:r>
              <a:rPr lang="en-US" sz="2400" b="1" dirty="0" err="1"/>
              <a:t>ớc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dạng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16A43-8D3A-4BCC-BB0B-B8AF754F1B52}"/>
              </a:ext>
            </a:extLst>
          </p:cNvPr>
          <p:cNvSpPr txBox="1"/>
          <p:nvPr/>
        </p:nvSpPr>
        <p:spPr>
          <a:xfrm>
            <a:off x="3551015" y="1952730"/>
            <a:ext cx="2557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Tiêu</a:t>
            </a:r>
            <a:r>
              <a:rPr lang="en-US" sz="2400" b="1" dirty="0"/>
              <a:t> </a:t>
            </a:r>
            <a:r>
              <a:rPr lang="en-US" sz="2400" b="1" dirty="0" err="1"/>
              <a:t>đề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thông</a:t>
            </a:r>
            <a:r>
              <a:rPr lang="en-US" sz="2400" b="1" dirty="0"/>
              <a:t> tin </a:t>
            </a:r>
            <a:r>
              <a:rPr lang="en-US" sz="2400" b="1" dirty="0" err="1"/>
              <a:t>tác</a:t>
            </a:r>
            <a:r>
              <a:rPr lang="en-US" sz="2400" b="1" dirty="0"/>
              <a:t> </a:t>
            </a:r>
            <a:r>
              <a:rPr lang="en-US" sz="2400" b="1" dirty="0" err="1"/>
              <a:t>giả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13BAFD-665E-4434-8B6C-E60AC7021B99}"/>
              </a:ext>
            </a:extLst>
          </p:cNvPr>
          <p:cNvSpPr txBox="1"/>
          <p:nvPr/>
        </p:nvSpPr>
        <p:spPr>
          <a:xfrm>
            <a:off x="6174095" y="1952729"/>
            <a:ext cx="2513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dạng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dung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thiết</a:t>
            </a:r>
            <a:r>
              <a:rPr lang="en-US" sz="2400" b="1" dirty="0"/>
              <a:t> </a:t>
            </a:r>
            <a:r>
              <a:rPr lang="en-US" sz="2400" b="1" dirty="0" err="1"/>
              <a:t>kế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A60B8-8BCE-4DF8-AB35-C0A2E355F29F}"/>
              </a:ext>
            </a:extLst>
          </p:cNvPr>
          <p:cNvSpPr txBox="1"/>
          <p:nvPr/>
        </p:nvSpPr>
        <p:spPr>
          <a:xfrm>
            <a:off x="8734358" y="1952728"/>
            <a:ext cx="2428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/>
              <a:t>Nội dung báo cáo treo tường</a:t>
            </a:r>
            <a:endParaRPr lang="en-US" sz="2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B8FC22-5716-4730-A4AD-6A00CFA685B7}"/>
              </a:ext>
            </a:extLst>
          </p:cNvPr>
          <p:cNvGrpSpPr/>
          <p:nvPr/>
        </p:nvGrpSpPr>
        <p:grpSpPr>
          <a:xfrm>
            <a:off x="1201551" y="2941825"/>
            <a:ext cx="2450390" cy="3437915"/>
            <a:chOff x="1201551" y="2941825"/>
            <a:chExt cx="2450390" cy="343791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FA9FA9E-3D44-4179-A4A1-D98FDA79EA81}"/>
                </a:ext>
              </a:extLst>
            </p:cNvPr>
            <p:cNvGrpSpPr/>
            <p:nvPr/>
          </p:nvGrpSpPr>
          <p:grpSpPr>
            <a:xfrm>
              <a:off x="1201551" y="2941825"/>
              <a:ext cx="2253409" cy="2999353"/>
              <a:chOff x="1201551" y="2941825"/>
              <a:chExt cx="2253409" cy="2999353"/>
            </a:xfrm>
          </p:grpSpPr>
          <p:sp>
            <p:nvSpPr>
              <p:cNvPr id="2" name="矩形: 圆角 1"/>
              <p:cNvSpPr/>
              <p:nvPr/>
            </p:nvSpPr>
            <p:spPr>
              <a:xfrm>
                <a:off x="1242646" y="2941825"/>
                <a:ext cx="2101211" cy="2999353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  <a:alpha val="87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1201551" y="3647854"/>
                <a:ext cx="2253409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 defTabSz="1219200">
                  <a:buClr>
                    <a:srgbClr val="000000"/>
                  </a:buClr>
                  <a:buFontTx/>
                  <a:buChar char="-"/>
                </a:pPr>
                <a:r>
                  <a:rPr lang="en-US" altLang="zh-CN" sz="2200" kern="0" dirty="0" err="1">
                    <a:latin typeface="+mj-lt"/>
                    <a:ea typeface="思源黑体 Light" panose="020B0300000000000000" pitchFamily="34" charset="-122"/>
                  </a:rPr>
                  <a:t>Khổ</a:t>
                </a:r>
                <a:r>
                  <a:rPr lang="en-US" altLang="zh-CN" sz="2200" kern="0" dirty="0">
                    <a:latin typeface="+mj-lt"/>
                    <a:ea typeface="思源黑体 Light" panose="020B0300000000000000" pitchFamily="34" charset="-122"/>
                  </a:rPr>
                  <a:t> </a:t>
                </a:r>
                <a:r>
                  <a:rPr lang="en-US" altLang="zh-CN" sz="2200" kern="0" dirty="0" err="1">
                    <a:latin typeface="+mj-lt"/>
                    <a:ea typeface="思源黑体 Light" panose="020B0300000000000000" pitchFamily="34" charset="-122"/>
                  </a:rPr>
                  <a:t>giấy</a:t>
                </a:r>
                <a:r>
                  <a:rPr lang="en-US" altLang="zh-CN" sz="2200" kern="0" dirty="0">
                    <a:latin typeface="+mj-lt"/>
                    <a:ea typeface="思源黑体 Light" panose="020B0300000000000000" pitchFamily="34" charset="-122"/>
                  </a:rPr>
                  <a:t> </a:t>
                </a:r>
                <a:r>
                  <a:rPr lang="en-US" altLang="zh-CN" sz="2200" kern="0" dirty="0" err="1">
                    <a:latin typeface="+mj-lt"/>
                    <a:ea typeface="思源黑体 Light" panose="020B0300000000000000" pitchFamily="34" charset="-122"/>
                  </a:rPr>
                  <a:t>A0</a:t>
                </a:r>
                <a:r>
                  <a:rPr lang="en-US" altLang="zh-CN" sz="2200" kern="0" dirty="0">
                    <a:latin typeface="+mj-lt"/>
                    <a:ea typeface="思源黑体 Light" panose="020B0300000000000000" pitchFamily="34" charset="-122"/>
                  </a:rPr>
                  <a:t> </a:t>
                </a:r>
                <a:r>
                  <a:rPr lang="en-US" altLang="zh-CN" sz="2200" kern="0" dirty="0" err="1">
                    <a:latin typeface="+mj-lt"/>
                    <a:ea typeface="思源黑体 Light" panose="020B0300000000000000" pitchFamily="34" charset="-122"/>
                  </a:rPr>
                  <a:t>hoặc</a:t>
                </a:r>
                <a:r>
                  <a:rPr lang="en-US" altLang="zh-CN" sz="2200" kern="0" dirty="0">
                    <a:latin typeface="+mj-lt"/>
                    <a:ea typeface="思源黑体 Light" panose="020B0300000000000000" pitchFamily="34" charset="-122"/>
                  </a:rPr>
                  <a:t> A1</a:t>
                </a:r>
              </a:p>
              <a:p>
                <a:pPr marL="171450" indent="-171450" defTabSz="1219200">
                  <a:buClr>
                    <a:srgbClr val="000000"/>
                  </a:buClr>
                  <a:buFontTx/>
                  <a:buChar char="-"/>
                </a:pPr>
                <a:r>
                  <a:rPr lang="en-US" sz="2200" dirty="0" err="1">
                    <a:latin typeface="+mj-lt"/>
                  </a:rPr>
                  <a:t>Định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dạng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dọc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hoặc</a:t>
                </a:r>
                <a:r>
                  <a:rPr lang="en-US" sz="2200" dirty="0">
                    <a:latin typeface="+mj-lt"/>
                  </a:rPr>
                  <a:t> </a:t>
                </a:r>
                <a:r>
                  <a:rPr lang="en-US" sz="2200" dirty="0" err="1">
                    <a:latin typeface="+mj-lt"/>
                  </a:rPr>
                  <a:t>ngang</a:t>
                </a:r>
                <a:endParaRPr lang="en-US" altLang="zh-CN" sz="2200" kern="0" dirty="0">
                  <a:latin typeface="+mj-lt"/>
                  <a:ea typeface="思源黑体 Light" panose="020B0300000000000000" pitchFamily="34" charset="-122"/>
                  <a:cs typeface="Lato"/>
                  <a:sym typeface="Lato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95FDB8-3CC2-4C7D-BBE8-CDD47EA9C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85" b="30128" l="59429" r="95429">
                          <a14:foregroundMark x1="66571" y1="28632" x2="66571" y2="28632"/>
                          <a14:foregroundMark x1="66143" y1="28205" x2="66143" y2="28205"/>
                          <a14:foregroundMark x1="66143" y1="28205" x2="66143" y2="28205"/>
                          <a14:foregroundMark x1="63714" y1="27778" x2="63714" y2="27778"/>
                          <a14:foregroundMark x1="64286" y1="30235" x2="64286" y2="30235"/>
                          <a14:foregroundMark x1="59429" y1="22756" x2="59429" y2="22756"/>
                          <a14:foregroundMark x1="95143" y1="20192" x2="95143" y2="20192"/>
                          <a14:foregroundMark x1="95143" y1="19444" x2="95143" y2="19444"/>
                        </a14:backgroundRemoval>
                      </a14:imgEffect>
                    </a14:imgLayer>
                  </a14:imgProps>
                </a:ext>
              </a:extLst>
            </a:blip>
            <a:srcRect l="57057" b="68611"/>
            <a:stretch/>
          </p:blipFill>
          <p:spPr>
            <a:xfrm>
              <a:off x="2466510" y="5221125"/>
              <a:ext cx="1185431" cy="115861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96F195-836F-4850-89E7-19FD6BF4B0DF}"/>
              </a:ext>
            </a:extLst>
          </p:cNvPr>
          <p:cNvGrpSpPr/>
          <p:nvPr/>
        </p:nvGrpSpPr>
        <p:grpSpPr>
          <a:xfrm>
            <a:off x="3694561" y="2941825"/>
            <a:ext cx="2397654" cy="3861132"/>
            <a:chOff x="3694561" y="2941825"/>
            <a:chExt cx="2397654" cy="3861132"/>
          </a:xfrm>
        </p:grpSpPr>
        <p:sp>
          <p:nvSpPr>
            <p:cNvPr id="39" name="矩形: 圆角 38"/>
            <p:cNvSpPr/>
            <p:nvPr/>
          </p:nvSpPr>
          <p:spPr>
            <a:xfrm>
              <a:off x="3775030" y="2941825"/>
              <a:ext cx="2133401" cy="299935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8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694561" y="3401633"/>
              <a:ext cx="235503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defTabSz="1219200">
                <a:buClr>
                  <a:srgbClr val="000000"/>
                </a:buClr>
                <a:buFontTx/>
                <a:buChar char="-"/>
              </a:pPr>
              <a:r>
                <a:rPr lang="vi-VN" altLang="zh-CN" sz="2000" kern="0" dirty="0">
                  <a:ea typeface="思源黑体 Light" panose="020B0300000000000000" pitchFamily="34" charset="-122"/>
                </a:rPr>
                <a:t>Tiêu đề rõ ràng và dễ đọc từ khoảng cách xa.</a:t>
              </a:r>
              <a:endParaRPr lang="en-US" altLang="zh-CN" sz="2000" kern="0" dirty="0">
                <a:ea typeface="思源黑体 Light" panose="020B0300000000000000" pitchFamily="34" charset="-122"/>
              </a:endParaRPr>
            </a:p>
            <a:p>
              <a:pPr marL="171450" indent="-171450" defTabSz="1219200">
                <a:buClr>
                  <a:srgbClr val="000000"/>
                </a:buClr>
                <a:buFontTx/>
                <a:buChar char="-"/>
              </a:pPr>
              <a:r>
                <a:rPr lang="vi-VN" altLang="zh-CN" sz="2000" kern="0" dirty="0">
                  <a:ea typeface="思源黑体 Light" panose="020B0300000000000000" pitchFamily="34" charset="-122"/>
                </a:rPr>
                <a:t>Tên tác giả của báo cáo nên nằm dưới tiêu đề.</a:t>
              </a:r>
              <a:endParaRPr lang="en-US" altLang="zh-CN" sz="2000" kern="0" dirty="0">
                <a:ea typeface="思源黑体 Light" panose="020B0300000000000000" pitchFamily="34" charset="-122"/>
                <a:cs typeface="Lato"/>
                <a:sym typeface="Lato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60C4E2-EBE3-4593-9739-1F409147C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81" b="89955" l="5417" r="91167">
                          <a14:foregroundMark x1="40500" y1="41790" x2="45250" y2="52093"/>
                          <a14:foregroundMark x1="45250" y1="52093" x2="48167" y2="54282"/>
                          <a14:foregroundMark x1="20500" y1="69736" x2="20500" y2="69736"/>
                          <a14:foregroundMark x1="23750" y1="75853" x2="25167" y2="71539"/>
                          <a14:foregroundMark x1="6667" y1="59047" x2="6667" y2="59047"/>
                          <a14:foregroundMark x1="91167" y1="58918" x2="91167" y2="58918"/>
                          <a14:foregroundMark x1="9750" y1="60721" x2="9750" y2="60721"/>
                          <a14:foregroundMark x1="7917" y1="61816" x2="7917" y2="61816"/>
                          <a14:foregroundMark x1="14583" y1="68062" x2="14583" y2="68062"/>
                          <a14:foregroundMark x1="16417" y1="66388" x2="16417" y2="66388"/>
                          <a14:foregroundMark x1="12833" y1="64842" x2="12833" y2="64842"/>
                          <a14:foregroundMark x1="6833" y1="61816" x2="6833" y2="61816"/>
                          <a14:foregroundMark x1="5417" y1="62073" x2="10250" y2="608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31653" y="5042164"/>
              <a:ext cx="1360562" cy="176079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21EAEC-C6FE-424A-A5C4-38F573ED2F94}"/>
              </a:ext>
            </a:extLst>
          </p:cNvPr>
          <p:cNvGrpSpPr/>
          <p:nvPr/>
        </p:nvGrpSpPr>
        <p:grpSpPr>
          <a:xfrm>
            <a:off x="6338000" y="2941825"/>
            <a:ext cx="2485802" cy="3504273"/>
            <a:chOff x="6338000" y="2941825"/>
            <a:chExt cx="2485802" cy="3504273"/>
          </a:xfrm>
        </p:grpSpPr>
        <p:sp>
          <p:nvSpPr>
            <p:cNvPr id="40" name="矩形: 圆角 39"/>
            <p:cNvSpPr/>
            <p:nvPr/>
          </p:nvSpPr>
          <p:spPr>
            <a:xfrm>
              <a:off x="6339604" y="2941825"/>
              <a:ext cx="2133401" cy="299935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338000" y="3011646"/>
              <a:ext cx="2179958" cy="3016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defTabSz="1219200">
                <a:buClr>
                  <a:srgbClr val="000000"/>
                </a:buClr>
                <a:buFontTx/>
                <a:buChar char="-"/>
              </a:pPr>
              <a:r>
                <a:rPr lang="vi-VN" sz="1900" dirty="0"/>
                <a:t>Chia báo cáo treo tường thành các phần/khu vực rõ ràng </a:t>
              </a:r>
              <a:endParaRPr lang="en-US" sz="1900" dirty="0"/>
            </a:p>
            <a:p>
              <a:pPr marL="285750" indent="-285750" defTabSz="1219200">
                <a:buClr>
                  <a:srgbClr val="000000"/>
                </a:buClr>
                <a:buFontTx/>
                <a:buChar char="-"/>
              </a:pPr>
              <a:r>
                <a:rPr lang="en-US" sz="1900" dirty="0" err="1"/>
                <a:t>Sử</a:t>
              </a:r>
              <a:r>
                <a:rPr lang="en-US" sz="1900" dirty="0"/>
                <a:t> </a:t>
              </a:r>
              <a:r>
                <a:rPr lang="en-US" sz="1900" dirty="0" err="1"/>
                <a:t>dụng</a:t>
              </a:r>
              <a:r>
                <a:rPr lang="en-US" sz="1900" dirty="0"/>
                <a:t> </a:t>
              </a:r>
              <a:r>
                <a:rPr lang="en-US" sz="1900" dirty="0" err="1"/>
                <a:t>hình</a:t>
              </a:r>
              <a:r>
                <a:rPr lang="en-US" sz="1900" dirty="0"/>
                <a:t> </a:t>
              </a:r>
              <a:r>
                <a:rPr lang="en-US" sz="1900" dirty="0" err="1"/>
                <a:t>ảnh</a:t>
              </a:r>
              <a:r>
                <a:rPr lang="en-US" sz="1900" dirty="0"/>
                <a:t>, </a:t>
              </a:r>
              <a:r>
                <a:rPr lang="en-US" sz="1900" dirty="0" err="1"/>
                <a:t>biểu</a:t>
              </a:r>
              <a:r>
                <a:rPr lang="en-US" sz="1900" dirty="0"/>
                <a:t> </a:t>
              </a:r>
              <a:r>
                <a:rPr lang="en-US" sz="1900" dirty="0" err="1"/>
                <a:t>đồ</a:t>
              </a:r>
              <a:r>
                <a:rPr lang="en-US" sz="1900" dirty="0"/>
                <a:t> </a:t>
              </a:r>
              <a:r>
                <a:rPr lang="en-US" sz="1900" dirty="0" err="1"/>
                <a:t>và</a:t>
              </a:r>
              <a:r>
                <a:rPr lang="en-US" sz="1900" dirty="0"/>
                <a:t> </a:t>
              </a:r>
              <a:r>
                <a:rPr lang="en-US" sz="1900" dirty="0" err="1"/>
                <a:t>đồ</a:t>
              </a:r>
              <a:r>
                <a:rPr lang="en-US" sz="1900" dirty="0"/>
                <a:t> </a:t>
              </a:r>
              <a:r>
                <a:rPr lang="en-US" sz="1900" dirty="0" err="1"/>
                <a:t>thị</a:t>
              </a:r>
              <a:r>
                <a:rPr lang="en-US" sz="1900" dirty="0"/>
                <a:t> </a:t>
              </a:r>
            </a:p>
            <a:p>
              <a:pPr marL="285750" indent="-285750" defTabSz="1219200">
                <a:buClr>
                  <a:srgbClr val="000000"/>
                </a:buClr>
                <a:buFontTx/>
                <a:buChar char="-"/>
              </a:pPr>
              <a:r>
                <a:rPr lang="en-US" sz="1900" dirty="0" err="1"/>
                <a:t>Sử</a:t>
              </a:r>
              <a:r>
                <a:rPr lang="en-US" sz="1900" dirty="0"/>
                <a:t> </a:t>
              </a:r>
              <a:r>
                <a:rPr lang="en-US" sz="1900" dirty="0" err="1"/>
                <a:t>dụng</a:t>
              </a:r>
              <a:r>
                <a:rPr lang="en-US" sz="1900" dirty="0"/>
                <a:t> </a:t>
              </a:r>
              <a:r>
                <a:rPr lang="en-US" sz="1900" dirty="0" err="1"/>
                <a:t>màu</a:t>
              </a:r>
              <a:r>
                <a:rPr lang="en-US" sz="1900" dirty="0"/>
                <a:t> </a:t>
              </a:r>
              <a:r>
                <a:rPr lang="en-US" sz="1900" dirty="0" err="1"/>
                <a:t>sắc</a:t>
              </a:r>
              <a:r>
                <a:rPr lang="en-US" sz="1900" dirty="0"/>
                <a:t> </a:t>
              </a:r>
              <a:r>
                <a:rPr lang="en-US" sz="1900" dirty="0" err="1"/>
                <a:t>hợp</a:t>
              </a:r>
              <a:r>
                <a:rPr lang="en-US" sz="1900" dirty="0"/>
                <a:t> </a:t>
              </a:r>
              <a:r>
                <a:rPr lang="en-US" sz="1900" dirty="0" err="1"/>
                <a:t>lý</a:t>
              </a:r>
              <a:endParaRPr lang="en-US" altLang="zh-CN" sz="1900" kern="0" dirty="0">
                <a:latin typeface="思源黑体 Light" panose="020B0300000000000000" pitchFamily="34" charset="-122"/>
                <a:ea typeface="思源黑体 Light" panose="020B0300000000000000" pitchFamily="34" charset="-122"/>
                <a:cs typeface="Lato"/>
                <a:sym typeface="Lato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9C73CF-5C4B-4A54-8D9E-81A76DEA1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859152" y="5481448"/>
              <a:ext cx="964650" cy="96465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835781-8251-4A22-A84D-71D5F7A4CD3A}"/>
              </a:ext>
            </a:extLst>
          </p:cNvPr>
          <p:cNvGrpSpPr/>
          <p:nvPr/>
        </p:nvGrpSpPr>
        <p:grpSpPr>
          <a:xfrm>
            <a:off x="8801783" y="2941825"/>
            <a:ext cx="2353227" cy="3435619"/>
            <a:chOff x="8801783" y="2941825"/>
            <a:chExt cx="2353227" cy="3435619"/>
          </a:xfrm>
        </p:grpSpPr>
        <p:sp>
          <p:nvSpPr>
            <p:cNvPr id="41" name="矩形: 圆角 40"/>
            <p:cNvSpPr/>
            <p:nvPr/>
          </p:nvSpPr>
          <p:spPr>
            <a:xfrm>
              <a:off x="8801783" y="2941825"/>
              <a:ext cx="2133401" cy="299935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87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801783" y="3288645"/>
              <a:ext cx="2249992" cy="24622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vi-VN" sz="2200" dirty="0"/>
                <a:t>Giới thiệu</a:t>
              </a:r>
              <a:endParaRPr lang="en-US" sz="2200" dirty="0"/>
            </a:p>
            <a:p>
              <a:pPr marL="228600" indent="-228600">
                <a:buFont typeface="+mj-lt"/>
                <a:buAutoNum type="arabicPeriod"/>
              </a:pPr>
              <a:r>
                <a:rPr lang="vi-VN" sz="2200" dirty="0"/>
                <a:t>Phương pháp</a:t>
              </a:r>
              <a:endParaRPr lang="en-US" sz="2200" dirty="0"/>
            </a:p>
            <a:p>
              <a:pPr marL="228600" indent="-228600">
                <a:buFont typeface="+mj-lt"/>
                <a:buAutoNum type="arabicPeriod"/>
              </a:pPr>
              <a:r>
                <a:rPr lang="vi-VN" sz="2200" dirty="0"/>
                <a:t>Kết quả</a:t>
              </a:r>
              <a:endParaRPr lang="en-US" sz="2200" dirty="0"/>
            </a:p>
            <a:p>
              <a:pPr marL="228600" indent="-228600">
                <a:buFont typeface="+mj-lt"/>
                <a:buAutoNum type="arabicPeriod"/>
              </a:pPr>
              <a:r>
                <a:rPr lang="vi-VN" sz="2200" dirty="0"/>
                <a:t>Thảo luận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vi-VN" sz="2200" dirty="0"/>
                <a:t>Kết luận</a:t>
              </a:r>
              <a:endParaRPr lang="en-US" sz="2200" dirty="0"/>
            </a:p>
            <a:p>
              <a:pPr marL="228600" indent="-228600">
                <a:buFont typeface="+mj-lt"/>
                <a:buAutoNum type="arabicPeriod"/>
              </a:pPr>
              <a:r>
                <a:rPr lang="vi-VN" sz="2200" dirty="0"/>
                <a:t>Tài liệu tham khảo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8939316-88C6-4BD6-B47F-9DB41B0FEF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6211" b="93848" l="8008" r="34766">
                          <a14:foregroundMark x1="17383" y1="93848" x2="19043" y2="93750"/>
                          <a14:foregroundMark x1="11523" y1="69824" x2="11523" y2="69824"/>
                          <a14:foregroundMark x1="9473" y1="69434" x2="11230" y2="70410"/>
                          <a14:foregroundMark x1="14355" y1="67188" x2="14355" y2="67188"/>
                          <a14:foregroundMark x1="8203" y1="73438" x2="8887" y2="73438"/>
                          <a14:foregroundMark x1="32617" y1="73730" x2="33301" y2="73633"/>
                          <a14:foregroundMark x1="34766" y1="72656" x2="34766" y2="72656"/>
                          <a14:foregroundMark x1="27637" y1="67383" x2="27637" y2="67383"/>
                          <a14:foregroundMark x1="27637" y1="66211" x2="27637" y2="66211"/>
                          <a14:foregroundMark x1="13086" y1="88574" x2="18066" y2="90039"/>
                        </a14:backgroundRemoval>
                      </a14:imgEffect>
                    </a14:imgLayer>
                  </a14:imgProps>
                </a:ext>
              </a:extLst>
            </a:blip>
            <a:srcRect l="6010" t="65031" r="63351" b="4096"/>
            <a:stretch/>
          </p:blipFill>
          <p:spPr>
            <a:xfrm>
              <a:off x="10252155" y="5467675"/>
              <a:ext cx="902855" cy="90976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5908" y="2522744"/>
            <a:ext cx="3072984" cy="1305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8" name="Google Shape;408;p31"/>
          <p:cNvSpPr txBox="1">
            <a:spLocks noGrp="1"/>
          </p:cNvSpPr>
          <p:nvPr>
            <p:ph type="title" idx="4294967295"/>
          </p:nvPr>
        </p:nvSpPr>
        <p:spPr>
          <a:xfrm>
            <a:off x="5803108" y="1532060"/>
            <a:ext cx="3966852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62 Pngtree" pitchFamily="2" charset="0"/>
              </a:rPr>
              <a:t>?</a:t>
            </a:r>
            <a:endParaRPr sz="6000" dirty="0">
              <a:solidFill>
                <a:srgbClr val="FF0000"/>
              </a:solidFill>
              <a:latin typeface="A62 Pngtree" pitchFamily="2" charset="0"/>
            </a:endParaRPr>
          </a:p>
        </p:txBody>
      </p:sp>
      <p:sp>
        <p:nvSpPr>
          <p:cNvPr id="409" name="Google Shape;409;p31"/>
          <p:cNvSpPr txBox="1">
            <a:spLocks noGrp="1"/>
          </p:cNvSpPr>
          <p:nvPr>
            <p:ph type="subTitle" idx="4294967295"/>
          </p:nvPr>
        </p:nvSpPr>
        <p:spPr>
          <a:xfrm>
            <a:off x="5860298" y="3083540"/>
            <a:ext cx="3909662" cy="224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2135"/>
              </a:spcAft>
            </a:pPr>
            <a:r>
              <a:rPr lang="en-US" sz="2400" dirty="0">
                <a:latin typeface="+mn-lt"/>
                <a:ea typeface="思源黑体 Light" panose="020B0300000000000000" pitchFamily="34" charset="-122"/>
              </a:rPr>
              <a:t>S</a:t>
            </a:r>
            <a:r>
              <a:rPr lang="vi-VN" sz="2400" dirty="0">
                <a:latin typeface="+mn-lt"/>
                <a:ea typeface="思源黑体 Light" panose="020B0300000000000000" pitchFamily="34" charset="-122"/>
              </a:rPr>
              <a:t>o sánh ưu, nhược điểm của hai cách thuyết trình báo cáo: sử dụng phần mềm trình chiếu và sử dụng báo cáo treo tường.”</a:t>
            </a:r>
            <a:endParaRPr sz="2400" dirty="0">
              <a:latin typeface="+mn-lt"/>
              <a:ea typeface="思源黑体 Light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 txBox="1">
            <a:spLocks noGrp="1"/>
          </p:cNvSpPr>
          <p:nvPr>
            <p:ph type="title" idx="4294967295"/>
          </p:nvPr>
        </p:nvSpPr>
        <p:spPr>
          <a:xfrm>
            <a:off x="3511328" y="1620910"/>
            <a:ext cx="6488792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Một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số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dụng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cụ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thí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nghiệm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quang</a:t>
            </a:r>
            <a:r>
              <a:rPr lang="en-US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2400" spc="300" dirty="0" err="1">
                <a:solidFill>
                  <a:schemeClr val="tx1"/>
                </a:solidFill>
                <a:latin typeface="A62 Pngtree" pitchFamily="2" charset="0"/>
              </a:rPr>
              <a:t>học</a:t>
            </a:r>
            <a:endParaRPr lang="en-US"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369" name="Google Shape;369;p30"/>
          <p:cNvSpPr txBox="1">
            <a:spLocks noGrp="1"/>
          </p:cNvSpPr>
          <p:nvPr>
            <p:ph type="title" idx="4294967295"/>
          </p:nvPr>
        </p:nvSpPr>
        <p:spPr>
          <a:xfrm>
            <a:off x="3511328" y="3674382"/>
            <a:ext cx="6368210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Viết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và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trình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bày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báo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cáo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một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vấn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đề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khoa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học</a:t>
            </a:r>
            <a:endParaRPr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371" name="Google Shape;371;p30"/>
          <p:cNvSpPr txBox="1">
            <a:spLocks noGrp="1"/>
          </p:cNvSpPr>
          <p:nvPr>
            <p:ph type="title" idx="4294967295"/>
          </p:nvPr>
        </p:nvSpPr>
        <p:spPr>
          <a:xfrm>
            <a:off x="2345848" y="1805076"/>
            <a:ext cx="1340000" cy="71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spc="300" dirty="0">
                <a:solidFill>
                  <a:schemeClr val="tx1"/>
                </a:solidFill>
                <a:latin typeface="A62 Pngtree" pitchFamily="2" charset="0"/>
              </a:rPr>
              <a:t>01</a:t>
            </a:r>
            <a:endParaRPr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373" name="Google Shape;373;p30"/>
          <p:cNvSpPr txBox="1">
            <a:spLocks noGrp="1"/>
          </p:cNvSpPr>
          <p:nvPr>
            <p:ph type="title" idx="4294967295"/>
          </p:nvPr>
        </p:nvSpPr>
        <p:spPr>
          <a:xfrm>
            <a:off x="3511328" y="4448887"/>
            <a:ext cx="6729951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Bài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thuyết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trình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một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vấn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đề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khoa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học</a:t>
            </a:r>
            <a:endParaRPr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374" name="Google Shape;374;p30"/>
          <p:cNvSpPr txBox="1">
            <a:spLocks noGrp="1"/>
          </p:cNvSpPr>
          <p:nvPr>
            <p:ph type="title" idx="4294967295"/>
          </p:nvPr>
        </p:nvSpPr>
        <p:spPr>
          <a:xfrm>
            <a:off x="960000" y="612181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3600" dirty="0" err="1">
                <a:latin typeface="A62 Pngtree" pitchFamily="2" charset="0"/>
              </a:rPr>
              <a:t>Nội</a:t>
            </a:r>
            <a:r>
              <a:rPr lang="en-US" sz="3600" dirty="0">
                <a:latin typeface="A62 Pngtree" pitchFamily="2" charset="0"/>
              </a:rPr>
              <a:t> dung </a:t>
            </a:r>
            <a:r>
              <a:rPr lang="en-US" sz="3600" dirty="0" err="1">
                <a:latin typeface="A62 Pngtree" pitchFamily="2" charset="0"/>
              </a:rPr>
              <a:t>bài</a:t>
            </a:r>
            <a:r>
              <a:rPr lang="en-US" sz="3600" dirty="0">
                <a:latin typeface="A62 Pngtree" pitchFamily="2" charset="0"/>
              </a:rPr>
              <a:t> </a:t>
            </a:r>
            <a:r>
              <a:rPr lang="en-US" sz="3600" dirty="0" err="1">
                <a:latin typeface="A62 Pngtree" pitchFamily="2" charset="0"/>
              </a:rPr>
              <a:t>học</a:t>
            </a:r>
            <a:endParaRPr sz="3600" dirty="0">
              <a:latin typeface="A62 Pngtree" pitchFamily="2" charset="0"/>
            </a:endParaRPr>
          </a:p>
        </p:txBody>
      </p:sp>
      <p:sp>
        <p:nvSpPr>
          <p:cNvPr id="376" name="Google Shape;376;p30"/>
          <p:cNvSpPr txBox="1">
            <a:spLocks noGrp="1"/>
          </p:cNvSpPr>
          <p:nvPr>
            <p:ph type="title" idx="4294967295"/>
          </p:nvPr>
        </p:nvSpPr>
        <p:spPr>
          <a:xfrm>
            <a:off x="2345848" y="2777417"/>
            <a:ext cx="1340000" cy="71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spc="300" dirty="0">
                <a:solidFill>
                  <a:schemeClr val="tx1"/>
                </a:solidFill>
                <a:latin typeface="A62 Pngtree" pitchFamily="2" charset="0"/>
              </a:rPr>
              <a:t>02</a:t>
            </a:r>
            <a:endParaRPr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377" name="Google Shape;377;p30"/>
          <p:cNvSpPr txBox="1">
            <a:spLocks noGrp="1"/>
          </p:cNvSpPr>
          <p:nvPr>
            <p:ph type="title" idx="4294967295"/>
          </p:nvPr>
        </p:nvSpPr>
        <p:spPr>
          <a:xfrm>
            <a:off x="2345848" y="4646623"/>
            <a:ext cx="1340000" cy="71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spc="300" dirty="0">
                <a:solidFill>
                  <a:schemeClr val="tx1"/>
                </a:solidFill>
                <a:latin typeface="A62 Pngtree" pitchFamily="2" charset="0"/>
              </a:rPr>
              <a:t>04</a:t>
            </a:r>
            <a:endParaRPr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379" name="Google Shape;379;p30"/>
          <p:cNvSpPr txBox="1">
            <a:spLocks noGrp="1"/>
          </p:cNvSpPr>
          <p:nvPr>
            <p:ph type="title" idx="4294967295"/>
          </p:nvPr>
        </p:nvSpPr>
        <p:spPr>
          <a:xfrm>
            <a:off x="3511328" y="2555241"/>
            <a:ext cx="6579226" cy="8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Một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số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dụng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cụ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thí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nghiệm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điện</a:t>
            </a:r>
            <a:r>
              <a:rPr lang="en-US" altLang="zh-CN" sz="2400" spc="3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altLang="zh-CN" sz="2400" spc="300" dirty="0" err="1">
                <a:solidFill>
                  <a:schemeClr val="tx1"/>
                </a:solidFill>
                <a:latin typeface="A62 Pngtree" pitchFamily="2" charset="0"/>
              </a:rPr>
              <a:t>tử</a:t>
            </a:r>
            <a:endParaRPr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380" name="Google Shape;380;p30"/>
          <p:cNvSpPr txBox="1">
            <a:spLocks noGrp="1"/>
          </p:cNvSpPr>
          <p:nvPr>
            <p:ph type="title" idx="4294967295"/>
          </p:nvPr>
        </p:nvSpPr>
        <p:spPr>
          <a:xfrm>
            <a:off x="2345848" y="3712020"/>
            <a:ext cx="1340000" cy="712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spc="300" dirty="0">
                <a:solidFill>
                  <a:schemeClr val="tx1"/>
                </a:solidFill>
                <a:latin typeface="A62 Pngtree" pitchFamily="2" charset="0"/>
              </a:rPr>
              <a:t>03</a:t>
            </a:r>
            <a:endParaRPr sz="24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541451" y="-2118524"/>
            <a:ext cx="5182127" cy="112283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45015" y="5595261"/>
            <a:ext cx="3096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pc="300"/>
          </a:p>
        </p:txBody>
      </p:sp>
      <p:sp>
        <p:nvSpPr>
          <p:cNvPr id="718" name="Google Shape;718;p39"/>
          <p:cNvSpPr txBox="1">
            <a:spLocks noGrp="1"/>
          </p:cNvSpPr>
          <p:nvPr>
            <p:ph type="title" idx="4294967295"/>
          </p:nvPr>
        </p:nvSpPr>
        <p:spPr>
          <a:xfrm>
            <a:off x="6729046" y="4795906"/>
            <a:ext cx="3727939" cy="98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CN" sz="3200" dirty="0" err="1">
                <a:latin typeface="A62 Pngtree" pitchFamily="2" charset="0"/>
              </a:rPr>
              <a:t>Bài</a:t>
            </a:r>
            <a:r>
              <a:rPr lang="en-US" altLang="zh-CN" sz="3200" dirty="0">
                <a:latin typeface="A62 Pngtree" pitchFamily="2" charset="0"/>
              </a:rPr>
              <a:t> </a:t>
            </a:r>
            <a:r>
              <a:rPr lang="en-US" altLang="zh-CN" sz="3200" dirty="0" err="1">
                <a:latin typeface="A62 Pngtree" pitchFamily="2" charset="0"/>
              </a:rPr>
              <a:t>tập</a:t>
            </a:r>
            <a:r>
              <a:rPr lang="en-US" altLang="zh-CN" sz="3200" dirty="0">
                <a:latin typeface="A62 Pngtree" pitchFamily="2" charset="0"/>
              </a:rPr>
              <a:t> </a:t>
            </a:r>
            <a:r>
              <a:rPr lang="en-US" altLang="zh-CN" sz="3200" dirty="0" err="1">
                <a:latin typeface="A62 Pngtree" pitchFamily="2" charset="0"/>
              </a:rPr>
              <a:t>về</a:t>
            </a:r>
            <a:r>
              <a:rPr lang="en-US" altLang="zh-CN" sz="3200" dirty="0">
                <a:latin typeface="A62 Pngtree" pitchFamily="2" charset="0"/>
              </a:rPr>
              <a:t> </a:t>
            </a:r>
            <a:r>
              <a:rPr lang="en-US" altLang="zh-CN" sz="3200" dirty="0" err="1">
                <a:latin typeface="A62 Pngtree" pitchFamily="2" charset="0"/>
              </a:rPr>
              <a:t>nhà</a:t>
            </a:r>
            <a:endParaRPr lang="en-US" altLang="zh-CN" sz="3200" dirty="0">
              <a:latin typeface="A62 Pngtree" pitchFamily="2" charset="0"/>
            </a:endParaRPr>
          </a:p>
        </p:txBody>
      </p:sp>
      <p:sp>
        <p:nvSpPr>
          <p:cNvPr id="719" name="Google Shape;719;p39"/>
          <p:cNvSpPr txBox="1">
            <a:spLocks noGrp="1"/>
          </p:cNvSpPr>
          <p:nvPr>
            <p:ph type="subTitle" idx="4294967295"/>
          </p:nvPr>
        </p:nvSpPr>
        <p:spPr>
          <a:xfrm>
            <a:off x="4285740" y="2268800"/>
            <a:ext cx="6801360" cy="232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Đọc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tr</a:t>
            </a:r>
            <a:r>
              <a:rPr lang="vi-VN" sz="2800" spc="300" dirty="0">
                <a:latin typeface="+mn-lt"/>
                <a:ea typeface="思源黑体 Light" panose="020B0300000000000000" pitchFamily="34" charset="-122"/>
              </a:rPr>
              <a:t>ư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ớc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bài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2: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Động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năng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.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Thế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năng</a:t>
            </a:r>
            <a:endParaRPr lang="en-US" sz="2800" spc="300" dirty="0">
              <a:latin typeface="+mn-lt"/>
              <a:ea typeface="思源黑体 Light" panose="020B0300000000000000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Lấy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từ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1-2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ví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dụ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cho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từng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loại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năng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 l</a:t>
            </a:r>
            <a:r>
              <a:rPr lang="vi-VN" sz="2800" spc="300" dirty="0">
                <a:latin typeface="+mn-lt"/>
                <a:ea typeface="思源黑体 Light" panose="020B0300000000000000" pitchFamily="34" charset="-122"/>
              </a:rPr>
              <a:t>ư</a:t>
            </a:r>
            <a:r>
              <a:rPr lang="en-US" sz="2800" spc="300" dirty="0" err="1">
                <a:latin typeface="+mn-lt"/>
                <a:ea typeface="思源黑体 Light" panose="020B0300000000000000" pitchFamily="34" charset="-122"/>
              </a:rPr>
              <a:t>ợng</a:t>
            </a:r>
            <a:r>
              <a:rPr lang="en-US" sz="2800" spc="300" dirty="0">
                <a:latin typeface="+mn-lt"/>
                <a:ea typeface="思源黑体 Light" panose="020B0300000000000000" pitchFamily="34" charset="-122"/>
              </a:rPr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4" y="1220756"/>
            <a:ext cx="3745523" cy="3745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 idx="4294967295"/>
          </p:nvPr>
        </p:nvSpPr>
        <p:spPr>
          <a:xfrm>
            <a:off x="1770400" y="2380050"/>
            <a:ext cx="8651200" cy="209789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vi-VN" altLang="zh-CN" sz="1380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Thank.</a:t>
            </a:r>
            <a:endParaRPr sz="13800" dirty="0">
              <a:solidFill>
                <a:schemeClr val="tx2">
                  <a:lumMod val="10000"/>
                </a:schemeClr>
              </a:solidFill>
              <a:latin typeface="A62 Pngtree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2023671" y="1993692"/>
            <a:ext cx="1349116" cy="284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Google Shape;461;p32"/>
          <p:cNvSpPr txBox="1">
            <a:spLocks noGrp="1"/>
          </p:cNvSpPr>
          <p:nvPr>
            <p:ph type="title" idx="4294967295"/>
          </p:nvPr>
        </p:nvSpPr>
        <p:spPr>
          <a:xfrm>
            <a:off x="2382600" y="2811496"/>
            <a:ext cx="7426800" cy="176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Một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số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dụng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cụ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thí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nghiệm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quang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học</a:t>
            </a:r>
            <a:endParaRPr sz="40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4294967295"/>
          </p:nvPr>
        </p:nvSpPr>
        <p:spPr>
          <a:xfrm>
            <a:off x="1690883" y="1436116"/>
            <a:ext cx="2002643" cy="14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5400" spc="600" dirty="0">
                <a:latin typeface="A62 Pngtree" pitchFamily="2" charset="0"/>
              </a:rPr>
              <a:t>01</a:t>
            </a:r>
            <a:endParaRPr sz="5400" spc="600" dirty="0">
              <a:latin typeface="A62 Pngtree" pitchFamily="2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title" idx="4294967295"/>
          </p:nvPr>
        </p:nvSpPr>
        <p:spPr>
          <a:xfrm>
            <a:off x="1443084" y="441519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sáng</a:t>
            </a:r>
            <a:endParaRPr lang="en-US" sz="3200" dirty="0">
              <a:solidFill>
                <a:schemeClr val="tx1"/>
              </a:solidFill>
              <a:latin typeface="A62 Pngtree" pitchFamily="2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31838" r="68930" b="56193"/>
          <a:stretch>
            <a:fillRect/>
          </a:stretch>
        </p:blipFill>
        <p:spPr>
          <a:xfrm rot="900892">
            <a:off x="2054340" y="2102305"/>
            <a:ext cx="1319075" cy="12714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569">
            <a:off x="5825119" y="5619155"/>
            <a:ext cx="853780" cy="991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0" t="20422" b="66658"/>
          <a:stretch>
            <a:fillRect/>
          </a:stretch>
        </p:blipFill>
        <p:spPr>
          <a:xfrm rot="16200000" flipV="1">
            <a:off x="9762874" y="1059921"/>
            <a:ext cx="1039015" cy="14506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268" r="59166" b="86812"/>
          <a:stretch>
            <a:fillRect/>
          </a:stretch>
        </p:blipFill>
        <p:spPr>
          <a:xfrm rot="16200000" flipV="1">
            <a:off x="10519036" y="4991226"/>
            <a:ext cx="1895269" cy="14506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" t="72227" r="80644" b="14853"/>
          <a:stretch>
            <a:fillRect/>
          </a:stretch>
        </p:blipFill>
        <p:spPr>
          <a:xfrm rot="16200000" flipV="1">
            <a:off x="478933" y="4207737"/>
            <a:ext cx="567243" cy="791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A7EB14-B389-4E9F-8551-39E03A69F0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3" b="89778" l="9778" r="89778">
                        <a14:foregroundMark x1="46667" y1="5333" x2="46667" y2="5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0892" y="2389675"/>
            <a:ext cx="1432924" cy="1432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D837AB-8470-433C-959C-FEFCB9B5C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3765" y="3983756"/>
            <a:ext cx="2823720" cy="1807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19E495-9200-42F9-84ED-30C3F097E7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483" b="90000" l="9890" r="89973">
                        <a14:foregroundMark x1="50000" y1="9483" x2="50000" y2="9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3755" y="1860381"/>
            <a:ext cx="2635883" cy="21000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03D421-82D9-464E-A866-0F2F0DD3EB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5110" y="3697357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57C2A8-F4E6-4782-B65A-D76F6A1F8D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36928" y1="44118" x2="40523" y2="52614"/>
                        <a14:foregroundMark x1="40523" y1="52614" x2="41503" y2="53105"/>
                        <a14:foregroundMark x1="45098" y1="43627" x2="36438" y2="43954"/>
                        <a14:foregroundMark x1="36438" y1="43954" x2="34967" y2="44444"/>
                        <a14:foregroundMark x1="24673" y1="46732" x2="28595" y2="43627"/>
                        <a14:foregroundMark x1="24837" y1="45261" x2="31536" y2="42647"/>
                        <a14:foregroundMark x1="45588" y1="40033" x2="28431" y2="50817"/>
                        <a14:foregroundMark x1="23856" y1="44935" x2="25817" y2="49673"/>
                        <a14:foregroundMark x1="30229" y1="42810" x2="29575" y2="513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8265" y="2276168"/>
            <a:ext cx="1196152" cy="1196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title" idx="4294967295"/>
          </p:nvPr>
        </p:nvSpPr>
        <p:spPr>
          <a:xfrm>
            <a:off x="1443084" y="441519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sáng</a:t>
            </a:r>
            <a:endParaRPr lang="en-US" sz="3200" dirty="0">
              <a:solidFill>
                <a:schemeClr val="tx1"/>
              </a:solidFill>
              <a:latin typeface="A62 Pngtree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569">
            <a:off x="5825119" y="5619155"/>
            <a:ext cx="853780" cy="991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0" t="20422" b="66658"/>
          <a:stretch>
            <a:fillRect/>
          </a:stretch>
        </p:blipFill>
        <p:spPr>
          <a:xfrm rot="16200000" flipV="1">
            <a:off x="9762874" y="1059921"/>
            <a:ext cx="1039015" cy="14506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268" r="59166" b="86812"/>
          <a:stretch>
            <a:fillRect/>
          </a:stretch>
        </p:blipFill>
        <p:spPr>
          <a:xfrm rot="16200000" flipV="1">
            <a:off x="10519036" y="4991226"/>
            <a:ext cx="1895269" cy="14506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" t="72227" r="80644" b="14853"/>
          <a:stretch>
            <a:fillRect/>
          </a:stretch>
        </p:blipFill>
        <p:spPr>
          <a:xfrm rot="16200000" flipV="1">
            <a:off x="478933" y="4207737"/>
            <a:ext cx="567243" cy="791977"/>
          </a:xfrm>
          <a:prstGeom prst="rect">
            <a:avLst/>
          </a:prstGeom>
        </p:spPr>
      </p:pic>
      <p:pic>
        <p:nvPicPr>
          <p:cNvPr id="2050" name="Picture 2" descr="Nguồn sáng – THIẾT BỊ GIÁO DỤC THÁI DƯƠNG">
            <a:extLst>
              <a:ext uri="{FF2B5EF4-FFF2-40B4-BE49-F238E27FC236}">
                <a16:creationId xmlns:a16="http://schemas.microsoft.com/office/drawing/2014/main" id="{82DA08B9-87E7-4DC9-A95C-AAA13F2FA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6" t="47835" r="15271" b="26873"/>
          <a:stretch/>
        </p:blipFill>
        <p:spPr bwMode="auto">
          <a:xfrm>
            <a:off x="7203876" y="1774012"/>
            <a:ext cx="4379233" cy="189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38089-8AE0-4263-A892-933A4FABC727}"/>
              </a:ext>
            </a:extLst>
          </p:cNvPr>
          <p:cNvSpPr txBox="1"/>
          <p:nvPr/>
        </p:nvSpPr>
        <p:spPr>
          <a:xfrm>
            <a:off x="1976163" y="1967178"/>
            <a:ext cx="5112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tóc</a:t>
            </a:r>
            <a:r>
              <a:rPr lang="en-US" sz="2800" dirty="0"/>
              <a:t> đ</a:t>
            </a:r>
            <a:r>
              <a:rPr lang="vi-VN" sz="2800" dirty="0"/>
              <a:t>ư</a:t>
            </a:r>
            <a:r>
              <a:rPr lang="en-US" sz="2800" dirty="0" err="1"/>
              <a:t>ợc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12V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tấm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khe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endParaRPr lang="en-US" sz="2800" dirty="0"/>
          </a:p>
        </p:txBody>
      </p:sp>
      <p:pic>
        <p:nvPicPr>
          <p:cNvPr id="2052" name="Picture 4" descr="Nguồn sáng lazer 3 tia màu đỏ, có khe sáng, độ đơn sắc cao, sử dụng pin AAA  VIETVALUE">
            <a:extLst>
              <a:ext uri="{FF2B5EF4-FFF2-40B4-BE49-F238E27FC236}">
                <a16:creationId xmlns:a16="http://schemas.microsoft.com/office/drawing/2014/main" id="{95921A61-554B-466D-948E-6ADA7F43F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0089" y1="72978" x2="46844" y2="74933"/>
                        <a14:backgroundMark x1="35467" y1="79822" x2="24444" y2="80978"/>
                        <a14:backgroundMark x1="43022" y1="77956" x2="27644" y2="81333"/>
                        <a14:backgroundMark x1="15556" y1="46222" x2="15556" y2="4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75" y="3343445"/>
            <a:ext cx="3073036" cy="307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50FC04-7080-4D6C-A367-7BBCA32645AE}"/>
              </a:ext>
            </a:extLst>
          </p:cNvPr>
          <p:cNvSpPr txBox="1"/>
          <p:nvPr/>
        </p:nvSpPr>
        <p:spPr>
          <a:xfrm>
            <a:off x="2034973" y="4410293"/>
            <a:ext cx="4609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Nguồn</a:t>
            </a:r>
            <a:r>
              <a:rPr lang="en-US" sz="2800" dirty="0"/>
              <a:t> laze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thí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5753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title" idx="4294967295"/>
          </p:nvPr>
        </p:nvSpPr>
        <p:spPr>
          <a:xfrm>
            <a:off x="1443084" y="441519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bán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bảng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độ</a:t>
            </a:r>
            <a:endParaRPr lang="en-US" sz="3200" dirty="0">
              <a:solidFill>
                <a:schemeClr val="tx1"/>
              </a:solidFill>
              <a:latin typeface="A62 Pngtree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569">
            <a:off x="5825119" y="5619155"/>
            <a:ext cx="853780" cy="991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0" t="20422" b="66658"/>
          <a:stretch>
            <a:fillRect/>
          </a:stretch>
        </p:blipFill>
        <p:spPr>
          <a:xfrm rot="16200000" flipV="1">
            <a:off x="9762874" y="1059921"/>
            <a:ext cx="1039015" cy="14506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268" r="59166" b="86812"/>
          <a:stretch>
            <a:fillRect/>
          </a:stretch>
        </p:blipFill>
        <p:spPr>
          <a:xfrm rot="16200000" flipV="1">
            <a:off x="10519036" y="4991226"/>
            <a:ext cx="1895269" cy="14506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" t="72227" r="80644" b="14853"/>
          <a:stretch>
            <a:fillRect/>
          </a:stretch>
        </p:blipFill>
        <p:spPr>
          <a:xfrm rot="16200000" flipV="1">
            <a:off x="478933" y="4207737"/>
            <a:ext cx="567243" cy="791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38089-8AE0-4263-A892-933A4FABC727}"/>
              </a:ext>
            </a:extLst>
          </p:cNvPr>
          <p:cNvSpPr txBox="1"/>
          <p:nvPr/>
        </p:nvSpPr>
        <p:spPr>
          <a:xfrm>
            <a:off x="1750062" y="2187434"/>
            <a:ext cx="46818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thuỷ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suốt</a:t>
            </a:r>
            <a:r>
              <a:rPr lang="en-US" sz="2800" dirty="0"/>
              <a:t>: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kiện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xạ</a:t>
            </a:r>
            <a:r>
              <a:rPr lang="en-US" sz="2800" dirty="0"/>
              <a:t> </a:t>
            </a:r>
            <a:r>
              <a:rPr lang="en-US" sz="2800" dirty="0" err="1"/>
              <a:t>toàn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- </a:t>
            </a:r>
            <a:r>
              <a:rPr lang="vi-VN" sz="2800" dirty="0"/>
              <a:t>Thước đo góc: đo đạc các góc để tìm ra hiện tượng và tính toán.</a:t>
            </a:r>
            <a:endParaRPr lang="en-US" sz="2800" dirty="0"/>
          </a:p>
        </p:txBody>
      </p:sp>
      <p:pic>
        <p:nvPicPr>
          <p:cNvPr id="3074" name="Picture 2" descr="Chuẩn bị. Bản bán trụ bằng thủy tinh, đèn laser, bảng thép có gắn thước đo  góc">
            <a:extLst>
              <a:ext uri="{FF2B5EF4-FFF2-40B4-BE49-F238E27FC236}">
                <a16:creationId xmlns:a16="http://schemas.microsoft.com/office/drawing/2014/main" id="{D0A2FD69-7F06-4049-8B2A-BB9D3C98A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8"/>
          <a:stretch/>
        </p:blipFill>
        <p:spPr bwMode="auto">
          <a:xfrm>
            <a:off x="6732338" y="1265742"/>
            <a:ext cx="4897379" cy="48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57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title" idx="4294967295"/>
          </p:nvPr>
        </p:nvSpPr>
        <p:spPr>
          <a:xfrm>
            <a:off x="1443084" y="441519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Bộ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hiểu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chất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qua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thấu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kính</a:t>
            </a:r>
            <a:endParaRPr lang="en-US" sz="3200" dirty="0">
              <a:solidFill>
                <a:schemeClr val="tx1"/>
              </a:solidFill>
              <a:latin typeface="A62 Pngtree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569">
            <a:off x="5825119" y="5619155"/>
            <a:ext cx="853780" cy="991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0" t="20422" b="66658"/>
          <a:stretch>
            <a:fillRect/>
          </a:stretch>
        </p:blipFill>
        <p:spPr>
          <a:xfrm rot="16200000" flipV="1">
            <a:off x="9762874" y="1059921"/>
            <a:ext cx="1039015" cy="14506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268" r="59166" b="86812"/>
          <a:stretch>
            <a:fillRect/>
          </a:stretch>
        </p:blipFill>
        <p:spPr>
          <a:xfrm rot="16200000" flipV="1">
            <a:off x="10519036" y="4991226"/>
            <a:ext cx="1895269" cy="14506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" t="72227" r="80644" b="14853"/>
          <a:stretch>
            <a:fillRect/>
          </a:stretch>
        </p:blipFill>
        <p:spPr>
          <a:xfrm rot="16200000" flipV="1">
            <a:off x="478933" y="4207737"/>
            <a:ext cx="567243" cy="791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38089-8AE0-4263-A892-933A4FABC727}"/>
              </a:ext>
            </a:extLst>
          </p:cNvPr>
          <p:cNvSpPr txBox="1"/>
          <p:nvPr/>
        </p:nvSpPr>
        <p:spPr>
          <a:xfrm>
            <a:off x="2062079" y="2935109"/>
            <a:ext cx="4189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Khảo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ảnh</a:t>
            </a:r>
            <a:r>
              <a:rPr lang="en-US" sz="2800" dirty="0"/>
              <a:t> qua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thấu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E7D94B-E1BD-4917-80DA-404D4EFD888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28" b="19901"/>
          <a:stretch/>
        </p:blipFill>
        <p:spPr>
          <a:xfrm>
            <a:off x="6054595" y="2150383"/>
            <a:ext cx="5660489" cy="30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74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60"/>
          <p:cNvSpPr/>
          <p:nvPr/>
        </p:nvSpPr>
        <p:spPr>
          <a:xfrm>
            <a:off x="2023671" y="1993692"/>
            <a:ext cx="1349116" cy="2848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1" name="Google Shape;461;p32"/>
          <p:cNvSpPr txBox="1">
            <a:spLocks noGrp="1"/>
          </p:cNvSpPr>
          <p:nvPr>
            <p:ph type="title" idx="4294967295"/>
          </p:nvPr>
        </p:nvSpPr>
        <p:spPr>
          <a:xfrm>
            <a:off x="2382600" y="2724109"/>
            <a:ext cx="7426800" cy="176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Một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số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dụng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cụ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thí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nghiệm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điện</a:t>
            </a:r>
            <a:r>
              <a:rPr lang="en-US" altLang="zh-CN" sz="4000" b="1" spc="300" dirty="0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 </a:t>
            </a:r>
            <a:r>
              <a:rPr lang="en-US" altLang="zh-CN" sz="4000" b="1" spc="300" dirty="0" err="1">
                <a:solidFill>
                  <a:schemeClr val="tx2">
                    <a:lumMod val="10000"/>
                  </a:schemeClr>
                </a:solidFill>
                <a:latin typeface="A62 Pngtree" pitchFamily="2" charset="0"/>
              </a:rPr>
              <a:t>từ</a:t>
            </a:r>
            <a:endParaRPr sz="4000" spc="300" dirty="0">
              <a:solidFill>
                <a:schemeClr val="tx1"/>
              </a:solidFill>
              <a:latin typeface="A62 Pngtree" pitchFamily="2" charset="0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4294967295"/>
          </p:nvPr>
        </p:nvSpPr>
        <p:spPr>
          <a:xfrm>
            <a:off x="1690883" y="1436116"/>
            <a:ext cx="2002643" cy="144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5400" spc="600" dirty="0">
                <a:latin typeface="A62 Pngtree" pitchFamily="2" charset="0"/>
              </a:rPr>
              <a:t>02</a:t>
            </a:r>
            <a:endParaRPr sz="5400" spc="600" dirty="0">
              <a:latin typeface="A62 Pngt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251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3"/>
          <p:cNvSpPr txBox="1">
            <a:spLocks noGrp="1"/>
          </p:cNvSpPr>
          <p:nvPr>
            <p:ph type="title" idx="4294967295"/>
          </p:nvPr>
        </p:nvSpPr>
        <p:spPr>
          <a:xfrm>
            <a:off x="1443084" y="441519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Điện</a:t>
            </a:r>
            <a:r>
              <a:rPr lang="en-US" sz="3200" dirty="0">
                <a:solidFill>
                  <a:schemeClr val="tx1"/>
                </a:solidFill>
                <a:latin typeface="A62 Pngtree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62 Pngtree" pitchFamily="2" charset="0"/>
              </a:rPr>
              <a:t>kế</a:t>
            </a:r>
            <a:endParaRPr lang="en-US" sz="3200" dirty="0">
              <a:solidFill>
                <a:schemeClr val="tx1"/>
              </a:solidFill>
              <a:latin typeface="A62 Pngtree" pitchFamily="2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8569">
            <a:off x="5825119" y="5619155"/>
            <a:ext cx="853780" cy="991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0" t="20422" b="66658"/>
          <a:stretch>
            <a:fillRect/>
          </a:stretch>
        </p:blipFill>
        <p:spPr>
          <a:xfrm rot="16200000" flipV="1">
            <a:off x="9762874" y="1059921"/>
            <a:ext cx="1039015" cy="145065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t="268" r="59166" b="86812"/>
          <a:stretch>
            <a:fillRect/>
          </a:stretch>
        </p:blipFill>
        <p:spPr>
          <a:xfrm rot="16200000" flipV="1">
            <a:off x="10519036" y="4991226"/>
            <a:ext cx="1895269" cy="14506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" t="72227" r="80644" b="14853"/>
          <a:stretch>
            <a:fillRect/>
          </a:stretch>
        </p:blipFill>
        <p:spPr>
          <a:xfrm rot="16200000" flipV="1">
            <a:off x="478933" y="4207737"/>
            <a:ext cx="567243" cy="7919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C38089-8AE0-4263-A892-933A4FABC727}"/>
              </a:ext>
            </a:extLst>
          </p:cNvPr>
          <p:cNvSpPr txBox="1"/>
          <p:nvPr/>
        </p:nvSpPr>
        <p:spPr>
          <a:xfrm>
            <a:off x="2034973" y="2304758"/>
            <a:ext cx="482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cảm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50FC04-7080-4D6C-A367-7BBCA32645AE}"/>
              </a:ext>
            </a:extLst>
          </p:cNvPr>
          <p:cNvSpPr txBox="1"/>
          <p:nvPr/>
        </p:nvSpPr>
        <p:spPr>
          <a:xfrm>
            <a:off x="2144239" y="4342971"/>
            <a:ext cx="4609571" cy="11918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?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Vì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sao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vạch</a:t>
            </a:r>
            <a:r>
              <a:rPr lang="en-US" sz="2800" dirty="0">
                <a:solidFill>
                  <a:sysClr val="windowText" lastClr="000000"/>
                </a:solidFill>
              </a:rPr>
              <a:t> 0 </a:t>
            </a:r>
            <a:r>
              <a:rPr lang="en-US" sz="2800" dirty="0" err="1">
                <a:solidFill>
                  <a:sysClr val="windowText" lastClr="000000"/>
                </a:solidFill>
              </a:rPr>
              <a:t>nằm</a:t>
            </a:r>
            <a:r>
              <a:rPr lang="en-US" sz="2800" dirty="0">
                <a:solidFill>
                  <a:sysClr val="windowText" lastClr="000000"/>
                </a:solidFill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</a:rPr>
              <a:t>giữa</a:t>
            </a:r>
            <a:r>
              <a:rPr lang="en-US" sz="2800" dirty="0">
                <a:solidFill>
                  <a:sysClr val="windowText" lastClr="000000"/>
                </a:solidFill>
              </a:rPr>
              <a:t> thang </a:t>
            </a:r>
            <a:r>
              <a:rPr lang="en-US" sz="2800" dirty="0" err="1">
                <a:solidFill>
                  <a:sysClr val="windowText" lastClr="000000"/>
                </a:solidFill>
              </a:rPr>
              <a:t>đo</a:t>
            </a:r>
            <a:r>
              <a:rPr lang="en-US" sz="2800" dirty="0">
                <a:solidFill>
                  <a:sysClr val="windowText" lastClr="000000"/>
                </a:solidFill>
              </a:rPr>
              <a:t>?</a:t>
            </a:r>
          </a:p>
        </p:txBody>
      </p:sp>
      <p:pic>
        <p:nvPicPr>
          <p:cNvPr id="6148" name="Picture 4" descr="Giảm giá Điện kế nhỏ gọn ampe kế nhạy cảm cảm biến dòng điện khoa học đồng  hồ ampe độ chính xác cao máy dò dòng điện - Mua Thông Minh">
            <a:extLst>
              <a:ext uri="{FF2B5EF4-FFF2-40B4-BE49-F238E27FC236}">
                <a16:creationId xmlns:a16="http://schemas.microsoft.com/office/drawing/2014/main" id="{A375BC5D-D01E-40A0-A7E8-D0B0CD43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29" y="1161358"/>
            <a:ext cx="5015845" cy="50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407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c72c48c-4df8-4d97-a139-66e40beafa95"/>
  <p:tag name="COMMONDATA" val="eyJoZGlkIjoiYWIyM2ZlMmU0ZjJlMjlmYWZlN2FlMmEyMzExNjdiNjYifQ=="/>
</p:tagLst>
</file>

<file path=ppt/theme/theme1.xml><?xml version="1.0" encoding="utf-8"?>
<a:theme xmlns:a="http://schemas.openxmlformats.org/drawingml/2006/main" name="pikbest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942</Words>
  <Application>Microsoft Office PowerPoint</Application>
  <PresentationFormat>Widescreen</PresentationFormat>
  <Paragraphs>115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宋体</vt:lpstr>
      <vt:lpstr>A62 Pngtree</vt:lpstr>
      <vt:lpstr>思源黑体 Light</vt:lpstr>
      <vt:lpstr>Arial</vt:lpstr>
      <vt:lpstr>Lato</vt:lpstr>
      <vt:lpstr>等线</vt:lpstr>
      <vt:lpstr>pikbest</vt:lpstr>
      <vt:lpstr>Bài 1: NHẬN BIẾT MỘT SỐ DỤNG CỤ HÓA CHẤT. THUYẾT TRÌNH MỘT VẤN ĐỀ KHOA HỌC</vt:lpstr>
      <vt:lpstr>Một số dụng cụ thí nghiệm quang học</vt:lpstr>
      <vt:lpstr>Một số dụng cụ thí nghiệm quang học</vt:lpstr>
      <vt:lpstr>Nguồn sáng</vt:lpstr>
      <vt:lpstr>Nguồn sáng</vt:lpstr>
      <vt:lpstr>Bản bán trụ, bảng chia độ</vt:lpstr>
      <vt:lpstr>Bộ dụng cụ tìm hiểu tính chất ảnh qua thấu kính</vt:lpstr>
      <vt:lpstr>Một số dụng cụ thí nghiệm điện từ</vt:lpstr>
      <vt:lpstr>Điện kế</vt:lpstr>
      <vt:lpstr>Đồng hồ đo điện đa năng</vt:lpstr>
      <vt:lpstr>Cuộn dây dẫn có 2 đèn LED</vt:lpstr>
      <vt:lpstr>Viết và trình bày báo cáo một vấn đề khoa học</vt:lpstr>
      <vt:lpstr>PowerPoint Presentation</vt:lpstr>
      <vt:lpstr>PowerPoint Presentation</vt:lpstr>
      <vt:lpstr>So sánh</vt:lpstr>
      <vt:lpstr>Bài thuyết trình một vấn đề khoa học</vt:lpstr>
      <vt:lpstr>PowerPoint Presentation</vt:lpstr>
      <vt:lpstr>PowerPoint Presentation</vt:lpstr>
      <vt:lpstr>?</vt:lpstr>
      <vt:lpstr>Bài tập về nhà</vt:lpstr>
      <vt:lpstr>Thank.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Teachers' Day events</dc:title>
  <dc:creator>123</dc:creator>
  <cp:lastModifiedBy>Administrator</cp:lastModifiedBy>
  <cp:revision>20</cp:revision>
  <dcterms:created xsi:type="dcterms:W3CDTF">2021-09-09T03:58:00Z</dcterms:created>
  <dcterms:modified xsi:type="dcterms:W3CDTF">2025-10-19T01:25:17Z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7ED3FB8EF8D7440C8E518B9E2EAD7793_12</vt:lpwstr>
  </property>
  <property fmtid="{D5CDD505-2E9C-101B-9397-08002B2CF9AE}" pid="3" name="KSOProductBuildVer">
    <vt:lpwstr>2052-11.1.0.15319</vt:lpwstr>
  </property>
</Properties>
</file>