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1" r:id="rId2"/>
    <p:sldId id="497" r:id="rId3"/>
    <p:sldId id="465" r:id="rId4"/>
    <p:sldId id="466" r:id="rId5"/>
    <p:sldId id="495" r:id="rId6"/>
    <p:sldId id="496" r:id="rId7"/>
    <p:sldId id="500" r:id="rId8"/>
    <p:sldId id="498" r:id="rId9"/>
    <p:sldId id="499" r:id="rId10"/>
    <p:sldId id="501" r:id="rId11"/>
    <p:sldId id="502" r:id="rId12"/>
    <p:sldId id="504" r:id="rId13"/>
    <p:sldId id="509" r:id="rId14"/>
    <p:sldId id="503" r:id="rId15"/>
    <p:sldId id="505" r:id="rId16"/>
    <p:sldId id="507" r:id="rId17"/>
    <p:sldId id="508" r:id="rId18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8">
          <p15:clr>
            <a:srgbClr val="A4A3A4"/>
          </p15:clr>
        </p15:guide>
        <p15:guide id="2" pos="29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FBF9FA"/>
    <a:srgbClr val="8EB3CE"/>
    <a:srgbClr val="00BADB"/>
    <a:srgbClr val="D9D9D9"/>
    <a:srgbClr val="F5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700" autoAdjust="0"/>
  </p:normalViewPr>
  <p:slideViewPr>
    <p:cSldViewPr>
      <p:cViewPr varScale="1">
        <p:scale>
          <a:sx n="84" d="100"/>
          <a:sy n="84" d="100"/>
        </p:scale>
        <p:origin x="780" y="64"/>
      </p:cViewPr>
      <p:guideLst>
        <p:guide orient="horz" pos="1638"/>
        <p:guide pos="2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Elsie" panose="02000000000000000000" charset="0"/>
              <a:ea typeface="Elsie" panose="02000000000000000000" charset="0"/>
              <a:cs typeface="Elsie" panose="020000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Elsie" panose="02000000000000000000" charset="0"/>
              </a:rPr>
              <a:t>2025/10/19</a:t>
            </a:fld>
            <a:endParaRPr lang="zh-CN" altLang="en-US">
              <a:ea typeface="Elsie" panose="020000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Elsie" panose="02000000000000000000" charset="0"/>
              <a:ea typeface="Elsie" panose="02000000000000000000" charset="0"/>
              <a:cs typeface="Elsie" panose="020000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Elsie" panose="02000000000000000000" charset="0"/>
              </a:rPr>
              <a:t>‹#›</a:t>
            </a:fld>
            <a:endParaRPr lang="zh-CN" altLang="en-US">
              <a:ea typeface="Elsie" panose="0200000000000000000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lsie" panose="02000000000000000000" charset="0"/>
                <a:ea typeface="Elsie" panose="02000000000000000000" charset="0"/>
                <a:cs typeface="Elsie" panose="02000000000000000000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lsie" panose="02000000000000000000" charset="0"/>
                <a:ea typeface="Elsie" panose="02000000000000000000" charset="0"/>
                <a:cs typeface="Elsie" panose="02000000000000000000" charset="0"/>
              </a:defRPr>
            </a:lvl1pPr>
          </a:lstStyle>
          <a:p>
            <a:fld id="{8AADD754-F49E-4351-AAFE-19D83F43501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lsie" panose="02000000000000000000" charset="0"/>
                <a:ea typeface="Elsie" panose="02000000000000000000" charset="0"/>
                <a:cs typeface="Elsie" panose="0200000000000000000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lsie" panose="02000000000000000000" charset="0"/>
                <a:ea typeface="Elsie" panose="02000000000000000000" charset="0"/>
                <a:cs typeface="Elsie" panose="02000000000000000000" charset="0"/>
              </a:defRPr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Elsie" panose="02000000000000000000" charset="0"/>
        <a:ea typeface="Elsie" panose="02000000000000000000" charset="0"/>
        <a:cs typeface="Elsie" panose="020000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lsie" panose="02000000000000000000" charset="0"/>
        <a:ea typeface="Elsie" panose="02000000000000000000" charset="0"/>
        <a:cs typeface="Elsie" panose="020000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lsie" panose="02000000000000000000" charset="0"/>
        <a:ea typeface="Elsie" panose="02000000000000000000" charset="0"/>
        <a:cs typeface="Elsie" panose="020000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lsie" panose="02000000000000000000" charset="0"/>
        <a:ea typeface="Elsie" panose="02000000000000000000" charset="0"/>
        <a:cs typeface="Elsie" panose="020000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lsie" panose="02000000000000000000" charset="0"/>
        <a:ea typeface="Elsie" panose="02000000000000000000" charset="0"/>
        <a:cs typeface="Elsie" panose="020000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095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48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380282" y="209773"/>
            <a:ext cx="238379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cs typeface="Elsie" panose="02000000000000000000" charset="0"/>
              </a:rPr>
              <a:t>Teaching overview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93667" y="186913"/>
            <a:ext cx="165036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cs typeface="Elsie" panose="02000000000000000000" charset="0"/>
              </a:rPr>
              <a:t>Major topics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553002" y="209773"/>
            <a:ext cx="203835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cs typeface="Elsie" panose="02000000000000000000" charset="0"/>
              </a:rPr>
              <a:t>Public speaking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93667" y="186913"/>
            <a:ext cx="139001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cs typeface="Elsie" panose="02000000000000000000" charset="0"/>
              </a:rPr>
              <a:t>Education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449497" y="209773"/>
            <a:ext cx="224599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cs typeface="Elsie" panose="02000000000000000000" charset="0"/>
              </a:rPr>
              <a:t>Open courseware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" y="676"/>
            <a:ext cx="9143998" cy="5142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defRPr>
            </a:lvl1pPr>
          </a:lstStyle>
          <a:p>
            <a:fld id="{0CEB1B6A-AEF1-4ACD-BD61-958570690F55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Elsie" panose="020000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Elsie" panose="020000000000000000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Elsie" panose="020000000000000000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Elsie" panose="020000000000000000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Elsie" panose="020000000000000000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Elsie" panose="020000000000000000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47800" y="1276350"/>
            <a:ext cx="6515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Bài</a:t>
            </a:r>
            <a:r>
              <a:rPr lang="en-US" altLang="zh-CN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 15: </a:t>
            </a:r>
          </a:p>
          <a:p>
            <a:pPr algn="ctr"/>
            <a:r>
              <a:rPr lang="en-US" altLang="zh-CN" sz="6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Áp</a:t>
            </a:r>
            <a:r>
              <a:rPr lang="en-US" altLang="zh-CN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 </a:t>
            </a:r>
            <a:r>
              <a:rPr lang="en-US" altLang="zh-CN" sz="6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suất</a:t>
            </a:r>
            <a:r>
              <a:rPr lang="en-US" altLang="zh-CN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 </a:t>
            </a:r>
            <a:r>
              <a:rPr lang="en-US" altLang="zh-CN" sz="6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trên</a:t>
            </a:r>
            <a:r>
              <a:rPr lang="en-US" altLang="zh-CN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 </a:t>
            </a:r>
            <a:r>
              <a:rPr lang="en-US" altLang="zh-CN" sz="6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bề</a:t>
            </a:r>
            <a:r>
              <a:rPr lang="en-US" altLang="zh-CN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 </a:t>
            </a:r>
            <a:r>
              <a:rPr lang="en-US" altLang="zh-CN" sz="6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mặt</a:t>
            </a:r>
            <a:endParaRPr lang="zh-CN" alt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59EAF1-D968-423E-9FBF-E21845150065}"/>
              </a:ext>
            </a:extLst>
          </p:cNvPr>
          <p:cNvSpPr txBox="1"/>
          <p:nvPr/>
        </p:nvSpPr>
        <p:spPr>
          <a:xfrm>
            <a:off x="457200" y="7016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Kết</a:t>
            </a:r>
            <a:r>
              <a:rPr lang="en-US" sz="2400" b="1" i="1" dirty="0"/>
              <a:t> </a:t>
            </a:r>
            <a:r>
              <a:rPr lang="en-US" sz="2400" b="1" i="1" dirty="0" err="1"/>
              <a:t>luận</a:t>
            </a:r>
            <a:r>
              <a:rPr lang="en-US" sz="2400" b="1" i="1" dirty="0"/>
              <a:t>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21E255-555E-4CA0-988D-121BECE829A7}"/>
              </a:ext>
            </a:extLst>
          </p:cNvPr>
          <p:cNvGrpSpPr/>
          <p:nvPr/>
        </p:nvGrpSpPr>
        <p:grpSpPr>
          <a:xfrm>
            <a:off x="304800" y="143530"/>
            <a:ext cx="3886200" cy="523220"/>
            <a:chOff x="304800" y="143530"/>
            <a:chExt cx="3886200" cy="5232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49D8C5-680A-4B59-9B9A-A721631F6847}"/>
                </a:ext>
              </a:extLst>
            </p:cNvPr>
            <p:cNvSpPr txBox="1"/>
            <p:nvPr/>
          </p:nvSpPr>
          <p:spPr>
            <a:xfrm>
              <a:off x="304800" y="143530"/>
              <a:ext cx="388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02. </a:t>
              </a:r>
              <a:r>
                <a:rPr lang="en-US" sz="2800" b="1" dirty="0" err="1"/>
                <a:t>Áp</a:t>
              </a:r>
              <a:r>
                <a:rPr lang="en-US" sz="2800" b="1" dirty="0"/>
                <a:t> </a:t>
              </a:r>
              <a:r>
                <a:rPr lang="en-US" sz="2800" b="1" dirty="0" err="1"/>
                <a:t>suất</a:t>
              </a:r>
              <a:endParaRPr lang="en-US" sz="2800" b="1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8B64A90-6D16-4473-A239-481B8386B68A}"/>
                </a:ext>
              </a:extLst>
            </p:cNvPr>
            <p:cNvCxnSpPr/>
            <p:nvPr/>
          </p:nvCxnSpPr>
          <p:spPr>
            <a:xfrm>
              <a:off x="381000" y="640080"/>
              <a:ext cx="35052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177EE26-BE02-4D7B-8441-EA04B453624D}"/>
              </a:ext>
            </a:extLst>
          </p:cNvPr>
          <p:cNvSpPr txBox="1"/>
          <p:nvPr/>
        </p:nvSpPr>
        <p:spPr>
          <a:xfrm>
            <a:off x="990600" y="3105150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ép</a:t>
            </a:r>
            <a:r>
              <a:rPr lang="en-US" sz="2400" dirty="0"/>
              <a:t>,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càng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ép</a:t>
            </a:r>
            <a:r>
              <a:rPr lang="en-US" sz="2400" dirty="0"/>
              <a:t> </a:t>
            </a:r>
            <a:r>
              <a:rPr lang="en-US" sz="2400" dirty="0" err="1"/>
              <a:t>càng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,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ép</a:t>
            </a:r>
            <a:r>
              <a:rPr lang="en-US" sz="2400" dirty="0"/>
              <a:t> </a:t>
            </a:r>
            <a:r>
              <a:rPr lang="en-US" sz="2400" dirty="0" err="1"/>
              <a:t>càng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càng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pic>
        <p:nvPicPr>
          <p:cNvPr id="3074" name="Picture 2" descr="Hình ảnh Dấu Chấm Than Màu đỏ Thực Tế 3d Màu đỏ Trên Nền Trong Suốt PNG ,  Dấu Chấm Than Màu đỏ Thực Tế 3d Màu đỏ Trên Nền Trong Suốt">
            <a:extLst>
              <a:ext uri="{FF2B5EF4-FFF2-40B4-BE49-F238E27FC236}">
                <a16:creationId xmlns:a16="http://schemas.microsoft.com/office/drawing/2014/main" id="{51E329BD-F4A3-4A3C-A838-0D586F6F1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5781" y1="73438" x2="50625" y2="77344"/>
                        <a14:backgroundMark x1="39844" y1="72500" x2="40938" y2="71250"/>
                        <a14:backgroundMark x1="41250" y1="69688" x2="36406" y2="7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9" y="2827020"/>
            <a:ext cx="963421" cy="96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E91F608-BEDA-4937-9D9B-F1B6975B4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09827"/>
              </p:ext>
            </p:extLst>
          </p:nvPr>
        </p:nvGraphicFramePr>
        <p:xfrm>
          <a:off x="731520" y="1224333"/>
          <a:ext cx="7680960" cy="1541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2190086997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385258479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4007582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Áp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lực</a:t>
                      </a:r>
                      <a:r>
                        <a:rPr lang="en-US" sz="2400" dirty="0"/>
                        <a:t> (F)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Diện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tích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bị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ép</a:t>
                      </a:r>
                      <a:r>
                        <a:rPr lang="en-US" sz="2400" dirty="0"/>
                        <a:t> 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Độ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lún</a:t>
                      </a:r>
                      <a:r>
                        <a:rPr lang="en-US" sz="2400" dirty="0"/>
                        <a:t> (h)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146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400" b="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… F</a:t>
                      </a:r>
                      <a:r>
                        <a:rPr lang="en-US" sz="2400" b="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b="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en-US" sz="2400" b="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0" baseline="-250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lang="en-US" sz="2400" b="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1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400" b="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</a:t>
                      </a:r>
                      <a:r>
                        <a:rPr lang="en-US" sz="2400" b="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b="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en-US" sz="2400" b="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0" baseline="-250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lang="en-US" sz="2400" b="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675927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4EDC61F-2E48-4856-870D-8F560D0C30B8}"/>
              </a:ext>
            </a:extLst>
          </p:cNvPr>
          <p:cNvSpPr txBox="1"/>
          <p:nvPr/>
        </p:nvSpPr>
        <p:spPr>
          <a:xfrm>
            <a:off x="4381500" y="176432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7DF858-D89B-40EB-A772-F069B8C4FE98}"/>
              </a:ext>
            </a:extLst>
          </p:cNvPr>
          <p:cNvSpPr txBox="1"/>
          <p:nvPr/>
        </p:nvSpPr>
        <p:spPr>
          <a:xfrm>
            <a:off x="1866900" y="228861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91C8E2-C992-431D-8E9E-15DE5C77F3A3}"/>
              </a:ext>
            </a:extLst>
          </p:cNvPr>
          <p:cNvSpPr txBox="1"/>
          <p:nvPr/>
        </p:nvSpPr>
        <p:spPr>
          <a:xfrm>
            <a:off x="1844040" y="172716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9F8EB-0323-4B49-9CBD-65F2C2D10D5D}"/>
              </a:ext>
            </a:extLst>
          </p:cNvPr>
          <p:cNvSpPr txBox="1"/>
          <p:nvPr/>
        </p:nvSpPr>
        <p:spPr>
          <a:xfrm>
            <a:off x="6941820" y="172716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61C4BE-F085-4216-8095-AF2E9F130C58}"/>
              </a:ext>
            </a:extLst>
          </p:cNvPr>
          <p:cNvSpPr txBox="1"/>
          <p:nvPr/>
        </p:nvSpPr>
        <p:spPr>
          <a:xfrm>
            <a:off x="6941820" y="228480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3B86ED-BBBF-4AD0-B97C-10E8336C691F}"/>
              </a:ext>
            </a:extLst>
          </p:cNvPr>
          <p:cNvSpPr txBox="1"/>
          <p:nvPr/>
        </p:nvSpPr>
        <p:spPr>
          <a:xfrm>
            <a:off x="4419600" y="227453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538960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21E255-555E-4CA0-988D-121BECE829A7}"/>
              </a:ext>
            </a:extLst>
          </p:cNvPr>
          <p:cNvGrpSpPr/>
          <p:nvPr/>
        </p:nvGrpSpPr>
        <p:grpSpPr>
          <a:xfrm>
            <a:off x="304800" y="143530"/>
            <a:ext cx="3886200" cy="523220"/>
            <a:chOff x="304800" y="143530"/>
            <a:chExt cx="3886200" cy="5232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49D8C5-680A-4B59-9B9A-A721631F6847}"/>
                </a:ext>
              </a:extLst>
            </p:cNvPr>
            <p:cNvSpPr txBox="1"/>
            <p:nvPr/>
          </p:nvSpPr>
          <p:spPr>
            <a:xfrm>
              <a:off x="304800" y="143530"/>
              <a:ext cx="388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02. </a:t>
              </a:r>
              <a:r>
                <a:rPr lang="en-US" sz="2800" b="1" dirty="0" err="1"/>
                <a:t>Áp</a:t>
              </a:r>
              <a:r>
                <a:rPr lang="en-US" sz="2800" b="1" dirty="0"/>
                <a:t> </a:t>
              </a:r>
              <a:r>
                <a:rPr lang="en-US" sz="2800" b="1" dirty="0" err="1"/>
                <a:t>suất</a:t>
              </a:r>
              <a:endParaRPr lang="en-US" sz="2800" b="1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8B64A90-6D16-4473-A239-481B8386B68A}"/>
                </a:ext>
              </a:extLst>
            </p:cNvPr>
            <p:cNvCxnSpPr/>
            <p:nvPr/>
          </p:nvCxnSpPr>
          <p:spPr>
            <a:xfrm>
              <a:off x="381000" y="640080"/>
              <a:ext cx="35052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177EE26-BE02-4D7B-8441-EA04B453624D}"/>
              </a:ext>
            </a:extLst>
          </p:cNvPr>
          <p:cNvSpPr txBox="1"/>
          <p:nvPr/>
        </p:nvSpPr>
        <p:spPr>
          <a:xfrm>
            <a:off x="914400" y="100209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Þ"/>
            </a:pPr>
            <a:r>
              <a:rPr lang="vi-VN" sz="2400" dirty="0"/>
              <a:t>Tác dụng của áp lực lên mặt bị ép phụ thuộc vào độ </a:t>
            </a:r>
            <a:r>
              <a:rPr lang="en-US" sz="2400" dirty="0"/>
              <a:t> </a:t>
            </a:r>
            <a:r>
              <a:rPr lang="vi-VN" sz="2400" dirty="0"/>
              <a:t>lớn của áp lực tác dụng lên một đơn vị diện tích mặt bị ép.</a:t>
            </a:r>
            <a:endParaRPr lang="en-US" sz="2400" dirty="0"/>
          </a:p>
          <a:p>
            <a:r>
              <a:rPr lang="vi-VN" sz="2400" dirty="0"/>
              <a:t>Giá trị này gọi là áp suất.</a:t>
            </a:r>
            <a:endParaRPr lang="en-US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898963-5B1D-4A32-814F-F72427BDCD48}"/>
              </a:ext>
            </a:extLst>
          </p:cNvPr>
          <p:cNvSpPr/>
          <p:nvPr/>
        </p:nvSpPr>
        <p:spPr>
          <a:xfrm>
            <a:off x="1371600" y="3028950"/>
            <a:ext cx="6781800" cy="1524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rgbClr val="002060"/>
                </a:solidFill>
              </a:rPr>
              <a:t>Áp suất là đại lượng vật lý đặc trưng cho mức độ tác dụng của áp lực trên một đơn vị diện tích bị ép.</a:t>
            </a:r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6146" name="Picture 2" descr="Hình ảnh Biểu Tượng Bóng đèn Sáng Tạo Vectơ PNG , Biểu Tượng Bóng đèn, Bóng  đèn Tròn, Bóng đèn PNG và Vector với nền trong suốt để tải xuống miễn phí">
            <a:extLst>
              <a:ext uri="{FF2B5EF4-FFF2-40B4-BE49-F238E27FC236}">
                <a16:creationId xmlns:a16="http://schemas.microsoft.com/office/drawing/2014/main" id="{77E26CE2-12EB-4135-9599-4072EC12D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0709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85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21E255-555E-4CA0-988D-121BECE829A7}"/>
              </a:ext>
            </a:extLst>
          </p:cNvPr>
          <p:cNvGrpSpPr/>
          <p:nvPr/>
        </p:nvGrpSpPr>
        <p:grpSpPr>
          <a:xfrm>
            <a:off x="304800" y="143530"/>
            <a:ext cx="3886200" cy="523220"/>
            <a:chOff x="304800" y="143530"/>
            <a:chExt cx="3886200" cy="5232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49D8C5-680A-4B59-9B9A-A721631F6847}"/>
                </a:ext>
              </a:extLst>
            </p:cNvPr>
            <p:cNvSpPr txBox="1"/>
            <p:nvPr/>
          </p:nvSpPr>
          <p:spPr>
            <a:xfrm>
              <a:off x="304800" y="143530"/>
              <a:ext cx="388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02. </a:t>
              </a:r>
              <a:r>
                <a:rPr lang="en-US" sz="2800" b="1" dirty="0" err="1"/>
                <a:t>Áp</a:t>
              </a:r>
              <a:r>
                <a:rPr lang="en-US" sz="2800" b="1" dirty="0"/>
                <a:t> </a:t>
              </a:r>
              <a:r>
                <a:rPr lang="en-US" sz="2800" b="1" dirty="0" err="1"/>
                <a:t>suất</a:t>
              </a:r>
              <a:endParaRPr lang="en-US" sz="2800" b="1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8B64A90-6D16-4473-A239-481B8386B68A}"/>
                </a:ext>
              </a:extLst>
            </p:cNvPr>
            <p:cNvCxnSpPr/>
            <p:nvPr/>
          </p:nvCxnSpPr>
          <p:spPr>
            <a:xfrm>
              <a:off x="381000" y="640080"/>
              <a:ext cx="35052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C36804-05DA-4DA4-A873-9602C21A5423}"/>
                  </a:ext>
                </a:extLst>
              </p:cNvPr>
              <p:cNvSpPr txBox="1"/>
              <p:nvPr/>
            </p:nvSpPr>
            <p:spPr>
              <a:xfrm>
                <a:off x="1295303" y="994354"/>
                <a:ext cx="6453449" cy="165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Công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:</a:t>
                </a:r>
              </a:p>
              <a:p>
                <a:pPr algn="ctr"/>
                <a:r>
                  <a:rPr lang="en-US" sz="3200" dirty="0"/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C36804-05DA-4DA4-A873-9602C21A5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03" y="994354"/>
                <a:ext cx="6453449" cy="1654043"/>
              </a:xfrm>
              <a:prstGeom prst="rect">
                <a:avLst/>
              </a:prstGeom>
              <a:blipFill>
                <a:blip r:embed="rId2"/>
                <a:stretch>
                  <a:fillRect l="-1889" t="-3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D85D9ED-C6DA-4591-9F70-DAAEA99A60AD}"/>
              </a:ext>
            </a:extLst>
          </p:cNvPr>
          <p:cNvSpPr txBox="1"/>
          <p:nvPr/>
        </p:nvSpPr>
        <p:spPr>
          <a:xfrm>
            <a:off x="1292675" y="2571750"/>
            <a:ext cx="6844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áp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: Pa (Pascal)</a:t>
            </a:r>
          </a:p>
          <a:p>
            <a:pPr algn="ctr"/>
            <a:r>
              <a:rPr lang="en-US" sz="2800" dirty="0"/>
              <a:t>1 Pa = 1 N/</a:t>
            </a:r>
            <a:r>
              <a:rPr lang="en-US" sz="2800" dirty="0" err="1"/>
              <a:t>m</a:t>
            </a:r>
            <a:r>
              <a:rPr lang="en-US" sz="2800" baseline="30000" dirty="0" err="1"/>
              <a:t>2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C0E2A7-F367-45A5-A7D2-E68E4F6D10BA}"/>
              </a:ext>
            </a:extLst>
          </p:cNvPr>
          <p:cNvSpPr txBox="1"/>
          <p:nvPr/>
        </p:nvSpPr>
        <p:spPr>
          <a:xfrm>
            <a:off x="1143000" y="3525857"/>
            <a:ext cx="79327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</a:t>
            </a:r>
            <a:r>
              <a:rPr lang="en-US" sz="2800" dirty="0" err="1"/>
              <a:t>Atmôtphe</a:t>
            </a:r>
            <a:r>
              <a:rPr lang="en-US" sz="2800" dirty="0"/>
              <a:t> (atm): 1 atm = 1,013.10</a:t>
            </a:r>
            <a:r>
              <a:rPr lang="en-US" sz="2800" baseline="30000" dirty="0"/>
              <a:t>5</a:t>
            </a:r>
            <a:r>
              <a:rPr lang="en-US" sz="2800" dirty="0"/>
              <a:t> Pa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Milimet</a:t>
            </a:r>
            <a:r>
              <a:rPr lang="en-US" sz="2800" dirty="0"/>
              <a:t> </a:t>
            </a:r>
            <a:r>
              <a:rPr lang="en-US" sz="2800" dirty="0" err="1"/>
              <a:t>thuỷ</a:t>
            </a:r>
            <a:r>
              <a:rPr lang="en-US" sz="2800" dirty="0"/>
              <a:t> </a:t>
            </a:r>
            <a:r>
              <a:rPr lang="en-US" sz="2800" dirty="0" err="1"/>
              <a:t>ngân</a:t>
            </a:r>
            <a:r>
              <a:rPr lang="en-US" sz="2800" dirty="0"/>
              <a:t> (mmHg): 1 mmHg = 133,3 Pa</a:t>
            </a:r>
          </a:p>
          <a:p>
            <a:r>
              <a:rPr lang="en-US" sz="2800" dirty="0"/>
              <a:t>+ Bar: 1 Bar = 10</a:t>
            </a:r>
            <a:r>
              <a:rPr lang="en-US" sz="2800" baseline="30000" dirty="0"/>
              <a:t>5</a:t>
            </a:r>
            <a:r>
              <a:rPr lang="en-US" sz="2800" dirty="0"/>
              <a:t> Pa</a:t>
            </a:r>
          </a:p>
        </p:txBody>
      </p:sp>
      <p:pic>
        <p:nvPicPr>
          <p:cNvPr id="7170" name="Picture 2" descr="Hình ảnh Cuốn Sách Vẽ Tay Bút Giữ Kính Lưu ý Hoa Nghiên Cứu Kết Cấu Minh  Họa PNG , Vẽ Tay, Sách, Sổ Tay PNG miễn phí tải tập tin PSDComment">
            <a:extLst>
              <a:ext uri="{FF2B5EF4-FFF2-40B4-BE49-F238E27FC236}">
                <a16:creationId xmlns:a16="http://schemas.microsoft.com/office/drawing/2014/main" id="{AC7A4D18-8CEE-45A2-ADBD-115BD4E4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417" r="91250">
                        <a14:foregroundMark x1="91333" y1="48333" x2="91333" y2="48333"/>
                        <a14:foregroundMark x1="44500" y1="56917" x2="52667" y2="64917"/>
                        <a14:foregroundMark x1="52667" y1="64917" x2="57583" y2="65167"/>
                        <a14:foregroundMark x1="45417" y1="69167" x2="36333" y2="66500"/>
                        <a14:foregroundMark x1="33583" y1="65000" x2="45833" y2="73250"/>
                        <a14:foregroundMark x1="45833" y1="73250" x2="56417" y2="73250"/>
                        <a14:foregroundMark x1="56417" y1="73250" x2="57250" y2="72583"/>
                        <a14:foregroundMark x1="38417" y1="36583" x2="55333" y2="39083"/>
                        <a14:foregroundMark x1="55333" y1="39083" x2="65667" y2="44583"/>
                        <a14:foregroundMark x1="69000" y1="51583" x2="43000" y2="49917"/>
                        <a14:foregroundMark x1="58000" y1="55583" x2="63667" y2="59417"/>
                        <a14:foregroundMark x1="60083" y1="54083" x2="47750" y2="63667"/>
                        <a14:foregroundMark x1="56083" y1="55583" x2="58917" y2="62667"/>
                        <a14:foregroundMark x1="60250" y1="62667" x2="23667" y2="65000"/>
                        <a14:foregroundMark x1="9417" y1="63083" x2="9417" y2="63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05579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744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4027170" y="104752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03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463380" y="2247851"/>
            <a:ext cx="6248400" cy="12889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80000"/>
              </a:lnSpc>
            </a:pPr>
            <a:r>
              <a:rPr lang="en-US" altLang="zh-CN" sz="4800" b="1" dirty="0" err="1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Công</a:t>
            </a:r>
            <a:r>
              <a:rPr lang="en-US" altLang="zh-CN" sz="4800" b="1" dirty="0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 </a:t>
            </a:r>
            <a:r>
              <a:rPr lang="en-US" altLang="zh-CN" sz="4800" b="1" dirty="0" err="1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dụng</a:t>
            </a:r>
            <a:r>
              <a:rPr lang="en-US" altLang="zh-CN" sz="4800" b="1" dirty="0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 </a:t>
            </a:r>
            <a:r>
              <a:rPr lang="en-US" altLang="zh-CN" sz="4800" b="1" dirty="0" err="1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của</a:t>
            </a:r>
            <a:r>
              <a:rPr lang="en-US" altLang="zh-CN" sz="4800" b="1" dirty="0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 </a:t>
            </a:r>
            <a:r>
              <a:rPr lang="en-US" altLang="zh-CN" sz="4800" b="1" dirty="0" err="1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việc</a:t>
            </a:r>
            <a:r>
              <a:rPr lang="en-US" altLang="zh-CN" sz="4800" b="1" dirty="0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 </a:t>
            </a:r>
            <a:r>
              <a:rPr lang="en-US" altLang="zh-CN" sz="4800" b="1" dirty="0" err="1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làm</a:t>
            </a:r>
            <a:r>
              <a:rPr lang="en-US" altLang="zh-CN" sz="4800" b="1" dirty="0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 </a:t>
            </a:r>
            <a:r>
              <a:rPr lang="en-US" altLang="zh-CN" sz="4800" b="1" dirty="0" err="1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tăng</a:t>
            </a:r>
            <a:r>
              <a:rPr lang="en-US" altLang="zh-CN" sz="4800" b="1" dirty="0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, </a:t>
            </a:r>
            <a:r>
              <a:rPr lang="en-US" altLang="zh-CN" sz="4800" b="1" dirty="0" err="1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giảm</a:t>
            </a:r>
            <a:r>
              <a:rPr lang="en-US" altLang="zh-CN" sz="4800" b="1" dirty="0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 </a:t>
            </a:r>
            <a:r>
              <a:rPr lang="en-US" altLang="zh-CN" sz="4800" b="1" dirty="0" err="1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áp</a:t>
            </a:r>
            <a:r>
              <a:rPr lang="en-US" altLang="zh-CN" sz="4800" b="1" dirty="0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 </a:t>
            </a:r>
            <a:r>
              <a:rPr lang="en-US" altLang="zh-CN" sz="4800" b="1" dirty="0" err="1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suất</a:t>
            </a:r>
            <a:endParaRPr lang="zh-CN" altLang="en-US" sz="4800" b="1" dirty="0">
              <a:solidFill>
                <a:schemeClr val="accent1"/>
              </a:solidFill>
              <a:uFillTx/>
              <a:latin typeface="Elsie" panose="02000000000000000000" charset="0"/>
              <a:ea typeface="Elsie" panose="02000000000000000000" charset="0"/>
              <a:cs typeface="Elsie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30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21E255-555E-4CA0-988D-121BECE829A7}"/>
              </a:ext>
            </a:extLst>
          </p:cNvPr>
          <p:cNvGrpSpPr/>
          <p:nvPr/>
        </p:nvGrpSpPr>
        <p:grpSpPr>
          <a:xfrm>
            <a:off x="304800" y="143530"/>
            <a:ext cx="7772400" cy="523220"/>
            <a:chOff x="304800" y="143530"/>
            <a:chExt cx="7772400" cy="5232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49D8C5-680A-4B59-9B9A-A721631F6847}"/>
                </a:ext>
              </a:extLst>
            </p:cNvPr>
            <p:cNvSpPr txBox="1"/>
            <p:nvPr/>
          </p:nvSpPr>
          <p:spPr>
            <a:xfrm>
              <a:off x="304800" y="143530"/>
              <a:ext cx="7772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03. </a:t>
              </a:r>
              <a:r>
                <a:rPr lang="en-US" sz="2800" b="1" dirty="0" err="1"/>
                <a:t>Công</a:t>
              </a:r>
              <a:r>
                <a:rPr lang="en-US" sz="2800" b="1" dirty="0"/>
                <a:t> </a:t>
              </a:r>
              <a:r>
                <a:rPr lang="en-US" sz="2800" b="1" dirty="0" err="1"/>
                <a:t>dụng</a:t>
              </a:r>
              <a:r>
                <a:rPr lang="en-US" sz="2800" b="1" dirty="0"/>
                <a:t> </a:t>
              </a:r>
              <a:r>
                <a:rPr lang="en-US" sz="2800" b="1" dirty="0" err="1"/>
                <a:t>của</a:t>
              </a:r>
              <a:r>
                <a:rPr lang="en-US" sz="2800" b="1" dirty="0"/>
                <a:t> </a:t>
              </a:r>
              <a:r>
                <a:rPr lang="en-US" sz="2800" b="1" dirty="0" err="1"/>
                <a:t>việc</a:t>
              </a:r>
              <a:r>
                <a:rPr lang="en-US" sz="2800" b="1" dirty="0"/>
                <a:t> </a:t>
              </a:r>
              <a:r>
                <a:rPr lang="en-US" sz="2800" b="1" dirty="0" err="1"/>
                <a:t>làm</a:t>
              </a:r>
              <a:r>
                <a:rPr lang="en-US" sz="2800" b="1" dirty="0"/>
                <a:t> </a:t>
              </a:r>
              <a:r>
                <a:rPr lang="en-US" sz="2800" b="1" dirty="0" err="1"/>
                <a:t>tăng</a:t>
              </a:r>
              <a:r>
                <a:rPr lang="en-US" sz="2800" b="1" dirty="0"/>
                <a:t>, </a:t>
              </a:r>
              <a:r>
                <a:rPr lang="en-US" sz="2800" b="1" dirty="0" err="1"/>
                <a:t>giảm</a:t>
              </a:r>
              <a:r>
                <a:rPr lang="en-US" sz="2800" b="1" dirty="0"/>
                <a:t> </a:t>
              </a:r>
              <a:r>
                <a:rPr lang="en-US" sz="2800" b="1" dirty="0" err="1"/>
                <a:t>áp</a:t>
              </a:r>
              <a:r>
                <a:rPr lang="en-US" sz="2800" b="1" dirty="0"/>
                <a:t> </a:t>
              </a:r>
              <a:r>
                <a:rPr lang="en-US" sz="2800" b="1" dirty="0" err="1"/>
                <a:t>suất</a:t>
              </a:r>
              <a:endParaRPr lang="en-US" sz="2800" b="1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8B64A90-6D16-4473-A239-481B8386B68A}"/>
                </a:ext>
              </a:extLst>
            </p:cNvPr>
            <p:cNvCxnSpPr/>
            <p:nvPr/>
          </p:nvCxnSpPr>
          <p:spPr>
            <a:xfrm>
              <a:off x="381000" y="640080"/>
              <a:ext cx="35052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0C36804-05DA-4DA4-A873-9602C21A5423}"/>
              </a:ext>
            </a:extLst>
          </p:cNvPr>
          <p:cNvSpPr txBox="1"/>
          <p:nvPr/>
        </p:nvSpPr>
        <p:spPr>
          <a:xfrm>
            <a:off x="1927957" y="72012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áp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endParaRPr lang="en-US" sz="2800" dirty="0"/>
          </a:p>
        </p:txBody>
      </p:sp>
      <p:pic>
        <p:nvPicPr>
          <p:cNvPr id="8196" name="Picture 4" descr="Đinh ghim Biểu tượng cảm xúc 📌">
            <a:extLst>
              <a:ext uri="{FF2B5EF4-FFF2-40B4-BE49-F238E27FC236}">
                <a16:creationId xmlns:a16="http://schemas.microsoft.com/office/drawing/2014/main" id="{652415F6-94CD-4F83-B4C9-26D51789E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0779"/>
            <a:ext cx="864452" cy="86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C4BDEF-AD74-4480-826A-D456FDCBF3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00" t="3088" r="9924"/>
          <a:stretch/>
        </p:blipFill>
        <p:spPr>
          <a:xfrm>
            <a:off x="3985357" y="1387830"/>
            <a:ext cx="1828995" cy="2050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42B80D-12AE-4610-BDDA-30FAECE0A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949" y="3359160"/>
            <a:ext cx="1600200" cy="16002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210EDA4-3447-4EB8-8332-BE057EC10AAF}"/>
              </a:ext>
            </a:extLst>
          </p:cNvPr>
          <p:cNvSpPr txBox="1"/>
          <p:nvPr/>
        </p:nvSpPr>
        <p:spPr>
          <a:xfrm>
            <a:off x="5407352" y="753360"/>
            <a:ext cx="310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Giảm</a:t>
            </a:r>
            <a:r>
              <a:rPr lang="en-US" sz="2800" dirty="0"/>
              <a:t> </a:t>
            </a:r>
            <a:r>
              <a:rPr lang="en-US" sz="2800" dirty="0" err="1"/>
              <a:t>áp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endParaRPr lang="en-US" sz="2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76065D7-710F-4573-B537-53A6A276C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463" y="1428070"/>
            <a:ext cx="2136737" cy="16001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957AE3-6EC7-4924-AE78-0A7D84302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189" y="2989595"/>
            <a:ext cx="2053635" cy="205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78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0C36804-05DA-4DA4-A873-9602C21A5423}"/>
              </a:ext>
            </a:extLst>
          </p:cNvPr>
          <p:cNvSpPr txBox="1"/>
          <p:nvPr/>
        </p:nvSpPr>
        <p:spPr>
          <a:xfrm>
            <a:off x="1927957" y="72012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áp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endParaRPr lang="en-US" sz="2800" dirty="0"/>
          </a:p>
        </p:txBody>
      </p:sp>
      <p:pic>
        <p:nvPicPr>
          <p:cNvPr id="8196" name="Picture 4" descr="Đinh ghim Biểu tượng cảm xúc 📌">
            <a:extLst>
              <a:ext uri="{FF2B5EF4-FFF2-40B4-BE49-F238E27FC236}">
                <a16:creationId xmlns:a16="http://schemas.microsoft.com/office/drawing/2014/main" id="{652415F6-94CD-4F83-B4C9-26D51789E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0824"/>
            <a:ext cx="864452" cy="86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C4BDEF-AD74-4480-826A-D456FDCBF3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00" t="3088" r="9924"/>
          <a:stretch/>
        </p:blipFill>
        <p:spPr>
          <a:xfrm>
            <a:off x="1086640" y="2800350"/>
            <a:ext cx="1828995" cy="2050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42B80D-12AE-4610-BDDA-30FAECE0A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863" y="1424259"/>
            <a:ext cx="1600200" cy="16002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210EDA4-3447-4EB8-8332-BE057EC10AAF}"/>
              </a:ext>
            </a:extLst>
          </p:cNvPr>
          <p:cNvSpPr txBox="1"/>
          <p:nvPr/>
        </p:nvSpPr>
        <p:spPr>
          <a:xfrm>
            <a:off x="5410200" y="739170"/>
            <a:ext cx="310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Giảm</a:t>
            </a:r>
            <a:r>
              <a:rPr lang="en-US" sz="2800" dirty="0"/>
              <a:t> </a:t>
            </a:r>
            <a:r>
              <a:rPr lang="en-US" sz="2800" dirty="0" err="1"/>
              <a:t>áp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endParaRPr lang="en-US" sz="2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76065D7-710F-4573-B537-53A6A276C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555" y="1581150"/>
            <a:ext cx="2136737" cy="16001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957AE3-6EC7-4924-AE78-0A7D84302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839" y="2811780"/>
            <a:ext cx="2053635" cy="205363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572459B-F32A-4153-A2D2-B6738EE33F7C}"/>
              </a:ext>
            </a:extLst>
          </p:cNvPr>
          <p:cNvGrpSpPr/>
          <p:nvPr/>
        </p:nvGrpSpPr>
        <p:grpSpPr>
          <a:xfrm>
            <a:off x="304800" y="143530"/>
            <a:ext cx="7772400" cy="523220"/>
            <a:chOff x="304800" y="143530"/>
            <a:chExt cx="7772400" cy="5232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C25DC8-2F3F-4891-80C0-CDB5BCE554A8}"/>
                </a:ext>
              </a:extLst>
            </p:cNvPr>
            <p:cNvSpPr txBox="1"/>
            <p:nvPr/>
          </p:nvSpPr>
          <p:spPr>
            <a:xfrm>
              <a:off x="304800" y="143530"/>
              <a:ext cx="7772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03. </a:t>
              </a:r>
              <a:r>
                <a:rPr lang="en-US" sz="2800" b="1" dirty="0" err="1"/>
                <a:t>Công</a:t>
              </a:r>
              <a:r>
                <a:rPr lang="en-US" sz="2800" b="1" dirty="0"/>
                <a:t> </a:t>
              </a:r>
              <a:r>
                <a:rPr lang="en-US" sz="2800" b="1" dirty="0" err="1"/>
                <a:t>dụng</a:t>
              </a:r>
              <a:r>
                <a:rPr lang="en-US" sz="2800" b="1" dirty="0"/>
                <a:t> </a:t>
              </a:r>
              <a:r>
                <a:rPr lang="en-US" sz="2800" b="1" dirty="0" err="1"/>
                <a:t>của</a:t>
              </a:r>
              <a:r>
                <a:rPr lang="en-US" sz="2800" b="1" dirty="0"/>
                <a:t> </a:t>
              </a:r>
              <a:r>
                <a:rPr lang="en-US" sz="2800" b="1" dirty="0" err="1"/>
                <a:t>việc</a:t>
              </a:r>
              <a:r>
                <a:rPr lang="en-US" sz="2800" b="1" dirty="0"/>
                <a:t> </a:t>
              </a:r>
              <a:r>
                <a:rPr lang="en-US" sz="2800" b="1" dirty="0" err="1"/>
                <a:t>làm</a:t>
              </a:r>
              <a:r>
                <a:rPr lang="en-US" sz="2800" b="1" dirty="0"/>
                <a:t> </a:t>
              </a:r>
              <a:r>
                <a:rPr lang="en-US" sz="2800" b="1" dirty="0" err="1"/>
                <a:t>tăng</a:t>
              </a:r>
              <a:r>
                <a:rPr lang="en-US" sz="2800" b="1" dirty="0"/>
                <a:t>, </a:t>
              </a:r>
              <a:r>
                <a:rPr lang="en-US" sz="2800" b="1" dirty="0" err="1"/>
                <a:t>giảm</a:t>
              </a:r>
              <a:r>
                <a:rPr lang="en-US" sz="2800" b="1" dirty="0"/>
                <a:t> </a:t>
              </a:r>
              <a:r>
                <a:rPr lang="en-US" sz="2800" b="1" dirty="0" err="1"/>
                <a:t>áp</a:t>
              </a:r>
              <a:r>
                <a:rPr lang="en-US" sz="2800" b="1" dirty="0"/>
                <a:t> </a:t>
              </a:r>
              <a:r>
                <a:rPr lang="en-US" sz="2800" b="1" dirty="0" err="1"/>
                <a:t>suất</a:t>
              </a:r>
              <a:endParaRPr lang="en-US" sz="2800" b="1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9EE8E96-2B37-4E50-B900-87CBC1F58E15}"/>
                </a:ext>
              </a:extLst>
            </p:cNvPr>
            <p:cNvCxnSpPr/>
            <p:nvPr/>
          </p:nvCxnSpPr>
          <p:spPr>
            <a:xfrm>
              <a:off x="381000" y="640080"/>
              <a:ext cx="35052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443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21E255-555E-4CA0-988D-121BECE829A7}"/>
              </a:ext>
            </a:extLst>
          </p:cNvPr>
          <p:cNvGrpSpPr/>
          <p:nvPr/>
        </p:nvGrpSpPr>
        <p:grpSpPr>
          <a:xfrm>
            <a:off x="304800" y="143530"/>
            <a:ext cx="3886200" cy="523220"/>
            <a:chOff x="304800" y="143530"/>
            <a:chExt cx="3886200" cy="5232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49D8C5-680A-4B59-9B9A-A721631F6847}"/>
                </a:ext>
              </a:extLst>
            </p:cNvPr>
            <p:cNvSpPr txBox="1"/>
            <p:nvPr/>
          </p:nvSpPr>
          <p:spPr>
            <a:xfrm>
              <a:off x="304800" y="143530"/>
              <a:ext cx="388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Bài</a:t>
              </a:r>
              <a:r>
                <a:rPr lang="en-US" sz="2800" b="1" dirty="0"/>
                <a:t> </a:t>
              </a:r>
              <a:r>
                <a:rPr lang="en-US" sz="2800" b="1" dirty="0" err="1"/>
                <a:t>tập</a:t>
              </a:r>
              <a:r>
                <a:rPr lang="en-US" sz="2800" b="1" dirty="0"/>
                <a:t> </a:t>
              </a:r>
              <a:r>
                <a:rPr lang="en-US" sz="2800" b="1" dirty="0" err="1"/>
                <a:t>ôn</a:t>
              </a:r>
              <a:r>
                <a:rPr lang="en-US" sz="2800" b="1" dirty="0"/>
                <a:t> </a:t>
              </a:r>
              <a:r>
                <a:rPr lang="en-US" sz="2800" b="1" dirty="0" err="1"/>
                <a:t>tập</a:t>
              </a:r>
              <a:endParaRPr lang="en-US" sz="2800" b="1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8B64A90-6D16-4473-A239-481B8386B68A}"/>
                </a:ext>
              </a:extLst>
            </p:cNvPr>
            <p:cNvCxnSpPr/>
            <p:nvPr/>
          </p:nvCxnSpPr>
          <p:spPr>
            <a:xfrm>
              <a:off x="381000" y="640080"/>
              <a:ext cx="35052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D85D9ED-C6DA-4591-9F70-DAAEA99A60AD}"/>
              </a:ext>
            </a:extLst>
          </p:cNvPr>
          <p:cNvSpPr txBox="1"/>
          <p:nvPr/>
        </p:nvSpPr>
        <p:spPr>
          <a:xfrm>
            <a:off x="1292675" y="2571750"/>
            <a:ext cx="684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C0E2A7-F367-45A5-A7D2-E68E4F6D10BA}"/>
              </a:ext>
            </a:extLst>
          </p:cNvPr>
          <p:cNvSpPr txBox="1"/>
          <p:nvPr/>
        </p:nvSpPr>
        <p:spPr>
          <a:xfrm>
            <a:off x="748590" y="1182350"/>
            <a:ext cx="79327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Một viên gạch có khối lượng 2 kg, có dạng hình hộp chữ nhật kích thước 20 cm × 10 cm × 5 cm.</a:t>
            </a:r>
            <a:endParaRPr lang="en-US" sz="2800" dirty="0"/>
          </a:p>
          <a:p>
            <a:pPr marL="514350" indent="-514350">
              <a:buAutoNum type="alphaLcParenR"/>
            </a:pPr>
            <a:r>
              <a:rPr lang="vi-VN" sz="2800" dirty="0"/>
              <a:t>Tính áp suất viên gạch tác dụng lên mặt sàn khi đặt nằm trên mặt 20 cm × 10 cm.</a:t>
            </a:r>
            <a:endParaRPr lang="en-US" sz="2800" dirty="0"/>
          </a:p>
          <a:p>
            <a:pPr marL="514350" indent="-514350">
              <a:buAutoNum type="alphaLcParenR"/>
            </a:pPr>
            <a:r>
              <a:rPr lang="vi-VN" sz="2800" dirty="0"/>
              <a:t>b) Tính lại khi đặt đứng trên mặt 10 cm × 5 cm.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7655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D85D9ED-C6DA-4591-9F70-DAAEA99A60AD}"/>
              </a:ext>
            </a:extLst>
          </p:cNvPr>
          <p:cNvSpPr txBox="1"/>
          <p:nvPr/>
        </p:nvSpPr>
        <p:spPr>
          <a:xfrm>
            <a:off x="1292675" y="2571750"/>
            <a:ext cx="684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C0E2A7-F367-45A5-A7D2-E68E4F6D10BA}"/>
              </a:ext>
            </a:extLst>
          </p:cNvPr>
          <p:cNvSpPr txBox="1"/>
          <p:nvPr/>
        </p:nvSpPr>
        <p:spPr>
          <a:xfrm>
            <a:off x="748590" y="1182350"/>
            <a:ext cx="79327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m </a:t>
            </a:r>
            <a:r>
              <a:rPr lang="en-US" sz="2800" dirty="0" err="1"/>
              <a:t>đeo</a:t>
            </a:r>
            <a:r>
              <a:rPr lang="en-US" sz="2800" dirty="0"/>
              <a:t> 1 </a:t>
            </a:r>
            <a:r>
              <a:rPr lang="en-US" sz="2800" dirty="0" err="1"/>
              <a:t>đôi</a:t>
            </a:r>
            <a:r>
              <a:rPr lang="en-US" sz="2800" dirty="0"/>
              <a:t> </a:t>
            </a:r>
            <a:r>
              <a:rPr lang="en-US" sz="2800" dirty="0" err="1"/>
              <a:t>giày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thao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đế</a:t>
            </a:r>
            <a:r>
              <a:rPr lang="en-US" sz="2800" dirty="0"/>
              <a:t> </a:t>
            </a:r>
            <a:r>
              <a:rPr lang="en-US" sz="2800" dirty="0" err="1"/>
              <a:t>giày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S, </a:t>
            </a:r>
            <a:r>
              <a:rPr lang="en-US" sz="2800" dirty="0" err="1"/>
              <a:t>tạo</a:t>
            </a:r>
            <a:r>
              <a:rPr lang="en-US" sz="2800" dirty="0"/>
              <a:t> 1 </a:t>
            </a:r>
            <a:r>
              <a:rPr lang="en-US" sz="2800" dirty="0" err="1"/>
              <a:t>áp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p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tuyết</a:t>
            </a:r>
            <a:r>
              <a:rPr lang="en-US" sz="2800" dirty="0"/>
              <a:t>.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1 </a:t>
            </a:r>
            <a:r>
              <a:rPr lang="en-US" sz="2800" dirty="0" err="1"/>
              <a:t>đôi</a:t>
            </a:r>
            <a:r>
              <a:rPr lang="en-US" sz="2800" dirty="0"/>
              <a:t> </a:t>
            </a:r>
            <a:r>
              <a:rPr lang="en-US" sz="2800" dirty="0" err="1"/>
              <a:t>giày</a:t>
            </a:r>
            <a:r>
              <a:rPr lang="en-US" sz="2800" dirty="0"/>
              <a:t> </a:t>
            </a:r>
            <a:r>
              <a:rPr lang="en-US" sz="2800" dirty="0" err="1"/>
              <a:t>trượt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8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giày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thao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áp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tuyết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F2E0FC-B27C-4E2C-AA36-1554008CC3E0}"/>
              </a:ext>
            </a:extLst>
          </p:cNvPr>
          <p:cNvGrpSpPr/>
          <p:nvPr/>
        </p:nvGrpSpPr>
        <p:grpSpPr>
          <a:xfrm>
            <a:off x="304800" y="143530"/>
            <a:ext cx="3886200" cy="523220"/>
            <a:chOff x="304800" y="143530"/>
            <a:chExt cx="3886200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D01642-7D99-425C-A97E-780B82EB8F2B}"/>
                </a:ext>
              </a:extLst>
            </p:cNvPr>
            <p:cNvSpPr txBox="1"/>
            <p:nvPr/>
          </p:nvSpPr>
          <p:spPr>
            <a:xfrm>
              <a:off x="304800" y="143530"/>
              <a:ext cx="388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Bài</a:t>
              </a:r>
              <a:r>
                <a:rPr lang="en-US" sz="2800" b="1" dirty="0"/>
                <a:t> </a:t>
              </a:r>
              <a:r>
                <a:rPr lang="en-US" sz="2800" b="1" dirty="0" err="1"/>
                <a:t>tập</a:t>
              </a:r>
              <a:r>
                <a:rPr lang="en-US" sz="2800" b="1" dirty="0"/>
                <a:t> </a:t>
              </a:r>
              <a:r>
                <a:rPr lang="en-US" sz="2800" b="1" dirty="0" err="1"/>
                <a:t>ôn</a:t>
              </a:r>
              <a:r>
                <a:rPr lang="en-US" sz="2800" b="1" dirty="0"/>
                <a:t> </a:t>
              </a:r>
              <a:r>
                <a:rPr lang="en-US" sz="2800" b="1" dirty="0" err="1"/>
                <a:t>tập</a:t>
              </a:r>
              <a:endParaRPr lang="en-US" sz="2800" b="1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EA4A9B-345E-4263-A647-5FE02A883729}"/>
                </a:ext>
              </a:extLst>
            </p:cNvPr>
            <p:cNvCxnSpPr/>
            <p:nvPr/>
          </p:nvCxnSpPr>
          <p:spPr>
            <a:xfrm>
              <a:off x="381000" y="640080"/>
              <a:ext cx="35052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6618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AC97C5-D56C-427C-82CE-389837F25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047751"/>
            <a:ext cx="3352800" cy="2514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8D722E-B832-4AAA-8B95-E826DB8C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2" y="1047751"/>
            <a:ext cx="3358208" cy="2514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59EAF1-D968-423E-9FBF-E21845150065}"/>
              </a:ext>
            </a:extLst>
          </p:cNvPr>
          <p:cNvSpPr txBox="1"/>
          <p:nvPr/>
        </p:nvSpPr>
        <p:spPr>
          <a:xfrm>
            <a:off x="746760" y="4019549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</a:t>
            </a:r>
            <a:r>
              <a:rPr lang="vi-VN" sz="2400" dirty="0"/>
              <a:t>ại sao cùng ở trên mặt tuyết, người đi bộ thì bị lún</a:t>
            </a:r>
            <a:r>
              <a:rPr lang="en-US" sz="2400" dirty="0"/>
              <a:t> </a:t>
            </a:r>
            <a:r>
              <a:rPr lang="en-US" sz="2400" dirty="0" err="1"/>
              <a:t>sâu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khó</a:t>
            </a:r>
            <a:r>
              <a:rPr lang="en-US" sz="2400" dirty="0"/>
              <a:t> di </a:t>
            </a:r>
            <a:r>
              <a:rPr lang="en-US" sz="2400" dirty="0" err="1"/>
              <a:t>chuyển</a:t>
            </a:r>
            <a:r>
              <a:rPr lang="vi-VN" sz="2400" dirty="0"/>
              <a:t>, còn xe trượt tuyết lại không?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CD16BB-D51C-4078-B146-FCC2D610A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1" y="395879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04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5712879" y="2028041"/>
            <a:ext cx="1439240" cy="1296403"/>
            <a:chOff x="2754711" y="3654634"/>
            <a:chExt cx="1439240" cy="1296403"/>
          </a:xfrm>
        </p:grpSpPr>
        <p:grpSp>
          <p:nvGrpSpPr>
            <p:cNvPr id="30" name="组合 29"/>
            <p:cNvGrpSpPr/>
            <p:nvPr/>
          </p:nvGrpSpPr>
          <p:grpSpPr>
            <a:xfrm>
              <a:off x="3094308" y="3654634"/>
              <a:ext cx="711204" cy="615588"/>
              <a:chOff x="3657445" y="3584910"/>
              <a:chExt cx="711204" cy="615588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3657445" y="3584910"/>
                <a:ext cx="615588" cy="6155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Elsie" panose="02000000000000000000" charset="0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3706288" y="3680950"/>
                <a:ext cx="6623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Elsie" panose="02000000000000000000" charset="0"/>
                    <a:ea typeface="Elsie" panose="02000000000000000000" charset="0"/>
                    <a:cs typeface="Elsie" panose="02000000000000000000" charset="0"/>
                  </a:rPr>
                  <a:t>02</a:t>
                </a:r>
                <a:endParaRPr lang="zh-CN" altLang="en-US" sz="2400" dirty="0">
                  <a:solidFill>
                    <a:schemeClr val="bg1"/>
                  </a:solidFill>
                  <a:latin typeface="Elsie" panose="02000000000000000000" charset="0"/>
                  <a:ea typeface="Elsie" panose="02000000000000000000" charset="0"/>
                  <a:cs typeface="Elsie" panose="02000000000000000000" charset="0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2754711" y="4366262"/>
              <a:ext cx="14392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3200" dirty="0" err="1">
                  <a:solidFill>
                    <a:schemeClr val="accent1"/>
                  </a:solidFill>
                  <a:cs typeface="Elsie" panose="02000000000000000000" charset="0"/>
                </a:rPr>
                <a:t>Áp</a:t>
              </a:r>
              <a:r>
                <a:rPr lang="en-US" altLang="zh-CN" sz="3200" dirty="0">
                  <a:solidFill>
                    <a:schemeClr val="accent1"/>
                  </a:solidFill>
                  <a:cs typeface="Elsie" panose="02000000000000000000" charset="0"/>
                </a:rPr>
                <a:t> </a:t>
              </a:r>
              <a:r>
                <a:rPr lang="en-US" altLang="zh-CN" sz="3200" dirty="0" err="1">
                  <a:solidFill>
                    <a:schemeClr val="accent1"/>
                  </a:solidFill>
                  <a:cs typeface="Elsie" panose="02000000000000000000" charset="0"/>
                </a:rPr>
                <a:t>suất</a:t>
              </a:r>
              <a:endParaRPr lang="zh-CN" altLang="en-US" sz="3200" dirty="0">
                <a:solidFill>
                  <a:schemeClr val="accent1"/>
                </a:solidFill>
                <a:cs typeface="Elsie" panose="02000000000000000000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09800" y="2060655"/>
            <a:ext cx="1245854" cy="1300213"/>
            <a:chOff x="1711089" y="3635556"/>
            <a:chExt cx="1245854" cy="1300213"/>
          </a:xfrm>
        </p:grpSpPr>
        <p:sp>
          <p:nvSpPr>
            <p:cNvPr id="35" name="椭圆 34"/>
            <p:cNvSpPr/>
            <p:nvPr/>
          </p:nvSpPr>
          <p:spPr>
            <a:xfrm>
              <a:off x="1924412" y="3635556"/>
              <a:ext cx="615588" cy="615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Elsie" panose="02000000000000000000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973255" y="3731596"/>
              <a:ext cx="5229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Elsie" panose="02000000000000000000" charset="0"/>
                  <a:ea typeface="Elsie" panose="02000000000000000000" charset="0"/>
                  <a:cs typeface="Elsie" panose="02000000000000000000" charset="0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711089" y="4350994"/>
              <a:ext cx="12458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3200" dirty="0" err="1">
                  <a:solidFill>
                    <a:schemeClr val="accent1"/>
                  </a:solidFill>
                  <a:cs typeface="Elsie" panose="02000000000000000000" charset="0"/>
                </a:rPr>
                <a:t>Áp</a:t>
              </a:r>
              <a:r>
                <a:rPr lang="en-US" altLang="zh-CN" sz="3200" dirty="0">
                  <a:solidFill>
                    <a:schemeClr val="accent1"/>
                  </a:solidFill>
                  <a:cs typeface="Elsie" panose="02000000000000000000" charset="0"/>
                </a:rPr>
                <a:t> </a:t>
              </a:r>
              <a:r>
                <a:rPr lang="en-US" altLang="zh-CN" sz="3200" dirty="0" err="1">
                  <a:solidFill>
                    <a:schemeClr val="accent1"/>
                  </a:solidFill>
                  <a:cs typeface="Elsie" panose="02000000000000000000" charset="0"/>
                </a:rPr>
                <a:t>lực</a:t>
              </a:r>
              <a:endParaRPr lang="zh-CN" altLang="en-US" sz="3200" dirty="0">
                <a:solidFill>
                  <a:schemeClr val="accent1"/>
                </a:solidFill>
                <a:cs typeface="Elsie" panose="02000000000000000000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368928" y="361950"/>
            <a:ext cx="44061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Bài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 15:</a:t>
            </a:r>
          </a:p>
          <a:p>
            <a:pPr algn="ctr"/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Áp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suất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trên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bề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mặt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4027170" y="1047522"/>
            <a:ext cx="108966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01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905000" y="2190750"/>
            <a:ext cx="5334000" cy="6980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80000"/>
              </a:lnSpc>
            </a:pPr>
            <a:r>
              <a:rPr lang="en-US" altLang="zh-CN" sz="4800" b="1" dirty="0" err="1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Áp</a:t>
            </a:r>
            <a:r>
              <a:rPr lang="en-US" altLang="zh-CN" sz="4800" b="1" dirty="0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 </a:t>
            </a:r>
            <a:r>
              <a:rPr lang="en-US" altLang="zh-CN" sz="4800" b="1" dirty="0" err="1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lực</a:t>
            </a:r>
            <a:r>
              <a:rPr lang="en-US" altLang="zh-CN" sz="4800" b="1" dirty="0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 </a:t>
            </a:r>
            <a:r>
              <a:rPr lang="en-US" altLang="zh-CN" sz="4800" b="1" dirty="0" err="1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là</a:t>
            </a:r>
            <a:r>
              <a:rPr lang="en-US" altLang="zh-CN" sz="4800" b="1" dirty="0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 </a:t>
            </a:r>
            <a:r>
              <a:rPr lang="en-US" altLang="zh-CN" sz="4800" b="1" dirty="0" err="1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gì</a:t>
            </a:r>
            <a:r>
              <a:rPr lang="en-US" altLang="zh-CN" sz="4800" b="1" dirty="0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?</a:t>
            </a:r>
            <a:endParaRPr lang="zh-CN" altLang="en-US" sz="4800" b="1" dirty="0">
              <a:solidFill>
                <a:schemeClr val="accent1"/>
              </a:solidFill>
              <a:uFillTx/>
              <a:latin typeface="Elsie" panose="02000000000000000000" charset="0"/>
              <a:ea typeface="Elsie" panose="02000000000000000000" charset="0"/>
              <a:cs typeface="Elsie" panose="02000000000000000000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39681C-AA4D-4B54-BBBD-2067980E2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95350"/>
            <a:ext cx="2819400" cy="2819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F9F264-8901-4D76-9720-AFEE91A56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352550"/>
            <a:ext cx="3257550" cy="3257550"/>
          </a:xfrm>
          <a:prstGeom prst="rect">
            <a:avLst/>
          </a:prstGeom>
        </p:spPr>
      </p:pic>
      <p:pic>
        <p:nvPicPr>
          <p:cNvPr id="1026" name="Picture 2" descr="Hình ảnh Minh Họa Vector Kệ Sách Với Thiết Kế Phẳng PNG , Kệ Sách Vector,  Thiết Kế Phẳng, Minh Hoạ Vector PNG trong suốt và Vector để tải xuống miễn  phí">
            <a:extLst>
              <a:ext uri="{FF2B5EF4-FFF2-40B4-BE49-F238E27FC236}">
                <a16:creationId xmlns:a16="http://schemas.microsoft.com/office/drawing/2014/main" id="{3DEEB3B4-E0AE-48E2-ACE4-D386FE608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71550"/>
            <a:ext cx="2895598" cy="28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88AFF00-9AF2-451B-A20E-9E332666F976}"/>
              </a:ext>
            </a:extLst>
          </p:cNvPr>
          <p:cNvGrpSpPr/>
          <p:nvPr/>
        </p:nvGrpSpPr>
        <p:grpSpPr>
          <a:xfrm>
            <a:off x="304800" y="143530"/>
            <a:ext cx="3886200" cy="523220"/>
            <a:chOff x="304800" y="143530"/>
            <a:chExt cx="3886200" cy="523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5921777-8446-4B89-BB98-E4E7EFB4A82B}"/>
                </a:ext>
              </a:extLst>
            </p:cNvPr>
            <p:cNvSpPr txBox="1"/>
            <p:nvPr/>
          </p:nvSpPr>
          <p:spPr>
            <a:xfrm>
              <a:off x="304800" y="143530"/>
              <a:ext cx="388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01. </a:t>
              </a:r>
              <a:r>
                <a:rPr lang="en-US" sz="2800" b="1" dirty="0" err="1"/>
                <a:t>Áp</a:t>
              </a:r>
              <a:r>
                <a:rPr lang="en-US" sz="2800" b="1" dirty="0"/>
                <a:t> </a:t>
              </a:r>
              <a:r>
                <a:rPr lang="en-US" sz="2800" b="1" dirty="0" err="1"/>
                <a:t>lực</a:t>
              </a:r>
              <a:r>
                <a:rPr lang="en-US" sz="2800" b="1" dirty="0"/>
                <a:t> </a:t>
              </a:r>
              <a:r>
                <a:rPr lang="en-US" sz="2800" b="1" dirty="0" err="1"/>
                <a:t>là</a:t>
              </a:r>
              <a:r>
                <a:rPr lang="en-US" sz="2800" b="1" dirty="0"/>
                <a:t> </a:t>
              </a:r>
              <a:r>
                <a:rPr lang="en-US" sz="2800" b="1" dirty="0" err="1"/>
                <a:t>gì</a:t>
              </a:r>
              <a:r>
                <a:rPr lang="en-US" sz="2800" b="1" dirty="0"/>
                <a:t>?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09B73E3-2C4A-4861-A011-1673BF40A442}"/>
                </a:ext>
              </a:extLst>
            </p:cNvPr>
            <p:cNvCxnSpPr/>
            <p:nvPr/>
          </p:nvCxnSpPr>
          <p:spPr>
            <a:xfrm>
              <a:off x="381000" y="640080"/>
              <a:ext cx="35052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6C35327-2EF2-4185-9B07-79439C10C11C}"/>
              </a:ext>
            </a:extLst>
          </p:cNvPr>
          <p:cNvSpPr txBox="1"/>
          <p:nvPr/>
        </p:nvSpPr>
        <p:spPr>
          <a:xfrm>
            <a:off x="1211580" y="4198620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</a:rPr>
              <a:t>Áp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lực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là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lực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ép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ph</a:t>
            </a:r>
            <a:r>
              <a:rPr lang="vi-VN" sz="2600" dirty="0">
                <a:solidFill>
                  <a:srgbClr val="FF0000"/>
                </a:solidFill>
              </a:rPr>
              <a:t>ư</a:t>
            </a:r>
            <a:r>
              <a:rPr lang="en-US" sz="2600" dirty="0" err="1">
                <a:solidFill>
                  <a:srgbClr val="FF0000"/>
                </a:solidFill>
              </a:rPr>
              <a:t>ơng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vuông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góc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với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mặt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bị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ép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0790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Người Lớn Và Trẻ Em đứng Cùng Nhau Người Phụ Nữ Mẹ Trẻ Vectơ PNG ,  Người đàn Bà, Trẻ, Mẹ minh họa trên Pngtree, Nhuận bút">
            <a:extLst>
              <a:ext uri="{FF2B5EF4-FFF2-40B4-BE49-F238E27FC236}">
                <a16:creationId xmlns:a16="http://schemas.microsoft.com/office/drawing/2014/main" id="{307BE40A-CDF9-490A-9DD3-9B53B0B5D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74"/>
          <a:stretch/>
        </p:blipFill>
        <p:spPr bwMode="auto">
          <a:xfrm>
            <a:off x="914400" y="666750"/>
            <a:ext cx="1143000" cy="350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ảnh Người Lớn Và Trẻ Em đứng Cùng Nhau Người Phụ Nữ Mẹ Trẻ Vectơ PNG ,  Người đàn Bà, Trẻ, Mẹ minh họa trên Pngtree, Nhuận bút">
            <a:extLst>
              <a:ext uri="{FF2B5EF4-FFF2-40B4-BE49-F238E27FC236}">
                <a16:creationId xmlns:a16="http://schemas.microsoft.com/office/drawing/2014/main" id="{79712C80-0713-44BC-9EFD-BAA48D3FA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6" t="4346" r="49013" b="49"/>
          <a:stretch/>
        </p:blipFill>
        <p:spPr bwMode="auto">
          <a:xfrm>
            <a:off x="3124200" y="820881"/>
            <a:ext cx="914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vity Icon PNG Images, Vectors Free Download - Pngtree">
            <a:extLst>
              <a:ext uri="{FF2B5EF4-FFF2-40B4-BE49-F238E27FC236}">
                <a16:creationId xmlns:a16="http://schemas.microsoft.com/office/drawing/2014/main" id="{E89687CB-9E69-452C-84BF-73C4FFD4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885950"/>
            <a:ext cx="2057400" cy="212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CD4B17-4573-481F-A980-2B5736B7DD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 b="54444"/>
          <a:stretch/>
        </p:blipFill>
        <p:spPr>
          <a:xfrm>
            <a:off x="1932413" y="1920240"/>
            <a:ext cx="1191787" cy="10858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D45DEE3-C7EA-4024-98B0-4952275BBA80}"/>
              </a:ext>
            </a:extLst>
          </p:cNvPr>
          <p:cNvGrpSpPr/>
          <p:nvPr/>
        </p:nvGrpSpPr>
        <p:grpSpPr>
          <a:xfrm>
            <a:off x="304800" y="143530"/>
            <a:ext cx="3886200" cy="523220"/>
            <a:chOff x="304800" y="143530"/>
            <a:chExt cx="3886200" cy="5232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E86EFD-54C2-489E-A644-4EC34AA83A96}"/>
                </a:ext>
              </a:extLst>
            </p:cNvPr>
            <p:cNvSpPr txBox="1"/>
            <p:nvPr/>
          </p:nvSpPr>
          <p:spPr>
            <a:xfrm>
              <a:off x="304800" y="143530"/>
              <a:ext cx="388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01. </a:t>
              </a:r>
              <a:r>
                <a:rPr lang="en-US" sz="2800" b="1" dirty="0" err="1"/>
                <a:t>Áp</a:t>
              </a:r>
              <a:r>
                <a:rPr lang="en-US" sz="2800" b="1" dirty="0"/>
                <a:t> </a:t>
              </a:r>
              <a:r>
                <a:rPr lang="en-US" sz="2800" b="1" dirty="0" err="1"/>
                <a:t>lực</a:t>
              </a:r>
              <a:r>
                <a:rPr lang="en-US" sz="2800" b="1" dirty="0"/>
                <a:t> </a:t>
              </a:r>
              <a:r>
                <a:rPr lang="en-US" sz="2800" b="1" dirty="0" err="1"/>
                <a:t>là</a:t>
              </a:r>
              <a:r>
                <a:rPr lang="en-US" sz="2800" b="1" dirty="0"/>
                <a:t> </a:t>
              </a:r>
              <a:r>
                <a:rPr lang="en-US" sz="2800" b="1" dirty="0" err="1"/>
                <a:t>gì</a:t>
              </a:r>
              <a:r>
                <a:rPr lang="en-US" sz="2800" b="1" dirty="0"/>
                <a:t>?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A3901E2-63F7-492A-AEC4-1AF260991328}"/>
                </a:ext>
              </a:extLst>
            </p:cNvPr>
            <p:cNvCxnSpPr/>
            <p:nvPr/>
          </p:nvCxnSpPr>
          <p:spPr>
            <a:xfrm>
              <a:off x="381000" y="640080"/>
              <a:ext cx="35052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5832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AC97C5-D56C-427C-82CE-389837F25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047751"/>
            <a:ext cx="3352800" cy="2514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8D722E-B832-4AAA-8B95-E826DB8C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2" y="1047751"/>
            <a:ext cx="3358208" cy="2514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59EAF1-D968-423E-9FBF-E21845150065}"/>
              </a:ext>
            </a:extLst>
          </p:cNvPr>
          <p:cNvSpPr txBox="1"/>
          <p:nvPr/>
        </p:nvSpPr>
        <p:spPr>
          <a:xfrm>
            <a:off x="746760" y="4019549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</a:t>
            </a:r>
            <a:r>
              <a:rPr lang="vi-VN" sz="2400" dirty="0"/>
              <a:t>ại sao cùng ở trên mặt tuyết, người đi bộ thì bị lún</a:t>
            </a:r>
            <a:r>
              <a:rPr lang="en-US" sz="2400" dirty="0"/>
              <a:t> </a:t>
            </a:r>
            <a:r>
              <a:rPr lang="en-US" sz="2400" dirty="0" err="1"/>
              <a:t>sâu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khó</a:t>
            </a:r>
            <a:r>
              <a:rPr lang="en-US" sz="2400" dirty="0"/>
              <a:t> di </a:t>
            </a:r>
            <a:r>
              <a:rPr lang="en-US" sz="2400" dirty="0" err="1"/>
              <a:t>chuyển</a:t>
            </a:r>
            <a:r>
              <a:rPr lang="vi-VN" sz="2400" dirty="0"/>
              <a:t>, còn xe trượt tuyết lại không?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CD16BB-D51C-4078-B146-FCC2D610A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1" y="3958797"/>
            <a:ext cx="952500" cy="9525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721E255-555E-4CA0-988D-121BECE829A7}"/>
              </a:ext>
            </a:extLst>
          </p:cNvPr>
          <p:cNvGrpSpPr/>
          <p:nvPr/>
        </p:nvGrpSpPr>
        <p:grpSpPr>
          <a:xfrm>
            <a:off x="304800" y="143530"/>
            <a:ext cx="3886200" cy="523220"/>
            <a:chOff x="304800" y="143530"/>
            <a:chExt cx="3886200" cy="5232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49D8C5-680A-4B59-9B9A-A721631F6847}"/>
                </a:ext>
              </a:extLst>
            </p:cNvPr>
            <p:cNvSpPr txBox="1"/>
            <p:nvPr/>
          </p:nvSpPr>
          <p:spPr>
            <a:xfrm>
              <a:off x="304800" y="143530"/>
              <a:ext cx="388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01. </a:t>
              </a:r>
              <a:r>
                <a:rPr lang="en-US" sz="2800" b="1" dirty="0" err="1"/>
                <a:t>Áp</a:t>
              </a:r>
              <a:r>
                <a:rPr lang="en-US" sz="2800" b="1" dirty="0"/>
                <a:t> </a:t>
              </a:r>
              <a:r>
                <a:rPr lang="en-US" sz="2800" b="1" dirty="0" err="1"/>
                <a:t>lực</a:t>
              </a:r>
              <a:r>
                <a:rPr lang="en-US" sz="2800" b="1" dirty="0"/>
                <a:t> </a:t>
              </a:r>
              <a:r>
                <a:rPr lang="en-US" sz="2800" b="1" dirty="0" err="1"/>
                <a:t>là</a:t>
              </a:r>
              <a:r>
                <a:rPr lang="en-US" sz="2800" b="1" dirty="0"/>
                <a:t> </a:t>
              </a:r>
              <a:r>
                <a:rPr lang="en-US" sz="2800" b="1" dirty="0" err="1"/>
                <a:t>gì</a:t>
              </a:r>
              <a:r>
                <a:rPr lang="en-US" sz="2800" b="1" dirty="0"/>
                <a:t>?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8B64A90-6D16-4473-A239-481B8386B68A}"/>
                </a:ext>
              </a:extLst>
            </p:cNvPr>
            <p:cNvCxnSpPr/>
            <p:nvPr/>
          </p:nvCxnSpPr>
          <p:spPr>
            <a:xfrm>
              <a:off x="381000" y="640080"/>
              <a:ext cx="35052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1967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4027170" y="104752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02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905000" y="2190750"/>
            <a:ext cx="5334000" cy="6980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80000"/>
              </a:lnSpc>
            </a:pPr>
            <a:r>
              <a:rPr lang="en-US" altLang="zh-CN" sz="4800" b="1" dirty="0" err="1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Áp</a:t>
            </a:r>
            <a:r>
              <a:rPr lang="en-US" altLang="zh-CN" sz="4800" b="1" dirty="0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 </a:t>
            </a:r>
            <a:r>
              <a:rPr lang="en-US" altLang="zh-CN" sz="4800" b="1" dirty="0" err="1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suất</a:t>
            </a:r>
            <a:endParaRPr lang="zh-CN" altLang="en-US" sz="4800" b="1" dirty="0">
              <a:solidFill>
                <a:schemeClr val="accent1"/>
              </a:solidFill>
              <a:uFillTx/>
              <a:latin typeface="Elsie" panose="02000000000000000000" charset="0"/>
              <a:ea typeface="Elsie" panose="02000000000000000000" charset="0"/>
              <a:cs typeface="Elsie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03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59EAF1-D968-423E-9FBF-E21845150065}"/>
              </a:ext>
            </a:extLst>
          </p:cNvPr>
          <p:cNvSpPr txBox="1"/>
          <p:nvPr/>
        </p:nvSpPr>
        <p:spPr>
          <a:xfrm>
            <a:off x="609600" y="67496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Thí</a:t>
            </a:r>
            <a:r>
              <a:rPr lang="en-US" sz="2400" b="1" i="1" dirty="0"/>
              <a:t> </a:t>
            </a:r>
            <a:r>
              <a:rPr lang="en-US" sz="2400" b="1" i="1" dirty="0" err="1"/>
              <a:t>nghiệm</a:t>
            </a:r>
            <a:r>
              <a:rPr lang="en-US" sz="2400" b="1" i="1" dirty="0"/>
              <a:t>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21E255-555E-4CA0-988D-121BECE829A7}"/>
              </a:ext>
            </a:extLst>
          </p:cNvPr>
          <p:cNvGrpSpPr/>
          <p:nvPr/>
        </p:nvGrpSpPr>
        <p:grpSpPr>
          <a:xfrm>
            <a:off x="304800" y="143530"/>
            <a:ext cx="3886200" cy="523220"/>
            <a:chOff x="304800" y="143530"/>
            <a:chExt cx="3886200" cy="5232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49D8C5-680A-4B59-9B9A-A721631F6847}"/>
                </a:ext>
              </a:extLst>
            </p:cNvPr>
            <p:cNvSpPr txBox="1"/>
            <p:nvPr/>
          </p:nvSpPr>
          <p:spPr>
            <a:xfrm>
              <a:off x="304800" y="143530"/>
              <a:ext cx="388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02. </a:t>
              </a:r>
              <a:r>
                <a:rPr lang="en-US" sz="2800" b="1" dirty="0" err="1"/>
                <a:t>Áp</a:t>
              </a:r>
              <a:r>
                <a:rPr lang="en-US" sz="2800" b="1" dirty="0"/>
                <a:t> </a:t>
              </a:r>
              <a:r>
                <a:rPr lang="en-US" sz="2800" b="1" dirty="0" err="1"/>
                <a:t>suất</a:t>
              </a:r>
              <a:endParaRPr lang="en-US" sz="2800" b="1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8B64A90-6D16-4473-A239-481B8386B68A}"/>
                </a:ext>
              </a:extLst>
            </p:cNvPr>
            <p:cNvCxnSpPr/>
            <p:nvPr/>
          </p:nvCxnSpPr>
          <p:spPr>
            <a:xfrm>
              <a:off x="381000" y="640080"/>
              <a:ext cx="35052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0B86510-F867-4E88-BF8B-FCCB9743D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209466"/>
            <a:ext cx="6496050" cy="205469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2FDB38D-8612-46BD-9073-3A516A450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297183"/>
              </p:ext>
            </p:extLst>
          </p:nvPr>
        </p:nvGraphicFramePr>
        <p:xfrm>
          <a:off x="731520" y="3477366"/>
          <a:ext cx="7680960" cy="1541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2190086997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385258479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4007582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Áp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lực</a:t>
                      </a:r>
                      <a:r>
                        <a:rPr lang="en-US" sz="2400" dirty="0"/>
                        <a:t> (F)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Diện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tích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bị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ép</a:t>
                      </a:r>
                      <a:r>
                        <a:rPr lang="en-US" sz="2400" dirty="0"/>
                        <a:t> 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Độ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lún</a:t>
                      </a:r>
                      <a:r>
                        <a:rPr lang="en-US" sz="2400" dirty="0"/>
                        <a:t> (h)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146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400" b="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… F</a:t>
                      </a:r>
                      <a:r>
                        <a:rPr lang="en-US" sz="2400" b="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b="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en-US" sz="2400" b="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0" baseline="-250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lang="en-US" sz="2400" b="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1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400" b="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</a:t>
                      </a:r>
                      <a:r>
                        <a:rPr lang="en-US" sz="2400" b="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b="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en-US" sz="2400" b="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0" baseline="-250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lang="en-US" sz="2400" b="0" baseline="-25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67592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EABB147-B186-46E8-AD60-55970C3BDCF6}"/>
              </a:ext>
            </a:extLst>
          </p:cNvPr>
          <p:cNvSpPr txBox="1"/>
          <p:nvPr/>
        </p:nvSpPr>
        <p:spPr>
          <a:xfrm>
            <a:off x="4381500" y="401736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AF34A-8500-4502-A3F3-0BA886D8E9D5}"/>
              </a:ext>
            </a:extLst>
          </p:cNvPr>
          <p:cNvSpPr txBox="1"/>
          <p:nvPr/>
        </p:nvSpPr>
        <p:spPr>
          <a:xfrm>
            <a:off x="1866900" y="454164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A63B37-9102-4A69-B9C3-AC9CCB815E94}"/>
              </a:ext>
            </a:extLst>
          </p:cNvPr>
          <p:cNvSpPr txBox="1"/>
          <p:nvPr/>
        </p:nvSpPr>
        <p:spPr>
          <a:xfrm>
            <a:off x="1844040" y="3980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45A26E-C0F7-4307-8458-B3F4ECF7DA7B}"/>
              </a:ext>
            </a:extLst>
          </p:cNvPr>
          <p:cNvSpPr txBox="1"/>
          <p:nvPr/>
        </p:nvSpPr>
        <p:spPr>
          <a:xfrm>
            <a:off x="6941820" y="3980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7441E1-259D-4591-AF43-22696900AAEB}"/>
              </a:ext>
            </a:extLst>
          </p:cNvPr>
          <p:cNvSpPr txBox="1"/>
          <p:nvPr/>
        </p:nvSpPr>
        <p:spPr>
          <a:xfrm>
            <a:off x="6941820" y="45378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F26172-3481-46BA-B6E0-5436E1F924D6}"/>
              </a:ext>
            </a:extLst>
          </p:cNvPr>
          <p:cNvSpPr txBox="1"/>
          <p:nvPr/>
        </p:nvSpPr>
        <p:spPr>
          <a:xfrm>
            <a:off x="4419600" y="452756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59188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5月份上传作品\95"/>
</p:tagLst>
</file>

<file path=ppt/theme/theme1.xml><?xml version="1.0" encoding="utf-8"?>
<a:theme xmlns:a="http://schemas.openxmlformats.org/drawingml/2006/main" name="Office 主题">
  <a:themeElements>
    <a:clrScheme name="自定义 3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BBBD8"/>
      </a:accent1>
      <a:accent2>
        <a:srgbClr val="FBB505"/>
      </a:accent2>
      <a:accent3>
        <a:srgbClr val="2BBBD8"/>
      </a:accent3>
      <a:accent4>
        <a:srgbClr val="FBB505"/>
      </a:accent4>
      <a:accent5>
        <a:srgbClr val="2BBBD8"/>
      </a:accent5>
      <a:accent6>
        <a:srgbClr val="FBB505"/>
      </a:accent6>
      <a:hlink>
        <a:srgbClr val="2BBBD8"/>
      </a:hlink>
      <a:folHlink>
        <a:srgbClr val="FBB505"/>
      </a:folHlink>
    </a:clrScheme>
    <a:fontScheme name="自定义 1">
      <a:majorFont>
        <a:latin typeface="Elsie"/>
        <a:ea typeface="Elsie"/>
        <a:cs typeface=""/>
      </a:majorFont>
      <a:minorFont>
        <a:latin typeface="Elsie"/>
        <a:ea typeface="Elsi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Elsie"/>
        <a:ea typeface=""/>
        <a:cs typeface=""/>
        <a:font script="Jpan" typeface="ＭＳ Ｐゴシック"/>
        <a:font script="Hang" typeface="맑은 고딕"/>
        <a:font script="Hans" typeface="Elsi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Elsie"/>
        <a:ea typeface=""/>
        <a:cs typeface=""/>
        <a:font script="Jpan" typeface="ＭＳ Ｐゴシック"/>
        <a:font script="Hang" typeface="맑은 고딕"/>
        <a:font script="Hans" typeface="Elsie"/>
        <a:font script="Hant" typeface="新細明體"/>
        <a:font script="Arab" typeface="Elsie"/>
        <a:font script="Hebr" typeface="Elsie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lsie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lsie"/>
        <a:ea typeface=""/>
        <a:cs typeface=""/>
        <a:font script="Jpan" typeface="ＭＳ Ｐゴシック"/>
        <a:font script="Hang" typeface="맑은 고딕"/>
        <a:font script="Hans" typeface="Elsi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Elsie"/>
        <a:ea typeface=""/>
        <a:cs typeface=""/>
        <a:font script="Jpan" typeface="ＭＳ Ｐゴシック"/>
        <a:font script="Hang" typeface="맑은 고딕"/>
        <a:font script="Hans" typeface="Elsie"/>
        <a:font script="Hant" typeface="新細明體"/>
        <a:font script="Arab" typeface="Elsie"/>
        <a:font script="Hebr" typeface="Elsie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lsie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Microsoft Office PowerPoint</Application>
  <PresentationFormat>On-screen Show (16:9)</PresentationFormat>
  <Paragraphs>85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Elsie</vt:lpstr>
      <vt:lpstr>Symbol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2</cp:revision>
  <dcterms:created xsi:type="dcterms:W3CDTF">2019-03-21T00:33:00Z</dcterms:created>
  <dcterms:modified xsi:type="dcterms:W3CDTF">2025-10-19T01:22:29Z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952B0C269C2E4B65B845130E1877F519</vt:lpwstr>
  </property>
  <property fmtid="{D5CDD505-2E9C-101B-9397-08002B2CF9AE}" pid="3" name="KSOProductBuildVer">
    <vt:lpwstr>2052-11.1.0.10463</vt:lpwstr>
  </property>
</Properties>
</file>