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sldIdLst>
    <p:sldId id="257" r:id="rId2"/>
    <p:sldId id="259" r:id="rId3"/>
    <p:sldId id="261" r:id="rId4"/>
    <p:sldId id="304" r:id="rId5"/>
    <p:sldId id="346" r:id="rId6"/>
    <p:sldId id="352" r:id="rId7"/>
    <p:sldId id="351" r:id="rId8"/>
    <p:sldId id="354" r:id="rId9"/>
    <p:sldId id="355" r:id="rId10"/>
    <p:sldId id="356" r:id="rId11"/>
    <p:sldId id="357" r:id="rId12"/>
    <p:sldId id="358" r:id="rId13"/>
    <p:sldId id="363" r:id="rId14"/>
    <p:sldId id="364" r:id="rId15"/>
    <p:sldId id="365" r:id="rId16"/>
    <p:sldId id="367" r:id="rId17"/>
    <p:sldId id="366" r:id="rId18"/>
    <p:sldId id="368" r:id="rId19"/>
    <p:sldId id="369" r:id="rId20"/>
    <p:sldId id="370" r:id="rId21"/>
    <p:sldId id="371" r:id="rId22"/>
    <p:sldId id="372" r:id="rId23"/>
    <p:sldId id="373" r:id="rId24"/>
    <p:sldId id="374" r:id="rId25"/>
    <p:sldId id="375" r:id="rId26"/>
    <p:sldId id="376" r:id="rId27"/>
  </p:sldIdLst>
  <p:sldSz cx="12192000" cy="6858000"/>
  <p:notesSz cx="6858000" cy="9144000"/>
  <p:embeddedFontLst>
    <p:embeddedFont>
      <p:font typeface="等线" panose="02010600030101010101" pitchFamily="2" charset="-122"/>
      <p:regular r:id="rId29"/>
      <p:bold r:id="rId30"/>
    </p:embeddedFont>
    <p:embeddedFont>
      <p:font typeface="宋体" panose="02010600030101010101" pitchFamily="2" charset="-122"/>
      <p:regular r:id="rId31"/>
    </p:embeddedFont>
  </p:embeddedFontLst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19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A7E7"/>
    <a:srgbClr val="BB7DDC"/>
    <a:srgbClr val="67C8F3"/>
    <a:srgbClr val="FDCB07"/>
    <a:srgbClr val="29C4C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76" y="32"/>
      </p:cViewPr>
      <p:guideLst>
        <p:guide orient="horz" pos="2319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5" d="100"/>
        <a:sy n="5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FD941-8660-481C-99AA-2E970E98920D}" type="datetimeFigureOut">
              <a:rPr lang="zh-CN" altLang="en-US" smtClean="0"/>
              <a:t>2025/9/22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B9D1B8-3DA1-4AA1-AC29-1441EC69FB0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e6042aa838_1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e6042aa838_1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e5feca4b1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e5feca4b1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e5e6172f83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e5e6172f83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e5e6172f83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e5e6172f83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2128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e5e6172f83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e5e6172f83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2413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66" y="236952"/>
            <a:ext cx="778743" cy="7690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44608">
            <a:off x="6055299" y="-154236"/>
            <a:ext cx="951861" cy="120492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210" y="95121"/>
            <a:ext cx="1139445" cy="71879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3564083" y="-1866748"/>
            <a:ext cx="5182127" cy="1122839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949" y="4969369"/>
            <a:ext cx="1260117" cy="188863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127" y="58594"/>
            <a:ext cx="1146893" cy="91248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77019">
            <a:off x="4599938" y="6078973"/>
            <a:ext cx="926031" cy="107503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597" y="2078727"/>
            <a:ext cx="1353636" cy="1046913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729" y="461121"/>
            <a:ext cx="883476" cy="1046913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47" y="5367086"/>
            <a:ext cx="1047708" cy="147911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6" y="3930168"/>
            <a:ext cx="1369441" cy="1259343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364" y="5866485"/>
            <a:ext cx="877116" cy="76232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874" y="5204683"/>
            <a:ext cx="1260117" cy="131914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 userDrawn="1"/>
        </p:nvPicPr>
        <p:blipFill>
          <a:blip r:embed="rId1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7" y="2134210"/>
            <a:ext cx="530505" cy="145202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 userDrawn="1"/>
        </p:nvPicPr>
        <p:blipFill>
          <a:blip r:embed="rId1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589" y="3310950"/>
            <a:ext cx="1208615" cy="9931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solidFill>
          <a:schemeClr val="accent3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 rot="21428232">
            <a:off x="1329127" y="970612"/>
            <a:ext cx="9533744" cy="491677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 rot="170152">
            <a:off x="1330171" y="1093033"/>
            <a:ext cx="9533744" cy="49167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1329127" y="970612"/>
            <a:ext cx="9533744" cy="49167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754" y="3998755"/>
            <a:ext cx="1260117" cy="188863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47" y="5212249"/>
            <a:ext cx="1745874" cy="135027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79" y="192130"/>
            <a:ext cx="1914423" cy="176051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09746" flipH="1">
            <a:off x="9103667" y="1405734"/>
            <a:ext cx="998172" cy="14091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9332" y="210890"/>
            <a:ext cx="809684" cy="95946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735"/>
          <a:stretch>
            <a:fillRect/>
          </a:stretch>
        </p:blipFill>
        <p:spPr>
          <a:xfrm rot="16200000" flipV="1">
            <a:off x="-2145523" y="3357012"/>
            <a:ext cx="5664523" cy="137347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" b="88411"/>
          <a:stretch>
            <a:fillRect/>
          </a:stretch>
        </p:blipFill>
        <p:spPr>
          <a:xfrm rot="16200000" flipV="1">
            <a:off x="8673000" y="3921325"/>
            <a:ext cx="5664523" cy="13734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userDrawn="1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: 折角 11"/>
          <p:cNvSpPr/>
          <p:nvPr userDrawn="1"/>
        </p:nvSpPr>
        <p:spPr>
          <a:xfrm>
            <a:off x="1758462" y="1283514"/>
            <a:ext cx="8721969" cy="4727371"/>
          </a:xfrm>
          <a:prstGeom prst="foldedCorner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651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47865">
            <a:off x="9892942" y="937994"/>
            <a:ext cx="795095" cy="691039"/>
          </a:xfrm>
          <a:prstGeom prst="rect">
            <a:avLst/>
          </a:prstGeom>
        </p:spPr>
      </p:pic>
      <p:cxnSp>
        <p:nvCxnSpPr>
          <p:cNvPr id="3" name="直接连接符 2"/>
          <p:cNvCxnSpPr/>
          <p:nvPr userDrawn="1"/>
        </p:nvCxnSpPr>
        <p:spPr>
          <a:xfrm>
            <a:off x="2150012" y="2293034"/>
            <a:ext cx="7891975" cy="0"/>
          </a:xfrm>
          <a:prstGeom prst="line">
            <a:avLst/>
          </a:prstGeom>
          <a:ln>
            <a:solidFill>
              <a:schemeClr val="accent5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147667" y="3013417"/>
            <a:ext cx="7891975" cy="0"/>
          </a:xfrm>
          <a:prstGeom prst="line">
            <a:avLst/>
          </a:prstGeom>
          <a:ln>
            <a:solidFill>
              <a:schemeClr val="accent5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 userDrawn="1"/>
        </p:nvCxnSpPr>
        <p:spPr>
          <a:xfrm>
            <a:off x="2147667" y="3733800"/>
            <a:ext cx="7891975" cy="0"/>
          </a:xfrm>
          <a:prstGeom prst="line">
            <a:avLst/>
          </a:prstGeom>
          <a:ln>
            <a:solidFill>
              <a:schemeClr val="accent5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 userDrawn="1"/>
        </p:nvCxnSpPr>
        <p:spPr>
          <a:xfrm>
            <a:off x="2147667" y="4454183"/>
            <a:ext cx="7891975" cy="0"/>
          </a:xfrm>
          <a:prstGeom prst="line">
            <a:avLst/>
          </a:prstGeom>
          <a:ln>
            <a:solidFill>
              <a:schemeClr val="accent5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 userDrawn="1"/>
        </p:nvCxnSpPr>
        <p:spPr>
          <a:xfrm>
            <a:off x="2147667" y="5174566"/>
            <a:ext cx="7891975" cy="0"/>
          </a:xfrm>
          <a:prstGeom prst="line">
            <a:avLst/>
          </a:prstGeom>
          <a:ln>
            <a:solidFill>
              <a:schemeClr val="accent5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流程图: 接点 3"/>
          <p:cNvSpPr/>
          <p:nvPr userDrawn="1"/>
        </p:nvSpPr>
        <p:spPr>
          <a:xfrm>
            <a:off x="2141566" y="1956386"/>
            <a:ext cx="300111" cy="309484"/>
          </a:xfrm>
          <a:prstGeom prst="flowChartConnector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流程图: 接点 20"/>
          <p:cNvSpPr/>
          <p:nvPr userDrawn="1"/>
        </p:nvSpPr>
        <p:spPr>
          <a:xfrm>
            <a:off x="2141566" y="2666087"/>
            <a:ext cx="300111" cy="309484"/>
          </a:xfrm>
          <a:prstGeom prst="flowChartConnector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流程图: 接点 21"/>
          <p:cNvSpPr/>
          <p:nvPr userDrawn="1"/>
        </p:nvSpPr>
        <p:spPr>
          <a:xfrm>
            <a:off x="2141566" y="3397151"/>
            <a:ext cx="300111" cy="309484"/>
          </a:xfrm>
          <a:prstGeom prst="flowChartConnector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流程图: 接点 22"/>
          <p:cNvSpPr/>
          <p:nvPr userDrawn="1"/>
        </p:nvSpPr>
        <p:spPr>
          <a:xfrm>
            <a:off x="2141566" y="4103194"/>
            <a:ext cx="300111" cy="309484"/>
          </a:xfrm>
          <a:prstGeom prst="flowChartConnector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流程图: 接点 23"/>
          <p:cNvSpPr/>
          <p:nvPr userDrawn="1"/>
        </p:nvSpPr>
        <p:spPr>
          <a:xfrm>
            <a:off x="2141566" y="4834258"/>
            <a:ext cx="300111" cy="309484"/>
          </a:xfrm>
          <a:prstGeom prst="flowChartConnector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7" name="图片 26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494" y="5787088"/>
            <a:ext cx="1165696" cy="735358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55436">
            <a:off x="5366970" y="5724361"/>
            <a:ext cx="981064" cy="1138919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90254">
            <a:off x="1275743" y="2621100"/>
            <a:ext cx="872797" cy="1232184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32" y="4969369"/>
            <a:ext cx="1260117" cy="1888631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489" y="2714316"/>
            <a:ext cx="1157701" cy="895375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65" y="215234"/>
            <a:ext cx="1089097" cy="11401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9"/>
            <a:ext cx="6858001" cy="1219200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64"/>
          <a:stretch>
            <a:fillRect/>
          </a:stretch>
        </p:blipFill>
        <p:spPr>
          <a:xfrm rot="5400000">
            <a:off x="2667001" y="-2666998"/>
            <a:ext cx="6858000" cy="12192002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6" r:id="rId4"/>
    <p:sldLayoutId id="2147483657" r:id="rId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4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openxmlformats.org/officeDocument/2006/relationships/image" Target="../media/image40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>
            <a:spLocks noGrp="1"/>
          </p:cNvSpPr>
          <p:nvPr>
            <p:ph type="ctrTitle" idx="4294967295"/>
          </p:nvPr>
        </p:nvSpPr>
        <p:spPr>
          <a:xfrm>
            <a:off x="1999134" y="2159758"/>
            <a:ext cx="8193732" cy="2756698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spc="300" dirty="0" err="1">
                <a:solidFill>
                  <a:schemeClr val="tx2">
                    <a:lumMod val="10000"/>
                  </a:schemeClr>
                </a:solidFill>
                <a:latin typeface="A62 Pngtree" pitchFamily="2" charset="0"/>
              </a:rPr>
              <a:t>Bài</a:t>
            </a:r>
            <a:r>
              <a:rPr lang="en-US" sz="4400" b="1" spc="300" dirty="0">
                <a:solidFill>
                  <a:schemeClr val="tx2">
                    <a:lumMod val="10000"/>
                  </a:schemeClr>
                </a:solidFill>
                <a:latin typeface="A62 Pngtree" pitchFamily="2" charset="0"/>
              </a:rPr>
              <a:t> 14: </a:t>
            </a:r>
            <a:br>
              <a:rPr lang="en-US" sz="4400" b="1" spc="300" dirty="0">
                <a:solidFill>
                  <a:schemeClr val="tx2">
                    <a:lumMod val="10000"/>
                  </a:schemeClr>
                </a:solidFill>
                <a:latin typeface="A62 Pngtree" pitchFamily="2" charset="0"/>
              </a:rPr>
            </a:br>
            <a:r>
              <a:rPr lang="en-US" sz="4800" b="1" spc="300" dirty="0" err="1">
                <a:solidFill>
                  <a:schemeClr val="tx2">
                    <a:lumMod val="10000"/>
                  </a:schemeClr>
                </a:solidFill>
                <a:latin typeface="A62 Pngtree" pitchFamily="2" charset="0"/>
              </a:rPr>
              <a:t>Thực</a:t>
            </a:r>
            <a:r>
              <a:rPr lang="en-US" sz="4800" b="1" spc="300" dirty="0">
                <a:solidFill>
                  <a:schemeClr val="tx2">
                    <a:lumMod val="10000"/>
                  </a:schemeClr>
                </a:solidFill>
                <a:latin typeface="A62 Pngtree" pitchFamily="2" charset="0"/>
              </a:rPr>
              <a:t> </a:t>
            </a:r>
            <a:r>
              <a:rPr lang="en-US" sz="4800" b="1" spc="300" dirty="0" err="1">
                <a:solidFill>
                  <a:schemeClr val="tx2">
                    <a:lumMod val="10000"/>
                  </a:schemeClr>
                </a:solidFill>
                <a:latin typeface="A62 Pngtree" pitchFamily="2" charset="0"/>
              </a:rPr>
              <a:t>hành</a:t>
            </a:r>
            <a:r>
              <a:rPr lang="en-US" sz="4800" b="1" spc="300" dirty="0">
                <a:solidFill>
                  <a:schemeClr val="tx2">
                    <a:lumMod val="10000"/>
                  </a:schemeClr>
                </a:solidFill>
                <a:latin typeface="A62 Pngtree" pitchFamily="2" charset="0"/>
              </a:rPr>
              <a:t> </a:t>
            </a:r>
            <a:r>
              <a:rPr lang="en-US" sz="4800" b="1" spc="300" dirty="0" err="1">
                <a:solidFill>
                  <a:schemeClr val="tx2">
                    <a:lumMod val="10000"/>
                  </a:schemeClr>
                </a:solidFill>
                <a:latin typeface="A62 Pngtree" pitchFamily="2" charset="0"/>
              </a:rPr>
              <a:t>xác</a:t>
            </a:r>
            <a:r>
              <a:rPr lang="en-US" sz="4800" b="1" spc="300" dirty="0">
                <a:solidFill>
                  <a:schemeClr val="tx2">
                    <a:lumMod val="10000"/>
                  </a:schemeClr>
                </a:solidFill>
                <a:latin typeface="A62 Pngtree" pitchFamily="2" charset="0"/>
              </a:rPr>
              <a:t> </a:t>
            </a:r>
            <a:r>
              <a:rPr lang="en-US" sz="4800" b="1" spc="300" dirty="0" err="1">
                <a:solidFill>
                  <a:schemeClr val="tx2">
                    <a:lumMod val="10000"/>
                  </a:schemeClr>
                </a:solidFill>
                <a:latin typeface="A62 Pngtree" pitchFamily="2" charset="0"/>
              </a:rPr>
              <a:t>định</a:t>
            </a:r>
            <a:r>
              <a:rPr lang="en-US" sz="4800" b="1" spc="300" dirty="0">
                <a:solidFill>
                  <a:schemeClr val="tx2">
                    <a:lumMod val="10000"/>
                  </a:schemeClr>
                </a:solidFill>
                <a:latin typeface="A62 Pngtree" pitchFamily="2" charset="0"/>
              </a:rPr>
              <a:t> </a:t>
            </a:r>
            <a:r>
              <a:rPr lang="en-US" sz="4800" b="1" spc="300" dirty="0" err="1">
                <a:solidFill>
                  <a:schemeClr val="tx2">
                    <a:lumMod val="10000"/>
                  </a:schemeClr>
                </a:solidFill>
                <a:latin typeface="A62 Pngtree" pitchFamily="2" charset="0"/>
              </a:rPr>
              <a:t>khối</a:t>
            </a:r>
            <a:r>
              <a:rPr lang="en-US" sz="4800" b="1" spc="300" dirty="0">
                <a:solidFill>
                  <a:schemeClr val="tx2">
                    <a:lumMod val="10000"/>
                  </a:schemeClr>
                </a:solidFill>
                <a:latin typeface="A62 Pngtree" pitchFamily="2" charset="0"/>
              </a:rPr>
              <a:t> l</a:t>
            </a:r>
            <a:r>
              <a:rPr lang="vi-VN" sz="4800" b="1" spc="300" dirty="0">
                <a:solidFill>
                  <a:schemeClr val="tx2">
                    <a:lumMod val="10000"/>
                  </a:schemeClr>
                </a:solidFill>
                <a:latin typeface="A62 Pngtree" pitchFamily="2" charset="0"/>
              </a:rPr>
              <a:t>ư</a:t>
            </a:r>
            <a:r>
              <a:rPr lang="en-US" sz="4800" b="1" spc="300" dirty="0" err="1">
                <a:solidFill>
                  <a:schemeClr val="tx2">
                    <a:lumMod val="10000"/>
                  </a:schemeClr>
                </a:solidFill>
                <a:latin typeface="A62 Pngtree" pitchFamily="2" charset="0"/>
              </a:rPr>
              <a:t>ợng</a:t>
            </a:r>
            <a:r>
              <a:rPr lang="en-US" sz="4800" b="1" spc="300" dirty="0">
                <a:solidFill>
                  <a:schemeClr val="tx2">
                    <a:lumMod val="10000"/>
                  </a:schemeClr>
                </a:solidFill>
                <a:latin typeface="A62 Pngtree" pitchFamily="2" charset="0"/>
              </a:rPr>
              <a:t> </a:t>
            </a:r>
            <a:r>
              <a:rPr lang="en-US" sz="4800" b="1" spc="300" dirty="0" err="1">
                <a:solidFill>
                  <a:schemeClr val="tx2">
                    <a:lumMod val="10000"/>
                  </a:schemeClr>
                </a:solidFill>
                <a:latin typeface="A62 Pngtree" pitchFamily="2" charset="0"/>
              </a:rPr>
              <a:t>riêng</a:t>
            </a:r>
            <a:endParaRPr sz="4400" b="1" spc="300" dirty="0">
              <a:solidFill>
                <a:schemeClr val="tx2">
                  <a:lumMod val="10000"/>
                </a:schemeClr>
              </a:solidFill>
              <a:latin typeface="A62 Pngtree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矩形 60"/>
          <p:cNvSpPr/>
          <p:nvPr/>
        </p:nvSpPr>
        <p:spPr>
          <a:xfrm>
            <a:off x="2023671" y="1993692"/>
            <a:ext cx="1349116" cy="2848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1" name="Google Shape;461;p32"/>
          <p:cNvSpPr txBox="1">
            <a:spLocks noGrp="1"/>
          </p:cNvSpPr>
          <p:nvPr>
            <p:ph type="title" idx="4294967295"/>
          </p:nvPr>
        </p:nvSpPr>
        <p:spPr>
          <a:xfrm>
            <a:off x="2173259" y="2811496"/>
            <a:ext cx="7845482" cy="1768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vi-VN" altLang="zh-CN" sz="4000" b="1" spc="300" dirty="0">
                <a:solidFill>
                  <a:schemeClr val="tx2">
                    <a:lumMod val="10000"/>
                  </a:schemeClr>
                </a:solidFill>
                <a:latin typeface="A62 Pngtree" pitchFamily="2" charset="0"/>
              </a:rPr>
              <a:t>Xác định khối lượng riêng của một </a:t>
            </a:r>
            <a:r>
              <a:rPr lang="en-US" altLang="zh-CN" sz="4000" b="1" spc="300" dirty="0">
                <a:solidFill>
                  <a:schemeClr val="tx2">
                    <a:lumMod val="10000"/>
                  </a:schemeClr>
                </a:solidFill>
                <a:latin typeface="A62 Pngtree" pitchFamily="2" charset="0"/>
              </a:rPr>
              <a:t>l</a:t>
            </a:r>
            <a:r>
              <a:rPr lang="vi-VN" altLang="zh-CN" sz="4000" b="1" spc="300" dirty="0">
                <a:solidFill>
                  <a:schemeClr val="tx2">
                    <a:lumMod val="10000"/>
                  </a:schemeClr>
                </a:solidFill>
                <a:latin typeface="A62 Pngtree" pitchFamily="2" charset="0"/>
              </a:rPr>
              <a:t>ư</a:t>
            </a:r>
            <a:r>
              <a:rPr lang="en-US" altLang="zh-CN" sz="4000" b="1" spc="300" dirty="0" err="1">
                <a:solidFill>
                  <a:schemeClr val="tx2">
                    <a:lumMod val="10000"/>
                  </a:schemeClr>
                </a:solidFill>
                <a:latin typeface="A62 Pngtree" pitchFamily="2" charset="0"/>
              </a:rPr>
              <a:t>ợng</a:t>
            </a:r>
            <a:r>
              <a:rPr lang="en-US" altLang="zh-CN" sz="4000" b="1" spc="300" dirty="0">
                <a:solidFill>
                  <a:schemeClr val="tx2">
                    <a:lumMod val="10000"/>
                  </a:schemeClr>
                </a:solidFill>
                <a:latin typeface="A62 Pngtree" pitchFamily="2" charset="0"/>
              </a:rPr>
              <a:t> </a:t>
            </a:r>
            <a:r>
              <a:rPr lang="en-US" altLang="zh-CN" sz="4000" b="1" spc="300" dirty="0" err="1">
                <a:solidFill>
                  <a:schemeClr val="tx2">
                    <a:lumMod val="10000"/>
                  </a:schemeClr>
                </a:solidFill>
                <a:latin typeface="A62 Pngtree" pitchFamily="2" charset="0"/>
              </a:rPr>
              <a:t>nước</a:t>
            </a:r>
            <a:endParaRPr sz="4000" spc="300" dirty="0">
              <a:solidFill>
                <a:schemeClr val="tx1"/>
              </a:solidFill>
              <a:latin typeface="A62 Pngtree" pitchFamily="2" charset="0"/>
            </a:endParaRPr>
          </a:p>
        </p:txBody>
      </p:sp>
      <p:sp>
        <p:nvSpPr>
          <p:cNvPr id="463" name="Google Shape;463;p32"/>
          <p:cNvSpPr txBox="1">
            <a:spLocks noGrp="1"/>
          </p:cNvSpPr>
          <p:nvPr>
            <p:ph type="title" idx="4294967295"/>
          </p:nvPr>
        </p:nvSpPr>
        <p:spPr>
          <a:xfrm>
            <a:off x="1690883" y="1436116"/>
            <a:ext cx="2002643" cy="144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GB" sz="5400" spc="600" dirty="0">
                <a:latin typeface="A62 Pngtree" pitchFamily="2" charset="0"/>
              </a:rPr>
              <a:t>02</a:t>
            </a:r>
            <a:endParaRPr sz="5400" spc="600" dirty="0">
              <a:latin typeface="A62 Pngtre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117748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5">
            <a:extLst>
              <a:ext uri="{FF2B5EF4-FFF2-40B4-BE49-F238E27FC236}">
                <a16:creationId xmlns:a16="http://schemas.microsoft.com/office/drawing/2014/main" id="{65AA3AFF-3AEF-44FB-84DB-834DC99D50D1}"/>
              </a:ext>
            </a:extLst>
          </p:cNvPr>
          <p:cNvSpPr/>
          <p:nvPr/>
        </p:nvSpPr>
        <p:spPr>
          <a:xfrm>
            <a:off x="1499015" y="1115771"/>
            <a:ext cx="4104000" cy="1284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97354F-B90B-479C-9E72-12DA4DE7AC90}"/>
              </a:ext>
            </a:extLst>
          </p:cNvPr>
          <p:cNvSpPr txBox="1"/>
          <p:nvPr/>
        </p:nvSpPr>
        <p:spPr>
          <a:xfrm>
            <a:off x="1602658" y="511277"/>
            <a:ext cx="5279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62 Pngtree"/>
              </a:rPr>
              <a:t>Chuẩn</a:t>
            </a:r>
            <a:r>
              <a:rPr lang="en-US" sz="3200" dirty="0">
                <a:latin typeface="A62 Pngtree"/>
              </a:rPr>
              <a:t> </a:t>
            </a:r>
            <a:r>
              <a:rPr lang="en-US" sz="3200" dirty="0" err="1">
                <a:latin typeface="A62 Pngtree"/>
              </a:rPr>
              <a:t>bị</a:t>
            </a:r>
            <a:endParaRPr lang="en-US" sz="3200" dirty="0">
              <a:latin typeface="A62 Pngtree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68877BA-DAB6-4865-95C2-774BE41EDD3F}"/>
              </a:ext>
            </a:extLst>
          </p:cNvPr>
          <p:cNvSpPr txBox="1"/>
          <p:nvPr/>
        </p:nvSpPr>
        <p:spPr>
          <a:xfrm>
            <a:off x="7671798" y="3817729"/>
            <a:ext cx="1828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Ống</a:t>
            </a:r>
            <a:r>
              <a:rPr lang="en-US" sz="2400" dirty="0"/>
              <a:t> </a:t>
            </a:r>
            <a:r>
              <a:rPr lang="en-US" sz="2400" dirty="0" err="1"/>
              <a:t>đong</a:t>
            </a:r>
            <a:endParaRPr lang="en-US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DAA085B-8224-4D55-BF6D-07140D04FF46}"/>
              </a:ext>
            </a:extLst>
          </p:cNvPr>
          <p:cNvSpPr txBox="1"/>
          <p:nvPr/>
        </p:nvSpPr>
        <p:spPr>
          <a:xfrm>
            <a:off x="5261157" y="5949752"/>
            <a:ext cx="1669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Cốc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0619F4-964A-4EEB-9CF3-E4E828F2AB04}"/>
              </a:ext>
            </a:extLst>
          </p:cNvPr>
          <p:cNvSpPr txBox="1"/>
          <p:nvPr/>
        </p:nvSpPr>
        <p:spPr>
          <a:xfrm>
            <a:off x="2392656" y="3765620"/>
            <a:ext cx="2466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62 Pngtree"/>
              </a:rPr>
              <a:t>Cân</a:t>
            </a:r>
            <a:r>
              <a:rPr lang="en-US" sz="2800" dirty="0">
                <a:latin typeface="A62 Pngtree"/>
              </a:rPr>
              <a:t> </a:t>
            </a:r>
            <a:r>
              <a:rPr lang="en-US" sz="2800" dirty="0" err="1">
                <a:latin typeface="A62 Pngtree"/>
              </a:rPr>
              <a:t>điện</a:t>
            </a:r>
            <a:r>
              <a:rPr lang="en-US" sz="2800" dirty="0">
                <a:latin typeface="A62 Pngtree"/>
              </a:rPr>
              <a:t> </a:t>
            </a:r>
            <a:r>
              <a:rPr lang="en-US" sz="2800" dirty="0" err="1">
                <a:latin typeface="A62 Pngtree"/>
              </a:rPr>
              <a:t>tử</a:t>
            </a:r>
            <a:endParaRPr lang="en-US" sz="2800" dirty="0">
              <a:latin typeface="A62 Pngtree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78FFE90-1AC7-4650-85CD-E620D95D07BD}"/>
              </a:ext>
            </a:extLst>
          </p:cNvPr>
          <p:cNvGrpSpPr/>
          <p:nvPr/>
        </p:nvGrpSpPr>
        <p:grpSpPr>
          <a:xfrm>
            <a:off x="1499015" y="1919447"/>
            <a:ext cx="3360616" cy="1966241"/>
            <a:chOff x="3101862" y="3783854"/>
            <a:chExt cx="4551477" cy="2428594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09D0863-ACE4-4ECE-9AE4-FF16CBCBA419}"/>
                </a:ext>
              </a:extLst>
            </p:cNvPr>
            <p:cNvGrpSpPr/>
            <p:nvPr/>
          </p:nvGrpSpPr>
          <p:grpSpPr>
            <a:xfrm>
              <a:off x="3101862" y="3783854"/>
              <a:ext cx="4551477" cy="2428594"/>
              <a:chOff x="3296337" y="2350540"/>
              <a:chExt cx="4551477" cy="2428594"/>
            </a:xfrm>
          </p:grpSpPr>
          <p:pic>
            <p:nvPicPr>
              <p:cNvPr id="38" name="Picture 4" descr="Thực hành xác định khối lượng riêng">
                <a:extLst>
                  <a:ext uri="{FF2B5EF4-FFF2-40B4-BE49-F238E27FC236}">
                    <a16:creationId xmlns:a16="http://schemas.microsoft.com/office/drawing/2014/main" id="{87F6E147-872B-4B5C-87CC-04ECA54AFCE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2606" t="36927" r="63" b="-3995"/>
              <a:stretch/>
            </p:blipFill>
            <p:spPr bwMode="auto">
              <a:xfrm>
                <a:off x="3296337" y="2350540"/>
                <a:ext cx="4551477" cy="24285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24C82625-0481-4426-97D7-0D79A1A0741F}"/>
                  </a:ext>
                </a:extLst>
              </p:cNvPr>
              <p:cNvSpPr/>
              <p:nvPr/>
            </p:nvSpPr>
            <p:spPr>
              <a:xfrm>
                <a:off x="5348748" y="3564837"/>
                <a:ext cx="983226" cy="318905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599F6E6-8769-4955-BEE4-89F1E743B994}"/>
                </a:ext>
              </a:extLst>
            </p:cNvPr>
            <p:cNvSpPr txBox="1"/>
            <p:nvPr/>
          </p:nvSpPr>
          <p:spPr>
            <a:xfrm>
              <a:off x="5154274" y="4916946"/>
              <a:ext cx="1343650" cy="4001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0.0</a:t>
              </a:r>
            </a:p>
          </p:txBody>
        </p:sp>
      </p:grpSp>
      <p:pic>
        <p:nvPicPr>
          <p:cNvPr id="7170" name="Picture 2" descr="Ống đong thủy tinh class B (Isolab- Đức) - @DongNamLab">
            <a:extLst>
              <a:ext uri="{FF2B5EF4-FFF2-40B4-BE49-F238E27FC236}">
                <a16:creationId xmlns:a16="http://schemas.microsoft.com/office/drawing/2014/main" id="{234A640E-EA53-4832-B09E-8C6A3FA8AE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30" t="21506" r="38529" b="18566"/>
          <a:stretch/>
        </p:blipFill>
        <p:spPr bwMode="auto">
          <a:xfrm>
            <a:off x="8015926" y="428936"/>
            <a:ext cx="1112081" cy="335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ình ảnh Một Cốc Nước PNG , Cốc, Nước, Vẽ Tay PNG và Vector với nền trong  suốt để tải xuống miễn phí">
            <a:extLst>
              <a:ext uri="{FF2B5EF4-FFF2-40B4-BE49-F238E27FC236}">
                <a16:creationId xmlns:a16="http://schemas.microsoft.com/office/drawing/2014/main" id="{A0BF7701-0BE1-421E-815C-47DDAF4095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3790"/>
          <a:stretch/>
        </p:blipFill>
        <p:spPr bwMode="auto">
          <a:xfrm>
            <a:off x="4176074" y="3040271"/>
            <a:ext cx="3817729" cy="290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0789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5">
            <a:extLst>
              <a:ext uri="{FF2B5EF4-FFF2-40B4-BE49-F238E27FC236}">
                <a16:creationId xmlns:a16="http://schemas.microsoft.com/office/drawing/2014/main" id="{65AA3AFF-3AEF-44FB-84DB-834DC99D50D1}"/>
              </a:ext>
            </a:extLst>
          </p:cNvPr>
          <p:cNvSpPr/>
          <p:nvPr/>
        </p:nvSpPr>
        <p:spPr>
          <a:xfrm>
            <a:off x="1499015" y="1115771"/>
            <a:ext cx="4104000" cy="1284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97354F-B90B-479C-9E72-12DA4DE7AC90}"/>
              </a:ext>
            </a:extLst>
          </p:cNvPr>
          <p:cNvSpPr txBox="1"/>
          <p:nvPr/>
        </p:nvSpPr>
        <p:spPr>
          <a:xfrm>
            <a:off x="1602658" y="511277"/>
            <a:ext cx="5279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62 Pngtree"/>
              </a:rPr>
              <a:t>Cách</a:t>
            </a:r>
            <a:r>
              <a:rPr lang="en-US" sz="3200" dirty="0">
                <a:latin typeface="A62 Pngtree"/>
              </a:rPr>
              <a:t> </a:t>
            </a:r>
            <a:r>
              <a:rPr lang="en-US" sz="3200" dirty="0" err="1">
                <a:latin typeface="A62 Pngtree"/>
              </a:rPr>
              <a:t>tiến</a:t>
            </a:r>
            <a:r>
              <a:rPr lang="en-US" sz="3200" dirty="0">
                <a:latin typeface="A62 Pngtree"/>
              </a:rPr>
              <a:t> </a:t>
            </a:r>
            <a:r>
              <a:rPr lang="en-US" sz="3200" dirty="0" err="1">
                <a:latin typeface="A62 Pngtree"/>
              </a:rPr>
              <a:t>hành</a:t>
            </a:r>
            <a:endParaRPr lang="en-US" sz="3200" dirty="0">
              <a:latin typeface="A62 Pngtree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0619F4-964A-4EEB-9CF3-E4E828F2AB04}"/>
              </a:ext>
            </a:extLst>
          </p:cNvPr>
          <p:cNvSpPr txBox="1"/>
          <p:nvPr/>
        </p:nvSpPr>
        <p:spPr>
          <a:xfrm>
            <a:off x="1277737" y="1588643"/>
            <a:ext cx="48182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Bước</a:t>
            </a:r>
            <a:r>
              <a:rPr lang="en-US" sz="2800" b="1" dirty="0"/>
              <a:t> 1:</a:t>
            </a:r>
            <a:r>
              <a:rPr lang="en-US" sz="2800" dirty="0">
                <a:latin typeface="A62 Pngtree"/>
              </a:rPr>
              <a:t> </a:t>
            </a:r>
            <a:r>
              <a:rPr lang="vi-VN" sz="2800" dirty="0"/>
              <a:t>Xác định khối lượng của ống đong (m</a:t>
            </a:r>
            <a:r>
              <a:rPr lang="vi-VN" sz="1600" dirty="0"/>
              <a:t>1</a:t>
            </a:r>
            <a:r>
              <a:rPr lang="vi-VN" sz="2800" dirty="0"/>
              <a:t>)</a:t>
            </a:r>
            <a:endParaRPr lang="en-US" sz="2800" dirty="0">
              <a:latin typeface="A62 Pngtree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188FA42-B6CF-46F8-950A-DBF9378BFE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13" t="-676" r="56410" b="13001"/>
          <a:stretch/>
        </p:blipFill>
        <p:spPr>
          <a:xfrm>
            <a:off x="6655662" y="1179977"/>
            <a:ext cx="4495801" cy="494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5799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5">
            <a:extLst>
              <a:ext uri="{FF2B5EF4-FFF2-40B4-BE49-F238E27FC236}">
                <a16:creationId xmlns:a16="http://schemas.microsoft.com/office/drawing/2014/main" id="{65AA3AFF-3AEF-44FB-84DB-834DC99D50D1}"/>
              </a:ext>
            </a:extLst>
          </p:cNvPr>
          <p:cNvSpPr/>
          <p:nvPr/>
        </p:nvSpPr>
        <p:spPr>
          <a:xfrm>
            <a:off x="1499015" y="1115771"/>
            <a:ext cx="4104000" cy="1284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97354F-B90B-479C-9E72-12DA4DE7AC90}"/>
              </a:ext>
            </a:extLst>
          </p:cNvPr>
          <p:cNvSpPr txBox="1"/>
          <p:nvPr/>
        </p:nvSpPr>
        <p:spPr>
          <a:xfrm>
            <a:off x="1602658" y="511277"/>
            <a:ext cx="5279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62 Pngtree"/>
              </a:rPr>
              <a:t>Cách</a:t>
            </a:r>
            <a:r>
              <a:rPr lang="en-US" sz="3200" dirty="0">
                <a:latin typeface="A62 Pngtree"/>
              </a:rPr>
              <a:t> </a:t>
            </a:r>
            <a:r>
              <a:rPr lang="en-US" sz="3200" dirty="0" err="1">
                <a:latin typeface="A62 Pngtree"/>
              </a:rPr>
              <a:t>tiến</a:t>
            </a:r>
            <a:r>
              <a:rPr lang="en-US" sz="3200" dirty="0">
                <a:latin typeface="A62 Pngtree"/>
              </a:rPr>
              <a:t> </a:t>
            </a:r>
            <a:r>
              <a:rPr lang="en-US" sz="3200" dirty="0" err="1">
                <a:latin typeface="A62 Pngtree"/>
              </a:rPr>
              <a:t>hành</a:t>
            </a:r>
            <a:endParaRPr lang="en-US" sz="3200" dirty="0">
              <a:latin typeface="A62 Pngtree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0619F4-964A-4EEB-9CF3-E4E828F2AB04}"/>
              </a:ext>
            </a:extLst>
          </p:cNvPr>
          <p:cNvSpPr txBox="1"/>
          <p:nvPr/>
        </p:nvSpPr>
        <p:spPr>
          <a:xfrm>
            <a:off x="1277737" y="1588643"/>
            <a:ext cx="48182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Bước</a:t>
            </a:r>
            <a:r>
              <a:rPr lang="en-US" sz="2800" b="1" dirty="0"/>
              <a:t> 1:</a:t>
            </a:r>
            <a:r>
              <a:rPr lang="en-US" sz="2800" dirty="0">
                <a:latin typeface="A62 Pngtree"/>
              </a:rPr>
              <a:t> </a:t>
            </a:r>
            <a:r>
              <a:rPr lang="vi-VN" sz="2800" dirty="0"/>
              <a:t>Xác định khối lượng của ống đong (m</a:t>
            </a:r>
            <a:r>
              <a:rPr lang="vi-VN" sz="1600" dirty="0"/>
              <a:t>1</a:t>
            </a:r>
            <a:r>
              <a:rPr lang="vi-VN" sz="2800" dirty="0"/>
              <a:t>)</a:t>
            </a:r>
            <a:endParaRPr lang="en-US" sz="2800" dirty="0">
              <a:latin typeface="A62 Pngtree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E2C2B4-1B58-4924-A194-91577A1A31FA}"/>
              </a:ext>
            </a:extLst>
          </p:cNvPr>
          <p:cNvSpPr txBox="1"/>
          <p:nvPr/>
        </p:nvSpPr>
        <p:spPr>
          <a:xfrm>
            <a:off x="1277737" y="2951946"/>
            <a:ext cx="48849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Bước</a:t>
            </a:r>
            <a:r>
              <a:rPr lang="en-US" sz="2800" b="1" dirty="0"/>
              <a:t> 2:</a:t>
            </a:r>
            <a:r>
              <a:rPr lang="en-US" sz="2800" dirty="0">
                <a:latin typeface="A62 Pngtree"/>
              </a:rPr>
              <a:t> </a:t>
            </a:r>
            <a:r>
              <a:rPr lang="vi-VN" sz="2800" dirty="0"/>
              <a:t>Rót một lượng nước vào ống đong, xác định thể tích nước trong ống đong (V</a:t>
            </a:r>
            <a:r>
              <a:rPr lang="vi-VN" sz="1600" dirty="0"/>
              <a:t>n1</a:t>
            </a:r>
            <a:r>
              <a:rPr lang="vi-VN" sz="2800" dirty="0"/>
              <a:t>​).</a:t>
            </a:r>
            <a:endParaRPr lang="en-US" sz="2800" dirty="0">
              <a:latin typeface="A62 Pngtree"/>
            </a:endParaRPr>
          </a:p>
        </p:txBody>
      </p:sp>
    </p:spTree>
    <p:extLst>
      <p:ext uri="{BB962C8B-B14F-4D97-AF65-F5344CB8AC3E}">
        <p14:creationId xmlns:p14="http://schemas.microsoft.com/office/powerpoint/2010/main" val="28742878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5">
            <a:extLst>
              <a:ext uri="{FF2B5EF4-FFF2-40B4-BE49-F238E27FC236}">
                <a16:creationId xmlns:a16="http://schemas.microsoft.com/office/drawing/2014/main" id="{65AA3AFF-3AEF-44FB-84DB-834DC99D50D1}"/>
              </a:ext>
            </a:extLst>
          </p:cNvPr>
          <p:cNvSpPr/>
          <p:nvPr/>
        </p:nvSpPr>
        <p:spPr>
          <a:xfrm>
            <a:off x="1499015" y="1115771"/>
            <a:ext cx="4104000" cy="1284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97354F-B90B-479C-9E72-12DA4DE7AC90}"/>
              </a:ext>
            </a:extLst>
          </p:cNvPr>
          <p:cNvSpPr txBox="1"/>
          <p:nvPr/>
        </p:nvSpPr>
        <p:spPr>
          <a:xfrm>
            <a:off x="1602658" y="511277"/>
            <a:ext cx="5279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62 Pngtree"/>
              </a:rPr>
              <a:t>Cách</a:t>
            </a:r>
            <a:r>
              <a:rPr lang="en-US" sz="3200" dirty="0">
                <a:latin typeface="A62 Pngtree"/>
              </a:rPr>
              <a:t> </a:t>
            </a:r>
            <a:r>
              <a:rPr lang="en-US" sz="3200" dirty="0" err="1">
                <a:latin typeface="A62 Pngtree"/>
              </a:rPr>
              <a:t>tiến</a:t>
            </a:r>
            <a:r>
              <a:rPr lang="en-US" sz="3200" dirty="0">
                <a:latin typeface="A62 Pngtree"/>
              </a:rPr>
              <a:t> </a:t>
            </a:r>
            <a:r>
              <a:rPr lang="en-US" sz="3200" dirty="0" err="1">
                <a:latin typeface="A62 Pngtree"/>
              </a:rPr>
              <a:t>hành</a:t>
            </a:r>
            <a:endParaRPr lang="en-US" sz="3200" dirty="0">
              <a:latin typeface="A62 Pngtree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0619F4-964A-4EEB-9CF3-E4E828F2AB04}"/>
              </a:ext>
            </a:extLst>
          </p:cNvPr>
          <p:cNvSpPr txBox="1"/>
          <p:nvPr/>
        </p:nvSpPr>
        <p:spPr>
          <a:xfrm>
            <a:off x="1277737" y="1588643"/>
            <a:ext cx="48182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Bước</a:t>
            </a:r>
            <a:r>
              <a:rPr lang="en-US" sz="2800" b="1" dirty="0"/>
              <a:t> 1:</a:t>
            </a:r>
            <a:r>
              <a:rPr lang="en-US" sz="2800" dirty="0">
                <a:latin typeface="A62 Pngtree"/>
              </a:rPr>
              <a:t> </a:t>
            </a:r>
            <a:r>
              <a:rPr lang="vi-VN" sz="2800" dirty="0"/>
              <a:t>Xác định khối lượng của ống đong (m</a:t>
            </a:r>
            <a:r>
              <a:rPr lang="vi-VN" sz="1600" dirty="0"/>
              <a:t>1</a:t>
            </a:r>
            <a:r>
              <a:rPr lang="vi-VN" sz="2800" dirty="0"/>
              <a:t>)</a:t>
            </a:r>
            <a:endParaRPr lang="en-US" sz="2800" dirty="0">
              <a:latin typeface="A62 Pngtree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E2C2B4-1B58-4924-A194-91577A1A31FA}"/>
              </a:ext>
            </a:extLst>
          </p:cNvPr>
          <p:cNvSpPr txBox="1"/>
          <p:nvPr/>
        </p:nvSpPr>
        <p:spPr>
          <a:xfrm>
            <a:off x="1277737" y="2951946"/>
            <a:ext cx="48849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Bước</a:t>
            </a:r>
            <a:r>
              <a:rPr lang="en-US" sz="2800" b="1" dirty="0"/>
              <a:t> 2:</a:t>
            </a:r>
            <a:r>
              <a:rPr lang="en-US" sz="2800" dirty="0">
                <a:latin typeface="A62 Pngtree"/>
              </a:rPr>
              <a:t> </a:t>
            </a:r>
            <a:r>
              <a:rPr lang="vi-VN" sz="2800" dirty="0"/>
              <a:t>Rót một lượng nước vào ống đong, xác định thể tích nước trong ống đong (V</a:t>
            </a:r>
            <a:r>
              <a:rPr lang="vi-VN" sz="1600" dirty="0"/>
              <a:t>n1</a:t>
            </a:r>
            <a:r>
              <a:rPr lang="vi-VN" sz="2800" dirty="0"/>
              <a:t>​).</a:t>
            </a:r>
            <a:endParaRPr lang="en-US" sz="2800" dirty="0">
              <a:latin typeface="A62 Pngtree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B4ADEE-9D39-4E38-B685-24A82AFA29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355" t="1139" r="10168" b="11186"/>
          <a:stretch/>
        </p:blipFill>
        <p:spPr>
          <a:xfrm>
            <a:off x="6655662" y="1179977"/>
            <a:ext cx="4495801" cy="49437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C65C3E-ACE7-4380-9D2A-E809AC4E4C11}"/>
              </a:ext>
            </a:extLst>
          </p:cNvPr>
          <p:cNvSpPr txBox="1"/>
          <p:nvPr/>
        </p:nvSpPr>
        <p:spPr>
          <a:xfrm>
            <a:off x="1244399" y="4952196"/>
            <a:ext cx="48849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Bước</a:t>
            </a:r>
            <a:r>
              <a:rPr lang="en-US" sz="2800" b="1" dirty="0"/>
              <a:t> 3:</a:t>
            </a:r>
            <a:r>
              <a:rPr lang="en-US" sz="2800" dirty="0">
                <a:latin typeface="A62 Pngtree"/>
              </a:rPr>
              <a:t> </a:t>
            </a:r>
            <a:r>
              <a:rPr lang="vi-VN" sz="2800" dirty="0"/>
              <a:t>Xác định khối lượng của ống đong có đựng nước (m</a:t>
            </a:r>
            <a:r>
              <a:rPr lang="vi-VN" sz="1600" dirty="0"/>
              <a:t>2</a:t>
            </a:r>
            <a:r>
              <a:rPr lang="vi-VN" sz="2800" dirty="0"/>
              <a:t>)</a:t>
            </a:r>
            <a:endParaRPr lang="en-US" sz="2800" dirty="0">
              <a:latin typeface="A62 Pngtree"/>
            </a:endParaRPr>
          </a:p>
        </p:txBody>
      </p:sp>
    </p:spTree>
    <p:extLst>
      <p:ext uri="{BB962C8B-B14F-4D97-AF65-F5344CB8AC3E}">
        <p14:creationId xmlns:p14="http://schemas.microsoft.com/office/powerpoint/2010/main" val="1536062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5">
            <a:extLst>
              <a:ext uri="{FF2B5EF4-FFF2-40B4-BE49-F238E27FC236}">
                <a16:creationId xmlns:a16="http://schemas.microsoft.com/office/drawing/2014/main" id="{65AA3AFF-3AEF-44FB-84DB-834DC99D50D1}"/>
              </a:ext>
            </a:extLst>
          </p:cNvPr>
          <p:cNvSpPr/>
          <p:nvPr/>
        </p:nvSpPr>
        <p:spPr>
          <a:xfrm>
            <a:off x="1499015" y="1115771"/>
            <a:ext cx="4104000" cy="1284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97354F-B90B-479C-9E72-12DA4DE7AC90}"/>
              </a:ext>
            </a:extLst>
          </p:cNvPr>
          <p:cNvSpPr txBox="1"/>
          <p:nvPr/>
        </p:nvSpPr>
        <p:spPr>
          <a:xfrm>
            <a:off x="1602658" y="511277"/>
            <a:ext cx="5279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62 Pngtree"/>
              </a:rPr>
              <a:t>Cách</a:t>
            </a:r>
            <a:r>
              <a:rPr lang="en-US" sz="3200" dirty="0">
                <a:latin typeface="A62 Pngtree"/>
              </a:rPr>
              <a:t> </a:t>
            </a:r>
            <a:r>
              <a:rPr lang="en-US" sz="3200" dirty="0" err="1">
                <a:latin typeface="A62 Pngtree"/>
              </a:rPr>
              <a:t>tiến</a:t>
            </a:r>
            <a:r>
              <a:rPr lang="en-US" sz="3200" dirty="0">
                <a:latin typeface="A62 Pngtree"/>
              </a:rPr>
              <a:t> </a:t>
            </a:r>
            <a:r>
              <a:rPr lang="en-US" sz="3200" dirty="0" err="1">
                <a:latin typeface="A62 Pngtree"/>
              </a:rPr>
              <a:t>hành</a:t>
            </a:r>
            <a:endParaRPr lang="en-US" sz="3200" dirty="0">
              <a:latin typeface="A62 Pngtree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0619F4-964A-4EEB-9CF3-E4E828F2AB04}"/>
              </a:ext>
            </a:extLst>
          </p:cNvPr>
          <p:cNvSpPr txBox="1"/>
          <p:nvPr/>
        </p:nvSpPr>
        <p:spPr>
          <a:xfrm>
            <a:off x="1277736" y="1588643"/>
            <a:ext cx="49706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Bước</a:t>
            </a:r>
            <a:r>
              <a:rPr lang="en-US" sz="2800" b="1" dirty="0"/>
              <a:t> 4:</a:t>
            </a:r>
            <a:r>
              <a:rPr lang="en-US" sz="2800" dirty="0">
                <a:latin typeface="A62 Pngtree"/>
              </a:rPr>
              <a:t> </a:t>
            </a:r>
            <a:r>
              <a:rPr lang="vi-VN" sz="2800" dirty="0"/>
              <a:t>Xác định khối lượng nước trong ống đong:</a:t>
            </a:r>
            <a:endParaRPr lang="en-US" sz="2800" dirty="0"/>
          </a:p>
          <a:p>
            <a:endParaRPr lang="en-US" sz="2800" dirty="0">
              <a:latin typeface="A62 Pngtree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DD7A52-4B9F-48EF-8F51-9A59F4301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569" y="2502927"/>
            <a:ext cx="2135353" cy="40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0954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5">
            <a:extLst>
              <a:ext uri="{FF2B5EF4-FFF2-40B4-BE49-F238E27FC236}">
                <a16:creationId xmlns:a16="http://schemas.microsoft.com/office/drawing/2014/main" id="{65AA3AFF-3AEF-44FB-84DB-834DC99D50D1}"/>
              </a:ext>
            </a:extLst>
          </p:cNvPr>
          <p:cNvSpPr/>
          <p:nvPr/>
        </p:nvSpPr>
        <p:spPr>
          <a:xfrm>
            <a:off x="1499015" y="1115771"/>
            <a:ext cx="4104000" cy="1284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97354F-B90B-479C-9E72-12DA4DE7AC90}"/>
              </a:ext>
            </a:extLst>
          </p:cNvPr>
          <p:cNvSpPr txBox="1"/>
          <p:nvPr/>
        </p:nvSpPr>
        <p:spPr>
          <a:xfrm>
            <a:off x="1602658" y="511277"/>
            <a:ext cx="5279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62 Pngtree"/>
              </a:rPr>
              <a:t>Cách</a:t>
            </a:r>
            <a:r>
              <a:rPr lang="en-US" sz="3200" dirty="0">
                <a:latin typeface="A62 Pngtree"/>
              </a:rPr>
              <a:t> </a:t>
            </a:r>
            <a:r>
              <a:rPr lang="en-US" sz="3200" dirty="0" err="1">
                <a:latin typeface="A62 Pngtree"/>
              </a:rPr>
              <a:t>tiến</a:t>
            </a:r>
            <a:r>
              <a:rPr lang="en-US" sz="3200" dirty="0">
                <a:latin typeface="A62 Pngtree"/>
              </a:rPr>
              <a:t> </a:t>
            </a:r>
            <a:r>
              <a:rPr lang="en-US" sz="3200" dirty="0" err="1">
                <a:latin typeface="A62 Pngtree"/>
              </a:rPr>
              <a:t>hành</a:t>
            </a:r>
            <a:endParaRPr lang="en-US" sz="3200" dirty="0">
              <a:latin typeface="A62 Pngtree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0619F4-964A-4EEB-9CF3-E4E828F2AB04}"/>
              </a:ext>
            </a:extLst>
          </p:cNvPr>
          <p:cNvSpPr txBox="1"/>
          <p:nvPr/>
        </p:nvSpPr>
        <p:spPr>
          <a:xfrm>
            <a:off x="1277737" y="1588643"/>
            <a:ext cx="50563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Bước</a:t>
            </a:r>
            <a:r>
              <a:rPr lang="en-US" sz="2800" b="1" dirty="0"/>
              <a:t> 4:</a:t>
            </a:r>
            <a:r>
              <a:rPr lang="en-US" sz="2800" dirty="0">
                <a:latin typeface="A62 Pngtree"/>
              </a:rPr>
              <a:t> </a:t>
            </a:r>
            <a:r>
              <a:rPr lang="vi-VN" sz="2800" dirty="0"/>
              <a:t>Xác định khối lượng nước trong ống đong:</a:t>
            </a:r>
            <a:endParaRPr lang="en-US" sz="2800" dirty="0"/>
          </a:p>
          <a:p>
            <a:endParaRPr lang="en-US" sz="2800" dirty="0">
              <a:latin typeface="A62 Pngtree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E2C2B4-1B58-4924-A194-91577A1A31FA}"/>
              </a:ext>
            </a:extLst>
          </p:cNvPr>
          <p:cNvSpPr txBox="1"/>
          <p:nvPr/>
        </p:nvSpPr>
        <p:spPr>
          <a:xfrm>
            <a:off x="1277736" y="2973638"/>
            <a:ext cx="539928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Bước</a:t>
            </a:r>
            <a:r>
              <a:rPr lang="en-US" sz="2800" b="1" dirty="0"/>
              <a:t> 5:</a:t>
            </a:r>
            <a:r>
              <a:rPr lang="en-US" sz="2800" dirty="0">
                <a:latin typeface="A62 Pngtree"/>
              </a:rPr>
              <a:t> </a:t>
            </a:r>
            <a:r>
              <a:rPr lang="vi-VN" sz="2800" dirty="0"/>
              <a:t>Lặp lại thí nghiệm </a:t>
            </a:r>
            <a:r>
              <a:rPr lang="en-US" sz="2800" dirty="0"/>
              <a:t>2</a:t>
            </a:r>
            <a:r>
              <a:rPr lang="vi-VN" sz="2800" dirty="0"/>
              <a:t> lần nữa, ghi số liệu vào vở theo mẫu </a:t>
            </a:r>
            <a:r>
              <a:rPr lang="vi-VN" sz="2800" i="1" dirty="0"/>
              <a:t>Bảng 14.2</a:t>
            </a:r>
            <a:r>
              <a:rPr lang="vi-VN" sz="2800" dirty="0"/>
              <a:t>, tính giá trị thể tích trung bình (V</a:t>
            </a:r>
            <a:r>
              <a:rPr lang="vi-VN" dirty="0"/>
              <a:t>ntb</a:t>
            </a:r>
            <a:r>
              <a:rPr lang="vi-VN" sz="2800" dirty="0"/>
              <a:t>) và khối lượng trung bình (m</a:t>
            </a:r>
            <a:r>
              <a:rPr lang="vi-VN" dirty="0"/>
              <a:t>ntb</a:t>
            </a:r>
            <a:r>
              <a:rPr lang="en-US" sz="2800" dirty="0"/>
              <a:t>)</a:t>
            </a:r>
            <a:r>
              <a:rPr lang="vi-VN" sz="2800" dirty="0"/>
              <a:t> của nước.</a:t>
            </a:r>
            <a:endParaRPr lang="en-US" sz="2800" dirty="0">
              <a:latin typeface="A62 Pngtree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DD7A52-4B9F-48EF-8F51-9A59F4301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569" y="2502927"/>
            <a:ext cx="2135353" cy="4054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2D738F-0B2A-44C5-BAD7-8340C7B48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6050" y="3884969"/>
            <a:ext cx="5610225" cy="179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3797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5">
            <a:extLst>
              <a:ext uri="{FF2B5EF4-FFF2-40B4-BE49-F238E27FC236}">
                <a16:creationId xmlns:a16="http://schemas.microsoft.com/office/drawing/2014/main" id="{65AA3AFF-3AEF-44FB-84DB-834DC99D50D1}"/>
              </a:ext>
            </a:extLst>
          </p:cNvPr>
          <p:cNvSpPr/>
          <p:nvPr/>
        </p:nvSpPr>
        <p:spPr>
          <a:xfrm>
            <a:off x="1499015" y="1115771"/>
            <a:ext cx="4104000" cy="1284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97354F-B90B-479C-9E72-12DA4DE7AC90}"/>
              </a:ext>
            </a:extLst>
          </p:cNvPr>
          <p:cNvSpPr txBox="1"/>
          <p:nvPr/>
        </p:nvSpPr>
        <p:spPr>
          <a:xfrm>
            <a:off x="1602658" y="511277"/>
            <a:ext cx="5279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62 Pngtree"/>
              </a:rPr>
              <a:t>Cách</a:t>
            </a:r>
            <a:r>
              <a:rPr lang="en-US" sz="3200" dirty="0">
                <a:latin typeface="A62 Pngtree"/>
              </a:rPr>
              <a:t> </a:t>
            </a:r>
            <a:r>
              <a:rPr lang="en-US" sz="3200" dirty="0" err="1">
                <a:latin typeface="A62 Pngtree"/>
              </a:rPr>
              <a:t>tiến</a:t>
            </a:r>
            <a:r>
              <a:rPr lang="en-US" sz="3200" dirty="0">
                <a:latin typeface="A62 Pngtree"/>
              </a:rPr>
              <a:t> </a:t>
            </a:r>
            <a:r>
              <a:rPr lang="en-US" sz="3200" dirty="0" err="1">
                <a:latin typeface="A62 Pngtree"/>
              </a:rPr>
              <a:t>hành</a:t>
            </a:r>
            <a:endParaRPr lang="en-US" sz="3200" dirty="0">
              <a:latin typeface="A62 Pngtree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0619F4-964A-4EEB-9CF3-E4E828F2AB04}"/>
              </a:ext>
            </a:extLst>
          </p:cNvPr>
          <p:cNvSpPr txBox="1"/>
          <p:nvPr/>
        </p:nvSpPr>
        <p:spPr>
          <a:xfrm>
            <a:off x="1277737" y="1588643"/>
            <a:ext cx="49992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Bước</a:t>
            </a:r>
            <a:r>
              <a:rPr lang="en-US" sz="2800" b="1" dirty="0"/>
              <a:t> 4:</a:t>
            </a:r>
            <a:r>
              <a:rPr lang="en-US" sz="2800" dirty="0">
                <a:latin typeface="A62 Pngtree"/>
              </a:rPr>
              <a:t> </a:t>
            </a:r>
            <a:r>
              <a:rPr lang="vi-VN" sz="2800" dirty="0"/>
              <a:t>Xác định khối lượng nước trong ống đong:</a:t>
            </a:r>
            <a:endParaRPr lang="en-US" sz="2800" dirty="0"/>
          </a:p>
          <a:p>
            <a:endParaRPr lang="en-US" sz="2800" dirty="0">
              <a:latin typeface="A62 Pngtree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E2C2B4-1B58-4924-A194-91577A1A31FA}"/>
              </a:ext>
            </a:extLst>
          </p:cNvPr>
          <p:cNvSpPr txBox="1"/>
          <p:nvPr/>
        </p:nvSpPr>
        <p:spPr>
          <a:xfrm>
            <a:off x="1277736" y="2951946"/>
            <a:ext cx="54088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Bước</a:t>
            </a:r>
            <a:r>
              <a:rPr lang="en-US" sz="2800" b="1" dirty="0"/>
              <a:t> 5:</a:t>
            </a:r>
            <a:r>
              <a:rPr lang="en-US" sz="2800" dirty="0">
                <a:latin typeface="A62 Pngtree"/>
              </a:rPr>
              <a:t> </a:t>
            </a:r>
            <a:r>
              <a:rPr lang="vi-VN" sz="2800" dirty="0"/>
              <a:t>Lặp lại thí nghiệm </a:t>
            </a:r>
            <a:r>
              <a:rPr lang="en-US" sz="2800" dirty="0"/>
              <a:t>2</a:t>
            </a:r>
            <a:r>
              <a:rPr lang="vi-VN" sz="2800" dirty="0"/>
              <a:t> lần nữa, ghi số liệu vào vở theo mẫu </a:t>
            </a:r>
            <a:r>
              <a:rPr lang="vi-VN" sz="2800" i="1" dirty="0"/>
              <a:t>Bảng 14.2</a:t>
            </a:r>
            <a:r>
              <a:rPr lang="vi-VN" sz="2800" dirty="0"/>
              <a:t>, tính giá trị thể tích trung bình (V</a:t>
            </a:r>
            <a:r>
              <a:rPr lang="vi-VN" dirty="0"/>
              <a:t>ntb</a:t>
            </a:r>
            <a:r>
              <a:rPr lang="vi-VN" sz="2800" dirty="0"/>
              <a:t>) và khối lượng trung bình (m</a:t>
            </a:r>
            <a:r>
              <a:rPr lang="vi-VN" dirty="0"/>
              <a:t>ntb</a:t>
            </a:r>
            <a:r>
              <a:rPr lang="en-US" sz="2800" dirty="0"/>
              <a:t>)</a:t>
            </a:r>
            <a:r>
              <a:rPr lang="vi-VN" sz="2800" dirty="0"/>
              <a:t> của nước.</a:t>
            </a:r>
            <a:endParaRPr lang="en-US" sz="2800" dirty="0">
              <a:latin typeface="A62 Pngtree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DD7A52-4B9F-48EF-8F51-9A59F4301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569" y="2502927"/>
            <a:ext cx="2135353" cy="40544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2480CB8-EC16-4B15-89BD-0681890B4683}"/>
              </a:ext>
            </a:extLst>
          </p:cNvPr>
          <p:cNvGrpSpPr/>
          <p:nvPr/>
        </p:nvGrpSpPr>
        <p:grpSpPr>
          <a:xfrm>
            <a:off x="1211062" y="5269357"/>
            <a:ext cx="6359351" cy="1066266"/>
            <a:chOff x="1211062" y="5269357"/>
            <a:chExt cx="6359351" cy="106626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6C65C3E-ACE7-4380-9D2A-E809AC4E4C11}"/>
                </a:ext>
              </a:extLst>
            </p:cNvPr>
            <p:cNvSpPr txBox="1"/>
            <p:nvPr/>
          </p:nvSpPr>
          <p:spPr>
            <a:xfrm>
              <a:off x="1211062" y="5269357"/>
              <a:ext cx="567151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/>
                <a:t>Bước</a:t>
              </a:r>
              <a:r>
                <a:rPr lang="en-US" sz="2800" b="1" dirty="0"/>
                <a:t> 6:</a:t>
              </a:r>
              <a:r>
                <a:rPr lang="en-US" sz="2800" dirty="0">
                  <a:latin typeface="A62 Pngtree"/>
                </a:rPr>
                <a:t> </a:t>
              </a:r>
              <a:r>
                <a:rPr lang="vi-VN" sz="2800" dirty="0"/>
                <a:t>Xác định khối lượng riêng của nước theo công thức:</a:t>
              </a:r>
              <a:endParaRPr lang="en-US" sz="2800" dirty="0">
                <a:latin typeface="A62 Pngtree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57E1A3E-2DB5-457C-B9C7-5E5C642792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34075" y="5541409"/>
              <a:ext cx="1136338" cy="7942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31079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矩形 60"/>
          <p:cNvSpPr/>
          <p:nvPr/>
        </p:nvSpPr>
        <p:spPr>
          <a:xfrm>
            <a:off x="2023671" y="1993692"/>
            <a:ext cx="1349116" cy="2848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1" name="Google Shape;461;p32"/>
          <p:cNvSpPr txBox="1">
            <a:spLocks noGrp="1"/>
          </p:cNvSpPr>
          <p:nvPr>
            <p:ph type="title" idx="4294967295"/>
          </p:nvPr>
        </p:nvSpPr>
        <p:spPr>
          <a:xfrm>
            <a:off x="2173259" y="3653884"/>
            <a:ext cx="7845482" cy="1768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vi-VN" altLang="zh-CN" sz="4000" b="1" spc="300" dirty="0">
                <a:solidFill>
                  <a:schemeClr val="tx2">
                    <a:lumMod val="10000"/>
                  </a:schemeClr>
                </a:solidFill>
                <a:latin typeface="A62 Pngtree" pitchFamily="2" charset="0"/>
              </a:rPr>
              <a:t>Xác định khối lượng riêng của một có hình dạng bất kì không thấm nước</a:t>
            </a:r>
            <a:endParaRPr sz="4000" spc="300" dirty="0">
              <a:solidFill>
                <a:schemeClr val="tx1"/>
              </a:solidFill>
              <a:latin typeface="A62 Pngtree" pitchFamily="2" charset="0"/>
            </a:endParaRPr>
          </a:p>
        </p:txBody>
      </p:sp>
      <p:sp>
        <p:nvSpPr>
          <p:cNvPr id="463" name="Google Shape;463;p32"/>
          <p:cNvSpPr txBox="1">
            <a:spLocks noGrp="1"/>
          </p:cNvSpPr>
          <p:nvPr>
            <p:ph type="title" idx="4294967295"/>
          </p:nvPr>
        </p:nvSpPr>
        <p:spPr>
          <a:xfrm>
            <a:off x="1690883" y="1436116"/>
            <a:ext cx="2002643" cy="144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GB" sz="5400" spc="600" dirty="0">
                <a:latin typeface="A62 Pngtree" pitchFamily="2" charset="0"/>
              </a:rPr>
              <a:t>03</a:t>
            </a:r>
            <a:endParaRPr sz="5400" spc="600" dirty="0">
              <a:latin typeface="A62 Pngtre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998009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5">
            <a:extLst>
              <a:ext uri="{FF2B5EF4-FFF2-40B4-BE49-F238E27FC236}">
                <a16:creationId xmlns:a16="http://schemas.microsoft.com/office/drawing/2014/main" id="{65AA3AFF-3AEF-44FB-84DB-834DC99D50D1}"/>
              </a:ext>
            </a:extLst>
          </p:cNvPr>
          <p:cNvSpPr/>
          <p:nvPr/>
        </p:nvSpPr>
        <p:spPr>
          <a:xfrm>
            <a:off x="1499015" y="1115771"/>
            <a:ext cx="4104000" cy="1284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97354F-B90B-479C-9E72-12DA4DE7AC90}"/>
              </a:ext>
            </a:extLst>
          </p:cNvPr>
          <p:cNvSpPr txBox="1"/>
          <p:nvPr/>
        </p:nvSpPr>
        <p:spPr>
          <a:xfrm>
            <a:off x="1602658" y="511277"/>
            <a:ext cx="5279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62 Pngtree"/>
              </a:rPr>
              <a:t>Chuẩn</a:t>
            </a:r>
            <a:r>
              <a:rPr lang="en-US" sz="3200" dirty="0">
                <a:latin typeface="A62 Pngtree"/>
              </a:rPr>
              <a:t> </a:t>
            </a:r>
            <a:r>
              <a:rPr lang="en-US" sz="3200" dirty="0" err="1">
                <a:latin typeface="A62 Pngtree"/>
              </a:rPr>
              <a:t>bị</a:t>
            </a:r>
            <a:endParaRPr lang="en-US" sz="3200" dirty="0">
              <a:latin typeface="A62 Pngtree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68877BA-DAB6-4865-95C2-774BE41EDD3F}"/>
              </a:ext>
            </a:extLst>
          </p:cNvPr>
          <p:cNvSpPr txBox="1"/>
          <p:nvPr/>
        </p:nvSpPr>
        <p:spPr>
          <a:xfrm>
            <a:off x="7671798" y="3817729"/>
            <a:ext cx="1828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Ống</a:t>
            </a:r>
            <a:r>
              <a:rPr lang="en-US" sz="2400" dirty="0"/>
              <a:t> </a:t>
            </a:r>
            <a:r>
              <a:rPr lang="en-US" sz="2400" dirty="0" err="1"/>
              <a:t>đong</a:t>
            </a:r>
            <a:endParaRPr lang="en-US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DAA085B-8224-4D55-BF6D-07140D04FF46}"/>
              </a:ext>
            </a:extLst>
          </p:cNvPr>
          <p:cNvSpPr txBox="1"/>
          <p:nvPr/>
        </p:nvSpPr>
        <p:spPr>
          <a:xfrm>
            <a:off x="2537821" y="6326486"/>
            <a:ext cx="1669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Cốc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0619F4-964A-4EEB-9CF3-E4E828F2AB04}"/>
              </a:ext>
            </a:extLst>
          </p:cNvPr>
          <p:cNvSpPr txBox="1"/>
          <p:nvPr/>
        </p:nvSpPr>
        <p:spPr>
          <a:xfrm>
            <a:off x="2451547" y="3647838"/>
            <a:ext cx="2466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62 Pngtree"/>
              </a:rPr>
              <a:t>Cân</a:t>
            </a:r>
            <a:r>
              <a:rPr lang="en-US" sz="2800" dirty="0">
                <a:latin typeface="A62 Pngtree"/>
              </a:rPr>
              <a:t> </a:t>
            </a:r>
            <a:r>
              <a:rPr lang="en-US" sz="2800" dirty="0" err="1">
                <a:latin typeface="A62 Pngtree"/>
              </a:rPr>
              <a:t>điện</a:t>
            </a:r>
            <a:r>
              <a:rPr lang="en-US" sz="2800" dirty="0">
                <a:latin typeface="A62 Pngtree"/>
              </a:rPr>
              <a:t> </a:t>
            </a:r>
            <a:r>
              <a:rPr lang="en-US" sz="2800" dirty="0" err="1">
                <a:latin typeface="A62 Pngtree"/>
              </a:rPr>
              <a:t>tử</a:t>
            </a:r>
            <a:endParaRPr lang="en-US" sz="2800" dirty="0">
              <a:latin typeface="A62 Pngtree"/>
            </a:endParaRPr>
          </a:p>
        </p:txBody>
      </p:sp>
      <p:pic>
        <p:nvPicPr>
          <p:cNvPr id="7170" name="Picture 2" descr="Ống đong thủy tinh class B (Isolab- Đức) - @DongNamLab">
            <a:extLst>
              <a:ext uri="{FF2B5EF4-FFF2-40B4-BE49-F238E27FC236}">
                <a16:creationId xmlns:a16="http://schemas.microsoft.com/office/drawing/2014/main" id="{234A640E-EA53-4832-B09E-8C6A3FA8AE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30" t="21506" r="38529" b="18566"/>
          <a:stretch/>
        </p:blipFill>
        <p:spPr bwMode="auto">
          <a:xfrm>
            <a:off x="8015926" y="428936"/>
            <a:ext cx="1112081" cy="335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ình ảnh Một Cốc Nước PNG , Cốc, Nước, Vẽ Tay PNG và Vector với nền trong  suốt để tải xuống miễn phí">
            <a:extLst>
              <a:ext uri="{FF2B5EF4-FFF2-40B4-BE49-F238E27FC236}">
                <a16:creationId xmlns:a16="http://schemas.microsoft.com/office/drawing/2014/main" id="{A0BF7701-0BE1-421E-815C-47DDAF4095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3790"/>
          <a:stretch/>
        </p:blipFill>
        <p:spPr bwMode="auto">
          <a:xfrm>
            <a:off x="1378532" y="3596968"/>
            <a:ext cx="3817729" cy="290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48BB5CC-05F4-4D51-BA7A-08DB4B83AD83}"/>
              </a:ext>
            </a:extLst>
          </p:cNvPr>
          <p:cNvSpPr txBox="1"/>
          <p:nvPr/>
        </p:nvSpPr>
        <p:spPr>
          <a:xfrm>
            <a:off x="7830911" y="6198231"/>
            <a:ext cx="1669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Hòn</a:t>
            </a:r>
            <a:r>
              <a:rPr lang="en-US" sz="2400" dirty="0"/>
              <a:t> </a:t>
            </a:r>
            <a:r>
              <a:rPr lang="en-US" sz="2400" dirty="0" err="1"/>
              <a:t>sỏi</a:t>
            </a:r>
            <a:endParaRPr lang="en-US" sz="24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10D250E-02EC-4B7D-A2C4-E70F011A153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113" b="66946" l="1741" r="43671">
                        <a14:foregroundMark x1="22951" y1="31029" x2="23963" y2="31946"/>
                        <a14:foregroundMark x1="42785" y1="58747" x2="43196" y2="59833"/>
                        <a14:foregroundMark x1="2532" y1="48536" x2="2872" y2="56636"/>
                        <a14:foregroundMark x1="41930" y1="34310" x2="41930" y2="34310"/>
                        <a14:foregroundMark x1="42247" y1="34310" x2="42247" y2="34310"/>
                        <a14:foregroundMark x1="1741" y1="34310" x2="5926" y2="33974"/>
                        <a14:foregroundMark x1="16538" y1="31585" x2="17548" y2="31132"/>
                        <a14:foregroundMark x1="43196" y1="60251" x2="43196" y2="60251"/>
                        <a14:foregroundMark x1="43089" y1="48473" x2="43161" y2="47451"/>
                        <a14:foregroundMark x1="42405" y1="63180" x2="42405" y2="63180"/>
                        <a14:backgroundMark x1="10285" y1="41004" x2="16297" y2="53138"/>
                        <a14:backgroundMark x1="16297" y1="53138" x2="43038" y2="57741"/>
                        <a14:backgroundMark x1="41930" y1="35146" x2="9652" y2="77824"/>
                        <a14:backgroundMark x1="7278" y1="30126" x2="35759" y2="70711"/>
                        <a14:backgroundMark x1="35759" y1="70711" x2="35918" y2="70711"/>
                        <a14:backgroundMark x1="35443" y1="30962" x2="949" y2="69874"/>
                        <a14:backgroundMark x1="16456" y1="35565" x2="20728" y2="35983"/>
                        <a14:backgroundMark x1="20728" y1="35983" x2="20886" y2="35983"/>
                        <a14:backgroundMark x1="28006" y1="31799" x2="27848" y2="41004"/>
                        <a14:backgroundMark x1="36234" y1="44351" x2="31962" y2="65272"/>
                        <a14:backgroundMark x1="31962" y1="65272" x2="26424" y2="76987"/>
                        <a14:backgroundMark x1="41297" y1="38494" x2="35918" y2="44351"/>
                        <a14:backgroundMark x1="35918" y1="44351" x2="34019" y2="44351"/>
                        <a14:backgroundMark x1="26741" y1="35146" x2="26741" y2="35146"/>
                        <a14:backgroundMark x1="19146" y1="35146" x2="20095" y2="38912"/>
                        <a14:backgroundMark x1="20095" y1="33891" x2="20095" y2="33891"/>
                      </a14:backgroundRemoval>
                    </a14:imgEffect>
                  </a14:imgLayer>
                </a14:imgProps>
              </a:ext>
            </a:extLst>
          </a:blip>
          <a:srcRect l="18468" t="20380" r="71447" b="62896"/>
          <a:stretch/>
        </p:blipFill>
        <p:spPr>
          <a:xfrm>
            <a:off x="8005293" y="5225440"/>
            <a:ext cx="1133346" cy="71072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12D480E-1587-48DC-8B9C-26E4BB09AAB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113" b="66946" l="1741" r="43671">
                        <a14:foregroundMark x1="20570" y1="28870" x2="26108" y2="33891"/>
                        <a14:foregroundMark x1="26108" y1="33891" x2="26424" y2="33891"/>
                        <a14:foregroundMark x1="14399" y1="41423" x2="27215" y2="36820"/>
                        <a14:foregroundMark x1="24842" y1="37657" x2="32595" y2="41423"/>
                        <a14:foregroundMark x1="34019" y1="46444" x2="25000" y2="55649"/>
                        <a14:foregroundMark x1="25000" y1="55649" x2="17247" y2="56067"/>
                        <a14:foregroundMark x1="18038" y1="67364" x2="28956" y2="65272"/>
                        <a14:foregroundMark x1="28956" y1="65272" x2="29272" y2="65272"/>
                        <a14:foregroundMark x1="39557" y1="66109" x2="32595" y2="63180"/>
                        <a14:foregroundMark x1="40981" y1="53975" x2="43196" y2="59833"/>
                        <a14:foregroundMark x1="39557" y1="50209" x2="18196" y2="54393"/>
                        <a14:foregroundMark x1="34968" y1="56067" x2="23101" y2="56067"/>
                        <a14:foregroundMark x1="23101" y1="56067" x2="22468" y2="55649"/>
                        <a14:foregroundMark x1="13291" y1="51464" x2="11392" y2="55649"/>
                        <a14:foregroundMark x1="2532" y1="48536" x2="3006" y2="59833"/>
                        <a14:foregroundMark x1="3006" y1="59833" x2="3323" y2="61088"/>
                        <a14:foregroundMark x1="8386" y1="53975" x2="12500" y2="54393"/>
                        <a14:foregroundMark x1="5222" y1="36820" x2="7120" y2="35983"/>
                        <a14:foregroundMark x1="10443" y1="36402" x2="17880" y2="34310"/>
                        <a14:foregroundMark x1="22310" y1="34310" x2="24842" y2="35983"/>
                        <a14:foregroundMark x1="28481" y1="35565" x2="33228" y2="37238"/>
                        <a14:foregroundMark x1="33228" y1="37238" x2="37658" y2="35146"/>
                        <a14:foregroundMark x1="24209" y1="32636" x2="24209" y2="32636"/>
                        <a14:foregroundMark x1="41456" y1="35983" x2="41456" y2="35983"/>
                        <a14:foregroundMark x1="41930" y1="34310" x2="41930" y2="34310"/>
                        <a14:foregroundMark x1="42247" y1="34310" x2="42247" y2="34310"/>
                        <a14:foregroundMark x1="39715" y1="34310" x2="39399" y2="34310"/>
                        <a14:foregroundMark x1="36709" y1="35983" x2="36709" y2="35983"/>
                        <a14:foregroundMark x1="26266" y1="34310" x2="31171" y2="35146"/>
                        <a14:foregroundMark x1="31171" y1="35146" x2="36234" y2="34728"/>
                        <a14:foregroundMark x1="30380" y1="35146" x2="30380" y2="35146"/>
                        <a14:foregroundMark x1="33070" y1="33891" x2="33070" y2="33891"/>
                        <a14:foregroundMark x1="32437" y1="33891" x2="30063" y2="34728"/>
                        <a14:foregroundMark x1="30538" y1="33891" x2="29114" y2="34310"/>
                        <a14:foregroundMark x1="37816" y1="33891" x2="41297" y2="33891"/>
                        <a14:foregroundMark x1="37342" y1="35983" x2="36867" y2="34728"/>
                        <a14:foregroundMark x1="19937" y1="35146" x2="13766" y2="37238"/>
                        <a14:foregroundMark x1="1741" y1="34310" x2="6962" y2="33891"/>
                        <a14:foregroundMark x1="6962" y1="33891" x2="11392" y2="33891"/>
                        <a14:foregroundMark x1="11392" y1="33891" x2="20728" y2="29707"/>
                        <a14:foregroundMark x1="20728" y1="29707" x2="21519" y2="30544"/>
                        <a14:foregroundMark x1="35127" y1="33891" x2="35127" y2="33891"/>
                        <a14:foregroundMark x1="36867" y1="34310" x2="36867" y2="34310"/>
                        <a14:foregroundMark x1="43196" y1="60251" x2="43196" y2="60251"/>
                        <a14:foregroundMark x1="42880" y1="55230" x2="42880" y2="53556"/>
                        <a14:foregroundMark x1="42880" y1="51464" x2="43671" y2="40167"/>
                        <a14:foregroundMark x1="43671" y1="40167" x2="43671" y2="40167"/>
                        <a14:foregroundMark x1="42405" y1="63180" x2="42405" y2="63180"/>
                      </a14:backgroundRemoval>
                    </a14:imgEffect>
                  </a14:imgLayer>
                </a14:imgProps>
              </a:ext>
            </a:extLst>
          </a:blip>
          <a:srcRect t="34386" r="54627" b="27377"/>
          <a:stretch/>
        </p:blipFill>
        <p:spPr>
          <a:xfrm>
            <a:off x="1298477" y="2012116"/>
            <a:ext cx="4773113" cy="152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6910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0"/>
          <p:cNvSpPr txBox="1">
            <a:spLocks noGrp="1"/>
          </p:cNvSpPr>
          <p:nvPr>
            <p:ph type="title" idx="4294967295"/>
          </p:nvPr>
        </p:nvSpPr>
        <p:spPr>
          <a:xfrm>
            <a:off x="3256908" y="1643791"/>
            <a:ext cx="6990028" cy="859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sz="2400" spc="300" dirty="0" err="1">
                <a:solidFill>
                  <a:schemeClr val="tx1"/>
                </a:solidFill>
                <a:latin typeface="A62 Pngtree" pitchFamily="2" charset="0"/>
              </a:rPr>
              <a:t>Xác</a:t>
            </a:r>
            <a:r>
              <a:rPr lang="en-US" sz="2400" spc="300" dirty="0">
                <a:solidFill>
                  <a:schemeClr val="tx1"/>
                </a:solidFill>
                <a:latin typeface="A62 Pngtree" pitchFamily="2" charset="0"/>
              </a:rPr>
              <a:t> </a:t>
            </a:r>
            <a:r>
              <a:rPr lang="en-US" sz="2400" spc="300" dirty="0" err="1">
                <a:solidFill>
                  <a:schemeClr val="tx1"/>
                </a:solidFill>
                <a:latin typeface="A62 Pngtree" pitchFamily="2" charset="0"/>
              </a:rPr>
              <a:t>định</a:t>
            </a:r>
            <a:r>
              <a:rPr lang="en-US" sz="2400" spc="300" dirty="0">
                <a:solidFill>
                  <a:schemeClr val="tx1"/>
                </a:solidFill>
                <a:latin typeface="A62 Pngtree" pitchFamily="2" charset="0"/>
              </a:rPr>
              <a:t> </a:t>
            </a:r>
            <a:r>
              <a:rPr lang="en-US" sz="2400" spc="300" dirty="0" err="1">
                <a:solidFill>
                  <a:schemeClr val="tx1"/>
                </a:solidFill>
                <a:latin typeface="A62 Pngtree" pitchFamily="2" charset="0"/>
              </a:rPr>
              <a:t>khối</a:t>
            </a:r>
            <a:r>
              <a:rPr lang="en-US" sz="2400" spc="300" dirty="0">
                <a:solidFill>
                  <a:schemeClr val="tx1"/>
                </a:solidFill>
                <a:latin typeface="A62 Pngtree" pitchFamily="2" charset="0"/>
              </a:rPr>
              <a:t> l</a:t>
            </a:r>
            <a:r>
              <a:rPr lang="vi-VN" sz="2400" spc="300" dirty="0">
                <a:solidFill>
                  <a:schemeClr val="tx1"/>
                </a:solidFill>
                <a:latin typeface="A62 Pngtree" pitchFamily="2" charset="0"/>
              </a:rPr>
              <a:t>ư</a:t>
            </a:r>
            <a:r>
              <a:rPr lang="en-US" sz="2400" spc="300" dirty="0" err="1">
                <a:solidFill>
                  <a:schemeClr val="tx1"/>
                </a:solidFill>
                <a:latin typeface="A62 Pngtree" pitchFamily="2" charset="0"/>
              </a:rPr>
              <a:t>ợng</a:t>
            </a:r>
            <a:r>
              <a:rPr lang="en-US" sz="2400" spc="300" dirty="0">
                <a:solidFill>
                  <a:schemeClr val="tx1"/>
                </a:solidFill>
                <a:latin typeface="A62 Pngtree" pitchFamily="2" charset="0"/>
              </a:rPr>
              <a:t> </a:t>
            </a:r>
            <a:r>
              <a:rPr lang="en-US" sz="2400" spc="300" dirty="0" err="1">
                <a:solidFill>
                  <a:schemeClr val="tx1"/>
                </a:solidFill>
                <a:latin typeface="A62 Pngtree" pitchFamily="2" charset="0"/>
              </a:rPr>
              <a:t>riêng</a:t>
            </a:r>
            <a:r>
              <a:rPr lang="en-US" sz="2400" spc="300" dirty="0">
                <a:solidFill>
                  <a:schemeClr val="tx1"/>
                </a:solidFill>
                <a:latin typeface="A62 Pngtree" pitchFamily="2" charset="0"/>
              </a:rPr>
              <a:t> </a:t>
            </a:r>
            <a:r>
              <a:rPr lang="en-US" sz="2400" spc="300" dirty="0" err="1">
                <a:solidFill>
                  <a:schemeClr val="tx1"/>
                </a:solidFill>
                <a:latin typeface="A62 Pngtree" pitchFamily="2" charset="0"/>
              </a:rPr>
              <a:t>của</a:t>
            </a:r>
            <a:r>
              <a:rPr lang="en-US" sz="2400" spc="300" dirty="0">
                <a:solidFill>
                  <a:schemeClr val="tx1"/>
                </a:solidFill>
                <a:latin typeface="A62 Pngtree" pitchFamily="2" charset="0"/>
              </a:rPr>
              <a:t> </a:t>
            </a:r>
            <a:r>
              <a:rPr lang="en-US" sz="2400" spc="300" dirty="0" err="1">
                <a:solidFill>
                  <a:schemeClr val="tx1"/>
                </a:solidFill>
                <a:latin typeface="A62 Pngtree" pitchFamily="2" charset="0"/>
              </a:rPr>
              <a:t>một</a:t>
            </a:r>
            <a:r>
              <a:rPr lang="en-US" sz="2400" spc="300" dirty="0">
                <a:solidFill>
                  <a:schemeClr val="tx1"/>
                </a:solidFill>
                <a:latin typeface="A62 Pngtree" pitchFamily="2" charset="0"/>
              </a:rPr>
              <a:t> </a:t>
            </a:r>
            <a:r>
              <a:rPr lang="en-US" sz="2400" spc="300" dirty="0" err="1">
                <a:solidFill>
                  <a:schemeClr val="tx1"/>
                </a:solidFill>
                <a:latin typeface="A62 Pngtree" pitchFamily="2" charset="0"/>
              </a:rPr>
              <a:t>vật</a:t>
            </a:r>
            <a:r>
              <a:rPr lang="en-US" sz="2400" spc="300" dirty="0">
                <a:solidFill>
                  <a:schemeClr val="tx1"/>
                </a:solidFill>
                <a:latin typeface="A62 Pngtree" pitchFamily="2" charset="0"/>
              </a:rPr>
              <a:t> </a:t>
            </a:r>
            <a:r>
              <a:rPr lang="en-US" sz="2400" spc="300" dirty="0" err="1">
                <a:solidFill>
                  <a:schemeClr val="tx1"/>
                </a:solidFill>
                <a:latin typeface="A62 Pngtree" pitchFamily="2" charset="0"/>
              </a:rPr>
              <a:t>hình</a:t>
            </a:r>
            <a:r>
              <a:rPr lang="en-US" sz="2400" spc="300" dirty="0">
                <a:solidFill>
                  <a:schemeClr val="tx1"/>
                </a:solidFill>
                <a:latin typeface="A62 Pngtree" pitchFamily="2" charset="0"/>
              </a:rPr>
              <a:t> </a:t>
            </a:r>
            <a:r>
              <a:rPr lang="en-US" sz="2400" spc="300" dirty="0" err="1">
                <a:solidFill>
                  <a:schemeClr val="tx1"/>
                </a:solidFill>
                <a:latin typeface="A62 Pngtree" pitchFamily="2" charset="0"/>
              </a:rPr>
              <a:t>hộp</a:t>
            </a:r>
            <a:r>
              <a:rPr lang="en-US" sz="2400" spc="300" dirty="0">
                <a:solidFill>
                  <a:schemeClr val="tx1"/>
                </a:solidFill>
                <a:latin typeface="A62 Pngtree" pitchFamily="2" charset="0"/>
              </a:rPr>
              <a:t> </a:t>
            </a:r>
            <a:r>
              <a:rPr lang="en-US" sz="2400" spc="300" dirty="0" err="1">
                <a:solidFill>
                  <a:schemeClr val="tx1"/>
                </a:solidFill>
                <a:latin typeface="A62 Pngtree" pitchFamily="2" charset="0"/>
              </a:rPr>
              <a:t>chữ</a:t>
            </a:r>
            <a:r>
              <a:rPr lang="en-US" sz="2400" spc="300" dirty="0">
                <a:solidFill>
                  <a:schemeClr val="tx1"/>
                </a:solidFill>
                <a:latin typeface="A62 Pngtree" pitchFamily="2" charset="0"/>
              </a:rPr>
              <a:t> </a:t>
            </a:r>
            <a:r>
              <a:rPr lang="en-US" sz="2400" spc="300" dirty="0" err="1">
                <a:solidFill>
                  <a:schemeClr val="tx1"/>
                </a:solidFill>
                <a:latin typeface="A62 Pngtree" pitchFamily="2" charset="0"/>
              </a:rPr>
              <a:t>nhật</a:t>
            </a:r>
            <a:endParaRPr lang="en-US" sz="2400" spc="300" dirty="0">
              <a:solidFill>
                <a:schemeClr val="tx1"/>
              </a:solidFill>
              <a:latin typeface="A62 Pngtree" pitchFamily="2" charset="0"/>
            </a:endParaRPr>
          </a:p>
        </p:txBody>
      </p:sp>
      <p:sp>
        <p:nvSpPr>
          <p:cNvPr id="371" name="Google Shape;371;p30"/>
          <p:cNvSpPr txBox="1">
            <a:spLocks noGrp="1"/>
          </p:cNvSpPr>
          <p:nvPr>
            <p:ph type="title" idx="4294967295"/>
          </p:nvPr>
        </p:nvSpPr>
        <p:spPr>
          <a:xfrm>
            <a:off x="2242153" y="1691869"/>
            <a:ext cx="1490868" cy="712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GB" sz="2400" spc="300" dirty="0">
                <a:solidFill>
                  <a:schemeClr val="tx1"/>
                </a:solidFill>
                <a:latin typeface="A62 Pngtree" pitchFamily="2" charset="0"/>
              </a:rPr>
              <a:t>01</a:t>
            </a:r>
            <a:endParaRPr sz="2400" spc="300" dirty="0">
              <a:solidFill>
                <a:schemeClr val="tx1"/>
              </a:solidFill>
              <a:latin typeface="A62 Pngtree" pitchFamily="2" charset="0"/>
            </a:endParaRPr>
          </a:p>
        </p:txBody>
      </p:sp>
      <p:sp>
        <p:nvSpPr>
          <p:cNvPr id="374" name="Google Shape;374;p30"/>
          <p:cNvSpPr txBox="1">
            <a:spLocks noGrp="1"/>
          </p:cNvSpPr>
          <p:nvPr>
            <p:ph type="title" idx="4294967295"/>
          </p:nvPr>
        </p:nvSpPr>
        <p:spPr>
          <a:xfrm>
            <a:off x="960000" y="612181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3600" dirty="0" err="1">
                <a:latin typeface="A62 Pngtree" pitchFamily="2" charset="0"/>
              </a:rPr>
              <a:t>Nội</a:t>
            </a:r>
            <a:r>
              <a:rPr lang="en-US" sz="3600" dirty="0">
                <a:latin typeface="A62 Pngtree" pitchFamily="2" charset="0"/>
              </a:rPr>
              <a:t> dung </a:t>
            </a:r>
            <a:r>
              <a:rPr lang="en-US" sz="3600" dirty="0" err="1">
                <a:latin typeface="A62 Pngtree" pitchFamily="2" charset="0"/>
              </a:rPr>
              <a:t>bài</a:t>
            </a:r>
            <a:r>
              <a:rPr lang="en-US" sz="3600" dirty="0">
                <a:latin typeface="A62 Pngtree" pitchFamily="2" charset="0"/>
              </a:rPr>
              <a:t> </a:t>
            </a:r>
            <a:r>
              <a:rPr lang="en-US" sz="3600" dirty="0" err="1">
                <a:latin typeface="A62 Pngtree" pitchFamily="2" charset="0"/>
              </a:rPr>
              <a:t>học</a:t>
            </a:r>
            <a:endParaRPr sz="3600" dirty="0">
              <a:latin typeface="A62 Pngtree" pitchFamily="2" charset="0"/>
            </a:endParaRPr>
          </a:p>
        </p:txBody>
      </p:sp>
      <p:sp>
        <p:nvSpPr>
          <p:cNvPr id="376" name="Google Shape;376;p30"/>
          <p:cNvSpPr txBox="1">
            <a:spLocks noGrp="1"/>
          </p:cNvSpPr>
          <p:nvPr>
            <p:ph type="title" idx="4294967295"/>
          </p:nvPr>
        </p:nvSpPr>
        <p:spPr>
          <a:xfrm>
            <a:off x="2242153" y="3002453"/>
            <a:ext cx="1490868" cy="712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GB" sz="2400" spc="300" dirty="0">
                <a:solidFill>
                  <a:schemeClr val="tx1"/>
                </a:solidFill>
                <a:latin typeface="A62 Pngtree" pitchFamily="2" charset="0"/>
              </a:rPr>
              <a:t>02</a:t>
            </a:r>
            <a:endParaRPr sz="2400" spc="300" dirty="0">
              <a:solidFill>
                <a:schemeClr val="tx1"/>
              </a:solidFill>
              <a:latin typeface="A62 Pngtree" pitchFamily="2" charset="0"/>
            </a:endParaRPr>
          </a:p>
        </p:txBody>
      </p:sp>
      <p:sp>
        <p:nvSpPr>
          <p:cNvPr id="379" name="Google Shape;379;p30"/>
          <p:cNvSpPr txBox="1">
            <a:spLocks noGrp="1"/>
          </p:cNvSpPr>
          <p:nvPr>
            <p:ph type="title" idx="4294967295"/>
          </p:nvPr>
        </p:nvSpPr>
        <p:spPr>
          <a:xfrm>
            <a:off x="3256908" y="3358853"/>
            <a:ext cx="7319966" cy="467965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sz="2400" spc="300" dirty="0" err="1">
                <a:solidFill>
                  <a:schemeClr val="tx1"/>
                </a:solidFill>
                <a:latin typeface="A62 Pngtree" pitchFamily="2" charset="0"/>
              </a:rPr>
              <a:t>Xác</a:t>
            </a:r>
            <a:r>
              <a:rPr lang="en-US" sz="2400" spc="300" dirty="0">
                <a:solidFill>
                  <a:schemeClr val="tx1"/>
                </a:solidFill>
                <a:latin typeface="A62 Pngtree" pitchFamily="2" charset="0"/>
              </a:rPr>
              <a:t> </a:t>
            </a:r>
            <a:r>
              <a:rPr lang="en-US" sz="2400" spc="300" dirty="0" err="1">
                <a:solidFill>
                  <a:schemeClr val="tx1"/>
                </a:solidFill>
                <a:latin typeface="A62 Pngtree" pitchFamily="2" charset="0"/>
              </a:rPr>
              <a:t>định</a:t>
            </a:r>
            <a:r>
              <a:rPr lang="en-US" sz="2400" spc="300" dirty="0">
                <a:solidFill>
                  <a:schemeClr val="tx1"/>
                </a:solidFill>
                <a:latin typeface="A62 Pngtree" pitchFamily="2" charset="0"/>
              </a:rPr>
              <a:t> </a:t>
            </a:r>
            <a:r>
              <a:rPr lang="en-US" sz="2400" spc="300" dirty="0" err="1">
                <a:solidFill>
                  <a:schemeClr val="tx1"/>
                </a:solidFill>
                <a:latin typeface="A62 Pngtree" pitchFamily="2" charset="0"/>
              </a:rPr>
              <a:t>khối</a:t>
            </a:r>
            <a:r>
              <a:rPr lang="en-US" sz="2400" spc="300" dirty="0">
                <a:solidFill>
                  <a:schemeClr val="tx1"/>
                </a:solidFill>
                <a:latin typeface="A62 Pngtree" pitchFamily="2" charset="0"/>
              </a:rPr>
              <a:t> l</a:t>
            </a:r>
            <a:r>
              <a:rPr lang="vi-VN" sz="2400" spc="300" dirty="0">
                <a:solidFill>
                  <a:schemeClr val="tx1"/>
                </a:solidFill>
                <a:latin typeface="A62 Pngtree" pitchFamily="2" charset="0"/>
              </a:rPr>
              <a:t>ư</a:t>
            </a:r>
            <a:r>
              <a:rPr lang="en-US" sz="2400" spc="300" dirty="0" err="1">
                <a:solidFill>
                  <a:schemeClr val="tx1"/>
                </a:solidFill>
                <a:latin typeface="A62 Pngtree" pitchFamily="2" charset="0"/>
              </a:rPr>
              <a:t>ợng</a:t>
            </a:r>
            <a:r>
              <a:rPr lang="en-US" sz="2400" spc="300" dirty="0">
                <a:solidFill>
                  <a:schemeClr val="tx1"/>
                </a:solidFill>
                <a:latin typeface="A62 Pngtree" pitchFamily="2" charset="0"/>
              </a:rPr>
              <a:t> </a:t>
            </a:r>
            <a:r>
              <a:rPr lang="en-US" sz="2400" spc="300" dirty="0" err="1">
                <a:solidFill>
                  <a:schemeClr val="tx1"/>
                </a:solidFill>
                <a:latin typeface="A62 Pngtree" pitchFamily="2" charset="0"/>
              </a:rPr>
              <a:t>riêng</a:t>
            </a:r>
            <a:r>
              <a:rPr lang="en-US" sz="2400" spc="300" dirty="0">
                <a:solidFill>
                  <a:schemeClr val="tx1"/>
                </a:solidFill>
                <a:latin typeface="A62 Pngtree" pitchFamily="2" charset="0"/>
              </a:rPr>
              <a:t> </a:t>
            </a:r>
            <a:r>
              <a:rPr lang="en-US" sz="2400" spc="300" dirty="0" err="1">
                <a:solidFill>
                  <a:schemeClr val="tx1"/>
                </a:solidFill>
                <a:latin typeface="A62 Pngtree" pitchFamily="2" charset="0"/>
              </a:rPr>
              <a:t>củamột</a:t>
            </a:r>
            <a:r>
              <a:rPr lang="en-US" sz="2400" spc="300" dirty="0">
                <a:solidFill>
                  <a:schemeClr val="tx1"/>
                </a:solidFill>
                <a:latin typeface="A62 Pngtree" pitchFamily="2" charset="0"/>
              </a:rPr>
              <a:t> l</a:t>
            </a:r>
            <a:r>
              <a:rPr lang="vi-VN" sz="2400" spc="300" dirty="0">
                <a:solidFill>
                  <a:schemeClr val="tx1"/>
                </a:solidFill>
                <a:latin typeface="A62 Pngtree" pitchFamily="2" charset="0"/>
              </a:rPr>
              <a:t>ư</a:t>
            </a:r>
            <a:r>
              <a:rPr lang="en-US" sz="2400" spc="300" dirty="0" err="1">
                <a:solidFill>
                  <a:schemeClr val="tx1"/>
                </a:solidFill>
                <a:latin typeface="A62 Pngtree" pitchFamily="2" charset="0"/>
              </a:rPr>
              <a:t>ợng</a:t>
            </a:r>
            <a:r>
              <a:rPr lang="en-US" sz="2400" spc="300" dirty="0">
                <a:solidFill>
                  <a:schemeClr val="tx1"/>
                </a:solidFill>
                <a:latin typeface="A62 Pngtree" pitchFamily="2" charset="0"/>
              </a:rPr>
              <a:t> </a:t>
            </a:r>
            <a:r>
              <a:rPr lang="en-US" sz="2400" spc="300" dirty="0" err="1">
                <a:solidFill>
                  <a:schemeClr val="tx1"/>
                </a:solidFill>
                <a:latin typeface="A62 Pngtree" pitchFamily="2" charset="0"/>
              </a:rPr>
              <a:t>nước</a:t>
            </a:r>
            <a:endParaRPr sz="2400" spc="300" dirty="0">
              <a:solidFill>
                <a:schemeClr val="tx1"/>
              </a:solidFill>
              <a:latin typeface="A62 Pngtree" pitchFamily="2" charset="0"/>
            </a:endParaRPr>
          </a:p>
        </p:txBody>
      </p:sp>
      <p:sp>
        <p:nvSpPr>
          <p:cNvPr id="12" name="Google Shape;379;p30">
            <a:extLst>
              <a:ext uri="{FF2B5EF4-FFF2-40B4-BE49-F238E27FC236}">
                <a16:creationId xmlns:a16="http://schemas.microsoft.com/office/drawing/2014/main" id="{4AB9ED51-54F0-4241-A6D6-74C5FFD19681}"/>
              </a:ext>
            </a:extLst>
          </p:cNvPr>
          <p:cNvSpPr txBox="1">
            <a:spLocks/>
          </p:cNvSpPr>
          <p:nvPr/>
        </p:nvSpPr>
        <p:spPr>
          <a:xfrm>
            <a:off x="3256908" y="4746244"/>
            <a:ext cx="6990028" cy="467965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en-US" sz="2400" spc="300" dirty="0" err="1">
                <a:solidFill>
                  <a:schemeClr val="tx1"/>
                </a:solidFill>
                <a:latin typeface="A62 Pngtree" pitchFamily="2" charset="0"/>
              </a:rPr>
              <a:t>Xác</a:t>
            </a:r>
            <a:r>
              <a:rPr lang="en-US" sz="2400" spc="300" dirty="0">
                <a:solidFill>
                  <a:schemeClr val="tx1"/>
                </a:solidFill>
                <a:latin typeface="A62 Pngtree" pitchFamily="2" charset="0"/>
              </a:rPr>
              <a:t> </a:t>
            </a:r>
            <a:r>
              <a:rPr lang="en-US" sz="2400" spc="300" dirty="0" err="1">
                <a:solidFill>
                  <a:schemeClr val="tx1"/>
                </a:solidFill>
                <a:latin typeface="A62 Pngtree" pitchFamily="2" charset="0"/>
              </a:rPr>
              <a:t>định</a:t>
            </a:r>
            <a:r>
              <a:rPr lang="en-US" sz="2400" spc="300" dirty="0">
                <a:solidFill>
                  <a:schemeClr val="tx1"/>
                </a:solidFill>
                <a:latin typeface="A62 Pngtree" pitchFamily="2" charset="0"/>
              </a:rPr>
              <a:t> </a:t>
            </a:r>
            <a:r>
              <a:rPr lang="en-US" sz="2400" spc="300" dirty="0" err="1">
                <a:solidFill>
                  <a:schemeClr val="tx1"/>
                </a:solidFill>
                <a:latin typeface="A62 Pngtree" pitchFamily="2" charset="0"/>
              </a:rPr>
              <a:t>khối</a:t>
            </a:r>
            <a:r>
              <a:rPr lang="en-US" sz="2400" spc="300" dirty="0">
                <a:solidFill>
                  <a:schemeClr val="tx1"/>
                </a:solidFill>
                <a:latin typeface="A62 Pngtree" pitchFamily="2" charset="0"/>
              </a:rPr>
              <a:t> l</a:t>
            </a:r>
            <a:r>
              <a:rPr lang="vi-VN" sz="2400" spc="300" dirty="0">
                <a:solidFill>
                  <a:schemeClr val="tx1"/>
                </a:solidFill>
                <a:latin typeface="A62 Pngtree" pitchFamily="2" charset="0"/>
              </a:rPr>
              <a:t>ư</a:t>
            </a:r>
            <a:r>
              <a:rPr lang="en-US" sz="2400" spc="300" dirty="0" err="1">
                <a:solidFill>
                  <a:schemeClr val="tx1"/>
                </a:solidFill>
                <a:latin typeface="A62 Pngtree" pitchFamily="2" charset="0"/>
              </a:rPr>
              <a:t>ợng</a:t>
            </a:r>
            <a:r>
              <a:rPr lang="en-US" sz="2400" spc="300" dirty="0">
                <a:solidFill>
                  <a:schemeClr val="tx1"/>
                </a:solidFill>
                <a:latin typeface="A62 Pngtree" pitchFamily="2" charset="0"/>
              </a:rPr>
              <a:t> </a:t>
            </a:r>
            <a:r>
              <a:rPr lang="en-US" sz="2400" spc="300" dirty="0" err="1">
                <a:solidFill>
                  <a:schemeClr val="tx1"/>
                </a:solidFill>
                <a:latin typeface="A62 Pngtree" pitchFamily="2" charset="0"/>
              </a:rPr>
              <a:t>riêng</a:t>
            </a:r>
            <a:r>
              <a:rPr lang="en-US" sz="2400" spc="300" dirty="0">
                <a:solidFill>
                  <a:schemeClr val="tx1"/>
                </a:solidFill>
                <a:latin typeface="A62 Pngtree" pitchFamily="2" charset="0"/>
              </a:rPr>
              <a:t> </a:t>
            </a:r>
            <a:r>
              <a:rPr lang="en-US" sz="2400" spc="300" dirty="0" err="1">
                <a:solidFill>
                  <a:schemeClr val="tx1"/>
                </a:solidFill>
                <a:latin typeface="A62 Pngtree" pitchFamily="2" charset="0"/>
              </a:rPr>
              <a:t>của</a:t>
            </a:r>
            <a:r>
              <a:rPr lang="en-US" sz="2400" spc="300" dirty="0">
                <a:solidFill>
                  <a:schemeClr val="tx1"/>
                </a:solidFill>
                <a:latin typeface="A62 Pngtree" pitchFamily="2" charset="0"/>
              </a:rPr>
              <a:t> </a:t>
            </a:r>
            <a:r>
              <a:rPr lang="en-US" sz="2400" spc="300" dirty="0" err="1">
                <a:solidFill>
                  <a:schemeClr val="tx1"/>
                </a:solidFill>
                <a:latin typeface="A62 Pngtree" pitchFamily="2" charset="0"/>
              </a:rPr>
              <a:t>một</a:t>
            </a:r>
            <a:r>
              <a:rPr lang="en-US" sz="2400" spc="300" dirty="0">
                <a:solidFill>
                  <a:schemeClr val="tx1"/>
                </a:solidFill>
                <a:latin typeface="A62 Pngtree" pitchFamily="2" charset="0"/>
              </a:rPr>
              <a:t> </a:t>
            </a:r>
            <a:r>
              <a:rPr lang="en-US" sz="2400" spc="300" dirty="0" err="1">
                <a:solidFill>
                  <a:schemeClr val="tx1"/>
                </a:solidFill>
                <a:latin typeface="A62 Pngtree" pitchFamily="2" charset="0"/>
              </a:rPr>
              <a:t>vật</a:t>
            </a:r>
            <a:r>
              <a:rPr lang="en-US" sz="2400" spc="300" dirty="0">
                <a:solidFill>
                  <a:schemeClr val="tx1"/>
                </a:solidFill>
                <a:latin typeface="A62 Pngtree" pitchFamily="2" charset="0"/>
              </a:rPr>
              <a:t> </a:t>
            </a:r>
            <a:r>
              <a:rPr lang="en-US" sz="2400" spc="300" dirty="0" err="1">
                <a:solidFill>
                  <a:schemeClr val="tx1"/>
                </a:solidFill>
                <a:latin typeface="A62 Pngtree" pitchFamily="2" charset="0"/>
              </a:rPr>
              <a:t>có</a:t>
            </a:r>
            <a:r>
              <a:rPr lang="en-US" sz="2400" spc="300" dirty="0">
                <a:solidFill>
                  <a:schemeClr val="tx1"/>
                </a:solidFill>
                <a:latin typeface="A62 Pngtree" pitchFamily="2" charset="0"/>
              </a:rPr>
              <a:t> </a:t>
            </a:r>
            <a:r>
              <a:rPr lang="en-US" sz="2400" spc="300" dirty="0" err="1">
                <a:solidFill>
                  <a:schemeClr val="tx1"/>
                </a:solidFill>
                <a:latin typeface="A62 Pngtree" pitchFamily="2" charset="0"/>
              </a:rPr>
              <a:t>hình</a:t>
            </a:r>
            <a:r>
              <a:rPr lang="en-US" sz="2400" spc="300" dirty="0">
                <a:solidFill>
                  <a:schemeClr val="tx1"/>
                </a:solidFill>
                <a:latin typeface="A62 Pngtree" pitchFamily="2" charset="0"/>
              </a:rPr>
              <a:t> </a:t>
            </a:r>
            <a:r>
              <a:rPr lang="en-US" sz="2400" spc="300" dirty="0" err="1">
                <a:solidFill>
                  <a:schemeClr val="tx1"/>
                </a:solidFill>
                <a:latin typeface="A62 Pngtree" pitchFamily="2" charset="0"/>
              </a:rPr>
              <a:t>dạng</a:t>
            </a:r>
            <a:r>
              <a:rPr lang="en-US" sz="2400" spc="300" dirty="0">
                <a:solidFill>
                  <a:schemeClr val="tx1"/>
                </a:solidFill>
                <a:latin typeface="A62 Pngtree" pitchFamily="2" charset="0"/>
              </a:rPr>
              <a:t> </a:t>
            </a:r>
            <a:r>
              <a:rPr lang="en-US" sz="2400" spc="300" dirty="0" err="1">
                <a:solidFill>
                  <a:schemeClr val="tx1"/>
                </a:solidFill>
                <a:latin typeface="A62 Pngtree" pitchFamily="2" charset="0"/>
              </a:rPr>
              <a:t>bất</a:t>
            </a:r>
            <a:r>
              <a:rPr lang="en-US" sz="2400" spc="300" dirty="0">
                <a:solidFill>
                  <a:schemeClr val="tx1"/>
                </a:solidFill>
                <a:latin typeface="A62 Pngtree" pitchFamily="2" charset="0"/>
              </a:rPr>
              <a:t> </a:t>
            </a:r>
            <a:r>
              <a:rPr lang="en-US" sz="2400" spc="300" dirty="0" err="1">
                <a:solidFill>
                  <a:schemeClr val="tx1"/>
                </a:solidFill>
                <a:latin typeface="A62 Pngtree" pitchFamily="2" charset="0"/>
              </a:rPr>
              <a:t>kì</a:t>
            </a:r>
            <a:r>
              <a:rPr lang="en-US" sz="2400" spc="300" dirty="0">
                <a:solidFill>
                  <a:schemeClr val="tx1"/>
                </a:solidFill>
                <a:latin typeface="A62 Pngtree" pitchFamily="2" charset="0"/>
              </a:rPr>
              <a:t> </a:t>
            </a:r>
            <a:r>
              <a:rPr lang="en-US" sz="2400" spc="300" dirty="0" err="1">
                <a:solidFill>
                  <a:schemeClr val="tx1"/>
                </a:solidFill>
                <a:latin typeface="A62 Pngtree" pitchFamily="2" charset="0"/>
              </a:rPr>
              <a:t>không</a:t>
            </a:r>
            <a:r>
              <a:rPr lang="en-US" sz="2400" spc="300" dirty="0">
                <a:solidFill>
                  <a:schemeClr val="tx1"/>
                </a:solidFill>
                <a:latin typeface="A62 Pngtree" pitchFamily="2" charset="0"/>
              </a:rPr>
              <a:t> </a:t>
            </a:r>
            <a:r>
              <a:rPr lang="en-US" sz="2400" spc="300" dirty="0" err="1">
                <a:solidFill>
                  <a:schemeClr val="tx1"/>
                </a:solidFill>
                <a:latin typeface="A62 Pngtree" pitchFamily="2" charset="0"/>
              </a:rPr>
              <a:t>thấm</a:t>
            </a:r>
            <a:r>
              <a:rPr lang="en-US" sz="2400" spc="300" dirty="0">
                <a:solidFill>
                  <a:schemeClr val="tx1"/>
                </a:solidFill>
                <a:latin typeface="A62 Pngtree" pitchFamily="2" charset="0"/>
              </a:rPr>
              <a:t> n</a:t>
            </a:r>
            <a:r>
              <a:rPr lang="vi-VN" sz="2400" spc="300" dirty="0">
                <a:solidFill>
                  <a:schemeClr val="tx1"/>
                </a:solidFill>
                <a:latin typeface="A62 Pngtree" pitchFamily="2" charset="0"/>
              </a:rPr>
              <a:t>ư</a:t>
            </a:r>
            <a:r>
              <a:rPr lang="en-US" sz="2400" spc="300" dirty="0" err="1">
                <a:solidFill>
                  <a:schemeClr val="tx1"/>
                </a:solidFill>
                <a:latin typeface="A62 Pngtree" pitchFamily="2" charset="0"/>
              </a:rPr>
              <a:t>ớc</a:t>
            </a:r>
            <a:endParaRPr lang="en-US" sz="2400" kern="0" spc="300" dirty="0">
              <a:solidFill>
                <a:schemeClr val="tx1"/>
              </a:solidFill>
              <a:latin typeface="A62 Pngtree" pitchFamily="2" charset="0"/>
            </a:endParaRPr>
          </a:p>
        </p:txBody>
      </p:sp>
      <p:sp>
        <p:nvSpPr>
          <p:cNvPr id="13" name="Google Shape;376;p30">
            <a:extLst>
              <a:ext uri="{FF2B5EF4-FFF2-40B4-BE49-F238E27FC236}">
                <a16:creationId xmlns:a16="http://schemas.microsoft.com/office/drawing/2014/main" id="{35A294F2-0AF2-46EE-853D-B012E2A575EE}"/>
              </a:ext>
            </a:extLst>
          </p:cNvPr>
          <p:cNvSpPr txBox="1">
            <a:spLocks/>
          </p:cNvSpPr>
          <p:nvPr/>
        </p:nvSpPr>
        <p:spPr>
          <a:xfrm>
            <a:off x="2242153" y="4343087"/>
            <a:ext cx="1490868" cy="712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/>
            <a:r>
              <a:rPr lang="en-GB" sz="2400" kern="0" spc="300" dirty="0">
                <a:solidFill>
                  <a:schemeClr val="tx1"/>
                </a:solidFill>
                <a:latin typeface="A62 Pngtree" pitchFamily="2" charset="0"/>
              </a:rPr>
              <a:t>03</a:t>
            </a:r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5">
            <a:extLst>
              <a:ext uri="{FF2B5EF4-FFF2-40B4-BE49-F238E27FC236}">
                <a16:creationId xmlns:a16="http://schemas.microsoft.com/office/drawing/2014/main" id="{65AA3AFF-3AEF-44FB-84DB-834DC99D50D1}"/>
              </a:ext>
            </a:extLst>
          </p:cNvPr>
          <p:cNvSpPr/>
          <p:nvPr/>
        </p:nvSpPr>
        <p:spPr>
          <a:xfrm>
            <a:off x="1499015" y="1115771"/>
            <a:ext cx="4104000" cy="1284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97354F-B90B-479C-9E72-12DA4DE7AC90}"/>
              </a:ext>
            </a:extLst>
          </p:cNvPr>
          <p:cNvSpPr txBox="1"/>
          <p:nvPr/>
        </p:nvSpPr>
        <p:spPr>
          <a:xfrm>
            <a:off x="1602658" y="511277"/>
            <a:ext cx="5279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62 Pngtree"/>
              </a:rPr>
              <a:t>Cách</a:t>
            </a:r>
            <a:r>
              <a:rPr lang="en-US" sz="3200" dirty="0">
                <a:latin typeface="A62 Pngtree"/>
              </a:rPr>
              <a:t> </a:t>
            </a:r>
            <a:r>
              <a:rPr lang="en-US" sz="3200" dirty="0" err="1">
                <a:latin typeface="A62 Pngtree"/>
              </a:rPr>
              <a:t>tiến</a:t>
            </a:r>
            <a:r>
              <a:rPr lang="en-US" sz="3200" dirty="0">
                <a:latin typeface="A62 Pngtree"/>
              </a:rPr>
              <a:t> </a:t>
            </a:r>
            <a:r>
              <a:rPr lang="en-US" sz="3200" dirty="0" err="1">
                <a:latin typeface="A62 Pngtree"/>
              </a:rPr>
              <a:t>hành</a:t>
            </a:r>
            <a:endParaRPr lang="en-US" sz="3200" dirty="0">
              <a:latin typeface="A62 Pngtree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0619F4-964A-4EEB-9CF3-E4E828F2AB04}"/>
              </a:ext>
            </a:extLst>
          </p:cNvPr>
          <p:cNvSpPr txBox="1"/>
          <p:nvPr/>
        </p:nvSpPr>
        <p:spPr>
          <a:xfrm>
            <a:off x="1277737" y="1588643"/>
            <a:ext cx="48182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Bước</a:t>
            </a:r>
            <a:r>
              <a:rPr lang="en-US" sz="2800" b="1" dirty="0"/>
              <a:t> 1:</a:t>
            </a:r>
            <a:r>
              <a:rPr lang="en-US" sz="2800" dirty="0">
                <a:latin typeface="A62 Pngtree"/>
              </a:rPr>
              <a:t> </a:t>
            </a:r>
            <a:r>
              <a:rPr lang="vi-VN" sz="2800" dirty="0"/>
              <a:t>Dùng cân điện tử xác định khối lượng của hòn sỏi (m</a:t>
            </a:r>
            <a:r>
              <a:rPr lang="vi-VN" sz="1600" dirty="0"/>
              <a:t>1</a:t>
            </a:r>
            <a:r>
              <a:rPr lang="vi-VN" sz="2800" dirty="0"/>
              <a:t>)</a:t>
            </a:r>
            <a:endParaRPr lang="en-US" sz="2800" dirty="0">
              <a:latin typeface="A62 Pngtree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BB6895-C4A2-4F43-BB1C-49DECF60CC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113" b="66946" l="1741" r="43671">
                        <a14:foregroundMark x1="20570" y1="28870" x2="26108" y2="33891"/>
                        <a14:foregroundMark x1="26108" y1="33891" x2="26424" y2="33891"/>
                        <a14:foregroundMark x1="14399" y1="41423" x2="27215" y2="36820"/>
                        <a14:foregroundMark x1="24842" y1="37657" x2="32595" y2="41423"/>
                        <a14:foregroundMark x1="34019" y1="46444" x2="25000" y2="55649"/>
                        <a14:foregroundMark x1="25000" y1="55649" x2="17247" y2="56067"/>
                        <a14:foregroundMark x1="18038" y1="67364" x2="28956" y2="65272"/>
                        <a14:foregroundMark x1="28956" y1="65272" x2="29272" y2="65272"/>
                        <a14:foregroundMark x1="39557" y1="66109" x2="32595" y2="63180"/>
                        <a14:foregroundMark x1="40981" y1="53975" x2="43196" y2="59833"/>
                        <a14:foregroundMark x1="39557" y1="50209" x2="18196" y2="54393"/>
                        <a14:foregroundMark x1="34968" y1="56067" x2="23101" y2="56067"/>
                        <a14:foregroundMark x1="23101" y1="56067" x2="22468" y2="55649"/>
                        <a14:foregroundMark x1="13291" y1="51464" x2="11392" y2="55649"/>
                        <a14:foregroundMark x1="2532" y1="48536" x2="3006" y2="59833"/>
                        <a14:foregroundMark x1="3006" y1="59833" x2="3323" y2="61088"/>
                        <a14:foregroundMark x1="8386" y1="53975" x2="12500" y2="54393"/>
                        <a14:foregroundMark x1="5222" y1="36820" x2="7120" y2="35983"/>
                        <a14:foregroundMark x1="10443" y1="36402" x2="17880" y2="34310"/>
                        <a14:foregroundMark x1="22310" y1="34310" x2="24842" y2="35983"/>
                        <a14:foregroundMark x1="28481" y1="35565" x2="33228" y2="37238"/>
                        <a14:foregroundMark x1="33228" y1="37238" x2="37658" y2="35146"/>
                        <a14:foregroundMark x1="24209" y1="32636" x2="24209" y2="32636"/>
                        <a14:foregroundMark x1="41456" y1="35983" x2="41456" y2="35983"/>
                        <a14:foregroundMark x1="41930" y1="34310" x2="41930" y2="34310"/>
                        <a14:foregroundMark x1="42247" y1="34310" x2="42247" y2="34310"/>
                        <a14:foregroundMark x1="39715" y1="34310" x2="39399" y2="34310"/>
                        <a14:foregroundMark x1="36709" y1="35983" x2="36709" y2="35983"/>
                        <a14:foregroundMark x1="26266" y1="34310" x2="31171" y2="35146"/>
                        <a14:foregroundMark x1="31171" y1="35146" x2="36234" y2="34728"/>
                        <a14:foregroundMark x1="30380" y1="35146" x2="30380" y2="35146"/>
                        <a14:foregroundMark x1="33070" y1="33891" x2="33070" y2="33891"/>
                        <a14:foregroundMark x1="32437" y1="33891" x2="30063" y2="34728"/>
                        <a14:foregroundMark x1="30538" y1="33891" x2="29114" y2="34310"/>
                        <a14:foregroundMark x1="37816" y1="33891" x2="41297" y2="33891"/>
                        <a14:foregroundMark x1="37342" y1="35983" x2="36867" y2="34728"/>
                        <a14:foregroundMark x1="19937" y1="35146" x2="13766" y2="37238"/>
                        <a14:foregroundMark x1="1741" y1="34310" x2="6962" y2="33891"/>
                        <a14:foregroundMark x1="6962" y1="33891" x2="11392" y2="33891"/>
                        <a14:foregroundMark x1="11392" y1="33891" x2="20728" y2="29707"/>
                        <a14:foregroundMark x1="20728" y1="29707" x2="21519" y2="30544"/>
                        <a14:foregroundMark x1="35127" y1="33891" x2="35127" y2="33891"/>
                        <a14:foregroundMark x1="36867" y1="34310" x2="36867" y2="34310"/>
                        <a14:foregroundMark x1="43196" y1="60251" x2="43196" y2="60251"/>
                        <a14:foregroundMark x1="42880" y1="55230" x2="42880" y2="53556"/>
                        <a14:foregroundMark x1="42880" y1="51464" x2="43671" y2="40167"/>
                        <a14:foregroundMark x1="43671" y1="40167" x2="43671" y2="40167"/>
                        <a14:foregroundMark x1="42405" y1="63180" x2="42405" y2="63180"/>
                      </a14:backgroundRemoval>
                    </a14:imgEffect>
                  </a14:imgLayer>
                </a14:imgProps>
              </a:ext>
            </a:extLst>
          </a:blip>
          <a:srcRect r="54627" b="27377"/>
          <a:stretch/>
        </p:blipFill>
        <p:spPr>
          <a:xfrm>
            <a:off x="6546307" y="2397696"/>
            <a:ext cx="5098882" cy="308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7374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5">
            <a:extLst>
              <a:ext uri="{FF2B5EF4-FFF2-40B4-BE49-F238E27FC236}">
                <a16:creationId xmlns:a16="http://schemas.microsoft.com/office/drawing/2014/main" id="{65AA3AFF-3AEF-44FB-84DB-834DC99D50D1}"/>
              </a:ext>
            </a:extLst>
          </p:cNvPr>
          <p:cNvSpPr/>
          <p:nvPr/>
        </p:nvSpPr>
        <p:spPr>
          <a:xfrm>
            <a:off x="1499015" y="1115771"/>
            <a:ext cx="4104000" cy="1284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97354F-B90B-479C-9E72-12DA4DE7AC90}"/>
              </a:ext>
            </a:extLst>
          </p:cNvPr>
          <p:cNvSpPr txBox="1"/>
          <p:nvPr/>
        </p:nvSpPr>
        <p:spPr>
          <a:xfrm>
            <a:off x="1602658" y="511277"/>
            <a:ext cx="5279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62 Pngtree"/>
              </a:rPr>
              <a:t>Cách</a:t>
            </a:r>
            <a:r>
              <a:rPr lang="en-US" sz="3200" dirty="0">
                <a:latin typeface="A62 Pngtree"/>
              </a:rPr>
              <a:t> </a:t>
            </a:r>
            <a:r>
              <a:rPr lang="en-US" sz="3200" dirty="0" err="1">
                <a:latin typeface="A62 Pngtree"/>
              </a:rPr>
              <a:t>tiến</a:t>
            </a:r>
            <a:r>
              <a:rPr lang="en-US" sz="3200" dirty="0">
                <a:latin typeface="A62 Pngtree"/>
              </a:rPr>
              <a:t> </a:t>
            </a:r>
            <a:r>
              <a:rPr lang="en-US" sz="3200" dirty="0" err="1">
                <a:latin typeface="A62 Pngtree"/>
              </a:rPr>
              <a:t>hành</a:t>
            </a:r>
            <a:endParaRPr lang="en-US" sz="3200" dirty="0">
              <a:latin typeface="A62 Pngtree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0619F4-964A-4EEB-9CF3-E4E828F2AB04}"/>
              </a:ext>
            </a:extLst>
          </p:cNvPr>
          <p:cNvSpPr txBox="1"/>
          <p:nvPr/>
        </p:nvSpPr>
        <p:spPr>
          <a:xfrm>
            <a:off x="1277737" y="1588643"/>
            <a:ext cx="48182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Bước</a:t>
            </a:r>
            <a:r>
              <a:rPr lang="en-US" sz="2800" b="1" dirty="0"/>
              <a:t> 1:</a:t>
            </a:r>
            <a:r>
              <a:rPr lang="en-US" sz="2800" dirty="0">
                <a:latin typeface="A62 Pngtree"/>
              </a:rPr>
              <a:t> </a:t>
            </a:r>
            <a:r>
              <a:rPr lang="vi-VN" sz="2800" dirty="0"/>
              <a:t>Dùng cân điện tử xác định khối lượng của hòn sỏi (m</a:t>
            </a:r>
            <a:r>
              <a:rPr lang="vi-VN" sz="1600" dirty="0"/>
              <a:t>1</a:t>
            </a:r>
            <a:r>
              <a:rPr lang="vi-VN" sz="2800" dirty="0"/>
              <a:t>)</a:t>
            </a:r>
            <a:endParaRPr lang="en-US" sz="2800" dirty="0">
              <a:latin typeface="A62 Pngtree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027618-71DB-4B09-9F2C-691EEDC21B40}"/>
              </a:ext>
            </a:extLst>
          </p:cNvPr>
          <p:cNvSpPr txBox="1"/>
          <p:nvPr/>
        </p:nvSpPr>
        <p:spPr>
          <a:xfrm>
            <a:off x="1277736" y="3191865"/>
            <a:ext cx="50988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Bước</a:t>
            </a:r>
            <a:r>
              <a:rPr lang="en-US" sz="2800" b="1" dirty="0"/>
              <a:t> 2:</a:t>
            </a:r>
            <a:r>
              <a:rPr lang="en-US" sz="2800" dirty="0">
                <a:latin typeface="A62 Pngtree"/>
              </a:rPr>
              <a:t> </a:t>
            </a:r>
            <a:r>
              <a:rPr lang="vi-VN" sz="2800" dirty="0"/>
              <a:t>Rót một lượng nước vào ống đong, xác định thể tích nước trong ống đong (V</a:t>
            </a:r>
            <a:r>
              <a:rPr lang="vi-VN" sz="1600" dirty="0"/>
              <a:t>1</a:t>
            </a:r>
            <a:r>
              <a:rPr lang="vi-VN" sz="2800" dirty="0"/>
              <a:t>​).</a:t>
            </a:r>
            <a:endParaRPr lang="en-US" sz="2800" dirty="0">
              <a:latin typeface="A62 Pngtree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B223D0-21A7-49F4-B3AA-4F6DBFD24A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95" b="64854" l="56171" r="67247">
                        <a14:foregroundMark x1="61690" y1="28870" x2="62025" y2="32636"/>
                        <a14:foregroundMark x1="61541" y1="27197" x2="61690" y2="28870"/>
                        <a14:foregroundMark x1="61392" y1="25523" x2="61541" y2="27197"/>
                        <a14:foregroundMark x1="62155" y1="28870" x2="62184" y2="30544"/>
                        <a14:foregroundMark x1="62127" y1="27197" x2="62155" y2="28870"/>
                        <a14:foregroundMark x1="62062" y1="23431" x2="62127" y2="27197"/>
                        <a14:foregroundMark x1="61867" y1="12134" x2="62062" y2="23431"/>
                        <a14:foregroundMark x1="62649" y1="27197" x2="62816" y2="28870"/>
                        <a14:foregroundMark x1="62272" y1="23431" x2="62649" y2="27197"/>
                        <a14:foregroundMark x1="61392" y1="14644" x2="62272" y2="23431"/>
                        <a14:foregroundMark x1="61076" y1="64435" x2="61076" y2="64435"/>
                        <a14:foregroundMark x1="64082" y1="35146" x2="64082" y2="35146"/>
                        <a14:foregroundMark x1="64379" y1="33891" x2="64241" y2="30962"/>
                        <a14:foregroundMark x1="64399" y1="34310" x2="64379" y2="33891"/>
                        <a14:foregroundMark x1="63608" y1="15063" x2="63608" y2="15063"/>
                        <a14:foregroundMark x1="64353" y1="23431" x2="64241" y2="11297"/>
                        <a14:foregroundMark x1="64388" y1="27197" x2="64353" y2="23431"/>
                        <a14:foregroundMark x1="64399" y1="28452" x2="64388" y2="27197"/>
                        <a14:foregroundMark x1="64452" y1="9623" x2="64557" y2="8787"/>
                        <a14:foregroundMark x1="64241" y1="11297" x2="64452" y2="9623"/>
                        <a14:foregroundMark x1="64082" y1="7113" x2="64082" y2="7113"/>
                        <a14:foregroundMark x1="64241" y1="6695" x2="64241" y2="6695"/>
                        <a14:foregroundMark x1="59494" y1="6695" x2="59494" y2="6695"/>
                        <a14:foregroundMark x1="58703" y1="6695" x2="61076" y2="7531"/>
                        <a14:foregroundMark x1="61646" y1="8787" x2="62025" y2="9623"/>
                        <a14:foregroundMark x1="61456" y1="8368" x2="61646" y2="8787"/>
                        <a14:foregroundMark x1="61076" y1="7531" x2="61456" y2="8368"/>
                        <a14:foregroundMark x1="60960" y1="28870" x2="60759" y2="31799"/>
                        <a14:foregroundMark x1="61075" y1="27197" x2="60960" y2="28870"/>
                        <a14:foregroundMark x1="61334" y1="23431" x2="61075" y2="27197"/>
                        <a14:foregroundMark x1="62025" y1="13389" x2="61334" y2="23431"/>
                        <a14:foregroundMark x1="59968" y1="12134" x2="60285" y2="32636"/>
                        <a14:foregroundMark x1="60918" y1="36402" x2="60918" y2="37657"/>
                        <a14:backgroundMark x1="64873" y1="34728" x2="65032" y2="35146"/>
                        <a14:backgroundMark x1="64873" y1="33891" x2="64873" y2="33891"/>
                        <a14:backgroundMark x1="64557" y1="23431" x2="64557" y2="23431"/>
                        <a14:backgroundMark x1="64715" y1="27197" x2="64715" y2="27197"/>
                        <a14:backgroundMark x1="64873" y1="28870" x2="64873" y2="28870"/>
                        <a14:backgroundMark x1="65032" y1="8368" x2="65032" y2="8368"/>
                        <a14:backgroundMark x1="64873" y1="9623" x2="64873" y2="9623"/>
                        <a14:backgroundMark x1="64873" y1="8787" x2="64873" y2="8787"/>
                      </a14:backgroundRemoval>
                    </a14:imgEffect>
                  </a14:imgLayer>
                </a14:imgProps>
              </a:ext>
            </a:extLst>
          </a:blip>
          <a:srcRect l="54922" t="-323" r="31291" b="27700"/>
          <a:stretch/>
        </p:blipFill>
        <p:spPr>
          <a:xfrm>
            <a:off x="7844732" y="1707906"/>
            <a:ext cx="2223193" cy="442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0094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5">
            <a:extLst>
              <a:ext uri="{FF2B5EF4-FFF2-40B4-BE49-F238E27FC236}">
                <a16:creationId xmlns:a16="http://schemas.microsoft.com/office/drawing/2014/main" id="{65AA3AFF-3AEF-44FB-84DB-834DC99D50D1}"/>
              </a:ext>
            </a:extLst>
          </p:cNvPr>
          <p:cNvSpPr/>
          <p:nvPr/>
        </p:nvSpPr>
        <p:spPr>
          <a:xfrm>
            <a:off x="1499015" y="1115771"/>
            <a:ext cx="4104000" cy="1284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97354F-B90B-479C-9E72-12DA4DE7AC90}"/>
              </a:ext>
            </a:extLst>
          </p:cNvPr>
          <p:cNvSpPr txBox="1"/>
          <p:nvPr/>
        </p:nvSpPr>
        <p:spPr>
          <a:xfrm>
            <a:off x="1602658" y="511277"/>
            <a:ext cx="5279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62 Pngtree"/>
              </a:rPr>
              <a:t>Cách</a:t>
            </a:r>
            <a:r>
              <a:rPr lang="en-US" sz="3200" dirty="0">
                <a:latin typeface="A62 Pngtree"/>
              </a:rPr>
              <a:t> </a:t>
            </a:r>
            <a:r>
              <a:rPr lang="en-US" sz="3200" dirty="0" err="1">
                <a:latin typeface="A62 Pngtree"/>
              </a:rPr>
              <a:t>tiến</a:t>
            </a:r>
            <a:r>
              <a:rPr lang="en-US" sz="3200" dirty="0">
                <a:latin typeface="A62 Pngtree"/>
              </a:rPr>
              <a:t> </a:t>
            </a:r>
            <a:r>
              <a:rPr lang="en-US" sz="3200" dirty="0" err="1">
                <a:latin typeface="A62 Pngtree"/>
              </a:rPr>
              <a:t>hành</a:t>
            </a:r>
            <a:endParaRPr lang="en-US" sz="3200" dirty="0">
              <a:latin typeface="A62 Pngtree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0619F4-964A-4EEB-9CF3-E4E828F2AB04}"/>
              </a:ext>
            </a:extLst>
          </p:cNvPr>
          <p:cNvSpPr txBox="1"/>
          <p:nvPr/>
        </p:nvSpPr>
        <p:spPr>
          <a:xfrm>
            <a:off x="1277737" y="1588643"/>
            <a:ext cx="48182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Bước</a:t>
            </a:r>
            <a:r>
              <a:rPr lang="en-US" sz="2800" b="1" dirty="0"/>
              <a:t> 1:</a:t>
            </a:r>
            <a:r>
              <a:rPr lang="en-US" sz="2800" dirty="0">
                <a:latin typeface="A62 Pngtree"/>
              </a:rPr>
              <a:t> </a:t>
            </a:r>
            <a:r>
              <a:rPr lang="vi-VN" sz="2800" dirty="0"/>
              <a:t>Dùng cân điện tử xác định khối lượng của hòn sỏi (m</a:t>
            </a:r>
            <a:r>
              <a:rPr lang="vi-VN" sz="1600" dirty="0"/>
              <a:t>1</a:t>
            </a:r>
            <a:r>
              <a:rPr lang="vi-VN" sz="2800" dirty="0"/>
              <a:t>)</a:t>
            </a:r>
            <a:endParaRPr lang="en-US" sz="2800" dirty="0">
              <a:latin typeface="A62 Pngtree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027618-71DB-4B09-9F2C-691EEDC21B40}"/>
              </a:ext>
            </a:extLst>
          </p:cNvPr>
          <p:cNvSpPr txBox="1"/>
          <p:nvPr/>
        </p:nvSpPr>
        <p:spPr>
          <a:xfrm>
            <a:off x="1277736" y="3191865"/>
            <a:ext cx="50988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Bước</a:t>
            </a:r>
            <a:r>
              <a:rPr lang="en-US" sz="2800" b="1" dirty="0"/>
              <a:t> 2:</a:t>
            </a:r>
            <a:r>
              <a:rPr lang="en-US" sz="2800" dirty="0">
                <a:latin typeface="A62 Pngtree"/>
              </a:rPr>
              <a:t> </a:t>
            </a:r>
            <a:r>
              <a:rPr lang="vi-VN" sz="2800" dirty="0"/>
              <a:t>Rót một lượng nước vào ống đong, xác định thể tích nước trong ống đong (V</a:t>
            </a:r>
            <a:r>
              <a:rPr lang="vi-VN" sz="1600" dirty="0"/>
              <a:t>1</a:t>
            </a:r>
            <a:r>
              <a:rPr lang="vi-VN" sz="2800" dirty="0"/>
              <a:t>​).</a:t>
            </a:r>
            <a:endParaRPr lang="en-US" sz="2800" dirty="0">
              <a:latin typeface="A62 Pngtree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B223D0-21A7-49F4-B3AA-4F6DBFD24A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76" b="64854" l="56171" r="95886">
                        <a14:foregroundMark x1="61690" y1="28870" x2="62025" y2="32636"/>
                        <a14:foregroundMark x1="61541" y1="27197" x2="61690" y2="28870"/>
                        <a14:foregroundMark x1="61392" y1="25523" x2="61541" y2="27197"/>
                        <a14:foregroundMark x1="62155" y1="28870" x2="62184" y2="30544"/>
                        <a14:foregroundMark x1="62127" y1="27197" x2="62155" y2="28870"/>
                        <a14:foregroundMark x1="62062" y1="23431" x2="62127" y2="27197"/>
                        <a14:foregroundMark x1="61867" y1="12134" x2="62062" y2="23431"/>
                        <a14:foregroundMark x1="62649" y1="27197" x2="62816" y2="28870"/>
                        <a14:foregroundMark x1="62272" y1="23431" x2="62649" y2="27197"/>
                        <a14:foregroundMark x1="61392" y1="14644" x2="62272" y2="23431"/>
                        <a14:foregroundMark x1="61076" y1="64435" x2="61076" y2="64435"/>
                        <a14:foregroundMark x1="64082" y1="35146" x2="64082" y2="35146"/>
                        <a14:foregroundMark x1="64379" y1="33891" x2="64241" y2="30962"/>
                        <a14:foregroundMark x1="64399" y1="34310" x2="64379" y2="33891"/>
                        <a14:foregroundMark x1="63608" y1="15063" x2="63608" y2="15063"/>
                        <a14:foregroundMark x1="64353" y1="23431" x2="64241" y2="11297"/>
                        <a14:foregroundMark x1="64388" y1="27197" x2="64353" y2="23431"/>
                        <a14:foregroundMark x1="64399" y1="28452" x2="64388" y2="27197"/>
                        <a14:foregroundMark x1="64452" y1="9623" x2="64557" y2="8787"/>
                        <a14:foregroundMark x1="64241" y1="11297" x2="64452" y2="9623"/>
                        <a14:foregroundMark x1="64082" y1="7113" x2="64082" y2="7113"/>
                        <a14:foregroundMark x1="64241" y1="6695" x2="64241" y2="6695"/>
                        <a14:foregroundMark x1="59494" y1="6695" x2="59494" y2="6695"/>
                        <a14:foregroundMark x1="58703" y1="6695" x2="61076" y2="7531"/>
                        <a14:foregroundMark x1="61646" y1="8787" x2="62025" y2="9623"/>
                        <a14:foregroundMark x1="61456" y1="8368" x2="61646" y2="8787"/>
                        <a14:foregroundMark x1="61076" y1="7531" x2="61456" y2="8368"/>
                        <a14:foregroundMark x1="60960" y1="28870" x2="60759" y2="31799"/>
                        <a14:foregroundMark x1="61075" y1="27197" x2="60960" y2="28870"/>
                        <a14:foregroundMark x1="61334" y1="23431" x2="61075" y2="27197"/>
                        <a14:foregroundMark x1="62025" y1="13389" x2="61334" y2="23431"/>
                        <a14:foregroundMark x1="59968" y1="12134" x2="60285" y2="32636"/>
                        <a14:foregroundMark x1="60918" y1="36402" x2="60918" y2="37657"/>
                        <a14:foregroundMark x1="90348" y1="19665" x2="91614" y2="35146"/>
                        <a14:foregroundMark x1="93987" y1="19665" x2="94146" y2="50209"/>
                        <a14:foregroundMark x1="96044" y1="64435" x2="96044" y2="64435"/>
                        <a14:foregroundMark x1="92722" y1="14226" x2="90665" y2="11715"/>
                        <a14:foregroundMark x1="91297" y1="6695" x2="91297" y2="6695"/>
                        <a14:foregroundMark x1="94937" y1="6695" x2="94937" y2="6695"/>
                        <a14:foregroundMark x1="95095" y1="15063" x2="95095" y2="15063"/>
                        <a14:foregroundMark x1="89873" y1="7113" x2="89873" y2="7113"/>
                        <a14:foregroundMark x1="90190" y1="7113" x2="90506" y2="6276"/>
                        <a14:foregroundMark x1="92405" y1="7531" x2="93513" y2="10042"/>
                        <a14:foregroundMark x1="91772" y1="7113" x2="91772" y2="7113"/>
                        <a14:foregroundMark x1="91297" y1="7113" x2="91297" y2="7113"/>
                        <a14:foregroundMark x1="91139" y1="7113" x2="91139" y2="7113"/>
                        <a14:foregroundMark x1="90981" y1="6695" x2="90981" y2="6695"/>
                        <a14:foregroundMark x1="90823" y1="6695" x2="91456" y2="5858"/>
                        <a14:foregroundMark x1="91930" y1="6276" x2="91456" y2="6276"/>
                        <a14:backgroundMark x1="64873" y1="34728" x2="65032" y2="35146"/>
                        <a14:backgroundMark x1="64873" y1="33891" x2="64873" y2="33891"/>
                        <a14:backgroundMark x1="64557" y1="23431" x2="64557" y2="23431"/>
                        <a14:backgroundMark x1="64715" y1="27197" x2="64715" y2="27197"/>
                        <a14:backgroundMark x1="64873" y1="28870" x2="64873" y2="28870"/>
                        <a14:backgroundMark x1="65032" y1="8368" x2="65032" y2="8368"/>
                        <a14:backgroundMark x1="64873" y1="9623" x2="64873" y2="9623"/>
                        <a14:backgroundMark x1="64873" y1="8787" x2="64873" y2="8787"/>
                      </a14:backgroundRemoval>
                    </a14:imgEffect>
                  </a14:imgLayer>
                </a14:imgProps>
              </a:ext>
            </a:extLst>
          </a:blip>
          <a:srcRect l="83616" t="2951" r="2597" b="24426"/>
          <a:stretch/>
        </p:blipFill>
        <p:spPr>
          <a:xfrm>
            <a:off x="8115300" y="2466850"/>
            <a:ext cx="1961089" cy="39063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5A0A973-647D-46EF-AA31-91C23ED350ED}"/>
              </a:ext>
            </a:extLst>
          </p:cNvPr>
          <p:cNvSpPr txBox="1"/>
          <p:nvPr/>
        </p:nvSpPr>
        <p:spPr>
          <a:xfrm>
            <a:off x="1256752" y="4795087"/>
            <a:ext cx="57136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Bước</a:t>
            </a:r>
            <a:r>
              <a:rPr lang="en-US" sz="2800" b="1" dirty="0"/>
              <a:t> 3:</a:t>
            </a:r>
            <a:r>
              <a:rPr lang="en-US" sz="2800" dirty="0">
                <a:latin typeface="A62 Pngtree"/>
              </a:rPr>
              <a:t> </a:t>
            </a:r>
            <a:r>
              <a:rPr lang="vi-VN" sz="2800" dirty="0"/>
              <a:t>Buộc sợi chỉ vào hòn sỏi, thả từ từ cho nó ngập trong nước ở ống đong, xác định thể tích nước trong ống đong lúc này (V</a:t>
            </a:r>
            <a:r>
              <a:rPr lang="en-US" sz="1600" dirty="0"/>
              <a:t>2</a:t>
            </a:r>
            <a:r>
              <a:rPr lang="vi-VN" sz="2800" dirty="0"/>
              <a:t>​).</a:t>
            </a:r>
            <a:endParaRPr lang="en-US" sz="2800" dirty="0">
              <a:latin typeface="A62 Pngtree"/>
            </a:endParaRPr>
          </a:p>
        </p:txBody>
      </p:sp>
    </p:spTree>
    <p:extLst>
      <p:ext uri="{BB962C8B-B14F-4D97-AF65-F5344CB8AC3E}">
        <p14:creationId xmlns:p14="http://schemas.microsoft.com/office/powerpoint/2010/main" val="23013017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5">
            <a:extLst>
              <a:ext uri="{FF2B5EF4-FFF2-40B4-BE49-F238E27FC236}">
                <a16:creationId xmlns:a16="http://schemas.microsoft.com/office/drawing/2014/main" id="{65AA3AFF-3AEF-44FB-84DB-834DC99D50D1}"/>
              </a:ext>
            </a:extLst>
          </p:cNvPr>
          <p:cNvSpPr/>
          <p:nvPr/>
        </p:nvSpPr>
        <p:spPr>
          <a:xfrm>
            <a:off x="1499015" y="1115771"/>
            <a:ext cx="4104000" cy="1284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97354F-B90B-479C-9E72-12DA4DE7AC90}"/>
              </a:ext>
            </a:extLst>
          </p:cNvPr>
          <p:cNvSpPr txBox="1"/>
          <p:nvPr/>
        </p:nvSpPr>
        <p:spPr>
          <a:xfrm>
            <a:off x="1602658" y="511277"/>
            <a:ext cx="5279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62 Pngtree"/>
              </a:rPr>
              <a:t>Cách</a:t>
            </a:r>
            <a:r>
              <a:rPr lang="en-US" sz="3200" dirty="0">
                <a:latin typeface="A62 Pngtree"/>
              </a:rPr>
              <a:t> </a:t>
            </a:r>
            <a:r>
              <a:rPr lang="en-US" sz="3200" dirty="0" err="1">
                <a:latin typeface="A62 Pngtree"/>
              </a:rPr>
              <a:t>tiến</a:t>
            </a:r>
            <a:r>
              <a:rPr lang="en-US" sz="3200" dirty="0">
                <a:latin typeface="A62 Pngtree"/>
              </a:rPr>
              <a:t> </a:t>
            </a:r>
            <a:r>
              <a:rPr lang="en-US" sz="3200" dirty="0" err="1">
                <a:latin typeface="A62 Pngtree"/>
              </a:rPr>
              <a:t>hành</a:t>
            </a:r>
            <a:endParaRPr lang="en-US" sz="3200" dirty="0">
              <a:latin typeface="A62 Pngtree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0619F4-964A-4EEB-9CF3-E4E828F2AB04}"/>
              </a:ext>
            </a:extLst>
          </p:cNvPr>
          <p:cNvSpPr txBox="1"/>
          <p:nvPr/>
        </p:nvSpPr>
        <p:spPr>
          <a:xfrm>
            <a:off x="1277737" y="1588643"/>
            <a:ext cx="48182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Bước</a:t>
            </a:r>
            <a:r>
              <a:rPr lang="en-US" sz="2800" b="1" dirty="0"/>
              <a:t> 4:</a:t>
            </a:r>
            <a:r>
              <a:rPr lang="en-US" sz="2800" dirty="0">
                <a:latin typeface="A62 Pngtree"/>
              </a:rPr>
              <a:t> </a:t>
            </a:r>
            <a:r>
              <a:rPr lang="vi-VN" sz="2800" dirty="0"/>
              <a:t>Xác định thể tích của hòn sỏi:</a:t>
            </a:r>
            <a:r>
              <a:rPr lang="en-US" sz="2800" dirty="0"/>
              <a:t> </a:t>
            </a:r>
            <a:endParaRPr lang="en-US" sz="2800" dirty="0">
              <a:latin typeface="A62 Pngtree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B223D0-21A7-49F4-B3AA-4F6DBFD24A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76" b="64854" l="56171" r="95886">
                        <a14:foregroundMark x1="61690" y1="28870" x2="62025" y2="32636"/>
                        <a14:foregroundMark x1="61541" y1="27197" x2="61690" y2="28870"/>
                        <a14:foregroundMark x1="61392" y1="25523" x2="61541" y2="27197"/>
                        <a14:foregroundMark x1="62155" y1="28870" x2="62184" y2="30544"/>
                        <a14:foregroundMark x1="62127" y1="27197" x2="62155" y2="28870"/>
                        <a14:foregroundMark x1="62062" y1="23431" x2="62127" y2="27197"/>
                        <a14:foregroundMark x1="61867" y1="12134" x2="62062" y2="23431"/>
                        <a14:foregroundMark x1="62649" y1="27197" x2="62816" y2="28870"/>
                        <a14:foregroundMark x1="62272" y1="23431" x2="62649" y2="27197"/>
                        <a14:foregroundMark x1="61392" y1="14644" x2="62272" y2="23431"/>
                        <a14:foregroundMark x1="61076" y1="64435" x2="61076" y2="64435"/>
                        <a14:foregroundMark x1="64082" y1="35146" x2="64082" y2="35146"/>
                        <a14:foregroundMark x1="64379" y1="33891" x2="64241" y2="30962"/>
                        <a14:foregroundMark x1="64399" y1="34310" x2="64379" y2="33891"/>
                        <a14:foregroundMark x1="63608" y1="15063" x2="63608" y2="15063"/>
                        <a14:foregroundMark x1="64353" y1="23431" x2="64241" y2="11297"/>
                        <a14:foregroundMark x1="64388" y1="27197" x2="64353" y2="23431"/>
                        <a14:foregroundMark x1="64399" y1="28452" x2="64388" y2="27197"/>
                        <a14:foregroundMark x1="64452" y1="9623" x2="64557" y2="8787"/>
                        <a14:foregroundMark x1="64241" y1="11297" x2="64452" y2="9623"/>
                        <a14:foregroundMark x1="64082" y1="7113" x2="64082" y2="7113"/>
                        <a14:foregroundMark x1="64241" y1="6695" x2="64241" y2="6695"/>
                        <a14:foregroundMark x1="59494" y1="6695" x2="59494" y2="6695"/>
                        <a14:foregroundMark x1="58703" y1="6695" x2="61076" y2="7531"/>
                        <a14:foregroundMark x1="61646" y1="8787" x2="62025" y2="9623"/>
                        <a14:foregroundMark x1="61456" y1="8368" x2="61646" y2="8787"/>
                        <a14:foregroundMark x1="61076" y1="7531" x2="61456" y2="8368"/>
                        <a14:foregroundMark x1="60960" y1="28870" x2="60759" y2="31799"/>
                        <a14:foregroundMark x1="61075" y1="27197" x2="60960" y2="28870"/>
                        <a14:foregroundMark x1="61334" y1="23431" x2="61075" y2="27197"/>
                        <a14:foregroundMark x1="62025" y1="13389" x2="61334" y2="23431"/>
                        <a14:foregroundMark x1="59968" y1="12134" x2="60285" y2="32636"/>
                        <a14:foregroundMark x1="60918" y1="36402" x2="60918" y2="37657"/>
                        <a14:foregroundMark x1="90348" y1="19665" x2="91614" y2="35146"/>
                        <a14:foregroundMark x1="93987" y1="19665" x2="94146" y2="50209"/>
                        <a14:foregroundMark x1="96044" y1="64435" x2="96044" y2="64435"/>
                        <a14:foregroundMark x1="92722" y1="14226" x2="90665" y2="11715"/>
                        <a14:foregroundMark x1="91297" y1="6695" x2="91297" y2="6695"/>
                        <a14:foregroundMark x1="94937" y1="6695" x2="94937" y2="6695"/>
                        <a14:foregroundMark x1="95095" y1="15063" x2="95095" y2="15063"/>
                        <a14:foregroundMark x1="89873" y1="7113" x2="89873" y2="7113"/>
                        <a14:foregroundMark x1="90190" y1="7113" x2="90506" y2="6276"/>
                        <a14:foregroundMark x1="92405" y1="7531" x2="93513" y2="10042"/>
                        <a14:foregroundMark x1="91772" y1="7113" x2="91772" y2="7113"/>
                        <a14:foregroundMark x1="91297" y1="7113" x2="91297" y2="7113"/>
                        <a14:foregroundMark x1="91139" y1="7113" x2="91139" y2="7113"/>
                        <a14:foregroundMark x1="90981" y1="6695" x2="90981" y2="6695"/>
                        <a14:foregroundMark x1="90823" y1="6695" x2="91456" y2="5858"/>
                        <a14:foregroundMark x1="91930" y1="6276" x2="91456" y2="6276"/>
                        <a14:backgroundMark x1="64873" y1="34728" x2="65032" y2="35146"/>
                        <a14:backgroundMark x1="64873" y1="33891" x2="64873" y2="33891"/>
                        <a14:backgroundMark x1="64557" y1="23431" x2="64557" y2="23431"/>
                        <a14:backgroundMark x1="64715" y1="27197" x2="64715" y2="27197"/>
                        <a14:backgroundMark x1="64873" y1="28870" x2="64873" y2="28870"/>
                        <a14:backgroundMark x1="65032" y1="8368" x2="65032" y2="8368"/>
                        <a14:backgroundMark x1="64873" y1="9623" x2="64873" y2="9623"/>
                        <a14:backgroundMark x1="64873" y1="8787" x2="64873" y2="8787"/>
                      </a14:backgroundRemoval>
                    </a14:imgEffect>
                  </a14:imgLayer>
                </a14:imgProps>
              </a:ext>
            </a:extLst>
          </a:blip>
          <a:srcRect l="83616" t="2951" r="2597" b="24426"/>
          <a:stretch/>
        </p:blipFill>
        <p:spPr>
          <a:xfrm>
            <a:off x="8115300" y="2466850"/>
            <a:ext cx="1961089" cy="39063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DA9C2DD-0E2B-491A-A6BD-0C2D2FE73A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4795" y="2065696"/>
            <a:ext cx="1918014" cy="40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0681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5">
            <a:extLst>
              <a:ext uri="{FF2B5EF4-FFF2-40B4-BE49-F238E27FC236}">
                <a16:creationId xmlns:a16="http://schemas.microsoft.com/office/drawing/2014/main" id="{65AA3AFF-3AEF-44FB-84DB-834DC99D50D1}"/>
              </a:ext>
            </a:extLst>
          </p:cNvPr>
          <p:cNvSpPr/>
          <p:nvPr/>
        </p:nvSpPr>
        <p:spPr>
          <a:xfrm>
            <a:off x="1499015" y="1115771"/>
            <a:ext cx="4104000" cy="1284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97354F-B90B-479C-9E72-12DA4DE7AC90}"/>
              </a:ext>
            </a:extLst>
          </p:cNvPr>
          <p:cNvSpPr txBox="1"/>
          <p:nvPr/>
        </p:nvSpPr>
        <p:spPr>
          <a:xfrm>
            <a:off x="1602658" y="511277"/>
            <a:ext cx="5279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62 Pngtree"/>
              </a:rPr>
              <a:t>Cách</a:t>
            </a:r>
            <a:r>
              <a:rPr lang="en-US" sz="3200" dirty="0">
                <a:latin typeface="A62 Pngtree"/>
              </a:rPr>
              <a:t> </a:t>
            </a:r>
            <a:r>
              <a:rPr lang="en-US" sz="3200" dirty="0" err="1">
                <a:latin typeface="A62 Pngtree"/>
              </a:rPr>
              <a:t>tiến</a:t>
            </a:r>
            <a:r>
              <a:rPr lang="en-US" sz="3200" dirty="0">
                <a:latin typeface="A62 Pngtree"/>
              </a:rPr>
              <a:t> </a:t>
            </a:r>
            <a:r>
              <a:rPr lang="en-US" sz="3200" dirty="0" err="1">
                <a:latin typeface="A62 Pngtree"/>
              </a:rPr>
              <a:t>hành</a:t>
            </a:r>
            <a:endParaRPr lang="en-US" sz="3200" dirty="0">
              <a:latin typeface="A62 Pngtree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0619F4-964A-4EEB-9CF3-E4E828F2AB04}"/>
              </a:ext>
            </a:extLst>
          </p:cNvPr>
          <p:cNvSpPr txBox="1"/>
          <p:nvPr/>
        </p:nvSpPr>
        <p:spPr>
          <a:xfrm>
            <a:off x="1277737" y="1588643"/>
            <a:ext cx="48182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Bước</a:t>
            </a:r>
            <a:r>
              <a:rPr lang="en-US" sz="2800" b="1" dirty="0"/>
              <a:t> 4:</a:t>
            </a:r>
            <a:r>
              <a:rPr lang="en-US" sz="2800" dirty="0">
                <a:latin typeface="A62 Pngtree"/>
              </a:rPr>
              <a:t> </a:t>
            </a:r>
            <a:r>
              <a:rPr lang="vi-VN" sz="2800" dirty="0"/>
              <a:t>Xác định thể tích của hòn sỏi:</a:t>
            </a:r>
            <a:r>
              <a:rPr lang="en-US" sz="2800" dirty="0"/>
              <a:t> </a:t>
            </a:r>
            <a:endParaRPr lang="en-US" sz="2800" dirty="0">
              <a:latin typeface="A62 Pngtree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027618-71DB-4B09-9F2C-691EEDC21B40}"/>
              </a:ext>
            </a:extLst>
          </p:cNvPr>
          <p:cNvSpPr txBox="1"/>
          <p:nvPr/>
        </p:nvSpPr>
        <p:spPr>
          <a:xfrm>
            <a:off x="1277737" y="2542750"/>
            <a:ext cx="509888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Bước</a:t>
            </a:r>
            <a:r>
              <a:rPr lang="en-US" sz="2800" b="1" dirty="0"/>
              <a:t> 5:</a:t>
            </a:r>
            <a:r>
              <a:rPr lang="en-US" sz="2800" dirty="0">
                <a:latin typeface="A62 Pngtree"/>
              </a:rPr>
              <a:t> </a:t>
            </a:r>
            <a:r>
              <a:rPr lang="vi-VN" sz="2800" dirty="0"/>
              <a:t>Kéo nhẹ hòn sỏi ra, lau khô và lặp lại thí nghiệm hai lần nữa. Ghi số liệu vào vở theo mẫu </a:t>
            </a:r>
            <a:r>
              <a:rPr lang="vi-VN" sz="2800" i="1" dirty="0"/>
              <a:t>Bảng 14.3</a:t>
            </a:r>
            <a:r>
              <a:rPr lang="vi-VN" sz="2800" dirty="0"/>
              <a:t>, rồi tính các giá trị thể tích trung bình (V</a:t>
            </a:r>
            <a:r>
              <a:rPr lang="vi-VN" dirty="0"/>
              <a:t>stb</a:t>
            </a:r>
            <a:r>
              <a:rPr lang="vi-VN" sz="2800" dirty="0"/>
              <a:t>) và khối lượng trung bình (m</a:t>
            </a:r>
            <a:r>
              <a:rPr lang="vi-VN" dirty="0"/>
              <a:t>stb</a:t>
            </a:r>
            <a:r>
              <a:rPr lang="vi-VN" sz="2800" dirty="0"/>
              <a:t>​) của hòn sỏi.</a:t>
            </a:r>
            <a:endParaRPr lang="en-US" sz="2800" dirty="0">
              <a:latin typeface="A62 Pngtree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A9C2DD-0E2B-491A-A6BD-0C2D2FE73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795" y="2065696"/>
            <a:ext cx="1918014" cy="4011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17AC58-1562-4850-A2FA-E0B47A96E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0775" y="2542750"/>
            <a:ext cx="5872568" cy="178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3987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5">
            <a:extLst>
              <a:ext uri="{FF2B5EF4-FFF2-40B4-BE49-F238E27FC236}">
                <a16:creationId xmlns:a16="http://schemas.microsoft.com/office/drawing/2014/main" id="{65AA3AFF-3AEF-44FB-84DB-834DC99D50D1}"/>
              </a:ext>
            </a:extLst>
          </p:cNvPr>
          <p:cNvSpPr/>
          <p:nvPr/>
        </p:nvSpPr>
        <p:spPr>
          <a:xfrm>
            <a:off x="1499015" y="1115771"/>
            <a:ext cx="4104000" cy="1284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97354F-B90B-479C-9E72-12DA4DE7AC90}"/>
              </a:ext>
            </a:extLst>
          </p:cNvPr>
          <p:cNvSpPr txBox="1"/>
          <p:nvPr/>
        </p:nvSpPr>
        <p:spPr>
          <a:xfrm>
            <a:off x="1602658" y="511277"/>
            <a:ext cx="5279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62 Pngtree"/>
              </a:rPr>
              <a:t>Cách</a:t>
            </a:r>
            <a:r>
              <a:rPr lang="en-US" sz="3200" dirty="0">
                <a:latin typeface="A62 Pngtree"/>
              </a:rPr>
              <a:t> </a:t>
            </a:r>
            <a:r>
              <a:rPr lang="en-US" sz="3200" dirty="0" err="1">
                <a:latin typeface="A62 Pngtree"/>
              </a:rPr>
              <a:t>tiến</a:t>
            </a:r>
            <a:r>
              <a:rPr lang="en-US" sz="3200" dirty="0">
                <a:latin typeface="A62 Pngtree"/>
              </a:rPr>
              <a:t> </a:t>
            </a:r>
            <a:r>
              <a:rPr lang="en-US" sz="3200" dirty="0" err="1">
                <a:latin typeface="A62 Pngtree"/>
              </a:rPr>
              <a:t>hành</a:t>
            </a:r>
            <a:endParaRPr lang="en-US" sz="3200" dirty="0">
              <a:latin typeface="A62 Pngtree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0619F4-964A-4EEB-9CF3-E4E828F2AB04}"/>
              </a:ext>
            </a:extLst>
          </p:cNvPr>
          <p:cNvSpPr txBox="1"/>
          <p:nvPr/>
        </p:nvSpPr>
        <p:spPr>
          <a:xfrm>
            <a:off x="1277737" y="1588643"/>
            <a:ext cx="48182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Bước</a:t>
            </a:r>
            <a:r>
              <a:rPr lang="en-US" sz="2800" b="1" dirty="0"/>
              <a:t> 4:</a:t>
            </a:r>
            <a:r>
              <a:rPr lang="en-US" sz="2800" dirty="0">
                <a:latin typeface="A62 Pngtree"/>
              </a:rPr>
              <a:t> </a:t>
            </a:r>
            <a:r>
              <a:rPr lang="vi-VN" sz="2800" dirty="0"/>
              <a:t>Xác định thể tích của hòn sỏi:</a:t>
            </a:r>
            <a:r>
              <a:rPr lang="en-US" sz="2800" dirty="0"/>
              <a:t> </a:t>
            </a:r>
            <a:endParaRPr lang="en-US" sz="2800" dirty="0">
              <a:latin typeface="A62 Pngtree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027618-71DB-4B09-9F2C-691EEDC21B40}"/>
              </a:ext>
            </a:extLst>
          </p:cNvPr>
          <p:cNvSpPr txBox="1"/>
          <p:nvPr/>
        </p:nvSpPr>
        <p:spPr>
          <a:xfrm>
            <a:off x="1277737" y="2542750"/>
            <a:ext cx="509888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Bước</a:t>
            </a:r>
            <a:r>
              <a:rPr lang="en-US" sz="2800" b="1" dirty="0"/>
              <a:t> 5:</a:t>
            </a:r>
            <a:r>
              <a:rPr lang="en-US" sz="2800" dirty="0">
                <a:latin typeface="A62 Pngtree"/>
              </a:rPr>
              <a:t> </a:t>
            </a:r>
            <a:r>
              <a:rPr lang="vi-VN" sz="2800" dirty="0"/>
              <a:t>Kéo nhẹ hòn sỏi ra, lau khô và lặp lại thí nghiệm hai lần nữa. Ghi số liệu vào vở theo mẫu </a:t>
            </a:r>
            <a:r>
              <a:rPr lang="vi-VN" sz="2800" i="1" dirty="0"/>
              <a:t>Bảng 14.3</a:t>
            </a:r>
            <a:r>
              <a:rPr lang="vi-VN" sz="2800" dirty="0"/>
              <a:t>, rồi tính các giá trị thể tích trung bình (V</a:t>
            </a:r>
            <a:r>
              <a:rPr lang="vi-VN" dirty="0"/>
              <a:t>stb</a:t>
            </a:r>
            <a:r>
              <a:rPr lang="vi-VN" sz="2800" dirty="0"/>
              <a:t>) và khối lượng trung bình (m</a:t>
            </a:r>
            <a:r>
              <a:rPr lang="vi-VN" dirty="0"/>
              <a:t>stb</a:t>
            </a:r>
            <a:r>
              <a:rPr lang="vi-VN" sz="2800" dirty="0"/>
              <a:t>​) của hòn sỏi.</a:t>
            </a:r>
            <a:endParaRPr lang="en-US" sz="2800" dirty="0">
              <a:latin typeface="A62 Pngtree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A9C2DD-0E2B-491A-A6BD-0C2D2FE73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795" y="2065696"/>
            <a:ext cx="1918014" cy="4011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A4D23C6-D69A-4986-89E2-6116777A52E2}"/>
              </a:ext>
            </a:extLst>
          </p:cNvPr>
          <p:cNvSpPr txBox="1"/>
          <p:nvPr/>
        </p:nvSpPr>
        <p:spPr>
          <a:xfrm>
            <a:off x="1277737" y="5651293"/>
            <a:ext cx="56048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Bước</a:t>
            </a:r>
            <a:r>
              <a:rPr lang="en-US" sz="2800" b="1" dirty="0"/>
              <a:t> 6:</a:t>
            </a:r>
            <a:r>
              <a:rPr lang="en-US" sz="2800" dirty="0">
                <a:latin typeface="A62 Pngtree"/>
              </a:rPr>
              <a:t> </a:t>
            </a:r>
            <a:r>
              <a:rPr lang="vi-VN" sz="2800" dirty="0"/>
              <a:t>Xác định khối lượng riêng của hòn sỏi theo công thức:</a:t>
            </a:r>
            <a:endParaRPr lang="en-US" sz="2800" dirty="0">
              <a:latin typeface="A62 Pngtree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E77C4D-A3D2-40A7-BA95-572C8F0049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2580" y="5811186"/>
            <a:ext cx="1136338" cy="79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5479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632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矩形 60"/>
          <p:cNvSpPr/>
          <p:nvPr/>
        </p:nvSpPr>
        <p:spPr>
          <a:xfrm>
            <a:off x="2023671" y="1993692"/>
            <a:ext cx="1349116" cy="2848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1" name="Google Shape;461;p32"/>
          <p:cNvSpPr txBox="1">
            <a:spLocks noGrp="1"/>
          </p:cNvSpPr>
          <p:nvPr>
            <p:ph type="title" idx="4294967295"/>
          </p:nvPr>
        </p:nvSpPr>
        <p:spPr>
          <a:xfrm>
            <a:off x="2173259" y="2811496"/>
            <a:ext cx="7845482" cy="1768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vi-VN" altLang="zh-CN" sz="4000" b="1" spc="300" dirty="0">
                <a:solidFill>
                  <a:schemeClr val="tx2">
                    <a:lumMod val="10000"/>
                  </a:schemeClr>
                </a:solidFill>
                <a:latin typeface="A62 Pngtree" pitchFamily="2" charset="0"/>
              </a:rPr>
              <a:t>Xác định khối lượng riêng của một vật hình hộp chữ nhật</a:t>
            </a:r>
            <a:endParaRPr sz="4000" spc="300" dirty="0">
              <a:solidFill>
                <a:schemeClr val="tx1"/>
              </a:solidFill>
              <a:latin typeface="A62 Pngtree" pitchFamily="2" charset="0"/>
            </a:endParaRPr>
          </a:p>
        </p:txBody>
      </p:sp>
      <p:sp>
        <p:nvSpPr>
          <p:cNvPr id="463" name="Google Shape;463;p32"/>
          <p:cNvSpPr txBox="1">
            <a:spLocks noGrp="1"/>
          </p:cNvSpPr>
          <p:nvPr>
            <p:ph type="title" idx="4294967295"/>
          </p:nvPr>
        </p:nvSpPr>
        <p:spPr>
          <a:xfrm>
            <a:off x="1690883" y="1436116"/>
            <a:ext cx="2002643" cy="144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GB" sz="5400" spc="600" dirty="0">
                <a:latin typeface="A62 Pngtree" pitchFamily="2" charset="0"/>
              </a:rPr>
              <a:t>01</a:t>
            </a:r>
            <a:endParaRPr sz="5400" spc="600" dirty="0">
              <a:latin typeface="A62 Pngtree" pitchFamily="2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5">
            <a:extLst>
              <a:ext uri="{FF2B5EF4-FFF2-40B4-BE49-F238E27FC236}">
                <a16:creationId xmlns:a16="http://schemas.microsoft.com/office/drawing/2014/main" id="{65AA3AFF-3AEF-44FB-84DB-834DC99D50D1}"/>
              </a:ext>
            </a:extLst>
          </p:cNvPr>
          <p:cNvSpPr/>
          <p:nvPr/>
        </p:nvSpPr>
        <p:spPr>
          <a:xfrm>
            <a:off x="1499015" y="1115771"/>
            <a:ext cx="4104000" cy="1284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97354F-B90B-479C-9E72-12DA4DE7AC90}"/>
              </a:ext>
            </a:extLst>
          </p:cNvPr>
          <p:cNvSpPr txBox="1"/>
          <p:nvPr/>
        </p:nvSpPr>
        <p:spPr>
          <a:xfrm>
            <a:off x="1602658" y="511277"/>
            <a:ext cx="5279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62 Pngtree"/>
              </a:rPr>
              <a:t>Chuẩn</a:t>
            </a:r>
            <a:r>
              <a:rPr lang="en-US" sz="3200" dirty="0">
                <a:latin typeface="A62 Pngtree"/>
              </a:rPr>
              <a:t> </a:t>
            </a:r>
            <a:r>
              <a:rPr lang="en-US" sz="3200" dirty="0" err="1">
                <a:latin typeface="A62 Pngtree"/>
              </a:rPr>
              <a:t>bị</a:t>
            </a:r>
            <a:endParaRPr lang="en-US" sz="3200" dirty="0">
              <a:latin typeface="A62 Pngtree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68877BA-DAB6-4865-95C2-774BE41EDD3F}"/>
              </a:ext>
            </a:extLst>
          </p:cNvPr>
          <p:cNvSpPr txBox="1"/>
          <p:nvPr/>
        </p:nvSpPr>
        <p:spPr>
          <a:xfrm>
            <a:off x="7671798" y="3817729"/>
            <a:ext cx="1828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</a:t>
            </a:r>
            <a:r>
              <a:rPr lang="vi-VN" sz="2400" dirty="0"/>
              <a:t>ư</a:t>
            </a:r>
            <a:r>
              <a:rPr lang="en-US" sz="2400" dirty="0" err="1"/>
              <a:t>ớc</a:t>
            </a:r>
            <a:r>
              <a:rPr lang="en-US" sz="2400" dirty="0"/>
              <a:t> </a:t>
            </a:r>
            <a:r>
              <a:rPr lang="en-US" sz="2400" dirty="0" err="1"/>
              <a:t>kẻ</a:t>
            </a:r>
            <a:endParaRPr lang="en-US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DAA085B-8224-4D55-BF6D-07140D04FF46}"/>
              </a:ext>
            </a:extLst>
          </p:cNvPr>
          <p:cNvSpPr txBox="1"/>
          <p:nvPr/>
        </p:nvSpPr>
        <p:spPr>
          <a:xfrm>
            <a:off x="4092017" y="6135013"/>
            <a:ext cx="4154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Khối</a:t>
            </a:r>
            <a:r>
              <a:rPr lang="en-US" sz="2400" dirty="0"/>
              <a:t> </a:t>
            </a:r>
            <a:r>
              <a:rPr lang="en-US" sz="2400" dirty="0" err="1"/>
              <a:t>gỗ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hộp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r>
              <a:rPr lang="en-US" sz="2400" dirty="0"/>
              <a:t> </a:t>
            </a:r>
            <a:r>
              <a:rPr lang="en-US" sz="2400" dirty="0" err="1"/>
              <a:t>nhật</a:t>
            </a:r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0619F4-964A-4EEB-9CF3-E4E828F2AB04}"/>
              </a:ext>
            </a:extLst>
          </p:cNvPr>
          <p:cNvSpPr txBox="1"/>
          <p:nvPr/>
        </p:nvSpPr>
        <p:spPr>
          <a:xfrm>
            <a:off x="2392656" y="3765620"/>
            <a:ext cx="2466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62 Pngtree"/>
              </a:rPr>
              <a:t>Cân</a:t>
            </a:r>
            <a:r>
              <a:rPr lang="en-US" sz="2800" dirty="0">
                <a:latin typeface="A62 Pngtree"/>
              </a:rPr>
              <a:t> </a:t>
            </a:r>
            <a:r>
              <a:rPr lang="en-US" sz="2800" dirty="0" err="1">
                <a:latin typeface="A62 Pngtree"/>
              </a:rPr>
              <a:t>điện</a:t>
            </a:r>
            <a:r>
              <a:rPr lang="en-US" sz="2800" dirty="0">
                <a:latin typeface="A62 Pngtree"/>
              </a:rPr>
              <a:t> </a:t>
            </a:r>
            <a:r>
              <a:rPr lang="en-US" sz="2800" dirty="0" err="1">
                <a:latin typeface="A62 Pngtree"/>
              </a:rPr>
              <a:t>tử</a:t>
            </a:r>
            <a:endParaRPr lang="en-US" sz="2800" dirty="0">
              <a:latin typeface="A62 Pngtree"/>
            </a:endParaRPr>
          </a:p>
        </p:txBody>
      </p:sp>
      <p:pic>
        <p:nvPicPr>
          <p:cNvPr id="28" name="Picture 4" descr="Thực hành xác định khối lượng riêng">
            <a:extLst>
              <a:ext uri="{FF2B5EF4-FFF2-40B4-BE49-F238E27FC236}">
                <a16:creationId xmlns:a16="http://schemas.microsoft.com/office/drawing/2014/main" id="{86B26635-1D78-49BD-A94E-4116761E90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" t="27380" r="70457" b="39416"/>
          <a:stretch/>
        </p:blipFill>
        <p:spPr bwMode="auto">
          <a:xfrm>
            <a:off x="4284816" y="4818309"/>
            <a:ext cx="3455256" cy="120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Thực hành xác định khối lượng riêng">
            <a:extLst>
              <a:ext uri="{FF2B5EF4-FFF2-40B4-BE49-F238E27FC236}">
                <a16:creationId xmlns:a16="http://schemas.microsoft.com/office/drawing/2014/main" id="{3ECB49FE-4F3C-4C77-9CA1-61EFB4F5A4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02" r="54382" b="4157"/>
          <a:stretch/>
        </p:blipFill>
        <p:spPr bwMode="auto">
          <a:xfrm>
            <a:off x="6356357" y="2617648"/>
            <a:ext cx="4535827" cy="94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D78FFE90-1AC7-4650-85CD-E620D95D07BD}"/>
              </a:ext>
            </a:extLst>
          </p:cNvPr>
          <p:cNvGrpSpPr/>
          <p:nvPr/>
        </p:nvGrpSpPr>
        <p:grpSpPr>
          <a:xfrm>
            <a:off x="1499015" y="1919447"/>
            <a:ext cx="3360616" cy="1966241"/>
            <a:chOff x="3101862" y="3783854"/>
            <a:chExt cx="4551477" cy="2428594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09D0863-ACE4-4ECE-9AE4-FF16CBCBA419}"/>
                </a:ext>
              </a:extLst>
            </p:cNvPr>
            <p:cNvGrpSpPr/>
            <p:nvPr/>
          </p:nvGrpSpPr>
          <p:grpSpPr>
            <a:xfrm>
              <a:off x="3101862" y="3783854"/>
              <a:ext cx="4551477" cy="2428594"/>
              <a:chOff x="3296337" y="2350540"/>
              <a:chExt cx="4551477" cy="2428594"/>
            </a:xfrm>
          </p:grpSpPr>
          <p:pic>
            <p:nvPicPr>
              <p:cNvPr id="38" name="Picture 4" descr="Thực hành xác định khối lượng riêng">
                <a:extLst>
                  <a:ext uri="{FF2B5EF4-FFF2-40B4-BE49-F238E27FC236}">
                    <a16:creationId xmlns:a16="http://schemas.microsoft.com/office/drawing/2014/main" id="{87F6E147-872B-4B5C-87CC-04ECA54AFCE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2606" t="36927" r="63" b="-3995"/>
              <a:stretch/>
            </p:blipFill>
            <p:spPr bwMode="auto">
              <a:xfrm>
                <a:off x="3296337" y="2350540"/>
                <a:ext cx="4551477" cy="24285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24C82625-0481-4426-97D7-0D79A1A0741F}"/>
                  </a:ext>
                </a:extLst>
              </p:cNvPr>
              <p:cNvSpPr/>
              <p:nvPr/>
            </p:nvSpPr>
            <p:spPr>
              <a:xfrm>
                <a:off x="5348748" y="3564837"/>
                <a:ext cx="983226" cy="318905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599F6E6-8769-4955-BEE4-89F1E743B994}"/>
                </a:ext>
              </a:extLst>
            </p:cNvPr>
            <p:cNvSpPr txBox="1"/>
            <p:nvPr/>
          </p:nvSpPr>
          <p:spPr>
            <a:xfrm>
              <a:off x="5154274" y="4921216"/>
              <a:ext cx="1343650" cy="4001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0.0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72015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5">
            <a:extLst>
              <a:ext uri="{FF2B5EF4-FFF2-40B4-BE49-F238E27FC236}">
                <a16:creationId xmlns:a16="http://schemas.microsoft.com/office/drawing/2014/main" id="{65AA3AFF-3AEF-44FB-84DB-834DC99D50D1}"/>
              </a:ext>
            </a:extLst>
          </p:cNvPr>
          <p:cNvSpPr/>
          <p:nvPr/>
        </p:nvSpPr>
        <p:spPr>
          <a:xfrm>
            <a:off x="1499015" y="1115771"/>
            <a:ext cx="4104000" cy="1284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97354F-B90B-479C-9E72-12DA4DE7AC90}"/>
              </a:ext>
            </a:extLst>
          </p:cNvPr>
          <p:cNvSpPr txBox="1"/>
          <p:nvPr/>
        </p:nvSpPr>
        <p:spPr>
          <a:xfrm>
            <a:off x="1602658" y="511277"/>
            <a:ext cx="5279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62 Pngtree"/>
              </a:rPr>
              <a:t>Cách</a:t>
            </a:r>
            <a:r>
              <a:rPr lang="en-US" sz="3200" dirty="0">
                <a:latin typeface="A62 Pngtree"/>
              </a:rPr>
              <a:t> </a:t>
            </a:r>
            <a:r>
              <a:rPr lang="en-US" sz="3200" dirty="0" err="1">
                <a:latin typeface="A62 Pngtree"/>
              </a:rPr>
              <a:t>tiến</a:t>
            </a:r>
            <a:r>
              <a:rPr lang="en-US" sz="3200" dirty="0">
                <a:latin typeface="A62 Pngtree"/>
              </a:rPr>
              <a:t> </a:t>
            </a:r>
            <a:r>
              <a:rPr lang="en-US" sz="3200" dirty="0" err="1">
                <a:latin typeface="A62 Pngtree"/>
              </a:rPr>
              <a:t>hành</a:t>
            </a:r>
            <a:endParaRPr lang="en-US" sz="3200" dirty="0">
              <a:latin typeface="A62 Pngtree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0619F4-964A-4EEB-9CF3-E4E828F2AB04}"/>
              </a:ext>
            </a:extLst>
          </p:cNvPr>
          <p:cNvSpPr txBox="1"/>
          <p:nvPr/>
        </p:nvSpPr>
        <p:spPr>
          <a:xfrm>
            <a:off x="1277737" y="1588643"/>
            <a:ext cx="48182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Bước</a:t>
            </a:r>
            <a:r>
              <a:rPr lang="en-US" sz="2800" b="1" dirty="0"/>
              <a:t> 1:</a:t>
            </a:r>
            <a:r>
              <a:rPr lang="en-US" sz="2800" dirty="0">
                <a:latin typeface="A62 Pngtree"/>
              </a:rPr>
              <a:t> </a:t>
            </a:r>
            <a:r>
              <a:rPr lang="vi-VN" sz="2800" dirty="0"/>
              <a:t>Dùng thước đo chiều dài mỗi cạnh a,b,c</a:t>
            </a:r>
            <a:r>
              <a:rPr lang="en-US" sz="2800" dirty="0"/>
              <a:t> </a:t>
            </a:r>
            <a:r>
              <a:rPr lang="vi-VN" sz="2800" dirty="0"/>
              <a:t>của khối gỗ hình hộp chữ nhật </a:t>
            </a:r>
            <a:endParaRPr lang="en-US" sz="2800" dirty="0">
              <a:latin typeface="A62 Pngtree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D85548D-CEDC-4157-985A-B0A320C1F82A}"/>
              </a:ext>
            </a:extLst>
          </p:cNvPr>
          <p:cNvGrpSpPr/>
          <p:nvPr/>
        </p:nvGrpSpPr>
        <p:grpSpPr>
          <a:xfrm>
            <a:off x="5703272" y="2973638"/>
            <a:ext cx="6213753" cy="2843405"/>
            <a:chOff x="3550622" y="3699548"/>
            <a:chExt cx="6213753" cy="2843405"/>
          </a:xfrm>
        </p:grpSpPr>
        <p:pic>
          <p:nvPicPr>
            <p:cNvPr id="18" name="Picture 4" descr="Thực hành xác định khối lượng riêng">
              <a:extLst>
                <a:ext uri="{FF2B5EF4-FFF2-40B4-BE49-F238E27FC236}">
                  <a16:creationId xmlns:a16="http://schemas.microsoft.com/office/drawing/2014/main" id="{3A12821D-AFF1-4D54-902A-0D221F6746B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2" t="27380" r="70457" b="39416"/>
            <a:stretch/>
          </p:blipFill>
          <p:spPr bwMode="auto">
            <a:xfrm>
              <a:off x="4159045" y="3699548"/>
              <a:ext cx="3538830" cy="1231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Thực hành xác định khối lượng riêng">
              <a:extLst>
                <a:ext uri="{FF2B5EF4-FFF2-40B4-BE49-F238E27FC236}">
                  <a16:creationId xmlns:a16="http://schemas.microsoft.com/office/drawing/2014/main" id="{85FC0EA9-70AC-461E-BFCC-15255C7EA34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802" r="54382" b="4157"/>
            <a:stretch/>
          </p:blipFill>
          <p:spPr bwMode="auto">
            <a:xfrm>
              <a:off x="4000784" y="5340628"/>
              <a:ext cx="5763591" cy="1202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D7F0DB5-F73F-4808-901E-9C1AC39B86BE}"/>
                </a:ext>
              </a:extLst>
            </p:cNvPr>
            <p:cNvCxnSpPr/>
            <p:nvPr/>
          </p:nvCxnSpPr>
          <p:spPr>
            <a:xfrm>
              <a:off x="4159045" y="5043948"/>
              <a:ext cx="3008671" cy="0"/>
            </a:xfrm>
            <a:prstGeom prst="straightConnector1">
              <a:avLst/>
            </a:prstGeom>
            <a:ln w="19050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535D1A6-3044-4F46-8B5E-E87DE6EB99AD}"/>
                </a:ext>
              </a:extLst>
            </p:cNvPr>
            <p:cNvSpPr txBox="1"/>
            <p:nvPr/>
          </p:nvSpPr>
          <p:spPr>
            <a:xfrm>
              <a:off x="5490924" y="4950618"/>
              <a:ext cx="10323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B8BFCE5B-F4C8-4070-973C-A1A5321601DE}"/>
                </a:ext>
              </a:extLst>
            </p:cNvPr>
            <p:cNvCxnSpPr/>
            <p:nvPr/>
          </p:nvCxnSpPr>
          <p:spPr>
            <a:xfrm>
              <a:off x="4000784" y="3923071"/>
              <a:ext cx="0" cy="1007883"/>
            </a:xfrm>
            <a:prstGeom prst="straightConnector1">
              <a:avLst/>
            </a:prstGeom>
            <a:ln w="19050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116BCA2F-41F0-403C-851E-B893D7ECF163}"/>
                </a:ext>
              </a:extLst>
            </p:cNvPr>
            <p:cNvCxnSpPr/>
            <p:nvPr/>
          </p:nvCxnSpPr>
          <p:spPr>
            <a:xfrm flipV="1">
              <a:off x="7167716" y="4640826"/>
              <a:ext cx="530159" cy="403122"/>
            </a:xfrm>
            <a:prstGeom prst="straightConnector1">
              <a:avLst/>
            </a:prstGeom>
            <a:ln w="19050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B3BB69E-C299-44FF-8EB3-4687FD45541F}"/>
                </a:ext>
              </a:extLst>
            </p:cNvPr>
            <p:cNvSpPr txBox="1"/>
            <p:nvPr/>
          </p:nvSpPr>
          <p:spPr>
            <a:xfrm>
              <a:off x="3550622" y="4196179"/>
              <a:ext cx="10323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b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C8F8657-9E45-4657-A8A2-43E2F11E08E1}"/>
                </a:ext>
              </a:extLst>
            </p:cNvPr>
            <p:cNvSpPr txBox="1"/>
            <p:nvPr/>
          </p:nvSpPr>
          <p:spPr>
            <a:xfrm>
              <a:off x="7446761" y="4753491"/>
              <a:ext cx="10323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24752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5">
            <a:extLst>
              <a:ext uri="{FF2B5EF4-FFF2-40B4-BE49-F238E27FC236}">
                <a16:creationId xmlns:a16="http://schemas.microsoft.com/office/drawing/2014/main" id="{65AA3AFF-3AEF-44FB-84DB-834DC99D50D1}"/>
              </a:ext>
            </a:extLst>
          </p:cNvPr>
          <p:cNvSpPr/>
          <p:nvPr/>
        </p:nvSpPr>
        <p:spPr>
          <a:xfrm>
            <a:off x="1499015" y="1115771"/>
            <a:ext cx="4104000" cy="1284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97354F-B90B-479C-9E72-12DA4DE7AC90}"/>
              </a:ext>
            </a:extLst>
          </p:cNvPr>
          <p:cNvSpPr txBox="1"/>
          <p:nvPr/>
        </p:nvSpPr>
        <p:spPr>
          <a:xfrm>
            <a:off x="1602658" y="511277"/>
            <a:ext cx="5279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62 Pngtree"/>
              </a:rPr>
              <a:t>Cách</a:t>
            </a:r>
            <a:r>
              <a:rPr lang="en-US" sz="3200" dirty="0">
                <a:latin typeface="A62 Pngtree"/>
              </a:rPr>
              <a:t> </a:t>
            </a:r>
            <a:r>
              <a:rPr lang="en-US" sz="3200" dirty="0" err="1">
                <a:latin typeface="A62 Pngtree"/>
              </a:rPr>
              <a:t>tiến</a:t>
            </a:r>
            <a:r>
              <a:rPr lang="en-US" sz="3200" dirty="0">
                <a:latin typeface="A62 Pngtree"/>
              </a:rPr>
              <a:t> </a:t>
            </a:r>
            <a:r>
              <a:rPr lang="en-US" sz="3200" dirty="0" err="1">
                <a:latin typeface="A62 Pngtree"/>
              </a:rPr>
              <a:t>hành</a:t>
            </a:r>
            <a:endParaRPr lang="en-US" sz="3200" dirty="0">
              <a:latin typeface="A62 Pngtree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0619F4-964A-4EEB-9CF3-E4E828F2AB04}"/>
              </a:ext>
            </a:extLst>
          </p:cNvPr>
          <p:cNvSpPr txBox="1"/>
          <p:nvPr/>
        </p:nvSpPr>
        <p:spPr>
          <a:xfrm>
            <a:off x="1277737" y="1588643"/>
            <a:ext cx="48182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Bước</a:t>
            </a:r>
            <a:r>
              <a:rPr lang="en-US" sz="2800" b="1" dirty="0"/>
              <a:t> 1:</a:t>
            </a:r>
            <a:r>
              <a:rPr lang="en-US" sz="2800" dirty="0">
                <a:latin typeface="A62 Pngtree"/>
              </a:rPr>
              <a:t> </a:t>
            </a:r>
            <a:r>
              <a:rPr lang="vi-VN" sz="2800" dirty="0"/>
              <a:t>Dùng thước đo chiều dài mỗi cạnh a,b,c</a:t>
            </a:r>
            <a:r>
              <a:rPr lang="en-US" sz="2800" dirty="0"/>
              <a:t> </a:t>
            </a:r>
            <a:r>
              <a:rPr lang="vi-VN" sz="2800" dirty="0"/>
              <a:t>của khối gỗ hình hộp chữ nhật </a:t>
            </a:r>
            <a:endParaRPr lang="en-US" sz="2800" dirty="0">
              <a:latin typeface="A62 Pngtree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D85548D-CEDC-4157-985A-B0A320C1F82A}"/>
              </a:ext>
            </a:extLst>
          </p:cNvPr>
          <p:cNvGrpSpPr/>
          <p:nvPr/>
        </p:nvGrpSpPr>
        <p:grpSpPr>
          <a:xfrm>
            <a:off x="6283047" y="2660105"/>
            <a:ext cx="5375553" cy="2452880"/>
            <a:chOff x="3550622" y="3699548"/>
            <a:chExt cx="6213753" cy="2843405"/>
          </a:xfrm>
        </p:grpSpPr>
        <p:pic>
          <p:nvPicPr>
            <p:cNvPr id="18" name="Picture 4" descr="Thực hành xác định khối lượng riêng">
              <a:extLst>
                <a:ext uri="{FF2B5EF4-FFF2-40B4-BE49-F238E27FC236}">
                  <a16:creationId xmlns:a16="http://schemas.microsoft.com/office/drawing/2014/main" id="{3A12821D-AFF1-4D54-902A-0D221F6746B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2" t="27380" r="70457" b="39416"/>
            <a:stretch/>
          </p:blipFill>
          <p:spPr bwMode="auto">
            <a:xfrm>
              <a:off x="4159045" y="3699548"/>
              <a:ext cx="3538830" cy="1231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Thực hành xác định khối lượng riêng">
              <a:extLst>
                <a:ext uri="{FF2B5EF4-FFF2-40B4-BE49-F238E27FC236}">
                  <a16:creationId xmlns:a16="http://schemas.microsoft.com/office/drawing/2014/main" id="{85FC0EA9-70AC-461E-BFCC-15255C7EA34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802" r="54382" b="4157"/>
            <a:stretch/>
          </p:blipFill>
          <p:spPr bwMode="auto">
            <a:xfrm>
              <a:off x="4000784" y="5340628"/>
              <a:ext cx="5763591" cy="1202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D7F0DB5-F73F-4808-901E-9C1AC39B86BE}"/>
                </a:ext>
              </a:extLst>
            </p:cNvPr>
            <p:cNvCxnSpPr/>
            <p:nvPr/>
          </p:nvCxnSpPr>
          <p:spPr>
            <a:xfrm>
              <a:off x="4159045" y="5043948"/>
              <a:ext cx="3008671" cy="0"/>
            </a:xfrm>
            <a:prstGeom prst="straightConnector1">
              <a:avLst/>
            </a:prstGeom>
            <a:ln w="19050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535D1A6-3044-4F46-8B5E-E87DE6EB99AD}"/>
                </a:ext>
              </a:extLst>
            </p:cNvPr>
            <p:cNvSpPr txBox="1"/>
            <p:nvPr/>
          </p:nvSpPr>
          <p:spPr>
            <a:xfrm>
              <a:off x="5490924" y="4950618"/>
              <a:ext cx="10323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B8BFCE5B-F4C8-4070-973C-A1A5321601DE}"/>
                </a:ext>
              </a:extLst>
            </p:cNvPr>
            <p:cNvCxnSpPr/>
            <p:nvPr/>
          </p:nvCxnSpPr>
          <p:spPr>
            <a:xfrm>
              <a:off x="4000784" y="3923071"/>
              <a:ext cx="0" cy="1007883"/>
            </a:xfrm>
            <a:prstGeom prst="straightConnector1">
              <a:avLst/>
            </a:prstGeom>
            <a:ln w="19050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116BCA2F-41F0-403C-851E-B893D7ECF163}"/>
                </a:ext>
              </a:extLst>
            </p:cNvPr>
            <p:cNvCxnSpPr/>
            <p:nvPr/>
          </p:nvCxnSpPr>
          <p:spPr>
            <a:xfrm flipV="1">
              <a:off x="7167716" y="4640826"/>
              <a:ext cx="530159" cy="403122"/>
            </a:xfrm>
            <a:prstGeom prst="straightConnector1">
              <a:avLst/>
            </a:prstGeom>
            <a:ln w="19050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B3BB69E-C299-44FF-8EB3-4687FD45541F}"/>
                </a:ext>
              </a:extLst>
            </p:cNvPr>
            <p:cNvSpPr txBox="1"/>
            <p:nvPr/>
          </p:nvSpPr>
          <p:spPr>
            <a:xfrm>
              <a:off x="3550622" y="4196179"/>
              <a:ext cx="10323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b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C8F8657-9E45-4657-A8A2-43E2F11E08E1}"/>
                </a:ext>
              </a:extLst>
            </p:cNvPr>
            <p:cNvSpPr txBox="1"/>
            <p:nvPr/>
          </p:nvSpPr>
          <p:spPr>
            <a:xfrm>
              <a:off x="7446761" y="4753491"/>
              <a:ext cx="10323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c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FB67CDC-D951-4170-93FC-5E21FD954BF2}"/>
              </a:ext>
            </a:extLst>
          </p:cNvPr>
          <p:cNvSpPr txBox="1"/>
          <p:nvPr/>
        </p:nvSpPr>
        <p:spPr>
          <a:xfrm>
            <a:off x="1277737" y="3088527"/>
            <a:ext cx="48756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Bước</a:t>
            </a:r>
            <a:r>
              <a:rPr lang="en-US" sz="2800" b="1" dirty="0"/>
              <a:t> 2:</a:t>
            </a:r>
            <a:r>
              <a:rPr lang="en-US" sz="2800" dirty="0">
                <a:latin typeface="A62 Pngtree"/>
              </a:rPr>
              <a:t> </a:t>
            </a:r>
            <a:r>
              <a:rPr lang="vi-VN" sz="2800" dirty="0"/>
              <a:t>Tính thể tích của khối gỗ hình hộp chữ nhật theo công thức:</a:t>
            </a:r>
            <a:r>
              <a:rPr lang="en-US" sz="2800" dirty="0"/>
              <a:t>            </a:t>
            </a:r>
            <a:r>
              <a:rPr lang="vi-VN" sz="2800" b="1" dirty="0"/>
              <a:t>𝑉=𝑎⋅𝑏⋅𝑐</a:t>
            </a:r>
            <a:endParaRPr lang="en-US" sz="2800" b="1" dirty="0">
              <a:latin typeface="A62 Pngtree"/>
            </a:endParaRPr>
          </a:p>
        </p:txBody>
      </p:sp>
    </p:spTree>
    <p:extLst>
      <p:ext uri="{BB962C8B-B14F-4D97-AF65-F5344CB8AC3E}">
        <p14:creationId xmlns:p14="http://schemas.microsoft.com/office/powerpoint/2010/main" val="38309118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5">
            <a:extLst>
              <a:ext uri="{FF2B5EF4-FFF2-40B4-BE49-F238E27FC236}">
                <a16:creationId xmlns:a16="http://schemas.microsoft.com/office/drawing/2014/main" id="{65AA3AFF-3AEF-44FB-84DB-834DC99D50D1}"/>
              </a:ext>
            </a:extLst>
          </p:cNvPr>
          <p:cNvSpPr/>
          <p:nvPr/>
        </p:nvSpPr>
        <p:spPr>
          <a:xfrm>
            <a:off x="1499015" y="1115771"/>
            <a:ext cx="4104000" cy="1284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97354F-B90B-479C-9E72-12DA4DE7AC90}"/>
              </a:ext>
            </a:extLst>
          </p:cNvPr>
          <p:cNvSpPr txBox="1"/>
          <p:nvPr/>
        </p:nvSpPr>
        <p:spPr>
          <a:xfrm>
            <a:off x="1602658" y="511277"/>
            <a:ext cx="5279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62 Pngtree"/>
              </a:rPr>
              <a:t>Cách</a:t>
            </a:r>
            <a:r>
              <a:rPr lang="en-US" sz="3200" dirty="0">
                <a:latin typeface="A62 Pngtree"/>
              </a:rPr>
              <a:t> </a:t>
            </a:r>
            <a:r>
              <a:rPr lang="en-US" sz="3200" dirty="0" err="1">
                <a:latin typeface="A62 Pngtree"/>
              </a:rPr>
              <a:t>tiến</a:t>
            </a:r>
            <a:r>
              <a:rPr lang="en-US" sz="3200" dirty="0">
                <a:latin typeface="A62 Pngtree"/>
              </a:rPr>
              <a:t> </a:t>
            </a:r>
            <a:r>
              <a:rPr lang="en-US" sz="3200" dirty="0" err="1">
                <a:latin typeface="A62 Pngtree"/>
              </a:rPr>
              <a:t>hành</a:t>
            </a:r>
            <a:endParaRPr lang="en-US" sz="3200" dirty="0">
              <a:latin typeface="A62 Pngtree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0619F4-964A-4EEB-9CF3-E4E828F2AB04}"/>
              </a:ext>
            </a:extLst>
          </p:cNvPr>
          <p:cNvSpPr txBox="1"/>
          <p:nvPr/>
        </p:nvSpPr>
        <p:spPr>
          <a:xfrm>
            <a:off x="1220307" y="1588643"/>
            <a:ext cx="47325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Bước</a:t>
            </a:r>
            <a:r>
              <a:rPr lang="en-US" sz="2800" b="1" dirty="0"/>
              <a:t> 1:</a:t>
            </a:r>
            <a:r>
              <a:rPr lang="en-US" sz="2800" dirty="0">
                <a:latin typeface="A62 Pngtree"/>
              </a:rPr>
              <a:t> </a:t>
            </a:r>
            <a:r>
              <a:rPr lang="vi-VN" sz="2800" dirty="0"/>
              <a:t>Dùng thước đo chiều dài mỗi cạnh a,b,c</a:t>
            </a:r>
            <a:r>
              <a:rPr lang="en-US" sz="2800" dirty="0"/>
              <a:t> </a:t>
            </a:r>
            <a:r>
              <a:rPr lang="vi-VN" sz="2800" dirty="0"/>
              <a:t>của khối gỗ hình hộp chữ nhật </a:t>
            </a:r>
            <a:endParaRPr lang="en-US" sz="2800" dirty="0">
              <a:latin typeface="A62 Pngtree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B67CDC-D951-4170-93FC-5E21FD954BF2}"/>
              </a:ext>
            </a:extLst>
          </p:cNvPr>
          <p:cNvSpPr txBox="1"/>
          <p:nvPr/>
        </p:nvSpPr>
        <p:spPr>
          <a:xfrm>
            <a:off x="1220307" y="3088527"/>
            <a:ext cx="48756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Bước</a:t>
            </a:r>
            <a:r>
              <a:rPr lang="en-US" sz="2800" b="1" dirty="0"/>
              <a:t> 2:</a:t>
            </a:r>
            <a:r>
              <a:rPr lang="en-US" sz="2800" dirty="0">
                <a:latin typeface="A62 Pngtree"/>
              </a:rPr>
              <a:t> </a:t>
            </a:r>
            <a:r>
              <a:rPr lang="vi-VN" sz="2800" dirty="0"/>
              <a:t>Tính thể tích của khối gỗ hình hộp chữ nhật theo công thức:</a:t>
            </a:r>
            <a:r>
              <a:rPr lang="en-US" sz="2800" dirty="0"/>
              <a:t>            </a:t>
            </a:r>
            <a:r>
              <a:rPr lang="vi-VN" sz="2800" b="1" dirty="0"/>
              <a:t>𝑉=𝑎⋅𝑏⋅𝑐</a:t>
            </a:r>
            <a:endParaRPr lang="en-US" sz="2800" b="1" dirty="0">
              <a:latin typeface="A62 Pngtree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ACD9C94-8AC8-4068-8CC0-721888DD890E}"/>
              </a:ext>
            </a:extLst>
          </p:cNvPr>
          <p:cNvSpPr txBox="1"/>
          <p:nvPr/>
        </p:nvSpPr>
        <p:spPr>
          <a:xfrm>
            <a:off x="1220307" y="4904409"/>
            <a:ext cx="46087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Bước</a:t>
            </a:r>
            <a:r>
              <a:rPr lang="en-US" sz="2800" b="1" dirty="0"/>
              <a:t> 3:</a:t>
            </a:r>
            <a:r>
              <a:rPr lang="en-US" sz="2800" dirty="0">
                <a:latin typeface="A62 Pngtree"/>
              </a:rPr>
              <a:t> </a:t>
            </a:r>
            <a:r>
              <a:rPr lang="vi-VN" sz="2800" dirty="0"/>
              <a:t>Đo 3 lần, ghi số liệu vào vở theo mẫu </a:t>
            </a:r>
            <a:r>
              <a:rPr lang="vi-VN" sz="2800" i="1" dirty="0"/>
              <a:t>Bảng 14.1</a:t>
            </a:r>
            <a:r>
              <a:rPr lang="vi-VN" sz="2800" dirty="0"/>
              <a:t>, rồi tính giá trị trung bình của thể tích V </a:t>
            </a:r>
            <a:r>
              <a:rPr lang="en-US" sz="2800" dirty="0"/>
              <a:t>(</a:t>
            </a:r>
            <a:r>
              <a:rPr lang="vi-VN" sz="2800" dirty="0"/>
              <a:t>V</a:t>
            </a:r>
            <a:r>
              <a:rPr lang="vi-VN" dirty="0"/>
              <a:t>tb</a:t>
            </a:r>
            <a:r>
              <a:rPr lang="vi-VN" sz="2800" dirty="0"/>
              <a:t>).</a:t>
            </a:r>
            <a:endParaRPr lang="en-US" sz="2800" b="1" dirty="0">
              <a:latin typeface="A62 Pngtree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DE9AC6D-8C29-4B01-B586-F7E2EA3164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543"/>
          <a:stretch/>
        </p:blipFill>
        <p:spPr>
          <a:xfrm>
            <a:off x="5781309" y="2730173"/>
            <a:ext cx="6315441" cy="230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3517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5">
            <a:extLst>
              <a:ext uri="{FF2B5EF4-FFF2-40B4-BE49-F238E27FC236}">
                <a16:creationId xmlns:a16="http://schemas.microsoft.com/office/drawing/2014/main" id="{65AA3AFF-3AEF-44FB-84DB-834DC99D50D1}"/>
              </a:ext>
            </a:extLst>
          </p:cNvPr>
          <p:cNvSpPr/>
          <p:nvPr/>
        </p:nvSpPr>
        <p:spPr>
          <a:xfrm>
            <a:off x="1499015" y="1115771"/>
            <a:ext cx="4104000" cy="1284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97354F-B90B-479C-9E72-12DA4DE7AC90}"/>
              </a:ext>
            </a:extLst>
          </p:cNvPr>
          <p:cNvSpPr txBox="1"/>
          <p:nvPr/>
        </p:nvSpPr>
        <p:spPr>
          <a:xfrm>
            <a:off x="1602658" y="511277"/>
            <a:ext cx="5279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62 Pngtree"/>
              </a:rPr>
              <a:t>Cách</a:t>
            </a:r>
            <a:r>
              <a:rPr lang="en-US" sz="3200" dirty="0">
                <a:latin typeface="A62 Pngtree"/>
              </a:rPr>
              <a:t> </a:t>
            </a:r>
            <a:r>
              <a:rPr lang="en-US" sz="3200" dirty="0" err="1">
                <a:latin typeface="A62 Pngtree"/>
              </a:rPr>
              <a:t>tiến</a:t>
            </a:r>
            <a:r>
              <a:rPr lang="en-US" sz="3200" dirty="0">
                <a:latin typeface="A62 Pngtree"/>
              </a:rPr>
              <a:t> </a:t>
            </a:r>
            <a:r>
              <a:rPr lang="en-US" sz="3200" dirty="0" err="1">
                <a:latin typeface="A62 Pngtree"/>
              </a:rPr>
              <a:t>hành</a:t>
            </a:r>
            <a:endParaRPr lang="en-US" sz="3200" dirty="0">
              <a:latin typeface="A62 Pngtree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E61416-BD63-425F-B3D4-E5E7CBA1C05F}"/>
              </a:ext>
            </a:extLst>
          </p:cNvPr>
          <p:cNvSpPr txBox="1"/>
          <p:nvPr/>
        </p:nvSpPr>
        <p:spPr>
          <a:xfrm>
            <a:off x="1341646" y="1555863"/>
            <a:ext cx="49420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Bước</a:t>
            </a:r>
            <a:r>
              <a:rPr lang="en-US" sz="2800" b="1" dirty="0"/>
              <a:t> 4:</a:t>
            </a:r>
            <a:r>
              <a:rPr lang="en-US" sz="2800" dirty="0">
                <a:latin typeface="A62 Pngtree"/>
              </a:rPr>
              <a:t> </a:t>
            </a:r>
            <a:r>
              <a:rPr lang="vi-VN" sz="2800" dirty="0"/>
              <a:t>Cân 3 lần khối lượng 𝑚 của khối gỗ hình hộp chữ nhật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vi-VN" sz="2800" dirty="0"/>
              <a:t>ghi số liệu vào vở theo mẫu </a:t>
            </a:r>
            <a:r>
              <a:rPr lang="vi-VN" sz="2800" i="1" dirty="0"/>
              <a:t>Bảng 14.1</a:t>
            </a:r>
            <a:r>
              <a:rPr lang="vi-VN" sz="2800" dirty="0"/>
              <a:t>, sau đó tính giá trị trung bình của m</a:t>
            </a:r>
            <a:r>
              <a:rPr lang="en-US" sz="2800" dirty="0"/>
              <a:t> </a:t>
            </a:r>
            <a:r>
              <a:rPr lang="vi-VN" sz="2800" dirty="0"/>
              <a:t>(m</a:t>
            </a:r>
            <a:r>
              <a:rPr lang="vi-VN" sz="1600" dirty="0"/>
              <a:t>tb</a:t>
            </a:r>
            <a:r>
              <a:rPr lang="vi-VN" sz="2800" dirty="0"/>
              <a:t>​).</a:t>
            </a:r>
            <a:endParaRPr lang="en-US" sz="2800" b="1" dirty="0">
              <a:latin typeface="A62 Pngtree"/>
            </a:endParaRPr>
          </a:p>
        </p:txBody>
      </p:sp>
      <p:pic>
        <p:nvPicPr>
          <p:cNvPr id="9" name="Picture 4" descr="Thực hành xác định khối lượng riêng">
            <a:extLst>
              <a:ext uri="{FF2B5EF4-FFF2-40B4-BE49-F238E27FC236}">
                <a16:creationId xmlns:a16="http://schemas.microsoft.com/office/drawing/2014/main" id="{546CD9E4-C792-4B06-95C5-A89224C261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06" t="3995" r="63" b="-3995"/>
          <a:stretch/>
        </p:blipFill>
        <p:spPr bwMode="auto">
          <a:xfrm>
            <a:off x="6882580" y="2036983"/>
            <a:ext cx="4551477" cy="362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5818D5-C151-4043-A12C-9B6A031C6E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765" y="4323958"/>
            <a:ext cx="6316003" cy="23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8073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5">
            <a:extLst>
              <a:ext uri="{FF2B5EF4-FFF2-40B4-BE49-F238E27FC236}">
                <a16:creationId xmlns:a16="http://schemas.microsoft.com/office/drawing/2014/main" id="{65AA3AFF-3AEF-44FB-84DB-834DC99D50D1}"/>
              </a:ext>
            </a:extLst>
          </p:cNvPr>
          <p:cNvSpPr/>
          <p:nvPr/>
        </p:nvSpPr>
        <p:spPr>
          <a:xfrm>
            <a:off x="1499015" y="1115771"/>
            <a:ext cx="4104000" cy="1284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97354F-B90B-479C-9E72-12DA4DE7AC90}"/>
              </a:ext>
            </a:extLst>
          </p:cNvPr>
          <p:cNvSpPr txBox="1"/>
          <p:nvPr/>
        </p:nvSpPr>
        <p:spPr>
          <a:xfrm>
            <a:off x="1602658" y="511277"/>
            <a:ext cx="5279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62 Pngtree"/>
              </a:rPr>
              <a:t>Cách</a:t>
            </a:r>
            <a:r>
              <a:rPr lang="en-US" sz="3200" dirty="0">
                <a:latin typeface="A62 Pngtree"/>
              </a:rPr>
              <a:t> </a:t>
            </a:r>
            <a:r>
              <a:rPr lang="en-US" sz="3200" dirty="0" err="1">
                <a:latin typeface="A62 Pngtree"/>
              </a:rPr>
              <a:t>tiến</a:t>
            </a:r>
            <a:r>
              <a:rPr lang="en-US" sz="3200" dirty="0">
                <a:latin typeface="A62 Pngtree"/>
              </a:rPr>
              <a:t> </a:t>
            </a:r>
            <a:r>
              <a:rPr lang="en-US" sz="3200" dirty="0" err="1">
                <a:latin typeface="A62 Pngtree"/>
              </a:rPr>
              <a:t>hành</a:t>
            </a:r>
            <a:endParaRPr lang="en-US" sz="3200" dirty="0">
              <a:latin typeface="A62 Pngtree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E61416-BD63-425F-B3D4-E5E7CBA1C05F}"/>
              </a:ext>
            </a:extLst>
          </p:cNvPr>
          <p:cNvSpPr txBox="1"/>
          <p:nvPr/>
        </p:nvSpPr>
        <p:spPr>
          <a:xfrm>
            <a:off x="1341646" y="1555863"/>
            <a:ext cx="49420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Bước</a:t>
            </a:r>
            <a:r>
              <a:rPr lang="en-US" sz="2800" b="1" dirty="0"/>
              <a:t> 4:</a:t>
            </a:r>
            <a:r>
              <a:rPr lang="en-US" sz="2800" dirty="0">
                <a:latin typeface="A62 Pngtree"/>
              </a:rPr>
              <a:t> </a:t>
            </a:r>
            <a:r>
              <a:rPr lang="vi-VN" sz="2800" dirty="0"/>
              <a:t>Cân 3 lần khối lượng 𝑚 của khối gỗ hình hộp chữ nhật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vi-VN" sz="2800" dirty="0"/>
              <a:t>ghi số liệu vào vở theo mẫu </a:t>
            </a:r>
            <a:r>
              <a:rPr lang="vi-VN" sz="2800" i="1" dirty="0"/>
              <a:t>Bảng 14.1</a:t>
            </a:r>
            <a:r>
              <a:rPr lang="vi-VN" sz="2800" dirty="0"/>
              <a:t>, sau đó tính giá trị trung bình của m</a:t>
            </a:r>
            <a:r>
              <a:rPr lang="en-US" sz="2800" dirty="0"/>
              <a:t> </a:t>
            </a:r>
            <a:r>
              <a:rPr lang="vi-VN" sz="2800" dirty="0"/>
              <a:t>(m</a:t>
            </a:r>
            <a:r>
              <a:rPr lang="vi-VN" sz="1600" dirty="0"/>
              <a:t>tb</a:t>
            </a:r>
            <a:r>
              <a:rPr lang="vi-VN" sz="2800" dirty="0"/>
              <a:t>​).</a:t>
            </a:r>
            <a:endParaRPr lang="en-US" sz="2800" b="1" dirty="0">
              <a:latin typeface="A62 Pngtree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F6D8EB9-EDA9-4D3F-B5CF-AEF559F8C3A6}"/>
              </a:ext>
            </a:extLst>
          </p:cNvPr>
          <p:cNvGrpSpPr/>
          <p:nvPr/>
        </p:nvGrpSpPr>
        <p:grpSpPr>
          <a:xfrm>
            <a:off x="1341646" y="4233519"/>
            <a:ext cx="5097254" cy="2236292"/>
            <a:chOff x="1341646" y="4233519"/>
            <a:chExt cx="5097254" cy="223629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8F6B2E1-101B-4D64-A2F6-80F8D0C983F7}"/>
                </a:ext>
              </a:extLst>
            </p:cNvPr>
            <p:cNvSpPr txBox="1"/>
            <p:nvPr/>
          </p:nvSpPr>
          <p:spPr>
            <a:xfrm>
              <a:off x="1341646" y="4233519"/>
              <a:ext cx="5097254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/>
                <a:t>Bước</a:t>
              </a:r>
              <a:r>
                <a:rPr lang="en-US" sz="2800" b="1" dirty="0"/>
                <a:t> 5:</a:t>
              </a:r>
              <a:r>
                <a:rPr lang="en-US" sz="2800" dirty="0">
                  <a:latin typeface="A62 Pngtree"/>
                </a:rPr>
                <a:t> </a:t>
              </a:r>
              <a:r>
                <a:rPr lang="vi-VN" sz="2800" dirty="0"/>
                <a:t>Xác định khối lượng riêng của khối gỗ hình hộp chữ nhật theo công thức:</a:t>
              </a:r>
              <a:endParaRPr lang="en-US" sz="2800" dirty="0"/>
            </a:p>
            <a:p>
              <a:endParaRPr lang="en-US" sz="2800" b="1" dirty="0">
                <a:latin typeface="A62 Pngtree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E2B01E9-54EE-46B1-8A3E-9CCD48069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23488" y="5628990"/>
              <a:ext cx="1129462" cy="840821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2621C2F-9AB5-46D3-A01F-93546534AA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11754" y="1555863"/>
            <a:ext cx="4790860" cy="479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6230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dc72c48c-4df8-4d97-a139-66e40beafa95"/>
  <p:tag name="COMMONDATA" val="eyJoZGlkIjoiYWIyM2ZlMmU0ZjJlMjlmYWZlN2FlMmEyMzExNjdiNjYifQ=="/>
</p:tagLst>
</file>

<file path=ppt/theme/theme1.xml><?xml version="1.0" encoding="utf-8"?>
<a:theme xmlns:a="http://schemas.openxmlformats.org/drawingml/2006/main" name="pikbest">
  <a:themeElements>
    <a:clrScheme name="蓝绿色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971</Words>
  <Application>Microsoft Office PowerPoint</Application>
  <PresentationFormat>Widescreen</PresentationFormat>
  <Paragraphs>85</Paragraphs>
  <Slides>26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等线</vt:lpstr>
      <vt:lpstr>A62 Pngtree</vt:lpstr>
      <vt:lpstr>宋体</vt:lpstr>
      <vt:lpstr>Arial</vt:lpstr>
      <vt:lpstr>pikbest</vt:lpstr>
      <vt:lpstr>Bài 14:  Thực hành xác định khối lượng riêng</vt:lpstr>
      <vt:lpstr>Xác định khối lượng riêng của một vật hình hộp chữ nhật</vt:lpstr>
      <vt:lpstr>Xác định khối lượng riêng của một vật hình hộp chữ nhật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Xác định khối lượng riêng của một lượng nước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Xác định khối lượng riêng của một có hình dạng bất kì không thấm nước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Teachers' Day events</dc:title>
  <dc:creator>123</dc:creator>
  <cp:lastModifiedBy>Administrator</cp:lastModifiedBy>
  <cp:revision>61</cp:revision>
  <dcterms:created xsi:type="dcterms:W3CDTF">2021-09-09T03:58:00Z</dcterms:created>
  <dcterms:modified xsi:type="dcterms:W3CDTF">2025-09-22T14:42:35Z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7ED3FB8EF8D7440C8E518B9E2EAD7793_12</vt:lpwstr>
  </property>
  <property fmtid="{D5CDD505-2E9C-101B-9397-08002B2CF9AE}" pid="3" name="KSOProductBuildVer">
    <vt:lpwstr>2052-11.1.0.15319</vt:lpwstr>
  </property>
</Properties>
</file>