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1"/>
  </p:notesMasterIdLst>
  <p:sldIdLst>
    <p:sldId id="332" r:id="rId2"/>
    <p:sldId id="333" r:id="rId3"/>
    <p:sldId id="259" r:id="rId4"/>
    <p:sldId id="274" r:id="rId5"/>
    <p:sldId id="334" r:id="rId6"/>
    <p:sldId id="335" r:id="rId7"/>
    <p:sldId id="336" r:id="rId8"/>
    <p:sldId id="337" r:id="rId9"/>
    <p:sldId id="338" r:id="rId10"/>
  </p:sldIdLst>
  <p:sldSz cx="11879263" cy="6840538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8" d="100"/>
          <a:sy n="68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vo" panose="02000000000000000000" charset="0"/>
        <a:ea typeface="Arvo" panose="02000000000000000000" charset="0"/>
        <a:cs typeface="Arial" pitchFamily="34" charset="0"/>
        <a:sym typeface="Arial" pitchFamily="34" charset="0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52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876a9b177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876a9b177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876a9b177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876a9b177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876a9b177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876a9b177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34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876a9b177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876a9b177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9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19505"/>
            <a:ext cx="8909447" cy="2381521"/>
          </a:xfrm>
          <a:prstGeom prst="rect">
            <a:avLst/>
          </a:prstGeom>
        </p:spPr>
        <p:txBody>
          <a:bodyPr anchor="b"/>
          <a:lstStyle>
            <a:lvl1pPr algn="ctr">
              <a:defRPr sz="584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592866"/>
            <a:ext cx="8909447" cy="1651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5690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2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525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BC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2">
            <a:extLst>
              <a:ext uri="{FF2B5EF4-FFF2-40B4-BE49-F238E27FC236}">
                <a16:creationId xmlns:a16="http://schemas.microsoft.com/office/drawing/2014/main" id="{69E730D9-4671-42AD-A280-CEF6D60B74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" y="1"/>
            <a:ext cx="11879263" cy="6840538"/>
          </a:xfrm>
          <a:prstGeom prst="rect">
            <a:avLst/>
          </a:prstGeom>
        </p:spPr>
      </p:pic>
      <p:sp>
        <p:nvSpPr>
          <p:cNvPr id="7" name="Google Shape;107;p4">
            <a:extLst>
              <a:ext uri="{FF2B5EF4-FFF2-40B4-BE49-F238E27FC236}">
                <a16:creationId xmlns:a16="http://schemas.microsoft.com/office/drawing/2014/main" id="{CC4C26CD-3B23-405A-B948-515E167DC93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-226821" y="400896"/>
            <a:ext cx="1361620" cy="1477640"/>
          </a:xfrm>
          <a:custGeom>
            <a:avLst/>
            <a:gdLst/>
            <a:ahLst/>
            <a:cxnLst/>
            <a:rect l="l" t="t" r="r" b="b"/>
            <a:pathLst>
              <a:path w="2720" h="2266">
                <a:moveTo>
                  <a:pt x="604" y="1833"/>
                </a:moveTo>
                <a:cubicBezTo>
                  <a:pt x="701" y="1834"/>
                  <a:pt x="799" y="1854"/>
                  <a:pt x="895" y="1877"/>
                </a:cubicBezTo>
                <a:cubicBezTo>
                  <a:pt x="1050" y="1916"/>
                  <a:pt x="1202" y="1962"/>
                  <a:pt x="1355" y="2010"/>
                </a:cubicBezTo>
                <a:cubicBezTo>
                  <a:pt x="1361" y="2026"/>
                  <a:pt x="1349" y="2043"/>
                  <a:pt x="1336" y="2056"/>
                </a:cubicBezTo>
                <a:cubicBezTo>
                  <a:pt x="1233" y="2162"/>
                  <a:pt x="1095" y="2236"/>
                  <a:pt x="950" y="2265"/>
                </a:cubicBezTo>
                <a:lnTo>
                  <a:pt x="947" y="2266"/>
                </a:lnTo>
                <a:lnTo>
                  <a:pt x="519" y="1838"/>
                </a:lnTo>
                <a:lnTo>
                  <a:pt x="528" y="1837"/>
                </a:lnTo>
                <a:cubicBezTo>
                  <a:pt x="539" y="1836"/>
                  <a:pt x="550" y="1835"/>
                  <a:pt x="562" y="1834"/>
                </a:cubicBezTo>
                <a:cubicBezTo>
                  <a:pt x="576" y="1833"/>
                  <a:pt x="590" y="1833"/>
                  <a:pt x="604" y="1833"/>
                </a:cubicBezTo>
                <a:close/>
                <a:moveTo>
                  <a:pt x="84" y="700"/>
                </a:moveTo>
                <a:lnTo>
                  <a:pt x="97" y="714"/>
                </a:lnTo>
                <a:cubicBezTo>
                  <a:pt x="112" y="730"/>
                  <a:pt x="127" y="746"/>
                  <a:pt x="143" y="762"/>
                </a:cubicBezTo>
                <a:cubicBezTo>
                  <a:pt x="207" y="831"/>
                  <a:pt x="273" y="901"/>
                  <a:pt x="320" y="984"/>
                </a:cubicBezTo>
                <a:cubicBezTo>
                  <a:pt x="366" y="1066"/>
                  <a:pt x="393" y="1164"/>
                  <a:pt x="373" y="1256"/>
                </a:cubicBezTo>
                <a:cubicBezTo>
                  <a:pt x="366" y="1293"/>
                  <a:pt x="352" y="1329"/>
                  <a:pt x="344" y="1366"/>
                </a:cubicBezTo>
                <a:cubicBezTo>
                  <a:pt x="328" y="1442"/>
                  <a:pt x="342" y="1521"/>
                  <a:pt x="333" y="1599"/>
                </a:cubicBezTo>
                <a:cubicBezTo>
                  <a:pt x="332" y="1609"/>
                  <a:pt x="330" y="1620"/>
                  <a:pt x="328" y="1630"/>
                </a:cubicBezTo>
                <a:lnTo>
                  <a:pt x="325" y="1644"/>
                </a:lnTo>
                <a:lnTo>
                  <a:pt x="0" y="1320"/>
                </a:lnTo>
                <a:lnTo>
                  <a:pt x="0" y="1312"/>
                </a:lnTo>
                <a:cubicBezTo>
                  <a:pt x="2" y="1270"/>
                  <a:pt x="10" y="1228"/>
                  <a:pt x="20" y="1187"/>
                </a:cubicBezTo>
                <a:cubicBezTo>
                  <a:pt x="39" y="1105"/>
                  <a:pt x="68" y="1024"/>
                  <a:pt x="77" y="940"/>
                </a:cubicBezTo>
                <a:cubicBezTo>
                  <a:pt x="84" y="870"/>
                  <a:pt x="78" y="801"/>
                  <a:pt x="65" y="733"/>
                </a:cubicBezTo>
                <a:lnTo>
                  <a:pt x="63" y="722"/>
                </a:lnTo>
                <a:lnTo>
                  <a:pt x="84" y="700"/>
                </a:lnTo>
                <a:close/>
                <a:moveTo>
                  <a:pt x="2634" y="249"/>
                </a:moveTo>
                <a:cubicBezTo>
                  <a:pt x="2662" y="249"/>
                  <a:pt x="2691" y="249"/>
                  <a:pt x="2720" y="250"/>
                </a:cubicBezTo>
                <a:lnTo>
                  <a:pt x="2619" y="471"/>
                </a:lnTo>
                <a:cubicBezTo>
                  <a:pt x="2565" y="592"/>
                  <a:pt x="2503" y="720"/>
                  <a:pt x="2386" y="783"/>
                </a:cubicBezTo>
                <a:cubicBezTo>
                  <a:pt x="2286" y="835"/>
                  <a:pt x="2164" y="830"/>
                  <a:pt x="2061" y="872"/>
                </a:cubicBezTo>
                <a:cubicBezTo>
                  <a:pt x="1966" y="912"/>
                  <a:pt x="1888" y="990"/>
                  <a:pt x="1788" y="1014"/>
                </a:cubicBezTo>
                <a:cubicBezTo>
                  <a:pt x="1694" y="1038"/>
                  <a:pt x="1596" y="1009"/>
                  <a:pt x="1498" y="1001"/>
                </a:cubicBezTo>
                <a:cubicBezTo>
                  <a:pt x="1328" y="987"/>
                  <a:pt x="1127" y="1044"/>
                  <a:pt x="1000" y="1136"/>
                </a:cubicBezTo>
                <a:lnTo>
                  <a:pt x="988" y="1146"/>
                </a:lnTo>
                <a:lnTo>
                  <a:pt x="1055" y="1082"/>
                </a:lnTo>
                <a:cubicBezTo>
                  <a:pt x="1121" y="1017"/>
                  <a:pt x="1187" y="951"/>
                  <a:pt x="1249" y="881"/>
                </a:cubicBezTo>
                <a:cubicBezTo>
                  <a:pt x="1317" y="805"/>
                  <a:pt x="1381" y="724"/>
                  <a:pt x="1454" y="653"/>
                </a:cubicBezTo>
                <a:cubicBezTo>
                  <a:pt x="1760" y="354"/>
                  <a:pt x="2204" y="248"/>
                  <a:pt x="2634" y="249"/>
                </a:cubicBezTo>
                <a:close/>
                <a:moveTo>
                  <a:pt x="1097" y="0"/>
                </a:moveTo>
                <a:cubicBezTo>
                  <a:pt x="1125" y="83"/>
                  <a:pt x="1201" y="140"/>
                  <a:pt x="1243" y="217"/>
                </a:cubicBezTo>
                <a:cubicBezTo>
                  <a:pt x="1279" y="282"/>
                  <a:pt x="1289" y="356"/>
                  <a:pt x="1288" y="428"/>
                </a:cubicBezTo>
                <a:cubicBezTo>
                  <a:pt x="1286" y="597"/>
                  <a:pt x="1225" y="761"/>
                  <a:pt x="1139" y="907"/>
                </a:cubicBezTo>
                <a:cubicBezTo>
                  <a:pt x="1063" y="1034"/>
                  <a:pt x="966" y="1144"/>
                  <a:pt x="867" y="1254"/>
                </a:cubicBezTo>
                <a:lnTo>
                  <a:pt x="852" y="1272"/>
                </a:lnTo>
                <a:lnTo>
                  <a:pt x="988" y="1146"/>
                </a:lnTo>
                <a:lnTo>
                  <a:pt x="988" y="1147"/>
                </a:lnTo>
                <a:cubicBezTo>
                  <a:pt x="921" y="1210"/>
                  <a:pt x="856" y="1274"/>
                  <a:pt x="789" y="1337"/>
                </a:cubicBezTo>
                <a:lnTo>
                  <a:pt x="749" y="1375"/>
                </a:lnTo>
                <a:lnTo>
                  <a:pt x="761" y="1373"/>
                </a:lnTo>
                <a:cubicBezTo>
                  <a:pt x="789" y="1368"/>
                  <a:pt x="815" y="1364"/>
                  <a:pt x="840" y="1349"/>
                </a:cubicBezTo>
                <a:cubicBezTo>
                  <a:pt x="1040" y="1230"/>
                  <a:pt x="1293" y="1206"/>
                  <a:pt x="1512" y="1286"/>
                </a:cubicBezTo>
                <a:cubicBezTo>
                  <a:pt x="1649" y="1337"/>
                  <a:pt x="1775" y="1426"/>
                  <a:pt x="1921" y="1442"/>
                </a:cubicBezTo>
                <a:cubicBezTo>
                  <a:pt x="1943" y="1444"/>
                  <a:pt x="1973" y="1449"/>
                  <a:pt x="1976" y="1471"/>
                </a:cubicBezTo>
                <a:cubicBezTo>
                  <a:pt x="1978" y="1484"/>
                  <a:pt x="1971" y="1495"/>
                  <a:pt x="1964" y="1504"/>
                </a:cubicBezTo>
                <a:cubicBezTo>
                  <a:pt x="1933" y="1548"/>
                  <a:pt x="1896" y="1587"/>
                  <a:pt x="1858" y="1625"/>
                </a:cubicBezTo>
                <a:cubicBezTo>
                  <a:pt x="1813" y="1669"/>
                  <a:pt x="1767" y="1712"/>
                  <a:pt x="1713" y="1743"/>
                </a:cubicBezTo>
                <a:cubicBezTo>
                  <a:pt x="1658" y="1775"/>
                  <a:pt x="1596" y="1793"/>
                  <a:pt x="1533" y="1787"/>
                </a:cubicBezTo>
                <a:cubicBezTo>
                  <a:pt x="1422" y="1776"/>
                  <a:pt x="1331" y="1685"/>
                  <a:pt x="1221" y="1665"/>
                </a:cubicBezTo>
                <a:cubicBezTo>
                  <a:pt x="1144" y="1652"/>
                  <a:pt x="1066" y="1673"/>
                  <a:pt x="990" y="1691"/>
                </a:cubicBezTo>
                <a:cubicBezTo>
                  <a:pt x="914" y="1707"/>
                  <a:pt x="832" y="1719"/>
                  <a:pt x="761" y="1687"/>
                </a:cubicBezTo>
                <a:cubicBezTo>
                  <a:pt x="696" y="1657"/>
                  <a:pt x="652" y="1595"/>
                  <a:pt x="595" y="1552"/>
                </a:cubicBezTo>
                <a:cubicBezTo>
                  <a:pt x="589" y="1548"/>
                  <a:pt x="583" y="1545"/>
                  <a:pt x="576" y="1545"/>
                </a:cubicBezTo>
                <a:cubicBezTo>
                  <a:pt x="575" y="1546"/>
                  <a:pt x="573" y="1546"/>
                  <a:pt x="571" y="1547"/>
                </a:cubicBezTo>
                <a:lnTo>
                  <a:pt x="681" y="1441"/>
                </a:lnTo>
                <a:lnTo>
                  <a:pt x="588" y="1528"/>
                </a:lnTo>
                <a:lnTo>
                  <a:pt x="568" y="1547"/>
                </a:lnTo>
                <a:lnTo>
                  <a:pt x="568" y="1547"/>
                </a:lnTo>
                <a:lnTo>
                  <a:pt x="567" y="1548"/>
                </a:lnTo>
                <a:lnTo>
                  <a:pt x="568" y="1547"/>
                </a:lnTo>
                <a:lnTo>
                  <a:pt x="571" y="1547"/>
                </a:lnTo>
                <a:lnTo>
                  <a:pt x="563" y="1554"/>
                </a:lnTo>
                <a:cubicBezTo>
                  <a:pt x="563" y="1553"/>
                  <a:pt x="562" y="1553"/>
                  <a:pt x="562" y="1552"/>
                </a:cubicBezTo>
                <a:lnTo>
                  <a:pt x="487" y="1623"/>
                </a:lnTo>
                <a:cubicBezTo>
                  <a:pt x="462" y="1647"/>
                  <a:pt x="436" y="1670"/>
                  <a:pt x="411" y="1694"/>
                </a:cubicBezTo>
                <a:lnTo>
                  <a:pt x="392" y="1711"/>
                </a:lnTo>
                <a:lnTo>
                  <a:pt x="383" y="1702"/>
                </a:lnTo>
                <a:lnTo>
                  <a:pt x="543" y="1554"/>
                </a:lnTo>
                <a:lnTo>
                  <a:pt x="539" y="1546"/>
                </a:lnTo>
                <a:cubicBezTo>
                  <a:pt x="503" y="1453"/>
                  <a:pt x="529" y="1328"/>
                  <a:pt x="546" y="1235"/>
                </a:cubicBezTo>
                <a:cubicBezTo>
                  <a:pt x="561" y="1161"/>
                  <a:pt x="576" y="1084"/>
                  <a:pt x="556" y="1010"/>
                </a:cubicBezTo>
                <a:cubicBezTo>
                  <a:pt x="540" y="958"/>
                  <a:pt x="506" y="912"/>
                  <a:pt x="481" y="863"/>
                </a:cubicBezTo>
                <a:cubicBezTo>
                  <a:pt x="399" y="706"/>
                  <a:pt x="397" y="518"/>
                  <a:pt x="448" y="347"/>
                </a:cubicBezTo>
                <a:lnTo>
                  <a:pt x="453" y="331"/>
                </a:lnTo>
                <a:lnTo>
                  <a:pt x="514" y="270"/>
                </a:lnTo>
                <a:lnTo>
                  <a:pt x="541" y="312"/>
                </a:lnTo>
                <a:cubicBezTo>
                  <a:pt x="624" y="442"/>
                  <a:pt x="702" y="578"/>
                  <a:pt x="733" y="729"/>
                </a:cubicBezTo>
                <a:cubicBezTo>
                  <a:pt x="761" y="865"/>
                  <a:pt x="748" y="1005"/>
                  <a:pt x="721" y="1142"/>
                </a:cubicBezTo>
                <a:cubicBezTo>
                  <a:pt x="705" y="1218"/>
                  <a:pt x="684" y="1295"/>
                  <a:pt x="656" y="1368"/>
                </a:cubicBezTo>
                <a:cubicBezTo>
                  <a:pt x="644" y="1400"/>
                  <a:pt x="611" y="1471"/>
                  <a:pt x="582" y="1519"/>
                </a:cubicBezTo>
                <a:lnTo>
                  <a:pt x="581" y="1520"/>
                </a:lnTo>
                <a:lnTo>
                  <a:pt x="756" y="1359"/>
                </a:lnTo>
                <a:lnTo>
                  <a:pt x="763" y="1339"/>
                </a:lnTo>
                <a:cubicBezTo>
                  <a:pt x="785" y="1265"/>
                  <a:pt x="807" y="1192"/>
                  <a:pt x="814" y="1114"/>
                </a:cubicBezTo>
                <a:cubicBezTo>
                  <a:pt x="818" y="1066"/>
                  <a:pt x="817" y="1018"/>
                  <a:pt x="822" y="969"/>
                </a:cubicBezTo>
                <a:cubicBezTo>
                  <a:pt x="831" y="879"/>
                  <a:pt x="862" y="792"/>
                  <a:pt x="891" y="705"/>
                </a:cubicBezTo>
                <a:cubicBezTo>
                  <a:pt x="970" y="473"/>
                  <a:pt x="1038" y="238"/>
                  <a:pt x="1097" y="0"/>
                </a:cubicBezTo>
                <a:close/>
              </a:path>
            </a:pathLst>
          </a:custGeom>
          <a:solidFill>
            <a:srgbClr val="3F434F"/>
          </a:solidFill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011" tIns="95011" rIns="95011" bIns="9501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55">
              <a:latin typeface="思源黑体 CN Light"/>
              <a:ea typeface="思源黑体 CN Light" panose="020B0300000000000000" charset="-122"/>
              <a:cs typeface="思源黑体 CN Light" panose="020B0300000000000000" charset="-122"/>
              <a:sym typeface="思源黑体 CN Light"/>
            </a:endParaRPr>
          </a:p>
        </p:txBody>
      </p:sp>
      <p:sp>
        <p:nvSpPr>
          <p:cNvPr id="8" name="除号 7">
            <a:extLst>
              <a:ext uri="{FF2B5EF4-FFF2-40B4-BE49-F238E27FC236}">
                <a16:creationId xmlns:a16="http://schemas.microsoft.com/office/drawing/2014/main" id="{8422C307-0133-4B48-BE9E-96B99AB080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599741" y="418065"/>
            <a:ext cx="704506" cy="540909"/>
          </a:xfrm>
          <a:prstGeom prst="mathDivide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085246BF-FD26-465A-8412-A493DC6A85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0160000">
            <a:off x="11087314" y="6019021"/>
            <a:ext cx="595613" cy="457303"/>
          </a:xfrm>
          <a:prstGeom prst="mathMultiply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  <p:pic>
        <p:nvPicPr>
          <p:cNvPr id="10" name="图片 9" descr="E:\PPT\Pikbest\审核中\5月10号数学谜逃情的空间\图层 8.png图层 8">
            <a:extLst>
              <a:ext uri="{FF2B5EF4-FFF2-40B4-BE49-F238E27FC236}">
                <a16:creationId xmlns:a16="http://schemas.microsoft.com/office/drawing/2014/main" id="{9D7F5D5C-A007-47FB-9A13-98E7D666633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56128" y="440234"/>
            <a:ext cx="1171428" cy="1016264"/>
          </a:xfrm>
          <a:prstGeom prst="rect">
            <a:avLst/>
          </a:prstGeom>
        </p:spPr>
      </p:pic>
      <p:sp>
        <p:nvSpPr>
          <p:cNvPr id="11" name="不等于号 5">
            <a:extLst>
              <a:ext uri="{FF2B5EF4-FFF2-40B4-BE49-F238E27FC236}">
                <a16:creationId xmlns:a16="http://schemas.microsoft.com/office/drawing/2014/main" id="{12311872-42A2-4726-85D3-BEB468904D2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rot="20160000">
            <a:off x="422378" y="5803671"/>
            <a:ext cx="595613" cy="457303"/>
          </a:xfrm>
          <a:prstGeom prst="mathNotEqual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</p:spTree>
    <p:extLst>
      <p:ext uri="{BB962C8B-B14F-4D97-AF65-F5344CB8AC3E}">
        <p14:creationId xmlns:p14="http://schemas.microsoft.com/office/powerpoint/2010/main" val="1864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BCE8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682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89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  <a:prstGeom prst="rect">
            <a:avLst/>
          </a:prstGeom>
        </p:spPr>
        <p:txBody>
          <a:bodyPr anchor="b"/>
          <a:lstStyle>
            <a:lvl1pPr>
              <a:defRPr sz="584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597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872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1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960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733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  <a:prstGeom prst="rect">
            <a:avLst/>
          </a:prstGeom>
        </p:spPr>
        <p:txBody>
          <a:bodyPr anchor="b"/>
          <a:lstStyle>
            <a:lvl1pPr>
              <a:defRPr sz="311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  <a:prstGeom prst="rect">
            <a:avLst/>
          </a:prstGeo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029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  <a:prstGeom prst="rect">
            <a:avLst/>
          </a:prstGeom>
        </p:spPr>
        <p:txBody>
          <a:bodyPr anchor="b"/>
          <a:lstStyle>
            <a:lvl1pPr>
              <a:defRPr sz="311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38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2">
            <a:extLst>
              <a:ext uri="{FF2B5EF4-FFF2-40B4-BE49-F238E27FC236}">
                <a16:creationId xmlns:a16="http://schemas.microsoft.com/office/drawing/2014/main" id="{151F1E04-D243-4FB4-8B19-337E4C0787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" y="1"/>
            <a:ext cx="11879263" cy="68405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107;p4">
            <a:extLst>
              <a:ext uri="{FF2B5EF4-FFF2-40B4-BE49-F238E27FC236}">
                <a16:creationId xmlns:a16="http://schemas.microsoft.com/office/drawing/2014/main" id="{9E15D2CB-A2A8-4639-884F-90E29C434F7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 rot="2700000">
            <a:off x="-226821" y="400896"/>
            <a:ext cx="1361620" cy="1477640"/>
          </a:xfrm>
          <a:custGeom>
            <a:avLst/>
            <a:gdLst/>
            <a:ahLst/>
            <a:cxnLst/>
            <a:rect l="l" t="t" r="r" b="b"/>
            <a:pathLst>
              <a:path w="2720" h="2266">
                <a:moveTo>
                  <a:pt x="604" y="1833"/>
                </a:moveTo>
                <a:cubicBezTo>
                  <a:pt x="701" y="1834"/>
                  <a:pt x="799" y="1854"/>
                  <a:pt x="895" y="1877"/>
                </a:cubicBezTo>
                <a:cubicBezTo>
                  <a:pt x="1050" y="1916"/>
                  <a:pt x="1202" y="1962"/>
                  <a:pt x="1355" y="2010"/>
                </a:cubicBezTo>
                <a:cubicBezTo>
                  <a:pt x="1361" y="2026"/>
                  <a:pt x="1349" y="2043"/>
                  <a:pt x="1336" y="2056"/>
                </a:cubicBezTo>
                <a:cubicBezTo>
                  <a:pt x="1233" y="2162"/>
                  <a:pt x="1095" y="2236"/>
                  <a:pt x="950" y="2265"/>
                </a:cubicBezTo>
                <a:lnTo>
                  <a:pt x="947" y="2266"/>
                </a:lnTo>
                <a:lnTo>
                  <a:pt x="519" y="1838"/>
                </a:lnTo>
                <a:lnTo>
                  <a:pt x="528" y="1837"/>
                </a:lnTo>
                <a:cubicBezTo>
                  <a:pt x="539" y="1836"/>
                  <a:pt x="550" y="1835"/>
                  <a:pt x="562" y="1834"/>
                </a:cubicBezTo>
                <a:cubicBezTo>
                  <a:pt x="576" y="1833"/>
                  <a:pt x="590" y="1833"/>
                  <a:pt x="604" y="1833"/>
                </a:cubicBezTo>
                <a:close/>
                <a:moveTo>
                  <a:pt x="84" y="700"/>
                </a:moveTo>
                <a:lnTo>
                  <a:pt x="97" y="714"/>
                </a:lnTo>
                <a:cubicBezTo>
                  <a:pt x="112" y="730"/>
                  <a:pt x="127" y="746"/>
                  <a:pt x="143" y="762"/>
                </a:cubicBezTo>
                <a:cubicBezTo>
                  <a:pt x="207" y="831"/>
                  <a:pt x="273" y="901"/>
                  <a:pt x="320" y="984"/>
                </a:cubicBezTo>
                <a:cubicBezTo>
                  <a:pt x="366" y="1066"/>
                  <a:pt x="393" y="1164"/>
                  <a:pt x="373" y="1256"/>
                </a:cubicBezTo>
                <a:cubicBezTo>
                  <a:pt x="366" y="1293"/>
                  <a:pt x="352" y="1329"/>
                  <a:pt x="344" y="1366"/>
                </a:cubicBezTo>
                <a:cubicBezTo>
                  <a:pt x="328" y="1442"/>
                  <a:pt x="342" y="1521"/>
                  <a:pt x="333" y="1599"/>
                </a:cubicBezTo>
                <a:cubicBezTo>
                  <a:pt x="332" y="1609"/>
                  <a:pt x="330" y="1620"/>
                  <a:pt x="328" y="1630"/>
                </a:cubicBezTo>
                <a:lnTo>
                  <a:pt x="325" y="1644"/>
                </a:lnTo>
                <a:lnTo>
                  <a:pt x="0" y="1320"/>
                </a:lnTo>
                <a:lnTo>
                  <a:pt x="0" y="1312"/>
                </a:lnTo>
                <a:cubicBezTo>
                  <a:pt x="2" y="1270"/>
                  <a:pt x="10" y="1228"/>
                  <a:pt x="20" y="1187"/>
                </a:cubicBezTo>
                <a:cubicBezTo>
                  <a:pt x="39" y="1105"/>
                  <a:pt x="68" y="1024"/>
                  <a:pt x="77" y="940"/>
                </a:cubicBezTo>
                <a:cubicBezTo>
                  <a:pt x="84" y="870"/>
                  <a:pt x="78" y="801"/>
                  <a:pt x="65" y="733"/>
                </a:cubicBezTo>
                <a:lnTo>
                  <a:pt x="63" y="722"/>
                </a:lnTo>
                <a:lnTo>
                  <a:pt x="84" y="700"/>
                </a:lnTo>
                <a:close/>
                <a:moveTo>
                  <a:pt x="2634" y="249"/>
                </a:moveTo>
                <a:cubicBezTo>
                  <a:pt x="2662" y="249"/>
                  <a:pt x="2691" y="249"/>
                  <a:pt x="2720" y="250"/>
                </a:cubicBezTo>
                <a:lnTo>
                  <a:pt x="2619" y="471"/>
                </a:lnTo>
                <a:cubicBezTo>
                  <a:pt x="2565" y="592"/>
                  <a:pt x="2503" y="720"/>
                  <a:pt x="2386" y="783"/>
                </a:cubicBezTo>
                <a:cubicBezTo>
                  <a:pt x="2286" y="835"/>
                  <a:pt x="2164" y="830"/>
                  <a:pt x="2061" y="872"/>
                </a:cubicBezTo>
                <a:cubicBezTo>
                  <a:pt x="1966" y="912"/>
                  <a:pt x="1888" y="990"/>
                  <a:pt x="1788" y="1014"/>
                </a:cubicBezTo>
                <a:cubicBezTo>
                  <a:pt x="1694" y="1038"/>
                  <a:pt x="1596" y="1009"/>
                  <a:pt x="1498" y="1001"/>
                </a:cubicBezTo>
                <a:cubicBezTo>
                  <a:pt x="1328" y="987"/>
                  <a:pt x="1127" y="1044"/>
                  <a:pt x="1000" y="1136"/>
                </a:cubicBezTo>
                <a:lnTo>
                  <a:pt x="988" y="1146"/>
                </a:lnTo>
                <a:lnTo>
                  <a:pt x="1055" y="1082"/>
                </a:lnTo>
                <a:cubicBezTo>
                  <a:pt x="1121" y="1017"/>
                  <a:pt x="1187" y="951"/>
                  <a:pt x="1249" y="881"/>
                </a:cubicBezTo>
                <a:cubicBezTo>
                  <a:pt x="1317" y="805"/>
                  <a:pt x="1381" y="724"/>
                  <a:pt x="1454" y="653"/>
                </a:cubicBezTo>
                <a:cubicBezTo>
                  <a:pt x="1760" y="354"/>
                  <a:pt x="2204" y="248"/>
                  <a:pt x="2634" y="249"/>
                </a:cubicBezTo>
                <a:close/>
                <a:moveTo>
                  <a:pt x="1097" y="0"/>
                </a:moveTo>
                <a:cubicBezTo>
                  <a:pt x="1125" y="83"/>
                  <a:pt x="1201" y="140"/>
                  <a:pt x="1243" y="217"/>
                </a:cubicBezTo>
                <a:cubicBezTo>
                  <a:pt x="1279" y="282"/>
                  <a:pt x="1289" y="356"/>
                  <a:pt x="1288" y="428"/>
                </a:cubicBezTo>
                <a:cubicBezTo>
                  <a:pt x="1286" y="597"/>
                  <a:pt x="1225" y="761"/>
                  <a:pt x="1139" y="907"/>
                </a:cubicBezTo>
                <a:cubicBezTo>
                  <a:pt x="1063" y="1034"/>
                  <a:pt x="966" y="1144"/>
                  <a:pt x="867" y="1254"/>
                </a:cubicBezTo>
                <a:lnTo>
                  <a:pt x="852" y="1272"/>
                </a:lnTo>
                <a:lnTo>
                  <a:pt x="988" y="1146"/>
                </a:lnTo>
                <a:lnTo>
                  <a:pt x="988" y="1147"/>
                </a:lnTo>
                <a:cubicBezTo>
                  <a:pt x="921" y="1210"/>
                  <a:pt x="856" y="1274"/>
                  <a:pt x="789" y="1337"/>
                </a:cubicBezTo>
                <a:lnTo>
                  <a:pt x="749" y="1375"/>
                </a:lnTo>
                <a:lnTo>
                  <a:pt x="761" y="1373"/>
                </a:lnTo>
                <a:cubicBezTo>
                  <a:pt x="789" y="1368"/>
                  <a:pt x="815" y="1364"/>
                  <a:pt x="840" y="1349"/>
                </a:cubicBezTo>
                <a:cubicBezTo>
                  <a:pt x="1040" y="1230"/>
                  <a:pt x="1293" y="1206"/>
                  <a:pt x="1512" y="1286"/>
                </a:cubicBezTo>
                <a:cubicBezTo>
                  <a:pt x="1649" y="1337"/>
                  <a:pt x="1775" y="1426"/>
                  <a:pt x="1921" y="1442"/>
                </a:cubicBezTo>
                <a:cubicBezTo>
                  <a:pt x="1943" y="1444"/>
                  <a:pt x="1973" y="1449"/>
                  <a:pt x="1976" y="1471"/>
                </a:cubicBezTo>
                <a:cubicBezTo>
                  <a:pt x="1978" y="1484"/>
                  <a:pt x="1971" y="1495"/>
                  <a:pt x="1964" y="1504"/>
                </a:cubicBezTo>
                <a:cubicBezTo>
                  <a:pt x="1933" y="1548"/>
                  <a:pt x="1896" y="1587"/>
                  <a:pt x="1858" y="1625"/>
                </a:cubicBezTo>
                <a:cubicBezTo>
                  <a:pt x="1813" y="1669"/>
                  <a:pt x="1767" y="1712"/>
                  <a:pt x="1713" y="1743"/>
                </a:cubicBezTo>
                <a:cubicBezTo>
                  <a:pt x="1658" y="1775"/>
                  <a:pt x="1596" y="1793"/>
                  <a:pt x="1533" y="1787"/>
                </a:cubicBezTo>
                <a:cubicBezTo>
                  <a:pt x="1422" y="1776"/>
                  <a:pt x="1331" y="1685"/>
                  <a:pt x="1221" y="1665"/>
                </a:cubicBezTo>
                <a:cubicBezTo>
                  <a:pt x="1144" y="1652"/>
                  <a:pt x="1066" y="1673"/>
                  <a:pt x="990" y="1691"/>
                </a:cubicBezTo>
                <a:cubicBezTo>
                  <a:pt x="914" y="1707"/>
                  <a:pt x="832" y="1719"/>
                  <a:pt x="761" y="1687"/>
                </a:cubicBezTo>
                <a:cubicBezTo>
                  <a:pt x="696" y="1657"/>
                  <a:pt x="652" y="1595"/>
                  <a:pt x="595" y="1552"/>
                </a:cubicBezTo>
                <a:cubicBezTo>
                  <a:pt x="589" y="1548"/>
                  <a:pt x="583" y="1545"/>
                  <a:pt x="576" y="1545"/>
                </a:cubicBezTo>
                <a:cubicBezTo>
                  <a:pt x="575" y="1546"/>
                  <a:pt x="573" y="1546"/>
                  <a:pt x="571" y="1547"/>
                </a:cubicBezTo>
                <a:lnTo>
                  <a:pt x="681" y="1441"/>
                </a:lnTo>
                <a:lnTo>
                  <a:pt x="588" y="1528"/>
                </a:lnTo>
                <a:lnTo>
                  <a:pt x="568" y="1547"/>
                </a:lnTo>
                <a:lnTo>
                  <a:pt x="568" y="1547"/>
                </a:lnTo>
                <a:lnTo>
                  <a:pt x="567" y="1548"/>
                </a:lnTo>
                <a:lnTo>
                  <a:pt x="568" y="1547"/>
                </a:lnTo>
                <a:lnTo>
                  <a:pt x="571" y="1547"/>
                </a:lnTo>
                <a:lnTo>
                  <a:pt x="563" y="1554"/>
                </a:lnTo>
                <a:cubicBezTo>
                  <a:pt x="563" y="1553"/>
                  <a:pt x="562" y="1553"/>
                  <a:pt x="562" y="1552"/>
                </a:cubicBezTo>
                <a:lnTo>
                  <a:pt x="487" y="1623"/>
                </a:lnTo>
                <a:cubicBezTo>
                  <a:pt x="462" y="1647"/>
                  <a:pt x="436" y="1670"/>
                  <a:pt x="411" y="1694"/>
                </a:cubicBezTo>
                <a:lnTo>
                  <a:pt x="392" y="1711"/>
                </a:lnTo>
                <a:lnTo>
                  <a:pt x="383" y="1702"/>
                </a:lnTo>
                <a:lnTo>
                  <a:pt x="543" y="1554"/>
                </a:lnTo>
                <a:lnTo>
                  <a:pt x="539" y="1546"/>
                </a:lnTo>
                <a:cubicBezTo>
                  <a:pt x="503" y="1453"/>
                  <a:pt x="529" y="1328"/>
                  <a:pt x="546" y="1235"/>
                </a:cubicBezTo>
                <a:cubicBezTo>
                  <a:pt x="561" y="1161"/>
                  <a:pt x="576" y="1084"/>
                  <a:pt x="556" y="1010"/>
                </a:cubicBezTo>
                <a:cubicBezTo>
                  <a:pt x="540" y="958"/>
                  <a:pt x="506" y="912"/>
                  <a:pt x="481" y="863"/>
                </a:cubicBezTo>
                <a:cubicBezTo>
                  <a:pt x="399" y="706"/>
                  <a:pt x="397" y="518"/>
                  <a:pt x="448" y="347"/>
                </a:cubicBezTo>
                <a:lnTo>
                  <a:pt x="453" y="331"/>
                </a:lnTo>
                <a:lnTo>
                  <a:pt x="514" y="270"/>
                </a:lnTo>
                <a:lnTo>
                  <a:pt x="541" y="312"/>
                </a:lnTo>
                <a:cubicBezTo>
                  <a:pt x="624" y="442"/>
                  <a:pt x="702" y="578"/>
                  <a:pt x="733" y="729"/>
                </a:cubicBezTo>
                <a:cubicBezTo>
                  <a:pt x="761" y="865"/>
                  <a:pt x="748" y="1005"/>
                  <a:pt x="721" y="1142"/>
                </a:cubicBezTo>
                <a:cubicBezTo>
                  <a:pt x="705" y="1218"/>
                  <a:pt x="684" y="1295"/>
                  <a:pt x="656" y="1368"/>
                </a:cubicBezTo>
                <a:cubicBezTo>
                  <a:pt x="644" y="1400"/>
                  <a:pt x="611" y="1471"/>
                  <a:pt x="582" y="1519"/>
                </a:cubicBezTo>
                <a:lnTo>
                  <a:pt x="581" y="1520"/>
                </a:lnTo>
                <a:lnTo>
                  <a:pt x="756" y="1359"/>
                </a:lnTo>
                <a:lnTo>
                  <a:pt x="763" y="1339"/>
                </a:lnTo>
                <a:cubicBezTo>
                  <a:pt x="785" y="1265"/>
                  <a:pt x="807" y="1192"/>
                  <a:pt x="814" y="1114"/>
                </a:cubicBezTo>
                <a:cubicBezTo>
                  <a:pt x="818" y="1066"/>
                  <a:pt x="817" y="1018"/>
                  <a:pt x="822" y="969"/>
                </a:cubicBezTo>
                <a:cubicBezTo>
                  <a:pt x="831" y="879"/>
                  <a:pt x="862" y="792"/>
                  <a:pt x="891" y="705"/>
                </a:cubicBezTo>
                <a:cubicBezTo>
                  <a:pt x="970" y="473"/>
                  <a:pt x="1038" y="238"/>
                  <a:pt x="1097" y="0"/>
                </a:cubicBezTo>
                <a:close/>
              </a:path>
            </a:pathLst>
          </a:custGeom>
          <a:solidFill>
            <a:srgbClr val="3F434F"/>
          </a:solidFill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011" tIns="95011" rIns="95011" bIns="9501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55">
              <a:latin typeface="思源黑体 CN Light"/>
              <a:ea typeface="思源黑体 CN Light" panose="020B0300000000000000" charset="-122"/>
              <a:cs typeface="思源黑体 CN Light" panose="020B0300000000000000" charset="-122"/>
              <a:sym typeface="思源黑体 CN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D3C7FD-8547-44D9-836A-40E31A98F2C2}"/>
              </a:ext>
            </a:extLst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2408026" y="440236"/>
            <a:ext cx="7063212" cy="739281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2B2B2B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158" b="1" dirty="0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Add the title </a:t>
            </a:r>
            <a:r>
              <a:rPr lang="en-US" sz="4158" b="1" dirty="0">
                <a:solidFill>
                  <a:srgbClr val="F47A6D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in here</a:t>
            </a:r>
            <a:endParaRPr lang="en-US" altLang="en-GB" sz="4158" dirty="0">
              <a:ln>
                <a:noFill/>
              </a:ln>
              <a:solidFill>
                <a:srgbClr val="C3C2FC"/>
              </a:solidFill>
              <a:latin typeface="Arvo" panose="02000000000000000000" charset="0"/>
              <a:ea typeface="Arvo" panose="02000000000000000000" charset="0"/>
              <a:cs typeface="Arvo" panose="02000000000000000000" charset="0"/>
              <a:sym typeface="Arvo" panose="02000000000000000000" charset="0"/>
            </a:endParaRPr>
          </a:p>
        </p:txBody>
      </p:sp>
      <p:sp>
        <p:nvSpPr>
          <p:cNvPr id="10" name="除号 9">
            <a:extLst>
              <a:ext uri="{FF2B5EF4-FFF2-40B4-BE49-F238E27FC236}">
                <a16:creationId xmlns:a16="http://schemas.microsoft.com/office/drawing/2014/main" id="{4EA49879-E8B5-4B1C-84D4-48DBF2EDA6D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 rot="18900000">
            <a:off x="599741" y="418065"/>
            <a:ext cx="704506" cy="540909"/>
          </a:xfrm>
          <a:prstGeom prst="mathDivide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  <p:sp>
        <p:nvSpPr>
          <p:cNvPr id="11" name="乘号 10">
            <a:extLst>
              <a:ext uri="{FF2B5EF4-FFF2-40B4-BE49-F238E27FC236}">
                <a16:creationId xmlns:a16="http://schemas.microsoft.com/office/drawing/2014/main" id="{D6260F54-0041-40F6-9E9D-FC146A449F28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 rot="20160000">
            <a:off x="11087314" y="6019021"/>
            <a:ext cx="595613" cy="457303"/>
          </a:xfrm>
          <a:prstGeom prst="mathMultiply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  <p:pic>
        <p:nvPicPr>
          <p:cNvPr id="12" name="图片 11" descr="E:\PPT\Pikbest\审核中\5月10号数学谜逃情的空间\图层 8.png图层 8">
            <a:extLst>
              <a:ext uri="{FF2B5EF4-FFF2-40B4-BE49-F238E27FC236}">
                <a16:creationId xmlns:a16="http://schemas.microsoft.com/office/drawing/2014/main" id="{3B6715F8-B49B-408E-A5C2-005B7870ABE2}"/>
              </a:ext>
            </a:extLst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056128" y="440234"/>
            <a:ext cx="1171428" cy="1016264"/>
          </a:xfrm>
          <a:prstGeom prst="rect">
            <a:avLst/>
          </a:prstGeom>
        </p:spPr>
      </p:pic>
      <p:sp>
        <p:nvSpPr>
          <p:cNvPr id="13" name="不等于号 5">
            <a:extLst>
              <a:ext uri="{FF2B5EF4-FFF2-40B4-BE49-F238E27FC236}">
                <a16:creationId xmlns:a16="http://schemas.microsoft.com/office/drawing/2014/main" id="{C9A1E135-8C69-47DD-89BD-A8DF7E5DEF86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 rot="20160000">
            <a:off x="422378" y="5803671"/>
            <a:ext cx="595613" cy="457303"/>
          </a:xfrm>
          <a:prstGeom prst="mathNotEqual">
            <a:avLst/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</p:spTree>
    <p:extLst>
      <p:ext uri="{BB962C8B-B14F-4D97-AF65-F5344CB8AC3E}">
        <p14:creationId xmlns:p14="http://schemas.microsoft.com/office/powerpoint/2010/main" val="32195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E1DE7-90C4-4C4D-810E-346570D5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D61C4C-C79D-4A0C-A714-3116C2D76174}"/>
              </a:ext>
            </a:extLst>
          </p:cNvPr>
          <p:cNvSpPr/>
          <p:nvPr/>
        </p:nvSpPr>
        <p:spPr>
          <a:xfrm>
            <a:off x="1619151" y="323925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Khoa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 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lí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CEE3E-54B1-480C-BE4A-C5DBA107819A}"/>
              </a:ext>
            </a:extLst>
          </p:cNvPr>
          <p:cNvSpPr txBox="1"/>
          <p:nvPr/>
        </p:nvSpPr>
        <p:spPr>
          <a:xfrm>
            <a:off x="899071" y="1764085"/>
            <a:ext cx="3745953" cy="1341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Khối</a:t>
            </a:r>
            <a:r>
              <a:rPr lang="en-US" sz="2800" dirty="0"/>
              <a:t> l</a:t>
            </a:r>
            <a:r>
              <a:rPr lang="vi-VN" sz="2800" dirty="0"/>
              <a:t>ư</a:t>
            </a:r>
            <a:r>
              <a:rPr lang="en-US" sz="2800" dirty="0" err="1"/>
              <a:t>ợng</a:t>
            </a:r>
            <a:r>
              <a:rPr lang="en-US" sz="2800" dirty="0"/>
              <a:t> </a:t>
            </a:r>
            <a:r>
              <a:rPr lang="en-US" sz="2800" dirty="0" err="1"/>
              <a:t>riêng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7D745-5AF3-4BA2-99B5-A4533E15C70A}"/>
              </a:ext>
            </a:extLst>
          </p:cNvPr>
          <p:cNvSpPr txBox="1"/>
          <p:nvPr/>
        </p:nvSpPr>
        <p:spPr>
          <a:xfrm>
            <a:off x="6516753" y="2685266"/>
            <a:ext cx="3745953" cy="1341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quay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4E3D2-D40B-4DAE-9EEE-B65F5D76E24F}"/>
              </a:ext>
            </a:extLst>
          </p:cNvPr>
          <p:cNvSpPr txBox="1"/>
          <p:nvPr/>
        </p:nvSpPr>
        <p:spPr>
          <a:xfrm>
            <a:off x="1835175" y="4500389"/>
            <a:ext cx="2592288" cy="7357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Điện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E0E01-1F01-4022-B68B-D3AEEA60660C}"/>
              </a:ext>
            </a:extLst>
          </p:cNvPr>
          <p:cNvSpPr txBox="1"/>
          <p:nvPr/>
        </p:nvSpPr>
        <p:spPr>
          <a:xfrm>
            <a:off x="6659711" y="5292477"/>
            <a:ext cx="2918150" cy="7357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Nhiệt</a:t>
            </a:r>
            <a:endParaRPr lang="en-US" sz="2800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8660F4B-1944-49D5-884E-B05391704A2D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>
            <a:off x="4645024" y="2434913"/>
            <a:ext cx="2420311" cy="4468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3FDE09D-27F3-4CCD-A315-C63363BF9458}"/>
              </a:ext>
            </a:extLst>
          </p:cNvPr>
          <p:cNvCxnSpPr>
            <a:cxnSpLocks/>
          </p:cNvCxnSpPr>
          <p:nvPr/>
        </p:nvCxnSpPr>
        <p:spPr>
          <a:xfrm rot="5400000">
            <a:off x="5192041" y="2711985"/>
            <a:ext cx="777696" cy="30175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7B65856-A24A-47EB-AA5D-1A805DFA9379}"/>
              </a:ext>
            </a:extLst>
          </p:cNvPr>
          <p:cNvCxnSpPr>
            <a:stCxn id="6" idx="5"/>
            <a:endCxn id="7" idx="3"/>
          </p:cNvCxnSpPr>
          <p:nvPr/>
        </p:nvCxnSpPr>
        <p:spPr>
          <a:xfrm rot="16200000" flipH="1">
            <a:off x="5171403" y="4004815"/>
            <a:ext cx="792088" cy="3039233"/>
          </a:xfrm>
          <a:prstGeom prst="curvedConnector3">
            <a:avLst>
              <a:gd name="adj1" fmla="val 14246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8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1159-836F-47EA-8014-A997D22A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7903" y="6399375"/>
            <a:ext cx="2672834" cy="36419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842A7-E058-43A4-BE91-CE477018B709}"/>
              </a:ext>
            </a:extLst>
          </p:cNvPr>
          <p:cNvSpPr/>
          <p:nvPr/>
        </p:nvSpPr>
        <p:spPr>
          <a:xfrm>
            <a:off x="0" y="0"/>
            <a:ext cx="11879263" cy="6840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BC-79B9-4DE5-8D81-AB0F7D20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71" y="106917"/>
            <a:ext cx="6840538" cy="6840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F35A6-4077-451B-9B0B-B6DA5DFD5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83" b="89920" l="9980" r="89920">
                        <a14:foregroundMark x1="54691" y1="19661" x2="54990" y2="28343"/>
                        <a14:foregroundMark x1="44411" y1="10878" x2="46208" y2="10180"/>
                        <a14:foregroundMark x1="51996" y1="8483" x2="51996" y2="8483"/>
                        <a14:foregroundMark x1="64172" y1="89222" x2="59581" y2="88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8921" y="323760"/>
            <a:ext cx="1800200" cy="1800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3B09D-22BA-4839-8E25-4BA973712A07}"/>
              </a:ext>
            </a:extLst>
          </p:cNvPr>
          <p:cNvGrpSpPr/>
          <p:nvPr/>
        </p:nvGrpSpPr>
        <p:grpSpPr>
          <a:xfrm>
            <a:off x="2350821" y="0"/>
            <a:ext cx="3907438" cy="2703871"/>
            <a:chOff x="9689340" y="2823216"/>
            <a:chExt cx="3907438" cy="270387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C8C31E6-A002-40F9-A95A-8FD5DB0B64CD}"/>
                </a:ext>
              </a:extLst>
            </p:cNvPr>
            <p:cNvSpPr/>
            <p:nvPr/>
          </p:nvSpPr>
          <p:spPr>
            <a:xfrm>
              <a:off x="10047333" y="2823216"/>
              <a:ext cx="3549445" cy="2703871"/>
            </a:xfrm>
            <a:custGeom>
              <a:avLst/>
              <a:gdLst>
                <a:gd name="connsiteX0" fmla="*/ 0 w 3549445"/>
                <a:gd name="connsiteY0" fmla="*/ 294968 h 2703871"/>
                <a:gd name="connsiteX1" fmla="*/ 255638 w 3549445"/>
                <a:gd name="connsiteY1" fmla="*/ 1848464 h 2703871"/>
                <a:gd name="connsiteX2" fmla="*/ 698090 w 3549445"/>
                <a:gd name="connsiteY2" fmla="*/ 2703871 h 2703871"/>
                <a:gd name="connsiteX3" fmla="*/ 1818967 w 3549445"/>
                <a:gd name="connsiteY3" fmla="*/ 2438400 h 2703871"/>
                <a:gd name="connsiteX4" fmla="*/ 3549445 w 3549445"/>
                <a:gd name="connsiteY4" fmla="*/ 1868129 h 2703871"/>
                <a:gd name="connsiteX5" fmla="*/ 3333135 w 3549445"/>
                <a:gd name="connsiteY5" fmla="*/ 737419 h 2703871"/>
                <a:gd name="connsiteX6" fmla="*/ 1740309 w 3549445"/>
                <a:gd name="connsiteY6" fmla="*/ 0 h 2703871"/>
                <a:gd name="connsiteX7" fmla="*/ 0 w 3549445"/>
                <a:gd name="connsiteY7" fmla="*/ 294968 h 27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9445" h="2703871">
                  <a:moveTo>
                    <a:pt x="0" y="294968"/>
                  </a:moveTo>
                  <a:lnTo>
                    <a:pt x="255638" y="1848464"/>
                  </a:lnTo>
                  <a:lnTo>
                    <a:pt x="698090" y="2703871"/>
                  </a:lnTo>
                  <a:lnTo>
                    <a:pt x="1818967" y="2438400"/>
                  </a:lnTo>
                  <a:lnTo>
                    <a:pt x="3549445" y="1868129"/>
                  </a:lnTo>
                  <a:lnTo>
                    <a:pt x="3333135" y="737419"/>
                  </a:lnTo>
                  <a:lnTo>
                    <a:pt x="1740309" y="0"/>
                  </a:lnTo>
                  <a:lnTo>
                    <a:pt x="0" y="29496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89B195-7F06-4193-841D-8A1D4DD87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20" b="35000" l="30280" r="86720">
                          <a14:foregroundMark x1="31120" y1="18040" x2="31120" y2="18040"/>
                          <a14:foregroundMark x1="30280" y1="18480" x2="30280" y2="18480"/>
                          <a14:foregroundMark x1="30440" y1="19160" x2="32760" y2="22880"/>
                          <a14:foregroundMark x1="35520" y1="26600" x2="36080" y2="26880"/>
                          <a14:foregroundMark x1="39000" y1="35000" x2="40760" y2="34720"/>
                          <a14:foregroundMark x1="37600" y1="34440" x2="43400" y2="31400"/>
                          <a14:foregroundMark x1="50840" y1="32920" x2="36360" y2="32920"/>
                          <a14:foregroundMark x1="59640" y1="4960" x2="67000" y2="4320"/>
                          <a14:foregroundMark x1="67000" y1="4320" x2="76960" y2="8640"/>
                          <a14:foregroundMark x1="76960" y1="8640" x2="80200" y2="15280"/>
                          <a14:foregroundMark x1="80200" y1="15280" x2="80200" y2="15440"/>
                          <a14:foregroundMark x1="71080" y1="12400" x2="69440" y2="5920"/>
                          <a14:foregroundMark x1="72600" y1="9520" x2="71360" y2="17280"/>
                          <a14:foregroundMark x1="71360" y1="17280" x2="72600" y2="19440"/>
                          <a14:foregroundMark x1="68040" y1="6880" x2="75720" y2="11640"/>
                          <a14:foregroundMark x1="75720" y1="11640" x2="77160" y2="13760"/>
                          <a14:foregroundMark x1="75240" y1="10600" x2="74960" y2="22320"/>
                          <a14:foregroundMark x1="68040" y1="7160" x2="74120" y2="17080"/>
                          <a14:foregroundMark x1="73440" y1="11720" x2="76040" y2="17920"/>
                          <a14:foregroundMark x1="41160" y1="29520" x2="82880" y2="29960"/>
                          <a14:foregroundMark x1="82880" y1="29960" x2="86720" y2="28800"/>
                          <a14:foregroundMark x1="77520" y1="19600" x2="65160" y2="29520"/>
                          <a14:foregroundMark x1="65880" y1="11120" x2="71960" y2="6080"/>
                          <a14:foregroundMark x1="71960" y1="6080" x2="76960" y2="11680"/>
                          <a14:foregroundMark x1="76960" y1="11680" x2="74880" y2="26680"/>
                          <a14:foregroundMark x1="74880" y1="26680" x2="69000" y2="31040"/>
                          <a14:foregroundMark x1="69000" y1="31040" x2="60440" y2="31640"/>
                          <a14:foregroundMark x1="60440" y1="31640" x2="53440" y2="29640"/>
                          <a14:foregroundMark x1="53440" y1="29640" x2="47920" y2="25080"/>
                          <a14:foregroundMark x1="47920" y1="25080" x2="52240" y2="15720"/>
                          <a14:foregroundMark x1="52240" y1="15720" x2="65560" y2="5760"/>
                          <a14:foregroundMark x1="65560" y1="5760" x2="72640" y2="4120"/>
                          <a14:foregroundMark x1="72640" y1="4120" x2="72640" y2="4360"/>
                        </a14:backgroundRemoval>
                      </a14:imgEffect>
                    </a14:imgLayer>
                  </a14:imgProps>
                </a:ext>
              </a:extLst>
            </a:blip>
            <a:srcRect l="26175" t="1124" r="21191" b="61580"/>
            <a:stretch/>
          </p:blipFill>
          <p:spPr>
            <a:xfrm flipH="1">
              <a:off x="9689340" y="2899544"/>
              <a:ext cx="3600401" cy="2551213"/>
            </a:xfrm>
            <a:prstGeom prst="rect">
              <a:avLst/>
            </a:prstGeom>
          </p:spPr>
        </p:pic>
      </p:grpSp>
      <p:pic>
        <p:nvPicPr>
          <p:cNvPr id="1028" name="Picture 4" descr="Hình ảnh Hồ Bơi PNG, Vector, PSD, và biểu tượng để tải về miễn phí | pngtree">
            <a:extLst>
              <a:ext uri="{FF2B5EF4-FFF2-40B4-BE49-F238E27FC236}">
                <a16:creationId xmlns:a16="http://schemas.microsoft.com/office/drawing/2014/main" id="{9D076CA1-C9A2-4D74-B3ED-BB8D9567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667" r="95833">
                        <a14:foregroundMark x1="6667" y1="74444" x2="6667" y2="74444"/>
                        <a14:foregroundMark x1="28056" y1="33889" x2="28056" y2="33889"/>
                        <a14:foregroundMark x1="13611" y1="44722" x2="13611" y2="44722"/>
                        <a14:foregroundMark x1="15000" y1="46389" x2="15000" y2="46389"/>
                        <a14:foregroundMark x1="47500" y1="40833" x2="47500" y2="40833"/>
                        <a14:foregroundMark x1="42500" y1="39167" x2="42500" y2="39167"/>
                        <a14:foregroundMark x1="48611" y1="36111" x2="48611" y2="36111"/>
                        <a14:foregroundMark x1="40833" y1="35278" x2="40833" y2="35278"/>
                        <a14:foregroundMark x1="42222" y1="36111" x2="42222" y2="36111"/>
                        <a14:foregroundMark x1="88333" y1="63889" x2="88333" y2="63889"/>
                        <a14:foregroundMark x1="91944" y1="64167" x2="91944" y2="64167"/>
                        <a14:foregroundMark x1="95833" y1="63611" x2="95833" y2="63611"/>
                        <a14:foregroundMark x1="55000" y1="35556" x2="55000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93" y="-317186"/>
            <a:ext cx="2441146" cy="24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ấu Chấm Hỏi Biểu Tượng Hình ảnh PNG | Vector Và Các Tập Tin PSD | Tải Về  Miễn Phí Trên Pngtree">
            <a:extLst>
              <a:ext uri="{FF2B5EF4-FFF2-40B4-BE49-F238E27FC236}">
                <a16:creationId xmlns:a16="http://schemas.microsoft.com/office/drawing/2014/main" id="{0A41484D-50A3-4ACA-B726-04784D0F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016">
            <a:off x="5916228" y="456518"/>
            <a:ext cx="1790830" cy="17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ED4BF2-712D-4510-B98A-D52D030130A4}"/>
              </a:ext>
            </a:extLst>
          </p:cNvPr>
          <p:cNvSpPr txBox="1"/>
          <p:nvPr/>
        </p:nvSpPr>
        <p:spPr>
          <a:xfrm>
            <a:off x="7379791" y="428740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l</a:t>
            </a:r>
            <a:r>
              <a:rPr lang="vi-VN" sz="3600" dirty="0"/>
              <a:t>ư</a:t>
            </a:r>
            <a:r>
              <a:rPr lang="en-US" sz="3600" dirty="0" err="1"/>
              <a:t>ợng</a:t>
            </a:r>
            <a:r>
              <a:rPr lang="en-US" sz="3600" dirty="0"/>
              <a:t> qua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th</a:t>
            </a:r>
            <a:r>
              <a:rPr lang="vi-VN" sz="3600" dirty="0"/>
              <a:t>ư</a:t>
            </a:r>
            <a:r>
              <a:rPr lang="en-US" sz="3600" dirty="0" err="1"/>
              <a:t>ớc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46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4"/>
          <p:cNvSpPr/>
          <p:nvPr>
            <p:custDataLst>
              <p:tags r:id="rId1"/>
            </p:custDataLst>
          </p:nvPr>
        </p:nvSpPr>
        <p:spPr>
          <a:xfrm rot="2700000">
            <a:off x="-604535" y="1543438"/>
            <a:ext cx="1794836" cy="1495466"/>
          </a:xfrm>
          <a:custGeom>
            <a:avLst/>
            <a:gdLst/>
            <a:ahLst/>
            <a:cxnLst/>
            <a:rect l="l" t="t" r="r" b="b"/>
            <a:pathLst>
              <a:path w="2720" h="2266">
                <a:moveTo>
                  <a:pt x="604" y="1833"/>
                </a:moveTo>
                <a:cubicBezTo>
                  <a:pt x="701" y="1834"/>
                  <a:pt x="799" y="1854"/>
                  <a:pt x="895" y="1877"/>
                </a:cubicBezTo>
                <a:cubicBezTo>
                  <a:pt x="1050" y="1916"/>
                  <a:pt x="1202" y="1962"/>
                  <a:pt x="1355" y="2010"/>
                </a:cubicBezTo>
                <a:cubicBezTo>
                  <a:pt x="1361" y="2026"/>
                  <a:pt x="1349" y="2043"/>
                  <a:pt x="1336" y="2056"/>
                </a:cubicBezTo>
                <a:cubicBezTo>
                  <a:pt x="1233" y="2162"/>
                  <a:pt x="1095" y="2236"/>
                  <a:pt x="950" y="2265"/>
                </a:cubicBezTo>
                <a:lnTo>
                  <a:pt x="947" y="2266"/>
                </a:lnTo>
                <a:lnTo>
                  <a:pt x="519" y="1838"/>
                </a:lnTo>
                <a:lnTo>
                  <a:pt x="528" y="1837"/>
                </a:lnTo>
                <a:cubicBezTo>
                  <a:pt x="539" y="1836"/>
                  <a:pt x="550" y="1835"/>
                  <a:pt x="562" y="1834"/>
                </a:cubicBezTo>
                <a:cubicBezTo>
                  <a:pt x="576" y="1833"/>
                  <a:pt x="590" y="1833"/>
                  <a:pt x="604" y="1833"/>
                </a:cubicBezTo>
                <a:close/>
                <a:moveTo>
                  <a:pt x="84" y="700"/>
                </a:moveTo>
                <a:lnTo>
                  <a:pt x="97" y="714"/>
                </a:lnTo>
                <a:cubicBezTo>
                  <a:pt x="112" y="730"/>
                  <a:pt x="127" y="746"/>
                  <a:pt x="143" y="762"/>
                </a:cubicBezTo>
                <a:cubicBezTo>
                  <a:pt x="207" y="831"/>
                  <a:pt x="273" y="901"/>
                  <a:pt x="320" y="984"/>
                </a:cubicBezTo>
                <a:cubicBezTo>
                  <a:pt x="366" y="1066"/>
                  <a:pt x="393" y="1164"/>
                  <a:pt x="373" y="1256"/>
                </a:cubicBezTo>
                <a:cubicBezTo>
                  <a:pt x="366" y="1293"/>
                  <a:pt x="352" y="1329"/>
                  <a:pt x="344" y="1366"/>
                </a:cubicBezTo>
                <a:cubicBezTo>
                  <a:pt x="328" y="1442"/>
                  <a:pt x="342" y="1521"/>
                  <a:pt x="333" y="1599"/>
                </a:cubicBezTo>
                <a:cubicBezTo>
                  <a:pt x="332" y="1609"/>
                  <a:pt x="330" y="1620"/>
                  <a:pt x="328" y="1630"/>
                </a:cubicBezTo>
                <a:lnTo>
                  <a:pt x="325" y="1644"/>
                </a:lnTo>
                <a:lnTo>
                  <a:pt x="0" y="1320"/>
                </a:lnTo>
                <a:lnTo>
                  <a:pt x="0" y="1312"/>
                </a:lnTo>
                <a:cubicBezTo>
                  <a:pt x="2" y="1270"/>
                  <a:pt x="10" y="1228"/>
                  <a:pt x="20" y="1187"/>
                </a:cubicBezTo>
                <a:cubicBezTo>
                  <a:pt x="39" y="1105"/>
                  <a:pt x="68" y="1024"/>
                  <a:pt x="77" y="940"/>
                </a:cubicBezTo>
                <a:cubicBezTo>
                  <a:pt x="84" y="870"/>
                  <a:pt x="78" y="801"/>
                  <a:pt x="65" y="733"/>
                </a:cubicBezTo>
                <a:lnTo>
                  <a:pt x="63" y="722"/>
                </a:lnTo>
                <a:lnTo>
                  <a:pt x="84" y="700"/>
                </a:lnTo>
                <a:close/>
                <a:moveTo>
                  <a:pt x="2634" y="249"/>
                </a:moveTo>
                <a:cubicBezTo>
                  <a:pt x="2662" y="249"/>
                  <a:pt x="2691" y="249"/>
                  <a:pt x="2720" y="250"/>
                </a:cubicBezTo>
                <a:lnTo>
                  <a:pt x="2619" y="471"/>
                </a:lnTo>
                <a:cubicBezTo>
                  <a:pt x="2565" y="592"/>
                  <a:pt x="2503" y="720"/>
                  <a:pt x="2386" y="783"/>
                </a:cubicBezTo>
                <a:cubicBezTo>
                  <a:pt x="2286" y="835"/>
                  <a:pt x="2164" y="830"/>
                  <a:pt x="2061" y="872"/>
                </a:cubicBezTo>
                <a:cubicBezTo>
                  <a:pt x="1966" y="912"/>
                  <a:pt x="1888" y="990"/>
                  <a:pt x="1788" y="1014"/>
                </a:cubicBezTo>
                <a:cubicBezTo>
                  <a:pt x="1694" y="1038"/>
                  <a:pt x="1596" y="1009"/>
                  <a:pt x="1498" y="1001"/>
                </a:cubicBezTo>
                <a:cubicBezTo>
                  <a:pt x="1328" y="987"/>
                  <a:pt x="1127" y="1044"/>
                  <a:pt x="1000" y="1136"/>
                </a:cubicBezTo>
                <a:lnTo>
                  <a:pt x="988" y="1146"/>
                </a:lnTo>
                <a:lnTo>
                  <a:pt x="1055" y="1082"/>
                </a:lnTo>
                <a:cubicBezTo>
                  <a:pt x="1121" y="1017"/>
                  <a:pt x="1187" y="951"/>
                  <a:pt x="1249" y="881"/>
                </a:cubicBezTo>
                <a:cubicBezTo>
                  <a:pt x="1317" y="805"/>
                  <a:pt x="1381" y="724"/>
                  <a:pt x="1454" y="653"/>
                </a:cubicBezTo>
                <a:cubicBezTo>
                  <a:pt x="1760" y="354"/>
                  <a:pt x="2204" y="248"/>
                  <a:pt x="2634" y="249"/>
                </a:cubicBezTo>
                <a:close/>
                <a:moveTo>
                  <a:pt x="1097" y="0"/>
                </a:moveTo>
                <a:cubicBezTo>
                  <a:pt x="1125" y="83"/>
                  <a:pt x="1201" y="140"/>
                  <a:pt x="1243" y="217"/>
                </a:cubicBezTo>
                <a:cubicBezTo>
                  <a:pt x="1279" y="282"/>
                  <a:pt x="1289" y="356"/>
                  <a:pt x="1288" y="428"/>
                </a:cubicBezTo>
                <a:cubicBezTo>
                  <a:pt x="1286" y="597"/>
                  <a:pt x="1225" y="761"/>
                  <a:pt x="1139" y="907"/>
                </a:cubicBezTo>
                <a:cubicBezTo>
                  <a:pt x="1063" y="1034"/>
                  <a:pt x="966" y="1144"/>
                  <a:pt x="867" y="1254"/>
                </a:cubicBezTo>
                <a:lnTo>
                  <a:pt x="852" y="1272"/>
                </a:lnTo>
                <a:lnTo>
                  <a:pt x="988" y="1146"/>
                </a:lnTo>
                <a:lnTo>
                  <a:pt x="988" y="1147"/>
                </a:lnTo>
                <a:cubicBezTo>
                  <a:pt x="921" y="1210"/>
                  <a:pt x="856" y="1274"/>
                  <a:pt x="789" y="1337"/>
                </a:cubicBezTo>
                <a:lnTo>
                  <a:pt x="749" y="1375"/>
                </a:lnTo>
                <a:lnTo>
                  <a:pt x="761" y="1373"/>
                </a:lnTo>
                <a:cubicBezTo>
                  <a:pt x="789" y="1368"/>
                  <a:pt x="815" y="1364"/>
                  <a:pt x="840" y="1349"/>
                </a:cubicBezTo>
                <a:cubicBezTo>
                  <a:pt x="1040" y="1230"/>
                  <a:pt x="1293" y="1206"/>
                  <a:pt x="1512" y="1286"/>
                </a:cubicBezTo>
                <a:cubicBezTo>
                  <a:pt x="1649" y="1337"/>
                  <a:pt x="1775" y="1426"/>
                  <a:pt x="1921" y="1442"/>
                </a:cubicBezTo>
                <a:cubicBezTo>
                  <a:pt x="1943" y="1444"/>
                  <a:pt x="1973" y="1449"/>
                  <a:pt x="1976" y="1471"/>
                </a:cubicBezTo>
                <a:cubicBezTo>
                  <a:pt x="1978" y="1484"/>
                  <a:pt x="1971" y="1495"/>
                  <a:pt x="1964" y="1504"/>
                </a:cubicBezTo>
                <a:cubicBezTo>
                  <a:pt x="1933" y="1548"/>
                  <a:pt x="1896" y="1587"/>
                  <a:pt x="1858" y="1625"/>
                </a:cubicBezTo>
                <a:cubicBezTo>
                  <a:pt x="1813" y="1669"/>
                  <a:pt x="1767" y="1712"/>
                  <a:pt x="1713" y="1743"/>
                </a:cubicBezTo>
                <a:cubicBezTo>
                  <a:pt x="1658" y="1775"/>
                  <a:pt x="1596" y="1793"/>
                  <a:pt x="1533" y="1787"/>
                </a:cubicBezTo>
                <a:cubicBezTo>
                  <a:pt x="1422" y="1776"/>
                  <a:pt x="1331" y="1685"/>
                  <a:pt x="1221" y="1665"/>
                </a:cubicBezTo>
                <a:cubicBezTo>
                  <a:pt x="1144" y="1652"/>
                  <a:pt x="1066" y="1673"/>
                  <a:pt x="990" y="1691"/>
                </a:cubicBezTo>
                <a:cubicBezTo>
                  <a:pt x="914" y="1707"/>
                  <a:pt x="832" y="1719"/>
                  <a:pt x="761" y="1687"/>
                </a:cubicBezTo>
                <a:cubicBezTo>
                  <a:pt x="696" y="1657"/>
                  <a:pt x="652" y="1595"/>
                  <a:pt x="595" y="1552"/>
                </a:cubicBezTo>
                <a:cubicBezTo>
                  <a:pt x="589" y="1548"/>
                  <a:pt x="583" y="1545"/>
                  <a:pt x="576" y="1545"/>
                </a:cubicBezTo>
                <a:cubicBezTo>
                  <a:pt x="575" y="1546"/>
                  <a:pt x="573" y="1546"/>
                  <a:pt x="571" y="1547"/>
                </a:cubicBezTo>
                <a:lnTo>
                  <a:pt x="681" y="1441"/>
                </a:lnTo>
                <a:lnTo>
                  <a:pt x="588" y="1528"/>
                </a:lnTo>
                <a:lnTo>
                  <a:pt x="568" y="1547"/>
                </a:lnTo>
                <a:lnTo>
                  <a:pt x="568" y="1547"/>
                </a:lnTo>
                <a:lnTo>
                  <a:pt x="567" y="1548"/>
                </a:lnTo>
                <a:lnTo>
                  <a:pt x="568" y="1547"/>
                </a:lnTo>
                <a:lnTo>
                  <a:pt x="571" y="1547"/>
                </a:lnTo>
                <a:lnTo>
                  <a:pt x="563" y="1554"/>
                </a:lnTo>
                <a:cubicBezTo>
                  <a:pt x="563" y="1553"/>
                  <a:pt x="562" y="1553"/>
                  <a:pt x="562" y="1552"/>
                </a:cubicBezTo>
                <a:lnTo>
                  <a:pt x="487" y="1623"/>
                </a:lnTo>
                <a:cubicBezTo>
                  <a:pt x="462" y="1647"/>
                  <a:pt x="436" y="1670"/>
                  <a:pt x="411" y="1694"/>
                </a:cubicBezTo>
                <a:lnTo>
                  <a:pt x="392" y="1711"/>
                </a:lnTo>
                <a:lnTo>
                  <a:pt x="383" y="1702"/>
                </a:lnTo>
                <a:lnTo>
                  <a:pt x="543" y="1554"/>
                </a:lnTo>
                <a:lnTo>
                  <a:pt x="539" y="1546"/>
                </a:lnTo>
                <a:cubicBezTo>
                  <a:pt x="503" y="1453"/>
                  <a:pt x="529" y="1328"/>
                  <a:pt x="546" y="1235"/>
                </a:cubicBezTo>
                <a:cubicBezTo>
                  <a:pt x="561" y="1161"/>
                  <a:pt x="576" y="1084"/>
                  <a:pt x="556" y="1010"/>
                </a:cubicBezTo>
                <a:cubicBezTo>
                  <a:pt x="540" y="958"/>
                  <a:pt x="506" y="912"/>
                  <a:pt x="481" y="863"/>
                </a:cubicBezTo>
                <a:cubicBezTo>
                  <a:pt x="399" y="706"/>
                  <a:pt x="397" y="518"/>
                  <a:pt x="448" y="347"/>
                </a:cubicBezTo>
                <a:lnTo>
                  <a:pt x="453" y="331"/>
                </a:lnTo>
                <a:lnTo>
                  <a:pt x="514" y="270"/>
                </a:lnTo>
                <a:lnTo>
                  <a:pt x="541" y="312"/>
                </a:lnTo>
                <a:cubicBezTo>
                  <a:pt x="624" y="442"/>
                  <a:pt x="702" y="578"/>
                  <a:pt x="733" y="729"/>
                </a:cubicBezTo>
                <a:cubicBezTo>
                  <a:pt x="761" y="865"/>
                  <a:pt x="748" y="1005"/>
                  <a:pt x="721" y="1142"/>
                </a:cubicBezTo>
                <a:cubicBezTo>
                  <a:pt x="705" y="1218"/>
                  <a:pt x="684" y="1295"/>
                  <a:pt x="656" y="1368"/>
                </a:cubicBezTo>
                <a:cubicBezTo>
                  <a:pt x="644" y="1400"/>
                  <a:pt x="611" y="1471"/>
                  <a:pt x="582" y="1519"/>
                </a:cubicBezTo>
                <a:lnTo>
                  <a:pt x="581" y="1520"/>
                </a:lnTo>
                <a:lnTo>
                  <a:pt x="756" y="1359"/>
                </a:lnTo>
                <a:lnTo>
                  <a:pt x="763" y="1339"/>
                </a:lnTo>
                <a:cubicBezTo>
                  <a:pt x="785" y="1265"/>
                  <a:pt x="807" y="1192"/>
                  <a:pt x="814" y="1114"/>
                </a:cubicBezTo>
                <a:cubicBezTo>
                  <a:pt x="818" y="1066"/>
                  <a:pt x="817" y="1018"/>
                  <a:pt x="822" y="969"/>
                </a:cubicBezTo>
                <a:cubicBezTo>
                  <a:pt x="831" y="879"/>
                  <a:pt x="862" y="792"/>
                  <a:pt x="891" y="705"/>
                </a:cubicBezTo>
                <a:cubicBezTo>
                  <a:pt x="970" y="473"/>
                  <a:pt x="1038" y="238"/>
                  <a:pt x="1097" y="0"/>
                </a:cubicBezTo>
                <a:close/>
              </a:path>
            </a:pathLst>
          </a:custGeom>
          <a:solidFill>
            <a:srgbClr val="3F434F"/>
          </a:solidFill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011" tIns="95011" rIns="95011" bIns="9501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sz="1455">
              <a:latin typeface="思源黑体 CN Light"/>
              <a:ea typeface="思源黑体 CN Light" panose="020B0300000000000000" charset="-122"/>
              <a:cs typeface="思源黑体 CN Light" panose="020B0300000000000000" charset="-122"/>
              <a:sym typeface="思源黑体 CN Ligh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60127" y="1541559"/>
            <a:ext cx="9559013" cy="3583488"/>
          </a:xfrm>
          <a:prstGeom prst="roundRect">
            <a:avLst>
              <a:gd name="adj" fmla="val 14526"/>
            </a:avLst>
          </a:prstGeom>
          <a:solidFill>
            <a:schemeClr val="accent6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L="0" marR="0" lvl="1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L="0" marR="0" lvl="2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L="0" marR="0" lvl="3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L="0" marR="0" lvl="4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L="0" marR="0" lvl="5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L="0" marR="0" lvl="6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L="0" marR="0" lvl="7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L="0" marR="0" lvl="8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思源黑体 CN Light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zh-CN" altLang="en-US" sz="1455"/>
          </a:p>
        </p:txBody>
      </p:sp>
      <p:sp>
        <p:nvSpPr>
          <p:cNvPr id="17" name="文本框 16"/>
          <p:cNvSpPr txBox="1"/>
          <p:nvPr/>
        </p:nvSpPr>
        <p:spPr>
          <a:xfrm>
            <a:off x="906448" y="2297799"/>
            <a:ext cx="990494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vi-VN" sz="3600" b="1" dirty="0">
                <a:solidFill>
                  <a:srgbClr val="F47A6D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CHƯƠNG III: KHỐI LƯỢNG RIÊNG VÀ ÁP SUẤT</a:t>
            </a:r>
            <a:r>
              <a:rPr lang="en-US" sz="5400" b="1" dirty="0">
                <a:solidFill>
                  <a:srgbClr val="F47A6D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
</a:t>
            </a:r>
            <a:r>
              <a:rPr lang="en-US" sz="5400" b="1" dirty="0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 </a:t>
            </a:r>
            <a:r>
              <a:rPr lang="en-US" sz="5400" b="1" dirty="0" err="1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Bài</a:t>
            </a:r>
            <a:r>
              <a:rPr lang="en-US" sz="5400" b="1" dirty="0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 13: </a:t>
            </a:r>
            <a:r>
              <a:rPr lang="en-US" sz="5400" b="1" dirty="0" err="1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KHỐI</a:t>
            </a:r>
            <a:r>
              <a:rPr lang="en-US" sz="5400" b="1" dirty="0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 </a:t>
            </a:r>
            <a:r>
              <a:rPr lang="en-US" sz="5400" b="1" dirty="0" err="1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LƯỢNG</a:t>
            </a:r>
            <a:r>
              <a:rPr lang="en-US" sz="5400" b="1" dirty="0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 </a:t>
            </a:r>
            <a:r>
              <a:rPr lang="en-US" sz="5400" b="1" dirty="0" err="1">
                <a:solidFill>
                  <a:srgbClr val="2B2B2B"/>
                </a:solidFill>
                <a:latin typeface="Arvo" panose="02000000000000000000" charset="0"/>
                <a:ea typeface="Arvo" panose="02000000000000000000" charset="0"/>
                <a:cs typeface="Arvo" panose="02000000000000000000" charset="0"/>
                <a:sym typeface="Arvo" panose="02000000000000000000" charset="0"/>
              </a:rPr>
              <a:t>RIÊNG</a:t>
            </a:r>
            <a:endParaRPr lang="en-US" sz="5400" b="1" dirty="0">
              <a:solidFill>
                <a:srgbClr val="F47A6D"/>
              </a:solidFill>
              <a:latin typeface="Arvo" panose="02000000000000000000" charset="0"/>
              <a:ea typeface="Arvo" panose="02000000000000000000" charset="0"/>
              <a:cs typeface="Arvo" panose="02000000000000000000" charset="0"/>
              <a:sym typeface="Arvo" panose="02000000000000000000" charset="0"/>
            </a:endParaRPr>
          </a:p>
        </p:txBody>
      </p:sp>
      <p:sp>
        <p:nvSpPr>
          <p:cNvPr id="24" name="Google Shape;274;p37"/>
          <p:cNvSpPr txBox="1"/>
          <p:nvPr/>
        </p:nvSpPr>
        <p:spPr>
          <a:xfrm>
            <a:off x="2996775" y="4770360"/>
            <a:ext cx="5885718" cy="512944"/>
          </a:xfrm>
          <a:prstGeom prst="roundRect">
            <a:avLst>
              <a:gd name="adj" fmla="val 50000"/>
            </a:avLst>
          </a:prstGeom>
          <a:solidFill>
            <a:srgbClr val="F47A6D"/>
          </a:solidFill>
          <a:ln w="19050">
            <a:solidFill>
              <a:srgbClr val="2B2B2B"/>
            </a:solidFill>
          </a:ln>
        </p:spPr>
        <p:txBody>
          <a:bodyPr wrap="square" lIns="95011" tIns="95011" rIns="95011" bIns="9501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pitchFamily="34" charset="0"/>
              <a:buNone/>
              <a:defRPr sz="2100" b="0" i="0" u="none" strike="noStrike" cap="none">
                <a:solidFill>
                  <a:schemeClr val="dk1"/>
                </a:solidFill>
                <a:latin typeface="思源黑体 CN Light"/>
                <a:ea typeface="思源黑体 CN Light" panose="020B0300000000000000" charset="-122"/>
                <a:cs typeface="思源黑体 CN Light" panose="020B0300000000000000" charset="-122"/>
                <a:sym typeface="思源黑体 CN Light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1663" b="1" dirty="0" err="1">
                <a:solidFill>
                  <a:srgbClr val="2B2B2B"/>
                </a:solidFill>
              </a:rPr>
              <a:t>KHTN</a:t>
            </a:r>
            <a:r>
              <a:rPr lang="en-GB" sz="1663" b="1" dirty="0">
                <a:solidFill>
                  <a:srgbClr val="2B2B2B"/>
                </a:solidFill>
              </a:rPr>
              <a:t> 8
</a:t>
            </a:r>
          </a:p>
        </p:txBody>
      </p:sp>
      <p:pic>
        <p:nvPicPr>
          <p:cNvPr id="9" name="图片 8" descr="E:\PPT\Pikbest\审核中\5月10号数学谜逃情的空间\图层 2.png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161" y="1820539"/>
            <a:ext cx="1483952" cy="1829096"/>
          </a:xfrm>
          <a:prstGeom prst="rect">
            <a:avLst/>
          </a:prstGeom>
        </p:spPr>
      </p:pic>
      <p:pic>
        <p:nvPicPr>
          <p:cNvPr id="10" name="图片 9" descr="图层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10" y="4387138"/>
            <a:ext cx="1710601" cy="1433852"/>
          </a:xfrm>
          <a:prstGeom prst="rect">
            <a:avLst/>
          </a:prstGeom>
        </p:spPr>
      </p:pic>
      <p:pic>
        <p:nvPicPr>
          <p:cNvPr id="11" name="图片 10" descr="图层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284" y="1192993"/>
            <a:ext cx="604397" cy="1047356"/>
          </a:xfrm>
          <a:prstGeom prst="rect">
            <a:avLst/>
          </a:prstGeom>
        </p:spPr>
      </p:pic>
      <p:pic>
        <p:nvPicPr>
          <p:cNvPr id="12" name="图片 11" descr="E:\PPT\Pikbest\审核中\5月10号数学谜逃情的空间\图层 6.png图层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99027" y="4839363"/>
            <a:ext cx="604399" cy="55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685A35-0901-4F19-AC7F-4E6DD4E69864}"/>
              </a:ext>
            </a:extLst>
          </p:cNvPr>
          <p:cNvSpPr/>
          <p:nvPr/>
        </p:nvSpPr>
        <p:spPr>
          <a:xfrm>
            <a:off x="2315914" y="395933"/>
            <a:ext cx="7176699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niệm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ư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riêng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1753DC-BC19-48BC-A6CE-21F7D21A010B}"/>
              </a:ext>
            </a:extLst>
          </p:cNvPr>
          <p:cNvGrpSpPr/>
          <p:nvPr/>
        </p:nvGrpSpPr>
        <p:grpSpPr>
          <a:xfrm>
            <a:off x="1811648" y="2473016"/>
            <a:ext cx="7680965" cy="3681196"/>
            <a:chOff x="1811648" y="2473016"/>
            <a:chExt cx="7680965" cy="3681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276584-7836-46AA-9835-B7AFE67C7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4" b="89671" l="6684" r="89931">
                          <a14:foregroundMark x1="8333" y1="47653" x2="12413" y2="47653"/>
                          <a14:foregroundMark x1="49392" y1="30751" x2="46788" y2="72300"/>
                          <a14:foregroundMark x1="44444" y1="39906" x2="42622" y2="76526"/>
                          <a14:foregroundMark x1="42622" y1="76526" x2="44271" y2="83803"/>
                          <a14:foregroundMark x1="45226" y1="30047" x2="43229" y2="56573"/>
                          <a14:foregroundMark x1="46875" y1="17136" x2="39236" y2="16432"/>
                          <a14:foregroundMark x1="47569" y1="13850" x2="50955" y2="17136"/>
                          <a14:foregroundMark x1="51910" y1="16197" x2="48872" y2="12676"/>
                          <a14:foregroundMark x1="38715" y1="18545" x2="38542" y2="57981"/>
                          <a14:foregroundMark x1="38542" y1="57981" x2="38976" y2="59859"/>
                          <a14:foregroundMark x1="36979" y1="16667" x2="36979" y2="16667"/>
                          <a14:foregroundMark x1="36198" y1="14789" x2="36198" y2="14789"/>
                          <a14:foregroundMark x1="37674" y1="14085" x2="37674" y2="14085"/>
                          <a14:foregroundMark x1="75521" y1="15023" x2="75521" y2="15023"/>
                          <a14:foregroundMark x1="14757" y1="36854" x2="16753" y2="64085"/>
                          <a14:foregroundMark x1="11719" y1="34272" x2="9896" y2="72535"/>
                          <a14:foregroundMark x1="14410" y1="37089" x2="14844" y2="69718"/>
                          <a14:foregroundMark x1="14844" y1="69718" x2="15278" y2="72066"/>
                          <a14:foregroundMark x1="14063" y1="21127" x2="12674" y2="46244"/>
                          <a14:foregroundMark x1="12674" y1="46244" x2="13455" y2="52817"/>
                          <a14:foregroundMark x1="12066" y1="15493" x2="9288" y2="17371"/>
                          <a14:foregroundMark x1="10243" y1="14085" x2="16146" y2="16667"/>
                          <a14:foregroundMark x1="18576" y1="13850" x2="20139" y2="16432"/>
                          <a14:foregroundMark x1="20833" y1="14319" x2="17708" y2="12676"/>
                          <a14:foregroundMark x1="9809" y1="12676" x2="6684" y2="15962"/>
                          <a14:foregroundMark x1="12847" y1="28169" x2="15104" y2="38498"/>
                          <a14:foregroundMark x1="15104" y1="38498" x2="18663" y2="45070"/>
                          <a14:foregroundMark x1="18663" y1="45070" x2="18750" y2="45070"/>
                          <a14:foregroundMark x1="18142" y1="37324" x2="17535" y2="65962"/>
                          <a14:foregroundMark x1="17535" y1="65962" x2="17969" y2="71596"/>
                          <a14:foregroundMark x1="74566" y1="23005" x2="75868" y2="82629"/>
                          <a14:foregroundMark x1="75868" y1="82629" x2="76042" y2="84272"/>
                          <a14:foregroundMark x1="75694" y1="14085" x2="71528" y2="20188"/>
                          <a14:foregroundMark x1="71528" y1="20188" x2="69010" y2="34038"/>
                          <a14:foregroundMark x1="69010" y1="34038" x2="70139" y2="47418"/>
                          <a14:foregroundMark x1="70139" y1="47418" x2="75434" y2="38732"/>
                          <a14:foregroundMark x1="75434" y1="38732" x2="76563" y2="34272"/>
                          <a14:foregroundMark x1="76042" y1="15258" x2="78646" y2="48122"/>
                          <a14:foregroundMark x1="78646" y1="48122" x2="78819" y2="57981"/>
                          <a14:foregroundMark x1="67708" y1="53052" x2="67969" y2="59390"/>
                        </a14:backgroundRemoval>
                      </a14:imgEffect>
                    </a14:imgLayer>
                  </a14:imgProps>
                </a:ext>
              </a:extLst>
            </a:blip>
            <a:srcRect r="13442" b="5641"/>
            <a:stretch/>
          </p:blipFill>
          <p:spPr>
            <a:xfrm>
              <a:off x="1811648" y="2473016"/>
              <a:ext cx="7680965" cy="309634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2B2FA5-7A63-46F1-8063-BC84A486EE6A}"/>
                </a:ext>
              </a:extLst>
            </p:cNvPr>
            <p:cNvSpPr txBox="1"/>
            <p:nvPr/>
          </p:nvSpPr>
          <p:spPr>
            <a:xfrm>
              <a:off x="2580194" y="563099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Sắt</a:t>
              </a:r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5F637B-CC31-41AB-9617-82E592B40C14}"/>
                </a:ext>
              </a:extLst>
            </p:cNvPr>
            <p:cNvSpPr txBox="1"/>
            <p:nvPr/>
          </p:nvSpPr>
          <p:spPr>
            <a:xfrm>
              <a:off x="5147543" y="563099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Nhôm</a:t>
              </a:r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EBBC18-7C71-48A1-B074-12EA1D850675}"/>
                </a:ext>
              </a:extLst>
            </p:cNvPr>
            <p:cNvSpPr txBox="1"/>
            <p:nvPr/>
          </p:nvSpPr>
          <p:spPr>
            <a:xfrm>
              <a:off x="7836778" y="556936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endParaRPr lang="en-US" sz="28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36A592-1F38-4E5B-BD18-64D07C62D371}"/>
              </a:ext>
            </a:extLst>
          </p:cNvPr>
          <p:cNvSpPr txBox="1"/>
          <p:nvPr/>
        </p:nvSpPr>
        <p:spPr>
          <a:xfrm>
            <a:off x="4265757" y="192880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</a:t>
            </a:r>
            <a:r>
              <a:rPr lang="en-US" sz="3600" baseline="-25000" dirty="0" err="1"/>
              <a:t>1</a:t>
            </a:r>
            <a:r>
              <a:rPr lang="en-US" sz="3600" dirty="0"/>
              <a:t> = </a:t>
            </a:r>
            <a:r>
              <a:rPr lang="en-US" sz="3600" dirty="0" err="1"/>
              <a:t>V</a:t>
            </a:r>
            <a:r>
              <a:rPr lang="en-US" sz="3600" baseline="-25000" dirty="0" err="1"/>
              <a:t>2</a:t>
            </a:r>
            <a:r>
              <a:rPr lang="en-US" sz="3600" dirty="0"/>
              <a:t> = </a:t>
            </a:r>
            <a:r>
              <a:rPr lang="en-US" sz="3600" dirty="0" err="1"/>
              <a:t>V</a:t>
            </a:r>
            <a:r>
              <a:rPr lang="en-US" sz="3600" baseline="-25000" dirty="0" err="1"/>
              <a:t>3</a:t>
            </a:r>
            <a:r>
              <a:rPr lang="en-US" sz="3600" dirty="0"/>
              <a:t> = V</a:t>
            </a:r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685A35-0901-4F19-AC7F-4E6DD4E69864}"/>
              </a:ext>
            </a:extLst>
          </p:cNvPr>
          <p:cNvSpPr/>
          <p:nvPr/>
        </p:nvSpPr>
        <p:spPr>
          <a:xfrm>
            <a:off x="2315914" y="395933"/>
            <a:ext cx="7176699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niệm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ư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riêng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1753DC-BC19-48BC-A6CE-21F7D21A010B}"/>
              </a:ext>
            </a:extLst>
          </p:cNvPr>
          <p:cNvGrpSpPr/>
          <p:nvPr/>
        </p:nvGrpSpPr>
        <p:grpSpPr>
          <a:xfrm>
            <a:off x="5723607" y="2578230"/>
            <a:ext cx="5967896" cy="3424930"/>
            <a:chOff x="1811648" y="2473016"/>
            <a:chExt cx="8243173" cy="3889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276584-7836-46AA-9835-B7AFE67C7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4" b="89671" l="6684" r="89931">
                          <a14:foregroundMark x1="8333" y1="47653" x2="12413" y2="47653"/>
                          <a14:foregroundMark x1="49392" y1="30751" x2="46788" y2="72300"/>
                          <a14:foregroundMark x1="44444" y1="39906" x2="42622" y2="76526"/>
                          <a14:foregroundMark x1="42622" y1="76526" x2="44271" y2="83803"/>
                          <a14:foregroundMark x1="45226" y1="30047" x2="43229" y2="56573"/>
                          <a14:foregroundMark x1="46875" y1="17136" x2="39236" y2="16432"/>
                          <a14:foregroundMark x1="47569" y1="13850" x2="50955" y2="17136"/>
                          <a14:foregroundMark x1="51910" y1="16197" x2="48872" y2="12676"/>
                          <a14:foregroundMark x1="38715" y1="18545" x2="38542" y2="57981"/>
                          <a14:foregroundMark x1="38542" y1="57981" x2="38976" y2="59859"/>
                          <a14:foregroundMark x1="36979" y1="16667" x2="36979" y2="16667"/>
                          <a14:foregroundMark x1="36198" y1="14789" x2="36198" y2="14789"/>
                          <a14:foregroundMark x1="37674" y1="14085" x2="37674" y2="14085"/>
                          <a14:foregroundMark x1="75521" y1="15023" x2="75521" y2="15023"/>
                          <a14:foregroundMark x1="14757" y1="36854" x2="16753" y2="64085"/>
                          <a14:foregroundMark x1="11719" y1="34272" x2="9896" y2="72535"/>
                          <a14:foregroundMark x1="14410" y1="37089" x2="14844" y2="69718"/>
                          <a14:foregroundMark x1="14844" y1="69718" x2="15278" y2="72066"/>
                          <a14:foregroundMark x1="14063" y1="21127" x2="12674" y2="46244"/>
                          <a14:foregroundMark x1="12674" y1="46244" x2="13455" y2="52817"/>
                          <a14:foregroundMark x1="12066" y1="15493" x2="9288" y2="17371"/>
                          <a14:foregroundMark x1="10243" y1="14085" x2="16146" y2="16667"/>
                          <a14:foregroundMark x1="18576" y1="13850" x2="20139" y2="16432"/>
                          <a14:foregroundMark x1="20833" y1="14319" x2="17708" y2="12676"/>
                          <a14:foregroundMark x1="9809" y1="12676" x2="6684" y2="15962"/>
                          <a14:foregroundMark x1="12847" y1="28169" x2="15104" y2="38498"/>
                          <a14:foregroundMark x1="15104" y1="38498" x2="18663" y2="45070"/>
                          <a14:foregroundMark x1="18663" y1="45070" x2="18750" y2="45070"/>
                          <a14:foregroundMark x1="18142" y1="37324" x2="17535" y2="65962"/>
                          <a14:foregroundMark x1="17535" y1="65962" x2="17969" y2="71596"/>
                          <a14:foregroundMark x1="74566" y1="23005" x2="75868" y2="82629"/>
                          <a14:foregroundMark x1="75868" y1="82629" x2="76042" y2="84272"/>
                          <a14:foregroundMark x1="75694" y1="14085" x2="71528" y2="20188"/>
                          <a14:foregroundMark x1="71528" y1="20188" x2="69010" y2="34038"/>
                          <a14:foregroundMark x1="69010" y1="34038" x2="70139" y2="47418"/>
                          <a14:foregroundMark x1="70139" y1="47418" x2="75434" y2="38732"/>
                          <a14:foregroundMark x1="75434" y1="38732" x2="76563" y2="34272"/>
                          <a14:foregroundMark x1="76042" y1="15258" x2="78646" y2="48122"/>
                          <a14:foregroundMark x1="78646" y1="48122" x2="78819" y2="57981"/>
                          <a14:foregroundMark x1="67708" y1="53052" x2="67969" y2="59390"/>
                        </a14:backgroundRemoval>
                      </a14:imgEffect>
                    </a14:imgLayer>
                  </a14:imgProps>
                </a:ext>
              </a:extLst>
            </a:blip>
            <a:srcRect r="13442" b="5641"/>
            <a:stretch/>
          </p:blipFill>
          <p:spPr>
            <a:xfrm>
              <a:off x="1811648" y="2473016"/>
              <a:ext cx="7680965" cy="309634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2B2FA5-7A63-46F1-8063-BC84A486EE6A}"/>
                </a:ext>
              </a:extLst>
            </p:cNvPr>
            <p:cNvSpPr txBox="1"/>
            <p:nvPr/>
          </p:nvSpPr>
          <p:spPr>
            <a:xfrm>
              <a:off x="2327600" y="5498518"/>
              <a:ext cx="2470637" cy="86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Sắt</a:t>
              </a:r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5F637B-CC31-41AB-9617-82E592B40C14}"/>
                </a:ext>
              </a:extLst>
            </p:cNvPr>
            <p:cNvSpPr txBox="1"/>
            <p:nvPr/>
          </p:nvSpPr>
          <p:spPr>
            <a:xfrm>
              <a:off x="4894947" y="5498518"/>
              <a:ext cx="2470637" cy="86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Nhôm</a:t>
              </a:r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EBBC18-7C71-48A1-B074-12EA1D850675}"/>
                </a:ext>
              </a:extLst>
            </p:cNvPr>
            <p:cNvSpPr txBox="1"/>
            <p:nvPr/>
          </p:nvSpPr>
          <p:spPr>
            <a:xfrm>
              <a:off x="7584184" y="5436885"/>
              <a:ext cx="2470637" cy="86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endParaRPr lang="en-US" sz="2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CFAABB-E346-42B7-A8CE-64061B388053}"/>
              </a:ext>
            </a:extLst>
          </p:cNvPr>
          <p:cNvSpPr txBox="1"/>
          <p:nvPr/>
        </p:nvSpPr>
        <p:spPr>
          <a:xfrm>
            <a:off x="594787" y="2052117"/>
            <a:ext cx="520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Khối</a:t>
            </a:r>
            <a:r>
              <a:rPr lang="en-US" sz="3200" dirty="0"/>
              <a:t> l</a:t>
            </a:r>
            <a:r>
              <a:rPr lang="vi-VN" sz="3200" dirty="0"/>
              <a:t>ư</a:t>
            </a:r>
            <a:r>
              <a:rPr lang="en-US" sz="3200" dirty="0" err="1"/>
              <a:t>ợng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ta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l</a:t>
            </a:r>
            <a:r>
              <a:rPr lang="vi-VN" sz="3200" dirty="0"/>
              <a:t>ư</a:t>
            </a:r>
            <a:r>
              <a:rPr lang="en-US" sz="3200" dirty="0" err="1"/>
              <a:t>ợng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đ</a:t>
            </a:r>
            <a:r>
              <a:rPr lang="vi-VN" sz="3200" dirty="0"/>
              <a:t>ơ</a:t>
            </a:r>
            <a:r>
              <a:rPr lang="en-US" sz="3200" dirty="0"/>
              <a:t>n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FF54A-7562-47A9-B294-BE80DB6CB520}"/>
                  </a:ext>
                </a:extLst>
              </p:cNvPr>
              <p:cNvSpPr txBox="1"/>
              <p:nvPr/>
            </p:nvSpPr>
            <p:spPr>
              <a:xfrm>
                <a:off x="387892" y="4071400"/>
                <a:ext cx="5256584" cy="246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/>
                  <a:t>Khối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lượng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riêng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ượ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ể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FF54A-7562-47A9-B294-BE80DB6C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2" y="4071400"/>
                <a:ext cx="5256584" cy="24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CF2C52C-9A49-4704-8431-D0EA89586254}"/>
              </a:ext>
            </a:extLst>
          </p:cNvPr>
          <p:cNvSpPr txBox="1"/>
          <p:nvPr/>
        </p:nvSpPr>
        <p:spPr>
          <a:xfrm>
            <a:off x="6206149" y="234739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7,8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C1583-BFF1-49BA-8DF4-A78F24F87B7F}"/>
              </a:ext>
            </a:extLst>
          </p:cNvPr>
          <p:cNvSpPr txBox="1"/>
          <p:nvPr/>
        </p:nvSpPr>
        <p:spPr>
          <a:xfrm>
            <a:off x="8139479" y="23599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2,7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22B3D-C003-4F93-8E98-72F4A0630D1F}"/>
              </a:ext>
            </a:extLst>
          </p:cNvPr>
          <p:cNvSpPr txBox="1"/>
          <p:nvPr/>
        </p:nvSpPr>
        <p:spPr>
          <a:xfrm>
            <a:off x="9873585" y="23599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8.96 g</a:t>
            </a:r>
          </a:p>
        </p:txBody>
      </p:sp>
    </p:spTree>
    <p:extLst>
      <p:ext uri="{BB962C8B-B14F-4D97-AF65-F5344CB8AC3E}">
        <p14:creationId xmlns:p14="http://schemas.microsoft.com/office/powerpoint/2010/main" val="95527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685A35-0901-4F19-AC7F-4E6DD4E69864}"/>
              </a:ext>
            </a:extLst>
          </p:cNvPr>
          <p:cNvSpPr/>
          <p:nvPr/>
        </p:nvSpPr>
        <p:spPr>
          <a:xfrm>
            <a:off x="2315914" y="395933"/>
            <a:ext cx="7176699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ư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riêng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FF54A-7562-47A9-B294-BE80DB6CB520}"/>
                  </a:ext>
                </a:extLst>
              </p:cNvPr>
              <p:cNvSpPr txBox="1"/>
              <p:nvPr/>
            </p:nvSpPr>
            <p:spPr>
              <a:xfrm>
                <a:off x="2915295" y="2124125"/>
                <a:ext cx="5256584" cy="83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/>
                  <a:t>Khối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lượng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riêng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ượ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ể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FF54A-7562-47A9-B294-BE80DB6C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95" y="2124125"/>
                <a:ext cx="5256584" cy="830612"/>
              </a:xfrm>
              <a:prstGeom prst="rect">
                <a:avLst/>
              </a:prstGeom>
              <a:blipFill>
                <a:blip r:embed="rId3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C2AA5AF-BF4B-47D3-8DFE-4944DAE2675A}"/>
              </a:ext>
            </a:extLst>
          </p:cNvPr>
          <p:cNvSpPr txBox="1"/>
          <p:nvPr/>
        </p:nvSpPr>
        <p:spPr>
          <a:xfrm>
            <a:off x="3679690" y="283956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kg/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baseline="30000" dirty="0" err="1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09154-16A7-4C89-9E5D-58E8915B09A6}"/>
              </a:ext>
            </a:extLst>
          </p:cNvPr>
          <p:cNvSpPr txBox="1"/>
          <p:nvPr/>
        </p:nvSpPr>
        <p:spPr>
          <a:xfrm>
            <a:off x="8315895" y="2824963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baseline="30000" dirty="0" err="1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8A3550-4CCA-4EC8-BA5C-761F329E3422}"/>
              </a:ext>
            </a:extLst>
          </p:cNvPr>
          <p:cNvSpPr txBox="1"/>
          <p:nvPr/>
        </p:nvSpPr>
        <p:spPr>
          <a:xfrm>
            <a:off x="8315895" y="210716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AED4A0-0074-4F16-BE30-D28501D9A558}"/>
              </a:ext>
            </a:extLst>
          </p:cNvPr>
          <p:cNvSpPr txBox="1"/>
          <p:nvPr/>
        </p:nvSpPr>
        <p:spPr>
          <a:xfrm>
            <a:off x="3851399" y="4212357"/>
            <a:ext cx="388843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 kg/</a:t>
            </a:r>
            <a:r>
              <a:rPr lang="en-US" sz="3200" dirty="0" err="1"/>
              <a:t>m</a:t>
            </a:r>
            <a:r>
              <a:rPr lang="en-US" sz="3200" baseline="30000" dirty="0" err="1"/>
              <a:t>3</a:t>
            </a:r>
            <a:r>
              <a:rPr lang="en-US" sz="3200" baseline="30000" dirty="0"/>
              <a:t> </a:t>
            </a:r>
            <a:r>
              <a:rPr lang="en-US" sz="3200" dirty="0"/>
              <a:t>= 0,001 g/</a:t>
            </a:r>
            <a:r>
              <a:rPr lang="en-US" sz="3200" dirty="0" err="1"/>
              <a:t>cm</a:t>
            </a:r>
            <a:r>
              <a:rPr lang="en-US" sz="3200" baseline="30000" dirty="0" err="1"/>
              <a:t>3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 1 g/</a:t>
            </a:r>
            <a:r>
              <a:rPr lang="en-US" sz="3200" dirty="0" err="1"/>
              <a:t>m</a:t>
            </a:r>
            <a:r>
              <a:rPr lang="en-US" sz="3200" baseline="30000" dirty="0" err="1"/>
              <a:t>3</a:t>
            </a:r>
            <a:r>
              <a:rPr lang="en-US" sz="3200" dirty="0"/>
              <a:t> = 1 g/mL</a:t>
            </a:r>
          </a:p>
        </p:txBody>
      </p:sp>
    </p:spTree>
    <p:extLst>
      <p:ext uri="{BB962C8B-B14F-4D97-AF65-F5344CB8AC3E}">
        <p14:creationId xmlns:p14="http://schemas.microsoft.com/office/powerpoint/2010/main" val="341883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3E698-8079-4D71-A464-BFCC74C38152}"/>
              </a:ext>
            </a:extLst>
          </p:cNvPr>
          <p:cNvSpPr txBox="1"/>
          <p:nvPr/>
        </p:nvSpPr>
        <p:spPr>
          <a:xfrm>
            <a:off x="1403127" y="70283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Ví</a:t>
            </a:r>
            <a:r>
              <a:rPr lang="en-US" sz="4000" dirty="0"/>
              <a:t> </a:t>
            </a:r>
            <a:r>
              <a:rPr lang="en-US" sz="4000" dirty="0" err="1"/>
              <a:t>dụ</a:t>
            </a:r>
            <a:r>
              <a:rPr lang="en-US" sz="4000" dirty="0"/>
              <a:t>: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bể</a:t>
            </a:r>
            <a:r>
              <a:rPr lang="en-US" sz="4000" dirty="0"/>
              <a:t> b</a:t>
            </a:r>
            <a:r>
              <a:rPr lang="vi-VN" sz="4000" dirty="0"/>
              <a:t>ơ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nhật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10 m,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rộng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6m</a:t>
            </a:r>
            <a:r>
              <a:rPr lang="en-US" sz="4000" dirty="0"/>
              <a:t>,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sâu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n</a:t>
            </a:r>
            <a:r>
              <a:rPr lang="vi-VN" sz="4000" dirty="0"/>
              <a:t>ư</a:t>
            </a:r>
            <a:r>
              <a:rPr lang="en-US" sz="4000" dirty="0" err="1"/>
              <a:t>ớc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1,5 m.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khối</a:t>
            </a:r>
            <a:r>
              <a:rPr lang="en-US" sz="4000" dirty="0"/>
              <a:t> l</a:t>
            </a:r>
            <a:r>
              <a:rPr lang="vi-VN" sz="4000" dirty="0"/>
              <a:t>ư</a:t>
            </a:r>
            <a:r>
              <a:rPr lang="en-US" sz="4000" dirty="0" err="1"/>
              <a:t>ợng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n</a:t>
            </a:r>
            <a:r>
              <a:rPr lang="vi-VN" sz="4000" dirty="0"/>
              <a:t>ư</a:t>
            </a:r>
            <a:r>
              <a:rPr lang="en-US" sz="4000" dirty="0" err="1"/>
              <a:t>ớc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bể</a:t>
            </a:r>
            <a:r>
              <a:rPr lang="en-US" sz="4000" dirty="0"/>
              <a:t> b</a:t>
            </a:r>
            <a:r>
              <a:rPr lang="vi-VN" sz="4000" dirty="0"/>
              <a:t>ơ</a:t>
            </a:r>
            <a:r>
              <a:rPr lang="en-US" sz="4000" dirty="0" err="1"/>
              <a:t>i</a:t>
            </a:r>
            <a:r>
              <a:rPr lang="en-US" sz="4000" dirty="0"/>
              <a:t>.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rằng</a:t>
            </a:r>
            <a:r>
              <a:rPr lang="en-US" sz="4000" dirty="0"/>
              <a:t> </a:t>
            </a:r>
            <a:r>
              <a:rPr lang="en-US" sz="4000" dirty="0" err="1"/>
              <a:t>khối</a:t>
            </a:r>
            <a:r>
              <a:rPr lang="en-US" sz="4000" dirty="0"/>
              <a:t> l</a:t>
            </a:r>
            <a:r>
              <a:rPr lang="vi-VN" sz="4000" dirty="0"/>
              <a:t>ư</a:t>
            </a:r>
            <a:r>
              <a:rPr lang="en-US" sz="4000" dirty="0" err="1"/>
              <a:t>ợng</a:t>
            </a:r>
            <a:r>
              <a:rPr lang="en-US" sz="4000" dirty="0"/>
              <a:t> </a:t>
            </a:r>
            <a:r>
              <a:rPr lang="en-US" sz="4000" dirty="0" err="1"/>
              <a:t>riêng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n</a:t>
            </a:r>
            <a:r>
              <a:rPr lang="vi-VN" sz="4000" dirty="0"/>
              <a:t>ư</a:t>
            </a:r>
            <a:r>
              <a:rPr lang="en-US" sz="4000" dirty="0" err="1"/>
              <a:t>ớc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1000 kg/</a:t>
            </a:r>
            <a:r>
              <a:rPr lang="en-US" sz="4000" dirty="0" err="1"/>
              <a:t>m</a:t>
            </a:r>
            <a:r>
              <a:rPr lang="en-US" sz="4000" baseline="30000" dirty="0" err="1"/>
              <a:t>3</a:t>
            </a:r>
            <a:r>
              <a:rPr lang="en-US" sz="4000" baseline="30000" dirty="0"/>
              <a:t>.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2052" name="Picture 4" descr="25d Vector Hồ Bơi Mùa Hè Stereo Hình ảnh | Định dạng hình ảnh PSD  610794727| vn.lovepik.com">
            <a:extLst>
              <a:ext uri="{FF2B5EF4-FFF2-40B4-BE49-F238E27FC236}">
                <a16:creationId xmlns:a16="http://schemas.microsoft.com/office/drawing/2014/main" id="{47EAD83B-C879-4164-9FB6-5136F8A8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77" r="92442">
                        <a14:foregroundMark x1="6977" y1="54186" x2="9070" y2="53953"/>
                        <a14:foregroundMark x1="92442" y1="54767" x2="90000" y2="5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83" y="2484165"/>
            <a:ext cx="5328592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1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3E698-8079-4D71-A464-BFCC74C38152}"/>
              </a:ext>
            </a:extLst>
          </p:cNvPr>
          <p:cNvSpPr txBox="1"/>
          <p:nvPr/>
        </p:nvSpPr>
        <p:spPr>
          <a:xfrm>
            <a:off x="1403127" y="107901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bể</a:t>
            </a:r>
            <a:r>
              <a:rPr lang="en-US" sz="2400" dirty="0"/>
              <a:t> b</a:t>
            </a:r>
            <a:r>
              <a:rPr lang="vi-VN" sz="2400" dirty="0"/>
              <a:t>ơ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 m,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6m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n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1,5 m.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n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bể</a:t>
            </a:r>
            <a:r>
              <a:rPr lang="en-US" sz="2400" dirty="0"/>
              <a:t> b</a:t>
            </a:r>
            <a:r>
              <a:rPr lang="vi-VN" sz="2400" dirty="0"/>
              <a:t>ơ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n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1000 kg/</a:t>
            </a:r>
            <a:r>
              <a:rPr lang="en-US" sz="2400" dirty="0" err="1"/>
              <a:t>m</a:t>
            </a:r>
            <a:r>
              <a:rPr lang="en-US" sz="2400" baseline="30000" dirty="0" err="1"/>
              <a:t>3</a:t>
            </a:r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15978E-1A30-4D9B-AC5B-99C7075595BB}"/>
                  </a:ext>
                </a:extLst>
              </p:cNvPr>
              <p:cNvSpPr txBox="1"/>
              <p:nvPr/>
            </p:nvSpPr>
            <p:spPr>
              <a:xfrm>
                <a:off x="1115095" y="1326960"/>
                <a:ext cx="10153128" cy="5388013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</a:t>
                </a:r>
                <a:r>
                  <a:rPr lang="vi-VN" sz="2400" b="1" dirty="0"/>
                  <a:t>ư</a:t>
                </a:r>
                <a:r>
                  <a:rPr lang="en-US" sz="2400" b="1" dirty="0" err="1"/>
                  <a:t>ớng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dẫn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b="1" dirty="0" err="1"/>
                  <a:t>Bước</a:t>
                </a:r>
                <a:r>
                  <a:rPr lang="en-US" sz="2400" b="1" dirty="0"/>
                  <a:t> 1: </a:t>
                </a:r>
                <a:r>
                  <a:rPr lang="en-US" sz="2400" b="1" dirty="0" err="1"/>
                  <a:t>Xác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định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câu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hỏi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đề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bài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công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thức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liên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quan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dirty="0" err="1"/>
                  <a:t>Tính</a:t>
                </a:r>
                <a:r>
                  <a:rPr lang="en-US" sz="2400" dirty="0"/>
                  <a:t> m (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l</a:t>
                </a:r>
                <a:r>
                  <a:rPr lang="vi-VN" sz="2400" dirty="0"/>
                  <a:t>ư</a:t>
                </a:r>
                <a:r>
                  <a:rPr lang="en-US" sz="2400" dirty="0" err="1"/>
                  <a:t>ợng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l</a:t>
                </a:r>
                <a:r>
                  <a:rPr lang="vi-VN" sz="2400" dirty="0"/>
                  <a:t>ư</a:t>
                </a:r>
                <a:r>
                  <a:rPr lang="en-US" sz="2400" dirty="0" err="1"/>
                  <a:t>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riêng</a:t>
                </a:r>
                <a:r>
                  <a:rPr lang="en-US" sz="2400" dirty="0"/>
                  <a:t> -&gt;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l</a:t>
                </a:r>
                <a:r>
                  <a:rPr lang="vi-VN" sz="2400" dirty="0"/>
                  <a:t>ư</a:t>
                </a:r>
                <a:r>
                  <a:rPr lang="en-US" sz="2400" dirty="0" err="1"/>
                  <a:t>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riêng</a:t>
                </a:r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/>
                  <a:t> =&gt; m = </a:t>
                </a:r>
                <a:r>
                  <a:rPr lang="en-US" sz="2400" dirty="0" err="1"/>
                  <a:t>D.v</a:t>
                </a:r>
                <a:endParaRPr lang="en-US" sz="2400" dirty="0"/>
              </a:p>
              <a:p>
                <a:r>
                  <a:rPr lang="en-US" sz="2400" b="1" dirty="0" err="1"/>
                  <a:t>Bước</a:t>
                </a:r>
                <a:r>
                  <a:rPr lang="en-US" sz="2400" b="1" dirty="0"/>
                  <a:t> 2: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Xác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định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đại</a:t>
                </a:r>
                <a:r>
                  <a:rPr lang="en-US" sz="2400" b="1" dirty="0"/>
                  <a:t> l</a:t>
                </a:r>
                <a:r>
                  <a:rPr lang="vi-VN" sz="2400" b="1" dirty="0"/>
                  <a:t>ư</a:t>
                </a:r>
                <a:r>
                  <a:rPr lang="en-US" sz="2400" b="1" dirty="0" err="1"/>
                  <a:t>ợng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liên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quan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dirty="0"/>
                  <a:t>-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m = </a:t>
                </a:r>
                <a:r>
                  <a:rPr lang="en-US" sz="2400" dirty="0" err="1"/>
                  <a:t>D.v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D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(D = 1000 kg/</a:t>
                </a:r>
                <a:r>
                  <a:rPr lang="en-US" sz="2400" dirty="0" err="1"/>
                  <a:t>m</a:t>
                </a:r>
                <a:r>
                  <a:rPr lang="en-US" sz="2400" baseline="30000" dirty="0" err="1"/>
                  <a:t>3</a:t>
                </a:r>
                <a:r>
                  <a:rPr lang="en-US" sz="2400" dirty="0"/>
                  <a:t>) 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z="2400" dirty="0" err="1"/>
                  <a:t>Tìm</a:t>
                </a:r>
                <a:r>
                  <a:rPr lang="en-US" sz="2400" dirty="0"/>
                  <a:t> v (</a:t>
                </a:r>
                <a:r>
                  <a:rPr lang="en-US" sz="2400" dirty="0" err="1"/>
                  <a:t>ch</a:t>
                </a:r>
                <a:r>
                  <a:rPr lang="vi-VN" sz="2400" dirty="0"/>
                  <a:t>ư</a:t>
                </a:r>
                <a:r>
                  <a:rPr lang="en-US" sz="2400" dirty="0"/>
                  <a:t>a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- </a:t>
                </a:r>
                <a:r>
                  <a:rPr lang="en-US" sz="2400" dirty="0" err="1"/>
                  <a:t>Dựa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v &lt;-&gt;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b</a:t>
                </a:r>
                <a:r>
                  <a:rPr lang="vi-VN" sz="2400" dirty="0"/>
                  <a:t>ơ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endParaRPr lang="en-US" sz="2400" dirty="0"/>
              </a:p>
              <a:p>
                <a:r>
                  <a:rPr lang="en-US" sz="2400" b="1" dirty="0"/>
                  <a:t>B</a:t>
                </a:r>
                <a:r>
                  <a:rPr lang="vi-VN" sz="2400" b="1" dirty="0"/>
                  <a:t>ư</a:t>
                </a:r>
                <a:r>
                  <a:rPr lang="en-US" sz="2400" b="1" dirty="0" err="1"/>
                  <a:t>ớc</a:t>
                </a:r>
                <a:r>
                  <a:rPr lang="en-US" sz="2400" b="1" dirty="0"/>
                  <a:t> 3: </a:t>
                </a:r>
                <a:r>
                  <a:rPr lang="en-US" sz="2400" b="1" dirty="0" err="1"/>
                  <a:t>Thay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số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tính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toán</a:t>
                </a:r>
                <a:r>
                  <a:rPr lang="en-US" sz="2400" b="1" dirty="0"/>
                  <a:t>:</a:t>
                </a:r>
              </a:p>
              <a:p>
                <a:pPr algn="ctr"/>
                <a:r>
                  <a:rPr lang="en-US" sz="2400" dirty="0"/>
                  <a:t>v = 10.6.1,5 = 90 (</a:t>
                </a:r>
                <a:r>
                  <a:rPr lang="en-US" sz="2400" dirty="0" err="1"/>
                  <a:t>m</a:t>
                </a:r>
                <a:r>
                  <a:rPr lang="en-US" sz="2400" baseline="30000" dirty="0" err="1"/>
                  <a:t>3</a:t>
                </a:r>
                <a:r>
                  <a:rPr lang="en-US" sz="2400" dirty="0"/>
                  <a:t>)</a:t>
                </a:r>
              </a:p>
              <a:p>
                <a:pPr marL="285750" indent="-285750" algn="ctr">
                  <a:buFont typeface="Symbol" panose="05050102010706020507" pitchFamily="18" charset="2"/>
                  <a:buChar char="Þ"/>
                </a:pPr>
                <a:r>
                  <a:rPr lang="en-US" sz="2400" dirty="0"/>
                  <a:t>m = </a:t>
                </a:r>
                <a:r>
                  <a:rPr lang="en-US" sz="2400" dirty="0" err="1"/>
                  <a:t>D.v</a:t>
                </a:r>
                <a:r>
                  <a:rPr lang="en-US" sz="2400" dirty="0"/>
                  <a:t> = 1000.90 = 90 000 (kg)</a:t>
                </a:r>
              </a:p>
              <a:p>
                <a:r>
                  <a:rPr lang="en-US" sz="2400" b="1" dirty="0" err="1"/>
                  <a:t>Bước</a:t>
                </a:r>
                <a:r>
                  <a:rPr lang="en-US" sz="2400" b="1" dirty="0"/>
                  <a:t> 4: </a:t>
                </a:r>
                <a:r>
                  <a:rPr lang="en-US" sz="2400" b="1" dirty="0" err="1"/>
                  <a:t>Kết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luận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dirty="0" err="1"/>
                  <a:t>Kiểm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luận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15978E-1A30-4D9B-AC5B-99C70755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95" y="1326960"/>
                <a:ext cx="10153128" cy="5388013"/>
              </a:xfrm>
              <a:prstGeom prst="rect">
                <a:avLst/>
              </a:prstGeom>
              <a:blipFill>
                <a:blip r:embed="rId2"/>
                <a:stretch>
                  <a:fillRect l="-899" t="-902" b="-1353"/>
                </a:stretch>
              </a:blip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1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9300C-637B-4204-87D2-3FFB42AA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CF4FA-6B98-4FFD-AD98-05033F8D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62" y="395933"/>
            <a:ext cx="7430537" cy="943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E6C63-B3BB-4CF9-8594-D3F6314BCA00}"/>
              </a:ext>
            </a:extLst>
          </p:cNvPr>
          <p:cNvSpPr txBox="1"/>
          <p:nvPr/>
        </p:nvSpPr>
        <p:spPr>
          <a:xfrm>
            <a:off x="1115095" y="140327"/>
            <a:ext cx="92890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endParaRPr lang="en-US" sz="2500" dirty="0"/>
          </a:p>
          <a:p>
            <a:r>
              <a:rPr lang="en-US" sz="2500" b="1" dirty="0" err="1"/>
              <a:t>Câu</a:t>
            </a:r>
            <a:r>
              <a:rPr lang="en-US" sz="2500" b="1" dirty="0"/>
              <a:t> 1:</a:t>
            </a:r>
            <a:r>
              <a:rPr lang="en-US" sz="2500" dirty="0"/>
              <a:t> </a:t>
            </a:r>
            <a:r>
              <a:rPr lang="en-US" sz="2500" dirty="0" err="1"/>
              <a:t>Muốn</a:t>
            </a:r>
            <a:r>
              <a:rPr lang="en-US" sz="2500" dirty="0"/>
              <a:t> </a:t>
            </a:r>
            <a:r>
              <a:rPr lang="en-US" sz="2500" dirty="0" err="1"/>
              <a:t>đo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hòn</a:t>
            </a:r>
            <a:r>
              <a:rPr lang="en-US" sz="2500" dirty="0"/>
              <a:t> bi </a:t>
            </a:r>
            <a:r>
              <a:rPr lang="en-US" sz="2500" dirty="0" err="1"/>
              <a:t>thủy</a:t>
            </a:r>
            <a:r>
              <a:rPr lang="en-US" sz="2500" dirty="0"/>
              <a:t> </a:t>
            </a:r>
            <a:r>
              <a:rPr lang="en-US" sz="2500" dirty="0" err="1"/>
              <a:t>tinh</a:t>
            </a:r>
            <a:r>
              <a:rPr lang="en-US" sz="2500" dirty="0"/>
              <a:t>, ta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những</a:t>
            </a:r>
            <a:r>
              <a:rPr lang="en-US" sz="2500" dirty="0"/>
              <a:t> </a:t>
            </a:r>
            <a:r>
              <a:rPr lang="en-US" sz="2500" dirty="0" err="1"/>
              <a:t>dụng</a:t>
            </a:r>
            <a:r>
              <a:rPr lang="en-US" sz="2500" dirty="0"/>
              <a:t> </a:t>
            </a:r>
            <a:r>
              <a:rPr lang="en-US" sz="2500" dirty="0" err="1"/>
              <a:t>cụ</a:t>
            </a:r>
            <a:r>
              <a:rPr lang="en-US" sz="2500" dirty="0"/>
              <a:t> </a:t>
            </a:r>
            <a:r>
              <a:rPr lang="en-US" sz="2500" dirty="0" err="1"/>
              <a:t>gì</a:t>
            </a:r>
            <a:r>
              <a:rPr lang="en-US" sz="2500" dirty="0"/>
              <a:t>? </a:t>
            </a:r>
            <a:r>
              <a:rPr lang="en-US" sz="2500" dirty="0" err="1"/>
              <a:t>Hãy</a:t>
            </a:r>
            <a:r>
              <a:rPr lang="en-US" sz="2500" dirty="0"/>
              <a:t> </a:t>
            </a:r>
            <a:r>
              <a:rPr lang="en-US" sz="2500" dirty="0" err="1"/>
              <a:t>chọn</a:t>
            </a:r>
            <a:r>
              <a:rPr lang="en-US" sz="2500" dirty="0"/>
              <a:t> </a:t>
            </a:r>
            <a:r>
              <a:rPr lang="en-US" sz="2500" dirty="0" err="1"/>
              <a:t>câu</a:t>
            </a:r>
            <a:r>
              <a:rPr lang="en-US" sz="2500" dirty="0"/>
              <a:t> </a:t>
            </a:r>
            <a:r>
              <a:rPr lang="en-US" sz="2500" dirty="0" err="1"/>
              <a:t>trả</a:t>
            </a:r>
            <a:r>
              <a:rPr lang="en-US" sz="2500" dirty="0"/>
              <a:t> </a:t>
            </a:r>
            <a:r>
              <a:rPr lang="en-US" sz="2500" dirty="0" err="1"/>
              <a:t>lời</a:t>
            </a:r>
            <a:r>
              <a:rPr lang="en-US" sz="2500" dirty="0"/>
              <a:t> </a:t>
            </a:r>
            <a:r>
              <a:rPr lang="en-US" sz="2500" dirty="0" err="1"/>
              <a:t>đúng</a:t>
            </a:r>
            <a:r>
              <a:rPr lang="en-US" sz="2500" dirty="0"/>
              <a:t>.</a:t>
            </a:r>
          </a:p>
          <a:p>
            <a:r>
              <a:rPr lang="en-US" sz="2500" dirty="0"/>
              <a:t>A.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cái</a:t>
            </a:r>
            <a:r>
              <a:rPr lang="en-US" sz="2500" dirty="0"/>
              <a:t> </a:t>
            </a:r>
            <a:r>
              <a:rPr lang="en-US" sz="2500" dirty="0" err="1"/>
              <a:t>cân</a:t>
            </a:r>
            <a:r>
              <a:rPr lang="en-US" sz="2500" dirty="0"/>
              <a:t>.</a:t>
            </a:r>
          </a:p>
          <a:p>
            <a:r>
              <a:rPr lang="en-US" sz="2500" dirty="0"/>
              <a:t>B.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cái</a:t>
            </a:r>
            <a:r>
              <a:rPr lang="en-US" sz="2500" dirty="0"/>
              <a:t> </a:t>
            </a:r>
            <a:r>
              <a:rPr lang="en-US" sz="2500" dirty="0" err="1"/>
              <a:t>lực</a:t>
            </a:r>
            <a:r>
              <a:rPr lang="en-US" sz="2500" dirty="0"/>
              <a:t> </a:t>
            </a:r>
            <a:r>
              <a:rPr lang="en-US" sz="2500" dirty="0" err="1"/>
              <a:t>kế</a:t>
            </a:r>
            <a:r>
              <a:rPr lang="en-US" sz="2500" dirty="0"/>
              <a:t>.</a:t>
            </a:r>
          </a:p>
          <a:p>
            <a:r>
              <a:rPr lang="en-US" sz="2500" dirty="0"/>
              <a:t>C.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cái</a:t>
            </a:r>
            <a:r>
              <a:rPr lang="en-US" sz="2500" dirty="0"/>
              <a:t> </a:t>
            </a:r>
            <a:r>
              <a:rPr lang="en-US" sz="2500" dirty="0" err="1"/>
              <a:t>bình</a:t>
            </a:r>
            <a:r>
              <a:rPr lang="en-US" sz="2500" dirty="0"/>
              <a:t> chia </a:t>
            </a:r>
            <a:r>
              <a:rPr lang="en-US" sz="2500" dirty="0" err="1"/>
              <a:t>độ</a:t>
            </a:r>
            <a:r>
              <a:rPr lang="en-US" sz="2500" dirty="0"/>
              <a:t>.</a:t>
            </a:r>
          </a:p>
          <a:p>
            <a:r>
              <a:rPr lang="en-US" sz="2500" dirty="0"/>
              <a:t>D.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cái</a:t>
            </a:r>
            <a:r>
              <a:rPr lang="en-US" sz="2500" dirty="0"/>
              <a:t> </a:t>
            </a:r>
            <a:r>
              <a:rPr lang="en-US" sz="2500" dirty="0" err="1"/>
              <a:t>cân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bình</a:t>
            </a:r>
            <a:r>
              <a:rPr lang="en-US" sz="2500" dirty="0"/>
              <a:t> chia </a:t>
            </a:r>
            <a:r>
              <a:rPr lang="en-US" sz="2500" dirty="0" err="1"/>
              <a:t>độ</a:t>
            </a:r>
            <a:r>
              <a:rPr lang="en-US" sz="2500" dirty="0"/>
              <a:t>.</a:t>
            </a:r>
          </a:p>
          <a:p>
            <a:r>
              <a:rPr lang="en-US" sz="2500" b="1" dirty="0" err="1"/>
              <a:t>Câu</a:t>
            </a:r>
            <a:r>
              <a:rPr lang="en-US" sz="2500" b="1" dirty="0"/>
              <a:t> 2: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hộp</a:t>
            </a:r>
            <a:r>
              <a:rPr lang="en-US" sz="2500" dirty="0"/>
              <a:t> </a:t>
            </a:r>
            <a:r>
              <a:rPr lang="en-US" sz="2500" dirty="0" err="1"/>
              <a:t>sữa</a:t>
            </a:r>
            <a:r>
              <a:rPr lang="en-US" sz="2500" dirty="0"/>
              <a:t> </a:t>
            </a:r>
            <a:r>
              <a:rPr lang="en-US" sz="2500" dirty="0" err="1"/>
              <a:t>ông</a:t>
            </a:r>
            <a:r>
              <a:rPr lang="en-US" sz="2500" dirty="0"/>
              <a:t> </a:t>
            </a:r>
            <a:r>
              <a:rPr lang="en-US" sz="2500" dirty="0" err="1"/>
              <a:t>Thọ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397 g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tích</a:t>
            </a:r>
            <a:r>
              <a:rPr lang="en-US" sz="2500" dirty="0"/>
              <a:t> 320 </a:t>
            </a:r>
            <a:r>
              <a:rPr lang="en-US" sz="2500" dirty="0" err="1"/>
              <a:t>cm</a:t>
            </a:r>
            <a:r>
              <a:rPr lang="en-US" sz="2500" baseline="30000" dirty="0" err="1"/>
              <a:t>3</a:t>
            </a:r>
            <a:r>
              <a:rPr lang="en-US" sz="2500" dirty="0"/>
              <a:t>. </a:t>
            </a:r>
            <a:r>
              <a:rPr lang="en-US" sz="2500" dirty="0" err="1"/>
              <a:t>Hãy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sữa</a:t>
            </a:r>
            <a:r>
              <a:rPr lang="en-US" sz="2500" dirty="0"/>
              <a:t> </a:t>
            </a:r>
            <a:r>
              <a:rPr lang="en-US" sz="2500" dirty="0" err="1"/>
              <a:t>trong</a:t>
            </a:r>
            <a:r>
              <a:rPr lang="en-US" sz="2500" dirty="0"/>
              <a:t> </a:t>
            </a:r>
            <a:r>
              <a:rPr lang="en-US" sz="2500" dirty="0" err="1"/>
              <a:t>hộp</a:t>
            </a:r>
            <a:r>
              <a:rPr lang="en-US" sz="2500" dirty="0"/>
              <a:t> </a:t>
            </a:r>
            <a:r>
              <a:rPr lang="en-US" sz="2500" dirty="0" err="1"/>
              <a:t>theo</a:t>
            </a:r>
            <a:r>
              <a:rPr lang="en-US" sz="2500" dirty="0"/>
              <a:t> </a:t>
            </a:r>
            <a:r>
              <a:rPr lang="en-US" sz="2500" dirty="0" err="1"/>
              <a:t>đơn</a:t>
            </a:r>
            <a:r>
              <a:rPr lang="en-US" sz="2500" dirty="0"/>
              <a:t> </a:t>
            </a:r>
            <a:r>
              <a:rPr lang="en-US" sz="2500" dirty="0" err="1"/>
              <a:t>vị</a:t>
            </a:r>
            <a:r>
              <a:rPr lang="en-US" sz="2500" dirty="0"/>
              <a:t> kg/ </a:t>
            </a:r>
            <a:r>
              <a:rPr lang="en-US" sz="2500" dirty="0" err="1"/>
              <a:t>m</a:t>
            </a:r>
            <a:r>
              <a:rPr lang="en-US" sz="2500" baseline="30000" dirty="0" err="1"/>
              <a:t>3</a:t>
            </a:r>
            <a:r>
              <a:rPr lang="en-US" sz="2500" dirty="0"/>
              <a:t>.</a:t>
            </a:r>
          </a:p>
          <a:p>
            <a:r>
              <a:rPr lang="en-US" sz="2500" b="1" dirty="0" err="1"/>
              <a:t>Câu</a:t>
            </a:r>
            <a:r>
              <a:rPr lang="en-US" sz="2500" b="1" dirty="0"/>
              <a:t> 3:</a:t>
            </a:r>
            <a:r>
              <a:rPr lang="en-US" sz="2500" dirty="0"/>
              <a:t> 1 kg </a:t>
            </a:r>
            <a:r>
              <a:rPr lang="en-US" sz="2500" dirty="0" err="1"/>
              <a:t>kem</a:t>
            </a:r>
            <a:r>
              <a:rPr lang="en-US" sz="2500" dirty="0"/>
              <a:t> </a:t>
            </a:r>
            <a:r>
              <a:rPr lang="en-US" sz="2500" dirty="0" err="1"/>
              <a:t>giặt</a:t>
            </a:r>
            <a:r>
              <a:rPr lang="en-US" sz="2500" dirty="0"/>
              <a:t> </a:t>
            </a:r>
            <a:r>
              <a:rPr lang="en-US" sz="2500" dirty="0" err="1"/>
              <a:t>VISO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tích</a:t>
            </a:r>
            <a:r>
              <a:rPr lang="en-US" sz="2500" dirty="0"/>
              <a:t> 900 </a:t>
            </a:r>
            <a:r>
              <a:rPr lang="en-US" sz="2500" dirty="0" err="1"/>
              <a:t>cm</a:t>
            </a:r>
            <a:r>
              <a:rPr lang="en-US" sz="2500" baseline="30000" dirty="0" err="1"/>
              <a:t>3</a:t>
            </a:r>
            <a:r>
              <a:rPr lang="en-US" sz="2500" dirty="0"/>
              <a:t>.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kem</a:t>
            </a:r>
            <a:r>
              <a:rPr lang="en-US" sz="2500" dirty="0"/>
              <a:t> </a:t>
            </a:r>
            <a:r>
              <a:rPr lang="en-US" sz="2500" dirty="0" err="1"/>
              <a:t>giặt</a:t>
            </a:r>
            <a:r>
              <a:rPr lang="en-US" sz="2500" dirty="0"/>
              <a:t> </a:t>
            </a:r>
            <a:r>
              <a:rPr lang="en-US" sz="2500" dirty="0" err="1"/>
              <a:t>VISO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so </a:t>
            </a:r>
            <a:r>
              <a:rPr lang="en-US" sz="2500" dirty="0" err="1"/>
              <a:t>sánh</a:t>
            </a:r>
            <a:r>
              <a:rPr lang="en-US" sz="2500" dirty="0"/>
              <a:t> </a:t>
            </a:r>
            <a:r>
              <a:rPr lang="en-US" sz="2500" dirty="0" err="1"/>
              <a:t>với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nước</a:t>
            </a:r>
            <a:r>
              <a:rPr lang="en-US" sz="2500" dirty="0"/>
              <a:t>.</a:t>
            </a:r>
          </a:p>
          <a:p>
            <a:r>
              <a:rPr lang="en-US" sz="2500" b="1" dirty="0" err="1"/>
              <a:t>Câu</a:t>
            </a:r>
            <a:r>
              <a:rPr lang="en-US" sz="2500" b="1" dirty="0"/>
              <a:t> 4:</a:t>
            </a:r>
            <a:r>
              <a:rPr lang="en-US" sz="2500" dirty="0"/>
              <a:t> </a:t>
            </a:r>
            <a:r>
              <a:rPr lang="en-US" sz="2500" dirty="0" err="1"/>
              <a:t>Hòn</a:t>
            </a:r>
            <a:r>
              <a:rPr lang="en-US" sz="2500" dirty="0"/>
              <a:t> </a:t>
            </a:r>
            <a:r>
              <a:rPr lang="en-US" sz="2500" dirty="0" err="1"/>
              <a:t>gạch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là</a:t>
            </a:r>
            <a:r>
              <a:rPr lang="en-US" sz="2500" dirty="0"/>
              <a:t> 1,6 kg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tích</a:t>
            </a:r>
            <a:r>
              <a:rPr lang="en-US" sz="2500" dirty="0"/>
              <a:t> 1200 </a:t>
            </a:r>
            <a:r>
              <a:rPr lang="en-US" sz="2500" dirty="0" err="1"/>
              <a:t>cm</a:t>
            </a:r>
            <a:r>
              <a:rPr lang="en-US" sz="2500" baseline="30000" dirty="0" err="1"/>
              <a:t>3</a:t>
            </a:r>
            <a:r>
              <a:rPr lang="en-US" sz="2500" dirty="0"/>
              <a:t>. </a:t>
            </a:r>
            <a:r>
              <a:rPr lang="en-US" sz="2500" dirty="0" err="1"/>
              <a:t>Hòn</a:t>
            </a:r>
            <a:r>
              <a:rPr lang="en-US" sz="2500" dirty="0"/>
              <a:t> </a:t>
            </a:r>
            <a:r>
              <a:rPr lang="en-US" sz="2500" dirty="0" err="1"/>
              <a:t>gạch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hai</a:t>
            </a:r>
            <a:r>
              <a:rPr lang="en-US" sz="2500" dirty="0"/>
              <a:t> </a:t>
            </a:r>
            <a:r>
              <a:rPr lang="en-US" sz="2500" dirty="0" err="1"/>
              <a:t>lỗ</a:t>
            </a:r>
            <a:r>
              <a:rPr lang="en-US" sz="2500" dirty="0"/>
              <a:t>, </a:t>
            </a:r>
            <a:r>
              <a:rPr lang="en-US" sz="2500" dirty="0" err="1"/>
              <a:t>mỗi</a:t>
            </a:r>
            <a:r>
              <a:rPr lang="en-US" sz="2500" dirty="0"/>
              <a:t> </a:t>
            </a:r>
            <a:r>
              <a:rPr lang="en-US" sz="2500" dirty="0" err="1"/>
              <a:t>lỗ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tích</a:t>
            </a:r>
            <a:r>
              <a:rPr lang="en-US" sz="2500" dirty="0"/>
              <a:t> 192 </a:t>
            </a:r>
            <a:r>
              <a:rPr lang="en-US" sz="2500" dirty="0" err="1"/>
              <a:t>cm</a:t>
            </a:r>
            <a:r>
              <a:rPr lang="en-US" sz="2500" baseline="30000" dirty="0" err="1"/>
              <a:t>3</a:t>
            </a:r>
            <a:r>
              <a:rPr lang="en-US" sz="2500" dirty="0"/>
              <a:t>.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khối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trọng</a:t>
            </a:r>
            <a:r>
              <a:rPr lang="en-US" sz="2500" dirty="0"/>
              <a:t> </a:t>
            </a:r>
            <a:r>
              <a:rPr lang="en-US" sz="2500" dirty="0" err="1"/>
              <a:t>lượng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gạch</a:t>
            </a:r>
            <a:r>
              <a:rPr lang="en-US" sz="2500" dirty="0"/>
              <a:t>.</a:t>
            </a:r>
          </a:p>
          <a:p>
            <a:r>
              <a:rPr lang="en-US" sz="2500" b="1" dirty="0" err="1"/>
              <a:t>Câu</a:t>
            </a:r>
            <a:r>
              <a:rPr lang="en-US" sz="2500" b="1" dirty="0"/>
              <a:t> 5.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Một hòn bi sắt có khối lượng 156 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Người ta thả bi vào bình chia độ chứa 50 ml nước, mực nước dâng lên đến 70 ml.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ợng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bi.</a:t>
            </a:r>
          </a:p>
        </p:txBody>
      </p:sp>
    </p:spTree>
    <p:extLst>
      <p:ext uri="{BB962C8B-B14F-4D97-AF65-F5344CB8AC3E}">
        <p14:creationId xmlns:p14="http://schemas.microsoft.com/office/powerpoint/2010/main" val="445866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5.14"/>
  <p:tag name="AS_TITLE" val="Aspose.Slides for .NET 4.0 Client Profile"/>
  <p:tag name="AS_VERSION" val="2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">
  <a:themeElements>
    <a:clrScheme name="01清新-绿橙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EEABC"/>
      </a:accent1>
      <a:accent2>
        <a:srgbClr val="89BB98"/>
      </a:accent2>
      <a:accent3>
        <a:srgbClr val="EECCA2"/>
      </a:accent3>
      <a:accent4>
        <a:srgbClr val="6AAB9D"/>
      </a:accent4>
      <a:accent5>
        <a:srgbClr val="A89879"/>
      </a:accent5>
      <a:accent6>
        <a:srgbClr val="C9C9C9"/>
      </a:accent6>
      <a:hlink>
        <a:srgbClr val="222311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思源黑体 CN Light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708</Words>
  <Application>Microsoft Office PowerPoint</Application>
  <PresentationFormat>Custom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Arvo</vt:lpstr>
      <vt:lpstr>Calibri</vt:lpstr>
      <vt:lpstr>Calibri Light</vt:lpstr>
      <vt:lpstr>Cambria Math</vt:lpstr>
      <vt:lpstr>Symbol</vt:lpstr>
      <vt:lpstr>思源黑体 CN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THAO</dc:creator>
  <cp:lastModifiedBy>Administrator</cp:lastModifiedBy>
  <cp:revision>28</cp:revision>
  <cp:lastPrinted>2023-10-15T12:30:03Z</cp:lastPrinted>
  <dcterms:created xsi:type="dcterms:W3CDTF">2023-10-15T04:30:03Z</dcterms:created>
  <dcterms:modified xsi:type="dcterms:W3CDTF">2025-10-27T06:51:28Z</dcterms:modified>
</cp:coreProperties>
</file>