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906000" cy="6858000" type="A4"/>
  <p:notesSz cx="6858000" cy="9144000"/>
  <p:embeddedFontLst>
    <p:embeddedFont>
      <p:font typeface="Montserrat Black" charset="0"/>
      <p:bold r:id="rId34"/>
      <p:boldItalic r:id="rId35"/>
    </p:embeddedFont>
    <p:embeddedFont>
      <p:font typeface="Cambria Math" pitchFamily="18" charset="0"/>
      <p:regular r:id="rId36"/>
    </p:embeddedFont>
    <p:embeddedFont>
      <p:font typeface="Arvo" charset="0"/>
      <p:regular r:id="rId37"/>
      <p:bold r:id="rId38"/>
      <p:italic r:id="rId39"/>
      <p:boldItalic r:id="rId40"/>
    </p:embeddedFont>
    <p:embeddedFont>
      <p:font typeface="Montserrat" charset="0"/>
      <p:regular r:id="rId41"/>
      <p:bold r:id="rId42"/>
      <p:italic r:id="rId43"/>
      <p:boldItalic r:id="rId44"/>
    </p:embeddedFont>
    <p:embeddedFont>
      <p:font typeface="Quicksand Light" charset="0"/>
      <p:regular r:id="rId45"/>
      <p:bold r:id="rId46"/>
    </p:embeddedFont>
    <p:embeddedFont>
      <p:font typeface="Open Sans Light" charset="0"/>
      <p:regular r:id="rId47"/>
      <p:bold r:id="rId48"/>
      <p:italic r:id="rId49"/>
      <p:boldItalic r:id="rId50"/>
    </p:embeddedFont>
    <p:embeddedFont>
      <p:font typeface="Oswald Regular" charset="0"/>
      <p:regular r:id="rId51"/>
      <p:bold r:id="rId52"/>
    </p:embeddedFont>
    <p:embeddedFont>
      <p:font typeface="Bodoni" charset="0"/>
      <p:regular r:id="rId53"/>
      <p:bold r:id="rId54"/>
      <p:italic r:id="rId55"/>
      <p:boldItalic r:id="rId56"/>
    </p:embeddedFont>
    <p:embeddedFont>
      <p:font typeface="Montserrat Light" charset="0"/>
      <p:regular r:id="rId57"/>
      <p:bold r:id="rId58"/>
      <p:italic r:id="rId59"/>
      <p:boldItalic r:id="rId60"/>
    </p:embeddedFont>
    <p:embeddedFont>
      <p:font typeface="Open Sans" charset="0"/>
      <p:regular r:id="rId61"/>
      <p:bold r:id="rId62"/>
      <p:italic r:id="rId63"/>
      <p:boldItalic r:id="rId64"/>
    </p:embeddedFont>
    <p:embeddedFont>
      <p:font typeface="Oswald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74" d="100"/>
          <a:sy n="74" d="100"/>
        </p:scale>
        <p:origin x="-222" y="-90"/>
      </p:cViewPr>
      <p:guideLst>
        <p:guide orient="horz" pos="2529"/>
        <p:guide orient="horz" pos="2988"/>
        <p:guide orient="horz" pos="1209"/>
        <p:guide orient="horz" pos="1332"/>
        <p:guide orient="horz" pos="2797"/>
        <p:guide pos="3120"/>
        <p:guide pos="352"/>
        <p:guide pos="3722"/>
        <p:guide pos="3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0947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910452" y="0"/>
            <a:ext cx="3105700" cy="56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309712" y="3960300"/>
            <a:ext cx="22984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910452" y="0"/>
            <a:ext cx="3105700" cy="56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995380" y="863163"/>
            <a:ext cx="22905" cy="59448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825788" y="1676167"/>
            <a:ext cx="4080375" cy="1908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7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56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870206" y="3699567"/>
            <a:ext cx="3186300" cy="91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84702" y="719601"/>
            <a:ext cx="8736651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646911" y="2586633"/>
            <a:ext cx="6513975" cy="2655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marL="536433" lvl="0" indent="-38742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072866" lvl="1" indent="-38742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609298" lvl="2" indent="-37997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2145731" lvl="3" indent="-37997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682164" lvl="4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65072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291462" lvl="7" indent="-365072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630363" y="1404667"/>
            <a:ext cx="7139925" cy="643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9325174" y="6352685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 sz="1200"/>
            </a:lvl1pPr>
            <a:lvl2pPr lvl="1" rtl="0">
              <a:buNone/>
              <a:defRPr sz="1200"/>
            </a:lvl2pPr>
            <a:lvl3pPr lvl="2" rtl="0">
              <a:buNone/>
              <a:defRPr sz="1200"/>
            </a:lvl3pPr>
            <a:lvl4pPr lvl="3" rtl="0">
              <a:buNone/>
              <a:defRPr sz="1200"/>
            </a:lvl4pPr>
            <a:lvl5pPr lvl="4" rtl="0">
              <a:buNone/>
              <a:defRPr sz="1200"/>
            </a:lvl5pPr>
            <a:lvl6pPr lvl="5" rtl="0">
              <a:buNone/>
              <a:defRPr sz="1200"/>
            </a:lvl6pPr>
            <a:lvl7pPr lvl="6" rtl="0">
              <a:buNone/>
              <a:defRPr sz="1200"/>
            </a:lvl7pPr>
            <a:lvl8pPr lvl="7" rtl="0">
              <a:buNone/>
              <a:defRPr sz="1200"/>
            </a:lvl8pPr>
            <a:lvl9pPr lvl="8" rtl="0">
              <a:buNone/>
              <a:defRPr sz="1200"/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86" name="Google Shape;86;p14"/>
          <p:cNvSpPr/>
          <p:nvPr/>
        </p:nvSpPr>
        <p:spPr>
          <a:xfrm>
            <a:off x="9149592" y="3912533"/>
            <a:ext cx="379275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2018932" y="222085"/>
            <a:ext cx="466800" cy="108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84702" y="719601"/>
            <a:ext cx="8736651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9325174" y="6352685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 sz="1200"/>
            </a:lvl1pPr>
            <a:lvl2pPr lvl="1" rtl="0">
              <a:buNone/>
              <a:defRPr sz="1200"/>
            </a:lvl2pPr>
            <a:lvl3pPr lvl="2" rtl="0">
              <a:buNone/>
              <a:defRPr sz="1200"/>
            </a:lvl3pPr>
            <a:lvl4pPr lvl="3" rtl="0">
              <a:buNone/>
              <a:defRPr sz="1200"/>
            </a:lvl4pPr>
            <a:lvl5pPr lvl="4" rtl="0">
              <a:buNone/>
              <a:defRPr sz="1200"/>
            </a:lvl5pPr>
            <a:lvl6pPr lvl="5" rtl="0">
              <a:buNone/>
              <a:defRPr sz="1200"/>
            </a:lvl6pPr>
            <a:lvl7pPr lvl="6" rtl="0">
              <a:buNone/>
              <a:defRPr sz="1200"/>
            </a:lvl7pPr>
            <a:lvl8pPr lvl="7" rtl="0">
              <a:buNone/>
              <a:defRPr sz="1200"/>
            </a:lvl8pPr>
            <a:lvl9pPr lvl="8" rtl="0">
              <a:buNone/>
              <a:defRPr sz="1200"/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91" name="Google Shape;91;p15"/>
          <p:cNvSpPr/>
          <p:nvPr/>
        </p:nvSpPr>
        <p:spPr>
          <a:xfrm>
            <a:off x="9149592" y="3912533"/>
            <a:ext cx="379275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2018932" y="222085"/>
            <a:ext cx="466800" cy="108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539771" y="1066101"/>
            <a:ext cx="1783925" cy="2388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756440" y="1067571"/>
            <a:ext cx="8393125" cy="49576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926104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880422" y="2198267"/>
            <a:ext cx="2808651" cy="35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732730" y="2198267"/>
            <a:ext cx="2759575" cy="35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305688" y="740233"/>
            <a:ext cx="7294625" cy="643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7153633" y="5464850"/>
            <a:ext cx="466800" cy="108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508788" y="3577000"/>
            <a:ext cx="379275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5198758" y="2927567"/>
            <a:ext cx="3401451" cy="1032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346451" y="2927567"/>
            <a:ext cx="3342625" cy="1032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462500" y="2817433"/>
            <a:ext cx="1560975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5303838" y="2817433"/>
            <a:ext cx="1560975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85529" y="-302500"/>
            <a:ext cx="4969575" cy="11976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820653" y="544547"/>
            <a:ext cx="3308825" cy="734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926104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820653" y="2394800"/>
            <a:ext cx="2406300" cy="524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812684" y="2394800"/>
            <a:ext cx="2347151" cy="524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745565" y="2394800"/>
            <a:ext cx="2347151" cy="524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548802" y="5277264"/>
            <a:ext cx="808400" cy="2352675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97639" y="5277264"/>
            <a:ext cx="808400" cy="2352675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7499964" y="5277264"/>
            <a:ext cx="808400" cy="2352675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825501" y="3217367"/>
            <a:ext cx="2313675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776665" y="3217367"/>
            <a:ext cx="2313675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727826" y="3217367"/>
            <a:ext cx="2313675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820653" y="3059200"/>
            <a:ext cx="2363075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774092" y="3059200"/>
            <a:ext cx="2363075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691615" y="3059200"/>
            <a:ext cx="2363075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831026" y="4098467"/>
            <a:ext cx="2352675" cy="4832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776663" y="4098435"/>
            <a:ext cx="2347151" cy="4832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722302" y="4098435"/>
            <a:ext cx="2347151" cy="4832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825501" y="4718933"/>
            <a:ext cx="2313675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776665" y="4718933"/>
            <a:ext cx="2313675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727826" y="4718933"/>
            <a:ext cx="2313675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29559" y="301167"/>
            <a:ext cx="757900" cy="1716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299052" y="762276"/>
            <a:ext cx="5307900" cy="2801200"/>
          </a:xfrm>
          <a:prstGeom prst="rect">
            <a:avLst/>
          </a:prstGeom>
          <a:noFill/>
        </p:spPr>
        <p:txBody>
          <a:bodyPr spcFirstLastPara="1" wrap="square" lIns="107269" tIns="107269" rIns="107269" bIns="107269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604669" y="587483"/>
            <a:ext cx="757900" cy="9476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847030" y="1345313"/>
            <a:ext cx="273000" cy="4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9410619" y="6278647"/>
            <a:ext cx="200851" cy="2512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9410619" y="5911668"/>
            <a:ext cx="200851" cy="2512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344471" y="4244733"/>
            <a:ext cx="7216951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4246776" y="3814533"/>
            <a:ext cx="1412451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29559" y="301167"/>
            <a:ext cx="757900" cy="1716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604669" y="587483"/>
            <a:ext cx="757900" cy="9476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847030" y="1345313"/>
            <a:ext cx="273000" cy="4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9410619" y="6278647"/>
            <a:ext cx="200851" cy="2512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9410619" y="5911668"/>
            <a:ext cx="200851" cy="2512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744006" y="2233867"/>
            <a:ext cx="6418100" cy="2086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555532" y="1083580"/>
            <a:ext cx="3308825" cy="734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07269" tIns="107269" rIns="107269" bIns="1072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540625" y="0"/>
            <a:ext cx="3365375" cy="68580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5393294" y="3191367"/>
            <a:ext cx="1497600" cy="13608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926104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4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875375" y="4153901"/>
            <a:ext cx="2684825" cy="664000"/>
          </a:xfrm>
          <a:prstGeom prst="rect">
            <a:avLst/>
          </a:prstGeom>
          <a:noFill/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986025" y="863163"/>
            <a:ext cx="22905" cy="59448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06652" y="-226300"/>
            <a:ext cx="8292700" cy="14004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972616" y="834267"/>
            <a:ext cx="3310125" cy="2241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540625" y="0"/>
            <a:ext cx="3365375" cy="68580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627786" y="-76200"/>
            <a:ext cx="5449275" cy="11976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71" y="0"/>
            <a:ext cx="3217500" cy="68580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2" y="0"/>
            <a:ext cx="3046551" cy="68580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80461" y="497536"/>
            <a:ext cx="642430" cy="790683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986025" y="863163"/>
            <a:ext cx="22905" cy="59448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88160" y="1477167"/>
            <a:ext cx="2323751" cy="1914000"/>
          </a:xfrm>
          <a:prstGeom prst="rect">
            <a:avLst/>
          </a:prstGeom>
          <a:noFill/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7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88160" y="3579533"/>
            <a:ext cx="2323751" cy="1457600"/>
          </a:xfrm>
          <a:prstGeom prst="rect">
            <a:avLst/>
          </a:prstGeom>
          <a:noFill/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8" y="0"/>
            <a:ext cx="9906002" cy="687750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713138" y="940652"/>
            <a:ext cx="31100" cy="64787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1062779" y="1121801"/>
            <a:ext cx="2819700" cy="10744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56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7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062806" y="1907000"/>
            <a:ext cx="2819700" cy="916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225738" y="719601"/>
            <a:ext cx="3197351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527801" y="1266400"/>
            <a:ext cx="3310125" cy="22412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527801" y="3498819"/>
            <a:ext cx="3001051" cy="1018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6178738" y="719601"/>
            <a:ext cx="3197351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480801" y="1266400"/>
            <a:ext cx="3310125" cy="22412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7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480801" y="3507600"/>
            <a:ext cx="3001051" cy="10184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4403" y="0"/>
            <a:ext cx="2593825" cy="68580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85492" y="0"/>
            <a:ext cx="2593825" cy="68580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593825" cy="68580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45529" y="961933"/>
            <a:ext cx="1932125" cy="1577200"/>
          </a:xfrm>
          <a:prstGeom prst="rect">
            <a:avLst/>
          </a:prstGeom>
          <a:noFill/>
        </p:spPr>
        <p:txBody>
          <a:bodyPr spcFirstLastPara="1" wrap="square" lIns="107269" tIns="107269" rIns="107269" bIns="1072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0850" y="2203935"/>
            <a:ext cx="1932125" cy="1018400"/>
          </a:xfrm>
          <a:prstGeom prst="rect">
            <a:avLst/>
          </a:prstGeom>
          <a:noFill/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926104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299106" y="1831609"/>
            <a:ext cx="5307900" cy="2801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1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652082" y="4842167"/>
            <a:ext cx="4296175" cy="5200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83575" y="827205"/>
            <a:ext cx="4759300" cy="181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9163593" y="1067"/>
            <a:ext cx="742300" cy="19268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9163566" y="2462235"/>
            <a:ext cx="742300" cy="19268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9163566" y="4941801"/>
            <a:ext cx="742300" cy="19268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185562" y="479084"/>
            <a:ext cx="1877851" cy="520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6185398" y="2677067"/>
            <a:ext cx="1877851" cy="520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8160289" y="59995"/>
            <a:ext cx="1276600" cy="1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64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8143797" y="2567712"/>
            <a:ext cx="1170000" cy="1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4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64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8134747" y="5059527"/>
            <a:ext cx="1170000" cy="1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4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64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6185562" y="744855"/>
            <a:ext cx="1877851" cy="1032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6185562" y="2928636"/>
            <a:ext cx="1877851" cy="1032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6185398" y="5094551"/>
            <a:ext cx="1877851" cy="520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6185562" y="5346120"/>
            <a:ext cx="1877851" cy="1032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5713" y="500800"/>
            <a:ext cx="7634575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57107" y="3314800"/>
            <a:ext cx="7634575" cy="2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26104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>
            <a:lvl1pPr lvl="0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74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926104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fld id="{00000000-1234-1234-1234-123412341234}" type="slidenum">
              <a:rPr lang="es"/>
              <a:pPr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848610" y="1769408"/>
            <a:ext cx="7793235" cy="2693657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1" y="2547951"/>
            <a:ext cx="3043364" cy="14796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300" b="1" dirty="0" err="1">
                <a:solidFill>
                  <a:schemeClr val="tx1"/>
                </a:solidFill>
              </a:rPr>
              <a:t>Nhận</a:t>
            </a:r>
            <a:r>
              <a:rPr lang="en-US" sz="3300" b="1" dirty="0">
                <a:solidFill>
                  <a:schemeClr val="tx1"/>
                </a:solidFill>
              </a:rPr>
              <a:t> </a:t>
            </a:r>
            <a:r>
              <a:rPr lang="en-US" sz="3300" b="1" dirty="0" err="1">
                <a:solidFill>
                  <a:schemeClr val="tx1"/>
                </a:solidFill>
              </a:rPr>
              <a:t>xét</a:t>
            </a: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850184" y="2047198"/>
            <a:ext cx="4976215" cy="2868064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402325" indent="-402325"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;</a:t>
            </a:r>
          </a:p>
          <a:p>
            <a:pPr marL="402325" indent="-402325"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=""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39421" y="2399995"/>
            <a:ext cx="1012398" cy="4256619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=""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50184" y="5018893"/>
            <a:ext cx="2468020" cy="183910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=""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35" y="0"/>
            <a:ext cx="1210783" cy="149019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3051808" y="-6798"/>
            <a:ext cx="1301402" cy="12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315582" y="470124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04" y="679677"/>
            <a:ext cx="4179094" cy="4184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61912" y="4864386"/>
                <a:ext cx="6044208" cy="1908827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 err="1"/>
                  <a:t>Mỗi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đoạn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thẳng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một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đường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chéo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của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hình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hộp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chữ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nhật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=""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6423423" y="928702"/>
            <a:ext cx="2718323" cy="114774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300" b="1" dirty="0" err="1">
                <a:solidFill>
                  <a:schemeClr val="tx1"/>
                </a:solidFill>
              </a:rPr>
              <a:t>Nhận</a:t>
            </a:r>
            <a:r>
              <a:rPr lang="en-US" sz="3300" b="1" dirty="0">
                <a:solidFill>
                  <a:schemeClr val="tx1"/>
                </a:solidFill>
              </a:rPr>
              <a:t> </a:t>
            </a:r>
            <a:r>
              <a:rPr lang="en-US" sz="3300" b="1" dirty="0" err="1">
                <a:solidFill>
                  <a:schemeClr val="tx1"/>
                </a:solidFill>
              </a:rPr>
              <a:t>xét</a:t>
            </a: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6423423" y="2772031"/>
            <a:ext cx="2718323" cy="190882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hộp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4 </a:t>
            </a:r>
            <a:r>
              <a:rPr lang="en-US" sz="2600" dirty="0" err="1"/>
              <a:t>đường</a:t>
            </a:r>
            <a:r>
              <a:rPr lang="en-US" sz="2600" dirty="0"/>
              <a:t> </a:t>
            </a:r>
            <a:r>
              <a:rPr lang="en-US" sz="2600" dirty="0" err="1"/>
              <a:t>chéo</a:t>
            </a:r>
            <a:r>
              <a:rPr lang="en-US" sz="26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=""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84" y="5018567"/>
            <a:ext cx="1185717" cy="1885365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99" y="6157269"/>
            <a:ext cx="1008205" cy="777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=""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26" y="4172859"/>
            <a:ext cx="260032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=""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39" y="3950255"/>
            <a:ext cx="3763835" cy="324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10067" y="145143"/>
            <a:ext cx="2728081" cy="12482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121178" y="437927"/>
            <a:ext cx="5880705" cy="63924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300" dirty="0"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=""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0" y="1659130"/>
            <a:ext cx="1942480" cy="28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=""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3" y="1559225"/>
            <a:ext cx="1942482" cy="28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=""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70" y="1222264"/>
            <a:ext cx="216693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1" y="79446"/>
            <a:ext cx="9830330" cy="163182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=""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83" y="3704774"/>
            <a:ext cx="3228118" cy="31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85737" y="1536647"/>
                <a:ext cx="9720264" cy="315532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268216" algn="just">
                  <a:lnSpc>
                    <a:spcPct val="150000"/>
                  </a:lnSpc>
                </a:pP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L="402325" indent="-402325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268216" algn="just">
                  <a:lnSpc>
                    <a:spcPct val="150000"/>
                  </a:lnSpc>
                </a:pP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2200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5658" y="6196654"/>
            <a:ext cx="3613527" cy="287060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2707" y="5905605"/>
            <a:ext cx="1549020" cy="38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54781" y="103797"/>
            <a:ext cx="4051052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82154" y="1612231"/>
            <a:ext cx="1996679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7.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5064709" y="1612228"/>
            <a:ext cx="4124922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8.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31820" y="731696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2" y="2628806"/>
            <a:ext cx="4129372" cy="410784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82" y="2411888"/>
            <a:ext cx="2839664" cy="432476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3039" y="103797"/>
            <a:ext cx="1101142" cy="13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307903" y="2110977"/>
            <a:ext cx="8211145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485901" y="513953"/>
            <a:ext cx="8211145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8.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=""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533996" y="2333625"/>
            <a:ext cx="642343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533997" y="4219575"/>
            <a:ext cx="8590360" cy="162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</a:rPr>
              <a:t>Nhận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xét</a:t>
            </a:r>
            <a:r>
              <a:rPr lang="en-US" sz="2600" dirty="0">
                <a:solidFill>
                  <a:schemeClr val="tx1"/>
                </a:solidFill>
              </a:rPr>
              <a:t>: </a:t>
            </a:r>
            <a:r>
              <a:rPr lang="en-US" sz="2600" dirty="0" err="1">
                <a:solidFill>
                  <a:schemeClr val="tx1"/>
                </a:solidFill>
              </a:rPr>
              <a:t>Hình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lập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phương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có</a:t>
            </a:r>
            <a:r>
              <a:rPr lang="en-US" sz="2600" dirty="0">
                <a:solidFill>
                  <a:schemeClr val="tx1"/>
                </a:solidFill>
              </a:rPr>
              <a:t> 6 </a:t>
            </a:r>
            <a:r>
              <a:rPr lang="en-US" sz="2600" dirty="0" err="1">
                <a:solidFill>
                  <a:schemeClr val="tx1"/>
                </a:solidFill>
              </a:rPr>
              <a:t>mặt</a:t>
            </a:r>
            <a:r>
              <a:rPr lang="en-US" sz="2600" dirty="0">
                <a:solidFill>
                  <a:schemeClr val="tx1"/>
                </a:solidFill>
              </a:rPr>
              <a:t>, 12 </a:t>
            </a:r>
            <a:r>
              <a:rPr lang="en-US" sz="2600" dirty="0" err="1">
                <a:solidFill>
                  <a:schemeClr val="tx1"/>
                </a:solidFill>
              </a:rPr>
              <a:t>cạnh</a:t>
            </a:r>
            <a:r>
              <a:rPr lang="en-US" sz="2600" dirty="0">
                <a:solidFill>
                  <a:schemeClr val="tx1"/>
                </a:solidFill>
              </a:rPr>
              <a:t>, 8 </a:t>
            </a:r>
            <a:r>
              <a:rPr lang="en-US" sz="2600" dirty="0" err="1">
                <a:solidFill>
                  <a:schemeClr val="tx1"/>
                </a:solidFill>
              </a:rPr>
              <a:t>đỉnh</a:t>
            </a:r>
            <a:r>
              <a:rPr lang="en-US" sz="2600" dirty="0">
                <a:solidFill>
                  <a:schemeClr val="tx1"/>
                </a:solidFill>
              </a:rPr>
              <a:t>, 4 </a:t>
            </a:r>
            <a:r>
              <a:rPr lang="en-US" sz="2600" dirty="0" err="1">
                <a:solidFill>
                  <a:schemeClr val="tx1"/>
                </a:solidFill>
              </a:rPr>
              <a:t>đường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chéo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216097" y="422059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609111" y="255409"/>
            <a:ext cx="7746802" cy="130866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Đọc</a:t>
            </a:r>
            <a:r>
              <a:rPr lang="en-US" sz="2600" dirty="0"/>
              <a:t> </a:t>
            </a:r>
            <a:r>
              <a:rPr lang="en-US" sz="2600" dirty="0" err="1"/>
              <a:t>tên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mặt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cạnh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đỉnh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đường</a:t>
            </a:r>
            <a:r>
              <a:rPr lang="en-US" sz="2600" dirty="0"/>
              <a:t> </a:t>
            </a:r>
            <a:r>
              <a:rPr lang="en-US" sz="2600" dirty="0" err="1"/>
              <a:t>chéo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r>
              <a:rPr lang="en-US" sz="2600" dirty="0"/>
              <a:t> ở </a:t>
            </a:r>
            <a:r>
              <a:rPr lang="en-US" sz="2600" i="1" dirty="0" err="1"/>
              <a:t>Hình</a:t>
            </a:r>
            <a:r>
              <a:rPr lang="en-US" sz="2600" i="1" dirty="0"/>
              <a:t> 9</a:t>
            </a:r>
            <a:r>
              <a:rPr lang="en-US" sz="26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841" y="1840518"/>
            <a:ext cx="3370159" cy="4762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216099" y="1847197"/>
                <a:ext cx="6356455" cy="4183808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704"/>
                  </a:spcAft>
                </a:pP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402325" indent="-402325" algn="just">
                  <a:lnSpc>
                    <a:spcPct val="150000"/>
                  </a:lnSpc>
                  <a:spcAft>
                    <a:spcPts val="704"/>
                  </a:spcAft>
                  <a:buFont typeface="Arial" panose="020B0604020202020204" pitchFamily="34" charset="0"/>
                  <a:buChar char="●"/>
                </a:pP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.</a:t>
                </a:r>
              </a:p>
              <a:p>
                <a:pPr marL="402325" indent="-402325" algn="just">
                  <a:lnSpc>
                    <a:spcPct val="150000"/>
                  </a:lnSpc>
                  <a:spcAft>
                    <a:spcPts val="704"/>
                  </a:spcAft>
                  <a:buFont typeface="Arial" panose="020B0604020202020204" pitchFamily="34" charset="0"/>
                  <a:buChar char="●"/>
                </a:pP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.</a:t>
                </a:r>
              </a:p>
              <a:p>
                <a:pPr marL="402325" indent="-402325" algn="just">
                  <a:lnSpc>
                    <a:spcPct val="150000"/>
                  </a:lnSpc>
                  <a:spcAft>
                    <a:spcPts val="704"/>
                  </a:spcAft>
                  <a:buFont typeface="Arial" panose="020B0604020202020204" pitchFamily="34" charset="0"/>
                  <a:buChar char="●"/>
                </a:pP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300" dirty="0">
                  <a:latin typeface="+mj-lt"/>
                  <a:ea typeface="Noto Sans Symbols"/>
                  <a:cs typeface="Noto Sans Symbols"/>
                </a:endParaRPr>
              </a:p>
              <a:p>
                <a:pPr marL="402325" indent="-402325" algn="just">
                  <a:lnSpc>
                    <a:spcPct val="150000"/>
                  </a:lnSpc>
                  <a:spcAft>
                    <a:spcPts val="704"/>
                  </a:spcAft>
                  <a:buFont typeface="Arial" panose="020B0604020202020204" pitchFamily="34" charset="0"/>
                  <a:buChar char="●"/>
                </a:pP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627" y="1062793"/>
            <a:ext cx="3175323" cy="4441372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=""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307844" y="622524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516858" y="775535"/>
            <a:ext cx="4194570" cy="90855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10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cho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719732" y="1984217"/>
                <a:ext cx="3652839" cy="908553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600" dirty="0"/>
                  <a:t>a) </a:t>
                </a:r>
                <a:r>
                  <a:rPr lang="en-US" sz="2600" dirty="0" err="1"/>
                  <a:t>Mặt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hình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gì</a:t>
                </a:r>
                <a:r>
                  <a:rPr lang="en-US" sz="26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619125" y="2752631"/>
                <a:ext cx="4124922" cy="508443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69431" y="4758601"/>
            <a:ext cx="6123255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69431" y="3429001"/>
            <a:ext cx="5041997" cy="130866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b) So </a:t>
            </a:r>
            <a:r>
              <a:rPr lang="en-US" sz="2600" dirty="0" err="1"/>
              <a:t>sánh</a:t>
            </a:r>
            <a:r>
              <a:rPr lang="en-US" sz="2600" dirty="0"/>
              <a:t> </a:t>
            </a:r>
            <a:r>
              <a:rPr lang="en-US" sz="2600" dirty="0" err="1"/>
              <a:t>độ</a:t>
            </a:r>
            <a:r>
              <a:rPr lang="en-US" sz="2600" dirty="0"/>
              <a:t> </a:t>
            </a:r>
            <a:r>
              <a:rPr lang="en-US" sz="2600" dirty="0" err="1"/>
              <a:t>dài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cạnh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r>
              <a:rPr lang="en-US" sz="2600" dirty="0"/>
              <a:t> </a:t>
            </a:r>
            <a:r>
              <a:rPr lang="en-US" sz="2600" dirty="0" err="1"/>
              <a:t>đó</a:t>
            </a:r>
            <a:r>
              <a:rPr lang="en-US" sz="2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1" y="2547951"/>
            <a:ext cx="3043364" cy="14796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300" b="1" dirty="0" err="1">
                <a:solidFill>
                  <a:schemeClr val="tx1"/>
                </a:solidFill>
              </a:rPr>
              <a:t>Nhận</a:t>
            </a:r>
            <a:r>
              <a:rPr lang="en-US" sz="3300" b="1" dirty="0">
                <a:solidFill>
                  <a:schemeClr val="tx1"/>
                </a:solidFill>
              </a:rPr>
              <a:t> </a:t>
            </a:r>
            <a:r>
              <a:rPr lang="en-US" sz="3300" b="1" dirty="0" err="1">
                <a:solidFill>
                  <a:schemeClr val="tx1"/>
                </a:solidFill>
              </a:rPr>
              <a:t>xét</a:t>
            </a: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850184" y="2047198"/>
            <a:ext cx="4976215" cy="2267899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402325" indent="-402325"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;</a:t>
            </a:r>
          </a:p>
          <a:p>
            <a:pPr marL="402325" indent="-402325"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59117" y="3763446"/>
            <a:ext cx="1646884" cy="309455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33457" y="5151136"/>
            <a:ext cx="1670015" cy="1902181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7307" y="0"/>
            <a:ext cx="1648693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=""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55" y="4222215"/>
            <a:ext cx="260032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=""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08" y="3917416"/>
            <a:ext cx="3656125" cy="3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10067" y="145143"/>
            <a:ext cx="2728081" cy="12482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121178" y="437927"/>
            <a:ext cx="5880705" cy="63924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300" dirty="0"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=""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0" y="1659130"/>
            <a:ext cx="1942480" cy="28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=""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3" y="1559225"/>
            <a:ext cx="1942482" cy="28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=""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70" y="1222264"/>
            <a:ext cx="216693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=""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419746" cy="29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=""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00" y="2"/>
            <a:ext cx="2546151" cy="31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=""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30" y="225429"/>
            <a:ext cx="2982118" cy="27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=""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7" y="3429002"/>
            <a:ext cx="2700930" cy="33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=""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5407027" y="3527263"/>
            <a:ext cx="4550568" cy="2933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84451" y="2749709"/>
            <a:ext cx="2667402" cy="90855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endParaRPr lang="en-US" sz="26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498977" y="2854486"/>
            <a:ext cx="2982118" cy="50844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hộp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endParaRPr lang="en-US" sz="2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=""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85" y="1536647"/>
            <a:ext cx="4513785" cy="38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1" y="79446"/>
            <a:ext cx="9830330" cy="163182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85737" y="1536646"/>
                <a:ext cx="6410760" cy="5386089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2200" dirty="0">
                  <a:latin typeface="+mj-lt"/>
                  <a:ea typeface="Noto Sans Symbols"/>
                  <a:cs typeface="Noto Sans Symbols"/>
                </a:endParaRP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268216" algn="just">
                  <a:lnSpc>
                    <a:spcPct val="150000"/>
                  </a:lnSpc>
                </a:pP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L="402325" indent="-402325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200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2200" i="1" dirty="0"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2200" i="1" dirty="0"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2200" i="1" dirty="0"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2200" i="1" dirty="0"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268216" algn="just">
                  <a:lnSpc>
                    <a:spcPct val="150000"/>
                  </a:lnSpc>
                </a:pP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200" dirty="0" err="1"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2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96497" y="5078955"/>
            <a:ext cx="2220700" cy="17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107311" y="85818"/>
            <a:ext cx="9447649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96" y="1942901"/>
            <a:ext cx="3970281" cy="446273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6389101" y="1721169"/>
            <a:ext cx="2985056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hộp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741756" y="4263829"/>
                <a:ext cx="2402837" cy="431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7257837" y="5241874"/>
                <a:ext cx="1275542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6204505" y="2421903"/>
                <a:ext cx="3485439" cy="1908827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chiều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dài</a:t>
                </a:r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chiều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rộng</a:t>
                </a:r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chiều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cao</a:t>
                </a:r>
                <a:endParaRPr lang="en-US" sz="26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5924" y="5000155"/>
            <a:ext cx="1901732" cy="18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32" y="407957"/>
            <a:ext cx="3694900" cy="58279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6392927" y="1242671"/>
            <a:ext cx="2738194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941721" y="3987926"/>
                <a:ext cx="1543436" cy="439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7142194" y="4994918"/>
                <a:ext cx="1105046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6263978" y="2082655"/>
                <a:ext cx="3188494" cy="130866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độ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dài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cạnh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hình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vuông</a:t>
                </a:r>
                <a:endParaRPr lang="en-US" sz="26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4726186"/>
            <a:ext cx="1165229" cy="213181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9615" y="56165"/>
            <a:ext cx="1176478" cy="14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=""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69577" y="1896911"/>
          <a:ext cx="8490860" cy="3862071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831175">
                  <a:extLst>
                    <a:ext uri="{9D8B030D-6E8A-4147-A177-3AD203B41FA5}">
                      <a16:colId xmlns="" xmlns:a16="http://schemas.microsoft.com/office/drawing/2014/main" val="3435844008"/>
                    </a:ext>
                  </a:extLst>
                </a:gridCol>
                <a:gridCol w="2845123">
                  <a:extLst>
                    <a:ext uri="{9D8B030D-6E8A-4147-A177-3AD203B41FA5}">
                      <a16:colId xmlns="" xmlns:a16="http://schemas.microsoft.com/office/drawing/2014/main" val="3059342402"/>
                    </a:ext>
                  </a:extLst>
                </a:gridCol>
                <a:gridCol w="2814562">
                  <a:extLst>
                    <a:ext uri="{9D8B030D-6E8A-4147-A177-3AD203B41FA5}">
                      <a16:colId xmlns="" xmlns:a16="http://schemas.microsoft.com/office/drawing/2014/main" val="1816637750"/>
                    </a:ext>
                  </a:extLst>
                </a:gridCol>
              </a:tblGrid>
              <a:tr h="1287357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9060" marR="9906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9060" marR="9906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9060" marR="99060" marT="60960" marB="60960"/>
                </a:tc>
                <a:extLst>
                  <a:ext uri="{0D108BD9-81ED-4DB2-BD59-A6C34878D82A}">
                    <a16:rowId xmlns="" xmlns:a16="http://schemas.microsoft.com/office/drawing/2014/main" val="2296452219"/>
                  </a:ext>
                </a:extLst>
              </a:tr>
              <a:tr h="1287357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9060" marR="9906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9060" marR="9906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9060" marR="99060" marT="60960" marB="60960"/>
                </a:tc>
                <a:extLst>
                  <a:ext uri="{0D108BD9-81ED-4DB2-BD59-A6C34878D82A}">
                    <a16:rowId xmlns="" xmlns:a16="http://schemas.microsoft.com/office/drawing/2014/main" val="2059728234"/>
                  </a:ext>
                </a:extLst>
              </a:tr>
              <a:tr h="1287357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9060" marR="9906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9060" marR="9906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9060" marR="99060" marT="60960" marB="60960"/>
                </a:tc>
                <a:extLst>
                  <a:ext uri="{0D108BD9-81ED-4DB2-BD59-A6C34878D82A}">
                    <a16:rowId xmlns=""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842073" y="3540689"/>
            <a:ext cx="2985056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hộp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endParaRPr lang="en-US" sz="26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954951" y="4886281"/>
            <a:ext cx="2738194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endParaRPr lang="en-US" sz="26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464662" y="2293377"/>
            <a:ext cx="3129928" cy="90855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dirty="0" err="1"/>
              <a:t>Diện</a:t>
            </a:r>
            <a:r>
              <a:rPr lang="en-US" sz="2600" dirty="0"/>
              <a:t> </a:t>
            </a:r>
            <a:r>
              <a:rPr lang="en-US" sz="2600" dirty="0" err="1"/>
              <a:t>tích</a:t>
            </a:r>
            <a:r>
              <a:rPr lang="en-US" sz="2600" dirty="0"/>
              <a:t> </a:t>
            </a:r>
            <a:r>
              <a:rPr lang="en-US" sz="2600" dirty="0" err="1"/>
              <a:t>xung</a:t>
            </a:r>
            <a:r>
              <a:rPr lang="en-US" sz="2600" dirty="0"/>
              <a:t> </a:t>
            </a:r>
            <a:r>
              <a:rPr lang="en-US" sz="2600" dirty="0" err="1"/>
              <a:t>quanh</a:t>
            </a:r>
            <a:endParaRPr lang="en-US" sz="26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7222654" y="2303257"/>
            <a:ext cx="1409716" cy="90855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dirty="0" err="1"/>
              <a:t>Thể</a:t>
            </a:r>
            <a:r>
              <a:rPr lang="en-US" sz="2600" dirty="0"/>
              <a:t> </a:t>
            </a:r>
            <a:r>
              <a:rPr lang="en-US" sz="2600" dirty="0" err="1"/>
              <a:t>tích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914600" y="3540687"/>
                <a:ext cx="2402837" cy="431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4246939" y="4886279"/>
                <a:ext cx="1543436" cy="439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7463720" y="3575484"/>
                <a:ext cx="1275542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7542455" y="4947834"/>
                <a:ext cx="1105046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388483" y="558037"/>
            <a:ext cx="4008539" cy="112399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33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=""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50575" y="130268"/>
            <a:ext cx="963593" cy="120708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448" y="77469"/>
            <a:ext cx="1385250" cy="1658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=""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102205" y="319317"/>
            <a:ext cx="1949245" cy="11851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2114853" y="121543"/>
            <a:ext cx="7405915" cy="223199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 err="1"/>
              <a:t>Một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sữa</a:t>
            </a:r>
            <a:r>
              <a:rPr lang="en-US" sz="2300" dirty="0"/>
              <a:t> </a:t>
            </a:r>
            <a:r>
              <a:rPr lang="en-US" sz="2300" dirty="0" err="1"/>
              <a:t>có</a:t>
            </a:r>
            <a:r>
              <a:rPr lang="en-US" sz="2300" dirty="0"/>
              <a:t> </a:t>
            </a:r>
            <a:r>
              <a:rPr lang="en-US" sz="2300" dirty="0" err="1"/>
              <a:t>dạng</a:t>
            </a:r>
            <a:r>
              <a:rPr lang="en-US" sz="2300" dirty="0"/>
              <a:t> </a:t>
            </a:r>
            <a:r>
              <a:rPr lang="en-US" sz="2300" dirty="0" err="1"/>
              <a:t>hình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chữ</a:t>
            </a:r>
            <a:r>
              <a:rPr lang="en-US" sz="2300" dirty="0"/>
              <a:t> </a:t>
            </a:r>
            <a:r>
              <a:rPr lang="en-US" sz="2300" dirty="0" err="1"/>
              <a:t>nhật</a:t>
            </a:r>
            <a:r>
              <a:rPr lang="en-US" sz="2300" dirty="0"/>
              <a:t> </a:t>
            </a:r>
            <a:r>
              <a:rPr lang="en-US" sz="2300" dirty="0" err="1"/>
              <a:t>với</a:t>
            </a:r>
            <a:r>
              <a:rPr lang="en-US" sz="2300" dirty="0"/>
              <a:t> </a:t>
            </a:r>
            <a:r>
              <a:rPr lang="en-US" sz="2300" dirty="0" err="1"/>
              <a:t>các</a:t>
            </a:r>
            <a:r>
              <a:rPr lang="en-US" sz="2300" dirty="0"/>
              <a:t> </a:t>
            </a:r>
            <a:r>
              <a:rPr lang="en-US" sz="2300" dirty="0" err="1"/>
              <a:t>kích</a:t>
            </a:r>
            <a:r>
              <a:rPr lang="en-US" sz="2300" dirty="0"/>
              <a:t> </a:t>
            </a:r>
            <a:r>
              <a:rPr lang="en-US" sz="2300" dirty="0" err="1"/>
              <a:t>thước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đáy</a:t>
            </a:r>
            <a:r>
              <a:rPr lang="en-US" sz="2300" dirty="0"/>
              <a:t> </a:t>
            </a:r>
            <a:r>
              <a:rPr lang="en-US" sz="2300" dirty="0" err="1"/>
              <a:t>dưới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 4 cm, 5 cm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chiều</a:t>
            </a:r>
            <a:r>
              <a:rPr lang="en-US" sz="2300" dirty="0"/>
              <a:t> </a:t>
            </a:r>
            <a:r>
              <a:rPr lang="en-US" sz="2300" dirty="0" err="1"/>
              <a:t>cao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 12 cm. </a:t>
            </a:r>
            <a:r>
              <a:rPr lang="en-US" sz="2300" dirty="0" err="1"/>
              <a:t>Tính</a:t>
            </a:r>
            <a:r>
              <a:rPr lang="en-US" sz="2300" dirty="0"/>
              <a:t> </a:t>
            </a:r>
            <a:r>
              <a:rPr lang="en-US" sz="2300" dirty="0" err="1"/>
              <a:t>diện</a:t>
            </a:r>
            <a:r>
              <a:rPr lang="en-US" sz="2300" dirty="0"/>
              <a:t> </a:t>
            </a: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xung</a:t>
            </a:r>
            <a:r>
              <a:rPr lang="en-US" sz="2300" dirty="0"/>
              <a:t> </a:t>
            </a:r>
            <a:r>
              <a:rPr lang="en-US" sz="2300" dirty="0" err="1"/>
              <a:t>quanh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thể</a:t>
            </a:r>
            <a:r>
              <a:rPr lang="en-US" sz="2300" dirty="0"/>
              <a:t> </a:t>
            </a: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sữa</a:t>
            </a:r>
            <a:r>
              <a:rPr lang="en-US" sz="2300" dirty="0"/>
              <a:t> </a:t>
            </a:r>
            <a:r>
              <a:rPr lang="en-US" sz="2300" dirty="0" err="1"/>
              <a:t>đó</a:t>
            </a:r>
            <a:r>
              <a:rPr lang="en-US" sz="23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5" y="1830564"/>
            <a:ext cx="2083509" cy="470812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=""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638524" y="2151563"/>
            <a:ext cx="1506814" cy="73194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625878" y="3067353"/>
            <a:ext cx="5015895" cy="81622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300" dirty="0" err="1"/>
              <a:t>Diện</a:t>
            </a:r>
            <a:r>
              <a:rPr lang="en-US" sz="2300" dirty="0"/>
              <a:t> </a:t>
            </a: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xung</a:t>
            </a:r>
            <a:r>
              <a:rPr lang="en-US" sz="2300" dirty="0"/>
              <a:t> </a:t>
            </a:r>
            <a:r>
              <a:rPr lang="en-US" sz="2300" dirty="0" err="1"/>
              <a:t>quanh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sữa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532554" y="3784681"/>
                <a:ext cx="4224618" cy="388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300" i="1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3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300" i="1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3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625878" y="4411731"/>
            <a:ext cx="5015895" cy="4622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300" dirty="0" err="1"/>
              <a:t>Thể</a:t>
            </a:r>
            <a:r>
              <a:rPr lang="en-US" sz="2300" dirty="0"/>
              <a:t> </a:t>
            </a: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sữa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532550" y="5130346"/>
                <a:ext cx="3143681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300" i="1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3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3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118338" y="2449006"/>
            <a:ext cx="1501096" cy="428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=""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100610" y="133351"/>
            <a:ext cx="2361830" cy="1047749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531533" y="0"/>
            <a:ext cx="7374467" cy="223199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 err="1"/>
              <a:t>Một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gạch</a:t>
            </a:r>
            <a:r>
              <a:rPr lang="en-US" sz="2300" dirty="0"/>
              <a:t> </a:t>
            </a:r>
            <a:r>
              <a:rPr lang="en-US" sz="2300" dirty="0" err="1"/>
              <a:t>đất</a:t>
            </a:r>
            <a:r>
              <a:rPr lang="en-US" sz="2300" dirty="0"/>
              <a:t> </a:t>
            </a:r>
            <a:r>
              <a:rPr lang="en-US" sz="2300" dirty="0" err="1"/>
              <a:t>sét</a:t>
            </a:r>
            <a:r>
              <a:rPr lang="en-US" sz="2300" dirty="0"/>
              <a:t> </a:t>
            </a:r>
            <a:r>
              <a:rPr lang="en-US" sz="2300" dirty="0" err="1"/>
              <a:t>nung</a:t>
            </a:r>
            <a:r>
              <a:rPr lang="en-US" sz="2300" dirty="0"/>
              <a:t> </a:t>
            </a:r>
            <a:r>
              <a:rPr lang="en-US" sz="2300" dirty="0" err="1"/>
              <a:t>đặc</a:t>
            </a:r>
            <a:r>
              <a:rPr lang="en-US" sz="2300" dirty="0"/>
              <a:t> </a:t>
            </a:r>
            <a:r>
              <a:rPr lang="en-US" sz="2300" dirty="0" err="1"/>
              <a:t>có</a:t>
            </a:r>
            <a:r>
              <a:rPr lang="en-US" sz="2300" dirty="0"/>
              <a:t> </a:t>
            </a:r>
            <a:r>
              <a:rPr lang="en-US" sz="2300" dirty="0" err="1"/>
              <a:t>dạng</a:t>
            </a:r>
            <a:r>
              <a:rPr lang="en-US" sz="2300" dirty="0"/>
              <a:t> </a:t>
            </a:r>
            <a:r>
              <a:rPr lang="en-US" sz="2300" dirty="0" err="1"/>
              <a:t>hình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chữ</a:t>
            </a:r>
            <a:r>
              <a:rPr lang="en-US" sz="2300" dirty="0"/>
              <a:t> </a:t>
            </a:r>
            <a:r>
              <a:rPr lang="en-US" sz="2300" dirty="0" err="1"/>
              <a:t>nhật</a:t>
            </a:r>
            <a:r>
              <a:rPr lang="en-US" sz="2300" dirty="0"/>
              <a:t> </a:t>
            </a:r>
            <a:r>
              <a:rPr lang="en-US" sz="2300" dirty="0" err="1"/>
              <a:t>với</a:t>
            </a:r>
            <a:r>
              <a:rPr lang="en-US" sz="2300" dirty="0"/>
              <a:t> </a:t>
            </a:r>
            <a:r>
              <a:rPr lang="en-US" sz="2300" dirty="0" err="1"/>
              <a:t>các</a:t>
            </a:r>
            <a:r>
              <a:rPr lang="en-US" sz="2300" dirty="0"/>
              <a:t> </a:t>
            </a:r>
            <a:r>
              <a:rPr lang="en-US" sz="2300" dirty="0" err="1"/>
              <a:t>kích</a:t>
            </a:r>
            <a:r>
              <a:rPr lang="en-US" sz="2300" dirty="0"/>
              <a:t> </a:t>
            </a:r>
            <a:r>
              <a:rPr lang="en-US" sz="2300" dirty="0" err="1"/>
              <a:t>thước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đáy</a:t>
            </a:r>
            <a:r>
              <a:rPr lang="en-US" sz="2300" dirty="0"/>
              <a:t> </a:t>
            </a:r>
            <a:r>
              <a:rPr lang="en-US" sz="2300" dirty="0" err="1"/>
              <a:t>dưới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 220 mm, 105 mm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chiều</a:t>
            </a:r>
            <a:r>
              <a:rPr lang="en-US" sz="2300" dirty="0"/>
              <a:t> </a:t>
            </a:r>
            <a:r>
              <a:rPr lang="en-US" sz="2300" dirty="0" err="1"/>
              <a:t>cao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 65 mm. </a:t>
            </a:r>
            <a:r>
              <a:rPr lang="en-US" sz="2300" dirty="0" err="1"/>
              <a:t>Tính</a:t>
            </a:r>
            <a:r>
              <a:rPr lang="en-US" sz="2300" dirty="0"/>
              <a:t> </a:t>
            </a:r>
            <a:r>
              <a:rPr lang="en-US" sz="2300" dirty="0" err="1"/>
              <a:t>diện</a:t>
            </a:r>
            <a:r>
              <a:rPr lang="en-US" sz="2300" dirty="0"/>
              <a:t> </a:t>
            </a: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xung</a:t>
            </a:r>
            <a:r>
              <a:rPr lang="en-US" sz="2300" dirty="0"/>
              <a:t> </a:t>
            </a:r>
            <a:r>
              <a:rPr lang="en-US" sz="2300" dirty="0" err="1"/>
              <a:t>quanh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thể</a:t>
            </a:r>
            <a:r>
              <a:rPr lang="en-US" sz="2300" dirty="0"/>
              <a:t> </a:t>
            </a: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gạch</a:t>
            </a:r>
            <a:r>
              <a:rPr lang="en-US" sz="2300" dirty="0"/>
              <a:t> </a:t>
            </a:r>
            <a:r>
              <a:rPr lang="en-US" sz="2300" dirty="0" err="1"/>
              <a:t>đó</a:t>
            </a:r>
            <a:r>
              <a:rPr lang="en-US" sz="23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=""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97503" y="2848247"/>
            <a:ext cx="1506814" cy="73194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362378" y="3580191"/>
                <a:ext cx="6319310" cy="2762907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300" i="1" dirty="0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300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 (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300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300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300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300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3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8" y="5477635"/>
            <a:ext cx="2009288" cy="138036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2412" y="2219699"/>
            <a:ext cx="1159436" cy="2669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=""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48131" y="382799"/>
            <a:ext cx="1949245" cy="11851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3034697" y="663408"/>
            <a:ext cx="6816269" cy="190882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Bể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cảnh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dạng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r>
              <a:rPr lang="en-US" sz="2600" dirty="0"/>
              <a:t> </a:t>
            </a:r>
            <a:r>
              <a:rPr lang="en-US" sz="2600" dirty="0" err="1"/>
              <a:t>với</a:t>
            </a:r>
            <a:r>
              <a:rPr lang="en-US" sz="2600" dirty="0"/>
              <a:t> </a:t>
            </a:r>
            <a:r>
              <a:rPr lang="en-US" sz="2600" dirty="0" err="1"/>
              <a:t>độ</a:t>
            </a:r>
            <a:r>
              <a:rPr lang="en-US" sz="2600" dirty="0"/>
              <a:t> </a:t>
            </a:r>
            <a:r>
              <a:rPr lang="en-US" sz="2600" dirty="0" err="1"/>
              <a:t>dài</a:t>
            </a:r>
            <a:r>
              <a:rPr lang="en-US" sz="2600" dirty="0"/>
              <a:t> </a:t>
            </a:r>
            <a:r>
              <a:rPr lang="en-US" sz="2600" dirty="0" err="1"/>
              <a:t>cạnh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30 cm. </a:t>
            </a: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thể</a:t>
            </a:r>
            <a:r>
              <a:rPr lang="en-US" sz="2600" dirty="0"/>
              <a:t> </a:t>
            </a:r>
            <a:r>
              <a:rPr lang="en-US" sz="2600" dirty="0" err="1"/>
              <a:t>tích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bể</a:t>
            </a:r>
            <a:r>
              <a:rPr lang="en-US" sz="2600" dirty="0"/>
              <a:t> </a:t>
            </a:r>
            <a:r>
              <a:rPr lang="en-US" sz="2600" dirty="0" err="1"/>
              <a:t>cá</a:t>
            </a:r>
            <a:r>
              <a:rPr lang="en-US" sz="2600" dirty="0"/>
              <a:t> </a:t>
            </a:r>
            <a:r>
              <a:rPr lang="en-US" sz="2600" dirty="0" err="1"/>
              <a:t>cảnh</a:t>
            </a:r>
            <a:r>
              <a:rPr lang="en-US" sz="2600" dirty="0"/>
              <a:t> </a:t>
            </a:r>
            <a:r>
              <a:rPr lang="en-US" sz="2600" dirty="0" err="1"/>
              <a:t>đó</a:t>
            </a:r>
            <a:r>
              <a:rPr lang="en-US" sz="26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762776" y="2583546"/>
            <a:ext cx="786192" cy="90855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</a:rPr>
              <a:t>Giải</a:t>
            </a:r>
            <a:endParaRPr lang="en-US" sz="26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600755" y="3429002"/>
                <a:ext cx="5896428" cy="140099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Thể </a:t>
                </a:r>
                <a:r>
                  <a:rPr lang="en-US" sz="2800" dirty="0" err="1"/>
                  <a:t>tích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cảnh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1" y="3057678"/>
            <a:ext cx="2427320" cy="3616412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=""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6530558"/>
            <a:ext cx="9906000" cy="327444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1398" y="4800964"/>
            <a:ext cx="2163222" cy="1732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36" y="1210161"/>
            <a:ext cx="8929490" cy="564784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235"/>
              </a:spcAft>
            </a:pPr>
            <a:r>
              <a:rPr lang="es" sz="900">
                <a:solidFill>
                  <a:srgbClr val="FFFFFF"/>
                </a:solidFill>
              </a:rPr>
              <a:t>It’s a gas giant and the biggest planet in our Solar System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1" y="90896"/>
            <a:ext cx="3042557" cy="1119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86482" y="165292"/>
            <a:ext cx="848954" cy="104486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4179361" y="379950"/>
            <a:ext cx="3588203" cy="970108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800" dirty="0" err="1"/>
              <a:t>Điền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649634" y="430509"/>
            <a:ext cx="558195" cy="615553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4084239" y="2125478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4084239" y="2985352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4084236" y="3765004"/>
            <a:ext cx="577874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=""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4088144" y="4544654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=""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4084237" y="5342678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4084237" y="6140702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=""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7291894" y="2125478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=""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7291894" y="2985352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=""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7291893" y="3765004"/>
            <a:ext cx="577874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=""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7295801" y="4544654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=""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7291893" y="5342678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7291893" y="6140702"/>
            <a:ext cx="558195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21" y="2050231"/>
            <a:ext cx="7564876" cy="25945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914" y="373657"/>
            <a:ext cx="962171" cy="118421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319084" y="270933"/>
            <a:ext cx="8255000" cy="17010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 err="1"/>
              <a:t>Đố</a:t>
            </a:r>
            <a:r>
              <a:rPr lang="en-US" sz="2300" dirty="0"/>
              <a:t>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chỉ</a:t>
            </a:r>
            <a:r>
              <a:rPr lang="en-US" sz="2300" dirty="0"/>
              <a:t> </a:t>
            </a:r>
            <a:r>
              <a:rPr lang="en-US" sz="2300" dirty="0" err="1"/>
              <a:t>với</a:t>
            </a:r>
            <a:r>
              <a:rPr lang="en-US" sz="2300" dirty="0"/>
              <a:t> </a:t>
            </a:r>
            <a:r>
              <a:rPr lang="en-US" sz="2300" dirty="0" err="1"/>
              <a:t>một</a:t>
            </a:r>
            <a:r>
              <a:rPr lang="en-US" sz="2300" dirty="0"/>
              <a:t> </a:t>
            </a:r>
            <a:r>
              <a:rPr lang="en-US" sz="2300" dirty="0" err="1"/>
              <a:t>thước</a:t>
            </a:r>
            <a:r>
              <a:rPr lang="en-US" sz="2300" dirty="0"/>
              <a:t> </a:t>
            </a:r>
            <a:r>
              <a:rPr lang="en-US" sz="2300" dirty="0" err="1"/>
              <a:t>thẳng</a:t>
            </a:r>
            <a:r>
              <a:rPr lang="en-US" sz="2300" dirty="0"/>
              <a:t> </a:t>
            </a:r>
            <a:r>
              <a:rPr lang="en-US" sz="2300" dirty="0" err="1"/>
              <a:t>có</a:t>
            </a:r>
            <a:r>
              <a:rPr lang="en-US" sz="2300" dirty="0"/>
              <a:t> chia </a:t>
            </a:r>
            <a:r>
              <a:rPr lang="en-US" sz="2300" dirty="0" err="1"/>
              <a:t>đơn</a:t>
            </a:r>
            <a:r>
              <a:rPr lang="en-US" sz="2300" dirty="0"/>
              <a:t> </a:t>
            </a:r>
            <a:r>
              <a:rPr lang="en-US" sz="2300" dirty="0" err="1"/>
              <a:t>vị</a:t>
            </a:r>
            <a:r>
              <a:rPr lang="en-US" sz="2300" dirty="0"/>
              <a:t> mi-li-</a:t>
            </a:r>
            <a:r>
              <a:rPr lang="en-US" sz="2300" dirty="0" err="1"/>
              <a:t>mét</a:t>
            </a:r>
            <a:r>
              <a:rPr lang="en-US" sz="2300" dirty="0"/>
              <a:t> (mm) </a:t>
            </a:r>
            <a:r>
              <a:rPr lang="en-US" sz="2300" dirty="0" err="1"/>
              <a:t>mà</a:t>
            </a:r>
            <a:r>
              <a:rPr lang="en-US" sz="2300" dirty="0"/>
              <a:t> </a:t>
            </a:r>
            <a:r>
              <a:rPr lang="en-US" sz="2300" dirty="0" err="1"/>
              <a:t>đo</a:t>
            </a:r>
            <a:r>
              <a:rPr lang="en-US" sz="2300" dirty="0"/>
              <a:t> </a:t>
            </a:r>
            <a:r>
              <a:rPr lang="en-US" sz="2300" dirty="0" err="1"/>
              <a:t>được</a:t>
            </a:r>
            <a:r>
              <a:rPr lang="en-US" sz="2300" dirty="0"/>
              <a:t> </a:t>
            </a:r>
            <a:r>
              <a:rPr lang="en-US" sz="2300" dirty="0" err="1"/>
              <a:t>độ</a:t>
            </a:r>
            <a:r>
              <a:rPr lang="en-US" sz="2300" dirty="0"/>
              <a:t> </a:t>
            </a:r>
            <a:r>
              <a:rPr lang="en-US" sz="2300" dirty="0" err="1"/>
              <a:t>dài</a:t>
            </a:r>
            <a:r>
              <a:rPr lang="en-US" sz="2300" dirty="0"/>
              <a:t> </a:t>
            </a:r>
            <a:r>
              <a:rPr lang="en-US" sz="2300" dirty="0" err="1"/>
              <a:t>đường</a:t>
            </a:r>
            <a:r>
              <a:rPr lang="en-US" sz="2300" dirty="0"/>
              <a:t> </a:t>
            </a:r>
            <a:r>
              <a:rPr lang="en-US" sz="2300" dirty="0" err="1"/>
              <a:t>chéo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một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gạch</a:t>
            </a:r>
            <a:r>
              <a:rPr lang="en-US" sz="2300" dirty="0"/>
              <a:t> </a:t>
            </a:r>
            <a:r>
              <a:rPr lang="en-US" sz="2300" dirty="0" err="1"/>
              <a:t>có</a:t>
            </a:r>
            <a:r>
              <a:rPr lang="en-US" sz="2300" dirty="0"/>
              <a:t> </a:t>
            </a:r>
            <a:r>
              <a:rPr lang="en-US" sz="2300" dirty="0" err="1"/>
              <a:t>dạng</a:t>
            </a:r>
            <a:r>
              <a:rPr lang="en-US" sz="2300" dirty="0"/>
              <a:t> </a:t>
            </a:r>
            <a:r>
              <a:rPr lang="en-US" sz="2300" dirty="0" err="1"/>
              <a:t>hình</a:t>
            </a:r>
            <a:r>
              <a:rPr lang="en-US" sz="2300" dirty="0"/>
              <a:t> </a:t>
            </a:r>
            <a:r>
              <a:rPr lang="en-US" sz="2300" dirty="0" err="1"/>
              <a:t>hộp</a:t>
            </a:r>
            <a:r>
              <a:rPr lang="en-US" sz="2300" dirty="0"/>
              <a:t> </a:t>
            </a:r>
            <a:r>
              <a:rPr lang="en-US" sz="2300" dirty="0" err="1"/>
              <a:t>chữ</a:t>
            </a:r>
            <a:r>
              <a:rPr lang="en-US" sz="2300" dirty="0"/>
              <a:t> </a:t>
            </a:r>
            <a:r>
              <a:rPr lang="en-US" sz="2300" dirty="0" err="1"/>
              <a:t>nhật</a:t>
            </a:r>
            <a:r>
              <a:rPr lang="en-US" sz="23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83740" y="4621491"/>
                <a:ext cx="9642373" cy="250899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600" i="1" dirty="0"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8071743" y="5926801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r"/>
            <a:fld id="{00000000-1234-1234-1234-123412341234}" type="slidenum">
              <a:rPr lang="es" sz="15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pPr algn="r"/>
              <a:t>29</a:t>
            </a:fld>
            <a:endParaRPr sz="15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1" y="0"/>
            <a:ext cx="2851969" cy="1347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8231" y="1391673"/>
            <a:ext cx="887415" cy="109220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833412" y="1240960"/>
            <a:ext cx="7365590" cy="130866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Sưu</a:t>
            </a:r>
            <a:r>
              <a:rPr lang="en-US" sz="2600" dirty="0"/>
              <a:t> </a:t>
            </a:r>
            <a:r>
              <a:rPr lang="en-US" sz="2600" dirty="0" err="1"/>
              <a:t>tầm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ảnh</a:t>
            </a:r>
            <a:r>
              <a:rPr lang="en-US" sz="2600" dirty="0"/>
              <a:t> </a:t>
            </a:r>
            <a:r>
              <a:rPr lang="en-US" sz="2600" dirty="0" err="1"/>
              <a:t>những</a:t>
            </a:r>
            <a:r>
              <a:rPr lang="en-US" sz="2600" dirty="0"/>
              <a:t> </a:t>
            </a:r>
            <a:r>
              <a:rPr lang="en-US" sz="2600" dirty="0" err="1"/>
              <a:t>đồ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</a:t>
            </a: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thực</a:t>
            </a:r>
            <a:r>
              <a:rPr lang="en-US" sz="2600" dirty="0"/>
              <a:t> </a:t>
            </a:r>
            <a:r>
              <a:rPr lang="en-US" sz="2600" dirty="0" err="1"/>
              <a:t>tiễn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dạng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hộp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,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lập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r>
              <a:rPr lang="en-US" sz="26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52" y="2941941"/>
            <a:ext cx="3011288" cy="31048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2830215"/>
            <a:ext cx="4070248" cy="309658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3034" y="5229987"/>
            <a:ext cx="1193063" cy="13936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34096" y="148757"/>
            <a:ext cx="1129809" cy="1092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316149" y="1964273"/>
            <a:ext cx="9020782" cy="2508991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</a:t>
            </a: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HỘP CHỮ </a:t>
            </a: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380621" y="5010152"/>
            <a:ext cx="1236179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(2 </a:t>
            </a:r>
            <a:r>
              <a:rPr lang="en-US" sz="2800" dirty="0" err="1"/>
              <a:t>tiết</a:t>
            </a:r>
            <a:r>
              <a:rPr lang="en-US" sz="28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=""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71134" y="4950959"/>
            <a:ext cx="1342513" cy="16788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417" y="161924"/>
            <a:ext cx="1395183" cy="1802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97543" y="2636544"/>
            <a:ext cx="2180100" cy="3879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998406" y="2636544"/>
            <a:ext cx="2180100" cy="3879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7132535" y="2631911"/>
            <a:ext cx="2330185" cy="3879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761345" y="2193577"/>
            <a:ext cx="654225" cy="8052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935104" y="2187233"/>
            <a:ext cx="654225" cy="8052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260478" y="2193577"/>
            <a:ext cx="654225" cy="8052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71083" y="441524"/>
            <a:ext cx="80678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847" y="217999"/>
            <a:ext cx="1516468" cy="1639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119553" y="2157346"/>
            <a:ext cx="7801590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19817" y="439419"/>
            <a:ext cx="1215800" cy="132768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14793" y="5322583"/>
            <a:ext cx="1597789" cy="144091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34580" y="274340"/>
            <a:ext cx="984191" cy="15976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9187" y="4886444"/>
            <a:ext cx="1115234" cy="1877053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9124" y="5508196"/>
            <a:ext cx="1115234" cy="125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-58339" y="1011063"/>
            <a:ext cx="826800" cy="7101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=""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218754" y="579433"/>
            <a:ext cx="746849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218753" y="2109988"/>
            <a:ext cx="2669979" cy="1862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dirty="0" err="1">
                <a:solidFill>
                  <a:schemeClr val="tx1"/>
                </a:solidFill>
              </a:rPr>
              <a:t>Hình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hộp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chữ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nhật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649518" y="2109986"/>
            <a:ext cx="2569368" cy="1862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dirty="0" err="1">
                <a:solidFill>
                  <a:schemeClr val="tx1"/>
                </a:solidFill>
              </a:rPr>
              <a:t>Hình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lập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phương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75122" y="4599388"/>
            <a:ext cx="7638456" cy="1862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dirty="0" err="1">
                <a:solidFill>
                  <a:schemeClr val="tx1"/>
                </a:solidFill>
              </a:rPr>
              <a:t>Diện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tích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xung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quanh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và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thể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tích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của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hình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hộp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chữ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nhật</a:t>
            </a:r>
            <a:r>
              <a:rPr lang="en-US" sz="3300" dirty="0">
                <a:solidFill>
                  <a:schemeClr val="tx1"/>
                </a:solidFill>
              </a:rPr>
              <a:t>, </a:t>
            </a:r>
            <a:r>
              <a:rPr lang="en-US" sz="3300" dirty="0" err="1">
                <a:solidFill>
                  <a:schemeClr val="tx1"/>
                </a:solidFill>
              </a:rPr>
              <a:t>hình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lập</a:t>
            </a:r>
            <a:r>
              <a:rPr lang="en-US" sz="3300" dirty="0">
                <a:solidFill>
                  <a:schemeClr val="tx1"/>
                </a:solidFill>
              </a:rPr>
              <a:t> </a:t>
            </a:r>
            <a:r>
              <a:rPr lang="en-US" sz="3300" dirty="0" err="1">
                <a:solidFill>
                  <a:schemeClr val="tx1"/>
                </a:solidFill>
              </a:rPr>
              <a:t>phương</a:t>
            </a:r>
            <a:endParaRPr lang="en-US" sz="3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54781" y="103797"/>
            <a:ext cx="4285091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=""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742951" y="933687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2095093" y="1738021"/>
            <a:ext cx="1996679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1.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62" y="857250"/>
            <a:ext cx="4895001" cy="3636684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813695" y="4682728"/>
            <a:ext cx="4124922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2.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98" y="2924027"/>
            <a:ext cx="3165277" cy="314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307903" y="2110978"/>
            <a:ext cx="8211145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485901" y="513953"/>
            <a:ext cx="8211145" cy="130866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600" dirty="0"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+mj-lt"/>
                <a:ea typeface="Times New Roman" panose="02020603050405020304" pitchFamily="18" charset="0"/>
              </a:rPr>
              <a:t> 2.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=""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533996" y="2333625"/>
            <a:ext cx="642343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533997" y="4219575"/>
            <a:ext cx="8590360" cy="162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</a:rPr>
              <a:t>Nhận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xét</a:t>
            </a:r>
            <a:r>
              <a:rPr lang="en-US" sz="2600" dirty="0">
                <a:solidFill>
                  <a:schemeClr val="tx1"/>
                </a:solidFill>
              </a:rPr>
              <a:t>: </a:t>
            </a:r>
            <a:r>
              <a:rPr lang="en-US" sz="2600" dirty="0" err="1">
                <a:solidFill>
                  <a:schemeClr val="tx1"/>
                </a:solidFill>
              </a:rPr>
              <a:t>Hình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hộp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chữ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nhật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có</a:t>
            </a:r>
            <a:r>
              <a:rPr lang="en-US" sz="2600" dirty="0">
                <a:solidFill>
                  <a:schemeClr val="tx1"/>
                </a:solidFill>
              </a:rPr>
              <a:t> 6 </a:t>
            </a:r>
            <a:r>
              <a:rPr lang="en-US" sz="2600" dirty="0" err="1">
                <a:solidFill>
                  <a:schemeClr val="tx1"/>
                </a:solidFill>
              </a:rPr>
              <a:t>mặt</a:t>
            </a:r>
            <a:r>
              <a:rPr lang="en-US" sz="2600" dirty="0">
                <a:solidFill>
                  <a:schemeClr val="tx1"/>
                </a:solidFill>
              </a:rPr>
              <a:t>, 12 </a:t>
            </a:r>
            <a:r>
              <a:rPr lang="en-US" sz="2600" dirty="0" err="1">
                <a:solidFill>
                  <a:schemeClr val="tx1"/>
                </a:solidFill>
              </a:rPr>
              <a:t>cạnh</a:t>
            </a:r>
            <a:r>
              <a:rPr lang="en-US" sz="2600" dirty="0">
                <a:solidFill>
                  <a:schemeClr val="tx1"/>
                </a:solidFill>
              </a:rPr>
              <a:t>, 8 </a:t>
            </a:r>
            <a:r>
              <a:rPr lang="en-US" sz="2600" dirty="0" err="1">
                <a:solidFill>
                  <a:schemeClr val="tx1"/>
                </a:solidFill>
              </a:rPr>
              <a:t>đỉnh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55996" y="390762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1" y="1852612"/>
            <a:ext cx="3856003" cy="357187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648422" y="168324"/>
            <a:ext cx="7746802" cy="130866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Đọc</a:t>
            </a:r>
            <a:r>
              <a:rPr lang="en-US" sz="2600" dirty="0"/>
              <a:t> </a:t>
            </a:r>
            <a:r>
              <a:rPr lang="en-US" sz="2600" dirty="0" err="1"/>
              <a:t>tên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mặt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cạnh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đỉnh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hộp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ở </a:t>
            </a:r>
            <a:r>
              <a:rPr lang="en-US" sz="2600" i="1" dirty="0" err="1"/>
              <a:t>Hình</a:t>
            </a:r>
            <a:r>
              <a:rPr lang="en-US" sz="2600" i="1" dirty="0"/>
              <a:t> 3</a:t>
            </a:r>
            <a:r>
              <a:rPr lang="en-US" sz="2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830838" y="1718147"/>
                <a:ext cx="6013251" cy="504753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300" i="1" dirty="0" err="1"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300" i="1" dirty="0"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;</a:t>
                </a:r>
              </a:p>
              <a:p>
                <a:pPr marL="268216" algn="just">
                  <a:lnSpc>
                    <a:spcPct val="150000"/>
                  </a:lnSpc>
                </a:pP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L="402325" indent="-402325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300" dirty="0">
                  <a:latin typeface="+mj-lt"/>
                  <a:ea typeface="Noto Sans Symbols"/>
                  <a:cs typeface="Noto Sans Symbols"/>
                </a:endParaRPr>
              </a:p>
              <a:p>
                <a:pPr marL="268216" algn="just">
                  <a:lnSpc>
                    <a:spcPct val="150000"/>
                  </a:lnSpc>
                </a:pP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3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300" dirty="0">
                  <a:latin typeface="+mj-lt"/>
                  <a:ea typeface="Times New Roman" panose="02020603050405020304" pitchFamily="18" charset="0"/>
                </a:endParaRPr>
              </a:p>
              <a:p>
                <a:pPr marL="402325" indent="-402325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300" dirty="0" err="1"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300" dirty="0"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300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=""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74458" y="5183063"/>
            <a:ext cx="1397884" cy="1748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5133579" y="757757"/>
            <a:ext cx="4535089" cy="5047536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2300" dirty="0"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300" i="1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i="1" dirty="0"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300" dirty="0" err="1"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300" i="1" dirty="0"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300" dirty="0">
                <a:latin typeface="+mj-lt"/>
                <a:ea typeface="Times New Roman" panose="02020603050405020304" pitchFamily="18" charset="0"/>
              </a:rPr>
              <a:t>).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0" y="2227340"/>
            <a:ext cx="4439641" cy="40253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=""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208212" y="400051"/>
            <a:ext cx="2391371" cy="1438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300" b="1" dirty="0" err="1">
                <a:solidFill>
                  <a:schemeClr val="tx1"/>
                </a:solidFill>
              </a:rPr>
              <a:t>Chú</a:t>
            </a:r>
            <a:r>
              <a:rPr lang="en-US" sz="33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=""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307844" y="622524"/>
            <a:ext cx="1100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27" y="1350050"/>
            <a:ext cx="4124922" cy="415790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516858" y="775535"/>
            <a:ext cx="3954662" cy="90855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5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cho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719732" y="1984217"/>
                <a:ext cx="3652839" cy="908553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600" dirty="0"/>
                  <a:t>a) </a:t>
                </a:r>
                <a:r>
                  <a:rPr lang="en-US" sz="2600" dirty="0" err="1"/>
                  <a:t>Mặt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hình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gì</a:t>
                </a:r>
                <a:r>
                  <a:rPr lang="en-US" sz="26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619125" y="2752631"/>
                <a:ext cx="4124922" cy="908553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=""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719734" y="4924486"/>
                <a:ext cx="6570462" cy="130866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6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=""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69431" y="3540736"/>
                <a:ext cx="5041997" cy="130866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/>
                  <a:t>b) So </a:t>
                </a:r>
                <a:r>
                  <a:rPr lang="en-US" sz="2600" dirty="0" err="1"/>
                  <a:t>sánh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độ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dài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hai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cạnh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bên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sz="2600" dirty="0" err="1"/>
                  <a:t>và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1586</Words>
  <Application>Microsoft Office PowerPoint</Application>
  <PresentationFormat>A4 Paper (210x297 mm)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Montserrat Black</vt:lpstr>
      <vt:lpstr>Noto Sans Symbols</vt:lpstr>
      <vt:lpstr>Cambria Math</vt:lpstr>
      <vt:lpstr>Arvo</vt:lpstr>
      <vt:lpstr>Wingdings</vt:lpstr>
      <vt:lpstr>Montserrat</vt:lpstr>
      <vt:lpstr>Times New Roman</vt:lpstr>
      <vt:lpstr>Quicksand Light</vt:lpstr>
      <vt:lpstr>Open Sans Light</vt:lpstr>
      <vt:lpstr>Oswald Regular</vt:lpstr>
      <vt:lpstr>Bodoni</vt:lpstr>
      <vt:lpstr>Montserrat Light</vt:lpstr>
      <vt:lpstr>Open Sans</vt:lpstr>
      <vt:lpstr>Oswald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Khanh Huyen</cp:lastModifiedBy>
  <cp:revision>5</cp:revision>
  <dcterms:modified xsi:type="dcterms:W3CDTF">2022-09-13T02:06:49Z</dcterms:modified>
</cp:coreProperties>
</file>