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55" r:id="rId4"/>
    <p:sldId id="279" r:id="rId5"/>
    <p:sldId id="283" r:id="rId6"/>
    <p:sldId id="276" r:id="rId7"/>
    <p:sldId id="298" r:id="rId8"/>
    <p:sldId id="351" r:id="rId9"/>
    <p:sldId id="327" r:id="rId10"/>
    <p:sldId id="356" r:id="rId11"/>
    <p:sldId id="352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AD4F0F"/>
    <a:srgbClr val="3B87CD"/>
    <a:srgbClr val="D36113"/>
    <a:srgbClr val="5DD2FF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29308" y="1422512"/>
            <a:ext cx="1197661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3. Mai and hoa both did well on the </a:t>
            </a:r>
            <a:r>
              <a:rPr lang="en-US" sz="3200" smtClean="0"/>
              <a:t>exam. Hoa </a:t>
            </a:r>
            <a:r>
              <a:rPr lang="en-US" sz="3200"/>
              <a:t>got 80% of the </a:t>
            </a:r>
            <a:r>
              <a:rPr lang="en-US" sz="3200" smtClean="0"/>
              <a:t>answers correct and Mai </a:t>
            </a:r>
            <a:r>
              <a:rPr lang="en-US" sz="3200"/>
              <a:t>got 90</a:t>
            </a:r>
            <a:r>
              <a:rPr lang="en-US" sz="3200" smtClean="0"/>
              <a:t>%.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smtClean="0"/>
              <a:t>Mai </a:t>
            </a:r>
            <a:r>
              <a:rPr lang="en-US" sz="3200" smtClean="0"/>
              <a:t>did </a:t>
            </a:r>
            <a:r>
              <a:rPr lang="en-US" sz="3200" smtClean="0"/>
              <a:t>___________________________. </a:t>
            </a:r>
            <a:r>
              <a:rPr lang="en-US" sz="3200" smtClean="0"/>
              <a:t>(well</a:t>
            </a:r>
            <a:r>
              <a:rPr lang="en-US" sz="3200" smtClean="0"/>
              <a:t>)</a:t>
            </a:r>
          </a:p>
          <a:p>
            <a:endParaRPr lang="en-US" sz="1500" dirty="0"/>
          </a:p>
          <a:p>
            <a:r>
              <a:rPr lang="en-US" sz="3200"/>
              <a:t>4. My dad expected the workers to </a:t>
            </a:r>
            <a:r>
              <a:rPr lang="en-US" sz="3200" smtClean="0"/>
              <a:t>arrive at </a:t>
            </a:r>
            <a:r>
              <a:rPr lang="en-US" sz="3200"/>
              <a:t>7 a.m., but they arrived at 6:30 a.m</a:t>
            </a:r>
            <a:r>
              <a:rPr lang="en-US" sz="3200" smtClean="0"/>
              <a:t>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smtClean="0"/>
              <a:t>The </a:t>
            </a:r>
            <a:r>
              <a:rPr lang="en-US" sz="3200"/>
              <a:t>workers </a:t>
            </a:r>
            <a:r>
              <a:rPr lang="en-US" sz="3200" smtClean="0"/>
              <a:t>arrived </a:t>
            </a:r>
            <a:r>
              <a:rPr lang="en-US" sz="3200" smtClean="0"/>
              <a:t>__________________________. </a:t>
            </a:r>
            <a:r>
              <a:rPr lang="en-US" sz="3200"/>
              <a:t>(early</a:t>
            </a:r>
            <a:r>
              <a:rPr lang="en-US" sz="3200" smtClean="0"/>
              <a:t>)</a:t>
            </a:r>
          </a:p>
          <a:p>
            <a:endParaRPr lang="en-US" sz="1500" smtClean="0"/>
          </a:p>
          <a:p>
            <a:r>
              <a:rPr lang="en-US" sz="3200"/>
              <a:t>5. The buses run every 15 minutes. The trains run every 30 minutes.</a:t>
            </a:r>
          </a:p>
          <a:p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The buses </a:t>
            </a:r>
            <a:r>
              <a:rPr lang="en-US" sz="3200"/>
              <a:t>run </a:t>
            </a:r>
            <a:r>
              <a:rPr lang="en-US" sz="3200" smtClean="0"/>
              <a:t>____________________________. </a:t>
            </a:r>
            <a:r>
              <a:rPr lang="en-US" sz="3200"/>
              <a:t>(</a:t>
            </a:r>
            <a:r>
              <a:rPr lang="en-US" sz="3200"/>
              <a:t>frequently</a:t>
            </a:r>
            <a:r>
              <a:rPr lang="en-US" sz="3200" smtClean="0"/>
              <a:t>)</a:t>
            </a:r>
            <a:endParaRPr lang="vi-VN" sz="32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2392033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better on the exam than Hoa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009373" y="4107874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092172" y="527576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7132" y="12742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738" y="1294677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137" y="11827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10947" y="2107998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502407" y="2082853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</a:t>
            </a:r>
            <a:r>
              <a:rPr lang="en-US" sz="3200" b="1" i="1">
                <a:solidFill>
                  <a:srgbClr val="242021"/>
                </a:solidFill>
                <a:effectLst/>
              </a:rPr>
              <a:t>:</a:t>
            </a:r>
            <a:r>
              <a:rPr lang="en-US" sz="32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3027469" y="5633412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</a:t>
            </a:r>
            <a:r>
              <a:rPr lang="en-US" sz="3600" b="1" i="0">
                <a:solidFill>
                  <a:srgbClr val="EF4B66"/>
                </a:solidFill>
                <a:effectLst/>
              </a:rPr>
              <a:t>.</a:t>
            </a:r>
            <a:r>
              <a:rPr lang="en-US" sz="360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7" y="1331912"/>
            <a:ext cx="2191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9795" y="2141289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588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6339" y="118115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5356" y="201747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5356" y="5235817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Making comparison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06977"/>
            <a:ext cx="6078497" cy="5944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Comparative </a:t>
            </a:r>
            <a:r>
              <a:rPr lang="en-US" smtClean="0">
                <a:solidFill>
                  <a:schemeClr val="tx1"/>
                </a:solidFill>
              </a:rPr>
              <a:t>adverbs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5235817"/>
            <a:ext cx="6087026" cy="5727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to find out who…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162253" y="1487255"/>
            <a:ext cx="1531060" cy="5302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244296" y="2326274"/>
            <a:ext cx="1531060" cy="11807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27" idx="0"/>
          </p:cNvCxnSpPr>
          <p:nvPr/>
        </p:nvCxnSpPr>
        <p:spPr>
          <a:xfrm rot="10800000" flipV="1">
            <a:off x="1244296" y="5536541"/>
            <a:ext cx="1531060" cy="488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3: </a:t>
            </a:r>
            <a:r>
              <a:rPr lang="en-US" sz="2000" b="1">
                <a:solidFill>
                  <a:schemeClr val="bg1"/>
                </a:solidFill>
              </a:rPr>
              <a:t>A CLOSER LOOK </a:t>
            </a:r>
            <a:r>
              <a:rPr lang="en-US" sz="2000" b="1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339" y="6024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945132"/>
            <a:ext cx="608702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26339" y="35070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18" idx="0"/>
          </p:cNvCxnSpPr>
          <p:nvPr/>
        </p:nvCxnSpPr>
        <p:spPr>
          <a:xfrm>
            <a:off x="2162253" y="3815856"/>
            <a:ext cx="1578139" cy="14199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8626" y="2793689"/>
            <a:ext cx="6064184" cy="230558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Write the comparative forms of the adverbs in the table below.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the sentences with the comparative forms of the adverbs in brackets.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sentences with suitable comparative forms of the adverbs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Read the situations and complete the sentences using the comparative forms.</a:t>
            </a:r>
          </a:p>
        </p:txBody>
      </p:sp>
    </p:spTree>
    <p:extLst>
      <p:ext uri="{BB962C8B-B14F-4D97-AF65-F5344CB8AC3E}">
        <p14:creationId xmlns:p14="http://schemas.microsoft.com/office/powerpoint/2010/main" val="2266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93C49B1C-EE2D-0E09-EDB1-42C88D46274D}"/>
              </a:ext>
            </a:extLst>
          </p:cNvPr>
          <p:cNvSpPr/>
          <p:nvPr/>
        </p:nvSpPr>
        <p:spPr>
          <a:xfrm>
            <a:off x="176035" y="3140050"/>
            <a:ext cx="4188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41" y="1031555"/>
            <a:ext cx="4488134" cy="298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3"/>
          <a:stretch/>
        </p:blipFill>
        <p:spPr>
          <a:xfrm>
            <a:off x="7961873" y="3743204"/>
            <a:ext cx="4008609" cy="3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414252" y="1180240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</a:t>
            </a:r>
            <a:r>
              <a:rPr lang="en-US" sz="2600"/>
              <a:t>→ </a:t>
            </a:r>
            <a:r>
              <a:rPr lang="en-US" sz="2600" smtClean="0"/>
              <a:t>hard</a:t>
            </a:r>
            <a:r>
              <a:rPr lang="en-US" sz="260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10" y="1757034"/>
            <a:ext cx="6065650" cy="501165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7065" y="1221314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table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604" y="11986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70835" y="1085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36243" y="2880576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02848" y="3403796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379905" y="3940986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191910" y="4530820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14602" y="5059261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5994577" y="5616771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52394" y="6175584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68906" y="11551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41" y="1172499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626" y="10389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139755" y="2006591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Mai </a:t>
            </a:r>
            <a:r>
              <a:rPr lang="en-US" sz="3200" dirty="0"/>
              <a:t>dances (beautifully</a:t>
            </a:r>
            <a:r>
              <a:rPr lang="en-US" sz="3200"/>
              <a:t>) </a:t>
            </a:r>
            <a:r>
              <a:rPr lang="en-US" sz="320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/>
              <a:t>does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</a:t>
            </a:r>
            <a:r>
              <a:rPr lang="en-US" sz="3200"/>
              <a:t>) </a:t>
            </a:r>
            <a:r>
              <a:rPr lang="en-US" sz="3200" smtClean="0"/>
              <a:t>_____________. </a:t>
            </a:r>
            <a:r>
              <a:rPr lang="en-US" sz="3200" dirty="0"/>
              <a:t>I can’t read </a:t>
            </a:r>
            <a:r>
              <a:rPr lang="en-US" sz="3200"/>
              <a:t>it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</a:t>
            </a:r>
            <a:r>
              <a:rPr lang="en-US" sz="3200"/>
              <a:t>) </a:t>
            </a:r>
            <a:r>
              <a:rPr lang="en-US" sz="3200" smtClean="0"/>
              <a:t>_____ than </a:t>
            </a:r>
            <a:r>
              <a:rPr lang="en-US" sz="3200" dirty="0"/>
              <a:t>that in the </a:t>
            </a:r>
            <a:r>
              <a:rPr lang="en-US" sz="3200"/>
              <a:t>countryside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</a:t>
            </a:r>
            <a:r>
              <a:rPr lang="en-US" sz="3200"/>
              <a:t>) </a:t>
            </a:r>
            <a:r>
              <a:rPr lang="en-US" sz="320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458570" y="2006591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3958840" y="2670263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426576" y="3311518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398824" y="4422032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717080" y="5048484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476" y="1119003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31" y="9960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13360" y="2326670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</a:t>
            </a:r>
            <a:r>
              <a:rPr lang="en-US" sz="3200" smtClean="0"/>
              <a:t>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701461" y="2357795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333223" y="3045428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701527" y="3754593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568629" y="4483622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630543" y="5723452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103760" y="1585953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103760" y="1645653"/>
            <a:ext cx="104179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17805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00306" y="1896217"/>
            <a:ext cx="119056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The red car can run 200 km/h while </a:t>
            </a:r>
            <a:r>
              <a:rPr lang="en-US" sz="3200"/>
              <a:t>the </a:t>
            </a:r>
            <a:r>
              <a:rPr lang="en-US" sz="320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200000"/>
              </a:lnSpc>
            </a:pPr>
            <a:r>
              <a:rPr lang="en-US" sz="3200" smtClean="0">
                <a:sym typeface="Wingdings 3" panose="05040102010807070707" pitchFamily="18" charset="2"/>
              </a:rPr>
              <a:t> </a:t>
            </a:r>
            <a:r>
              <a:rPr lang="en-US" sz="3200" smtClean="0"/>
              <a:t>The </a:t>
            </a:r>
            <a:r>
              <a:rPr lang="en-US" sz="3200" dirty="0"/>
              <a:t>red car can </a:t>
            </a:r>
            <a:r>
              <a:rPr lang="en-US" sz="3200"/>
              <a:t>run </a:t>
            </a:r>
            <a:r>
              <a:rPr lang="en-US" sz="320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>
              <a:lnSpc>
                <a:spcPct val="200000"/>
              </a:lnSpc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Nick </a:t>
            </a:r>
            <a:r>
              <a:rPr lang="en-US" sz="3200" dirty="0"/>
              <a:t>can </a:t>
            </a:r>
            <a:r>
              <a:rPr lang="en-US" sz="3200"/>
              <a:t>jump </a:t>
            </a:r>
            <a:r>
              <a:rPr lang="en-US" sz="3200" smtClean="0"/>
              <a:t>___________________. </a:t>
            </a:r>
            <a:r>
              <a:rPr lang="en-US" sz="3200" dirty="0"/>
              <a:t>(high)</a:t>
            </a:r>
            <a:endParaRPr lang="vi-VN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077970" y="3199449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63870" y="512606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3866</TotalTime>
  <Words>675</Words>
  <Application>Microsoft Office PowerPoint</Application>
  <PresentationFormat>Widescreen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217</cp:revision>
  <dcterms:created xsi:type="dcterms:W3CDTF">2020-12-09T02:04:09Z</dcterms:created>
  <dcterms:modified xsi:type="dcterms:W3CDTF">2023-04-28T10:37:48Z</dcterms:modified>
</cp:coreProperties>
</file>