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78" r:id="rId2"/>
    <p:sldId id="264" r:id="rId3"/>
    <p:sldId id="266" r:id="rId4"/>
    <p:sldId id="263" r:id="rId5"/>
    <p:sldId id="267" r:id="rId6"/>
    <p:sldId id="270" r:id="rId7"/>
    <p:sldId id="268" r:id="rId8"/>
    <p:sldId id="288" r:id="rId9"/>
    <p:sldId id="271" r:id="rId10"/>
    <p:sldId id="279"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27T07:44:25.661"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239184" y="692150"/>
            <a:ext cx="11885083" cy="6110288"/>
          </a:xfrm>
          <a:prstGeom prst="rect">
            <a:avLst/>
          </a:prstGeom>
          <a:noFill/>
          <a:ln w="9525">
            <a:noFill/>
          </a:ln>
        </p:spPr>
      </p:pic>
      <p:sp>
        <p:nvSpPr>
          <p:cNvPr id="10" name="Rectangle 7"/>
          <p:cNvSpPr>
            <a:spLocks noChangeArrowheads="1"/>
          </p:cNvSpPr>
          <p:nvPr/>
        </p:nvSpPr>
        <p:spPr bwMode="auto">
          <a:xfrm>
            <a:off x="2117" y="549275"/>
            <a:ext cx="12192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Grp="1" noChangeArrowheads="1"/>
          </p:cNvSpPr>
          <p:nvPr>
            <p:ph type="subTitle" idx="1"/>
          </p:nvPr>
        </p:nvSpPr>
        <p:spPr>
          <a:xfrm>
            <a:off x="2544233" y="2492375"/>
            <a:ext cx="7393517" cy="1222375"/>
          </a:xfrm>
        </p:spPr>
        <p:txBody>
          <a:bodyPr anchor="ctr"/>
          <a:lstStyle>
            <a:lvl1pPr marL="0" indent="0" algn="ctr">
              <a:buFontTx/>
              <a:buNone/>
              <a:defRPr/>
            </a:lvl1pPr>
          </a:lstStyle>
          <a:p>
            <a:pPr lvl="0"/>
            <a:r>
              <a:rPr lang="en-US" altLang="zh-CN" noProof="0"/>
              <a:t>Click to edit Master subtitle style</a:t>
            </a:r>
          </a:p>
        </p:txBody>
      </p:sp>
      <p:sp>
        <p:nvSpPr>
          <p:cNvPr id="2056" name="Rectangle 8"/>
          <p:cNvSpPr>
            <a:spLocks noGrp="1" noChangeArrowheads="1"/>
          </p:cNvSpPr>
          <p:nvPr>
            <p:ph type="ctrTitle"/>
          </p:nvPr>
        </p:nvSpPr>
        <p:spPr>
          <a:xfrm>
            <a:off x="1007533" y="620713"/>
            <a:ext cx="10363200" cy="1470025"/>
          </a:xfrm>
        </p:spPr>
        <p:txBody>
          <a:bodyPr/>
          <a:lstStyle>
            <a:lvl1pPr>
              <a:defRPr sz="3600"/>
            </a:lvl1pPr>
          </a:lstStyle>
          <a:p>
            <a:pPr lvl="0"/>
            <a:r>
              <a:rPr lang="en-US" altLang="zh-CN" noProof="0"/>
              <a:t>Click to edit Master title style</a:t>
            </a:r>
          </a:p>
        </p:txBody>
      </p:sp>
      <p:sp>
        <p:nvSpPr>
          <p:cNvPr id="11" name="Rectangle 4"/>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2F12463-1502-4693-AD4E-2569D8AA08BD}" type="datetimeFigureOut">
              <a:rPr lang="en-US" smtClean="0"/>
              <a:t>9/1/2025</a:t>
            </a:fld>
            <a:endParaRPr lang="en-US"/>
          </a:p>
        </p:txBody>
      </p:sp>
      <p:sp>
        <p:nvSpPr>
          <p:cNvPr id="12" name="Rectangle 5"/>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3" name="Rectangle 6"/>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1B23479-198E-4770-9823-870FCBA228DD}"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F12463-1502-4693-AD4E-2569D8AA08BD}"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3479-198E-4770-9823-870FCBA228DD}"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F12463-1502-4693-AD4E-2569D8AA08BD}"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3479-198E-4770-9823-870FCBA228DD}"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F12463-1502-4693-AD4E-2569D8AA08BD}"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3479-198E-4770-9823-870FCBA228DD}"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2F12463-1502-4693-AD4E-2569D8AA08BD}"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3479-198E-4770-9823-870FCBA228DD}"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F12463-1502-4693-AD4E-2569D8AA08BD}"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23479-198E-4770-9823-870FCBA228DD}"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F12463-1502-4693-AD4E-2569D8AA08BD}" type="datetimeFigureOut">
              <a:rPr lang="en-US" smtClean="0"/>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B23479-198E-4770-9823-870FCBA228DD}"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F12463-1502-4693-AD4E-2569D8AA08BD}" type="datetimeFigureOut">
              <a:rPr lang="en-US" smtClean="0"/>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23479-198E-4770-9823-870FCBA228DD}"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12463-1502-4693-AD4E-2569D8AA08BD}" type="datetimeFigureOut">
              <a:rPr lang="en-US" smtClean="0"/>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23479-198E-4770-9823-870FCBA228DD}"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F12463-1502-4693-AD4E-2569D8AA08BD}"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23479-198E-4770-9823-870FCBA228DD}"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F12463-1502-4693-AD4E-2569D8AA08BD}"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23479-198E-4770-9823-870FCBA228DD}"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17" y="333375"/>
            <a:ext cx="12192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3"/>
          <a:srcRect t="1094" r="8122" b="13318"/>
          <a:stretch>
            <a:fillRect/>
          </a:stretch>
        </p:blipFill>
        <p:spPr>
          <a:xfrm>
            <a:off x="7730067" y="4438650"/>
            <a:ext cx="4453467" cy="2333625"/>
          </a:xfrm>
          <a:prstGeom prst="rect">
            <a:avLst/>
          </a:prstGeom>
          <a:noFill/>
          <a:ln w="9525">
            <a:noFill/>
          </a:ln>
        </p:spPr>
      </p:pic>
      <p:sp>
        <p:nvSpPr>
          <p:cNvPr id="1028" name="Rectangle 4"/>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zh-CN" dirty="0"/>
              <a:t>Click to edit Master title style</a:t>
            </a:r>
          </a:p>
        </p:txBody>
      </p:sp>
      <p:sp>
        <p:nvSpPr>
          <p:cNvPr id="1029" name="Rectangle 5"/>
          <p:cNvSpPr>
            <a:spLocks noGrp="1"/>
          </p:cNvSpPr>
          <p:nvPr>
            <p:ph type="body" idx="1"/>
          </p:nvPr>
        </p:nvSpPr>
        <p:spPr>
          <a:xfrm>
            <a:off x="609600" y="1600200"/>
            <a:ext cx="10972800" cy="4525963"/>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0" name="Rectangle 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2F12463-1502-4693-AD4E-2569D8AA08BD}" type="datetimeFigureOut">
              <a:rPr lang="en-US" smtClean="0"/>
              <a:t>9/1/2025</a:t>
            </a:fld>
            <a:endParaRPr lang="en-US"/>
          </a:p>
        </p:txBody>
      </p:sp>
      <p:sp>
        <p:nvSpPr>
          <p:cNvPr id="1031" name="Rectangle 7"/>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2" name="Rectangle 8"/>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11B23479-198E-4770-9823-870FCBA228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Users\Admin\Documents\Picture5.pngPicture5"/>
          <p:cNvPicPr>
            <a:picLocks noChangeAspect="1" noChangeArrowheads="1"/>
          </p:cNvPicPr>
          <p:nvPr/>
        </p:nvPicPr>
        <p:blipFill>
          <a:blip r:embed="rId2"/>
          <a:srcRect t="3260" b="3260"/>
          <a:stretch>
            <a:fillRect/>
          </a:stretch>
        </p:blipFill>
        <p:spPr bwMode="auto">
          <a:xfrm>
            <a:off x="-1162050" y="-653415"/>
            <a:ext cx="13353415" cy="7522845"/>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5"/>
          <p:cNvSpPr>
            <a:spLocks noChangeArrowheads="1" noChangeShapeType="1" noTextEdit="1"/>
          </p:cNvSpPr>
          <p:nvPr/>
        </p:nvSpPr>
        <p:spPr bwMode="auto">
          <a:xfrm>
            <a:off x="1523999" y="602589"/>
            <a:ext cx="9144000" cy="2743200"/>
          </a:xfrm>
          <a:prstGeom prst="rect">
            <a:avLst/>
          </a:prstGeom>
        </p:spPr>
        <p:txBody>
          <a:bodyPr wrap="none" numCol="1"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0" cap="none" spc="0" normalizeH="0" baseline="0" noProof="0" dirty="0">
              <a:ln w="12700">
                <a:solidFill>
                  <a:srgbClr val="000000"/>
                </a:solidFill>
                <a:round/>
              </a:ln>
              <a:solidFill>
                <a:srgbClr val="002060"/>
              </a:solidFill>
              <a:effectLst>
                <a:outerShdw dist="35921" dir="2700000" sy="50000" kx="2115830" algn="bl" rotWithShape="0">
                  <a:srgbClr val="C0C0C0">
                    <a:alpha val="79999"/>
                  </a:srgbClr>
                </a:outerShdw>
              </a:effectLst>
              <a:uLnTx/>
              <a:uFillTx/>
              <a:latin typeface="Times New Roman" panose="02020603050405020304"/>
              <a:ea typeface="+mn-ea"/>
              <a:cs typeface="Times New Roman" panose="020206030504050203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0" cap="none" spc="0" normalizeH="0" baseline="0" noProof="0" dirty="0">
                <a:ln w="12700">
                  <a:solidFill>
                    <a:srgbClr val="000000"/>
                  </a:solidFill>
                  <a:round/>
                </a:ln>
                <a:solidFill>
                  <a:srgbClr val="002060"/>
                </a:solidFill>
                <a:effectLst>
                  <a:outerShdw dist="35921" dir="2700000" sy="50000" kx="2115830" algn="bl" rotWithShape="0">
                    <a:srgbClr val="C0C0C0">
                      <a:alpha val="79999"/>
                    </a:srgbClr>
                  </a:outerShdw>
                </a:effectLst>
                <a:uLnTx/>
                <a:uFillTx/>
                <a:latin typeface="Times New Roman" panose="02020603050405020304"/>
                <a:ea typeface="+mn-ea"/>
                <a:cs typeface="Times New Roman" panose="02020603050405020304"/>
              </a:rPr>
              <a:t>Ch</a:t>
            </a:r>
            <a:r>
              <a:rPr kumimoji="0" lang="vi-VN" altLang="en-US" sz="2400" b="1" i="0" u="none" strike="noStrike" kern="10" cap="none" spc="0" normalizeH="0" baseline="0" noProof="0" dirty="0">
                <a:ln w="12700">
                  <a:solidFill>
                    <a:srgbClr val="000000"/>
                  </a:solidFill>
                  <a:round/>
                </a:ln>
                <a:solidFill>
                  <a:srgbClr val="002060"/>
                </a:solidFill>
                <a:effectLst>
                  <a:outerShdw dist="35921" dir="2700000" sy="50000" kx="2115830" algn="bl" rotWithShape="0">
                    <a:srgbClr val="C0C0C0">
                      <a:alpha val="79999"/>
                    </a:srgbClr>
                  </a:outerShdw>
                </a:effectLst>
                <a:uLnTx/>
                <a:uFillTx/>
                <a:latin typeface="Times New Roman" panose="02020603050405020304"/>
                <a:ea typeface="+mn-ea"/>
                <a:cs typeface="Times New Roman" panose="02020603050405020304"/>
              </a:rPr>
              <a:t>úng ta hãy cùng vào bài học</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en-US" sz="1800" b="1" i="0" u="none" strike="noStrike" kern="10" cap="none" spc="0" normalizeH="0" baseline="0" noProof="0" dirty="0">
              <a:ln w="12700">
                <a:solidFill>
                  <a:srgbClr val="000000"/>
                </a:solidFill>
                <a:round/>
              </a:ln>
              <a:solidFill>
                <a:srgbClr val="002060"/>
              </a:solidFill>
              <a:effectLst>
                <a:outerShdw dist="35921" dir="2700000" sy="50000" kx="2115830" algn="bl" rotWithShape="0">
                  <a:srgbClr val="C0C0C0">
                    <a:alpha val="79999"/>
                  </a:srgbClr>
                </a:outerShdw>
              </a:effectLst>
              <a:uLnTx/>
              <a:uFillTx/>
              <a:latin typeface="Times New Roman" panose="02020603050405020304"/>
              <a:ea typeface="+mn-ea"/>
              <a:cs typeface="Times New Roman" panose="02020603050405020304"/>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en-US" sz="1800" b="1" i="0" u="none" strike="noStrike" kern="10" cap="none" spc="0" normalizeH="0" baseline="0" noProof="0" dirty="0">
              <a:ln w="12700">
                <a:solidFill>
                  <a:srgbClr val="000000"/>
                </a:solidFill>
                <a:round/>
              </a:ln>
              <a:solidFill>
                <a:srgbClr val="002060"/>
              </a:solidFill>
              <a:effectLst>
                <a:outerShdw dist="35921" dir="2700000" sy="50000" kx="2115830" algn="bl" rotWithShape="0">
                  <a:srgbClr val="C0C0C0">
                    <a:alpha val="79999"/>
                  </a:srgbClr>
                </a:outerShdw>
              </a:effectLst>
              <a:uLnTx/>
              <a:uFillTx/>
              <a:latin typeface="Times New Roman" panose="02020603050405020304"/>
              <a:ea typeface="+mn-ea"/>
              <a:cs typeface="Times New Roman" panose="020206030504050203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3200" b="1" i="0" u="none" strike="noStrike" kern="10" cap="none" spc="0" normalizeH="0" baseline="0" noProof="0" dirty="0">
                <a:ln w="12700">
                  <a:solidFill>
                    <a:srgbClr val="000000"/>
                  </a:solidFill>
                  <a:round/>
                </a:ln>
                <a:solidFill>
                  <a:srgbClr val="002060"/>
                </a:solidFill>
                <a:effectLst>
                  <a:outerShdw dist="35921" dir="2700000" sy="50000" kx="2115830" algn="bl" rotWithShape="0">
                    <a:srgbClr val="C0C0C0">
                      <a:alpha val="79999"/>
                    </a:srgbClr>
                  </a:outerShdw>
                </a:effectLst>
                <a:uLnTx/>
                <a:uFillTx/>
                <a:latin typeface="Times New Roman" panose="02020603050405020304"/>
                <a:ea typeface="+mn-ea"/>
                <a:cs typeface="Times New Roman" panose="02020603050405020304"/>
              </a:rPr>
              <a:t>BÀI 9: Hình đồng dạng</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3200" b="1" i="0" u="none" strike="noStrike" kern="10" cap="none" spc="0" normalizeH="0" baseline="0" noProof="0" dirty="0">
                <a:ln w="12700">
                  <a:solidFill>
                    <a:srgbClr val="000000"/>
                  </a:solidFill>
                  <a:round/>
                </a:ln>
                <a:solidFill>
                  <a:srgbClr val="002060"/>
                </a:solidFill>
                <a:effectLst>
                  <a:outerShdw dist="35921" dir="2700000" sy="50000" kx="2115830" algn="bl" rotWithShape="0">
                    <a:srgbClr val="C0C0C0">
                      <a:alpha val="79999"/>
                    </a:srgbClr>
                  </a:outerShdw>
                </a:effectLst>
                <a:uLnTx/>
                <a:uFillTx/>
                <a:latin typeface="Times New Roman" panose="02020603050405020304"/>
                <a:ea typeface="+mn-ea"/>
                <a:cs typeface="Times New Roman" panose="02020603050405020304"/>
              </a:rPr>
              <a:t>TIẾT 2</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en-US" sz="3200" b="1" i="0" u="none" strike="noStrike" kern="10" cap="none" spc="0" normalizeH="0" baseline="0" noProof="0" dirty="0">
              <a:ln w="12700">
                <a:solidFill>
                  <a:srgbClr val="000000"/>
                </a:solidFill>
                <a:round/>
              </a:ln>
              <a:solidFill>
                <a:srgbClr val="002060"/>
              </a:solidFill>
              <a:effectLst>
                <a:outerShdw dist="35921" dir="2700000" sy="50000" kx="2115830" algn="bl" rotWithShape="0">
                  <a:srgbClr val="C0C0C0">
                    <a:alpha val="79999"/>
                  </a:srgbClr>
                </a:outerShdw>
              </a:effectLst>
              <a:uLnTx/>
              <a:uFillTx/>
              <a:latin typeface="Times New Roman" panose="02020603050405020304"/>
              <a:ea typeface="+mn-ea"/>
              <a:cs typeface="Times New Roman" panose="02020603050405020304"/>
            </a:endParaRPr>
          </a:p>
        </p:txBody>
      </p:sp>
      <p:sp>
        <p:nvSpPr>
          <p:cNvPr id="7" name="Rectangle 6"/>
          <p:cNvSpPr/>
          <p:nvPr/>
        </p:nvSpPr>
        <p:spPr>
          <a:xfrm>
            <a:off x="4780280" y="3068320"/>
            <a:ext cx="2630805" cy="1547495"/>
          </a:xfrm>
          <a:prstGeom prst="rect">
            <a:avLst/>
          </a:prstGeom>
        </p:spPr>
        <p:txBody>
          <a:bodyPr wrap="non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altLang="en-US"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MÔN</a:t>
            </a:r>
            <a:r>
              <a:rPr kumimoji="0" lang="en-US" altLang="en-US" sz="2800" b="1" i="0" u="none" strike="noStrike" kern="0" cap="none" spc="0" normalizeH="0" baseline="0" noProof="0" dirty="0">
                <a:ln>
                  <a:noFill/>
                </a:ln>
                <a:solidFill>
                  <a:srgbClr val="FF0000"/>
                </a:solidFill>
                <a:effectLst/>
                <a:uLnTx/>
                <a:uFillTx/>
                <a:latin typeface="Calibri Light" panose="020F0302020204030204"/>
                <a:ea typeface="+mn-ea"/>
                <a:cs typeface="+mn-cs"/>
              </a:rPr>
              <a:t>:</a:t>
            </a:r>
            <a:r>
              <a:rPr kumimoji="0" lang="vi-VN" altLang="en-US"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TOÁN </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8</a:t>
            </a:r>
            <a:r>
              <a:rPr kumimoji="0" lang="vi-VN" alt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a:t>
            </a:r>
            <a:endParaRPr kumimoji="0" lang="en-US" altLang="en-US" sz="6000" b="1" i="0" u="none" strike="noStrike" kern="0" cap="none" spc="0" normalizeH="0" baseline="0" noProof="0" dirty="0">
              <a:ln>
                <a:noFill/>
              </a:ln>
              <a:solidFill>
                <a:srgbClr val="FF0000"/>
              </a:solidFill>
              <a:effectLst/>
              <a:uLnTx/>
              <a:uFillTx/>
              <a:latin typeface="Calibri Light" panose="020F0302020204030204"/>
              <a:ea typeface="+mn-ea"/>
              <a:cs typeface="+mn-cs"/>
            </a:endParaRPr>
          </a:p>
        </p:txBody>
      </p:sp>
      <p:sp>
        <p:nvSpPr>
          <p:cNvPr id="8" name="TextBox 7"/>
          <p:cNvSpPr txBox="1"/>
          <p:nvPr/>
        </p:nvSpPr>
        <p:spPr>
          <a:xfrm>
            <a:off x="3865880" y="4832350"/>
            <a:ext cx="699325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1"/>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4" name="Picture 3" descr="C:\Users\Admin\Documents\Picture8.pngPicture8"/>
          <p:cNvPicPr>
            <a:picLocks noChangeAspect="1" noChangeArrowheads="1"/>
          </p:cNvPicPr>
          <p:nvPr/>
        </p:nvPicPr>
        <p:blipFill>
          <a:blip r:embed="rId5"/>
          <a:srcRect t="4341" b="4341"/>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2"/>
          <p:cNvSpPr>
            <a:spLocks noChangeArrowheads="1" noChangeShapeType="1" noTextEdit="1"/>
          </p:cNvSpPr>
          <p:nvPr/>
        </p:nvSpPr>
        <p:spPr bwMode="auto">
          <a:xfrm>
            <a:off x="1905000" y="709896"/>
            <a:ext cx="8382000" cy="2362200"/>
          </a:xfrm>
          <a:prstGeom prst="rect">
            <a:avLst/>
          </a:prstGeom>
        </p:spPr>
        <p:txBody>
          <a:bodyPr wrap="none" numCol="1"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1" i="0" u="none" strike="noStrike" kern="1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en-US" sz="3600" b="1" i="0" u="none" strike="noStrike" kern="1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en-US" sz="3600" b="1" i="0" u="none" strike="noStrike" kern="1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3600" b="1" i="0" u="none" strike="noStrike" kern="1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CÁC EM ƠI!</a:t>
            </a:r>
            <a:endParaRPr kumimoji="0" lang="en-US" sz="3600" b="1" i="0" u="none" strike="noStrike" kern="1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BÀI HỌC ĐẾN ĐÂY KẾT THÚC</a:t>
            </a:r>
            <a:r>
              <a:rPr kumimoji="0" lang="vi-VN" altLang="en-US" sz="3600" b="1" i="0" u="none" strike="noStrike" kern="1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RỒI.</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3600" b="1" i="0" u="none" strike="noStrike" kern="1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HẸN TIẾT HỌC THÚ VỊ TỚI NHÉ.</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a:t>
            </a:r>
          </a:p>
        </p:txBody>
      </p:sp>
      <p:sp>
        <p:nvSpPr>
          <p:cNvPr id="6" name="WordArt 2"/>
          <p:cNvSpPr>
            <a:spLocks noChangeArrowheads="1" noChangeShapeType="1" noTextEdit="1"/>
          </p:cNvSpPr>
          <p:nvPr/>
        </p:nvSpPr>
        <p:spPr bwMode="auto">
          <a:xfrm>
            <a:off x="1283369" y="3072061"/>
            <a:ext cx="9914020" cy="2542675"/>
          </a:xfrm>
          <a:prstGeom prst="rect">
            <a:avLst/>
          </a:prstGeom>
        </p:spPr>
        <p:txBody>
          <a:bodyPr wrap="none" numCol="1" fromWordArt="1">
            <a:prstTxWarp prst="textPlain">
              <a:avLst>
                <a:gd name="adj" fmla="val 49515"/>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1" i="0" u="none" strike="noStrike" kern="10" cap="none" spc="0" normalizeH="0" baseline="0" noProof="0" dirty="0">
              <a:ln w="28575">
                <a:solidFill>
                  <a:srgbClr val="FEF800"/>
                </a:solidFill>
                <a:round/>
              </a:ln>
              <a:solidFill>
                <a:prstClr val="black"/>
              </a:solidFill>
              <a:effectLst>
                <a:outerShdw dist="107763" dir="18900000" algn="ctr" rotWithShape="0">
                  <a:srgbClr val="868686">
                    <a:alpha val="50000"/>
                  </a:srgbClr>
                </a:outerShdw>
              </a:effectLst>
              <a:uLnTx/>
              <a:uFillTx/>
              <a:latin typeface="Times New Roman" panose="02020603050405020304" pitchFamily="18" charset="0"/>
              <a:ea typeface="+mn-ea"/>
              <a:cs typeface="Times New Roman" panose="02020603050405020304" pitchFamily="18" charset="0"/>
            </a:endParaRPr>
          </a:p>
        </p:txBody>
      </p:sp>
      <p:pic>
        <p:nvPicPr>
          <p:cNvPr id="2" name="Tieng-chuong-het-gio-reng-www_tiengdong_com">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5786120" y="3119120"/>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additive="base">
                                        <p:cTn id="10" dur="5198"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14"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1">
                  <p:stCondLst>
                    <p:cond delay="indefinite"/>
                  </p:stCondLst>
                  <p:endCondLst>
                    <p:cond evt="onStopAudio" delay="0">
                      <p:tgtEl>
                        <p:sldTgt/>
                      </p:tgtEl>
                    </p:cond>
                  </p:endCondLst>
                </p:cTn>
                <p:tgtEl>
                  <p:spTgt spid="2"/>
                </p:tgtEl>
              </p:cMediaNode>
            </p:audio>
          </p:childTnLst>
        </p:cTn>
      </p:par>
    </p:tnLst>
    <p:bldLst>
      <p:bldP spid="5" grpId="0"/>
      <p:bldP spid="5" grpId="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7165" y="274955"/>
            <a:ext cx="12369165" cy="1143000"/>
          </a:xfrm>
        </p:spPr>
        <p:txBody>
          <a:bodyPr>
            <a:normAutofit fontScale="90000"/>
          </a:bodyPr>
          <a:lstStyle/>
          <a:p>
            <a:r>
              <a:rPr lang="vi-VN" altLang="en-US" b="1"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 </a:t>
            </a:r>
            <a:r>
              <a:rPr lang="en-US" b="1"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TRÒ CHƠI : </a:t>
            </a:r>
            <a:r>
              <a:rPr lang="vi-VN" altLang="en-US" b="1"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mn-ea"/>
              </a:rPr>
              <a:t>NHANH TAY NHANH MẮT</a:t>
            </a:r>
            <a:br>
              <a:rPr lang="vi-VN" altLang="en-US" i="1" dirty="0">
                <a:solidFill>
                  <a:srgbClr val="0033CC"/>
                </a:solidFill>
                <a:latin typeface="Times New Roman" panose="02020603050405020304" pitchFamily="18" charset="0"/>
                <a:cs typeface="Times New Roman" panose="02020603050405020304" pitchFamily="18" charset="0"/>
                <a:sym typeface="+mn-ea"/>
              </a:rPr>
            </a:br>
            <a:r>
              <a:rPr lang="vi-VN" altLang="en-US" sz="3110" i="1" dirty="0">
                <a:solidFill>
                  <a:srgbClr val="0033CC"/>
                </a:solidFill>
                <a:latin typeface="Times New Roman" panose="02020603050405020304" pitchFamily="18" charset="0"/>
                <a:cs typeface="Times New Roman" panose="02020603050405020304" pitchFamily="18" charset="0"/>
                <a:sym typeface="+mn-ea"/>
              </a:rPr>
              <a:t>Cho hình dưới đây: Từ điểm O phóng to tam giác ABC; OA=2cm, AA’=4 cm</a:t>
            </a:r>
            <a:endParaRPr lang="en-US" sz="3110"/>
          </a:p>
        </p:txBody>
      </p:sp>
      <p:sp>
        <p:nvSpPr>
          <p:cNvPr id="6" name="TextBox 5"/>
          <p:cNvSpPr txBox="1"/>
          <p:nvPr/>
        </p:nvSpPr>
        <p:spPr>
          <a:xfrm>
            <a:off x="715645" y="1691640"/>
            <a:ext cx="5380990" cy="3241040"/>
          </a:xfrm>
          <a:prstGeom prst="rect">
            <a:avLst/>
          </a:prstGeom>
          <a:solidFill>
            <a:schemeClr val="bg1"/>
          </a:solidFill>
          <a:ln>
            <a:noFill/>
          </a:ln>
        </p:spPr>
        <p:txBody>
          <a:bodyPr wrap="square" rtlCol="0">
            <a:noAutofit/>
          </a:bodyPr>
          <a:lstStyle/>
          <a:p>
            <a:pPr marL="0" marR="0" lvl="0" indent="0" algn="l" defTabSz="914400" rtl="0" eaLnBrk="1" fontAlgn="auto" latinLnBrk="0" hangingPunct="1">
              <a:spcBef>
                <a:spcPts val="0"/>
              </a:spcBef>
              <a:spcAft>
                <a:spcPts val="0"/>
              </a:spcAft>
              <a:buClrTx/>
              <a:buSzTx/>
              <a:buFontTx/>
              <a:buNone/>
              <a:defRPr/>
            </a:pPr>
            <a:endParaRPr kumimoji="0" lang="en-US" sz="24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vi-VN" altLang="en-US" sz="2400" b="0" i="1"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Hãy điền vào chỗ chấm:</a:t>
            </a:r>
            <a:endParaRPr kumimoji="0" lang="en-US" sz="2400" b="0" i="1"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vi-V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Tam giác ABC đồng dạng phối cảnh 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p>
          <a:p>
            <a:pPr marL="0" marR="0" lvl="0" indent="0" algn="l" defTabSz="914400" rtl="0" eaLnBrk="1" fontAlgn="auto" latinLnBrk="0" hangingPunct="1">
              <a:spcBef>
                <a:spcPts val="0"/>
              </a:spcBef>
              <a:spcAft>
                <a:spcPts val="0"/>
              </a:spcAft>
              <a:buClrTx/>
              <a:buSzTx/>
              <a:buFontTx/>
              <a:buNone/>
              <a:defRPr/>
            </a:pPr>
            <a:r>
              <a:rPr kumimoji="0" lang="vi-V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Đoạn thẳng AC đồng dạng phối cảnh 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p>
          <a:p>
            <a:pPr marL="0" marR="0" lvl="0" indent="0" algn="l" defTabSz="914400" rtl="0" eaLnBrk="1" fontAlgn="auto" latinLnBrk="0" hangingPunct="1">
              <a:spcBef>
                <a:spcPts val="0"/>
              </a:spcBef>
              <a:spcAft>
                <a:spcPts val="0"/>
              </a:spcAft>
              <a:buClrTx/>
              <a:buSzTx/>
              <a:buFontTx/>
              <a:buNone/>
              <a:defRPr/>
            </a:pPr>
            <a:r>
              <a:rPr kumimoji="0" lang="vi-V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Tâm đồng dạng phối </a:t>
            </a:r>
            <a:r>
              <a:rPr kumimoji="0" lang="en-US" alt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vi-V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p>
          <a:p>
            <a:pPr marL="0" marR="0" lvl="0" indent="0" algn="l" defTabSz="914400" rtl="0" eaLnBrk="1" fontAlgn="auto" latinLnBrk="0" hangingPunct="1">
              <a:spcBef>
                <a:spcPts val="0"/>
              </a:spcBef>
              <a:spcAft>
                <a:spcPts val="0"/>
              </a:spcAft>
              <a:buClrTx/>
              <a:buSzTx/>
              <a:buFontTx/>
              <a:buNone/>
              <a:defRPr/>
            </a:pPr>
            <a:r>
              <a:rPr kumimoji="0" lang="vi-V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Tỉ số vị tự</a:t>
            </a:r>
            <a:r>
              <a:rPr kumimoji="0" lang="en-US" alt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a:t>
            </a:r>
            <a:r>
              <a:rPr kumimoji="0" lang="vi-V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&gt;</a:t>
            </a:r>
            <a:r>
              <a:rPr kumimoji="0" lang="en-US" alt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a:t>
            </a:r>
          </a:p>
        </p:txBody>
      </p:sp>
      <p:pic>
        <p:nvPicPr>
          <p:cNvPr id="4" name="Content Placeholder 3" descr="91"/>
          <p:cNvPicPr>
            <a:picLocks noGrp="1" noChangeAspect="1"/>
          </p:cNvPicPr>
          <p:nvPr>
            <p:ph sz="half" idx="1"/>
          </p:nvPr>
        </p:nvPicPr>
        <p:blipFill>
          <a:blip r:embed="rId5"/>
          <a:stretch>
            <a:fillRect/>
          </a:stretch>
        </p:blipFill>
        <p:spPr>
          <a:xfrm>
            <a:off x="5915660" y="1691005"/>
            <a:ext cx="5702300" cy="2824480"/>
          </a:xfrm>
          <a:prstGeom prst="rect">
            <a:avLst/>
          </a:prstGeom>
        </p:spPr>
      </p:pic>
      <p:pic>
        <p:nvPicPr>
          <p:cNvPr id="2" name="Content Placeholder 1"/>
          <p:cNvPicPr>
            <a:picLocks noGrp="1" noChangeAspect="1"/>
          </p:cNvPicPr>
          <p:nvPr>
            <p:ph sz="half" idx="2"/>
          </p:nvPr>
        </p:nvPicPr>
        <p:blipFill>
          <a:blip r:embed="rId6">
            <a:extLst>
              <a:ext uri="{BEBA8EAE-BF5A-486C-A8C5-ECC9F3942E4B}">
                <a14:imgProps xmlns:a14="http://schemas.microsoft.com/office/drawing/2010/main">
                  <a14:imgLayer r:embed="rId7">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594995" y="1391285"/>
            <a:ext cx="752475" cy="914400"/>
          </a:xfrm>
          <a:prstGeom prst="rect">
            <a:avLst/>
          </a:prstGeom>
        </p:spPr>
      </p:pic>
      <p:pic>
        <p:nvPicPr>
          <p:cNvPr id="3" name="tieng-dem-nguoc-10-giay-bao-het-gio-www_hieuung_com">
            <a:hlinkClick r:id="" action="ppaction://media"/>
          </p:cNvPr>
          <p:cNvPicPr/>
          <p:nvPr>
            <a:audioFile r:link="rId2"/>
            <p:extLst>
              <p:ext uri="{DAA4B4D4-6D71-4841-9C94-3DE7FCFB9230}">
                <p14:media xmlns:p14="http://schemas.microsoft.com/office/powerpoint/2010/main" r:embed="rId1"/>
              </p:ext>
            </p:extLst>
          </p:nvPr>
        </p:nvPicPr>
        <p:blipFill>
          <a:blip r:embed="rId8"/>
          <a:stretch>
            <a:fillRect/>
          </a:stretch>
        </p:blipFill>
        <p:spPr>
          <a:xfrm>
            <a:off x="446405" y="274955"/>
            <a:ext cx="619125" cy="619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additive="base">
                                        <p:cTn id="21" dur="136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1">
                  <p:stCondLst>
                    <p:cond delay="indefinite"/>
                  </p:stCondLst>
                  <p:endCondLst>
                    <p:cond evt="onStopAudio" delay="0">
                      <p:tgtEl>
                        <p:sldTgt/>
                      </p:tgtEl>
                    </p:cond>
                  </p:endCondLst>
                </p:cTn>
                <p:tgtEl>
                  <p:spTgt spid="3"/>
                </p:tgtEl>
              </p:cMediaNode>
            </p:audio>
          </p:childTnLst>
        </p:cTn>
      </p:par>
    </p:tnLst>
    <p:bldLst>
      <p:bldP spid="5" grpId="1"/>
      <p:bldP spid="6" grpId="0" bldLvl="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394970" y="413385"/>
            <a:ext cx="11401425" cy="140208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altLang="en-US" sz="2800" b="1"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                              </a:t>
            </a:r>
            <a:r>
              <a:rPr lang="en-US" sz="2800" b="1"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TRÒ CHƠI : </a:t>
            </a:r>
            <a:r>
              <a:rPr lang="vi-VN" altLang="en-US" sz="2800" b="1"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NHANH TAY NHANH MẮT</a:t>
            </a:r>
            <a:endParaRPr kumimoji="0" lang="vi-VN"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vi-VN" altLang="en-US" sz="2800" i="1" dirty="0">
                <a:solidFill>
                  <a:srgbClr val="0033CC"/>
                </a:solidFill>
                <a:latin typeface="Times New Roman" panose="02020603050405020304" pitchFamily="18" charset="0"/>
                <a:cs typeface="Times New Roman" panose="02020603050405020304" pitchFamily="18" charset="0"/>
                <a:sym typeface="+mn-ea"/>
              </a:rPr>
              <a:t>Cho hình dưới đây: Từ điểm O phóng to tam giác ABC; OA=2cm, AA’=4 cm</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pic>
        <p:nvPicPr>
          <p:cNvPr id="4" name="Content Placeholder 3" descr="91"/>
          <p:cNvPicPr>
            <a:picLocks noGrp="1" noChangeAspect="1"/>
          </p:cNvPicPr>
          <p:nvPr>
            <p:ph idx="1"/>
          </p:nvPr>
        </p:nvPicPr>
        <p:blipFill>
          <a:blip r:embed="rId3"/>
          <a:stretch>
            <a:fillRect/>
          </a:stretch>
        </p:blipFill>
        <p:spPr>
          <a:xfrm>
            <a:off x="5708650" y="1691640"/>
            <a:ext cx="4826000" cy="3481705"/>
          </a:xfrm>
          <a:prstGeom prst="rect">
            <a:avLst/>
          </a:prstGeom>
        </p:spPr>
      </p:pic>
      <p:sp>
        <p:nvSpPr>
          <p:cNvPr id="3" name="TextBox 5"/>
          <p:cNvSpPr txBox="1"/>
          <p:nvPr/>
        </p:nvSpPr>
        <p:spPr>
          <a:xfrm>
            <a:off x="535940" y="1691640"/>
            <a:ext cx="4808220" cy="3335655"/>
          </a:xfrm>
          <a:prstGeom prst="rect">
            <a:avLst/>
          </a:prstGeom>
          <a:solidFill>
            <a:schemeClr val="bg1"/>
          </a:solidFill>
          <a:ln>
            <a:noFill/>
          </a:ln>
        </p:spPr>
        <p:txBody>
          <a:bodyPr wrap="square" rtlCol="0">
            <a:noAutofit/>
          </a:bodyPr>
          <a:lstStyle/>
          <a:p>
            <a:pPr marL="0" marR="0" lvl="0" indent="0" algn="l" defTabSz="914400" rtl="0" eaLnBrk="1" fontAlgn="auto" latinLnBrk="0" hangingPunct="1">
              <a:spcBef>
                <a:spcPts val="0"/>
              </a:spcBef>
              <a:spcAft>
                <a:spcPts val="0"/>
              </a:spcAft>
              <a:buClrTx/>
              <a:buSzTx/>
              <a:buFontTx/>
              <a:buNone/>
              <a:defRPr/>
            </a:pPr>
            <a:endParaRPr kumimoji="0" lang="en-US" sz="24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vi-VN" altLang="en-US" sz="2400" b="0" i="1"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Hãy cho biết:</a:t>
            </a:r>
            <a:endParaRPr kumimoji="0" lang="en-US" sz="2400" b="0" i="1"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vi-V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+Tam giác ABC đồng dạng phối cảnh 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Tam giác A’B’C’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vi-V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+Đoạn thẳng AC đồng dạng phối cảnh 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Đoạn thẳng A’C’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vi-V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+Tâm đồng dạng phối cảnh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Tâm 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vi-V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+Tỉ số vị tự k&gt;1</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kumimoji="0" lang="vi-V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newsflash/>
      </p:transition>
    </mc:Choice>
    <mc:Fallback xmlns="">
      <p:transition spd="med">
        <p:newsfla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73735" y="1436370"/>
            <a:ext cx="9859645" cy="1989455"/>
          </a:xfrm>
          <a:prstGeom prst="rect">
            <a:avLst/>
          </a:prstGeom>
        </p:spPr>
        <p:txBody>
          <a:bodyPr wrap="square">
            <a:noAutofit/>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altLang="en-US" sz="2400" b="1" dirty="0">
                <a:latin typeface="Times New Roman" panose="02020603050405020304" pitchFamily="18" charset="0"/>
                <a:ea typeface="Calibri" panose="020F0502020204030204" pitchFamily="34" charset="0"/>
                <a:cs typeface="Times New Roman" panose="02020603050405020304" pitchFamily="18" charset="0"/>
              </a:rPr>
              <a:t>HOẠT ĐỘNG 3</a:t>
            </a:r>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 Thực hiện các hoạt động sau:</a:t>
            </a:r>
          </a:p>
          <a:p>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a, Cắt ra từ tờ giấy kẻ ô vuông:</a:t>
            </a:r>
          </a:p>
          <a:p>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 Hình chữ nhật ABCD có AB= 3cm, AD= 2cm; Hình chữ nhật A’B’C’D’ có A’B’= 3cm và A’D’= 2cm;</a:t>
            </a:r>
          </a:p>
          <a:p>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 Hình vuông MNPQ có MN=4cm và hình vuông M’N’P’Q’ có M’N’= 4cm</a:t>
            </a:r>
          </a:p>
          <a:p>
            <a:endParaRPr lang="vi-VN"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673735" y="405130"/>
            <a:ext cx="8943975" cy="1030605"/>
          </a:xfrm>
          <a:prstGeom prst="rect">
            <a:avLst/>
          </a:prstGeom>
          <a:noFill/>
        </p:spPr>
        <p:txBody>
          <a:bodyPr wrap="square" rtlCol="0">
            <a:noAutofit/>
          </a:bodyPr>
          <a:lstStyle/>
          <a:p>
            <a:pPr algn="ctr"/>
            <a:r>
              <a:rPr lang="vi-VN" altLang="en-US" sz="2800" b="1" dirty="0">
                <a:latin typeface="Times New Roman" panose="02020603050405020304" pitchFamily="18" charset="0"/>
                <a:cs typeface="Times New Roman" panose="02020603050405020304" pitchFamily="18" charset="0"/>
              </a:rPr>
              <a:t>  </a:t>
            </a:r>
            <a:r>
              <a:rPr lang="vi-VN" altLang="en-US" sz="28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II. HÌNH ĐỒNG DẠNG</a:t>
            </a:r>
          </a:p>
          <a:p>
            <a:r>
              <a:rPr lang="en-US" altLang="vi-VN" sz="28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1.Kh</a:t>
            </a:r>
            <a:r>
              <a:rPr lang="vi-VN" altLang="en-US" sz="28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ái niệm hai hình bằng nhau</a:t>
            </a:r>
          </a:p>
        </p:txBody>
      </p:sp>
      <p:sp>
        <p:nvSpPr>
          <p:cNvPr id="4" name="Rectangle 3"/>
          <p:cNvSpPr/>
          <p:nvPr/>
        </p:nvSpPr>
        <p:spPr>
          <a:xfrm>
            <a:off x="1792605" y="4832350"/>
            <a:ext cx="6090920" cy="165100"/>
          </a:xfrm>
          <a:prstGeom prst="rect">
            <a:avLst/>
          </a:prstGeom>
        </p:spPr>
        <p:txBody>
          <a:bodyPr wrap="square">
            <a:noAutofit/>
          </a:bodyPr>
          <a:lstStyle/>
          <a:p>
            <a:pPr>
              <a:lnSpc>
                <a:spcPct val="115000"/>
              </a:lnSpc>
              <a:spcAft>
                <a:spcPts val="800"/>
              </a:spcAft>
            </a:pPr>
            <a:endParaRPr lang="en-US" sz="2400" dirty="0">
              <a:latin typeface="Times New Roman" panose="02020603050405020304" pitchFamily="18" charset="0"/>
              <a:ea typeface="Arial" panose="020B0604020202020204" pitchFamily="34" charset="0"/>
            </a:endParaRPr>
          </a:p>
        </p:txBody>
      </p:sp>
      <p:sp>
        <p:nvSpPr>
          <p:cNvPr id="5" name="TextBox 4"/>
          <p:cNvSpPr txBox="1"/>
          <p:nvPr/>
        </p:nvSpPr>
        <p:spPr>
          <a:xfrm>
            <a:off x="674370" y="3628390"/>
            <a:ext cx="8943340" cy="811530"/>
          </a:xfrm>
          <a:prstGeom prst="rect">
            <a:avLst/>
          </a:prstGeom>
          <a:noFill/>
        </p:spPr>
        <p:txBody>
          <a:bodyPr wrap="square" rtlCol="0">
            <a:noAutofit/>
          </a:bodyPr>
          <a:lstStyle/>
          <a:p>
            <a:r>
              <a:rPr lang="vi-VN" altLang="en-US" sz="2400" dirty="0">
                <a:solidFill>
                  <a:schemeClr val="tx1"/>
                </a:solidFill>
                <a:latin typeface="Times New Roman" panose="02020603050405020304" pitchFamily="18" charset="0"/>
                <a:cs typeface="Times New Roman" panose="02020603050405020304" pitchFamily="18" charset="0"/>
              </a:rPr>
              <a:t>b,- Đặt hai mảnh giấy hình chữ nhật “chồng” khít lên nhau</a:t>
            </a:r>
          </a:p>
          <a:p>
            <a:r>
              <a:rPr lang="vi-VN" altLang="en-US" sz="2400" dirty="0">
                <a:solidFill>
                  <a:schemeClr val="tx1"/>
                </a:solidFill>
                <a:latin typeface="Times New Roman" panose="02020603050405020304" pitchFamily="18" charset="0"/>
                <a:cs typeface="Times New Roman" panose="02020603050405020304" pitchFamily="18" charset="0"/>
              </a:rPr>
              <a:t>   - Đặt hai mảnh giấy hình vuông “chồng khít” lên nhau</a:t>
            </a:r>
          </a:p>
        </p:txBody>
      </p:sp>
      <p:sp>
        <p:nvSpPr>
          <p:cNvPr id="7" name="Text Box 6"/>
          <p:cNvSpPr txBox="1"/>
          <p:nvPr/>
        </p:nvSpPr>
        <p:spPr>
          <a:xfrm>
            <a:off x="675005" y="4345940"/>
            <a:ext cx="8286750" cy="859155"/>
          </a:xfrm>
          <a:prstGeom prst="rect">
            <a:avLst/>
          </a:prstGeom>
          <a:noFill/>
        </p:spPr>
        <p:txBody>
          <a:bodyPr wrap="square" rtlCol="0">
            <a:noAutofit/>
          </a:bodyPr>
          <a:lstStyle/>
          <a:p>
            <a:endParaRPr lang="vi-VN" altLang="en-US" sz="2400" u="sng">
              <a:solidFill>
                <a:srgbClr val="FF0000"/>
              </a:solidFill>
              <a:latin typeface="Times New Roman" panose="02020603050405020304" pitchFamily="18" charset="0"/>
              <a:cs typeface="Times New Roman" panose="02020603050405020304" pitchFamily="18" charset="0"/>
            </a:endParaRPr>
          </a:p>
          <a:p>
            <a:r>
              <a:rPr lang="vi-VN" altLang="en-US" sz="2400" u="sng">
                <a:solidFill>
                  <a:srgbClr val="FF0000"/>
                </a:solidFill>
                <a:latin typeface="Times New Roman" panose="02020603050405020304" pitchFamily="18" charset="0"/>
                <a:cs typeface="Times New Roman" panose="02020603050405020304" pitchFamily="18" charset="0"/>
              </a:rPr>
              <a:t>Nhận xét: </a:t>
            </a:r>
            <a:r>
              <a:rPr lang="vi-VN" altLang="en-US" sz="2400">
                <a:solidFill>
                  <a:srgbClr val="FF0000"/>
                </a:solidFill>
                <a:latin typeface="Times New Roman" panose="02020603050405020304" pitchFamily="18" charset="0"/>
                <a:cs typeface="Times New Roman" panose="02020603050405020304" pitchFamily="18" charset="0"/>
              </a:rPr>
              <a:t>Nếu đặt hình H chồng khít lên hình H’ thì ta nói hai hình đó bằng nhau.</a:t>
            </a:r>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3000"/>
                                        <p:tgtEl>
                                          <p:spTgt spid="7">
                                            <p:txEl>
                                              <p:pRg st="1" end="1"/>
                                            </p:txEl>
                                          </p:spTgt>
                                        </p:tgtEl>
                                      </p:cBhvr>
                                    </p:animEffect>
                                    <p:anim calcmode="lin" valueType="num">
                                      <p:cBhvr>
                                        <p:cTn id="30" dur="3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1" dur="27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32" dur="300" accel="100000" fill="hold">
                                          <p:stCondLst>
                                            <p:cond delay="27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4" name="Rectangle 3"/>
          <p:cNvSpPr/>
          <p:nvPr/>
        </p:nvSpPr>
        <p:spPr>
          <a:xfrm>
            <a:off x="3270068" y="206039"/>
            <a:ext cx="4450080" cy="586105"/>
          </a:xfrm>
          <a:prstGeom prst="rect">
            <a:avLst/>
          </a:prstGeom>
        </p:spPr>
        <p:txBody>
          <a:bodyPr wrap="none">
            <a:spAutoFit/>
          </a:bodyPr>
          <a:lstStyle/>
          <a:p>
            <a:pPr algn="ctr">
              <a:lnSpc>
                <a:spcPct val="115000"/>
              </a:lnSpc>
            </a:pPr>
            <a:r>
              <a:rPr lang="vi-VN" altLang="en-US" sz="2800" b="1" dirty="0">
                <a:solidFill>
                  <a:srgbClr val="0033CC"/>
                </a:solidFill>
                <a:latin typeface="Times New Roman" panose="02020603050405020304" pitchFamily="18" charset="0"/>
                <a:ea typeface="Arial" panose="020B0604020202020204" pitchFamily="34" charset="0"/>
              </a:rPr>
              <a:t>2.HAI HÌNH ĐỒNG DẠNG</a:t>
            </a:r>
          </a:p>
        </p:txBody>
      </p:sp>
      <p:sp>
        <p:nvSpPr>
          <p:cNvPr id="11" name="Rectangle 10"/>
          <p:cNvSpPr/>
          <p:nvPr/>
        </p:nvSpPr>
        <p:spPr>
          <a:xfrm>
            <a:off x="478155" y="791845"/>
            <a:ext cx="7671435" cy="1937385"/>
          </a:xfrm>
          <a:prstGeom prst="rect">
            <a:avLst/>
          </a:prstGeom>
        </p:spPr>
        <p:txBody>
          <a:bodyPr wrap="none">
            <a:noAutofit/>
          </a:bodyPr>
          <a:lstStyle/>
          <a:p>
            <a:pPr algn="just">
              <a:lnSpc>
                <a:spcPct val="115000"/>
              </a:lnSpc>
            </a:pPr>
            <a:r>
              <a:rPr lang="vi-VN" altLang="en-US" sz="2400" dirty="0">
                <a:latin typeface="Times New Roman" panose="02020603050405020304" pitchFamily="18" charset="0"/>
                <a:ea typeface="Times New Roman" panose="02020603050405020304" pitchFamily="18" charset="0"/>
              </a:rPr>
              <a:t>Hoạt động 4: Trong hình 94, hình chữ nhật ABCD có AB= 9cm, AD= 6 cm;</a:t>
            </a:r>
          </a:p>
          <a:p>
            <a:pPr algn="just">
              <a:lnSpc>
                <a:spcPct val="115000"/>
              </a:lnSpc>
            </a:pPr>
            <a:r>
              <a:rPr lang="vi-VN" altLang="en-US" sz="2400" dirty="0">
                <a:latin typeface="Times New Roman" panose="02020603050405020304" pitchFamily="18" charset="0"/>
                <a:ea typeface="Times New Roman" panose="02020603050405020304" pitchFamily="18" charset="0"/>
              </a:rPr>
              <a:t> hình chữ nhật A’B’C’D’ có A’B’=3cm, A’D’= 2cm; hình chữ nhật A”B”C”D”</a:t>
            </a:r>
          </a:p>
          <a:p>
            <a:pPr algn="just">
              <a:lnSpc>
                <a:spcPct val="115000"/>
              </a:lnSpc>
            </a:pPr>
            <a:r>
              <a:rPr lang="vi-VN" altLang="en-US" sz="2400" dirty="0">
                <a:latin typeface="Times New Roman" panose="02020603050405020304" pitchFamily="18" charset="0"/>
                <a:ea typeface="Times New Roman" panose="02020603050405020304" pitchFamily="18" charset="0"/>
              </a:rPr>
              <a:t> có A”B”= 3 cm, A”D”= 2cm. Hãy cho biết:</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1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2" name="Content Placeholder 1" descr="94"/>
          <p:cNvPicPr>
            <a:picLocks noGrp="1" noChangeAspect="1"/>
          </p:cNvPicPr>
          <p:nvPr>
            <p:ph sz="half" idx="1"/>
          </p:nvPr>
        </p:nvPicPr>
        <p:blipFill>
          <a:blip r:embed="rId5"/>
          <a:stretch>
            <a:fillRect/>
          </a:stretch>
        </p:blipFill>
        <p:spPr>
          <a:xfrm>
            <a:off x="8015605" y="1764665"/>
            <a:ext cx="3609340" cy="4260215"/>
          </a:xfrm>
          <a:prstGeom prst="rect">
            <a:avLst/>
          </a:prstGeom>
        </p:spPr>
      </p:pic>
      <p:sp>
        <p:nvSpPr>
          <p:cNvPr id="5" name="Text Box 4"/>
          <p:cNvSpPr txBox="1"/>
          <p:nvPr/>
        </p:nvSpPr>
        <p:spPr>
          <a:xfrm>
            <a:off x="640080" y="2385695"/>
            <a:ext cx="6076950" cy="1141095"/>
          </a:xfrm>
          <a:prstGeom prst="rect">
            <a:avLst/>
          </a:prstGeom>
          <a:noFill/>
        </p:spPr>
        <p:txBody>
          <a:bodyPr wrap="square" rtlCol="0">
            <a:noAutofit/>
          </a:bodyPr>
          <a:lstStyle/>
          <a:p>
            <a:r>
              <a:rPr lang="vi-VN" altLang="en-US"/>
              <a:t>a</a:t>
            </a:r>
            <a:r>
              <a:rPr lang="vi-VN" altLang="en-US" sz="2400">
                <a:latin typeface="Times New Roman" panose="02020603050405020304" pitchFamily="18" charset="0"/>
                <a:cs typeface="Times New Roman" panose="02020603050405020304" pitchFamily="18" charset="0"/>
              </a:rPr>
              <a:t>, Hai hình chữ nhật A”B”C”D”, ABCD có đồng dạng phối cảnh hay không?</a:t>
            </a:r>
          </a:p>
          <a:p>
            <a:r>
              <a:rPr lang="vi-VN" altLang="en-US" sz="2400">
                <a:latin typeface="Times New Roman" panose="02020603050405020304" pitchFamily="18" charset="0"/>
                <a:cs typeface="Times New Roman" panose="02020603050405020304" pitchFamily="18" charset="0"/>
              </a:rPr>
              <a:t>b, Hai hình chữ nhật A’B’C’D’, A”B”C”D” có bằng nhau hay không?</a:t>
            </a:r>
          </a:p>
        </p:txBody>
      </p:sp>
      <p:sp>
        <p:nvSpPr>
          <p:cNvPr id="9" name="Text Box 8"/>
          <p:cNvSpPr txBox="1"/>
          <p:nvPr/>
        </p:nvSpPr>
        <p:spPr>
          <a:xfrm>
            <a:off x="838200" y="4344670"/>
            <a:ext cx="6381750" cy="1938020"/>
          </a:xfrm>
          <a:prstGeom prst="rect">
            <a:avLst/>
          </a:prstGeom>
          <a:noFill/>
        </p:spPr>
        <p:txBody>
          <a:bodyPr wrap="square" rtlCol="0">
            <a:spAutoFit/>
          </a:bodyPr>
          <a:lstStyle/>
          <a:p>
            <a:r>
              <a:rPr lang="vi-VN" altLang="en-US" sz="2400" i="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Nhận xét: </a:t>
            </a:r>
            <a:r>
              <a:rPr lang="vi-VN" altLang="en-US" sz="2400" i="1">
                <a:ln w="6600">
                  <a:solidFill>
                    <a:srgbClr val="FF0000"/>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Hình chữ nhật A’B’C’D’ bằng hình chữ nhật A”B”C”D” và hình chữ nhật A”B”C”D” đồng dạng phối cảnh với hình chữ nhật ABCD. Ta nói hình chữ nhật A’B’C’D’ đồng dạng với hình chữ nhật ABCD.</a:t>
            </a:r>
          </a:p>
        </p:txBody>
      </p:sp>
      <p:pic>
        <p:nvPicPr>
          <p:cNvPr id="6" name="Content Placeholder 5"/>
          <p:cNvPicPr>
            <a:picLocks noGrp="1" noChangeAspect="1"/>
          </p:cNvPicPr>
          <p:nvPr>
            <p:ph sz="half" idx="2"/>
          </p:nvPr>
        </p:nvPicPr>
        <p:blipFill>
          <a:blip r:embed="rId6">
            <a:extLst>
              <a:ext uri="{BEBA8EAE-BF5A-486C-A8C5-ECC9F3942E4B}">
                <a14:imgProps xmlns:a14="http://schemas.microsoft.com/office/drawing/2010/main">
                  <a14:imgLayer r:embed="rId7">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161925" y="1814830"/>
            <a:ext cx="752475" cy="914400"/>
          </a:xfrm>
          <a:prstGeom prst="rect">
            <a:avLst/>
          </a:prstGeom>
        </p:spPr>
      </p:pic>
      <p:pic>
        <p:nvPicPr>
          <p:cNvPr id="3" name="tieng-dem-nguoc-10-giay-bao-het-gio-www_hieuung_com">
            <a:hlinkClick r:id="" action="ppaction://media"/>
          </p:cNvPr>
          <p:cNvPicPr/>
          <p:nvPr>
            <a:audioFile r:link="rId2"/>
            <p:extLst>
              <p:ext uri="{DAA4B4D4-6D71-4841-9C94-3DE7FCFB9230}">
                <p14:media xmlns:p14="http://schemas.microsoft.com/office/powerpoint/2010/main" r:embed="rId1"/>
              </p:ext>
            </p:extLst>
          </p:nvPr>
        </p:nvPicPr>
        <p:blipFill>
          <a:blip r:embed="rId8"/>
          <a:stretch>
            <a:fillRect/>
          </a:stretch>
        </p:blipFill>
        <p:spPr>
          <a:xfrm>
            <a:off x="478155" y="205740"/>
            <a:ext cx="619125" cy="619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additive="base">
                                        <p:cTn id="36" dur="13609" fill="hold"/>
                                        <p:tgtEl>
                                          <p:spTgt spid="3"/>
                                        </p:tgtEl>
                                      </p:cBhvr>
                                    </p:cmd>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5" fill="hold" display="1">
                  <p:stCondLst>
                    <p:cond delay="indefinite"/>
                  </p:stCondLst>
                  <p:endCondLst>
                    <p:cond evt="onStopAudio" delay="0">
                      <p:tgtEl>
                        <p:sldTgt/>
                      </p:tgtEl>
                    </p:cond>
                  </p:endCondLst>
                </p:cTn>
                <p:tgtEl>
                  <p:spTgt spid="3"/>
                </p:tgtEl>
              </p:cMediaNode>
            </p:audio>
          </p:childTnLst>
        </p:cTn>
      </p:par>
    </p:tnLst>
    <p:bldLst>
      <p:bldP spid="4" grpId="0"/>
      <p:bldP spid="4" grpId="1"/>
      <p:bldP spid="11" grpId="0"/>
      <p:bldP spid="11" grpId="1"/>
      <p:bldP spid="5" grpId="0"/>
      <p:bldP spid="5" grpId="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5275" y="45720"/>
            <a:ext cx="11005820" cy="1081405"/>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defRPr/>
            </a:pPr>
            <a:r>
              <a:rPr kumimoji="0" lang="en-US" altLang="vi-VN" sz="2800" b="0"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Arial" panose="020B0604020202020204" pitchFamily="34" charset="0"/>
                <a:cs typeface="+mn-cs"/>
              </a:rPr>
              <a:t>(*)</a:t>
            </a:r>
            <a:r>
              <a:rPr kumimoji="0" lang="vi-VN" altLang="en-US" sz="2800" b="0"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Arial" panose="020B0604020202020204" pitchFamily="34" charset="0"/>
                <a:cs typeface="+mn-cs"/>
              </a:rPr>
              <a:t>TỔNG QUÁT TA CÓ KHÁI NIỆM</a:t>
            </a:r>
          </a:p>
          <a:p>
            <a:pPr marL="0" marR="0" lvl="0" indent="0" algn="ctr" defTabSz="914400" rtl="0" eaLnBrk="1" fontAlgn="auto" latinLnBrk="0" hangingPunct="1">
              <a:lnSpc>
                <a:spcPct val="115000"/>
              </a:lnSpc>
              <a:spcBef>
                <a:spcPts val="0"/>
              </a:spcBef>
              <a:spcAft>
                <a:spcPts val="0"/>
              </a:spcAft>
              <a:buClrTx/>
              <a:buSzTx/>
              <a:buFontTx/>
              <a:buNone/>
              <a:defRPr/>
            </a:pPr>
            <a:r>
              <a:rPr kumimoji="0" lang="vi-VN" altLang="en-US" sz="2800" b="0"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Arial" panose="020B0604020202020204" pitchFamily="34" charset="0"/>
                <a:cs typeface="+mn-cs"/>
              </a:rPr>
              <a:t> HAI HÌNH BẤT KỲ  ĐỒNG DẠNG NHƯ SAU</a:t>
            </a:r>
            <a:r>
              <a:rPr kumimoji="0" lang="vi-VN" altLang="en-US" sz="2800" b="0" i="0" u="none" strike="noStrike" kern="1200" cap="none" spc="0" normalizeH="0" baseline="0" noProof="0" dirty="0">
                <a:ln>
                  <a:noFill/>
                </a:ln>
                <a:solidFill>
                  <a:srgbClr val="0033CC"/>
                </a:solidFill>
                <a:effectLst/>
                <a:uLnTx/>
                <a:uFillTx/>
                <a:latin typeface="Times New Roman" panose="02020603050405020304" pitchFamily="18" charset="0"/>
                <a:ea typeface="Arial" panose="020B0604020202020204" pitchFamily="34" charset="0"/>
                <a:cs typeface="+mn-cs"/>
              </a:rPr>
              <a:t>:</a:t>
            </a:r>
          </a:p>
        </p:txBody>
      </p:sp>
      <p:sp>
        <p:nvSpPr>
          <p:cNvPr id="3" name="Text Box 2"/>
          <p:cNvSpPr txBox="1"/>
          <p:nvPr/>
        </p:nvSpPr>
        <p:spPr>
          <a:xfrm>
            <a:off x="635635" y="1219200"/>
            <a:ext cx="10577830" cy="1657350"/>
          </a:xfrm>
          <a:prstGeom prst="rect">
            <a:avLst/>
          </a:prstGeom>
          <a:noFill/>
        </p:spPr>
        <p:txBody>
          <a:bodyPr wrap="square" rtlCol="0">
            <a:noAutofit/>
          </a:bodyPr>
          <a:lstStyle/>
          <a:p>
            <a:pPr algn="ctr"/>
            <a:r>
              <a:rPr lang="vi-VN" altLang="en-US" sz="240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Hình </a:t>
            </a:r>
            <a:r>
              <a:rPr lang="vi-VN" altLang="en-US" sz="24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H</a:t>
            </a:r>
            <a:r>
              <a:rPr lang="vi-VN" altLang="en-US" sz="240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đồng dạng với hình </a:t>
            </a:r>
            <a:r>
              <a:rPr lang="vi-VN" altLang="en-US" sz="24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H’</a:t>
            </a:r>
            <a:r>
              <a:rPr lang="vi-VN" altLang="en-US" sz="240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nế</a:t>
            </a:r>
            <a:r>
              <a:rPr lang="en-US" altLang="vi-VN" sz="240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u:</a:t>
            </a:r>
          </a:p>
          <a:p>
            <a:pPr algn="ctr"/>
            <a:r>
              <a:rPr lang="vi-VN" altLang="en-US" sz="240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a:t>
            </a:r>
            <a:r>
              <a:rPr lang="en-US" altLang="vi-VN" sz="240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H</a:t>
            </a:r>
            <a:r>
              <a:rPr lang="vi-VN" altLang="en-US" sz="240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ình </a:t>
            </a:r>
            <a:r>
              <a:rPr lang="vi-VN" altLang="en-US" sz="24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H’</a:t>
            </a:r>
            <a:r>
              <a:rPr lang="vi-VN" altLang="en-US" sz="240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a:t>
            </a:r>
            <a:r>
              <a:rPr lang="en-US" altLang="vi-VN" sz="240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b</a:t>
            </a:r>
            <a:r>
              <a:rPr lang="vi-VN" altLang="vi-VN" sz="240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ằng với một hình nào đó </a:t>
            </a:r>
            <a:r>
              <a:rPr lang="vi-VN" altLang="en-US" sz="240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đồng dạng phối cảnh với hình </a:t>
            </a:r>
            <a:r>
              <a:rPr lang="vi-VN" altLang="en-US" sz="24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H</a:t>
            </a:r>
            <a:endParaRPr lang="vi-VN" altLang="en-US" sz="240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pPr algn="ctr"/>
            <a:endParaRPr lang="vi-VN" altLang="en-US" sz="240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5" name="Text Box 4"/>
          <p:cNvSpPr txBox="1"/>
          <p:nvPr/>
        </p:nvSpPr>
        <p:spPr>
          <a:xfrm>
            <a:off x="2383790" y="2968625"/>
            <a:ext cx="8136890" cy="1939290"/>
          </a:xfrm>
          <a:prstGeom prst="rect">
            <a:avLst/>
          </a:prstGeom>
          <a:noFill/>
        </p:spPr>
        <p:txBody>
          <a:bodyPr wrap="square" rtlCol="0">
            <a:noAutofit/>
          </a:bodyPr>
          <a:lstStyle/>
          <a:p>
            <a:r>
              <a:rPr lang="vi-VN" altLang="en-US" sz="3200" b="1">
                <a:solidFill>
                  <a:srgbClr val="FF0000"/>
                </a:solidFill>
                <a:effectLst>
                  <a:outerShdw blurRad="50800" dist="38100" dir="13500000" algn="br" rotWithShape="0">
                    <a:prstClr val="black">
                      <a:alpha val="40000"/>
                    </a:prstClr>
                  </a:outerShdw>
                </a:effectLst>
                <a:latin typeface="Times New Roman" panose="02020603050405020304" pitchFamily="18" charset="0"/>
                <a:cs typeface="Times New Roman" panose="02020603050405020304" pitchFamily="18" charset="0"/>
                <a:sym typeface="+mn-ea"/>
              </a:rPr>
              <a:t>Chú ý:</a:t>
            </a:r>
            <a:endParaRPr lang="vi-VN" altLang="en-US" sz="3200" b="1">
              <a:solidFill>
                <a:srgbClr val="FF0000"/>
              </a:solidFill>
              <a:effectLst>
                <a:outerShdw blurRad="50800" dist="38100" dir="13500000" algn="br" rotWithShape="0">
                  <a:prstClr val="black">
                    <a:alpha val="40000"/>
                  </a:prstClr>
                </a:outerShdw>
              </a:effectLst>
              <a:latin typeface="Times New Roman" panose="02020603050405020304" pitchFamily="18" charset="0"/>
              <a:cs typeface="Times New Roman" panose="02020603050405020304" pitchFamily="18" charset="0"/>
            </a:endParaRPr>
          </a:p>
          <a:p>
            <a:r>
              <a:rPr lang="vi-VN" altLang="en-US" sz="3200">
                <a:effectLst>
                  <a:outerShdw blurRad="50800" dist="38100" dir="13500000" algn="br" rotWithShape="0">
                    <a:prstClr val="black">
                      <a:alpha val="40000"/>
                    </a:prstClr>
                  </a:outerShdw>
                </a:effectLst>
                <a:latin typeface="Times New Roman" panose="02020603050405020304" pitchFamily="18" charset="0"/>
                <a:cs typeface="Times New Roman" panose="02020603050405020304" pitchFamily="18" charset="0"/>
                <a:sym typeface="+mn-ea"/>
              </a:rPr>
              <a:t>+ Hai hình đồng dạng phối cảnh thì đồng dạng.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900" decel="100000" fill="hold"/>
                                        <p:tgtEl>
                                          <p:spTgt spid="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120650" y="530225"/>
            <a:ext cx="11812270" cy="1760220"/>
          </a:xfrm>
          <a:prstGeom prst="rect">
            <a:avLst/>
          </a:prstGeom>
        </p:spPr>
        <p:txBody>
          <a:bodyPr wrap="square">
            <a:noAutofit/>
          </a:bodyPr>
          <a:lstStyle/>
          <a:p>
            <a:pPr algn="just">
              <a:lnSpc>
                <a:spcPct val="150000"/>
              </a:lnSpc>
            </a:pPr>
            <a:r>
              <a:rPr lang="vi-VN" sz="2800" b="1" i="1" u="sng"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rPr>
              <a:t>* VÍ DỤ 3</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Cho hai hình vuông EFGH và E’F’G’H’ lần lượt có độ dài cạnh 5cm và 4 cm. Hai hình vuông đó đồng dạng hay không?</a:t>
            </a:r>
          </a:p>
        </p:txBody>
      </p:sp>
      <p:sp>
        <p:nvSpPr>
          <p:cNvPr id="7" name="Rectangle 6"/>
          <p:cNvSpPr/>
          <p:nvPr/>
        </p:nvSpPr>
        <p:spPr>
          <a:xfrm>
            <a:off x="3676153" y="0"/>
            <a:ext cx="3637915" cy="586105"/>
          </a:xfrm>
          <a:prstGeom prst="rect">
            <a:avLst/>
          </a:prstGeom>
        </p:spPr>
        <p:txBody>
          <a:bodyPr wrap="none">
            <a:spAutoFit/>
          </a:bodyPr>
          <a:lstStyle/>
          <a:p>
            <a:pPr marL="0" marR="0" lvl="0" indent="0" algn="ctr" defTabSz="914400" rtl="0" eaLnBrk="1" fontAlgn="t" latinLnBrk="0" hangingPunct="1">
              <a:lnSpc>
                <a:spcPct val="115000"/>
              </a:lnSpc>
              <a:spcBef>
                <a:spcPts val="0"/>
              </a:spcBef>
              <a:spcAft>
                <a:spcPts val="0"/>
              </a:spcAft>
              <a:buClrTx/>
              <a:buSzTx/>
              <a:buFontTx/>
              <a:buNone/>
              <a:defRPr/>
            </a:pPr>
            <a:r>
              <a:rPr kumimoji="0" lang="vi-VN" alt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Arial" panose="020B0604020202020204" pitchFamily="34" charset="0"/>
                <a:cs typeface="+mn-cs"/>
              </a:rPr>
              <a:t>3, VÍ DỤ VÀ BÀI TẬP</a:t>
            </a:r>
          </a:p>
        </p:txBody>
      </p:sp>
      <p:sp>
        <p:nvSpPr>
          <p:cNvPr id="2" name="Text Box 1"/>
          <p:cNvSpPr txBox="1"/>
          <p:nvPr/>
        </p:nvSpPr>
        <p:spPr>
          <a:xfrm>
            <a:off x="324485" y="2150110"/>
            <a:ext cx="6509385" cy="3579495"/>
          </a:xfrm>
          <a:prstGeom prst="rect">
            <a:avLst/>
          </a:prstGeom>
          <a:noFill/>
        </p:spPr>
        <p:txBody>
          <a:bodyPr wrap="square" rtlCol="0">
            <a:noAutofit/>
          </a:bodyPr>
          <a:lstStyle/>
          <a:p>
            <a:r>
              <a:rPr lang="vi-VN" altLang="en-US" sz="2800" b="1" i="1" u="sng">
                <a:solidFill>
                  <a:srgbClr val="FF0000"/>
                </a:solidFill>
                <a:latin typeface="Times New Roman" panose="02020603050405020304" pitchFamily="18" charset="0"/>
                <a:cs typeface="Times New Roman" panose="02020603050405020304" pitchFamily="18" charset="0"/>
              </a:rPr>
              <a:t>Giải:</a:t>
            </a:r>
          </a:p>
          <a:p>
            <a:r>
              <a:rPr lang="vi-VN" altLang="en-US">
                <a:solidFill>
                  <a:srgbClr val="FF0000"/>
                </a:solidFill>
                <a:latin typeface="Times New Roman" panose="02020603050405020304" pitchFamily="18" charset="0"/>
                <a:cs typeface="Times New Roman" panose="02020603050405020304" pitchFamily="18" charset="0"/>
              </a:rPr>
              <a:t>- Trên các đoạn thẳng EF , EG, EH ta lần lượt lấy các điểm F”, G”, H” sao cho EF”:EF=EG”:EG=EH”:EH=4:5</a:t>
            </a:r>
          </a:p>
          <a:p>
            <a:r>
              <a:rPr lang="vi-VN" altLang="en-US">
                <a:solidFill>
                  <a:srgbClr val="FF0000"/>
                </a:solidFill>
                <a:latin typeface="Times New Roman" panose="02020603050405020304" pitchFamily="18" charset="0"/>
                <a:cs typeface="Times New Roman" panose="02020603050405020304" pitchFamily="18" charset="0"/>
              </a:rPr>
              <a:t>- Theo đính lý Thales đảo ta có: H”G’’ // HG và F”G” // FG.</a:t>
            </a:r>
          </a:p>
          <a:p>
            <a:r>
              <a:rPr lang="vi-VN" altLang="en-US">
                <a:solidFill>
                  <a:srgbClr val="FF0000"/>
                </a:solidFill>
                <a:latin typeface="Times New Roman" panose="02020603050405020304" pitchFamily="18" charset="0"/>
                <a:cs typeface="Times New Roman" panose="02020603050405020304" pitchFamily="18" charset="0"/>
              </a:rPr>
              <a:t>-  Do đó tứ giác EF”G”H” là hình chữ nhật.</a:t>
            </a:r>
          </a:p>
          <a:p>
            <a:r>
              <a:rPr lang="vi-VN" altLang="en-US">
                <a:solidFill>
                  <a:srgbClr val="FF0000"/>
                </a:solidFill>
                <a:latin typeface="Times New Roman" panose="02020603050405020304" pitchFamily="18" charset="0"/>
                <a:cs typeface="Times New Roman" panose="02020603050405020304" pitchFamily="18" charset="0"/>
              </a:rPr>
              <a:t>- Mà EF= EH= 5 cm ( tứ giác EFGH là hình vuông cạnh 5 cm) nên EF”= EH” = 4cm . Vì vậy tứ giác EF”G”H’’ là hình vuông cạnh 4 cm, và hai hình vuông E’F’G’H’ và EF”G”H” bằng nhau (1).</a:t>
            </a:r>
          </a:p>
          <a:p>
            <a:r>
              <a:rPr lang="vi-VN" altLang="en-US">
                <a:solidFill>
                  <a:srgbClr val="FF0000"/>
                </a:solidFill>
                <a:latin typeface="Times New Roman" panose="02020603050405020304" pitchFamily="18" charset="0"/>
                <a:cs typeface="Times New Roman" panose="02020603050405020304" pitchFamily="18" charset="0"/>
              </a:rPr>
              <a:t>- Vì </a:t>
            </a:r>
            <a:r>
              <a:rPr lang="vi-VN" altLang="en-US">
                <a:solidFill>
                  <a:srgbClr val="FF0000"/>
                </a:solidFill>
                <a:latin typeface="Times New Roman" panose="02020603050405020304" pitchFamily="18" charset="0"/>
                <a:cs typeface="Times New Roman" panose="02020603050405020304" pitchFamily="18" charset="0"/>
                <a:sym typeface="+mn-ea"/>
              </a:rPr>
              <a:t> EF”:EF=EG”:EG=EH”:EH =F”G”:FG=H”G”:HG=4:5</a:t>
            </a:r>
            <a:r>
              <a:rPr lang="vi-VN" altLang="en-US">
                <a:solidFill>
                  <a:srgbClr val="FF0000"/>
                </a:solidFill>
                <a:latin typeface="Times New Roman" panose="02020603050405020304" pitchFamily="18" charset="0"/>
                <a:cs typeface="Times New Roman" panose="02020603050405020304" pitchFamily="18" charset="0"/>
              </a:rPr>
              <a:t>  nên hình vuông EF”G”H” đồng dạng phối cảnh với hình vuông EFGH  với tâm đồng dạng phối cảnh là E, tỉ số vị tự là 4/5.</a:t>
            </a:r>
          </a:p>
        </p:txBody>
      </p:sp>
      <p:sp>
        <p:nvSpPr>
          <p:cNvPr id="4" name="Rectangles 3"/>
          <p:cNvSpPr/>
          <p:nvPr/>
        </p:nvSpPr>
        <p:spPr>
          <a:xfrm rot="3600000">
            <a:off x="10414635" y="2523490"/>
            <a:ext cx="914400" cy="914400"/>
          </a:xfrm>
          <a:prstGeom prst="rect">
            <a:avLst/>
          </a:prstGeom>
          <a:solidFill>
            <a:srgbClr val="FFFF00"/>
          </a:solidFill>
          <a:ln w="9525" cap="flat" cmpd="sng" algn="ctr">
            <a:solidFill>
              <a:schemeClr val="tx2"/>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5" name="Rectangles 4"/>
          <p:cNvSpPr/>
          <p:nvPr/>
        </p:nvSpPr>
        <p:spPr>
          <a:xfrm>
            <a:off x="7748905" y="2299970"/>
            <a:ext cx="1381125" cy="1424940"/>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6" name="Rectangles 5"/>
          <p:cNvSpPr/>
          <p:nvPr/>
        </p:nvSpPr>
        <p:spPr>
          <a:xfrm>
            <a:off x="7760970" y="2290445"/>
            <a:ext cx="945515" cy="979170"/>
          </a:xfrm>
          <a:prstGeom prst="rect">
            <a:avLst/>
          </a:prstGeom>
          <a:solidFill>
            <a:srgbClr val="FFFF00"/>
          </a:solidFill>
          <a:ln w="9525" cap="flat" cmpd="sng" algn="ctr">
            <a:solidFill>
              <a:schemeClr val="tx2"/>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Text Box 8"/>
          <p:cNvSpPr txBox="1"/>
          <p:nvPr/>
        </p:nvSpPr>
        <p:spPr>
          <a:xfrm>
            <a:off x="9848850" y="2677160"/>
            <a:ext cx="398145" cy="349885"/>
          </a:xfrm>
          <a:prstGeom prst="rect">
            <a:avLst/>
          </a:prstGeom>
          <a:noFill/>
        </p:spPr>
        <p:txBody>
          <a:bodyPr wrap="square" rtlCol="0">
            <a:noAutofit/>
          </a:bodyPr>
          <a:lstStyle/>
          <a:p>
            <a:r>
              <a:rPr lang="vi-VN" altLang="en-US"/>
              <a:t>E’</a:t>
            </a:r>
          </a:p>
        </p:txBody>
      </p:sp>
      <p:sp>
        <p:nvSpPr>
          <p:cNvPr id="10" name="Text Box 9"/>
          <p:cNvSpPr txBox="1"/>
          <p:nvPr/>
        </p:nvSpPr>
        <p:spPr>
          <a:xfrm>
            <a:off x="10936605" y="2108200"/>
            <a:ext cx="394335" cy="368300"/>
          </a:xfrm>
          <a:prstGeom prst="rect">
            <a:avLst/>
          </a:prstGeom>
          <a:noFill/>
        </p:spPr>
        <p:txBody>
          <a:bodyPr wrap="square" rtlCol="0">
            <a:spAutoFit/>
          </a:bodyPr>
          <a:lstStyle/>
          <a:p>
            <a:r>
              <a:rPr lang="vi-VN" altLang="en-US"/>
              <a:t>F’</a:t>
            </a:r>
          </a:p>
        </p:txBody>
      </p:sp>
      <p:sp>
        <p:nvSpPr>
          <p:cNvPr id="11" name="Text Box 10"/>
          <p:cNvSpPr txBox="1"/>
          <p:nvPr/>
        </p:nvSpPr>
        <p:spPr>
          <a:xfrm>
            <a:off x="11496675" y="3151505"/>
            <a:ext cx="543560" cy="454025"/>
          </a:xfrm>
          <a:prstGeom prst="rect">
            <a:avLst/>
          </a:prstGeom>
          <a:noFill/>
        </p:spPr>
        <p:txBody>
          <a:bodyPr wrap="square" rtlCol="0">
            <a:noAutofit/>
          </a:bodyPr>
          <a:lstStyle/>
          <a:p>
            <a:r>
              <a:rPr lang="vi-VN" altLang="en-US"/>
              <a:t>G’</a:t>
            </a:r>
          </a:p>
        </p:txBody>
      </p:sp>
      <p:sp>
        <p:nvSpPr>
          <p:cNvPr id="12" name="Text Box 11"/>
          <p:cNvSpPr txBox="1"/>
          <p:nvPr/>
        </p:nvSpPr>
        <p:spPr>
          <a:xfrm>
            <a:off x="10476230" y="3671570"/>
            <a:ext cx="629920" cy="368300"/>
          </a:xfrm>
          <a:prstGeom prst="rect">
            <a:avLst/>
          </a:prstGeom>
          <a:noFill/>
        </p:spPr>
        <p:txBody>
          <a:bodyPr wrap="square" rtlCol="0">
            <a:spAutoFit/>
          </a:bodyPr>
          <a:lstStyle/>
          <a:p>
            <a:r>
              <a:rPr lang="vi-VN" altLang="en-US"/>
              <a:t>H’</a:t>
            </a:r>
          </a:p>
        </p:txBody>
      </p:sp>
      <p:sp>
        <p:nvSpPr>
          <p:cNvPr id="13" name="Text Box 12"/>
          <p:cNvSpPr txBox="1"/>
          <p:nvPr/>
        </p:nvSpPr>
        <p:spPr>
          <a:xfrm>
            <a:off x="7313930" y="2150110"/>
            <a:ext cx="528955" cy="326390"/>
          </a:xfrm>
          <a:prstGeom prst="rect">
            <a:avLst/>
          </a:prstGeom>
          <a:noFill/>
        </p:spPr>
        <p:txBody>
          <a:bodyPr wrap="square" rtlCol="0">
            <a:noAutofit/>
          </a:bodyPr>
          <a:lstStyle/>
          <a:p>
            <a:r>
              <a:rPr lang="vi-VN" altLang="en-US"/>
              <a:t>E</a:t>
            </a:r>
          </a:p>
        </p:txBody>
      </p:sp>
      <p:sp>
        <p:nvSpPr>
          <p:cNvPr id="14" name="Text Box 13"/>
          <p:cNvSpPr txBox="1"/>
          <p:nvPr/>
        </p:nvSpPr>
        <p:spPr>
          <a:xfrm>
            <a:off x="9154795" y="2108200"/>
            <a:ext cx="470535" cy="339725"/>
          </a:xfrm>
          <a:prstGeom prst="rect">
            <a:avLst/>
          </a:prstGeom>
          <a:noFill/>
        </p:spPr>
        <p:txBody>
          <a:bodyPr wrap="square" rtlCol="0">
            <a:noAutofit/>
          </a:bodyPr>
          <a:lstStyle/>
          <a:p>
            <a:r>
              <a:rPr lang="vi-VN" altLang="en-US"/>
              <a:t>F</a:t>
            </a:r>
          </a:p>
        </p:txBody>
      </p:sp>
      <p:sp>
        <p:nvSpPr>
          <p:cNvPr id="15" name="Text Box 14"/>
          <p:cNvSpPr txBox="1"/>
          <p:nvPr/>
        </p:nvSpPr>
        <p:spPr>
          <a:xfrm>
            <a:off x="9154795" y="3671570"/>
            <a:ext cx="384175" cy="368300"/>
          </a:xfrm>
          <a:prstGeom prst="rect">
            <a:avLst/>
          </a:prstGeom>
          <a:noFill/>
        </p:spPr>
        <p:txBody>
          <a:bodyPr wrap="square" rtlCol="0">
            <a:spAutoFit/>
          </a:bodyPr>
          <a:lstStyle/>
          <a:p>
            <a:r>
              <a:rPr lang="vi-VN" altLang="en-US"/>
              <a:t>G</a:t>
            </a:r>
          </a:p>
        </p:txBody>
      </p:sp>
      <p:sp>
        <p:nvSpPr>
          <p:cNvPr id="16" name="Text Box 15"/>
          <p:cNvSpPr txBox="1"/>
          <p:nvPr/>
        </p:nvSpPr>
        <p:spPr>
          <a:xfrm>
            <a:off x="7430135" y="3724910"/>
            <a:ext cx="412750" cy="368300"/>
          </a:xfrm>
          <a:prstGeom prst="rect">
            <a:avLst/>
          </a:prstGeom>
          <a:noFill/>
        </p:spPr>
        <p:txBody>
          <a:bodyPr wrap="square" rtlCol="0">
            <a:spAutoFit/>
          </a:bodyPr>
          <a:lstStyle/>
          <a:p>
            <a:r>
              <a:rPr lang="vi-VN" altLang="en-US"/>
              <a:t>H</a:t>
            </a:r>
          </a:p>
        </p:txBody>
      </p:sp>
      <p:sp>
        <p:nvSpPr>
          <p:cNvPr id="17" name="Text Box 16"/>
          <p:cNvSpPr txBox="1"/>
          <p:nvPr/>
        </p:nvSpPr>
        <p:spPr>
          <a:xfrm>
            <a:off x="8470900" y="2052955"/>
            <a:ext cx="396875" cy="247015"/>
          </a:xfrm>
          <a:prstGeom prst="rect">
            <a:avLst/>
          </a:prstGeom>
          <a:noFill/>
        </p:spPr>
        <p:txBody>
          <a:bodyPr wrap="square" rtlCol="0">
            <a:noAutofit/>
          </a:bodyPr>
          <a:lstStyle/>
          <a:p>
            <a:r>
              <a:rPr lang="vi-VN" altLang="en-US" b="1">
                <a:latin typeface="Times New Roman" panose="02020603050405020304" pitchFamily="18" charset="0"/>
                <a:cs typeface="Times New Roman" panose="02020603050405020304" pitchFamily="18" charset="0"/>
              </a:rPr>
              <a:t>F.</a:t>
            </a:r>
            <a:r>
              <a:rPr lang="vi-VN" altLang="en-US"/>
              <a:t>”</a:t>
            </a:r>
          </a:p>
        </p:txBody>
      </p:sp>
      <p:sp>
        <p:nvSpPr>
          <p:cNvPr id="18" name="Text Box 17"/>
          <p:cNvSpPr txBox="1"/>
          <p:nvPr/>
        </p:nvSpPr>
        <p:spPr>
          <a:xfrm>
            <a:off x="8565515" y="3027045"/>
            <a:ext cx="629285" cy="267335"/>
          </a:xfrm>
          <a:prstGeom prst="rect">
            <a:avLst/>
          </a:prstGeom>
          <a:noFill/>
        </p:spPr>
        <p:txBody>
          <a:bodyPr wrap="square" rtlCol="0">
            <a:noAutofit/>
          </a:bodyPr>
          <a:lstStyle/>
          <a:p>
            <a:r>
              <a:rPr lang="vi-VN" altLang="en-US" b="1">
                <a:latin typeface="Times New Roman" panose="02020603050405020304" pitchFamily="18" charset="0"/>
                <a:cs typeface="Times New Roman" panose="02020603050405020304" pitchFamily="18" charset="0"/>
              </a:rPr>
              <a:t>.G</a:t>
            </a:r>
            <a:r>
              <a:rPr lang="vi-VN" altLang="en-US"/>
              <a:t>”</a:t>
            </a:r>
          </a:p>
        </p:txBody>
      </p:sp>
      <p:sp>
        <p:nvSpPr>
          <p:cNvPr id="19" name="Text Box 18"/>
          <p:cNvSpPr txBox="1"/>
          <p:nvPr/>
        </p:nvSpPr>
        <p:spPr>
          <a:xfrm>
            <a:off x="7314565" y="3009900"/>
            <a:ext cx="697230" cy="845185"/>
          </a:xfrm>
          <a:prstGeom prst="rect">
            <a:avLst/>
          </a:prstGeom>
          <a:noFill/>
        </p:spPr>
        <p:txBody>
          <a:bodyPr wrap="square" rtlCol="0">
            <a:noAutofit/>
          </a:bodyPr>
          <a:lstStyle/>
          <a:p>
            <a:r>
              <a:rPr lang="en-US" altLang="vi-VN" b="1">
                <a:latin typeface="Times New Roman" panose="02020603050405020304" pitchFamily="18" charset="0"/>
                <a:cs typeface="Times New Roman" panose="02020603050405020304" pitchFamily="18" charset="0"/>
              </a:rPr>
              <a:t>   </a:t>
            </a:r>
            <a:r>
              <a:rPr lang="vi-VN" altLang="en-US" b="1">
                <a:latin typeface="Times New Roman" panose="02020603050405020304" pitchFamily="18" charset="0"/>
                <a:cs typeface="Times New Roman" panose="02020603050405020304" pitchFamily="18" charset="0"/>
              </a:rPr>
              <a:t>H </a:t>
            </a:r>
            <a:r>
              <a:rPr lang="vi-VN" altLang="en-US"/>
              <a:t>”</a:t>
            </a:r>
          </a:p>
        </p:txBody>
      </p:sp>
      <p:cxnSp>
        <p:nvCxnSpPr>
          <p:cNvPr id="20" name="Straight Connector 19"/>
          <p:cNvCxnSpPr/>
          <p:nvPr/>
        </p:nvCxnSpPr>
        <p:spPr>
          <a:xfrm>
            <a:off x="7760970" y="2290445"/>
            <a:ext cx="1287145" cy="1411605"/>
          </a:xfrm>
          <a:prstGeom prst="line">
            <a:avLst/>
          </a:prstGeom>
          <a:gradFill rotWithShape="0">
            <a:gsLst>
              <a:gs pos="0">
                <a:schemeClr val="accent1"/>
              </a:gs>
              <a:gs pos="100000">
                <a:schemeClr val="accent2"/>
              </a:gs>
            </a:gsLst>
            <a:lin ang="5400000" scaled="1"/>
          </a:gradFill>
          <a:ln w="9525" cap="flat" cmpd="sng" algn="ctr">
            <a:solidFill>
              <a:schemeClr val="tx1"/>
            </a:solidFill>
            <a:prstDash val="solid"/>
            <a:round/>
            <a:headEnd type="none" w="med" len="med"/>
            <a:tailEnd type="none" w="med" len="med"/>
          </a:ln>
        </p:spPr>
      </p:cxnSp>
      <p:pic>
        <p:nvPicPr>
          <p:cNvPr id="8" name="tieng-dem-nguoc-10-giay-bao-het-gio-www_hieuung_com">
            <a:hlinkClick r:id="" action="ppaction://media"/>
          </p:cNvPr>
          <p:cNvPicPr/>
          <p:nvPr>
            <a:audioFile r:link="rId2"/>
            <p:extLst>
              <p:ext uri="{DAA4B4D4-6D71-4841-9C94-3DE7FCFB9230}">
                <p14:media xmlns:p14="http://schemas.microsoft.com/office/powerpoint/2010/main" r:embed="rId1"/>
              </p:ext>
            </p:extLst>
          </p:nvPr>
        </p:nvPicPr>
        <p:blipFill>
          <a:blip r:embed="rId4"/>
          <a:stretch>
            <a:fillRect/>
          </a:stretch>
        </p:blipFill>
        <p:spPr>
          <a:xfrm>
            <a:off x="638810" y="0"/>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900" decel="100000" fill="hold"/>
                                        <p:tgtEl>
                                          <p:spTgt spid="1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900" decel="100000" fill="hold"/>
                                        <p:tgtEl>
                                          <p:spTgt spid="1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900" decel="100000" fill="hold"/>
                                        <p:tgtEl>
                                          <p:spTgt spid="16"/>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900" decel="100000" fill="hold"/>
                                        <p:tgtEl>
                                          <p:spTgt spid="9"/>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900" decel="100000" fill="hold"/>
                                        <p:tgtEl>
                                          <p:spTgt spid="10"/>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900" decel="100000" fill="hold"/>
                                        <p:tgtEl>
                                          <p:spTgt spid="1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mediacall" presetSubtype="0" fill="hold" nodeType="clickEffect">
                                  <p:stCondLst>
                                    <p:cond delay="0"/>
                                  </p:stCondLst>
                                  <p:childTnLst>
                                    <p:cmd type="call" cmd="playFrom(0.0)">
                                      <p:cBhvr additive="base">
                                        <p:cTn id="83" dur="13609" fill="hold"/>
                                        <p:tgtEl>
                                          <p:spTgt spid="8"/>
                                        </p:tgtEl>
                                      </p:cBhvr>
                                    </p:cmd>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3000"/>
                                        <p:tgtEl>
                                          <p:spTgt spid="17"/>
                                        </p:tgtEl>
                                      </p:cBhvr>
                                    </p:animEffect>
                                    <p:anim calcmode="lin" valueType="num">
                                      <p:cBhvr>
                                        <p:cTn id="89" dur="3000" fill="hold"/>
                                        <p:tgtEl>
                                          <p:spTgt spid="17"/>
                                        </p:tgtEl>
                                        <p:attrNameLst>
                                          <p:attrName>ppt_x</p:attrName>
                                        </p:attrNameLst>
                                      </p:cBhvr>
                                      <p:tavLst>
                                        <p:tav tm="0">
                                          <p:val>
                                            <p:strVal val="#ppt_x"/>
                                          </p:val>
                                        </p:tav>
                                        <p:tav tm="100000">
                                          <p:val>
                                            <p:strVal val="#ppt_x"/>
                                          </p:val>
                                        </p:tav>
                                      </p:tavLst>
                                    </p:anim>
                                    <p:anim calcmode="lin" valueType="num">
                                      <p:cBhvr>
                                        <p:cTn id="90" dur="2700" decel="100000" fill="hold"/>
                                        <p:tgtEl>
                                          <p:spTgt spid="17"/>
                                        </p:tgtEl>
                                        <p:attrNameLst>
                                          <p:attrName>ppt_y</p:attrName>
                                        </p:attrNameLst>
                                      </p:cBhvr>
                                      <p:tavLst>
                                        <p:tav tm="0">
                                          <p:val>
                                            <p:strVal val="#ppt_y+1"/>
                                          </p:val>
                                        </p:tav>
                                        <p:tav tm="100000">
                                          <p:val>
                                            <p:strVal val="#ppt_y-.03"/>
                                          </p:val>
                                        </p:tav>
                                      </p:tavLst>
                                    </p:anim>
                                    <p:anim calcmode="lin" valueType="num">
                                      <p:cBhvr>
                                        <p:cTn id="91" dur="300" accel="100000" fill="hold">
                                          <p:stCondLst>
                                            <p:cond delay="2700"/>
                                          </p:stCondLst>
                                        </p:cTn>
                                        <p:tgtEl>
                                          <p:spTgt spid="17"/>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3000"/>
                                        <p:tgtEl>
                                          <p:spTgt spid="18"/>
                                        </p:tgtEl>
                                      </p:cBhvr>
                                    </p:animEffect>
                                    <p:anim calcmode="lin" valueType="num">
                                      <p:cBhvr>
                                        <p:cTn id="95" dur="3000" fill="hold"/>
                                        <p:tgtEl>
                                          <p:spTgt spid="18"/>
                                        </p:tgtEl>
                                        <p:attrNameLst>
                                          <p:attrName>ppt_x</p:attrName>
                                        </p:attrNameLst>
                                      </p:cBhvr>
                                      <p:tavLst>
                                        <p:tav tm="0">
                                          <p:val>
                                            <p:strVal val="#ppt_x"/>
                                          </p:val>
                                        </p:tav>
                                        <p:tav tm="100000">
                                          <p:val>
                                            <p:strVal val="#ppt_x"/>
                                          </p:val>
                                        </p:tav>
                                      </p:tavLst>
                                    </p:anim>
                                    <p:anim calcmode="lin" valueType="num">
                                      <p:cBhvr>
                                        <p:cTn id="96" dur="2700" decel="100000" fill="hold"/>
                                        <p:tgtEl>
                                          <p:spTgt spid="18"/>
                                        </p:tgtEl>
                                        <p:attrNameLst>
                                          <p:attrName>ppt_y</p:attrName>
                                        </p:attrNameLst>
                                      </p:cBhvr>
                                      <p:tavLst>
                                        <p:tav tm="0">
                                          <p:val>
                                            <p:strVal val="#ppt_y+1"/>
                                          </p:val>
                                        </p:tav>
                                        <p:tav tm="100000">
                                          <p:val>
                                            <p:strVal val="#ppt_y-.03"/>
                                          </p:val>
                                        </p:tav>
                                      </p:tavLst>
                                    </p:anim>
                                    <p:anim calcmode="lin" valueType="num">
                                      <p:cBhvr>
                                        <p:cTn id="97" dur="300" accel="100000" fill="hold">
                                          <p:stCondLst>
                                            <p:cond delay="2700"/>
                                          </p:stCondLst>
                                        </p:cTn>
                                        <p:tgtEl>
                                          <p:spTgt spid="18"/>
                                        </p:tgtEl>
                                        <p:attrNameLst>
                                          <p:attrName>ppt_y</p:attrName>
                                        </p:attrNameLst>
                                      </p:cBhvr>
                                      <p:tavLst>
                                        <p:tav tm="0">
                                          <p:val>
                                            <p:strVal val="#ppt_y-.03"/>
                                          </p:val>
                                        </p:tav>
                                        <p:tav tm="100000">
                                          <p:val>
                                            <p:strVal val="#ppt_y"/>
                                          </p:val>
                                        </p:tav>
                                      </p:tavLst>
                                    </p:anim>
                                  </p:childTnLst>
                                </p:cTn>
                              </p:par>
                              <p:par>
                                <p:cTn id="98" presetID="37" presetClass="entr" presetSubtype="0" fill="hold"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3000"/>
                                        <p:tgtEl>
                                          <p:spTgt spid="20"/>
                                        </p:tgtEl>
                                      </p:cBhvr>
                                    </p:animEffect>
                                    <p:anim calcmode="lin" valueType="num">
                                      <p:cBhvr>
                                        <p:cTn id="101" dur="3000" fill="hold"/>
                                        <p:tgtEl>
                                          <p:spTgt spid="20"/>
                                        </p:tgtEl>
                                        <p:attrNameLst>
                                          <p:attrName>ppt_x</p:attrName>
                                        </p:attrNameLst>
                                      </p:cBhvr>
                                      <p:tavLst>
                                        <p:tav tm="0">
                                          <p:val>
                                            <p:strVal val="#ppt_x"/>
                                          </p:val>
                                        </p:tav>
                                        <p:tav tm="100000">
                                          <p:val>
                                            <p:strVal val="#ppt_x"/>
                                          </p:val>
                                        </p:tav>
                                      </p:tavLst>
                                    </p:anim>
                                    <p:anim calcmode="lin" valueType="num">
                                      <p:cBhvr>
                                        <p:cTn id="102" dur="2700" decel="100000" fill="hold"/>
                                        <p:tgtEl>
                                          <p:spTgt spid="20"/>
                                        </p:tgtEl>
                                        <p:attrNameLst>
                                          <p:attrName>ppt_y</p:attrName>
                                        </p:attrNameLst>
                                      </p:cBhvr>
                                      <p:tavLst>
                                        <p:tav tm="0">
                                          <p:val>
                                            <p:strVal val="#ppt_y+1"/>
                                          </p:val>
                                        </p:tav>
                                        <p:tav tm="100000">
                                          <p:val>
                                            <p:strVal val="#ppt_y-.03"/>
                                          </p:val>
                                        </p:tav>
                                      </p:tavLst>
                                    </p:anim>
                                    <p:anim calcmode="lin" valueType="num">
                                      <p:cBhvr>
                                        <p:cTn id="103" dur="300" accel="100000" fill="hold">
                                          <p:stCondLst>
                                            <p:cond delay="2700"/>
                                          </p:stCondLst>
                                        </p:cTn>
                                        <p:tgtEl>
                                          <p:spTgt spid="2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3000"/>
                                        <p:tgtEl>
                                          <p:spTgt spid="19"/>
                                        </p:tgtEl>
                                      </p:cBhvr>
                                    </p:animEffect>
                                    <p:anim calcmode="lin" valueType="num">
                                      <p:cBhvr>
                                        <p:cTn id="107" dur="3000" fill="hold"/>
                                        <p:tgtEl>
                                          <p:spTgt spid="19"/>
                                        </p:tgtEl>
                                        <p:attrNameLst>
                                          <p:attrName>ppt_x</p:attrName>
                                        </p:attrNameLst>
                                      </p:cBhvr>
                                      <p:tavLst>
                                        <p:tav tm="0">
                                          <p:val>
                                            <p:strVal val="#ppt_x"/>
                                          </p:val>
                                        </p:tav>
                                        <p:tav tm="100000">
                                          <p:val>
                                            <p:strVal val="#ppt_x"/>
                                          </p:val>
                                        </p:tav>
                                      </p:tavLst>
                                    </p:anim>
                                    <p:anim calcmode="lin" valueType="num">
                                      <p:cBhvr>
                                        <p:cTn id="108" dur="2700" decel="100000" fill="hold"/>
                                        <p:tgtEl>
                                          <p:spTgt spid="19"/>
                                        </p:tgtEl>
                                        <p:attrNameLst>
                                          <p:attrName>ppt_y</p:attrName>
                                        </p:attrNameLst>
                                      </p:cBhvr>
                                      <p:tavLst>
                                        <p:tav tm="0">
                                          <p:val>
                                            <p:strVal val="#ppt_y+1"/>
                                          </p:val>
                                        </p:tav>
                                        <p:tav tm="100000">
                                          <p:val>
                                            <p:strVal val="#ppt_y-.03"/>
                                          </p:val>
                                        </p:tav>
                                      </p:tavLst>
                                    </p:anim>
                                    <p:anim calcmode="lin" valueType="num">
                                      <p:cBhvr>
                                        <p:cTn id="109" dur="300" accel="100000" fill="hold">
                                          <p:stCondLst>
                                            <p:cond delay="27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34" presetClass="entr" presetSubtype="0"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anim from="(-#ppt_w/2)" to="(#ppt_x)" calcmode="lin" valueType="num">
                                      <p:cBhvr>
                                        <p:cTn id="114" dur="600" fill="hold">
                                          <p:stCondLst>
                                            <p:cond delay="0"/>
                                          </p:stCondLst>
                                        </p:cTn>
                                        <p:tgtEl>
                                          <p:spTgt spid="6"/>
                                        </p:tgtEl>
                                        <p:attrNameLst>
                                          <p:attrName>ppt_x</p:attrName>
                                        </p:attrNameLst>
                                      </p:cBhvr>
                                    </p:anim>
                                    <p:anim from="0" to="-1.0" calcmode="lin" valueType="num">
                                      <p:cBhvr>
                                        <p:cTn id="115" dur="200" decel="50000" autoRev="1" fill="hold">
                                          <p:stCondLst>
                                            <p:cond delay="600"/>
                                          </p:stCondLst>
                                        </p:cTn>
                                        <p:tgtEl>
                                          <p:spTgt spid="6"/>
                                        </p:tgtEl>
                                        <p:attrNameLst>
                                          <p:attrName>xshear</p:attrName>
                                        </p:attrNameLst>
                                      </p:cBhvr>
                                    </p:anim>
                                    <p:animScale>
                                      <p:cBhvr>
                                        <p:cTn id="116" dur="200" decel="100000" autoRev="1" fill="hold">
                                          <p:stCondLst>
                                            <p:cond delay="600"/>
                                          </p:stCondLst>
                                        </p:cTn>
                                        <p:tgtEl>
                                          <p:spTgt spid="6"/>
                                        </p:tgtEl>
                                      </p:cBhvr>
                                      <p:from x="100000" y="100000"/>
                                      <p:to x="80000" y="100000"/>
                                    </p:animScale>
                                    <p:anim by="(#ppt_h/3+#ppt_w*0.1)" calcmode="lin" valueType="num">
                                      <p:cBhvr additive="sum">
                                        <p:cTn id="117" dur="200" decel="100000" autoRev="1" fill="hold">
                                          <p:stCondLst>
                                            <p:cond delay="600"/>
                                          </p:stCondLst>
                                        </p:cTn>
                                        <p:tgtEl>
                                          <p:spTgt spid="6"/>
                                        </p:tgtEl>
                                        <p:attrNameLst>
                                          <p:attrName>ppt_x</p:attrName>
                                        </p:attrNameLst>
                                      </p:cBhvr>
                                    </p:anim>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grpId="0" nodeType="click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randombar(horizontal)">
                                      <p:cBhvr>
                                        <p:cTn id="1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3" fill="hold" display="1">
                  <p:stCondLst>
                    <p:cond delay="indefinite"/>
                  </p:stCondLst>
                  <p:endCondLst>
                    <p:cond evt="onStopAudio" delay="0">
                      <p:tgtEl>
                        <p:sldTgt/>
                      </p:tgtEl>
                    </p:cond>
                  </p:endCondLst>
                </p:cTn>
                <p:tgtEl>
                  <p:spTgt spid="8"/>
                </p:tgtEl>
              </p:cMediaNode>
            </p:audio>
          </p:childTnLst>
        </p:cTn>
      </p:par>
    </p:tnLst>
    <p:bldLst>
      <p:bldP spid="3" grpId="0"/>
      <p:bldP spid="3" grpId="1"/>
      <p:bldP spid="7" grpId="0"/>
      <p:bldP spid="7" grpId="1"/>
      <p:bldP spid="2" grpId="0"/>
      <p:bldP spid="2" grpId="1"/>
      <p:bldP spid="4" grpId="0" animBg="1"/>
      <p:bldP spid="4" grpId="1" animBg="1"/>
      <p:bldP spid="5" grpId="0" animBg="1"/>
      <p:bldP spid="5" grpId="1" animBg="1"/>
      <p:bldP spid="6" grpId="0" animBg="1"/>
      <p:bldP spid="6" grpId="1" animBg="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en-US">
                <a:ln>
                  <a:solidFill>
                    <a:srgbClr val="FF0000"/>
                  </a:solidFill>
                </a:ln>
                <a:solidFill>
                  <a:schemeClr val="bg1"/>
                </a:solidFill>
              </a:rPr>
              <a:t>GHI NHỚ</a:t>
            </a:r>
          </a:p>
        </p:txBody>
      </p:sp>
      <p:sp>
        <p:nvSpPr>
          <p:cNvPr id="4" name="Text Box 3"/>
          <p:cNvSpPr txBox="1"/>
          <p:nvPr/>
        </p:nvSpPr>
        <p:spPr>
          <a:xfrm>
            <a:off x="2438400" y="2095500"/>
            <a:ext cx="8330565" cy="3663315"/>
          </a:xfrm>
          <a:prstGeom prst="rect">
            <a:avLst/>
          </a:prstGeom>
          <a:noFill/>
        </p:spPr>
        <p:txBody>
          <a:bodyPr wrap="square" rtlCol="0">
            <a:noAutofit/>
          </a:bodyPr>
          <a:lstStyle/>
          <a:p>
            <a:r>
              <a:rPr lang="vi-VN" altLang="en-US" sz="2800">
                <a:ln w="22225">
                  <a:solidFill>
                    <a:schemeClr val="accent2"/>
                  </a:solidFill>
                  <a:prstDash val="solid"/>
                </a:ln>
                <a:gradFill>
                  <a:gsLst>
                    <a:gs pos="0">
                      <a:srgbClr val="E30000"/>
                    </a:gs>
                    <a:gs pos="100000">
                      <a:srgbClr val="760303"/>
                    </a:gs>
                  </a:gsLst>
                  <a:lin scaled="0"/>
                </a:gradFill>
                <a:effectLst/>
                <a:latin typeface="Times New Roman" panose="02020603050405020304" pitchFamily="18" charset="0"/>
                <a:cs typeface="Times New Roman" panose="02020603050405020304" pitchFamily="18" charset="0"/>
              </a:rPr>
              <a:t>*Hình đồng dạng phối cảnh</a:t>
            </a:r>
            <a:r>
              <a:rPr lang="vi-VN" altLang="en-US" sz="2800">
                <a:latin typeface="Times New Roman" panose="02020603050405020304" pitchFamily="18" charset="0"/>
                <a:cs typeface="Times New Roman" panose="02020603050405020304" pitchFamily="18" charset="0"/>
              </a:rPr>
              <a:t>: Bằng cách phóng to (k&gt;1) hay thu nhỏ (k&lt;1) hình </a:t>
            </a:r>
            <a:r>
              <a:rPr lang="vi-VN" altLang="en-US" sz="2800">
                <a:solidFill>
                  <a:srgbClr val="FF0000"/>
                </a:solidFill>
                <a:latin typeface="Times New Roman" panose="02020603050405020304" pitchFamily="18" charset="0"/>
                <a:cs typeface="Times New Roman" panose="02020603050405020304" pitchFamily="18" charset="0"/>
              </a:rPr>
              <a:t>H</a:t>
            </a:r>
            <a:r>
              <a:rPr lang="vi-VN" altLang="en-US" sz="2800">
                <a:latin typeface="Times New Roman" panose="02020603050405020304" pitchFamily="18" charset="0"/>
                <a:cs typeface="Times New Roman" panose="02020603050405020304" pitchFamily="18" charset="0"/>
              </a:rPr>
              <a:t> ta sẽ nhận được hình </a:t>
            </a:r>
            <a:r>
              <a:rPr lang="vi-VN" altLang="en-US" sz="2800">
                <a:solidFill>
                  <a:srgbClr val="FF0000"/>
                </a:solidFill>
                <a:latin typeface="Times New Roman" panose="02020603050405020304" pitchFamily="18" charset="0"/>
                <a:cs typeface="Times New Roman" panose="02020603050405020304" pitchFamily="18" charset="0"/>
              </a:rPr>
              <a:t>H’</a:t>
            </a:r>
            <a:r>
              <a:rPr lang="vi-VN" altLang="en-US" sz="2800">
                <a:latin typeface="Times New Roman" panose="02020603050405020304" pitchFamily="18" charset="0"/>
                <a:cs typeface="Times New Roman" panose="02020603050405020304" pitchFamily="18" charset="0"/>
              </a:rPr>
              <a:t> đồng dạng phối cảnh ( hay vị tự) với hình </a:t>
            </a:r>
            <a:r>
              <a:rPr lang="vi-VN" altLang="en-US" sz="2800">
                <a:solidFill>
                  <a:srgbClr val="FF0000"/>
                </a:solidFill>
                <a:latin typeface="Times New Roman" panose="02020603050405020304" pitchFamily="18" charset="0"/>
                <a:cs typeface="Times New Roman" panose="02020603050405020304" pitchFamily="18" charset="0"/>
              </a:rPr>
              <a:t>H.</a:t>
            </a:r>
            <a:endParaRPr lang="vi-VN" altLang="en-US" sz="2800">
              <a:latin typeface="Times New Roman" panose="02020603050405020304" pitchFamily="18" charset="0"/>
              <a:cs typeface="Times New Roman" panose="02020603050405020304" pitchFamily="18" charset="0"/>
            </a:endParaRPr>
          </a:p>
          <a:p>
            <a:r>
              <a:rPr lang="vi-VN" altLang="en-US" sz="28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Hình bằng nhau:</a:t>
            </a:r>
            <a:r>
              <a:rPr lang="vi-VN" altLang="en-US" sz="2800">
                <a:latin typeface="Times New Roman" panose="02020603050405020304" pitchFamily="18" charset="0"/>
                <a:cs typeface="Times New Roman" panose="02020603050405020304" pitchFamily="18" charset="0"/>
              </a:rPr>
              <a:t> Nếu có thể  </a:t>
            </a:r>
            <a:r>
              <a:rPr lang="vi-VN" altLang="en-US" sz="2800">
                <a:solidFill>
                  <a:srgbClr val="FF0000"/>
                </a:solidFill>
                <a:latin typeface="Times New Roman" panose="02020603050405020304" pitchFamily="18" charset="0"/>
                <a:cs typeface="Times New Roman" panose="02020603050405020304" pitchFamily="18" charset="0"/>
              </a:rPr>
              <a:t>H</a:t>
            </a:r>
            <a:r>
              <a:rPr lang="vi-VN" altLang="en-US" sz="2800">
                <a:latin typeface="Times New Roman" panose="02020603050405020304" pitchFamily="18" charset="0"/>
                <a:cs typeface="Times New Roman" panose="02020603050405020304" pitchFamily="18" charset="0"/>
              </a:rPr>
              <a:t> đặt chồng khít lên hình </a:t>
            </a:r>
            <a:r>
              <a:rPr lang="vi-VN" altLang="en-US" sz="2800">
                <a:solidFill>
                  <a:srgbClr val="FF0000"/>
                </a:solidFill>
                <a:latin typeface="Times New Roman" panose="02020603050405020304" pitchFamily="18" charset="0"/>
                <a:cs typeface="Times New Roman" panose="02020603050405020304" pitchFamily="18" charset="0"/>
              </a:rPr>
              <a:t>H’</a:t>
            </a:r>
            <a:r>
              <a:rPr lang="vi-VN" altLang="en-US" sz="2800">
                <a:latin typeface="Times New Roman" panose="02020603050405020304" pitchFamily="18" charset="0"/>
                <a:cs typeface="Times New Roman" panose="02020603050405020304" pitchFamily="18" charset="0"/>
              </a:rPr>
              <a:t> thì ta nói hình </a:t>
            </a:r>
            <a:r>
              <a:rPr lang="vi-VN" altLang="en-US" sz="2800">
                <a:solidFill>
                  <a:srgbClr val="FF0000"/>
                </a:solidFill>
                <a:latin typeface="Times New Roman" panose="02020603050405020304" pitchFamily="18" charset="0"/>
                <a:cs typeface="Times New Roman" panose="02020603050405020304" pitchFamily="18" charset="0"/>
              </a:rPr>
              <a:t>H</a:t>
            </a:r>
            <a:r>
              <a:rPr lang="vi-VN" altLang="en-US" sz="2800">
                <a:latin typeface="Times New Roman" panose="02020603050405020304" pitchFamily="18" charset="0"/>
                <a:cs typeface="Times New Roman" panose="02020603050405020304" pitchFamily="18" charset="0"/>
              </a:rPr>
              <a:t> và </a:t>
            </a:r>
            <a:r>
              <a:rPr lang="vi-VN" altLang="en-US" sz="2800">
                <a:solidFill>
                  <a:srgbClr val="FF0000"/>
                </a:solidFill>
                <a:latin typeface="Times New Roman" panose="02020603050405020304" pitchFamily="18" charset="0"/>
                <a:cs typeface="Times New Roman" panose="02020603050405020304" pitchFamily="18" charset="0"/>
              </a:rPr>
              <a:t>H’</a:t>
            </a:r>
            <a:r>
              <a:rPr lang="vi-VN" altLang="en-US" sz="2800">
                <a:latin typeface="Times New Roman" panose="02020603050405020304" pitchFamily="18" charset="0"/>
                <a:cs typeface="Times New Roman" panose="02020603050405020304" pitchFamily="18" charset="0"/>
              </a:rPr>
              <a:t> bằng nhau.</a:t>
            </a:r>
          </a:p>
          <a:p>
            <a:r>
              <a:rPr lang="vi-VN" altLang="en-US" sz="2800">
                <a:latin typeface="Times New Roman" panose="02020603050405020304" pitchFamily="18" charset="0"/>
                <a:cs typeface="Times New Roman" panose="02020603050405020304" pitchFamily="18" charset="0"/>
              </a:rPr>
              <a:t>*</a:t>
            </a:r>
            <a:r>
              <a:rPr lang="vi-VN" altLang="en-US" sz="280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Hình đồng dạng</a:t>
            </a:r>
            <a:r>
              <a:rPr lang="vi-VN" altLang="en-US" sz="2800">
                <a:latin typeface="Times New Roman" panose="02020603050405020304" pitchFamily="18" charset="0"/>
                <a:cs typeface="Times New Roman" panose="02020603050405020304" pitchFamily="18" charset="0"/>
              </a:rPr>
              <a:t>: Hình </a:t>
            </a:r>
            <a:r>
              <a:rPr lang="vi-VN" altLang="en-US" sz="2800">
                <a:solidFill>
                  <a:srgbClr val="FF0000"/>
                </a:solidFill>
                <a:latin typeface="Times New Roman" panose="02020603050405020304" pitchFamily="18" charset="0"/>
                <a:cs typeface="Times New Roman" panose="02020603050405020304" pitchFamily="18" charset="0"/>
              </a:rPr>
              <a:t>H</a:t>
            </a:r>
            <a:r>
              <a:rPr lang="vi-VN" altLang="en-US" sz="2800">
                <a:latin typeface="Times New Roman" panose="02020603050405020304" pitchFamily="18" charset="0"/>
                <a:cs typeface="Times New Roman" panose="02020603050405020304" pitchFamily="18" charset="0"/>
              </a:rPr>
              <a:t> đồng dạng với hình </a:t>
            </a:r>
            <a:r>
              <a:rPr lang="vi-VN" altLang="en-US" sz="2800">
                <a:solidFill>
                  <a:srgbClr val="FF0000"/>
                </a:solidFill>
                <a:latin typeface="Times New Roman" panose="02020603050405020304" pitchFamily="18" charset="0"/>
                <a:cs typeface="Times New Roman" panose="02020603050405020304" pitchFamily="18" charset="0"/>
              </a:rPr>
              <a:t>H’ </a:t>
            </a:r>
            <a:r>
              <a:rPr lang="vi-VN" altLang="en-US" sz="2800">
                <a:latin typeface="Times New Roman" panose="02020603050405020304" pitchFamily="18" charset="0"/>
                <a:cs typeface="Times New Roman" panose="02020603050405020304" pitchFamily="18" charset="0"/>
              </a:rPr>
              <a:t>nếu hình </a:t>
            </a:r>
            <a:r>
              <a:rPr lang="vi-VN" altLang="en-US" sz="2800">
                <a:solidFill>
                  <a:srgbClr val="FF0000"/>
                </a:solidFill>
                <a:latin typeface="Times New Roman" panose="02020603050405020304" pitchFamily="18" charset="0"/>
                <a:cs typeface="Times New Roman" panose="02020603050405020304" pitchFamily="18" charset="0"/>
              </a:rPr>
              <a:t>H’</a:t>
            </a:r>
            <a:r>
              <a:rPr lang="vi-VN" altLang="en-US" sz="2800">
                <a:latin typeface="Times New Roman" panose="02020603050405020304" pitchFamily="18" charset="0"/>
                <a:cs typeface="Times New Roman" panose="02020603050405020304" pitchFamily="18" charset="0"/>
              </a:rPr>
              <a:t> bằng hình </a:t>
            </a:r>
            <a:r>
              <a:rPr lang="vi-VN" altLang="en-US" sz="2800">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H</a:t>
            </a:r>
            <a:r>
              <a:rPr lang="vi-VN" altLang="en-US" sz="2800">
                <a:latin typeface="Times New Roman" panose="02020603050405020304" pitchFamily="18" charset="0"/>
                <a:cs typeface="Times New Roman" panose="02020603050405020304" pitchFamily="18" charset="0"/>
              </a:rPr>
              <a:t> hoặc bằng một hình đồng dạng phối cảnh với </a:t>
            </a:r>
            <a:r>
              <a:rPr lang="vi-VN" altLang="en-US" sz="2800">
                <a:solidFill>
                  <a:srgbClr val="FF0000"/>
                </a:solidFill>
                <a:latin typeface="Times New Roman" panose="02020603050405020304" pitchFamily="18" charset="0"/>
                <a:cs typeface="Times New Roman" panose="02020603050405020304" pitchFamily="18" charset="0"/>
              </a:rPr>
              <a:t>H.</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1250" y="285750"/>
            <a:ext cx="10554335" cy="6134735"/>
          </a:xfrm>
          <a:prstGeom prst="rect">
            <a:avLst/>
          </a:prstGeom>
        </p:spPr>
        <p:txBody>
          <a:bodyPr wrap="square">
            <a:noAutofit/>
          </a:bodyPr>
          <a:lstStyle/>
          <a:p>
            <a:pPr algn="ctr">
              <a:lnSpc>
                <a:spcPct val="150000"/>
              </a:lnSpc>
            </a:pPr>
            <a:r>
              <a:rPr lang="en-US" sz="5400" b="1" dirty="0">
                <a:solidFill>
                  <a:srgbClr val="FF0000"/>
                </a:solidFill>
                <a:latin typeface="Times New Roman" panose="02020603050405020304" pitchFamily="18" charset="0"/>
                <a:ea typeface="Times New Roman" panose="02020603050405020304" pitchFamily="18" charset="0"/>
              </a:rPr>
              <a:t>BÀI VỀ NHÀ</a:t>
            </a:r>
          </a:p>
          <a:p>
            <a:pPr algn="just">
              <a:lnSpc>
                <a:spcPct val="150000"/>
              </a:lnSpc>
            </a:pPr>
            <a:r>
              <a:rPr lang="vi-VN" sz="3600" b="1" dirty="0">
                <a:solidFill>
                  <a:srgbClr val="FF0000"/>
                </a:solidFill>
                <a:latin typeface="Times New Roman" panose="02020603050405020304" pitchFamily="18" charset="0"/>
                <a:cs typeface="Times New Roman" panose="02020603050405020304" pitchFamily="18" charset="0"/>
              </a:rPr>
              <a:t>+Bài tập</a:t>
            </a:r>
            <a:r>
              <a:rPr 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0000"/>
                </a:solidFill>
                <a:latin typeface="Times New Roman" panose="02020603050405020304" pitchFamily="18" charset="0"/>
                <a:cs typeface="Times New Roman" panose="02020603050405020304" pitchFamily="18" charset="0"/>
              </a:rPr>
              <a:t>2; 3 trang 89 SGK.</a:t>
            </a:r>
          </a:p>
          <a:p>
            <a:pPr algn="just">
              <a:lnSpc>
                <a:spcPct val="150000"/>
              </a:lnSpc>
            </a:pPr>
            <a:r>
              <a:rPr lang="vi-VN" altLang="en-US" sz="3600" b="1" dirty="0">
                <a:solidFill>
                  <a:srgbClr val="FF0000"/>
                </a:solidFill>
                <a:latin typeface="Times New Roman" panose="02020603050405020304" pitchFamily="18" charset="0"/>
                <a:cs typeface="Times New Roman" panose="02020603050405020304" pitchFamily="18" charset="0"/>
              </a:rPr>
              <a:t>+ Ôn tập lại lý thuyết của bài 9: Hình đồng dạng</a:t>
            </a:r>
            <a:r>
              <a:rPr lang="en-US" altLang="vi-VN" sz="3600" b="1" dirty="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altLang="vi-VN" sz="3600" b="1" dirty="0">
                <a:solidFill>
                  <a:srgbClr val="FF0000"/>
                </a:solidFill>
                <a:latin typeface="Times New Roman" panose="02020603050405020304" pitchFamily="18" charset="0"/>
                <a:cs typeface="Times New Roman" panose="02020603050405020304" pitchFamily="18" charset="0"/>
              </a:rPr>
              <a:t>+ H</a:t>
            </a:r>
            <a:r>
              <a:rPr lang="vi-VN" altLang="en-US" sz="3600" b="1" dirty="0">
                <a:solidFill>
                  <a:srgbClr val="FF0000"/>
                </a:solidFill>
                <a:latin typeface="Times New Roman" panose="02020603050405020304" pitchFamily="18" charset="0"/>
                <a:cs typeface="Times New Roman" panose="02020603050405020304" pitchFamily="18" charset="0"/>
              </a:rPr>
              <a:t>ãy sưu tầm các hình hoặc mẫu vật đồng dạng trong thực tế.</a:t>
            </a:r>
          </a:p>
          <a:p>
            <a:pPr algn="just">
              <a:lnSpc>
                <a:spcPct val="150000"/>
              </a:lnSpc>
            </a:pPr>
            <a:r>
              <a:rPr lang="vi-VN" altLang="en-US" sz="3600" b="1" dirty="0">
                <a:solidFill>
                  <a:srgbClr val="FF0000"/>
                </a:solidFill>
                <a:latin typeface="Times New Roman" panose="02020603050405020304" pitchFamily="18" charset="0"/>
                <a:cs typeface="Times New Roman" panose="02020603050405020304" pitchFamily="18" charset="0"/>
              </a:rPr>
              <a:t>+ Chuẩn bị bài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 calcmode="lin" valueType="num">
                                      <p:cBhvr>
                                        <p:cTn id="12"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3" end="3"/>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p:cTn id="17"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
                                        <p:tgtEl>
                                          <p:spTgt spid="6">
                                            <p:txEl>
                                              <p:pRg st="0" end="0"/>
                                            </p:txEl>
                                          </p:spTgt>
                                        </p:tgtEl>
                                      </p:cBhvr>
                                    </p:animEffect>
                                    <p:anim calcmode="lin" valueType="num">
                                      <p:cBhvr>
                                        <p:cTn id="25"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25190245"/>
</p:tagLst>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990</Words>
  <Application>Microsoft Office PowerPoint</Application>
  <PresentationFormat>Widescreen</PresentationFormat>
  <Paragraphs>81</Paragraphs>
  <Slides>10</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Business Cooperate</vt:lpstr>
      <vt:lpstr>PowerPoint Presentation</vt:lpstr>
      <vt:lpstr> TRÒ CHƠI : NHANH TAY NHANH MẮT Cho hình dưới đây: Từ điểm O phóng to tam giác ABC; OA=2cm, AA’=4 cm</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ThisPC</dc:creator>
  <cp:lastModifiedBy>Administrator</cp:lastModifiedBy>
  <cp:revision>116</cp:revision>
  <dcterms:created xsi:type="dcterms:W3CDTF">2024-02-28T13:43:00Z</dcterms:created>
  <dcterms:modified xsi:type="dcterms:W3CDTF">2025-01-09T08:53:26Z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4EFC6CDA043F47398355EDDDA10CFBD3_12</vt:lpwstr>
  </property>
  <property fmtid="{D5CDD505-2E9C-101B-9397-08002B2CF9AE}" pid="3" name="KSOProductBuildVer">
    <vt:lpwstr>1033-12.2.0.13489</vt:lpwstr>
  </property>
</Properties>
</file>