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69" r:id="rId3"/>
    <p:sldId id="259" r:id="rId4"/>
    <p:sldId id="260" r:id="rId5"/>
    <p:sldId id="261" r:id="rId6"/>
    <p:sldId id="258" r:id="rId7"/>
    <p:sldId id="265" r:id="rId8"/>
    <p:sldId id="270" r:id="rId9"/>
    <p:sldId id="318" r:id="rId10"/>
    <p:sldId id="319" r:id="rId11"/>
    <p:sldId id="264" r:id="rId12"/>
    <p:sldId id="279" r:id="rId13"/>
    <p:sldId id="257" r:id="rId14"/>
    <p:sldId id="266" r:id="rId15"/>
    <p:sldId id="271" r:id="rId16"/>
    <p:sldId id="328" r:id="rId17"/>
    <p:sldId id="267" r:id="rId18"/>
    <p:sldId id="295" r:id="rId19"/>
    <p:sldId id="298" r:id="rId20"/>
    <p:sldId id="337" r:id="rId21"/>
    <p:sldId id="310" r:id="rId22"/>
    <p:sldId id="338" r:id="rId23"/>
    <p:sldId id="339" r:id="rId24"/>
  </p:sldIdLst>
  <p:sldSz cx="18288000" cy="10287000"/>
  <p:notesSz cx="6858000" cy="9144000"/>
  <p:embeddedFontLst>
    <p:embeddedFont>
      <p:font typeface="Cambria Math" panose="02040503050406030204" pitchFamily="18" charset="0"/>
      <p:regular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3C6"/>
    <a:srgbClr val="DD6909"/>
    <a:srgbClr val="768732"/>
    <a:srgbClr val="FCD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C2274-2923-4036-8835-FBB858BB1B4F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F0727-E281-4DFF-BBAF-1A9BA1EAD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41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trực tiếp vào từng ô để chọn đáp án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F0727-E281-4DFF-BBAF-1A9BA1EADB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12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100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48.png"/><Relationship Id="rId5" Type="http://schemas.openxmlformats.org/officeDocument/2006/relationships/image" Target="../media/image98.png"/><Relationship Id="rId10" Type="http://schemas.openxmlformats.org/officeDocument/2006/relationships/image" Target="../media/image52.png"/><Relationship Id="rId4" Type="http://schemas.openxmlformats.org/officeDocument/2006/relationships/image" Target="../media/image97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3" Type="http://schemas.openxmlformats.org/officeDocument/2006/relationships/image" Target="../media/image12.svg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0.png"/><Relationship Id="rId10" Type="http://schemas.openxmlformats.org/officeDocument/2006/relationships/image" Target="../media/image13.png"/><Relationship Id="rId9" Type="http://schemas.openxmlformats.org/officeDocument/2006/relationships/image" Target="../media/image7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12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54.png"/><Relationship Id="rId7" Type="http://schemas.openxmlformats.org/officeDocument/2006/relationships/image" Target="../media/image1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5" Type="http://schemas.microsoft.com/office/2007/relationships/hdphoto" Target="../media/hdphoto1.wdp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1.png"/><Relationship Id="rId3" Type="http://schemas.openxmlformats.org/officeDocument/2006/relationships/image" Target="../media/image12.svg"/><Relationship Id="rId12" Type="http://schemas.openxmlformats.org/officeDocument/2006/relationships/image" Target="../media/image1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8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0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5034" y="559180"/>
            <a:ext cx="16997931" cy="9167728"/>
            <a:chOff x="0" y="0"/>
            <a:chExt cx="4476821" cy="24145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6821" cy="2414546"/>
            </a:xfrm>
            <a:custGeom>
              <a:avLst/>
              <a:gdLst/>
              <a:ahLst/>
              <a:cxnLst/>
              <a:rect l="l" t="t" r="r" b="b"/>
              <a:pathLst>
                <a:path w="4476821" h="2414546">
                  <a:moveTo>
                    <a:pt x="0" y="0"/>
                  </a:moveTo>
                  <a:lnTo>
                    <a:pt x="4476821" y="0"/>
                  </a:lnTo>
                  <a:lnTo>
                    <a:pt x="4476821" y="2414546"/>
                  </a:lnTo>
                  <a:lnTo>
                    <a:pt x="0" y="2414546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476821" cy="24621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437547" y="1462885"/>
            <a:ext cx="12378378" cy="7262015"/>
          </a:xfrm>
          <a:custGeom>
            <a:avLst/>
            <a:gdLst/>
            <a:ahLst/>
            <a:cxnLst/>
            <a:rect l="l" t="t" r="r" b="b"/>
            <a:pathLst>
              <a:path w="12016428" h="6226694">
                <a:moveTo>
                  <a:pt x="0" y="0"/>
                </a:moveTo>
                <a:lnTo>
                  <a:pt x="12016428" y="0"/>
                </a:lnTo>
                <a:lnTo>
                  <a:pt x="12016428" y="6226695"/>
                </a:lnTo>
                <a:lnTo>
                  <a:pt x="0" y="6226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2599348" y="1462885"/>
            <a:ext cx="12852448" cy="7136427"/>
          </a:xfrm>
          <a:custGeom>
            <a:avLst/>
            <a:gdLst/>
            <a:ahLst/>
            <a:cxnLst/>
            <a:rect l="l" t="t" r="r" b="b"/>
            <a:pathLst>
              <a:path w="11531697" h="5975516">
                <a:moveTo>
                  <a:pt x="0" y="0"/>
                </a:moveTo>
                <a:lnTo>
                  <a:pt x="11531698" y="0"/>
                </a:lnTo>
                <a:lnTo>
                  <a:pt x="11531698" y="5975516"/>
                </a:lnTo>
                <a:lnTo>
                  <a:pt x="0" y="59755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TextBox 8"/>
          <p:cNvSpPr txBox="1"/>
          <p:nvPr/>
        </p:nvSpPr>
        <p:spPr>
          <a:xfrm>
            <a:off x="2819960" y="2019300"/>
            <a:ext cx="12496240" cy="5347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501"/>
              </a:lnSpc>
            </a:pPr>
            <a:r>
              <a:rPr lang="en-US" sz="8000" b="1">
                <a:solidFill>
                  <a:srgbClr val="49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</a:t>
            </a:r>
          </a:p>
          <a:p>
            <a:pPr algn="ctr">
              <a:lnSpc>
                <a:spcPts val="14501"/>
              </a:lnSpc>
            </a:pPr>
            <a:r>
              <a:rPr lang="en-US" sz="8000" b="1">
                <a:solidFill>
                  <a:srgbClr val="49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 CẢ CÁC EM </a:t>
            </a:r>
            <a:br>
              <a:rPr lang="en-US" sz="8000" b="1">
                <a:solidFill>
                  <a:srgbClr val="49532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b="1">
                <a:solidFill>
                  <a:srgbClr val="49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HỌC!</a:t>
            </a:r>
            <a:endParaRPr lang="en-US" sz="8000" b="1">
              <a:solidFill>
                <a:srgbClr val="495324"/>
              </a:solidFill>
              <a:latin typeface="Arial" panose="020B0604020202020204" pitchFamily="34" charset="0"/>
              <a:ea typeface="More Sugar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272739" y="8156808"/>
            <a:ext cx="7742519" cy="741038"/>
          </a:xfrm>
          <a:custGeom>
            <a:avLst/>
            <a:gdLst/>
            <a:ahLst/>
            <a:cxnLst/>
            <a:rect l="l" t="t" r="r" b="b"/>
            <a:pathLst>
              <a:path w="7742519" h="1196571">
                <a:moveTo>
                  <a:pt x="0" y="0"/>
                </a:moveTo>
                <a:lnTo>
                  <a:pt x="7742518" y="0"/>
                </a:lnTo>
                <a:lnTo>
                  <a:pt x="7742518" y="1196571"/>
                </a:lnTo>
                <a:lnTo>
                  <a:pt x="0" y="11965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 rot="12697144">
            <a:off x="12283699" y="7195909"/>
            <a:ext cx="1598715" cy="2138236"/>
          </a:xfrm>
          <a:custGeom>
            <a:avLst/>
            <a:gdLst/>
            <a:ahLst/>
            <a:cxnLst/>
            <a:rect l="l" t="t" r="r" b="b"/>
            <a:pathLst>
              <a:path w="2349051" h="2790449">
                <a:moveTo>
                  <a:pt x="0" y="0"/>
                </a:moveTo>
                <a:lnTo>
                  <a:pt x="2349051" y="0"/>
                </a:lnTo>
                <a:lnTo>
                  <a:pt x="2349051" y="2790449"/>
                </a:lnTo>
                <a:lnTo>
                  <a:pt x="0" y="27904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>
            <a:off x="3175536" y="1477794"/>
            <a:ext cx="1558039" cy="617550"/>
          </a:xfrm>
          <a:custGeom>
            <a:avLst/>
            <a:gdLst/>
            <a:ahLst/>
            <a:cxnLst/>
            <a:rect l="l" t="t" r="r" b="b"/>
            <a:pathLst>
              <a:path w="1558039" h="617550">
                <a:moveTo>
                  <a:pt x="0" y="0"/>
                </a:moveTo>
                <a:lnTo>
                  <a:pt x="1558039" y="0"/>
                </a:lnTo>
                <a:lnTo>
                  <a:pt x="1558039" y="617550"/>
                </a:lnTo>
                <a:lnTo>
                  <a:pt x="0" y="6175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4" name="Freeform 14"/>
          <p:cNvSpPr/>
          <p:nvPr/>
        </p:nvSpPr>
        <p:spPr>
          <a:xfrm rot="-1333878">
            <a:off x="15972024" y="1294885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Freeform 16"/>
          <p:cNvSpPr/>
          <p:nvPr/>
        </p:nvSpPr>
        <p:spPr>
          <a:xfrm rot="-1333878">
            <a:off x="1960985" y="7723609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7" name="Freeform 17"/>
          <p:cNvSpPr/>
          <p:nvPr/>
        </p:nvSpPr>
        <p:spPr>
          <a:xfrm rot="-1333878">
            <a:off x="3360854" y="2093956"/>
            <a:ext cx="702822" cy="805526"/>
          </a:xfrm>
          <a:custGeom>
            <a:avLst/>
            <a:gdLst/>
            <a:ahLst/>
            <a:cxnLst/>
            <a:rect l="l" t="t" r="r" b="b"/>
            <a:pathLst>
              <a:path w="702822" h="805526">
                <a:moveTo>
                  <a:pt x="0" y="0"/>
                </a:moveTo>
                <a:lnTo>
                  <a:pt x="702822" y="0"/>
                </a:lnTo>
                <a:lnTo>
                  <a:pt x="702822" y="805527"/>
                </a:lnTo>
                <a:lnTo>
                  <a:pt x="0" y="80552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099284" y="1247906"/>
            <a:ext cx="13952620" cy="5208588"/>
            <a:chOff x="2624935" y="1523304"/>
            <a:chExt cx="13010135" cy="5208588"/>
          </a:xfrm>
        </p:grpSpPr>
        <p:grpSp>
          <p:nvGrpSpPr>
            <p:cNvPr id="11" name="Group 11"/>
            <p:cNvGrpSpPr/>
            <p:nvPr/>
          </p:nvGrpSpPr>
          <p:grpSpPr>
            <a:xfrm>
              <a:off x="2649454" y="1523304"/>
              <a:ext cx="12985616" cy="5208588"/>
              <a:chOff x="0" y="0"/>
              <a:chExt cx="1339882" cy="263151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339882" cy="263151"/>
              </a:xfrm>
              <a:custGeom>
                <a:avLst/>
                <a:gdLst/>
                <a:ahLst/>
                <a:cxnLst/>
                <a:rect l="l" t="t" r="r" b="b"/>
                <a:pathLst>
                  <a:path w="1339882" h="263151">
                    <a:moveTo>
                      <a:pt x="77611" y="0"/>
                    </a:moveTo>
                    <a:lnTo>
                      <a:pt x="1262270" y="0"/>
                    </a:lnTo>
                    <a:cubicBezTo>
                      <a:pt x="1282854" y="0"/>
                      <a:pt x="1302595" y="8177"/>
                      <a:pt x="1317150" y="22732"/>
                    </a:cubicBezTo>
                    <a:cubicBezTo>
                      <a:pt x="1331705" y="37287"/>
                      <a:pt x="1339882" y="57028"/>
                      <a:pt x="1339882" y="77611"/>
                    </a:cubicBezTo>
                    <a:lnTo>
                      <a:pt x="1339882" y="185539"/>
                    </a:lnTo>
                    <a:cubicBezTo>
                      <a:pt x="1339882" y="206123"/>
                      <a:pt x="1331705" y="225864"/>
                      <a:pt x="1317150" y="240419"/>
                    </a:cubicBezTo>
                    <a:cubicBezTo>
                      <a:pt x="1302595" y="254974"/>
                      <a:pt x="1282854" y="263151"/>
                      <a:pt x="1262270" y="263151"/>
                    </a:cubicBezTo>
                    <a:lnTo>
                      <a:pt x="77611" y="263151"/>
                    </a:lnTo>
                    <a:cubicBezTo>
                      <a:pt x="57028" y="263151"/>
                      <a:pt x="37287" y="254974"/>
                      <a:pt x="22732" y="240419"/>
                    </a:cubicBezTo>
                    <a:cubicBezTo>
                      <a:pt x="8177" y="225864"/>
                      <a:pt x="0" y="206123"/>
                      <a:pt x="0" y="185539"/>
                    </a:cubicBezTo>
                    <a:lnTo>
                      <a:pt x="0" y="77611"/>
                    </a:lnTo>
                    <a:cubicBezTo>
                      <a:pt x="0" y="57028"/>
                      <a:pt x="8177" y="37287"/>
                      <a:pt x="22732" y="22732"/>
                    </a:cubicBezTo>
                    <a:cubicBezTo>
                      <a:pt x="37287" y="8177"/>
                      <a:pt x="57028" y="0"/>
                      <a:pt x="77611" y="0"/>
                    </a:cubicBezTo>
                    <a:close/>
                  </a:path>
                </a:pathLst>
              </a:custGeom>
              <a:solidFill>
                <a:srgbClr val="768732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1339882" cy="3107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2624935" y="2168217"/>
              <a:ext cx="12985616" cy="3634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>
                  <a:ln>
                    <a:noFill/>
                  </a:ln>
                  <a:solidFill>
                    <a:srgbClr val="FEF3C6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II. PHƯƠNG</a:t>
              </a:r>
              <a:r>
                <a:rPr kumimoji="0" lang="en-US" sz="8000" b="1" i="0" u="none" strike="noStrike" kern="1200" cap="none" spc="0" normalizeH="0" noProof="0">
                  <a:ln>
                    <a:noFill/>
                  </a:ln>
                  <a:solidFill>
                    <a:srgbClr val="FEF3C6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TRÌNH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noProof="0">
                  <a:ln>
                    <a:noFill/>
                  </a:ln>
                  <a:solidFill>
                    <a:srgbClr val="FEF3C6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BẬC NHẤT MỘT ẨN</a:t>
              </a:r>
              <a:endPara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FEF3C6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 rot="-1333878">
            <a:off x="14981474" y="5846665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8" name="Freeform 28"/>
          <p:cNvSpPr/>
          <p:nvPr/>
        </p:nvSpPr>
        <p:spPr>
          <a:xfrm rot="-1333878">
            <a:off x="2075448" y="1350921"/>
            <a:ext cx="702822" cy="805526"/>
          </a:xfrm>
          <a:custGeom>
            <a:avLst/>
            <a:gdLst/>
            <a:ahLst/>
            <a:cxnLst/>
            <a:rect l="l" t="t" r="r" b="b"/>
            <a:pathLst>
              <a:path w="702822" h="805526">
                <a:moveTo>
                  <a:pt x="0" y="0"/>
                </a:moveTo>
                <a:lnTo>
                  <a:pt x="702822" y="0"/>
                </a:lnTo>
                <a:lnTo>
                  <a:pt x="702822" y="805526"/>
                </a:lnTo>
                <a:lnTo>
                  <a:pt x="0" y="805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098" y="8267700"/>
            <a:ext cx="6423285" cy="159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86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FEF3C6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10" y="7674138"/>
            <a:ext cx="1769190" cy="20381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600" y="581956"/>
            <a:ext cx="1744981" cy="1828978"/>
          </a:xfrm>
          <a:prstGeom prst="rect">
            <a:avLst/>
          </a:prstGeom>
        </p:spPr>
      </p:pic>
      <p:sp>
        <p:nvSpPr>
          <p:cNvPr id="37" name="Freeform 12"/>
          <p:cNvSpPr/>
          <p:nvPr/>
        </p:nvSpPr>
        <p:spPr>
          <a:xfrm>
            <a:off x="1164168" y="1215312"/>
            <a:ext cx="4486420" cy="1295400"/>
          </a:xfrm>
          <a:custGeom>
            <a:avLst/>
            <a:gdLst/>
            <a:ahLst/>
            <a:cxnLst/>
            <a:rect l="l" t="t" r="r" b="b"/>
            <a:pathLst>
              <a:path w="860843" h="220879">
                <a:moveTo>
                  <a:pt x="110440" y="0"/>
                </a:moveTo>
                <a:lnTo>
                  <a:pt x="750403" y="0"/>
                </a:lnTo>
                <a:cubicBezTo>
                  <a:pt x="811397" y="0"/>
                  <a:pt x="860843" y="49446"/>
                  <a:pt x="860843" y="110440"/>
                </a:cubicBezTo>
                <a:lnTo>
                  <a:pt x="860843" y="110440"/>
                </a:lnTo>
                <a:cubicBezTo>
                  <a:pt x="860843" y="139730"/>
                  <a:pt x="849207" y="167821"/>
                  <a:pt x="828495" y="188532"/>
                </a:cubicBezTo>
                <a:cubicBezTo>
                  <a:pt x="807784" y="209244"/>
                  <a:pt x="779693" y="220879"/>
                  <a:pt x="750403" y="220879"/>
                </a:cubicBezTo>
                <a:lnTo>
                  <a:pt x="110440" y="220879"/>
                </a:lnTo>
                <a:cubicBezTo>
                  <a:pt x="81149" y="220879"/>
                  <a:pt x="53059" y="209244"/>
                  <a:pt x="32347" y="188532"/>
                </a:cubicBezTo>
                <a:cubicBezTo>
                  <a:pt x="11636" y="167821"/>
                  <a:pt x="0" y="139730"/>
                  <a:pt x="0" y="110440"/>
                </a:cubicBezTo>
                <a:lnTo>
                  <a:pt x="0" y="110440"/>
                </a:lnTo>
                <a:cubicBezTo>
                  <a:pt x="0" y="81149"/>
                  <a:pt x="11636" y="53059"/>
                  <a:pt x="32347" y="32347"/>
                </a:cubicBezTo>
                <a:cubicBezTo>
                  <a:pt x="53059" y="11636"/>
                  <a:pt x="81149" y="0"/>
                  <a:pt x="110440" y="0"/>
                </a:cubicBezTo>
                <a:close/>
              </a:path>
            </a:pathLst>
          </a:custGeom>
          <a:solidFill>
            <a:srgbClr val="FEF3C6"/>
          </a:solidFill>
          <a:ln w="76200" cap="rnd">
            <a:solidFill>
              <a:srgbClr val="495324"/>
            </a:solidFill>
            <a:prstDash val="solid"/>
            <a:round/>
          </a:ln>
        </p:spPr>
        <p:txBody>
          <a:bodyPr/>
          <a:lstStyle/>
          <a:p>
            <a:pPr algn="ctr">
              <a:lnSpc>
                <a:spcPct val="160000"/>
              </a:lnSpc>
            </a:pPr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Định nghĩa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164168" y="3009900"/>
                <a:ext cx="15959666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4000" b="1">
                    <a:solidFill>
                      <a:schemeClr val="tx2"/>
                    </a:solidFill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HĐ 3. </a:t>
                </a:r>
                <a:r>
                  <a:rPr lang="vi-VN" sz="4000">
                    <a:ea typeface="More Sugar Bold"/>
                    <a:cs typeface="Arial" panose="020B0604020202020204" pitchFamily="34" charset="0"/>
                  </a:rPr>
                  <a:t>Quan sát phương trình (ẩn 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More Sugar Bold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4000">
                    <a:ea typeface="More Sugar Bold"/>
                    <a:cs typeface="Arial" panose="020B0604020202020204" pitchFamily="34" charset="0"/>
                  </a:rPr>
                  <a:t>): 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More Sugar Bold"/>
                        <a:cs typeface="Arial" panose="020B0604020202020204" pitchFamily="34" charset="0"/>
                      </a:rPr>
                      <m:t>4</m:t>
                    </m:r>
                    <m:r>
                      <a:rPr lang="vi-VN" sz="4000" i="1" smtClean="0">
                        <a:latin typeface="Cambria Math" panose="02040503050406030204" pitchFamily="18" charset="0"/>
                        <a:ea typeface="More Sugar Bold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4000" i="1" smtClean="0">
                        <a:latin typeface="Cambria Math" panose="02040503050406030204" pitchFamily="18" charset="0"/>
                        <a:ea typeface="More Sugar Bold"/>
                        <a:cs typeface="Arial" panose="020B0604020202020204" pitchFamily="34" charset="0"/>
                      </a:rPr>
                      <m:t> + 12 = 0</m:t>
                    </m:r>
                  </m:oMath>
                </a14:m>
                <a:r>
                  <a:rPr lang="vi-VN" sz="4000">
                    <a:ea typeface="More Sugar Bold"/>
                    <a:cs typeface="Arial" panose="020B0604020202020204" pitchFamily="34" charset="0"/>
                  </a:rPr>
                  <a:t>, n</a:t>
                </a:r>
                <a:r>
                  <a:rPr lang="en-US" sz="4000"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ê</a:t>
                </a:r>
                <a:r>
                  <a:rPr lang="vi-VN" sz="4000">
                    <a:ea typeface="More Sugar Bold"/>
                    <a:cs typeface="Arial" panose="020B0604020202020204" pitchFamily="34" charset="0"/>
                  </a:rPr>
                  <a:t>u nhận xét về bậc của đa thức ở vế trái của phương trình đó.</a:t>
                </a:r>
                <a:endParaRPr lang="en-US"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168" y="3009900"/>
                <a:ext cx="15959666" cy="1938992"/>
              </a:xfrm>
              <a:prstGeom prst="rect">
                <a:avLst/>
              </a:prstGeom>
              <a:blipFill>
                <a:blip r:embed="rId4"/>
                <a:stretch>
                  <a:fillRect l="-1222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8566757" y="5448786"/>
            <a:ext cx="1154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4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267040" y="6976655"/>
                <a:ext cx="775391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Bậc của đa thức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+12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là bậc 1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040" y="6976655"/>
                <a:ext cx="7753918" cy="707886"/>
              </a:xfrm>
              <a:prstGeom prst="rect">
                <a:avLst/>
              </a:prstGeom>
              <a:blipFill>
                <a:blip r:embed="rId5"/>
                <a:stretch>
                  <a:fillRect l="-2752" t="-15385" r="-1808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5849230" y="1001231"/>
            <a:ext cx="6537007" cy="1305877"/>
            <a:chOff x="5966088" y="918783"/>
            <a:chExt cx="6537007" cy="1305877"/>
          </a:xfrm>
        </p:grpSpPr>
        <p:grpSp>
          <p:nvGrpSpPr>
            <p:cNvPr id="10" name="Group 10"/>
            <p:cNvGrpSpPr/>
            <p:nvPr/>
          </p:nvGrpSpPr>
          <p:grpSpPr>
            <a:xfrm>
              <a:off x="5966088" y="918783"/>
              <a:ext cx="6537007" cy="1305877"/>
              <a:chOff x="0" y="0"/>
              <a:chExt cx="1721681" cy="34393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21681" cy="343935"/>
              </a:xfrm>
              <a:custGeom>
                <a:avLst/>
                <a:gdLst/>
                <a:ahLst/>
                <a:cxnLst/>
                <a:rect l="l" t="t" r="r" b="b"/>
                <a:pathLst>
                  <a:path w="1721681" h="343935">
                    <a:moveTo>
                      <a:pt x="60400" y="0"/>
                    </a:moveTo>
                    <a:lnTo>
                      <a:pt x="1661281" y="0"/>
                    </a:lnTo>
                    <a:cubicBezTo>
                      <a:pt x="1694639" y="0"/>
                      <a:pt x="1721681" y="27042"/>
                      <a:pt x="1721681" y="60400"/>
                    </a:cubicBezTo>
                    <a:lnTo>
                      <a:pt x="1721681" y="283534"/>
                    </a:lnTo>
                    <a:cubicBezTo>
                      <a:pt x="1721681" y="316893"/>
                      <a:pt x="1694639" y="343935"/>
                      <a:pt x="1661281" y="343935"/>
                    </a:cubicBezTo>
                    <a:lnTo>
                      <a:pt x="60400" y="343935"/>
                    </a:lnTo>
                    <a:cubicBezTo>
                      <a:pt x="27042" y="343935"/>
                      <a:pt x="0" y="316893"/>
                      <a:pt x="0" y="283534"/>
                    </a:cubicBezTo>
                    <a:lnTo>
                      <a:pt x="0" y="60400"/>
                    </a:lnTo>
                    <a:cubicBezTo>
                      <a:pt x="0" y="27042"/>
                      <a:pt x="27042" y="0"/>
                      <a:pt x="60400" y="0"/>
                    </a:cubicBezTo>
                    <a:close/>
                  </a:path>
                </a:pathLst>
              </a:custGeom>
              <a:solidFill>
                <a:srgbClr val="495324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1721681" cy="3915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6615171" y="1298385"/>
              <a:ext cx="5233543" cy="7566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9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500" b="1">
                  <a:solidFill>
                    <a:srgbClr val="FEF3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 NGHĨA</a:t>
              </a:r>
              <a:endParaRPr kumimoji="0" lang="en-US" sz="6500" b="1" i="0" u="none" strike="noStrike" kern="1200" cap="none" spc="0" normalizeH="0" baseline="0" noProof="0">
                <a:ln>
                  <a:noFill/>
                </a:ln>
                <a:solidFill>
                  <a:srgbClr val="FEF3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53774" y="2877057"/>
            <a:ext cx="14981811" cy="5627457"/>
            <a:chOff x="1705989" y="2956216"/>
            <a:chExt cx="14981811" cy="5627457"/>
          </a:xfrm>
        </p:grpSpPr>
        <p:grpSp>
          <p:nvGrpSpPr>
            <p:cNvPr id="7" name="Group 7"/>
            <p:cNvGrpSpPr/>
            <p:nvPr/>
          </p:nvGrpSpPr>
          <p:grpSpPr>
            <a:xfrm>
              <a:off x="2057400" y="2956216"/>
              <a:ext cx="14630400" cy="5627457"/>
              <a:chOff x="0" y="-47625"/>
              <a:chExt cx="1522242" cy="161472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22242" cy="1567095"/>
              </a:xfrm>
              <a:custGeom>
                <a:avLst/>
                <a:gdLst/>
                <a:ahLst/>
                <a:cxnLst/>
                <a:rect l="l" t="t" r="r" b="b"/>
                <a:pathLst>
                  <a:path w="1522242" h="1493923">
                    <a:moveTo>
                      <a:pt x="68314" y="0"/>
                    </a:moveTo>
                    <a:lnTo>
                      <a:pt x="1453928" y="0"/>
                    </a:lnTo>
                    <a:cubicBezTo>
                      <a:pt x="1491657" y="0"/>
                      <a:pt x="1522242" y="30585"/>
                      <a:pt x="1522242" y="68314"/>
                    </a:cubicBezTo>
                    <a:lnTo>
                      <a:pt x="1522242" y="1425610"/>
                    </a:lnTo>
                    <a:cubicBezTo>
                      <a:pt x="1522242" y="1463338"/>
                      <a:pt x="1491657" y="1493923"/>
                      <a:pt x="1453928" y="1493923"/>
                    </a:cubicBezTo>
                    <a:lnTo>
                      <a:pt x="68314" y="1493923"/>
                    </a:lnTo>
                    <a:cubicBezTo>
                      <a:pt x="30585" y="1493923"/>
                      <a:pt x="0" y="1463338"/>
                      <a:pt x="0" y="1425610"/>
                    </a:cubicBezTo>
                    <a:lnTo>
                      <a:pt x="0" y="68314"/>
                    </a:lnTo>
                    <a:cubicBezTo>
                      <a:pt x="0" y="30585"/>
                      <a:pt x="30585" y="0"/>
                      <a:pt x="68314" y="0"/>
                    </a:cubicBezTo>
                    <a:close/>
                  </a:path>
                </a:pathLst>
              </a:custGeom>
              <a:solidFill>
                <a:srgbClr val="495324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1522242" cy="15415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4"/>
                <p:cNvSpPr txBox="1"/>
                <p:nvPr/>
              </p:nvSpPr>
              <p:spPr>
                <a:xfrm>
                  <a:off x="2943849" y="3874995"/>
                  <a:ext cx="12852201" cy="376718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7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800">
                      <a:solidFill>
                        <a:srgbClr val="FEF3C6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rPr>
                    <a:t>Phương trình dạng </a:t>
                  </a:r>
                  <a14:m>
                    <m:oMath xmlns:m="http://schemas.openxmlformats.org/officeDocument/2006/math">
                      <m:r>
                        <a:rPr lang="en-US" sz="48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en-US" sz="48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8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48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với </a:t>
                  </a:r>
                  <a14:m>
                    <m:oMath xmlns:m="http://schemas.openxmlformats.org/officeDocument/2006/math">
                      <m:r>
                        <a:rPr lang="en-US" sz="48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8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en-US" sz="48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là hai số đã cho và </a:t>
                  </a:r>
                  <a14:m>
                    <m:oMath xmlns:m="http://schemas.openxmlformats.org/officeDocument/2006/math">
                      <m:r>
                        <a:rPr lang="en-US" sz="48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8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≠0</m:t>
                      </m:r>
                    </m:oMath>
                  </a14:m>
                  <a:r>
                    <a:rPr lang="en-US" sz="48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được gọi là phương trình      bậc nhất một ẩn.</a:t>
                  </a:r>
                  <a:endParaRPr lang="en-US" sz="4800">
                    <a:solidFill>
                      <a:srgbClr val="FEF3C6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3849" y="3874995"/>
                  <a:ext cx="12852201" cy="3767185"/>
                </a:xfrm>
                <a:prstGeom prst="rect">
                  <a:avLst/>
                </a:prstGeom>
                <a:blipFill>
                  <a:blip r:embed="rId2"/>
                  <a:stretch>
                    <a:fillRect l="-2894" r="-2846" b="-40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 26"/>
            <p:cNvSpPr/>
            <p:nvPr/>
          </p:nvSpPr>
          <p:spPr>
            <a:xfrm rot="20266122">
              <a:off x="1705989" y="3316442"/>
              <a:ext cx="702822" cy="805526"/>
            </a:xfrm>
            <a:custGeom>
              <a:avLst/>
              <a:gdLst/>
              <a:ahLst/>
              <a:cxnLst/>
              <a:rect l="l" t="t" r="r" b="b"/>
              <a:pathLst>
                <a:path w="702822" h="805526">
                  <a:moveTo>
                    <a:pt x="0" y="0"/>
                  </a:moveTo>
                  <a:lnTo>
                    <a:pt x="702821" y="0"/>
                  </a:lnTo>
                  <a:lnTo>
                    <a:pt x="702821" y="805527"/>
                  </a:lnTo>
                  <a:lnTo>
                    <a:pt x="0" y="805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0" name="Freeform 15"/>
          <p:cNvSpPr/>
          <p:nvPr/>
        </p:nvSpPr>
        <p:spPr>
          <a:xfrm>
            <a:off x="16143569" y="728120"/>
            <a:ext cx="1640360" cy="650179"/>
          </a:xfrm>
          <a:custGeom>
            <a:avLst/>
            <a:gdLst/>
            <a:ahLst/>
            <a:cxnLst/>
            <a:rect l="l" t="t" r="r" b="b"/>
            <a:pathLst>
              <a:path w="1640360" h="650179">
                <a:moveTo>
                  <a:pt x="0" y="0"/>
                </a:moveTo>
                <a:lnTo>
                  <a:pt x="1640361" y="0"/>
                </a:lnTo>
                <a:lnTo>
                  <a:pt x="1640361" y="650179"/>
                </a:lnTo>
                <a:lnTo>
                  <a:pt x="0" y="650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1" name="Freeform 15"/>
          <p:cNvSpPr/>
          <p:nvPr/>
        </p:nvSpPr>
        <p:spPr>
          <a:xfrm>
            <a:off x="605520" y="728120"/>
            <a:ext cx="1640360" cy="650179"/>
          </a:xfrm>
          <a:custGeom>
            <a:avLst/>
            <a:gdLst/>
            <a:ahLst/>
            <a:cxnLst/>
            <a:rect l="l" t="t" r="r" b="b"/>
            <a:pathLst>
              <a:path w="1640360" h="650179">
                <a:moveTo>
                  <a:pt x="0" y="0"/>
                </a:moveTo>
                <a:lnTo>
                  <a:pt x="1640361" y="0"/>
                </a:lnTo>
                <a:lnTo>
                  <a:pt x="1640361" y="650179"/>
                </a:lnTo>
                <a:lnTo>
                  <a:pt x="0" y="650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4119596" y="6788009"/>
            <a:ext cx="2793662" cy="325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9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0384" y="652515"/>
            <a:ext cx="16989154" cy="8981969"/>
            <a:chOff x="0" y="0"/>
            <a:chExt cx="4474510" cy="23656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4510" cy="2365621"/>
            </a:xfrm>
            <a:custGeom>
              <a:avLst/>
              <a:gdLst/>
              <a:ahLst/>
              <a:cxnLst/>
              <a:rect l="l" t="t" r="r" b="b"/>
              <a:pathLst>
                <a:path w="4474510" h="2365621">
                  <a:moveTo>
                    <a:pt x="0" y="0"/>
                  </a:moveTo>
                  <a:lnTo>
                    <a:pt x="4474510" y="0"/>
                  </a:lnTo>
                  <a:lnTo>
                    <a:pt x="4474510" y="2365621"/>
                  </a:lnTo>
                  <a:lnTo>
                    <a:pt x="0" y="2365621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474510" cy="24132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95400" y="1076473"/>
            <a:ext cx="3268511" cy="101947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53426" y="800100"/>
                <a:ext cx="16583070" cy="3370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75000"/>
                  </a:lnSpc>
                </a:pPr>
                <a:r>
                  <a:rPr lang="en-US" sz="4500" b="1">
                    <a:solidFill>
                      <a:srgbClr val="FEF3C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 dụ 1. </a:t>
                </a:r>
                <a:r>
                  <a:rPr lang="vi-VN" sz="4100">
                    <a:solidFill>
                      <a:schemeClr val="bg1"/>
                    </a:solidFill>
                    <a:cs typeface="Arial" panose="020B0604020202020204" pitchFamily="34" charset="0"/>
                  </a:rPr>
                  <a:t>Phương trình nào sau đây là phương trình bậc nhất một ẩn?</a:t>
                </a:r>
              </a:p>
              <a:p>
                <a:pPr lvl="0" algn="just">
                  <a:lnSpc>
                    <a:spcPct val="175000"/>
                  </a:lnSpc>
                </a:pPr>
                <a:r>
                  <a:rPr lang="en-US" sz="4100">
                    <a:solidFill>
                      <a:schemeClr val="bg1"/>
                    </a:solidFill>
                    <a:cs typeface="Arial" panose="020B0604020202020204" pitchFamily="34" charset="0"/>
                  </a:rPr>
                  <a:t>				</a:t>
                </a:r>
                <a:r>
                  <a:rPr lang="vi-VN" sz="4100">
                    <a:solidFill>
                      <a:schemeClr val="bg1"/>
                    </a:solidFill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41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vi-VN" sz="41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41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−5=0</m:t>
                    </m:r>
                  </m:oMath>
                </a14:m>
                <a:r>
                  <a:rPr lang="en-US" sz="4100">
                    <a:solidFill>
                      <a:prstClr val="white"/>
                    </a:solidFill>
                    <a:cs typeface="Arial" panose="020B0604020202020204" pitchFamily="34" charset="0"/>
                  </a:rPr>
                  <a:t>			</a:t>
                </a:r>
                <a:r>
                  <a:rPr lang="vi-VN" sz="4100">
                    <a:solidFill>
                      <a:prstClr val="white"/>
                    </a:solidFill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41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vi-VN" sz="41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4100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+ 10 = 0</m:t>
                    </m:r>
                  </m:oMath>
                </a14:m>
                <a:endParaRPr lang="vi-VN" sz="410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  <a:p>
                <a:pPr algn="just">
                  <a:lnSpc>
                    <a:spcPct val="175000"/>
                  </a:lnSpc>
                </a:pPr>
                <a:r>
                  <a:rPr lang="en-US" sz="4100">
                    <a:solidFill>
                      <a:schemeClr val="bg1"/>
                    </a:solidFill>
                    <a:cs typeface="Arial" panose="020B0604020202020204" pitchFamily="34" charset="0"/>
                  </a:rPr>
                  <a:t>				</a:t>
                </a:r>
                <a:r>
                  <a:rPr lang="vi-VN" sz="4100">
                    <a:solidFill>
                      <a:schemeClr val="bg1"/>
                    </a:solidFill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vi-VN" sz="41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7.</m:t>
                    </m:r>
                    <m:r>
                      <a:rPr lang="vi-VN" sz="41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41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0</m:t>
                    </m:r>
                  </m:oMath>
                </a14:m>
                <a:r>
                  <a:rPr lang="en-US" sz="4100">
                    <a:solidFill>
                      <a:schemeClr val="bg1"/>
                    </a:solidFill>
                    <a:cs typeface="Arial" panose="020B0604020202020204" pitchFamily="34" charset="0"/>
                  </a:rPr>
                  <a:t>				</a:t>
                </a:r>
                <a:r>
                  <a:rPr lang="vi-VN" sz="4100">
                    <a:solidFill>
                      <a:schemeClr val="bg1"/>
                    </a:solidFill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1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41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vi-VN" sz="41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vi-VN" sz="41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−9=0</m:t>
                    </m:r>
                  </m:oMath>
                </a14:m>
                <a:endParaRPr lang="vi-VN" sz="41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26" y="800100"/>
                <a:ext cx="16583070" cy="3370987"/>
              </a:xfrm>
              <a:prstGeom prst="rect">
                <a:avLst/>
              </a:prstGeom>
              <a:blipFill>
                <a:blip r:embed="rId2"/>
                <a:stretch>
                  <a:fillRect l="-772" r="-515" b="-6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600" y="8134075"/>
            <a:ext cx="1930306" cy="1681235"/>
          </a:xfrm>
          <a:prstGeom prst="rect">
            <a:avLst/>
          </a:prstGeom>
        </p:spPr>
      </p:pic>
      <p:sp>
        <p:nvSpPr>
          <p:cNvPr id="38" name="Freeform 18"/>
          <p:cNvSpPr/>
          <p:nvPr/>
        </p:nvSpPr>
        <p:spPr>
          <a:xfrm rot="-1333878">
            <a:off x="287053" y="3322361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8556498" y="4781861"/>
            <a:ext cx="1176925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100" b="1" i="1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4100" b="1" i="1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1094" y="5826175"/>
            <a:ext cx="14847731" cy="214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5000"/>
              </a:lnSpc>
            </a:pPr>
            <a:r>
              <a:rPr lang="vi-VN" sz="4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 trình ở câu a), b), c) là phương trình bậc nhất một ẩn.</a:t>
            </a:r>
            <a:endParaRPr lang="en-US" sz="4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75000"/>
              </a:lnSpc>
            </a:pPr>
            <a:r>
              <a:rPr lang="vi-VN" sz="4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 trình ở câu d) không là phương trình bậc nhất một ẩn.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FEF3C6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75494" y="1186411"/>
            <a:ext cx="6537007" cy="1502744"/>
            <a:chOff x="6019800" y="466874"/>
            <a:chExt cx="6537007" cy="1502744"/>
          </a:xfrm>
        </p:grpSpPr>
        <p:grpSp>
          <p:nvGrpSpPr>
            <p:cNvPr id="14" name="Group 5"/>
            <p:cNvGrpSpPr/>
            <p:nvPr/>
          </p:nvGrpSpPr>
          <p:grpSpPr>
            <a:xfrm>
              <a:off x="6019800" y="466874"/>
              <a:ext cx="6537007" cy="1502744"/>
              <a:chOff x="0" y="-47625"/>
              <a:chExt cx="1721681" cy="395785"/>
            </a:xfrm>
          </p:grpSpPr>
          <p:sp>
            <p:nvSpPr>
              <p:cNvPr id="24" name="Freeform 6"/>
              <p:cNvSpPr/>
              <p:nvPr/>
            </p:nvSpPr>
            <p:spPr>
              <a:xfrm>
                <a:off x="130795" y="4225"/>
                <a:ext cx="1410969" cy="343935"/>
              </a:xfrm>
              <a:custGeom>
                <a:avLst/>
                <a:gdLst/>
                <a:ahLst/>
                <a:cxnLst/>
                <a:rect l="l" t="t" r="r" b="b"/>
                <a:pathLst>
                  <a:path w="1721681" h="343935">
                    <a:moveTo>
                      <a:pt x="60400" y="0"/>
                    </a:moveTo>
                    <a:lnTo>
                      <a:pt x="1661281" y="0"/>
                    </a:lnTo>
                    <a:cubicBezTo>
                      <a:pt x="1694639" y="0"/>
                      <a:pt x="1721681" y="27042"/>
                      <a:pt x="1721681" y="60400"/>
                    </a:cubicBezTo>
                    <a:lnTo>
                      <a:pt x="1721681" y="283534"/>
                    </a:lnTo>
                    <a:cubicBezTo>
                      <a:pt x="1721681" y="316893"/>
                      <a:pt x="1694639" y="343935"/>
                      <a:pt x="1661281" y="343935"/>
                    </a:cubicBezTo>
                    <a:lnTo>
                      <a:pt x="60400" y="343935"/>
                    </a:lnTo>
                    <a:cubicBezTo>
                      <a:pt x="27042" y="343935"/>
                      <a:pt x="0" y="316893"/>
                      <a:pt x="0" y="283534"/>
                    </a:cubicBezTo>
                    <a:lnTo>
                      <a:pt x="0" y="60400"/>
                    </a:lnTo>
                    <a:cubicBezTo>
                      <a:pt x="0" y="27042"/>
                      <a:pt x="27042" y="0"/>
                      <a:pt x="60400" y="0"/>
                    </a:cubicBezTo>
                    <a:close/>
                  </a:path>
                </a:pathLst>
              </a:custGeom>
              <a:solidFill>
                <a:srgbClr val="FEF3C6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5" name="TextBox 7"/>
              <p:cNvSpPr txBox="1"/>
              <p:nvPr/>
            </p:nvSpPr>
            <p:spPr>
              <a:xfrm>
                <a:off x="0" y="-47625"/>
                <a:ext cx="1721681" cy="3915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5" name="TextBox 11"/>
            <p:cNvSpPr txBox="1"/>
            <p:nvPr/>
          </p:nvSpPr>
          <p:spPr>
            <a:xfrm>
              <a:off x="6569881" y="1018581"/>
              <a:ext cx="5244340" cy="7566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915"/>
                </a:lnSpc>
              </a:pPr>
              <a:r>
                <a:rPr lang="en-US" sz="6500" b="1">
                  <a:solidFill>
                    <a:srgbClr val="495324"/>
                  </a:solidFill>
                  <a:latin typeface="Arial" panose="020B0604020202020204" pitchFamily="34" charset="0"/>
                  <a:ea typeface="More Sugar Bold"/>
                  <a:cs typeface="Arial" panose="020B0604020202020204" pitchFamily="34" charset="0"/>
                </a:rPr>
                <a:t>Luyện tập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"/>
              <p:cNvSpPr>
                <a:spLocks noChangeArrowheads="1"/>
              </p:cNvSpPr>
              <p:nvPr/>
            </p:nvSpPr>
            <p:spPr bwMode="auto">
              <a:xfrm>
                <a:off x="3203722" y="3444270"/>
                <a:ext cx="11694035" cy="7848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Open Sans"/>
                  </a:rPr>
                  <a:t>Nêu hai ví dụ về phương trình bậc nhất ẩn </a:t>
                </a:r>
                <a14:m>
                  <m:oMath xmlns:m="http://schemas.openxmlformats.org/officeDocument/2006/math">
                    <m:r>
                      <a:rPr kumimoji="0" lang="en-US" altLang="en-US" sz="45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</m:oMath>
                </a14:m>
                <a:r>
                  <a:rPr kumimoji="0" lang="en-US" altLang="en-US" sz="4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Open Sans"/>
                  </a:rPr>
                  <a:t>.</a:t>
                </a:r>
                <a:endParaRPr kumimoji="0" lang="en-US" altLang="en-US" sz="45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3722" y="3444270"/>
                <a:ext cx="11694035" cy="784830"/>
              </a:xfrm>
              <a:prstGeom prst="rect">
                <a:avLst/>
              </a:prstGeom>
              <a:blipFill>
                <a:blip r:embed="rId2"/>
                <a:stretch>
                  <a:fillRect l="-1721" t="-16279" r="-1721" b="-379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0" y="7427902"/>
            <a:ext cx="1780974" cy="20907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72" y="1186411"/>
            <a:ext cx="2286000" cy="137160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413386" y="5006555"/>
            <a:ext cx="127470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5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45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828219" y="6453725"/>
                <a:ext cx="6631559" cy="1948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5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5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5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5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5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45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   </m:t>
                      </m:r>
                      <m:r>
                        <a:rPr lang="en-US" sz="45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45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5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5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5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5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5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45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5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45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219" y="6453725"/>
                <a:ext cx="6631559" cy="19483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FEF3C6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199147" y="604775"/>
                <a:ext cx="15849600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60000"/>
                  </a:lnSpc>
                </a:pPr>
                <a:r>
                  <a:rPr lang="en-US" sz="3800" b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 dụ 2. </a:t>
                </a:r>
                <a:r>
                  <a:rPr lang="vi-VN" sz="3600">
                    <a:solidFill>
                      <a:prstClr val="black"/>
                    </a:solidFill>
                    <a:ea typeface="Dotum" panose="020B0600000101010101" pitchFamily="34" charset="-127"/>
                    <a:cs typeface="Times New Roman" panose="02020603050405020304" pitchFamily="18" charset="0"/>
                  </a:rPr>
                  <a:t>Kiểm tra xem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3600">
                    <a:solidFill>
                      <a:prstClr val="black"/>
                    </a:solidFill>
                    <a:ea typeface="Dotum" panose="020B0600000101010101" pitchFamily="34" charset="-127"/>
                    <a:cs typeface="Times New Roman" panose="02020603050405020304" pitchFamily="18" charset="0"/>
                  </a:rPr>
                  <a:t> có là nghiệm của mỗi phương trình bậc nhất sau hay không. </a:t>
                </a:r>
                <a:endParaRPr lang="en-US" sz="3600">
                  <a:solidFill>
                    <a:prstClr val="black"/>
                  </a:solidFill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60000"/>
                  </a:lnSpc>
                </a:pPr>
                <a:r>
                  <a:rPr lang="vi-VN" sz="3600">
                    <a:solidFill>
                      <a:prstClr val="black"/>
                    </a:solidFill>
                    <a:ea typeface="Dotum" panose="020B0600000101010101" pitchFamily="34" charset="-127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−3</m:t>
                    </m:r>
                    <m: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+6= 0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ea typeface="Dotum" panose="020B0600000101010101" pitchFamily="34" charset="-127"/>
                    <a:cs typeface="Times New Roman" panose="02020603050405020304" pitchFamily="18" charset="0"/>
                  </a:rPr>
                  <a:t>			</a:t>
                </a:r>
                <a:r>
                  <a:rPr lang="vi-VN" sz="3600">
                    <a:solidFill>
                      <a:prstClr val="black"/>
                    </a:solidFill>
                    <a:ea typeface="Dotum" panose="020B0600000101010101" pitchFamily="34" charset="-127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7</m:t>
                    </m:r>
                    <m: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−14=0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ea typeface="Dotum" panose="020B0600000101010101" pitchFamily="34" charset="-127"/>
                    <a:cs typeface="Times New Roman" panose="02020603050405020304" pitchFamily="18" charset="0"/>
                  </a:rPr>
                  <a:t>			</a:t>
                </a: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+2=0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vi-VN" sz="3600">
                  <a:solidFill>
                    <a:prstClr val="black"/>
                  </a:solidFill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47" y="604775"/>
                <a:ext cx="15849600" cy="2800767"/>
              </a:xfrm>
              <a:prstGeom prst="rect">
                <a:avLst/>
              </a:prstGeom>
              <a:blipFill>
                <a:blip r:embed="rId2"/>
                <a:stretch>
                  <a:fillRect l="-1269" r="-1154" b="-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0642" y="7707613"/>
            <a:ext cx="2005016" cy="17340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35242" y="4533900"/>
                <a:ext cx="15833558" cy="5078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3600">
                    <a:solidFill>
                      <a:srgbClr val="000000"/>
                    </a:solidFill>
                  </a:rPr>
                  <a:t>a) Thay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vi-VN" sz="3600">
                    <a:solidFill>
                      <a:srgbClr val="000000"/>
                    </a:solidFill>
                  </a:rPr>
                  <a:t>, ta có: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– 3 . 2+6=0</m:t>
                    </m:r>
                  </m:oMath>
                </a14:m>
                <a:r>
                  <a:rPr lang="vi-VN" sz="3600">
                    <a:solidFill>
                      <a:srgbClr val="000000"/>
                    </a:solidFill>
                  </a:rPr>
                  <a:t>.</a:t>
                </a:r>
                <a:endParaRPr lang="vi-VN" sz="3600"/>
              </a:p>
              <a:p>
                <a:pPr>
                  <a:lnSpc>
                    <a:spcPct val="150000"/>
                  </a:lnSpc>
                </a:pPr>
                <a:r>
                  <a:rPr lang="vi-VN" sz="3600">
                    <a:solidFill>
                      <a:srgbClr val="252600"/>
                    </a:solidFill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600">
                    <a:solidFill>
                      <a:srgbClr val="252600"/>
                    </a:solidFill>
                  </a:rPr>
                  <a:t> </a:t>
                </a:r>
                <a:r>
                  <a:rPr lang="vi-VN" sz="3600">
                    <a:solidFill>
                      <a:srgbClr val="252600"/>
                    </a:solidFill>
                  </a:rPr>
                  <a:t>là nghiệm của phương trình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srgbClr val="252600"/>
                        </a:solidFill>
                        <a:latin typeface="Cambria Math" panose="02040503050406030204" pitchFamily="18" charset="0"/>
                      </a:rPr>
                      <m:t>– 3</m:t>
                    </m:r>
                    <m:r>
                      <a:rPr lang="vi-VN" sz="3600" i="1" smtClean="0">
                        <a:solidFill>
                          <a:srgbClr val="2526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600" i="1" smtClean="0">
                        <a:solidFill>
                          <a:srgbClr val="252600"/>
                        </a:solidFill>
                        <a:latin typeface="Cambria Math" panose="02040503050406030204" pitchFamily="18" charset="0"/>
                      </a:rPr>
                      <m:t> + 6 =0</m:t>
                    </m:r>
                  </m:oMath>
                </a14:m>
                <a:r>
                  <a:rPr lang="vi-VN" sz="3600">
                    <a:solidFill>
                      <a:srgbClr val="252600"/>
                    </a:solidFill>
                  </a:rPr>
                  <a:t>.</a:t>
                </a:r>
                <a:endParaRPr lang="vi-VN" sz="3600"/>
              </a:p>
              <a:p>
                <a:pPr>
                  <a:lnSpc>
                    <a:spcPct val="150000"/>
                  </a:lnSpc>
                </a:pPr>
                <a:r>
                  <a:rPr lang="vi-VN" sz="3600">
                    <a:solidFill>
                      <a:srgbClr val="1F2000"/>
                    </a:solidFill>
                  </a:rPr>
                  <a:t>b) Thay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vi-VN" sz="3600">
                    <a:solidFill>
                      <a:srgbClr val="1F2000"/>
                    </a:solidFill>
                  </a:rPr>
                  <a:t>, ta có: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srgbClr val="1F2000"/>
                        </a:solidFill>
                        <a:latin typeface="Cambria Math" panose="02040503050406030204" pitchFamily="18" charset="0"/>
                      </a:rPr>
                      <m:t>7 . 2 – 14=0</m:t>
                    </m:r>
                  </m:oMath>
                </a14:m>
                <a:r>
                  <a:rPr lang="vi-VN" sz="3600">
                    <a:solidFill>
                      <a:srgbClr val="1F2000"/>
                    </a:solidFill>
                  </a:rPr>
                  <a:t>.</a:t>
                </a:r>
                <a:endParaRPr lang="vi-VN" sz="3600"/>
              </a:p>
              <a:p>
                <a:pPr>
                  <a:lnSpc>
                    <a:spcPct val="150000"/>
                  </a:lnSpc>
                </a:pPr>
                <a:r>
                  <a:rPr lang="vi-VN" sz="3600">
                    <a:solidFill>
                      <a:srgbClr val="1F2000"/>
                    </a:solidFill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600">
                    <a:solidFill>
                      <a:srgbClr val="1F2000"/>
                    </a:solidFill>
                  </a:rPr>
                  <a:t> </a:t>
                </a:r>
                <a:r>
                  <a:rPr lang="vi-VN" sz="3600">
                    <a:solidFill>
                      <a:srgbClr val="1F2000"/>
                    </a:solidFill>
                  </a:rPr>
                  <a:t>là nghiệm của phương trình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srgbClr val="1F2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vi-VN" sz="3600" i="1" smtClean="0">
                        <a:solidFill>
                          <a:srgbClr val="1F2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600" i="1" smtClean="0">
                        <a:solidFill>
                          <a:srgbClr val="1F2000"/>
                        </a:solidFill>
                        <a:latin typeface="Cambria Math" panose="02040503050406030204" pitchFamily="18" charset="0"/>
                      </a:rPr>
                      <m:t> – 14 =0</m:t>
                    </m:r>
                  </m:oMath>
                </a14:m>
                <a:r>
                  <a:rPr lang="vi-VN" sz="3600">
                    <a:solidFill>
                      <a:srgbClr val="1F2000"/>
                    </a:solidFill>
                  </a:rPr>
                  <a:t>.</a:t>
                </a:r>
                <a:endParaRPr lang="vi-VN" sz="3600"/>
              </a:p>
              <a:p>
                <a:pPr>
                  <a:lnSpc>
                    <a:spcPct val="150000"/>
                  </a:lnSpc>
                </a:pPr>
                <a:r>
                  <a:rPr lang="vi-VN" sz="3600">
                    <a:solidFill>
                      <a:srgbClr val="1F2000"/>
                    </a:solidFill>
                  </a:rPr>
                  <a:t>c) Thay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vi-VN" sz="3600">
                    <a:solidFill>
                      <a:srgbClr val="1F2000"/>
                    </a:solidFill>
                  </a:rPr>
                  <a:t>, ta có: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srgbClr val="1F2000"/>
                        </a:solidFill>
                        <a:latin typeface="Cambria Math" panose="02040503050406030204" pitchFamily="18" charset="0"/>
                      </a:rPr>
                      <m:t>2 + 2 </m:t>
                    </m:r>
                    <m:r>
                      <a:rPr lang="vi-VN" sz="3600" i="1" smtClean="0">
                        <a:solidFill>
                          <a:srgbClr val="1F2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vi-VN" sz="3600" i="1" smtClean="0">
                        <a:solidFill>
                          <a:srgbClr val="1F2000"/>
                        </a:solidFill>
                        <a:latin typeface="Cambria Math" panose="02040503050406030204" pitchFamily="18" charset="0"/>
                      </a:rPr>
                      <m:t> 0</m:t>
                    </m:r>
                  </m:oMath>
                </a14:m>
                <a:r>
                  <a:rPr lang="vi-VN" sz="3600">
                    <a:solidFill>
                      <a:srgbClr val="1F2000"/>
                    </a:solidFill>
                  </a:rPr>
                  <a:t>.</a:t>
                </a:r>
                <a:endParaRPr lang="vi-VN" sz="3600"/>
              </a:p>
              <a:p>
                <a:pPr>
                  <a:lnSpc>
                    <a:spcPct val="150000"/>
                  </a:lnSpc>
                </a:pPr>
                <a:r>
                  <a:rPr lang="vi-VN" sz="3600">
                    <a:solidFill>
                      <a:srgbClr val="2C2D00"/>
                    </a:solidFill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vi-VN" sz="3600">
                    <a:solidFill>
                      <a:srgbClr val="2C2D00"/>
                    </a:solidFill>
                  </a:rPr>
                  <a:t>không là nghiệm của phương trình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srgbClr val="2C2D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3600" i="1" smtClean="0">
                        <a:solidFill>
                          <a:srgbClr val="2C2D00"/>
                        </a:solidFill>
                        <a:latin typeface="Cambria Math" panose="02040503050406030204" pitchFamily="18" charset="0"/>
                      </a:rPr>
                      <m:t> +2=0</m:t>
                    </m:r>
                  </m:oMath>
                </a14:m>
                <a:r>
                  <a:rPr lang="vi-VN" sz="3600">
                    <a:solidFill>
                      <a:srgbClr val="2C2D00"/>
                    </a:solidFill>
                  </a:rPr>
                  <a:t>.</a:t>
                </a:r>
                <a:endParaRPr lang="vi-VN" sz="360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242" y="4533900"/>
                <a:ext cx="15833558" cy="5078313"/>
              </a:xfrm>
              <a:prstGeom prst="rect">
                <a:avLst/>
              </a:prstGeom>
              <a:blipFill>
                <a:blip r:embed="rId4"/>
                <a:stretch>
                  <a:fillRect l="-1194" b="-1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8615650" y="3678729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36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56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495300"/>
            <a:ext cx="17373600" cy="9336612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chemeClr val="bg1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71600" y="1579669"/>
                <a:ext cx="15544799" cy="8288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45000"/>
                  </a:lnSpc>
                </a:pPr>
                <a:r>
                  <a:rPr lang="vi-VN" sz="4000">
                    <a:solidFill>
                      <a:prstClr val="black"/>
                    </a:solidFill>
                    <a:ea typeface="Dotum" panose="020B0600000101010101" pitchFamily="34" charset="-127"/>
                    <a:cs typeface="Arial" panose="020B0604020202020204" pitchFamily="34" charset="0"/>
                  </a:rPr>
                  <a:t>Khi chuyển số hạng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4</m:t>
                    </m:r>
                    <m:r>
                      <a:rPr lang="vi-VN" sz="4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4000">
                    <a:solidFill>
                      <a:prstClr val="black"/>
                    </a:solidFill>
                    <a:ea typeface="Dotum" panose="020B0600000101010101" pitchFamily="34" charset="-127"/>
                    <a:cs typeface="Arial" panose="020B0604020202020204" pitchFamily="34" charset="0"/>
                  </a:rPr>
                  <a:t> từ vế phải sang vế trái, ta phải đổi dấu số hạng đó. Vì vậy, lời giải trên sai ở bước thứ hai. </a:t>
                </a:r>
                <a:endParaRPr lang="en-US" sz="4000">
                  <a:solidFill>
                    <a:prstClr val="black"/>
                  </a:solidFill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45000"/>
                  </a:lnSpc>
                </a:pPr>
                <a:r>
                  <a:rPr lang="vi-VN" sz="4000">
                    <a:solidFill>
                      <a:prstClr val="black"/>
                    </a:solidFill>
                    <a:ea typeface="Dotum" panose="020B0600000101010101" pitchFamily="34" charset="-127"/>
                    <a:cs typeface="Arial" panose="020B0604020202020204" pitchFamily="34" charset="0"/>
                  </a:rPr>
                  <a:t>Ta có thể giải lại như sau: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45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vi-VN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3</m:t>
                    </m:r>
                    <m:r>
                      <a:rPr kumimoji="0" lang="vi-VN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vi-VN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−5−2</m:t>
                    </m:r>
                    <m:r>
                      <a:rPr kumimoji="0" lang="vi-VN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vi-VN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=25+ 4</m:t>
                    </m:r>
                    <m:r>
                      <a:rPr kumimoji="0" lang="vi-VN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45000"/>
                  </a:lnSpc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                                           </m:t>
                      </m:r>
                      <m:r>
                        <a:rPr kumimoji="0" lang="vi-V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3</m:t>
                      </m:r>
                      <m:r>
                        <a:rPr kumimoji="0" lang="vi-V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vi-V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−2</m:t>
                      </m:r>
                      <m:r>
                        <a:rPr kumimoji="0" lang="vi-V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−</m:t>
                      </m:r>
                      <m:r>
                        <a:rPr kumimoji="0" lang="vi-V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4</m:t>
                      </m:r>
                      <m:r>
                        <a:rPr kumimoji="0" lang="vi-V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vi-V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=25+5</m:t>
                      </m:r>
                    </m:oMath>
                  </m:oMathPara>
                </a14:m>
                <a:endPara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45000"/>
                  </a:lnSpc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    −3</m:t>
                      </m:r>
                      <m:r>
                        <a:rPr kumimoji="0" lang="vi-V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vi-V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= 30</m:t>
                      </m:r>
                    </m:oMath>
                  </m:oMathPara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45000"/>
                  </a:lnSpc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                      </m:t>
                      </m:r>
                      <m:r>
                        <a:rPr kumimoji="0" lang="vi-VN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vi-VN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=30:</m:t>
                      </m:r>
                      <m:d>
                        <m:dPr>
                          <m:ctrlP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Arial" panose="020B0604020202020204" pitchFamily="34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45000"/>
                  </a:lnSpc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             </m:t>
                      </m:r>
                      <m:r>
                        <a:rPr kumimoji="0" lang="vi-VN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vi-VN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=−10</m:t>
                      </m:r>
                    </m:oMath>
                  </m:oMathPara>
                </a14:m>
                <a:endPara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45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Vậy phương trình có nghiệm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vi-VN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vi-VN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 =−10</m:t>
                    </m:r>
                  </m:oMath>
                </a14:m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579669"/>
                <a:ext cx="15544799" cy="8288231"/>
              </a:xfrm>
              <a:prstGeom prst="rect">
                <a:avLst/>
              </a:prstGeom>
              <a:blipFill>
                <a:blip r:embed="rId2"/>
                <a:stretch>
                  <a:fillRect l="-1373" r="-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3400" y="6819900"/>
            <a:ext cx="1880667" cy="2821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37350" y="800100"/>
            <a:ext cx="1154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4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306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962400" y="2014910"/>
            <a:ext cx="10201470" cy="5566990"/>
          </a:xfrm>
          <a:custGeom>
            <a:avLst/>
            <a:gdLst/>
            <a:ahLst/>
            <a:cxnLst/>
            <a:rect l="l" t="t" r="r" b="b"/>
            <a:pathLst>
              <a:path w="8844261" h="4984947">
                <a:moveTo>
                  <a:pt x="0" y="0"/>
                </a:moveTo>
                <a:lnTo>
                  <a:pt x="8844261" y="0"/>
                </a:lnTo>
                <a:lnTo>
                  <a:pt x="8844261" y="4984948"/>
                </a:lnTo>
                <a:lnTo>
                  <a:pt x="0" y="4984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TextBox 6"/>
          <p:cNvSpPr txBox="1"/>
          <p:nvPr/>
        </p:nvSpPr>
        <p:spPr>
          <a:xfrm>
            <a:off x="4157530" y="4428864"/>
            <a:ext cx="9972939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27"/>
              </a:lnSpc>
            </a:pPr>
            <a:r>
              <a:rPr lang="en-US" sz="11000" b="1">
                <a:solidFill>
                  <a:srgbClr val="495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8" name="Freeform 8"/>
          <p:cNvSpPr/>
          <p:nvPr/>
        </p:nvSpPr>
        <p:spPr>
          <a:xfrm rot="17593719">
            <a:off x="16220559" y="485269"/>
            <a:ext cx="1622831" cy="1927769"/>
          </a:xfrm>
          <a:custGeom>
            <a:avLst/>
            <a:gdLst/>
            <a:ahLst/>
            <a:cxnLst/>
            <a:rect l="l" t="t" r="r" b="b"/>
            <a:pathLst>
              <a:path w="1622831" h="1927769">
                <a:moveTo>
                  <a:pt x="0" y="0"/>
                </a:moveTo>
                <a:lnTo>
                  <a:pt x="1622831" y="0"/>
                </a:lnTo>
                <a:lnTo>
                  <a:pt x="1622831" y="1927768"/>
                </a:lnTo>
                <a:lnTo>
                  <a:pt x="0" y="1927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 rot="10800000" flipH="1" flipV="1">
            <a:off x="329500" y="548628"/>
            <a:ext cx="1516158" cy="1801052"/>
          </a:xfrm>
          <a:custGeom>
            <a:avLst/>
            <a:gdLst/>
            <a:ahLst/>
            <a:cxnLst/>
            <a:rect l="l" t="t" r="r" b="b"/>
            <a:pathLst>
              <a:path w="1516158" h="1801052">
                <a:moveTo>
                  <a:pt x="1516158" y="1801052"/>
                </a:moveTo>
                <a:lnTo>
                  <a:pt x="0" y="1801052"/>
                </a:lnTo>
                <a:lnTo>
                  <a:pt x="0" y="0"/>
                </a:lnTo>
                <a:lnTo>
                  <a:pt x="1516158" y="0"/>
                </a:lnTo>
                <a:lnTo>
                  <a:pt x="1516158" y="180105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 rot="-1333878">
            <a:off x="16691792" y="9017324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 rot="-1333878">
            <a:off x="882255" y="8354287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4" y="0"/>
                </a:lnTo>
                <a:lnTo>
                  <a:pt x="929704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38100"/>
            <a:ext cx="18364200" cy="10325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38600" y="800100"/>
            <a:ext cx="10134600" cy="13524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137160" tIns="68580" rIns="137160" bIns="68580">
            <a:spAutoFit/>
          </a:bodyPr>
          <a:lstStyle/>
          <a:p>
            <a:pPr algn="ctr" defTabSz="1371600">
              <a:lnSpc>
                <a:spcPct val="150000"/>
              </a:lnSpc>
            </a:pPr>
            <a:r>
              <a:rPr lang="en-US" sz="60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THU HOẠCH TRỨNG GÀ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0" y="3286175"/>
            <a:ext cx="4877275" cy="3657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431" y="6127877"/>
            <a:ext cx="2522937" cy="1353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57200" y="3695700"/>
            <a:ext cx="4523262" cy="621833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295400" y="7259410"/>
            <a:ext cx="15621000" cy="2712311"/>
          </a:xfrm>
          <a:prstGeom prst="round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>
              <a:lnSpc>
                <a:spcPct val="150000"/>
              </a:lnSpc>
            </a:pPr>
            <a:r>
              <a:rPr lang="en-US" sz="370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Những</a:t>
            </a:r>
            <a:r>
              <a:rPr lang="en-US" sz="37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chú gà mái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chúng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3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-38100"/>
            <a:ext cx="18364200" cy="10325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exagon 4"/>
              <p:cNvSpPr/>
              <p:nvPr/>
            </p:nvSpPr>
            <p:spPr>
              <a:xfrm>
                <a:off x="1929129" y="5669756"/>
                <a:ext cx="5893635" cy="1445604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lvl="0" algn="ctr"/>
                <a:r>
                  <a:rPr lang="fr-FR" sz="44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kumimoji="0" lang="en-US" sz="4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exago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129" y="5669756"/>
                <a:ext cx="5893635" cy="1445604"/>
              </a:xfrm>
              <a:prstGeom prst="hexagon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exagon 6"/>
              <p:cNvSpPr/>
              <p:nvPr/>
            </p:nvSpPr>
            <p:spPr>
              <a:xfrm>
                <a:off x="1929129" y="8155422"/>
                <a:ext cx="5893635" cy="1445604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44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42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exago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129" y="8155422"/>
                <a:ext cx="5893635" cy="1445604"/>
              </a:xfrm>
              <a:prstGeom prst="hexagon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exagon 8"/>
              <p:cNvSpPr/>
              <p:nvPr/>
            </p:nvSpPr>
            <p:spPr>
              <a:xfrm>
                <a:off x="10782903" y="5703421"/>
                <a:ext cx="5893635" cy="1445604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1600"/>
                <a:r>
                  <a:rPr lang="fr-FR" sz="44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kumimoji="0" lang="vi-VN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exago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2903" y="5703421"/>
                <a:ext cx="5893635" cy="1445604"/>
              </a:xfrm>
              <a:prstGeom prst="hexagon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exagon 10"/>
              <p:cNvSpPr/>
              <p:nvPr/>
            </p:nvSpPr>
            <p:spPr>
              <a:xfrm>
                <a:off x="10782903" y="8013881"/>
                <a:ext cx="5893635" cy="1445604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fr-FR" sz="44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exago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2903" y="8013881"/>
                <a:ext cx="5893635" cy="1445604"/>
              </a:xfrm>
              <a:prstGeom prst="hexagon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 rot="21156679">
            <a:off x="2329749" y="3173580"/>
            <a:ext cx="3911199" cy="1261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Yeah,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giỏi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vi-VN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20600" y="3804522"/>
            <a:ext cx="4071966" cy="1261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Ồ,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mất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vi-VN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egg-2151891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67482" y="3873336"/>
            <a:ext cx="1571324" cy="1571324"/>
          </a:xfrm>
          <a:prstGeom prst="rect">
            <a:avLst/>
          </a:prstGeom>
        </p:spPr>
      </p:pic>
      <p:pic>
        <p:nvPicPr>
          <p:cNvPr id="16" name="Picture 15" descr="egg-2151896__340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5166" y="3438372"/>
            <a:ext cx="1628034" cy="16280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787" y="5657228"/>
            <a:ext cx="1118812" cy="15379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776" y="8013881"/>
            <a:ext cx="1118812" cy="15379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0664" y="5657228"/>
            <a:ext cx="1118812" cy="15379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90006" y="8013881"/>
            <a:ext cx="1118812" cy="15379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76538" y="9410700"/>
            <a:ext cx="1313541" cy="7049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>
              <a:xfrm>
                <a:off x="348916" y="390531"/>
                <a:ext cx="17602200" cy="2030877"/>
              </a:xfrm>
              <a:prstGeom prst="roundRect">
                <a:avLst/>
              </a:prstGeom>
              <a:solidFill>
                <a:schemeClr val="accent3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500" b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1.</a:t>
                </a:r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Nghiệm của phương trình </a:t>
                </a:r>
                <a14:m>
                  <m:oMath xmlns:m="http://schemas.openxmlformats.org/officeDocument/2006/math">
                    <m:r>
                      <a:rPr lang="fr-FR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fr-FR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fr-FR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fr-FR" sz="45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</a:t>
                </a:r>
                <a:endParaRPr lang="en-US" sz="45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16" y="390531"/>
                <a:ext cx="17602200" cy="2030877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30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4" grpId="1" animBg="1"/>
      <p:bldP spid="14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0761" y="363759"/>
            <a:ext cx="17620355" cy="9580341"/>
            <a:chOff x="0" y="0"/>
            <a:chExt cx="4474510" cy="23656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4510" cy="2365621"/>
            </a:xfrm>
            <a:custGeom>
              <a:avLst/>
              <a:gdLst/>
              <a:ahLst/>
              <a:cxnLst/>
              <a:rect l="l" t="t" r="r" b="b"/>
              <a:pathLst>
                <a:path w="4474510" h="2365621">
                  <a:moveTo>
                    <a:pt x="0" y="0"/>
                  </a:moveTo>
                  <a:lnTo>
                    <a:pt x="4474510" y="0"/>
                  </a:lnTo>
                  <a:lnTo>
                    <a:pt x="4474510" y="2365621"/>
                  </a:lnTo>
                  <a:lnTo>
                    <a:pt x="0" y="2365621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474510" cy="24132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949265" y="681708"/>
            <a:ext cx="8383346" cy="1305809"/>
            <a:chOff x="4861201" y="1476074"/>
            <a:chExt cx="8383346" cy="1305809"/>
          </a:xfrm>
        </p:grpSpPr>
        <p:grpSp>
          <p:nvGrpSpPr>
            <p:cNvPr id="5" name="Group 5"/>
            <p:cNvGrpSpPr/>
            <p:nvPr/>
          </p:nvGrpSpPr>
          <p:grpSpPr>
            <a:xfrm>
              <a:off x="5875489" y="1476074"/>
              <a:ext cx="6537023" cy="1305809"/>
              <a:chOff x="0" y="0"/>
              <a:chExt cx="1721685" cy="3439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721685" cy="343917"/>
              </a:xfrm>
              <a:custGeom>
                <a:avLst/>
                <a:gdLst/>
                <a:ahLst/>
                <a:cxnLst/>
                <a:rect l="l" t="t" r="r" b="b"/>
                <a:pathLst>
                  <a:path w="1721685" h="343917">
                    <a:moveTo>
                      <a:pt x="60400" y="0"/>
                    </a:moveTo>
                    <a:lnTo>
                      <a:pt x="1661285" y="0"/>
                    </a:lnTo>
                    <a:cubicBezTo>
                      <a:pt x="1694643" y="0"/>
                      <a:pt x="1721685" y="27042"/>
                      <a:pt x="1721685" y="60400"/>
                    </a:cubicBezTo>
                    <a:lnTo>
                      <a:pt x="1721685" y="283516"/>
                    </a:lnTo>
                    <a:cubicBezTo>
                      <a:pt x="1721685" y="316875"/>
                      <a:pt x="1694643" y="343917"/>
                      <a:pt x="1661285" y="343917"/>
                    </a:cubicBezTo>
                    <a:lnTo>
                      <a:pt x="60400" y="343917"/>
                    </a:lnTo>
                    <a:cubicBezTo>
                      <a:pt x="27042" y="343917"/>
                      <a:pt x="0" y="316875"/>
                      <a:pt x="0" y="283516"/>
                    </a:cubicBezTo>
                    <a:lnTo>
                      <a:pt x="0" y="60400"/>
                    </a:lnTo>
                    <a:cubicBezTo>
                      <a:pt x="0" y="27042"/>
                      <a:pt x="27042" y="0"/>
                      <a:pt x="60400" y="0"/>
                    </a:cubicBezTo>
                    <a:close/>
                  </a:path>
                </a:pathLst>
              </a:custGeom>
              <a:solidFill>
                <a:srgbClr val="FEF3C6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1721685" cy="3915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4861201" y="1855663"/>
              <a:ext cx="8383346" cy="757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9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49532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KHỞI</a:t>
              </a:r>
              <a:r>
                <a:rPr kumimoji="0" lang="en-US" sz="6000" b="1" i="0" u="none" strike="noStrike" kern="1200" cap="none" spc="0" normalizeH="0" noProof="0">
                  <a:ln>
                    <a:noFill/>
                  </a:ln>
                  <a:solidFill>
                    <a:srgbClr val="49532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ĐỘNG</a:t>
              </a:r>
              <a:endPara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49532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Freeform 33"/>
          <p:cNvSpPr/>
          <p:nvPr/>
        </p:nvSpPr>
        <p:spPr>
          <a:xfrm rot="-1333878">
            <a:off x="17578184" y="7719723"/>
            <a:ext cx="691984" cy="828879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5" name="Freeform 35"/>
          <p:cNvSpPr/>
          <p:nvPr/>
        </p:nvSpPr>
        <p:spPr>
          <a:xfrm rot="-1333878">
            <a:off x="569317" y="879865"/>
            <a:ext cx="702822" cy="805526"/>
          </a:xfrm>
          <a:custGeom>
            <a:avLst/>
            <a:gdLst/>
            <a:ahLst/>
            <a:cxnLst/>
            <a:rect l="l" t="t" r="r" b="b"/>
            <a:pathLst>
              <a:path w="702822" h="805526">
                <a:moveTo>
                  <a:pt x="0" y="0"/>
                </a:moveTo>
                <a:lnTo>
                  <a:pt x="702822" y="0"/>
                </a:lnTo>
                <a:lnTo>
                  <a:pt x="702822" y="805527"/>
                </a:lnTo>
                <a:lnTo>
                  <a:pt x="0" y="8055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45969" y="2247900"/>
                <a:ext cx="10012131" cy="4369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80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 sử mỗi hộp màu tím đặt trên đĩa cân ở Hình 1 đều có khối lượng là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(kg), còn mỗi hộp màu vàng đều có khối lượng là 1 (kg). </a:t>
                </a:r>
                <a:r>
                  <a:rPr lang="en-US" sz="380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 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80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lần lượt là các biểu thức biểu thị theo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80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tổng khối lượng của các hộp xếp ở </a:t>
                </a:r>
                <a:endParaRPr lang="en-US" sz="38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69" y="2247900"/>
                <a:ext cx="10012131" cy="4369786"/>
              </a:xfrm>
              <a:prstGeom prst="rect">
                <a:avLst/>
              </a:prstGeom>
              <a:blipFill>
                <a:blip r:embed="rId9"/>
                <a:stretch>
                  <a:fillRect l="-2010" r="-2010" b="-4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60216" y="2661980"/>
            <a:ext cx="5860984" cy="37137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0002" y="6667500"/>
                <a:ext cx="16541198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380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(đĩa cân bên trái, đĩa cân bên phải. Do cân thăng bằng nên ta có hệ thức:   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38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2" y="6667500"/>
                <a:ext cx="16541198" cy="1846659"/>
              </a:xfrm>
              <a:prstGeom prst="rect">
                <a:avLst/>
              </a:prstGeom>
              <a:blipFill>
                <a:blip r:embed="rId11"/>
                <a:stretch>
                  <a:fillRect l="-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286000" y="8669804"/>
            <a:ext cx="14290996" cy="969496"/>
            <a:chOff x="3140064" y="8764382"/>
            <a:chExt cx="14290996" cy="9694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3886200" y="8764382"/>
                  <a:ext cx="13544860" cy="9694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3800">
                      <a:solidFill>
                        <a:prstClr val="white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Hệ thức </a:t>
                  </a:r>
                  <a14:m>
                    <m:oMath xmlns:m="http://schemas.openxmlformats.org/officeDocument/2006/math"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3800">
                      <a:solidFill>
                        <a:prstClr val="white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gợi nên khái niệm nào trong toán học?</a:t>
                  </a:r>
                  <a:endParaRPr lang="en-US" sz="3800">
                    <a:solidFill>
                      <a:prstClr val="white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8764382"/>
                  <a:ext cx="13544860" cy="969496"/>
                </a:xfrm>
                <a:prstGeom prst="rect">
                  <a:avLst/>
                </a:prstGeom>
                <a:blipFill>
                  <a:blip r:embed="rId12"/>
                  <a:stretch>
                    <a:fillRect l="-495" b="-13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140064" y="8929988"/>
              <a:ext cx="746136" cy="746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180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FEF3C6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5800" y="1204614"/>
            <a:ext cx="1528317" cy="16856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644174" y="2171700"/>
                <a:ext cx="5471626" cy="2289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16−</m:t>
                          </m:r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174" y="2171700"/>
                <a:ext cx="5471626" cy="22896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257800" y="4533900"/>
                <a:ext cx="9144000" cy="488274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R="30480" lvl="0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⟺5</m:t>
                      </m:r>
                      <m:d>
                        <m:dPr>
                          <m:ctrlPr>
                            <a:rPr lang="en-US" sz="3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sz="3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+5.6.2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</m:t>
                      </m:r>
                      <m:d>
                        <m:dPr>
                          <m:ctrlPr>
                            <a:rPr lang="en-US" sz="3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16−</m:t>
                          </m:r>
                          <m:r>
                            <a:rPr lang="en-US" sz="3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800" i="1">
                  <a:solidFill>
                    <a:srgbClr val="C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30480" lvl="0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35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−5+60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=96−6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3800" i="1">
                  <a:solidFill>
                    <a:srgbClr val="C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30480" lvl="0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</m:t>
                      </m:r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35</m:t>
                      </m:r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+60</m:t>
                      </m:r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+6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=96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</m:t>
                      </m:r>
                    </m:oMath>
                  </m:oMathPara>
                </a14:m>
                <a:endParaRPr lang="en-US" sz="3800" i="1">
                  <a:solidFill>
                    <a:srgbClr val="C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30480" lvl="0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en-US" sz="3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        101</m:t>
                      </m:r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=101</m:t>
                      </m:r>
                    </m:oMath>
                  </m:oMathPara>
                </a14:m>
                <a:endParaRPr lang="en-US" sz="380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R="30480" lvl="0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en-US" sz="3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                   </m:t>
                    </m:r>
                    <m:r>
                      <a:rPr lang="fr-FR" sz="3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3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sz="380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533900"/>
                <a:ext cx="9144000" cy="4882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1192136" y="1028700"/>
            <a:ext cx="11435924" cy="1221164"/>
            <a:chOff x="914400" y="800100"/>
            <a:chExt cx="11435924" cy="1221164"/>
          </a:xfrm>
        </p:grpSpPr>
        <p:grpSp>
          <p:nvGrpSpPr>
            <p:cNvPr id="23" name="Group 22"/>
            <p:cNvGrpSpPr/>
            <p:nvPr/>
          </p:nvGrpSpPr>
          <p:grpSpPr>
            <a:xfrm>
              <a:off x="914400" y="800100"/>
              <a:ext cx="5574540" cy="1221164"/>
              <a:chOff x="853357" y="718395"/>
              <a:chExt cx="5176358" cy="1221164"/>
            </a:xfrm>
          </p:grpSpPr>
          <p:grpSp>
            <p:nvGrpSpPr>
              <p:cNvPr id="25" name="Group 5"/>
              <p:cNvGrpSpPr/>
              <p:nvPr/>
            </p:nvGrpSpPr>
            <p:grpSpPr>
              <a:xfrm>
                <a:off x="853357" y="718395"/>
                <a:ext cx="5002505" cy="1221164"/>
                <a:chOff x="0" y="-47625"/>
                <a:chExt cx="4347232" cy="407267"/>
              </a:xfrm>
            </p:grpSpPr>
            <p:sp>
              <p:nvSpPr>
                <p:cNvPr id="27" name="Freeform 6"/>
                <p:cNvSpPr/>
                <p:nvPr/>
              </p:nvSpPr>
              <p:spPr>
                <a:xfrm>
                  <a:off x="227487" y="15725"/>
                  <a:ext cx="4119745" cy="343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1685" h="343917">
                      <a:moveTo>
                        <a:pt x="60400" y="0"/>
                      </a:moveTo>
                      <a:lnTo>
                        <a:pt x="1661285" y="0"/>
                      </a:lnTo>
                      <a:cubicBezTo>
                        <a:pt x="1694643" y="0"/>
                        <a:pt x="1721685" y="27042"/>
                        <a:pt x="1721685" y="60400"/>
                      </a:cubicBezTo>
                      <a:lnTo>
                        <a:pt x="1721685" y="283516"/>
                      </a:lnTo>
                      <a:cubicBezTo>
                        <a:pt x="1721685" y="316875"/>
                        <a:pt x="1694643" y="343917"/>
                        <a:pt x="1661285" y="343917"/>
                      </a:cubicBezTo>
                      <a:lnTo>
                        <a:pt x="60400" y="343917"/>
                      </a:lnTo>
                      <a:cubicBezTo>
                        <a:pt x="27042" y="343917"/>
                        <a:pt x="0" y="316875"/>
                        <a:pt x="0" y="283516"/>
                      </a:cubicBezTo>
                      <a:lnTo>
                        <a:pt x="0" y="60400"/>
                      </a:lnTo>
                      <a:cubicBezTo>
                        <a:pt x="0" y="27042"/>
                        <a:pt x="27042" y="0"/>
                        <a:pt x="60400" y="0"/>
                      </a:cubicBezTo>
                      <a:close/>
                    </a:path>
                  </a:pathLst>
                </a:custGeom>
                <a:solidFill>
                  <a:srgbClr val="FEF3C6"/>
                </a:solidFill>
                <a:ln w="38100" cap="rnd">
                  <a:solidFill>
                    <a:srgbClr val="495324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8" name="TextBox 7"/>
                <p:cNvSpPr txBox="1"/>
                <p:nvPr/>
              </p:nvSpPr>
              <p:spPr>
                <a:xfrm>
                  <a:off x="0" y="-47625"/>
                  <a:ext cx="1721685" cy="391542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TextBox 12"/>
              <p:cNvSpPr txBox="1"/>
              <p:nvPr/>
            </p:nvSpPr>
            <p:spPr>
              <a:xfrm>
                <a:off x="960738" y="1066126"/>
                <a:ext cx="5068977" cy="75661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591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49532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Bài 4 (SGK – tr.44)</a:t>
                </a:r>
              </a:p>
            </p:txBody>
          </p:sp>
        </p:grpSp>
        <p:sp>
          <p:nvSpPr>
            <p:cNvPr id="24" name="Rectangle 1"/>
            <p:cNvSpPr>
              <a:spLocks noChangeArrowheads="1"/>
            </p:cNvSpPr>
            <p:nvPr/>
          </p:nvSpPr>
          <p:spPr bwMode="auto">
            <a:xfrm>
              <a:off x="6521024" y="1101472"/>
              <a:ext cx="5829300" cy="861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pen Sans"/>
                  <a:cs typeface="+mn-cs"/>
                </a:rPr>
                <a:t>Giải các phương trình: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942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3962400" y="2014910"/>
            <a:ext cx="10201470" cy="5566990"/>
          </a:xfrm>
          <a:custGeom>
            <a:avLst/>
            <a:gdLst/>
            <a:ahLst/>
            <a:cxnLst/>
            <a:rect l="l" t="t" r="r" b="b"/>
            <a:pathLst>
              <a:path w="8844261" h="4984947">
                <a:moveTo>
                  <a:pt x="0" y="0"/>
                </a:moveTo>
                <a:lnTo>
                  <a:pt x="8844261" y="0"/>
                </a:lnTo>
                <a:lnTo>
                  <a:pt x="8844261" y="4984948"/>
                </a:lnTo>
                <a:lnTo>
                  <a:pt x="0" y="4984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TextBox 6"/>
          <p:cNvSpPr txBox="1"/>
          <p:nvPr/>
        </p:nvSpPr>
        <p:spPr>
          <a:xfrm>
            <a:off x="4157530" y="4428864"/>
            <a:ext cx="9972939" cy="1157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7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1" i="0" u="none" strike="noStrike" kern="1200" cap="none" spc="0" normalizeH="0" baseline="0" noProof="0">
                <a:ln>
                  <a:noFill/>
                </a:ln>
                <a:solidFill>
                  <a:srgbClr val="4953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</a:t>
            </a:r>
            <a:r>
              <a:rPr kumimoji="0" lang="en-US" sz="11000" b="1" i="0" u="none" strike="noStrike" kern="1200" cap="none" spc="0" normalizeH="0" noProof="0">
                <a:ln>
                  <a:noFill/>
                </a:ln>
                <a:solidFill>
                  <a:srgbClr val="4953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DỤNG</a:t>
            </a:r>
            <a:endParaRPr kumimoji="0" lang="en-US" sz="11000" b="1" i="0" u="none" strike="noStrike" kern="1200" cap="none" spc="0" normalizeH="0" baseline="0" noProof="0">
              <a:ln>
                <a:noFill/>
              </a:ln>
              <a:solidFill>
                <a:srgbClr val="49532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 rot="17593719">
            <a:off x="16220559" y="485269"/>
            <a:ext cx="1622831" cy="1927769"/>
          </a:xfrm>
          <a:custGeom>
            <a:avLst/>
            <a:gdLst/>
            <a:ahLst/>
            <a:cxnLst/>
            <a:rect l="l" t="t" r="r" b="b"/>
            <a:pathLst>
              <a:path w="1622831" h="1927769">
                <a:moveTo>
                  <a:pt x="0" y="0"/>
                </a:moveTo>
                <a:lnTo>
                  <a:pt x="1622831" y="0"/>
                </a:lnTo>
                <a:lnTo>
                  <a:pt x="1622831" y="1927768"/>
                </a:lnTo>
                <a:lnTo>
                  <a:pt x="0" y="1927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 rot="10800000" flipH="1" flipV="1">
            <a:off x="329500" y="548628"/>
            <a:ext cx="1516158" cy="1801052"/>
          </a:xfrm>
          <a:custGeom>
            <a:avLst/>
            <a:gdLst/>
            <a:ahLst/>
            <a:cxnLst/>
            <a:rect l="l" t="t" r="r" b="b"/>
            <a:pathLst>
              <a:path w="1516158" h="1801052">
                <a:moveTo>
                  <a:pt x="1516158" y="1801052"/>
                </a:moveTo>
                <a:lnTo>
                  <a:pt x="0" y="1801052"/>
                </a:lnTo>
                <a:lnTo>
                  <a:pt x="0" y="0"/>
                </a:lnTo>
                <a:lnTo>
                  <a:pt x="1516158" y="0"/>
                </a:lnTo>
                <a:lnTo>
                  <a:pt x="1516158" y="180105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 rot="-1333878">
            <a:off x="16691792" y="9017324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 rot="-1333878">
            <a:off x="882255" y="8354287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4" y="0"/>
                </a:lnTo>
                <a:lnTo>
                  <a:pt x="929704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6926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3399" y="471290"/>
            <a:ext cx="17271047" cy="9372600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chemeClr val="bg1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57895" y="723900"/>
            <a:ext cx="15031455" cy="1985159"/>
            <a:chOff x="623330" y="103313"/>
            <a:chExt cx="14063765" cy="1985159"/>
          </a:xfrm>
        </p:grpSpPr>
        <p:grpSp>
          <p:nvGrpSpPr>
            <p:cNvPr id="28" name="Group 27"/>
            <p:cNvGrpSpPr/>
            <p:nvPr/>
          </p:nvGrpSpPr>
          <p:grpSpPr>
            <a:xfrm>
              <a:off x="623330" y="553812"/>
              <a:ext cx="4888742" cy="1420303"/>
              <a:chOff x="583079" y="472107"/>
              <a:chExt cx="4539545" cy="1420303"/>
            </a:xfrm>
          </p:grpSpPr>
          <p:grpSp>
            <p:nvGrpSpPr>
              <p:cNvPr id="30" name="Group 5"/>
              <p:cNvGrpSpPr/>
              <p:nvPr/>
            </p:nvGrpSpPr>
            <p:grpSpPr>
              <a:xfrm>
                <a:off x="650108" y="472107"/>
                <a:ext cx="4392376" cy="1420303"/>
                <a:chOff x="-176625" y="-129764"/>
                <a:chExt cx="3817024" cy="473681"/>
              </a:xfrm>
            </p:grpSpPr>
            <p:sp>
              <p:nvSpPr>
                <p:cNvPr id="32" name="Freeform 6"/>
                <p:cNvSpPr/>
                <p:nvPr/>
              </p:nvSpPr>
              <p:spPr>
                <a:xfrm>
                  <a:off x="-176625" y="-129764"/>
                  <a:ext cx="3817024" cy="343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1685" h="343917">
                      <a:moveTo>
                        <a:pt x="60400" y="0"/>
                      </a:moveTo>
                      <a:lnTo>
                        <a:pt x="1661285" y="0"/>
                      </a:lnTo>
                      <a:cubicBezTo>
                        <a:pt x="1694643" y="0"/>
                        <a:pt x="1721685" y="27042"/>
                        <a:pt x="1721685" y="60400"/>
                      </a:cubicBezTo>
                      <a:lnTo>
                        <a:pt x="1721685" y="283516"/>
                      </a:lnTo>
                      <a:cubicBezTo>
                        <a:pt x="1721685" y="316875"/>
                        <a:pt x="1694643" y="343917"/>
                        <a:pt x="1661285" y="343917"/>
                      </a:cubicBezTo>
                      <a:lnTo>
                        <a:pt x="60400" y="343917"/>
                      </a:lnTo>
                      <a:cubicBezTo>
                        <a:pt x="27042" y="343917"/>
                        <a:pt x="0" y="316875"/>
                        <a:pt x="0" y="283516"/>
                      </a:cubicBezTo>
                      <a:lnTo>
                        <a:pt x="0" y="60400"/>
                      </a:lnTo>
                      <a:cubicBezTo>
                        <a:pt x="0" y="27042"/>
                        <a:pt x="27042" y="0"/>
                        <a:pt x="60400" y="0"/>
                      </a:cubicBezTo>
                      <a:close/>
                    </a:path>
                  </a:pathLst>
                </a:custGeom>
                <a:solidFill>
                  <a:srgbClr val="FEF3C6"/>
                </a:solidFill>
                <a:ln w="38100" cap="rnd">
                  <a:solidFill>
                    <a:srgbClr val="495324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4" name="TextBox 7"/>
                <p:cNvSpPr txBox="1"/>
                <p:nvPr/>
              </p:nvSpPr>
              <p:spPr>
                <a:xfrm>
                  <a:off x="0" y="-47625"/>
                  <a:ext cx="1721685" cy="391542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65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4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TextBox 12"/>
              <p:cNvSpPr txBox="1"/>
              <p:nvPr/>
            </p:nvSpPr>
            <p:spPr>
              <a:xfrm>
                <a:off x="583079" y="624414"/>
                <a:ext cx="4539545" cy="68717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ctr">
                  <a:lnSpc>
                    <a:spcPts val="5915"/>
                  </a:lnSpc>
                </a:pPr>
                <a:r>
                  <a:rPr lang="en-US" sz="4100" b="1">
                    <a:solidFill>
                      <a:srgbClr val="495324"/>
                    </a:solidFill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Bài 5 (SGK – tr.44)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1"/>
                <p:cNvSpPr>
                  <a:spLocks noChangeArrowheads="1"/>
                </p:cNvSpPr>
                <p:nvPr/>
              </p:nvSpPr>
              <p:spPr bwMode="auto">
                <a:xfrm>
                  <a:off x="5734708" y="103313"/>
                  <a:ext cx="8952387" cy="19851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lvl="0" algn="just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en-US" sz="4100">
                      <a:ea typeface="Open Sans"/>
                    </a:rPr>
                    <a:t>Tìm </a:t>
                  </a:r>
                  <a14:m>
                    <m:oMath xmlns:m="http://schemas.openxmlformats.org/officeDocument/2006/math">
                      <m:r>
                        <a:rPr lang="en-US" altLang="en-US" sz="4100" i="1" smtClean="0">
                          <a:latin typeface="Cambria Math" panose="02040503050406030204" pitchFamily="18" charset="0"/>
                          <a:ea typeface="Open Sans"/>
                        </a:rPr>
                        <m:t>𝑥</m:t>
                      </m:r>
                    </m:oMath>
                  </a14:m>
                  <a:r>
                    <a:rPr lang="en-US" altLang="en-US" sz="4100">
                      <a:ea typeface="Open Sans"/>
                    </a:rPr>
                    <a:t>, biết tứ giác </a:t>
                  </a:r>
                  <a14:m>
                    <m:oMath xmlns:m="http://schemas.openxmlformats.org/officeDocument/2006/math">
                      <m:r>
                        <a:rPr lang="en-US" altLang="en-US" sz="4100" i="1" smtClean="0">
                          <a:latin typeface="Cambria Math" panose="02040503050406030204" pitchFamily="18" charset="0"/>
                          <a:ea typeface="Open Sans"/>
                        </a:rPr>
                        <m:t>𝐴𝐵𝐶𝐷</m:t>
                      </m:r>
                    </m:oMath>
                  </a14:m>
                  <a:r>
                    <a:rPr lang="en-US" altLang="en-US" sz="4100">
                      <a:ea typeface="Open Sans"/>
                    </a:rPr>
                    <a:t> ở Hình 2 là hình vuông.</a:t>
                  </a:r>
                </a:p>
              </p:txBody>
            </p:sp>
          </mc:Choice>
          <mc:Fallback xmlns="">
            <p:sp>
              <p:nvSpPr>
                <p:cNvPr id="29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34708" y="103313"/>
                  <a:ext cx="8952387" cy="1985159"/>
                </a:xfrm>
                <a:prstGeom prst="rect">
                  <a:avLst/>
                </a:prstGeom>
                <a:blipFill>
                  <a:blip r:embed="rId2"/>
                  <a:stretch>
                    <a:fillRect l="-2358" r="-2358" b="-707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97317">
            <a:off x="1189744" y="8639092"/>
            <a:ext cx="1439824" cy="1662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7307" y="3092112"/>
            <a:ext cx="5313468" cy="482970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1216697" y="3238500"/>
            <a:ext cx="1176925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100" b="1" i="1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4100" b="1" i="1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309443" y="5409747"/>
                <a:ext cx="4991431" cy="4262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fr-FR" sz="4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fr-FR" sz="4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−2=2</m:t>
                    </m:r>
                    <m:r>
                      <a:rPr lang="fr-FR" sz="4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+8</m:t>
                    </m:r>
                  </m:oMath>
                </a14:m>
                <a:endParaRPr lang="en-US" sz="4100" i="1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en-US" sz="41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41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1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41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4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1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8+2</m:t>
                      </m:r>
                    </m:oMath>
                  </m:oMathPara>
                </a14:m>
                <a:endParaRPr lang="en-US" sz="4100" b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10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fr-FR" sz="4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en-US" sz="4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endParaRPr lang="en-US" sz="4100" b="0" i="1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10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fr-FR" sz="4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5.</m:t>
                    </m:r>
                  </m:oMath>
                </a14:m>
                <a:endParaRPr lang="en-US" sz="41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443" y="5409747"/>
                <a:ext cx="4991431" cy="4262705"/>
              </a:xfrm>
              <a:prstGeom prst="rect">
                <a:avLst/>
              </a:prstGeom>
              <a:blipFill>
                <a:blip r:embed="rId6"/>
                <a:stretch>
                  <a:fillRect l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30600" y="8076133"/>
            <a:ext cx="1481186" cy="17275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020973" y="4457700"/>
                <a:ext cx="9753952" cy="723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4100">
                    <a:solidFill>
                      <a:prstClr val="black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</a:rPr>
                  <a:t>Do tứ giác </a:t>
                </a:r>
                <a14:m>
                  <m:oMath xmlns:m="http://schemas.openxmlformats.org/officeDocument/2006/math">
                    <m:r>
                      <a:rPr lang="en-US" altLang="en-US" sz="4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Open Sans"/>
                      </a:rPr>
                      <m:t>𝐴𝐵𝐶𝐷</m:t>
                    </m:r>
                  </m:oMath>
                </a14:m>
                <a:r>
                  <a:rPr lang="en-US" altLang="en-US" sz="4100">
                    <a:solidFill>
                      <a:prstClr val="black"/>
                    </a:solidFill>
                    <a:latin typeface="Arial" panose="020B0604020202020204" pitchFamily="34" charset="0"/>
                    <a:ea typeface="Open Sans"/>
                    <a:cs typeface="Arial" panose="020B0604020202020204" pitchFamily="34" charset="0"/>
                  </a:rPr>
                  <a:t> ở Hình 2 là hình vuông.</a:t>
                </a:r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973" y="4457700"/>
                <a:ext cx="9753952" cy="723275"/>
              </a:xfrm>
              <a:prstGeom prst="rect">
                <a:avLst/>
              </a:prstGeom>
              <a:blipFill>
                <a:blip r:embed="rId8"/>
                <a:stretch>
                  <a:fillRect l="-2313" t="-15126" r="-1250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0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2118" y="266700"/>
            <a:ext cx="17725198" cy="9717612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chemeClr val="bg1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7703">
            <a:off x="16711627" y="8508048"/>
            <a:ext cx="1069952" cy="1666532"/>
          </a:xfrm>
          <a:prstGeom prst="rect">
            <a:avLst/>
          </a:prstGeom>
        </p:spPr>
      </p:pic>
      <p:sp>
        <p:nvSpPr>
          <p:cNvPr id="35" name="TextBox 7"/>
          <p:cNvSpPr txBox="1"/>
          <p:nvPr/>
        </p:nvSpPr>
        <p:spPr>
          <a:xfrm>
            <a:off x="980707" y="1030732"/>
            <a:ext cx="2244543" cy="11740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2994" y="1166951"/>
            <a:ext cx="8547806" cy="346667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8613123" y="4674799"/>
            <a:ext cx="110318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800" b="1" i="1" u="sng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3800" b="1" i="1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9284" y="5508458"/>
                <a:ext cx="16992600" cy="447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 vi hình tam giác là: </a:t>
                </a:r>
                <a14:m>
                  <m:oMath xmlns:m="http://schemas.openxmlformats.org/officeDocument/2006/math"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 vi hình chữ nhật là: </a:t>
                </a:r>
                <a14:m>
                  <m:oMath xmlns:m="http://schemas.openxmlformats.org/officeDocument/2006/math"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 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. 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=(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. 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</m:oMath>
                </a14:m>
                <a:endParaRPr lang="en-US" sz="3800" b="0" i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vi-VN" sz="3800">
                    <a:solidFill>
                      <a:srgbClr val="000000"/>
                    </a:solidFill>
                    <a:cs typeface="Arial" panose="020B0604020202020204" pitchFamily="34" charset="0"/>
                  </a:rPr>
                  <a:t>hương trình biểu thị sự bằng nhau của chu vi hình tam giác, hình chữ nhật</a:t>
                </a:r>
                <a:r>
                  <a:rPr lang="en-US" sz="3800">
                    <a:solidFill>
                      <a:srgbClr val="0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</a:p>
              <a:p>
                <a:pPr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fr-FR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11</m:t>
                      </m:r>
                      <m:r>
                        <a:rPr lang="fr-FR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fr-FR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</m:t>
                      </m:r>
                    </m:oMath>
                  </m:oMathPara>
                </a14:m>
                <a:endParaRPr lang="en-US" sz="3800" i="1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⟺−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3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fr-FR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fr-FR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vi-VN" sz="38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84" y="5508458"/>
                <a:ext cx="16992600" cy="4478149"/>
              </a:xfrm>
              <a:prstGeom prst="rect">
                <a:avLst/>
              </a:prstGeom>
              <a:blipFill>
                <a:blip r:embed="rId5"/>
                <a:stretch>
                  <a:fillRect l="-1184" r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1"/>
              <p:cNvSpPr>
                <a:spLocks noChangeArrowheads="1"/>
              </p:cNvSpPr>
              <p:nvPr/>
            </p:nvSpPr>
            <p:spPr bwMode="auto">
              <a:xfrm>
                <a:off x="533400" y="342900"/>
                <a:ext cx="8545957" cy="44781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just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800" b="1">
                    <a:solidFill>
                      <a:srgbClr val="495324"/>
                    </a:solidFill>
                    <a:ea typeface="More Sugar Bold"/>
                    <a:cs typeface="Arial" panose="020B0604020202020204" pitchFamily="34" charset="0"/>
                  </a:rPr>
                  <a:t>Bài 6 (SGK – tr.44). </a:t>
                </a:r>
                <a:r>
                  <a:rPr lang="vi-VN" altLang="en-US" sz="3800">
                    <a:ea typeface="Open Sans"/>
                  </a:rPr>
                  <a:t>Hình tam giác và hình chữ nhật ở Hình 3 có cùng chu vi. Viết phương trình biểu thị sự bằng nhau của chu vi hình tam giác, hình chữ nhật đó và tìm </a:t>
                </a:r>
                <a14:m>
                  <m:oMath xmlns:m="http://schemas.openxmlformats.org/officeDocument/2006/math">
                    <m:r>
                      <a:rPr lang="vi-VN" altLang="en-US" sz="3800" i="1" smtClean="0"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</m:oMath>
                </a14:m>
                <a:r>
                  <a:rPr lang="vi-VN" altLang="en-US" sz="3800">
                    <a:ea typeface="Open Sans"/>
                  </a:rPr>
                  <a:t>.</a:t>
                </a:r>
                <a:endParaRPr lang="en-US" altLang="en-US" sz="3800">
                  <a:ea typeface="Open Sans"/>
                </a:endParaRPr>
              </a:p>
            </p:txBody>
          </p:sp>
        </mc:Choice>
        <mc:Fallback xmlns="">
          <p:sp>
            <p:nvSpPr>
              <p:cNvPr id="3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342900"/>
                <a:ext cx="8545957" cy="4478149"/>
              </a:xfrm>
              <a:prstGeom prst="rect">
                <a:avLst/>
              </a:prstGeom>
              <a:blipFill>
                <a:blip r:embed="rId6"/>
                <a:stretch>
                  <a:fillRect l="-2355" r="-2355" b="-25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95868" y="647700"/>
            <a:ext cx="863594" cy="76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2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126116" y="1255898"/>
            <a:ext cx="16035768" cy="32761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500" b="1">
                <a:solidFill>
                  <a:srgbClr val="FFFF00"/>
                </a:solidFill>
              </a:rPr>
              <a:t>CHƯƠNG VII. PHƯƠNG TRÌNH BẬC NHẤT MỘT ẨN</a:t>
            </a:r>
            <a:endParaRPr lang="en-US" sz="7500" b="1">
              <a:solidFill>
                <a:srgbClr val="FFFF00"/>
              </a:solidFill>
            </a:endParaRPr>
          </a:p>
        </p:txBody>
      </p:sp>
      <p:sp>
        <p:nvSpPr>
          <p:cNvPr id="10" name="Freeform 10"/>
          <p:cNvSpPr/>
          <p:nvPr/>
        </p:nvSpPr>
        <p:spPr>
          <a:xfrm rot="11691891">
            <a:off x="15987375" y="8143939"/>
            <a:ext cx="1622831" cy="1927769"/>
          </a:xfrm>
          <a:custGeom>
            <a:avLst/>
            <a:gdLst/>
            <a:ahLst/>
            <a:cxnLst/>
            <a:rect l="l" t="t" r="r" b="b"/>
            <a:pathLst>
              <a:path w="1622831" h="1927769">
                <a:moveTo>
                  <a:pt x="0" y="0"/>
                </a:moveTo>
                <a:lnTo>
                  <a:pt x="1622831" y="0"/>
                </a:lnTo>
                <a:lnTo>
                  <a:pt x="1622831" y="1927768"/>
                </a:lnTo>
                <a:lnTo>
                  <a:pt x="0" y="1927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 rot="12379692" flipH="1" flipV="1">
            <a:off x="324236" y="168941"/>
            <a:ext cx="1516158" cy="1801052"/>
          </a:xfrm>
          <a:custGeom>
            <a:avLst/>
            <a:gdLst/>
            <a:ahLst/>
            <a:cxnLst/>
            <a:rect l="l" t="t" r="r" b="b"/>
            <a:pathLst>
              <a:path w="1516158" h="1801052">
                <a:moveTo>
                  <a:pt x="1516158" y="1801051"/>
                </a:moveTo>
                <a:lnTo>
                  <a:pt x="0" y="1801051"/>
                </a:lnTo>
                <a:lnTo>
                  <a:pt x="0" y="0"/>
                </a:lnTo>
                <a:lnTo>
                  <a:pt x="1516158" y="0"/>
                </a:lnTo>
                <a:lnTo>
                  <a:pt x="1516158" y="180105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 rot="-1333878">
            <a:off x="17191275" y="4610717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4" name="Freeform 14"/>
          <p:cNvSpPr/>
          <p:nvPr/>
        </p:nvSpPr>
        <p:spPr>
          <a:xfrm rot="-1333878">
            <a:off x="3707662" y="9163203"/>
            <a:ext cx="702822" cy="805526"/>
          </a:xfrm>
          <a:custGeom>
            <a:avLst/>
            <a:gdLst/>
            <a:ahLst/>
            <a:cxnLst/>
            <a:rect l="l" t="t" r="r" b="b"/>
            <a:pathLst>
              <a:path w="702822" h="805526">
                <a:moveTo>
                  <a:pt x="0" y="0"/>
                </a:moveTo>
                <a:lnTo>
                  <a:pt x="702822" y="0"/>
                </a:lnTo>
                <a:lnTo>
                  <a:pt x="702822" y="805526"/>
                </a:lnTo>
                <a:lnTo>
                  <a:pt x="0" y="8055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5" name="Rectangle 14"/>
          <p:cNvSpPr/>
          <p:nvPr/>
        </p:nvSpPr>
        <p:spPr>
          <a:xfrm>
            <a:off x="1771908" y="5000088"/>
            <a:ext cx="14744184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500" b="1">
                <a:solidFill>
                  <a:srgbClr val="FEF3C6"/>
                </a:solidFill>
                <a:ea typeface="Arial" panose="020B0604020202020204" pitchFamily="34" charset="0"/>
              </a:rPr>
              <a:t>BÀI 1. PHƯƠNG TRÌNH BẬC NHẤT MỘT ẨN </a:t>
            </a:r>
            <a:endParaRPr lang="en-US" sz="7500" b="1">
              <a:solidFill>
                <a:srgbClr val="FEF3C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548446" y="1784518"/>
            <a:ext cx="9400160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sz="7000" b="1">
                <a:solidFill>
                  <a:srgbClr val="FEF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895600" y="3743272"/>
            <a:ext cx="14575911" cy="1320692"/>
            <a:chOff x="1962939" y="3959166"/>
            <a:chExt cx="14575911" cy="1320692"/>
          </a:xfrm>
        </p:grpSpPr>
        <p:sp>
          <p:nvSpPr>
            <p:cNvPr id="6" name="TextBox 6"/>
            <p:cNvSpPr txBox="1"/>
            <p:nvPr/>
          </p:nvSpPr>
          <p:spPr>
            <a:xfrm>
              <a:off x="3962400" y="4351582"/>
              <a:ext cx="12576450" cy="5770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vi-VN" sz="4500">
                  <a:solidFill>
                    <a:srgbClr val="FEF3C6"/>
                  </a:solidFill>
                  <a:cs typeface="Arial" panose="020B0604020202020204" pitchFamily="34" charset="0"/>
                </a:rPr>
                <a:t>Mở đầu về phương trình một ẩn</a:t>
              </a:r>
              <a:endParaRPr lang="en-US" sz="4500">
                <a:solidFill>
                  <a:srgbClr val="FEF3C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962939" y="3959166"/>
              <a:ext cx="1373820" cy="1320692"/>
              <a:chOff x="1962939" y="3959166"/>
              <a:chExt cx="1373820" cy="1320692"/>
            </a:xfrm>
          </p:grpSpPr>
          <p:grpSp>
            <p:nvGrpSpPr>
              <p:cNvPr id="7" name="Group 7"/>
              <p:cNvGrpSpPr/>
              <p:nvPr/>
            </p:nvGrpSpPr>
            <p:grpSpPr>
              <a:xfrm>
                <a:off x="1962939" y="3959166"/>
                <a:ext cx="1373820" cy="1320692"/>
                <a:chOff x="0" y="0"/>
                <a:chExt cx="812800" cy="812800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EF3C6"/>
                </a:solidFill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" name="TextBox 9"/>
                <p:cNvSpPr txBox="1"/>
                <p:nvPr/>
              </p:nvSpPr>
              <p:spPr>
                <a:xfrm>
                  <a:off x="76200" y="28575"/>
                  <a:ext cx="660400" cy="70802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sp>
            <p:nvSpPr>
              <p:cNvPr id="10" name="TextBox 10"/>
              <p:cNvSpPr txBox="1"/>
              <p:nvPr/>
            </p:nvSpPr>
            <p:spPr>
              <a:xfrm>
                <a:off x="1978981" y="4370858"/>
                <a:ext cx="1319668" cy="7864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5915"/>
                  </a:lnSpc>
                </a:pPr>
                <a:r>
                  <a:rPr lang="en-US" sz="7500" b="1">
                    <a:solidFill>
                      <a:srgbClr val="49532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</a:p>
            </p:txBody>
          </p:sp>
        </p:grpSp>
      </p:grpSp>
      <p:sp>
        <p:nvSpPr>
          <p:cNvPr id="20" name="Freeform 20"/>
          <p:cNvSpPr/>
          <p:nvPr/>
        </p:nvSpPr>
        <p:spPr>
          <a:xfrm rot="-1333878">
            <a:off x="882255" y="8354287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4" y="0"/>
                </a:lnTo>
                <a:lnTo>
                  <a:pt x="929704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1" name="Freeform 21"/>
          <p:cNvSpPr/>
          <p:nvPr/>
        </p:nvSpPr>
        <p:spPr>
          <a:xfrm rot="-1333878">
            <a:off x="17347510" y="1003994"/>
            <a:ext cx="702822" cy="805526"/>
          </a:xfrm>
          <a:custGeom>
            <a:avLst/>
            <a:gdLst/>
            <a:ahLst/>
            <a:cxnLst/>
            <a:rect l="l" t="t" r="r" b="b"/>
            <a:pathLst>
              <a:path w="702822" h="805526">
                <a:moveTo>
                  <a:pt x="0" y="0"/>
                </a:moveTo>
                <a:lnTo>
                  <a:pt x="702822" y="0"/>
                </a:lnTo>
                <a:lnTo>
                  <a:pt x="702822" y="805526"/>
                </a:lnTo>
                <a:lnTo>
                  <a:pt x="0" y="805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30" name="Group 29"/>
          <p:cNvGrpSpPr/>
          <p:nvPr/>
        </p:nvGrpSpPr>
        <p:grpSpPr>
          <a:xfrm>
            <a:off x="2910783" y="6188288"/>
            <a:ext cx="14556717" cy="1320692"/>
            <a:chOff x="1961226" y="6140471"/>
            <a:chExt cx="14556717" cy="1320692"/>
          </a:xfrm>
        </p:grpSpPr>
        <p:sp>
          <p:nvSpPr>
            <p:cNvPr id="23" name="TextBox 6"/>
            <p:cNvSpPr txBox="1"/>
            <p:nvPr/>
          </p:nvSpPr>
          <p:spPr>
            <a:xfrm>
              <a:off x="3941493" y="6545967"/>
              <a:ext cx="12576450" cy="5770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vi-VN" sz="4500">
                  <a:solidFill>
                    <a:srgbClr val="FEF3C6"/>
                  </a:solidFill>
                  <a:cs typeface="Arial" panose="020B0604020202020204" pitchFamily="34" charset="0"/>
                </a:rPr>
                <a:t>Phương trình bậc nhất một ẩn</a:t>
              </a:r>
              <a:endParaRPr lang="en-US" sz="4500">
                <a:solidFill>
                  <a:srgbClr val="FEF3C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961226" y="6140471"/>
              <a:ext cx="1373820" cy="1320692"/>
              <a:chOff x="1982133" y="3946086"/>
              <a:chExt cx="1373820" cy="1320692"/>
            </a:xfrm>
          </p:grpSpPr>
          <p:grpSp>
            <p:nvGrpSpPr>
              <p:cNvPr id="25" name="Group 7"/>
              <p:cNvGrpSpPr/>
              <p:nvPr/>
            </p:nvGrpSpPr>
            <p:grpSpPr>
              <a:xfrm>
                <a:off x="1982133" y="3946086"/>
                <a:ext cx="1373820" cy="1320692"/>
                <a:chOff x="11356" y="-8050"/>
                <a:chExt cx="812800" cy="812800"/>
              </a:xfrm>
            </p:grpSpPr>
            <p:sp>
              <p:nvSpPr>
                <p:cNvPr id="27" name="Freeform 8"/>
                <p:cNvSpPr/>
                <p:nvPr/>
              </p:nvSpPr>
              <p:spPr>
                <a:xfrm>
                  <a:off x="11356" y="-805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EF3C6"/>
                </a:solidFill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8" name="TextBox 9"/>
                <p:cNvSpPr txBox="1"/>
                <p:nvPr/>
              </p:nvSpPr>
              <p:spPr>
                <a:xfrm>
                  <a:off x="76200" y="28575"/>
                  <a:ext cx="660400" cy="70802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sp>
            <p:nvSpPr>
              <p:cNvPr id="26" name="TextBox 10"/>
              <p:cNvSpPr txBox="1"/>
              <p:nvPr/>
            </p:nvSpPr>
            <p:spPr>
              <a:xfrm>
                <a:off x="2009209" y="4369610"/>
                <a:ext cx="1319668" cy="7864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5915"/>
                  </a:lnSpc>
                </a:pPr>
                <a:r>
                  <a:rPr lang="en-US" sz="7500" b="1">
                    <a:solidFill>
                      <a:srgbClr val="49532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</a:t>
                </a:r>
              </a:p>
            </p:txBody>
          </p:sp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0139" y="7398246"/>
            <a:ext cx="2521109" cy="2085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105526" y="1247906"/>
            <a:ext cx="13946378" cy="5208588"/>
            <a:chOff x="2630755" y="1523304"/>
            <a:chExt cx="13004315" cy="5208588"/>
          </a:xfrm>
        </p:grpSpPr>
        <p:grpSp>
          <p:nvGrpSpPr>
            <p:cNvPr id="11" name="Group 11"/>
            <p:cNvGrpSpPr/>
            <p:nvPr/>
          </p:nvGrpSpPr>
          <p:grpSpPr>
            <a:xfrm>
              <a:off x="2649454" y="1523304"/>
              <a:ext cx="12985616" cy="5208588"/>
              <a:chOff x="0" y="0"/>
              <a:chExt cx="1339882" cy="263151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339882" cy="263151"/>
              </a:xfrm>
              <a:custGeom>
                <a:avLst/>
                <a:gdLst/>
                <a:ahLst/>
                <a:cxnLst/>
                <a:rect l="l" t="t" r="r" b="b"/>
                <a:pathLst>
                  <a:path w="1339882" h="263151">
                    <a:moveTo>
                      <a:pt x="77611" y="0"/>
                    </a:moveTo>
                    <a:lnTo>
                      <a:pt x="1262270" y="0"/>
                    </a:lnTo>
                    <a:cubicBezTo>
                      <a:pt x="1282854" y="0"/>
                      <a:pt x="1302595" y="8177"/>
                      <a:pt x="1317150" y="22732"/>
                    </a:cubicBezTo>
                    <a:cubicBezTo>
                      <a:pt x="1331705" y="37287"/>
                      <a:pt x="1339882" y="57028"/>
                      <a:pt x="1339882" y="77611"/>
                    </a:cubicBezTo>
                    <a:lnTo>
                      <a:pt x="1339882" y="185539"/>
                    </a:lnTo>
                    <a:cubicBezTo>
                      <a:pt x="1339882" y="206123"/>
                      <a:pt x="1331705" y="225864"/>
                      <a:pt x="1317150" y="240419"/>
                    </a:cubicBezTo>
                    <a:cubicBezTo>
                      <a:pt x="1302595" y="254974"/>
                      <a:pt x="1282854" y="263151"/>
                      <a:pt x="1262270" y="263151"/>
                    </a:cubicBezTo>
                    <a:lnTo>
                      <a:pt x="77611" y="263151"/>
                    </a:lnTo>
                    <a:cubicBezTo>
                      <a:pt x="57028" y="263151"/>
                      <a:pt x="37287" y="254974"/>
                      <a:pt x="22732" y="240419"/>
                    </a:cubicBezTo>
                    <a:cubicBezTo>
                      <a:pt x="8177" y="225864"/>
                      <a:pt x="0" y="206123"/>
                      <a:pt x="0" y="185539"/>
                    </a:cubicBezTo>
                    <a:lnTo>
                      <a:pt x="0" y="77611"/>
                    </a:lnTo>
                    <a:cubicBezTo>
                      <a:pt x="0" y="57028"/>
                      <a:pt x="8177" y="37287"/>
                      <a:pt x="22732" y="22732"/>
                    </a:cubicBezTo>
                    <a:cubicBezTo>
                      <a:pt x="37287" y="8177"/>
                      <a:pt x="57028" y="0"/>
                      <a:pt x="77611" y="0"/>
                    </a:cubicBezTo>
                    <a:close/>
                  </a:path>
                </a:pathLst>
              </a:custGeom>
              <a:solidFill>
                <a:srgbClr val="768732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1339882" cy="3107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2630755" y="2053917"/>
              <a:ext cx="12985616" cy="3634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8000" b="1">
                  <a:solidFill>
                    <a:srgbClr val="FEF3C6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I. MỞ ĐẦU VỀ </a:t>
              </a:r>
            </a:p>
            <a:p>
              <a:pPr algn="ctr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8000" b="1">
                  <a:solidFill>
                    <a:srgbClr val="FEF3C6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PHƯƠNG TRÌNH MỘT ẨN</a:t>
              </a:r>
              <a:endParaRPr lang="en-US" sz="8000">
                <a:solidFill>
                  <a:srgbClr val="FEF3C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 rot="-1333878">
            <a:off x="14981474" y="5846665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8" name="Freeform 28"/>
          <p:cNvSpPr/>
          <p:nvPr/>
        </p:nvSpPr>
        <p:spPr>
          <a:xfrm rot="-1333878">
            <a:off x="2075448" y="1350921"/>
            <a:ext cx="702822" cy="805526"/>
          </a:xfrm>
          <a:custGeom>
            <a:avLst/>
            <a:gdLst/>
            <a:ahLst/>
            <a:cxnLst/>
            <a:rect l="l" t="t" r="r" b="b"/>
            <a:pathLst>
              <a:path w="702822" h="805526">
                <a:moveTo>
                  <a:pt x="0" y="0"/>
                </a:moveTo>
                <a:lnTo>
                  <a:pt x="702822" y="0"/>
                </a:lnTo>
                <a:lnTo>
                  <a:pt x="702822" y="805526"/>
                </a:lnTo>
                <a:lnTo>
                  <a:pt x="0" y="805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098" y="8267700"/>
            <a:ext cx="6423285" cy="1597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1333878">
            <a:off x="194073" y="5475680"/>
            <a:ext cx="702822" cy="805526"/>
          </a:xfrm>
          <a:custGeom>
            <a:avLst/>
            <a:gdLst/>
            <a:ahLst/>
            <a:cxnLst/>
            <a:rect l="l" t="t" r="r" b="b"/>
            <a:pathLst>
              <a:path w="702822" h="805526">
                <a:moveTo>
                  <a:pt x="0" y="0"/>
                </a:moveTo>
                <a:lnTo>
                  <a:pt x="702822" y="0"/>
                </a:lnTo>
                <a:lnTo>
                  <a:pt x="702822" y="805527"/>
                </a:lnTo>
                <a:lnTo>
                  <a:pt x="0" y="8055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15" name="Group 14"/>
          <p:cNvGrpSpPr/>
          <p:nvPr/>
        </p:nvGrpSpPr>
        <p:grpSpPr>
          <a:xfrm>
            <a:off x="1083493" y="1078255"/>
            <a:ext cx="2133600" cy="1031214"/>
            <a:chOff x="853357" y="861196"/>
            <a:chExt cx="1981200" cy="1031214"/>
          </a:xfrm>
        </p:grpSpPr>
        <p:grpSp>
          <p:nvGrpSpPr>
            <p:cNvPr id="16" name="Group 5"/>
            <p:cNvGrpSpPr/>
            <p:nvPr/>
          </p:nvGrpSpPr>
          <p:grpSpPr>
            <a:xfrm>
              <a:off x="853357" y="861196"/>
              <a:ext cx="1981200" cy="1031214"/>
              <a:chOff x="0" y="0"/>
              <a:chExt cx="1721685" cy="343917"/>
            </a:xfrm>
          </p:grpSpPr>
          <p:sp>
            <p:nvSpPr>
              <p:cNvPr id="18" name="Freeform 6"/>
              <p:cNvSpPr/>
              <p:nvPr/>
            </p:nvSpPr>
            <p:spPr>
              <a:xfrm>
                <a:off x="0" y="0"/>
                <a:ext cx="1721685" cy="343917"/>
              </a:xfrm>
              <a:custGeom>
                <a:avLst/>
                <a:gdLst/>
                <a:ahLst/>
                <a:cxnLst/>
                <a:rect l="l" t="t" r="r" b="b"/>
                <a:pathLst>
                  <a:path w="1721685" h="343917">
                    <a:moveTo>
                      <a:pt x="60400" y="0"/>
                    </a:moveTo>
                    <a:lnTo>
                      <a:pt x="1661285" y="0"/>
                    </a:lnTo>
                    <a:cubicBezTo>
                      <a:pt x="1694643" y="0"/>
                      <a:pt x="1721685" y="27042"/>
                      <a:pt x="1721685" y="60400"/>
                    </a:cubicBezTo>
                    <a:lnTo>
                      <a:pt x="1721685" y="283516"/>
                    </a:lnTo>
                    <a:cubicBezTo>
                      <a:pt x="1721685" y="316875"/>
                      <a:pt x="1694643" y="343917"/>
                      <a:pt x="1661285" y="343917"/>
                    </a:cubicBezTo>
                    <a:lnTo>
                      <a:pt x="60400" y="343917"/>
                    </a:lnTo>
                    <a:cubicBezTo>
                      <a:pt x="27042" y="343917"/>
                      <a:pt x="0" y="316875"/>
                      <a:pt x="0" y="283516"/>
                    </a:cubicBezTo>
                    <a:lnTo>
                      <a:pt x="0" y="60400"/>
                    </a:lnTo>
                    <a:cubicBezTo>
                      <a:pt x="0" y="27042"/>
                      <a:pt x="27042" y="0"/>
                      <a:pt x="60400" y="0"/>
                    </a:cubicBezTo>
                    <a:close/>
                  </a:path>
                </a:pathLst>
              </a:custGeom>
              <a:solidFill>
                <a:srgbClr val="FEF3C6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" name="TextBox 7"/>
              <p:cNvSpPr txBox="1"/>
              <p:nvPr/>
            </p:nvSpPr>
            <p:spPr>
              <a:xfrm>
                <a:off x="0" y="-47625"/>
                <a:ext cx="1721685" cy="3915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12"/>
            <p:cNvSpPr txBox="1"/>
            <p:nvPr/>
          </p:nvSpPr>
          <p:spPr>
            <a:xfrm>
              <a:off x="1081696" y="1014536"/>
              <a:ext cx="1554314" cy="7566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lnSpc>
                  <a:spcPts val="5915"/>
                </a:lnSpc>
              </a:pPr>
              <a:r>
                <a:rPr lang="en-US" sz="4200" b="1">
                  <a:solidFill>
                    <a:srgbClr val="495324"/>
                  </a:solidFill>
                  <a:latin typeface="Arial" panose="020B0604020202020204" pitchFamily="34" charset="0"/>
                  <a:ea typeface="More Sugar Bold"/>
                  <a:cs typeface="Arial" panose="020B0604020202020204" pitchFamily="34" charset="0"/>
                </a:rPr>
                <a:t>HĐ 1</a:t>
              </a:r>
              <a:endParaRPr kumimoji="0" lang="en-US" sz="4200" b="1" i="0" u="none" strike="noStrike" kern="1200" cap="none" spc="0" normalizeH="0" baseline="0" noProof="0">
                <a:ln>
                  <a:noFill/>
                </a:ln>
                <a:solidFill>
                  <a:srgbClr val="495324"/>
                </a:solidFill>
                <a:effectLst/>
                <a:uLnTx/>
                <a:uFillTx/>
                <a:latin typeface="Arial" panose="020B0604020202020204" pitchFamily="34" charset="0"/>
                <a:ea typeface="More Sugar Bold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"/>
              <p:cNvSpPr>
                <a:spLocks noChangeArrowheads="1"/>
              </p:cNvSpPr>
              <p:nvPr/>
            </p:nvSpPr>
            <p:spPr bwMode="auto">
              <a:xfrm>
                <a:off x="1026039" y="2095357"/>
                <a:ext cx="16188362" cy="2862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just">
                  <a:lnSpc>
                    <a:spcPct val="150000"/>
                  </a:lnSpc>
                </a:pPr>
                <a:r>
                  <a:rPr lang="vi-VN" altLang="en-US" sz="4000">
                    <a:solidFill>
                      <a:schemeClr val="bg1"/>
                    </a:solidFill>
                    <a:ea typeface="Open Sans"/>
                  </a:rPr>
                  <a:t>a) Các biểu thức </a:t>
                </a:r>
                <a14:m>
                  <m:oMath xmlns:m="http://schemas.openxmlformats.org/officeDocument/2006/math">
                    <m:r>
                      <a:rPr lang="vi-VN" alt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Open Sans"/>
                      </a:rPr>
                      <m:t>𝐴</m:t>
                    </m:r>
                    <m:r>
                      <a:rPr lang="vi-VN" alt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Open Sans"/>
                      </a:rPr>
                      <m:t>(</m:t>
                    </m:r>
                    <m:r>
                      <a:rPr lang="vi-VN" alt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lang="vi-VN" alt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Open Sans"/>
                      </a:rPr>
                      <m:t>), </m:t>
                    </m:r>
                    <m:r>
                      <a:rPr lang="vi-VN" alt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Open Sans"/>
                      </a:rPr>
                      <m:t>𝐵</m:t>
                    </m:r>
                    <m:r>
                      <a:rPr lang="vi-VN" alt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Open Sans"/>
                      </a:rPr>
                      <m:t>(</m:t>
                    </m:r>
                    <m:r>
                      <a:rPr lang="vi-VN" alt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lang="vi-VN" alt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Open Sans"/>
                      </a:rPr>
                      <m:t>) </m:t>
                    </m:r>
                  </m:oMath>
                </a14:m>
                <a:r>
                  <a:rPr lang="vi-VN" altLang="en-US" sz="4000">
                    <a:solidFill>
                      <a:schemeClr val="bg1"/>
                    </a:solidFill>
                    <a:ea typeface="Open Sans"/>
                  </a:rPr>
                  <a:t>lần lượt biểu thị (theo </a:t>
                </a:r>
                <a14:m>
                  <m:oMath xmlns:m="http://schemas.openxmlformats.org/officeDocument/2006/math">
                    <m:r>
                      <a:rPr lang="vi-VN" altLang="en-US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</m:oMath>
                </a14:m>
                <a:r>
                  <a:rPr lang="vi-VN" altLang="en-US" sz="4000">
                    <a:solidFill>
                      <a:schemeClr val="bg1"/>
                    </a:solidFill>
                    <a:ea typeface="Open Sans"/>
                  </a:rPr>
                  <a:t>) tổng khối lượng của các hộp xếp</a:t>
                </a:r>
                <a:r>
                  <a:rPr lang="en-US" altLang="en-US" sz="4000">
                    <a:solidFill>
                      <a:schemeClr val="bg1"/>
                    </a:solidFill>
                    <a:ea typeface="Open Sans"/>
                  </a:rPr>
                  <a:t> </a:t>
                </a:r>
                <a:r>
                  <a:rPr lang="vi-VN" altLang="en-US" sz="4000">
                    <a:solidFill>
                      <a:schemeClr val="bg1"/>
                    </a:solidFill>
                    <a:ea typeface="Open Sans"/>
                  </a:rPr>
                  <a:t>ở đĩa cân bên trái, đĩa cân bên phải;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vi-VN" altLang="en-US" sz="4000">
                    <a:solidFill>
                      <a:schemeClr val="bg1"/>
                    </a:solidFill>
                    <a:ea typeface="Open Sans"/>
                  </a:rPr>
                  <a:t>b) Hệ thức thể hiện sự bằng nhau của hai biểu thức trên.</a:t>
                </a:r>
                <a:endParaRPr kumimoji="0" lang="en-US" altLang="en-US" sz="4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6039" y="2095357"/>
                <a:ext cx="16188362" cy="2862322"/>
              </a:xfrm>
              <a:prstGeom prst="rect">
                <a:avLst/>
              </a:prstGeom>
              <a:blipFill>
                <a:blip r:embed="rId12"/>
                <a:stretch>
                  <a:fillRect l="-1318" r="-1355" b="-49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2503538" y="5280585"/>
            <a:ext cx="1154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/>
              <a:buNone/>
              <a:defRPr/>
            </a:pPr>
            <a:r>
              <a:rPr lang="en-US" sz="4000" b="1" i="1" u="sng">
                <a:solidFill>
                  <a:srgbClr val="FFFF00"/>
                </a:solidFill>
                <a:latin typeface="Arial" panose="020B0604020202020204" pitchFamily="34" charset="0"/>
                <a:cs typeface="Arial"/>
                <a:sym typeface="Arial"/>
              </a:rPr>
              <a:t>Giải</a:t>
            </a:r>
            <a:endParaRPr lang="en-US" sz="4000" b="1" i="1" u="sng" dirty="0">
              <a:solidFill>
                <a:srgbClr val="FFFF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503538" y="6311377"/>
                <a:ext cx="10270307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4000">
                    <a:solidFill>
                      <a:schemeClr val="bg1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=3</m:t>
                    </m:r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4000">
                    <a:solidFill>
                      <a:schemeClr val="bg1"/>
                    </a:solidFill>
                    <a:effectLst/>
                    <a:ea typeface="Dotum" panose="020B0600000101010101" pitchFamily="34" charset="-127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+12</m:t>
                    </m:r>
                  </m:oMath>
                </a14:m>
                <a:r>
                  <a:rPr lang="da-DK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⟺3</m:t>
                    </m:r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+4=</m:t>
                    </m:r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+12</m:t>
                    </m:r>
                  </m:oMath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538" y="6311377"/>
                <a:ext cx="10270307" cy="3170099"/>
              </a:xfrm>
              <a:prstGeom prst="rect">
                <a:avLst/>
              </a:prstGeom>
              <a:blipFill>
                <a:blip r:embed="rId13"/>
                <a:stretch>
                  <a:fillRect l="-2138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59191" y="832162"/>
            <a:ext cx="878162" cy="12611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62997" y="981097"/>
            <a:ext cx="1051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altLang="en-US" sz="4000">
                <a:solidFill>
                  <a:prstClr val="white"/>
                </a:solidFill>
                <a:ea typeface="Open Sans"/>
              </a:rPr>
              <a:t>Trong bài toán nêu ở phần mở đầu, hãy viết: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087600" y="6524029"/>
            <a:ext cx="2321951" cy="2938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5863789" y="4838700"/>
            <a:ext cx="6537007" cy="1305877"/>
            <a:chOff x="5966088" y="918783"/>
            <a:chExt cx="6537007" cy="1305877"/>
          </a:xfrm>
        </p:grpSpPr>
        <p:grpSp>
          <p:nvGrpSpPr>
            <p:cNvPr id="10" name="Group 10"/>
            <p:cNvGrpSpPr/>
            <p:nvPr/>
          </p:nvGrpSpPr>
          <p:grpSpPr>
            <a:xfrm>
              <a:off x="5966088" y="918783"/>
              <a:ext cx="6537007" cy="1305877"/>
              <a:chOff x="0" y="0"/>
              <a:chExt cx="1721681" cy="34393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21681" cy="343935"/>
              </a:xfrm>
              <a:custGeom>
                <a:avLst/>
                <a:gdLst/>
                <a:ahLst/>
                <a:cxnLst/>
                <a:rect l="l" t="t" r="r" b="b"/>
                <a:pathLst>
                  <a:path w="1721681" h="343935">
                    <a:moveTo>
                      <a:pt x="60400" y="0"/>
                    </a:moveTo>
                    <a:lnTo>
                      <a:pt x="1661281" y="0"/>
                    </a:lnTo>
                    <a:cubicBezTo>
                      <a:pt x="1694639" y="0"/>
                      <a:pt x="1721681" y="27042"/>
                      <a:pt x="1721681" y="60400"/>
                    </a:cubicBezTo>
                    <a:lnTo>
                      <a:pt x="1721681" y="283534"/>
                    </a:lnTo>
                    <a:cubicBezTo>
                      <a:pt x="1721681" y="316893"/>
                      <a:pt x="1694639" y="343935"/>
                      <a:pt x="1661281" y="343935"/>
                    </a:cubicBezTo>
                    <a:lnTo>
                      <a:pt x="60400" y="343935"/>
                    </a:lnTo>
                    <a:cubicBezTo>
                      <a:pt x="27042" y="343935"/>
                      <a:pt x="0" y="316893"/>
                      <a:pt x="0" y="283534"/>
                    </a:cubicBezTo>
                    <a:lnTo>
                      <a:pt x="0" y="60400"/>
                    </a:lnTo>
                    <a:cubicBezTo>
                      <a:pt x="0" y="27042"/>
                      <a:pt x="27042" y="0"/>
                      <a:pt x="60400" y="0"/>
                    </a:cubicBezTo>
                    <a:close/>
                  </a:path>
                </a:pathLst>
              </a:custGeom>
              <a:solidFill>
                <a:srgbClr val="495324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1721681" cy="3915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6615171" y="1298385"/>
              <a:ext cx="5233543" cy="7566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915"/>
                </a:lnSpc>
              </a:pPr>
              <a:r>
                <a:rPr lang="en-US" sz="6500" b="1">
                  <a:solidFill>
                    <a:srgbClr val="FEF3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KHÁI NIỆM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95239" y="6666829"/>
            <a:ext cx="16717128" cy="5684487"/>
            <a:chOff x="1244677" y="2956216"/>
            <a:chExt cx="15914105" cy="5684487"/>
          </a:xfrm>
        </p:grpSpPr>
        <p:grpSp>
          <p:nvGrpSpPr>
            <p:cNvPr id="7" name="Group 7"/>
            <p:cNvGrpSpPr/>
            <p:nvPr/>
          </p:nvGrpSpPr>
          <p:grpSpPr>
            <a:xfrm>
              <a:off x="1244677" y="2956216"/>
              <a:ext cx="15914105" cy="5372446"/>
              <a:chOff x="-84561" y="-47625"/>
              <a:chExt cx="1655807" cy="154154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84561" y="0"/>
                <a:ext cx="1655807" cy="699664"/>
              </a:xfrm>
              <a:custGeom>
                <a:avLst/>
                <a:gdLst/>
                <a:ahLst/>
                <a:cxnLst/>
                <a:rect l="l" t="t" r="r" b="b"/>
                <a:pathLst>
                  <a:path w="1522242" h="1493923">
                    <a:moveTo>
                      <a:pt x="68314" y="0"/>
                    </a:moveTo>
                    <a:lnTo>
                      <a:pt x="1453928" y="0"/>
                    </a:lnTo>
                    <a:cubicBezTo>
                      <a:pt x="1491657" y="0"/>
                      <a:pt x="1522242" y="30585"/>
                      <a:pt x="1522242" y="68314"/>
                    </a:cubicBezTo>
                    <a:lnTo>
                      <a:pt x="1522242" y="1425610"/>
                    </a:lnTo>
                    <a:cubicBezTo>
                      <a:pt x="1522242" y="1463338"/>
                      <a:pt x="1491657" y="1493923"/>
                      <a:pt x="1453928" y="1493923"/>
                    </a:cubicBezTo>
                    <a:lnTo>
                      <a:pt x="68314" y="1493923"/>
                    </a:lnTo>
                    <a:cubicBezTo>
                      <a:pt x="30585" y="1493923"/>
                      <a:pt x="0" y="1463338"/>
                      <a:pt x="0" y="1425610"/>
                    </a:cubicBezTo>
                    <a:lnTo>
                      <a:pt x="0" y="68314"/>
                    </a:lnTo>
                    <a:cubicBezTo>
                      <a:pt x="0" y="30585"/>
                      <a:pt x="30585" y="0"/>
                      <a:pt x="68314" y="0"/>
                    </a:cubicBezTo>
                    <a:close/>
                  </a:path>
                </a:pathLst>
              </a:custGeom>
              <a:solidFill>
                <a:srgbClr val="495324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1522242" cy="15415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4"/>
                <p:cNvSpPr txBox="1"/>
                <p:nvPr/>
              </p:nvSpPr>
              <p:spPr>
                <a:xfrm>
                  <a:off x="1726391" y="3290584"/>
                  <a:ext cx="14909725" cy="1846659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da-DK" sz="4300">
                      <a:solidFill>
                        <a:srgbClr val="FEF3C6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Một phương trình với ẩn </a:t>
                  </a:r>
                  <a14:m>
                    <m:oMath xmlns:m="http://schemas.openxmlformats.org/officeDocument/2006/math">
                      <m:r>
                        <a:rPr lang="da-DK" sz="43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da-DK" sz="43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có dạng </a:t>
                  </a:r>
                  <a14:m>
                    <m:oMath xmlns:m="http://schemas.openxmlformats.org/officeDocument/2006/math">
                      <m:r>
                        <a:rPr lang="da-DK" sz="43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300" i="1">
                              <a:solidFill>
                                <a:srgbClr val="FEF3C6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a-DK" sz="4300" i="1">
                              <a:solidFill>
                                <a:srgbClr val="FEF3C6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a-DK" sz="43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a-DK" sz="43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da-DK" sz="43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da-DK" sz="43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da-DK" sz="43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da-DK" sz="43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, trong đó vế trái </a:t>
                  </a:r>
                  <a14:m>
                    <m:oMath xmlns:m="http://schemas.openxmlformats.org/officeDocument/2006/math">
                      <m:r>
                        <a:rPr lang="da-DK" sz="43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300" i="1">
                              <a:solidFill>
                                <a:srgbClr val="FEF3C6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a-DK" sz="4300" i="1">
                              <a:solidFill>
                                <a:srgbClr val="FEF3C6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da-DK" sz="43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và vế phải </a:t>
                  </a:r>
                  <a14:m>
                    <m:oMath xmlns:m="http://schemas.openxmlformats.org/officeDocument/2006/math">
                      <m:r>
                        <a:rPr lang="da-DK" sz="43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300" i="1">
                              <a:solidFill>
                                <a:srgbClr val="FEF3C6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a-DK" sz="4300" i="1">
                              <a:solidFill>
                                <a:srgbClr val="FEF3C6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da-DK" sz="43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là hai biểu thức của cùng một biến </a:t>
                  </a:r>
                  <a14:m>
                    <m:oMath xmlns:m="http://schemas.openxmlformats.org/officeDocument/2006/math">
                      <m:r>
                        <a:rPr lang="da-DK" sz="43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da-DK" sz="43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</a:t>
                  </a:r>
                  <a:endParaRPr lang="en-US" sz="4300">
                    <a:solidFill>
                      <a:srgbClr val="FEF3C6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6391" y="3290584"/>
                  <a:ext cx="14909725" cy="1846659"/>
                </a:xfrm>
                <a:prstGeom prst="rect">
                  <a:avLst/>
                </a:prstGeom>
                <a:blipFill>
                  <a:blip r:embed="rId2"/>
                  <a:stretch>
                    <a:fillRect l="-2101" r="-2101" b="-18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Freeform 25"/>
            <p:cNvSpPr/>
            <p:nvPr/>
          </p:nvSpPr>
          <p:spPr>
            <a:xfrm rot="-1333878">
              <a:off x="15864613" y="7575139"/>
              <a:ext cx="929705" cy="1065564"/>
            </a:xfrm>
            <a:custGeom>
              <a:avLst/>
              <a:gdLst/>
              <a:ahLst/>
              <a:cxnLst/>
              <a:rect l="l" t="t" r="r" b="b"/>
              <a:pathLst>
                <a:path w="929705" h="1065564">
                  <a:moveTo>
                    <a:pt x="0" y="0"/>
                  </a:moveTo>
                  <a:lnTo>
                    <a:pt x="929704" y="0"/>
                  </a:lnTo>
                  <a:lnTo>
                    <a:pt x="929704" y="1065564"/>
                  </a:lnTo>
                  <a:lnTo>
                    <a:pt x="0" y="1065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26" name="Freeform 26"/>
            <p:cNvSpPr/>
            <p:nvPr/>
          </p:nvSpPr>
          <p:spPr>
            <a:xfrm rot="-1333878">
              <a:off x="14213578" y="7675132"/>
              <a:ext cx="702822" cy="805526"/>
            </a:xfrm>
            <a:custGeom>
              <a:avLst/>
              <a:gdLst/>
              <a:ahLst/>
              <a:cxnLst/>
              <a:rect l="l" t="t" r="r" b="b"/>
              <a:pathLst>
                <a:path w="702822" h="805526">
                  <a:moveTo>
                    <a:pt x="0" y="0"/>
                  </a:moveTo>
                  <a:lnTo>
                    <a:pt x="702821" y="0"/>
                  </a:lnTo>
                  <a:lnTo>
                    <a:pt x="702821" y="805527"/>
                  </a:lnTo>
                  <a:lnTo>
                    <a:pt x="0" y="805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0" name="Freeform 15"/>
          <p:cNvSpPr/>
          <p:nvPr/>
        </p:nvSpPr>
        <p:spPr>
          <a:xfrm>
            <a:off x="16474610" y="306988"/>
            <a:ext cx="1640360" cy="650179"/>
          </a:xfrm>
          <a:custGeom>
            <a:avLst/>
            <a:gdLst/>
            <a:ahLst/>
            <a:cxnLst/>
            <a:rect l="l" t="t" r="r" b="b"/>
            <a:pathLst>
              <a:path w="1640360" h="650179">
                <a:moveTo>
                  <a:pt x="0" y="0"/>
                </a:moveTo>
                <a:lnTo>
                  <a:pt x="1640361" y="0"/>
                </a:lnTo>
                <a:lnTo>
                  <a:pt x="1640361" y="650179"/>
                </a:lnTo>
                <a:lnTo>
                  <a:pt x="0" y="650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1" name="Freeform 15"/>
          <p:cNvSpPr/>
          <p:nvPr/>
        </p:nvSpPr>
        <p:spPr>
          <a:xfrm>
            <a:off x="0" y="5244370"/>
            <a:ext cx="1640360" cy="650179"/>
          </a:xfrm>
          <a:custGeom>
            <a:avLst/>
            <a:gdLst/>
            <a:ahLst/>
            <a:cxnLst/>
            <a:rect l="l" t="t" r="r" b="b"/>
            <a:pathLst>
              <a:path w="1640360" h="650179">
                <a:moveTo>
                  <a:pt x="0" y="0"/>
                </a:moveTo>
                <a:lnTo>
                  <a:pt x="1640361" y="0"/>
                </a:lnTo>
                <a:lnTo>
                  <a:pt x="1640361" y="650179"/>
                </a:lnTo>
                <a:lnTo>
                  <a:pt x="0" y="650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42115" y="443448"/>
                <a:ext cx="16975056" cy="3831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da-DK" sz="4300" b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Nhận xét:</a:t>
                </a:r>
                <a:endParaRPr lang="en-US" sz="4300">
                  <a:solidFill>
                    <a:schemeClr val="tx2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da-DK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gọi hệ thức </a:t>
                </a:r>
                <a14:m>
                  <m:oMath xmlns:m="http://schemas.openxmlformats.org/officeDocument/2006/math"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+4=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+12</m:t>
                    </m:r>
                  </m:oMath>
                </a14:m>
                <a:r>
                  <a:rPr lang="da-DK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là một phương trình với ẩn số </a:t>
                </a:r>
                <a14:m>
                  <m:oMath xmlns:m="http://schemas.openxmlformats.org/officeDocument/2006/math"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da-DK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(hay ẩn </a:t>
                </a:r>
                <a14:m>
                  <m:oMath xmlns:m="http://schemas.openxmlformats.org/officeDocument/2006/math"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da-DK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), trong đó vế trái là biểu thức </a:t>
                </a:r>
                <a14:m>
                  <m:oMath xmlns:m="http://schemas.openxmlformats.org/officeDocument/2006/math"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=3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r>
                  <a:rPr lang="da-DK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vế phải là biểu thức     </a:t>
                </a:r>
                <a14:m>
                  <m:oMath xmlns:m="http://schemas.openxmlformats.org/officeDocument/2006/math"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+12</m:t>
                    </m:r>
                  </m:oMath>
                </a14:m>
                <a:r>
                  <a:rPr lang="da-DK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15" y="443448"/>
                <a:ext cx="16975056" cy="3831818"/>
              </a:xfrm>
              <a:prstGeom prst="rect">
                <a:avLst/>
              </a:prstGeom>
              <a:blipFill>
                <a:blip r:embed="rId15"/>
                <a:stretch>
                  <a:fillRect l="-1400" r="-1257" b="-3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16156658" y="8260564"/>
            <a:ext cx="1652381" cy="15979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63176" y="353390"/>
            <a:ext cx="1828800" cy="1174015"/>
            <a:chOff x="853357" y="718395"/>
            <a:chExt cx="1981200" cy="1174015"/>
          </a:xfrm>
        </p:grpSpPr>
        <p:sp>
          <p:nvSpPr>
            <p:cNvPr id="28" name="TextBox 7"/>
            <p:cNvSpPr txBox="1"/>
            <p:nvPr/>
          </p:nvSpPr>
          <p:spPr>
            <a:xfrm>
              <a:off x="853357" y="718395"/>
              <a:ext cx="1981200" cy="11740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buClrTx/>
                <a:buSzTx/>
                <a:buFontTx/>
                <a:buNone/>
                <a:tabLst/>
                <a:defRPr/>
              </a:pPr>
              <a:endParaRPr kumimoji="0" sz="3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12"/>
            <p:cNvSpPr txBox="1"/>
            <p:nvPr/>
          </p:nvSpPr>
          <p:spPr>
            <a:xfrm>
              <a:off x="1081696" y="1014536"/>
              <a:ext cx="1554314" cy="7688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lnSpc>
                  <a:spcPct val="150000"/>
                </a:lnSpc>
              </a:pPr>
              <a:endParaRPr kumimoji="0" lang="en-US" sz="3800" b="1" i="0" u="none" strike="noStrike" kern="1200" cap="none" spc="0" normalizeH="0" baseline="0" noProof="0">
                <a:ln>
                  <a:noFill/>
                </a:ln>
                <a:solidFill>
                  <a:srgbClr val="495324"/>
                </a:solidFill>
                <a:effectLst/>
                <a:uLnTx/>
                <a:uFillTx/>
                <a:latin typeface="Arial" panose="020B0604020202020204" pitchFamily="34" charset="0"/>
                <a:ea typeface="More Sugar Bold"/>
                <a:cs typeface="Arial" panose="020B0604020202020204" pitchFamily="34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8551632" y="2055161"/>
            <a:ext cx="1103186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Font typeface="Arial"/>
              <a:buNone/>
              <a:defRPr/>
            </a:pPr>
            <a:r>
              <a:rPr lang="en-US" sz="3800" b="1" i="1" u="sng">
                <a:solidFill>
                  <a:srgbClr val="FFFF00"/>
                </a:solidFill>
                <a:latin typeface="Arial" panose="020B0604020202020204" pitchFamily="34" charset="0"/>
                <a:cs typeface="Arial"/>
                <a:sym typeface="Arial"/>
              </a:rPr>
              <a:t>Giải</a:t>
            </a:r>
            <a:endParaRPr lang="en-US" sz="3800" b="1" i="1" u="sng" dirty="0">
              <a:solidFill>
                <a:srgbClr val="FFFF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371600" y="3210864"/>
                <a:ext cx="9982200" cy="29232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3800">
                    <a:solidFill>
                      <a:schemeClr val="bg1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da-DK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vào phương trình ta được:</a:t>
                </a:r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a-DK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Vế trái: </a:t>
                </a:r>
                <a14:m>
                  <m:oMath xmlns:m="http://schemas.openxmlformats.org/officeDocument/2006/math"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4</m:t>
                    </m:r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</m:t>
                    </m:r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4</m:t>
                    </m:r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4</m:t>
                    </m:r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16</m:t>
                    </m:r>
                  </m:oMath>
                </a14:m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a-DK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Vế phải: </a:t>
                </a:r>
                <a14:m>
                  <m:oMath xmlns:m="http://schemas.openxmlformats.org/officeDocument/2006/math"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12</m:t>
                    </m:r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4</m:t>
                    </m:r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12</m:t>
                    </m:r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da-DK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16</m:t>
                    </m:r>
                  </m:oMath>
                </a14:m>
                <a:endParaRPr lang="en-US" sz="3800" b="0" i="1">
                  <a:solidFill>
                    <a:schemeClr val="bg1"/>
                  </a:solidFill>
                  <a:effectLst/>
                  <a:latin typeface="Cambria Math" panose="02040503050406030204" pitchFamily="18" charset="0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210864"/>
                <a:ext cx="9982200" cy="2923236"/>
              </a:xfrm>
              <a:prstGeom prst="rect">
                <a:avLst/>
              </a:prstGeom>
              <a:blipFill>
                <a:blip r:embed="rId2"/>
                <a:stretch>
                  <a:fillRect l="-2015" b="-7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2240" y="2019300"/>
            <a:ext cx="1121761" cy="18594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779938" y="4829804"/>
                <a:ext cx="6802375" cy="969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 </m:t>
                    </m:r>
                  </m:oMath>
                </a14:m>
                <a:r>
                  <a:rPr lang="da-DK" sz="3800">
                    <a:solidFill>
                      <a:prstClr val="white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thấy vế trái bằng vế phải.</a:t>
                </a:r>
                <a:endParaRPr lang="en-US" sz="38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938" y="4829804"/>
                <a:ext cx="6802375" cy="969496"/>
              </a:xfrm>
              <a:prstGeom prst="rect">
                <a:avLst/>
              </a:prstGeom>
              <a:blipFill>
                <a:blip r:embed="rId4"/>
                <a:stretch>
                  <a:fillRect r="-2509" b="-1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50401" y="6915099"/>
                <a:ext cx="17373600" cy="2769989"/>
              </a:xfrm>
              <a:prstGeom prst="rect">
                <a:avLst/>
              </a:prstGeom>
              <a:solidFill>
                <a:srgbClr val="FEF3C6"/>
              </a:solidFill>
              <a:ln>
                <a:solidFill>
                  <a:srgbClr val="FEF3C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da-DK" sz="4000" b="1">
                    <a:solidFill>
                      <a:srgbClr val="C00000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Nhận xét:</a:t>
                </a:r>
                <a:r>
                  <a:rPr lang="en-US" sz="4000">
                    <a:solidFill>
                      <a:srgbClr val="C00000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vi-VN" sz="3800">
                    <a:ea typeface="Dotum" panose="020B0600000101010101" pitchFamily="34" charset="-127"/>
                    <a:cs typeface="Arial" panose="020B0604020202020204" pitchFamily="34" charset="0"/>
                  </a:rPr>
                  <a:t>Hai vế của phương trình (1) nhận cùng một giá trị khi </a:t>
                </a:r>
                <a14:m>
                  <m:oMath xmlns:m="http://schemas.openxmlformats.org/officeDocument/2006/math">
                    <m:r>
                      <a:rPr lang="vi-VN" sz="3800" i="1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3800" i="1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=</m:t>
                    </m:r>
                    <m:r>
                      <a:rPr lang="vi-VN" sz="3800" i="1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vi-VN" sz="3800">
                    <a:ea typeface="Dotum" panose="020B0600000101010101" pitchFamily="34" charset="-127"/>
                    <a:cs typeface="Arial" panose="020B0604020202020204" pitchFamily="34" charset="0"/>
                  </a:rPr>
                  <a:t>. Ta nói rằng số 4 thỏa mãn (hay nghiệm đúng) phương trình đã cho và gọi 4 (hay </a:t>
                </a:r>
                <a14:m>
                  <m:oMath xmlns:m="http://schemas.openxmlformats.org/officeDocument/2006/math">
                    <m:r>
                      <a:rPr lang="vi-VN" sz="3800" i="1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3800" i="1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=</m:t>
                    </m:r>
                    <m:r>
                      <a:rPr lang="vi-VN" sz="3800" i="1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vi-VN" sz="3800">
                    <a:ea typeface="Dotum" panose="020B0600000101010101" pitchFamily="34" charset="-127"/>
                    <a:cs typeface="Arial" panose="020B0604020202020204" pitchFamily="34" charset="0"/>
                  </a:rPr>
                  <a:t>) là một nghiệm của phương trình đó.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01" y="6915099"/>
                <a:ext cx="17373600" cy="2769989"/>
              </a:xfrm>
              <a:prstGeom prst="rect">
                <a:avLst/>
              </a:prstGeom>
              <a:blipFill>
                <a:blip r:embed="rId5"/>
                <a:stretch>
                  <a:fillRect l="-1191" r="-1086" b="-3486"/>
                </a:stretch>
              </a:blipFill>
              <a:ln>
                <a:solidFill>
                  <a:srgbClr val="FEF3C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38200" y="266700"/>
                <a:ext cx="17010424" cy="1784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4000" b="1">
                    <a:solidFill>
                      <a:srgbClr val="FFFF00"/>
                    </a:solidFill>
                    <a:latin typeface="Arial" panose="020B0604020202020204" pitchFamily="34" charset="0"/>
                    <a:ea typeface="More Sugar Bold"/>
                    <a:cs typeface="Arial" panose="020B0604020202020204" pitchFamily="34" charset="0"/>
                  </a:rPr>
                  <a:t>HĐ 2.  </a:t>
                </a:r>
                <a:r>
                  <a:rPr lang="vi-VN" sz="3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3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3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vi-VN" sz="3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tính giá trị mỗi vế của phương trình: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vi-VN" sz="3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3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vi-VN" sz="3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vi-VN" sz="3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3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vi-VN" sz="3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vi-VN" sz="3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vi-VN" sz="3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vi-VN" sz="3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vi-VN" sz="3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vi-VN" sz="3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So sánh hai giá trị đó.</a:t>
                </a:r>
                <a:endParaRPr lang="en-US" sz="3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6700"/>
                <a:ext cx="17010424" cy="1784463"/>
              </a:xfrm>
              <a:prstGeom prst="rect">
                <a:avLst/>
              </a:prstGeom>
              <a:blipFill>
                <a:blip r:embed="rId6"/>
                <a:stretch>
                  <a:fillRect l="-1147" r="-36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186571" flipH="1">
            <a:off x="16457714" y="9094016"/>
            <a:ext cx="1726285" cy="880405"/>
          </a:xfrm>
          <a:prstGeom prst="rect">
            <a:avLst/>
          </a:prstGeom>
        </p:spPr>
      </p:pic>
      <p:sp>
        <p:nvSpPr>
          <p:cNvPr id="18" name="Right Brace 17"/>
          <p:cNvSpPr/>
          <p:nvPr/>
        </p:nvSpPr>
        <p:spPr>
          <a:xfrm>
            <a:off x="8946589" y="4577380"/>
            <a:ext cx="349811" cy="1474344"/>
          </a:xfrm>
          <a:prstGeom prst="rightBrace">
            <a:avLst/>
          </a:prstGeom>
          <a:ln w="57150">
            <a:solidFill>
              <a:srgbClr val="FEF3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800"/>
          </a:p>
        </p:txBody>
      </p:sp>
    </p:spTree>
    <p:extLst>
      <p:ext uri="{BB962C8B-B14F-4D97-AF65-F5344CB8AC3E}">
        <p14:creationId xmlns:p14="http://schemas.microsoft.com/office/powerpoint/2010/main" val="234288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" grpId="0"/>
      <p:bldP spid="15" grpId="0" animBg="1"/>
      <p:bldP spid="16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034460" y="723900"/>
            <a:ext cx="6537007" cy="1305877"/>
            <a:chOff x="5966088" y="918783"/>
            <a:chExt cx="6537007" cy="1305877"/>
          </a:xfrm>
        </p:grpSpPr>
        <p:grpSp>
          <p:nvGrpSpPr>
            <p:cNvPr id="10" name="Group 10"/>
            <p:cNvGrpSpPr/>
            <p:nvPr/>
          </p:nvGrpSpPr>
          <p:grpSpPr>
            <a:xfrm>
              <a:off x="5966088" y="918783"/>
              <a:ext cx="6537007" cy="1305877"/>
              <a:chOff x="0" y="0"/>
              <a:chExt cx="1721681" cy="34393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21681" cy="343935"/>
              </a:xfrm>
              <a:custGeom>
                <a:avLst/>
                <a:gdLst/>
                <a:ahLst/>
                <a:cxnLst/>
                <a:rect l="l" t="t" r="r" b="b"/>
                <a:pathLst>
                  <a:path w="1721681" h="343935">
                    <a:moveTo>
                      <a:pt x="60400" y="0"/>
                    </a:moveTo>
                    <a:lnTo>
                      <a:pt x="1661281" y="0"/>
                    </a:lnTo>
                    <a:cubicBezTo>
                      <a:pt x="1694639" y="0"/>
                      <a:pt x="1721681" y="27042"/>
                      <a:pt x="1721681" y="60400"/>
                    </a:cubicBezTo>
                    <a:lnTo>
                      <a:pt x="1721681" y="283534"/>
                    </a:lnTo>
                    <a:cubicBezTo>
                      <a:pt x="1721681" y="316893"/>
                      <a:pt x="1694639" y="343935"/>
                      <a:pt x="1661281" y="343935"/>
                    </a:cubicBezTo>
                    <a:lnTo>
                      <a:pt x="60400" y="343935"/>
                    </a:lnTo>
                    <a:cubicBezTo>
                      <a:pt x="27042" y="343935"/>
                      <a:pt x="0" y="316893"/>
                      <a:pt x="0" y="283534"/>
                    </a:cubicBezTo>
                    <a:lnTo>
                      <a:pt x="0" y="60400"/>
                    </a:lnTo>
                    <a:cubicBezTo>
                      <a:pt x="0" y="27042"/>
                      <a:pt x="27042" y="0"/>
                      <a:pt x="60400" y="0"/>
                    </a:cubicBezTo>
                    <a:close/>
                  </a:path>
                </a:pathLst>
              </a:custGeom>
              <a:solidFill>
                <a:srgbClr val="495324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1721681" cy="3915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6615171" y="1298385"/>
              <a:ext cx="5233543" cy="7566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91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00" b="1" i="0" u="none" strike="noStrike" kern="1200" cap="none" spc="0" normalizeH="0" baseline="0" noProof="0">
                  <a:ln>
                    <a:noFill/>
                  </a:ln>
                  <a:solidFill>
                    <a:srgbClr val="FEF3C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KHÁI NIỆM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64907" y="2409379"/>
            <a:ext cx="16717128" cy="5684487"/>
            <a:chOff x="1244677" y="2956216"/>
            <a:chExt cx="15914105" cy="5684487"/>
          </a:xfrm>
        </p:grpSpPr>
        <p:grpSp>
          <p:nvGrpSpPr>
            <p:cNvPr id="7" name="Group 7"/>
            <p:cNvGrpSpPr/>
            <p:nvPr/>
          </p:nvGrpSpPr>
          <p:grpSpPr>
            <a:xfrm>
              <a:off x="1244677" y="2956216"/>
              <a:ext cx="15914105" cy="5372446"/>
              <a:chOff x="-84561" y="-47625"/>
              <a:chExt cx="1655807" cy="154154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84561" y="0"/>
                <a:ext cx="1655807" cy="879548"/>
              </a:xfrm>
              <a:custGeom>
                <a:avLst/>
                <a:gdLst/>
                <a:ahLst/>
                <a:cxnLst/>
                <a:rect l="l" t="t" r="r" b="b"/>
                <a:pathLst>
                  <a:path w="1522242" h="1493923">
                    <a:moveTo>
                      <a:pt x="68314" y="0"/>
                    </a:moveTo>
                    <a:lnTo>
                      <a:pt x="1453928" y="0"/>
                    </a:lnTo>
                    <a:cubicBezTo>
                      <a:pt x="1491657" y="0"/>
                      <a:pt x="1522242" y="30585"/>
                      <a:pt x="1522242" y="68314"/>
                    </a:cubicBezTo>
                    <a:lnTo>
                      <a:pt x="1522242" y="1425610"/>
                    </a:lnTo>
                    <a:cubicBezTo>
                      <a:pt x="1522242" y="1463338"/>
                      <a:pt x="1491657" y="1493923"/>
                      <a:pt x="1453928" y="1493923"/>
                    </a:cubicBezTo>
                    <a:lnTo>
                      <a:pt x="68314" y="1493923"/>
                    </a:lnTo>
                    <a:cubicBezTo>
                      <a:pt x="30585" y="1493923"/>
                      <a:pt x="0" y="1463338"/>
                      <a:pt x="0" y="1425610"/>
                    </a:cubicBezTo>
                    <a:lnTo>
                      <a:pt x="0" y="68314"/>
                    </a:lnTo>
                    <a:cubicBezTo>
                      <a:pt x="0" y="30585"/>
                      <a:pt x="30585" y="0"/>
                      <a:pt x="68314" y="0"/>
                    </a:cubicBezTo>
                    <a:close/>
                  </a:path>
                </a:pathLst>
              </a:custGeom>
              <a:solidFill>
                <a:srgbClr val="495324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1522242" cy="15415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4"/>
                <p:cNvSpPr txBox="1"/>
                <p:nvPr/>
              </p:nvSpPr>
              <p:spPr>
                <a:xfrm>
                  <a:off x="1684396" y="3505978"/>
                  <a:ext cx="14909725" cy="2083584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65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da-DK" sz="4400">
                      <a:solidFill>
                        <a:srgbClr val="FEF3C6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Nếu hai vế của phương trình (ẩn </a:t>
                  </a:r>
                  <a14:m>
                    <m:oMath xmlns:m="http://schemas.openxmlformats.org/officeDocument/2006/math">
                      <m:r>
                        <a:rPr lang="da-DK" sz="44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</m:oMath>
                  </a14:m>
                  <a:r>
                    <a:rPr lang="da-DK" sz="44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) nhận cùng một giá trị khi </a:t>
                  </a:r>
                  <a14:m>
                    <m:oMath xmlns:m="http://schemas.openxmlformats.org/officeDocument/2006/math">
                      <m:r>
                        <a:rPr lang="da-DK" sz="44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da-DK" sz="44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a-DK" sz="44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da-DK" sz="44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thì số </a:t>
                  </a:r>
                  <a14:m>
                    <m:oMath xmlns:m="http://schemas.openxmlformats.org/officeDocument/2006/math">
                      <m:r>
                        <a:rPr lang="da-DK" sz="4400" i="1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da-DK" sz="44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gọi là một nghiệm của phương trình đó.</a:t>
                  </a:r>
                  <a:endParaRPr lang="en-US" sz="4400">
                    <a:solidFill>
                      <a:srgbClr val="FEF3C6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4396" y="3505978"/>
                  <a:ext cx="14909725" cy="2083584"/>
                </a:xfrm>
                <a:prstGeom prst="rect">
                  <a:avLst/>
                </a:prstGeom>
                <a:blipFill>
                  <a:blip r:embed="rId2"/>
                  <a:stretch>
                    <a:fillRect l="-2141" r="-2180" b="-152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Freeform 25"/>
            <p:cNvSpPr/>
            <p:nvPr/>
          </p:nvSpPr>
          <p:spPr>
            <a:xfrm rot="-1333878">
              <a:off x="15864613" y="7575139"/>
              <a:ext cx="929705" cy="1065564"/>
            </a:xfrm>
            <a:custGeom>
              <a:avLst/>
              <a:gdLst/>
              <a:ahLst/>
              <a:cxnLst/>
              <a:rect l="l" t="t" r="r" b="b"/>
              <a:pathLst>
                <a:path w="929705" h="1065564">
                  <a:moveTo>
                    <a:pt x="0" y="0"/>
                  </a:moveTo>
                  <a:lnTo>
                    <a:pt x="929704" y="0"/>
                  </a:lnTo>
                  <a:lnTo>
                    <a:pt x="929704" y="1065564"/>
                  </a:lnTo>
                  <a:lnTo>
                    <a:pt x="0" y="1065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26" name="Freeform 26"/>
            <p:cNvSpPr/>
            <p:nvPr/>
          </p:nvSpPr>
          <p:spPr>
            <a:xfrm rot="-1333878">
              <a:off x="14213578" y="7675132"/>
              <a:ext cx="702822" cy="805526"/>
            </a:xfrm>
            <a:custGeom>
              <a:avLst/>
              <a:gdLst/>
              <a:ahLst/>
              <a:cxnLst/>
              <a:rect l="l" t="t" r="r" b="b"/>
              <a:pathLst>
                <a:path w="702822" h="805526">
                  <a:moveTo>
                    <a:pt x="0" y="0"/>
                  </a:moveTo>
                  <a:lnTo>
                    <a:pt x="702821" y="0"/>
                  </a:lnTo>
                  <a:lnTo>
                    <a:pt x="702821" y="805527"/>
                  </a:lnTo>
                  <a:lnTo>
                    <a:pt x="0" y="805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0" name="Freeform 15"/>
          <p:cNvSpPr/>
          <p:nvPr/>
        </p:nvSpPr>
        <p:spPr>
          <a:xfrm>
            <a:off x="16474610" y="306988"/>
            <a:ext cx="1640360" cy="650179"/>
          </a:xfrm>
          <a:custGeom>
            <a:avLst/>
            <a:gdLst/>
            <a:ahLst/>
            <a:cxnLst/>
            <a:rect l="l" t="t" r="r" b="b"/>
            <a:pathLst>
              <a:path w="1640360" h="650179">
                <a:moveTo>
                  <a:pt x="0" y="0"/>
                </a:moveTo>
                <a:lnTo>
                  <a:pt x="1640361" y="0"/>
                </a:lnTo>
                <a:lnTo>
                  <a:pt x="1640361" y="650179"/>
                </a:lnTo>
                <a:lnTo>
                  <a:pt x="0" y="650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1" name="Freeform 15"/>
          <p:cNvSpPr/>
          <p:nvPr/>
        </p:nvSpPr>
        <p:spPr>
          <a:xfrm>
            <a:off x="228600" y="372336"/>
            <a:ext cx="1640360" cy="650179"/>
          </a:xfrm>
          <a:custGeom>
            <a:avLst/>
            <a:gdLst/>
            <a:ahLst/>
            <a:cxnLst/>
            <a:rect l="l" t="t" r="r" b="b"/>
            <a:pathLst>
              <a:path w="1640360" h="650179">
                <a:moveTo>
                  <a:pt x="0" y="0"/>
                </a:moveTo>
                <a:lnTo>
                  <a:pt x="1640361" y="0"/>
                </a:lnTo>
                <a:lnTo>
                  <a:pt x="1640361" y="650179"/>
                </a:lnTo>
                <a:lnTo>
                  <a:pt x="0" y="6501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575011" y="6458104"/>
            <a:ext cx="1709692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400" b="1">
                <a:solidFill>
                  <a:srgbClr val="C00000"/>
                </a:solidFill>
                <a:ea typeface="Dotum" panose="020B0600000101010101" pitchFamily="34" charset="-127"/>
                <a:cs typeface="Arial" panose="020B0604020202020204" pitchFamily="34" charset="0"/>
              </a:rPr>
              <a:t>Chú ý: </a:t>
            </a:r>
            <a:endParaRPr lang="en-US" sz="4400" b="1">
              <a:solidFill>
                <a:srgbClr val="C00000"/>
              </a:solidFill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4100">
                <a:ea typeface="Dotum" panose="020B0600000101010101" pitchFamily="34" charset="-127"/>
                <a:cs typeface="Arial" panose="020B0604020202020204" pitchFamily="34" charset="0"/>
              </a:rPr>
              <a:t>Khi bài toán yêu cầu giải một phương trình, ta phải tìm tất cả các nghiệm của phương trình đó.</a:t>
            </a:r>
            <a:endParaRPr kumimoji="0" lang="en-US" sz="41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5724743" y="4632966"/>
            <a:ext cx="1969745" cy="19048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20154" y="8983169"/>
            <a:ext cx="1085182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2218</TotalTime>
  <Words>1390</Words>
  <Application>Microsoft Office PowerPoint</Application>
  <PresentationFormat>Custom</PresentationFormat>
  <Paragraphs>112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Cambria Math</vt:lpstr>
      <vt:lpstr>Open Sans</vt:lpstr>
      <vt:lpstr>Arial</vt:lpstr>
      <vt:lpstr>Dotum</vt:lpstr>
      <vt:lpstr>Calibri</vt:lpstr>
      <vt:lpstr>Wingdings</vt:lpstr>
      <vt:lpstr>More Sugar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tailieugiaovien.edu.vn</dc:creator>
  <cp:lastModifiedBy>Administrator</cp:lastModifiedBy>
  <cp:revision>2</cp:revision>
  <dcterms:created xsi:type="dcterms:W3CDTF">2006-08-16T00:00:00Z</dcterms:created>
  <dcterms:modified xsi:type="dcterms:W3CDTF">2025-01-09T08:39:46Z</dcterms:modified>
  <dc:identifier>DAF1cscCFCQ</dc:identifier>
</cp:coreProperties>
</file>