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9" r:id="rId2"/>
    <p:sldId id="330" r:id="rId3"/>
    <p:sldId id="331" r:id="rId4"/>
    <p:sldId id="332" r:id="rId5"/>
    <p:sldId id="333" r:id="rId6"/>
    <p:sldId id="334" r:id="rId7"/>
    <p:sldId id="335" r:id="rId8"/>
    <p:sldId id="337" r:id="rId9"/>
    <p:sldId id="338" r:id="rId10"/>
    <p:sldId id="339" r:id="rId11"/>
    <p:sldId id="340" r:id="rId12"/>
    <p:sldId id="341" r:id="rId13"/>
    <p:sldId id="342" r:id="rId14"/>
    <p:sldId id="33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602FA-E33E-4938-AFF3-2653ED64F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ED309D-6D20-4A85-B417-9C3C9E646D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95393-7EC9-4BF5-9B31-1F3014D4C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1F77-B2AD-447C-883D-F0388525A37B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7F4DD-8E7B-46BA-BF0A-7F2D9B721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5AA56-9F4B-472C-B342-7936B875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5174-22C7-4C0F-AC1A-7C35A3305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9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B2607-B30D-4769-B892-2BD609F04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4CEFA7-76DE-48DA-9BEE-881D427B1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10671-6420-4128-88EC-BAD7E7A32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1F77-B2AD-447C-883D-F0388525A37B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459BB-B584-41EB-A01E-E06EB71FF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7BCF2-A415-434D-B9A0-288CD838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5174-22C7-4C0F-AC1A-7C35A3305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0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4637F9-BC13-4905-BFF1-5A951ADC0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3A5E6E-2B8E-4B37-8FC2-9B99A49CB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AE0BE-5C67-4932-B3EF-1F1931D86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1F77-B2AD-447C-883D-F0388525A37B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73166-17D5-4A24-8C2A-DD18DAAA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E7A1A-2704-421D-9920-731283AF9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5174-22C7-4C0F-AC1A-7C35A3305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3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A6EC-7CA7-421C-819B-90E4954C7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C381B-7E20-43F3-92CC-A9EB94256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DAF79-CE47-4129-9C8A-30E55CE34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1F77-B2AD-447C-883D-F0388525A37B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C8D4A-A7F9-434B-90AE-782955396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31037-1B14-4636-B4C6-3F4671B2D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5174-22C7-4C0F-AC1A-7C35A3305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6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892B7-99DB-41DF-A3A8-1E0BCFEFB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E25CD-BF44-4AB4-977F-72B3C1E6E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DB8C9-6E33-45DD-8938-E82CEAB1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1F77-B2AD-447C-883D-F0388525A37B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E252A-AB88-4E86-BC09-484566D6F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C4DC8-20FC-4C42-B502-C3ED707B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5174-22C7-4C0F-AC1A-7C35A3305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1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4B1E-F798-4B8C-A050-3BA5DFD67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DB50F-1C66-4138-8CD2-38EB5A3EF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C5D5FC-028A-4C83-BB88-07B161673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1F9AA-B88E-425E-A1E8-A2EF1A663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1F77-B2AD-447C-883D-F0388525A37B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A49EA-C324-4542-8C85-5416DA96B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42C68-6616-4616-AC1D-81A2B4FF5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5174-22C7-4C0F-AC1A-7C35A3305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2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CA245-673A-4B16-8B2E-449548D2C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05FDD-8063-4A29-91FF-70AE69684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A8522-8501-4088-B852-9BE20997F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4F3F5-72B2-4782-A021-9320E0CC9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F11302-BDBB-4682-AEE3-C50A93893E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2DDAA9-2D23-4E7E-BBE6-AA671EFC8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1F77-B2AD-447C-883D-F0388525A37B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96BF29-9E85-4861-9D4B-CCD56126D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BFB558-75F7-4C1E-8FBB-9FD54CCC7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5174-22C7-4C0F-AC1A-7C35A3305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9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D2B94-24FB-4D6B-A133-649E2C382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63C7F4-B963-42F4-A7A0-28EC80932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1F77-B2AD-447C-883D-F0388525A37B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F3279-DCC7-4644-8C4A-6EADC87CC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887C5E-FC95-4DF1-BB62-835362E26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5174-22C7-4C0F-AC1A-7C35A3305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8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2B9139-0633-4C8D-A4D4-0C58BDB32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1F77-B2AD-447C-883D-F0388525A37B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C43D30-4066-4211-8827-DEA4D0A19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DE120-8DD4-48CA-A623-390617931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5174-22C7-4C0F-AC1A-7C35A3305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2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5CB69-E6D2-4BDE-B94C-1CA2017BB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DE47A-A767-4B9F-928B-7404941C0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D245AB-738C-4361-A781-C243BC9D8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3D2DD-A86B-4D0D-A106-3102C8247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1F77-B2AD-447C-883D-F0388525A37B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9B494-9373-4265-8171-9B7289C5C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D2B24-940D-4E1C-8DC5-C436C59E8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5174-22C7-4C0F-AC1A-7C35A3305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83D42-5835-4FBD-B68D-BDAA74D11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E9A8CB-D5FF-4E04-9B6D-0CA9B68ED6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950B0-BDD9-4A21-80E3-C68E0BD29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F0B2F-DE93-4EF0-A744-8FB492ACA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1F77-B2AD-447C-883D-F0388525A37B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10354-18D6-464D-B4CC-2862FEFF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574E5-8C03-4545-8561-6572B9D0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5174-22C7-4C0F-AC1A-7C35A3305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6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4FBA93-4125-495C-BF15-970C9A23F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7D7BA-4F9B-4E2C-BC9D-C39509947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C3575-83C3-4608-A282-CE9AD5775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51F77-B2AD-447C-883D-F0388525A37B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4D41E-4E00-4C55-8E2F-569777506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EDD8E-8170-4FAD-9DDB-187279C5F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95174-22C7-4C0F-AC1A-7C35A3305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9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" Target="slide9.xml"/><Relationship Id="rId7" Type="http://schemas.openxmlformats.org/officeDocument/2006/relationships/slide" Target="slide12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8.xml"/><Relationship Id="rId9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91221" y="489781"/>
            <a:ext cx="355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Tiết:16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7858" y="1136112"/>
            <a:ext cx="861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§7.QUAN HỆ CHIA HẾT. TÍNH CHẤT CHIA HẾT</a:t>
            </a:r>
          </a:p>
        </p:txBody>
      </p:sp>
    </p:spTree>
    <p:extLst>
      <p:ext uri="{BB962C8B-B14F-4D97-AF65-F5344CB8AC3E}">
        <p14:creationId xmlns:p14="http://schemas.microsoft.com/office/powerpoint/2010/main" val="226201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B4F3580-FC70-43C6-8DF5-CBC8F3F46E36}"/>
              </a:ext>
            </a:extLst>
          </p:cNvPr>
          <p:cNvSpPr/>
          <p:nvPr/>
        </p:nvSpPr>
        <p:spPr>
          <a:xfrm>
            <a:off x="2817668" y="1989564"/>
            <a:ext cx="6291617" cy="167306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hlinkClick r:id="rId2" action="ppaction://hlinksldjump"/>
            <a:extLst>
              <a:ext uri="{FF2B5EF4-FFF2-40B4-BE49-F238E27FC236}">
                <a16:creationId xmlns:a16="http://schemas.microsoft.com/office/drawing/2014/main" id="{F94C6EAB-D1ED-45B2-B2A3-EA001DAC5A20}"/>
              </a:ext>
            </a:extLst>
          </p:cNvPr>
          <p:cNvSpPr txBox="1"/>
          <p:nvPr/>
        </p:nvSpPr>
        <p:spPr>
          <a:xfrm>
            <a:off x="3427641" y="2133600"/>
            <a:ext cx="53367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tính giá trị của biểu thức, hãy giải thích tại sao :</a:t>
            </a:r>
          </a:p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34.456.7 809 chia hết cho 17</a:t>
            </a:r>
          </a:p>
        </p:txBody>
      </p:sp>
    </p:spTree>
    <p:extLst>
      <p:ext uri="{BB962C8B-B14F-4D97-AF65-F5344CB8AC3E}">
        <p14:creationId xmlns:p14="http://schemas.microsoft.com/office/powerpoint/2010/main" val="1395832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B65F2DD0-0F07-4556-9985-1C8A27F88002}"/>
              </a:ext>
            </a:extLst>
          </p:cNvPr>
          <p:cNvSpPr/>
          <p:nvPr/>
        </p:nvSpPr>
        <p:spPr>
          <a:xfrm>
            <a:off x="2906973" y="1555845"/>
            <a:ext cx="5677469" cy="1569492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hlinkClick r:id="rId2" action="ppaction://hlinksldjump"/>
            <a:extLst>
              <a:ext uri="{FF2B5EF4-FFF2-40B4-BE49-F238E27FC236}">
                <a16:creationId xmlns:a16="http://schemas.microsoft.com/office/drawing/2014/main" id="{B3B4E056-98B1-41A9-9151-188A9360FFC1}"/>
              </a:ext>
            </a:extLst>
          </p:cNvPr>
          <p:cNvSpPr txBox="1"/>
          <p:nvPr/>
        </p:nvSpPr>
        <p:spPr>
          <a:xfrm>
            <a:off x="3710609" y="1997765"/>
            <a:ext cx="3869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tất cả các ước của 32</a:t>
            </a:r>
          </a:p>
        </p:txBody>
      </p:sp>
    </p:spTree>
    <p:extLst>
      <p:ext uri="{BB962C8B-B14F-4D97-AF65-F5344CB8AC3E}">
        <p14:creationId xmlns:p14="http://schemas.microsoft.com/office/powerpoint/2010/main" val="3344808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B225A15-1626-4927-AD86-785DEED705DD}"/>
              </a:ext>
            </a:extLst>
          </p:cNvPr>
          <p:cNvSpPr/>
          <p:nvPr/>
        </p:nvSpPr>
        <p:spPr>
          <a:xfrm>
            <a:off x="1780674" y="1251284"/>
            <a:ext cx="8383744" cy="141170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0C222D7-A48C-414D-A421-E119221072A6}"/>
              </a:ext>
            </a:extLst>
          </p:cNvPr>
          <p:cNvGrpSpPr/>
          <p:nvPr/>
        </p:nvGrpSpPr>
        <p:grpSpPr>
          <a:xfrm>
            <a:off x="2027582" y="1417982"/>
            <a:ext cx="7906332" cy="954107"/>
            <a:chOff x="2027582" y="1417982"/>
            <a:chExt cx="7906332" cy="954107"/>
          </a:xfrm>
        </p:grpSpPr>
        <p:sp>
          <p:nvSpPr>
            <p:cNvPr id="4" name="TextBox 3">
              <a:hlinkClick r:id="rId2" action="ppaction://hlinksldjump"/>
              <a:extLst>
                <a:ext uri="{FF2B5EF4-FFF2-40B4-BE49-F238E27FC236}">
                  <a16:creationId xmlns:a16="http://schemas.microsoft.com/office/drawing/2014/main" id="{8A0EF57F-B00B-4EB8-9ADF-4A578A789EFE}"/>
                </a:ext>
              </a:extLst>
            </p:cNvPr>
            <p:cNvSpPr txBox="1"/>
            <p:nvPr/>
          </p:nvSpPr>
          <p:spPr>
            <a:xfrm>
              <a:off x="2027582" y="1417982"/>
              <a:ext cx="79063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 tính giá trị của biểu thức, hãy giải thích tại sao</a:t>
              </a:r>
            </a:p>
            <a:p>
              <a:r>
                <a:rPr lang="en-US" sz="28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= 13 +                              không chia hết cho 13</a:t>
              </a:r>
            </a:p>
          </p:txBody>
        </p:sp>
        <p:graphicFrame>
          <p:nvGraphicFramePr>
            <p:cNvPr id="5" name="Object 4">
              <a:hlinkClick r:id="rId2" action="ppaction://hlinksldjump"/>
              <a:extLst>
                <a:ext uri="{FF2B5EF4-FFF2-40B4-BE49-F238E27FC236}">
                  <a16:creationId xmlns:a16="http://schemas.microsoft.com/office/drawing/2014/main" id="{6F739E96-1407-4780-8B1C-DCE6227EAAE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3938084"/>
                </p:ext>
              </p:extLst>
            </p:nvPr>
          </p:nvGraphicFramePr>
          <p:xfrm>
            <a:off x="3401819" y="1873336"/>
            <a:ext cx="2578929" cy="474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104840" imgH="203040" progId="Equation.DSMT4">
                    <p:embed/>
                  </p:oleObj>
                </mc:Choice>
                <mc:Fallback>
                  <p:oleObj name="Equation" r:id="rId3" imgW="11048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401819" y="1873336"/>
                          <a:ext cx="2578929" cy="47428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81760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C8C6E8-B1CE-4276-AD73-C9BBF2B5C666}"/>
              </a:ext>
            </a:extLst>
          </p:cNvPr>
          <p:cNvSpPr/>
          <p:nvPr/>
        </p:nvSpPr>
        <p:spPr>
          <a:xfrm>
            <a:off x="6088176" y="4152333"/>
            <a:ext cx="1710614" cy="1174745"/>
          </a:xfrm>
          <a:custGeom>
            <a:avLst/>
            <a:gdLst>
              <a:gd name="connsiteX0" fmla="*/ 284050 w 2515588"/>
              <a:gd name="connsiteY0" fmla="*/ 9525 h 1260470"/>
              <a:gd name="connsiteX1" fmla="*/ 2046175 w 2515588"/>
              <a:gd name="connsiteY1" fmla="*/ 742950 h 1260470"/>
              <a:gd name="connsiteX2" fmla="*/ 2512900 w 2515588"/>
              <a:gd name="connsiteY2" fmla="*/ 1257300 h 1260470"/>
              <a:gd name="connsiteX3" fmla="*/ 2189050 w 2515588"/>
              <a:gd name="connsiteY3" fmla="*/ 942975 h 1260470"/>
              <a:gd name="connsiteX4" fmla="*/ 1246075 w 2515588"/>
              <a:gd name="connsiteY4" fmla="*/ 600075 h 1260470"/>
              <a:gd name="connsiteX5" fmla="*/ 74500 w 2515588"/>
              <a:gd name="connsiteY5" fmla="*/ 114300 h 1260470"/>
              <a:gd name="connsiteX6" fmla="*/ 217375 w 2515588"/>
              <a:gd name="connsiteY6" fmla="*/ 0 h 126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5588" h="1260470">
                <a:moveTo>
                  <a:pt x="284050" y="9525"/>
                </a:moveTo>
                <a:cubicBezTo>
                  <a:pt x="979375" y="272256"/>
                  <a:pt x="1674700" y="534988"/>
                  <a:pt x="2046175" y="742950"/>
                </a:cubicBezTo>
                <a:cubicBezTo>
                  <a:pt x="2417650" y="950912"/>
                  <a:pt x="2489088" y="1223963"/>
                  <a:pt x="2512900" y="1257300"/>
                </a:cubicBezTo>
                <a:cubicBezTo>
                  <a:pt x="2536712" y="1290637"/>
                  <a:pt x="2400188" y="1052513"/>
                  <a:pt x="2189050" y="942975"/>
                </a:cubicBezTo>
                <a:cubicBezTo>
                  <a:pt x="1977913" y="833438"/>
                  <a:pt x="1598500" y="738187"/>
                  <a:pt x="1246075" y="600075"/>
                </a:cubicBezTo>
                <a:cubicBezTo>
                  <a:pt x="893650" y="461963"/>
                  <a:pt x="245950" y="214312"/>
                  <a:pt x="74500" y="114300"/>
                </a:cubicBezTo>
                <a:cubicBezTo>
                  <a:pt x="-96950" y="14288"/>
                  <a:pt x="60212" y="7144"/>
                  <a:pt x="217375" y="0"/>
                </a:cubicBezTo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chia hết của một tổng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8023766-C1B0-47D9-B55D-F068F94DC9D0}"/>
              </a:ext>
            </a:extLst>
          </p:cNvPr>
          <p:cNvSpPr/>
          <p:nvPr/>
        </p:nvSpPr>
        <p:spPr>
          <a:xfrm>
            <a:off x="5867187" y="2305975"/>
            <a:ext cx="1710613" cy="1367612"/>
          </a:xfrm>
          <a:custGeom>
            <a:avLst/>
            <a:gdLst>
              <a:gd name="connsiteX0" fmla="*/ 50820 w 1710613"/>
              <a:gd name="connsiteY0" fmla="*/ 1162952 h 1367612"/>
              <a:gd name="connsiteX1" fmla="*/ 1164002 w 1710613"/>
              <a:gd name="connsiteY1" fmla="*/ 169039 h 1367612"/>
              <a:gd name="connsiteX2" fmla="*/ 1704691 w 1710613"/>
              <a:gd name="connsiteY2" fmla="*/ 17964 h 1367612"/>
              <a:gd name="connsiteX3" fmla="*/ 1378688 w 1710613"/>
              <a:gd name="connsiteY3" fmla="*/ 145185 h 1367612"/>
              <a:gd name="connsiteX4" fmla="*/ 305261 w 1710613"/>
              <a:gd name="connsiteY4" fmla="*/ 1282221 h 1367612"/>
              <a:gd name="connsiteX5" fmla="*/ 50820 w 1710613"/>
              <a:gd name="connsiteY5" fmla="*/ 1162952 h 136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0613" h="1367612">
                <a:moveTo>
                  <a:pt x="50820" y="1162952"/>
                </a:moveTo>
                <a:cubicBezTo>
                  <a:pt x="193944" y="977422"/>
                  <a:pt x="888357" y="359870"/>
                  <a:pt x="1164002" y="169039"/>
                </a:cubicBezTo>
                <a:cubicBezTo>
                  <a:pt x="1439647" y="-21792"/>
                  <a:pt x="1668910" y="21940"/>
                  <a:pt x="1704691" y="17964"/>
                </a:cubicBezTo>
                <a:cubicBezTo>
                  <a:pt x="1740472" y="13988"/>
                  <a:pt x="1611926" y="-65525"/>
                  <a:pt x="1378688" y="145185"/>
                </a:cubicBezTo>
                <a:cubicBezTo>
                  <a:pt x="1145450" y="355894"/>
                  <a:pt x="519946" y="1113919"/>
                  <a:pt x="305261" y="1282221"/>
                </a:cubicBezTo>
                <a:cubicBezTo>
                  <a:pt x="90576" y="1450523"/>
                  <a:pt x="-92304" y="1348482"/>
                  <a:pt x="50820" y="1162952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E307872-B6B0-4A4F-8F96-17583583FE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297508"/>
              </p:ext>
            </p:extLst>
          </p:nvPr>
        </p:nvGraphicFramePr>
        <p:xfrm>
          <a:off x="4813300" y="3095059"/>
          <a:ext cx="76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5960" imgH="177480" progId="Equation.DSMT4">
                  <p:embed/>
                </p:oleObj>
              </mc:Choice>
              <mc:Fallback>
                <p:oleObj name="Equation" r:id="rId2" imgW="759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13300" y="3095059"/>
                        <a:ext cx="762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1D2FC6E-CED8-4C3E-8843-9FA5508CE8C1}"/>
              </a:ext>
            </a:extLst>
          </p:cNvPr>
          <p:cNvSpPr/>
          <p:nvPr/>
        </p:nvSpPr>
        <p:spPr>
          <a:xfrm>
            <a:off x="9474583" y="1563562"/>
            <a:ext cx="656303" cy="382782"/>
          </a:xfrm>
          <a:custGeom>
            <a:avLst/>
            <a:gdLst>
              <a:gd name="connsiteX0" fmla="*/ 0 w 1017639"/>
              <a:gd name="connsiteY0" fmla="*/ 382782 h 382782"/>
              <a:gd name="connsiteX1" fmla="*/ 789039 w 1017639"/>
              <a:gd name="connsiteY1" fmla="*/ 28821 h 382782"/>
              <a:gd name="connsiteX2" fmla="*/ 1017639 w 1017639"/>
              <a:gd name="connsiteY2" fmla="*/ 21446 h 382782"/>
              <a:gd name="connsiteX3" fmla="*/ 1017639 w 1017639"/>
              <a:gd name="connsiteY3" fmla="*/ 21446 h 38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7639" h="382782">
                <a:moveTo>
                  <a:pt x="0" y="382782"/>
                </a:moveTo>
                <a:cubicBezTo>
                  <a:pt x="309716" y="235913"/>
                  <a:pt x="619433" y="89044"/>
                  <a:pt x="789039" y="28821"/>
                </a:cubicBezTo>
                <a:cubicBezTo>
                  <a:pt x="958646" y="-31402"/>
                  <a:pt x="1017639" y="21446"/>
                  <a:pt x="1017639" y="21446"/>
                </a:cubicBezTo>
                <a:lnTo>
                  <a:pt x="1017639" y="21446"/>
                </a:ln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Folded Corner 16">
            <a:extLst>
              <a:ext uri="{FF2B5EF4-FFF2-40B4-BE49-F238E27FC236}">
                <a16:creationId xmlns:a16="http://schemas.microsoft.com/office/drawing/2014/main" id="{E09AC752-C369-4083-B0B7-493A746C6ACE}"/>
              </a:ext>
            </a:extLst>
          </p:cNvPr>
          <p:cNvSpPr/>
          <p:nvPr/>
        </p:nvSpPr>
        <p:spPr>
          <a:xfrm>
            <a:off x="9968662" y="1296544"/>
            <a:ext cx="1862230" cy="541215"/>
          </a:xfrm>
          <a:prstGeom prst="foldedCorner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Cách tìm bội của n….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C8F984F-2BE6-4957-9F4F-CE8859DA2958}"/>
              </a:ext>
            </a:extLst>
          </p:cNvPr>
          <p:cNvSpPr/>
          <p:nvPr/>
        </p:nvSpPr>
        <p:spPr>
          <a:xfrm>
            <a:off x="9526048" y="2675959"/>
            <a:ext cx="1209675" cy="57150"/>
          </a:xfrm>
          <a:custGeom>
            <a:avLst/>
            <a:gdLst>
              <a:gd name="connsiteX0" fmla="*/ 0 w 1209675"/>
              <a:gd name="connsiteY0" fmla="*/ 0 h 57150"/>
              <a:gd name="connsiteX1" fmla="*/ 1209675 w 1209675"/>
              <a:gd name="connsiteY1" fmla="*/ 57150 h 57150"/>
              <a:gd name="connsiteX2" fmla="*/ 1209675 w 1209675"/>
              <a:gd name="connsiteY2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675" h="57150">
                <a:moveTo>
                  <a:pt x="0" y="0"/>
                </a:moveTo>
                <a:lnTo>
                  <a:pt x="1209675" y="57150"/>
                </a:lnTo>
                <a:lnTo>
                  <a:pt x="1209675" y="57150"/>
                </a:ln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Folded Corner 19">
            <a:extLst>
              <a:ext uri="{FF2B5EF4-FFF2-40B4-BE49-F238E27FC236}">
                <a16:creationId xmlns:a16="http://schemas.microsoft.com/office/drawing/2014/main" id="{10719262-B439-439D-AFF1-281B07F10145}"/>
              </a:ext>
            </a:extLst>
          </p:cNvPr>
          <p:cNvSpPr/>
          <p:nvPr/>
        </p:nvSpPr>
        <p:spPr>
          <a:xfrm>
            <a:off x="10312671" y="2433926"/>
            <a:ext cx="1862230" cy="541215"/>
          </a:xfrm>
          <a:prstGeom prst="foldedCorner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Cách tìm ước của n….</a:t>
            </a: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61506567-001A-48BE-B432-4076246BE5B7}"/>
              </a:ext>
            </a:extLst>
          </p:cNvPr>
          <p:cNvSpPr/>
          <p:nvPr/>
        </p:nvSpPr>
        <p:spPr>
          <a:xfrm>
            <a:off x="7446953" y="1763710"/>
            <a:ext cx="2217067" cy="1272970"/>
          </a:xfrm>
          <a:prstGeom prst="flowChartTerminator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Cho 2 số tự nhiên a và b (b khác 0 ) nếu có số tự nhiên q sao cho a= b.q thì ta nói a chia hết cho b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- Khi a chia hết cho b, ta nói a là bội của b và b là ước của a.  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F474711-40D1-4FA6-8DDF-F0A9C25B2B0D}"/>
              </a:ext>
            </a:extLst>
          </p:cNvPr>
          <p:cNvSpPr/>
          <p:nvPr/>
        </p:nvSpPr>
        <p:spPr>
          <a:xfrm flipH="1">
            <a:off x="3492910" y="4061943"/>
            <a:ext cx="1582979" cy="1174745"/>
          </a:xfrm>
          <a:custGeom>
            <a:avLst/>
            <a:gdLst>
              <a:gd name="connsiteX0" fmla="*/ 284050 w 2515588"/>
              <a:gd name="connsiteY0" fmla="*/ 9525 h 1260470"/>
              <a:gd name="connsiteX1" fmla="*/ 2046175 w 2515588"/>
              <a:gd name="connsiteY1" fmla="*/ 742950 h 1260470"/>
              <a:gd name="connsiteX2" fmla="*/ 2512900 w 2515588"/>
              <a:gd name="connsiteY2" fmla="*/ 1257300 h 1260470"/>
              <a:gd name="connsiteX3" fmla="*/ 2189050 w 2515588"/>
              <a:gd name="connsiteY3" fmla="*/ 942975 h 1260470"/>
              <a:gd name="connsiteX4" fmla="*/ 1246075 w 2515588"/>
              <a:gd name="connsiteY4" fmla="*/ 600075 h 1260470"/>
              <a:gd name="connsiteX5" fmla="*/ 74500 w 2515588"/>
              <a:gd name="connsiteY5" fmla="*/ 114300 h 1260470"/>
              <a:gd name="connsiteX6" fmla="*/ 217375 w 2515588"/>
              <a:gd name="connsiteY6" fmla="*/ 0 h 126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5588" h="1260470">
                <a:moveTo>
                  <a:pt x="284050" y="9525"/>
                </a:moveTo>
                <a:cubicBezTo>
                  <a:pt x="979375" y="272256"/>
                  <a:pt x="1674700" y="534988"/>
                  <a:pt x="2046175" y="742950"/>
                </a:cubicBezTo>
                <a:cubicBezTo>
                  <a:pt x="2417650" y="950912"/>
                  <a:pt x="2489088" y="1223963"/>
                  <a:pt x="2512900" y="1257300"/>
                </a:cubicBezTo>
                <a:cubicBezTo>
                  <a:pt x="2536712" y="1290637"/>
                  <a:pt x="2400188" y="1052513"/>
                  <a:pt x="2189050" y="942975"/>
                </a:cubicBezTo>
                <a:cubicBezTo>
                  <a:pt x="1977913" y="833438"/>
                  <a:pt x="1598500" y="738187"/>
                  <a:pt x="1246075" y="600075"/>
                </a:cubicBezTo>
                <a:cubicBezTo>
                  <a:pt x="893650" y="461963"/>
                  <a:pt x="245950" y="214312"/>
                  <a:pt x="74500" y="114300"/>
                </a:cubicBezTo>
                <a:cubicBezTo>
                  <a:pt x="-96950" y="14288"/>
                  <a:pt x="60212" y="7144"/>
                  <a:pt x="217375" y="0"/>
                </a:cubicBezTo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chia hết của một hiệu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1BF107D-F0E3-4326-A7D3-2AB0B0DD5950}"/>
              </a:ext>
            </a:extLst>
          </p:cNvPr>
          <p:cNvSpPr/>
          <p:nvPr/>
        </p:nvSpPr>
        <p:spPr>
          <a:xfrm>
            <a:off x="3225874" y="2227472"/>
            <a:ext cx="1992662" cy="1283307"/>
          </a:xfrm>
          <a:custGeom>
            <a:avLst/>
            <a:gdLst>
              <a:gd name="connsiteX0" fmla="*/ 1992662 w 1992662"/>
              <a:gd name="connsiteY0" fmla="*/ 1062081 h 1283307"/>
              <a:gd name="connsiteX1" fmla="*/ 451456 w 1992662"/>
              <a:gd name="connsiteY1" fmla="*/ 103436 h 1283307"/>
              <a:gd name="connsiteX2" fmla="*/ 1630 w 1992662"/>
              <a:gd name="connsiteY2" fmla="*/ 29694 h 1283307"/>
              <a:gd name="connsiteX3" fmla="*/ 333469 w 1992662"/>
              <a:gd name="connsiteY3" fmla="*/ 132933 h 1283307"/>
              <a:gd name="connsiteX4" fmla="*/ 1144630 w 1992662"/>
              <a:gd name="connsiteY4" fmla="*/ 774488 h 1283307"/>
              <a:gd name="connsiteX5" fmla="*/ 1778811 w 1992662"/>
              <a:gd name="connsiteY5" fmla="*/ 1283307 h 1283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2662" h="1283307">
                <a:moveTo>
                  <a:pt x="1992662" y="1062081"/>
                </a:moveTo>
                <a:cubicBezTo>
                  <a:pt x="1387978" y="668790"/>
                  <a:pt x="783295" y="275500"/>
                  <a:pt x="451456" y="103436"/>
                </a:cubicBezTo>
                <a:cubicBezTo>
                  <a:pt x="119617" y="-68628"/>
                  <a:pt x="21294" y="24778"/>
                  <a:pt x="1630" y="29694"/>
                </a:cubicBezTo>
                <a:cubicBezTo>
                  <a:pt x="-18034" y="34610"/>
                  <a:pt x="142969" y="8801"/>
                  <a:pt x="333469" y="132933"/>
                </a:cubicBezTo>
                <a:cubicBezTo>
                  <a:pt x="523969" y="257065"/>
                  <a:pt x="1144630" y="774488"/>
                  <a:pt x="1144630" y="774488"/>
                </a:cubicBezTo>
                <a:lnTo>
                  <a:pt x="1778811" y="1283307"/>
                </a:lnTo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Tính chất chia hết của một tích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3C904E5-9FF1-4755-A5FE-065272D50441}"/>
              </a:ext>
            </a:extLst>
          </p:cNvPr>
          <p:cNvSpPr/>
          <p:nvPr/>
        </p:nvSpPr>
        <p:spPr>
          <a:xfrm>
            <a:off x="4719301" y="3095059"/>
            <a:ext cx="1710613" cy="1157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HỆ CHIA HẾT,TÍNH CHẤT CHIA HẾT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B382B3B-D3AE-4959-B6BB-30D4BBD79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63" y="5079521"/>
            <a:ext cx="2332096" cy="11747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01C0503-F941-4DA4-948F-F7BF2341EA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331" y="4979975"/>
            <a:ext cx="1744871" cy="137383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82D0AC8-3604-4E8F-A214-D0F3F6FDA4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6" y="1682134"/>
            <a:ext cx="2382490" cy="10906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A8DC59D-80C9-40F9-BEF7-38C233934ECA}"/>
              </a:ext>
            </a:extLst>
          </p:cNvPr>
          <p:cNvSpPr txBox="1"/>
          <p:nvPr/>
        </p:nvSpPr>
        <p:spPr>
          <a:xfrm>
            <a:off x="3300697" y="65578"/>
            <a:ext cx="355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Tiết:16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B250E8-7CBA-456A-AC77-39178B517850}"/>
              </a:ext>
            </a:extLst>
          </p:cNvPr>
          <p:cNvSpPr txBox="1"/>
          <p:nvPr/>
        </p:nvSpPr>
        <p:spPr>
          <a:xfrm>
            <a:off x="1268739" y="626664"/>
            <a:ext cx="861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§7.QUAN HỆ CHIA HẾT. TÍNH CHẤT CHIA HẾT</a:t>
            </a:r>
          </a:p>
        </p:txBody>
      </p:sp>
    </p:spTree>
    <p:extLst>
      <p:ext uri="{BB962C8B-B14F-4D97-AF65-F5344CB8AC3E}">
        <p14:creationId xmlns:p14="http://schemas.microsoft.com/office/powerpoint/2010/main" val="298905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animBg="1"/>
      <p:bldP spid="16" grpId="0" animBg="1"/>
      <p:bldP spid="17" grpId="0" animBg="1"/>
      <p:bldP spid="19" grpId="1" animBg="1"/>
      <p:bldP spid="20" grpId="0" animBg="1"/>
      <p:bldP spid="10" grpId="0" animBg="1"/>
      <p:bldP spid="23" grpId="0" animBg="1"/>
      <p:bldP spid="24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838325" y="1738316"/>
            <a:ext cx="8324850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br>
              <a:rPr lang="en-US" altLang="en-US" sz="2800">
                <a:solidFill>
                  <a:srgbClr val="000000"/>
                </a:solidFill>
              </a:rPr>
            </a:b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973016" y="3517837"/>
            <a:ext cx="919870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Xem bài Dấu hiệu chia hết cho 2, cho 5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3111500" y="273053"/>
            <a:ext cx="6534150" cy="752475"/>
            <a:chOff x="900" y="2892"/>
            <a:chExt cx="4092" cy="607"/>
          </a:xfrm>
        </p:grpSpPr>
        <p:pic>
          <p:nvPicPr>
            <p:cNvPr id="2459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2892"/>
              <a:ext cx="4092" cy="607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8" name="Text Box 9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937" y="3024"/>
              <a:ext cx="3911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973015" y="1738193"/>
            <a:ext cx="10282529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Học thuộc về 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hệ chia </a:t>
            </a:r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nl-NL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Tính chất chia hết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973016" y="2548903"/>
            <a:ext cx="8956430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Làm các bài </a:t>
            </a:r>
            <a:r>
              <a:rPr lang="nl-NL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 4; 5; 8/ sgk trang 34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588" name="Picture 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152" y="1674750"/>
            <a:ext cx="12858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24450"/>
            <a:ext cx="2209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41" y="6108700"/>
            <a:ext cx="52022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2" name="Group 26"/>
          <p:cNvGrpSpPr>
            <a:grpSpLocks/>
          </p:cNvGrpSpPr>
          <p:nvPr/>
        </p:nvGrpSpPr>
        <p:grpSpPr bwMode="auto">
          <a:xfrm>
            <a:off x="168812" y="85726"/>
            <a:ext cx="11788726" cy="6634163"/>
            <a:chOff x="54" y="54"/>
            <a:chExt cx="5630" cy="4179"/>
          </a:xfrm>
        </p:grpSpPr>
        <p:sp>
          <p:nvSpPr>
            <p:cNvPr id="24593" name="Line 27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4" name="Line 28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5" name="Line 29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6" name="Line 30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874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2" grpId="0"/>
      <p:bldP spid="286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7785" y="360835"/>
            <a:ext cx="609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TÍNH CHẤT CHIA HẾT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4677" y="729031"/>
            <a:ext cx="6580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Tính chất chia hết của một tổng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4342"/>
              </p:ext>
            </p:extLst>
          </p:nvPr>
        </p:nvGraphicFramePr>
        <p:xfrm>
          <a:off x="1043598" y="1479865"/>
          <a:ext cx="94097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3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1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85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Số</a:t>
                      </a:r>
                      <a:r>
                        <a:rPr lang="en-US" baseline="0">
                          <a:solidFill>
                            <a:srgbClr val="FF0000"/>
                          </a:solidFill>
                        </a:rPr>
                        <a:t> a chia hết cho số m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Số</a:t>
                      </a:r>
                      <a:r>
                        <a:rPr lang="en-US" baseline="0">
                          <a:solidFill>
                            <a:srgbClr val="FF0000"/>
                          </a:solidFill>
                        </a:rPr>
                        <a:t> b chia hết cho m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Thực</a:t>
                      </a:r>
                      <a:r>
                        <a:rPr lang="en-US" baseline="0">
                          <a:solidFill>
                            <a:srgbClr val="FF0000"/>
                          </a:solidFill>
                        </a:rPr>
                        <a:t> hiện phép chia (a+b) cho m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AC1004"/>
                          </a:solidFill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(95 + 55) : 5 =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( a + b ) : 6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( a + b ) : 9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43598" y="3199006"/>
            <a:ext cx="975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Nếu tất cả </a:t>
            </a:r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 số hạng 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 tổng đều </a:t>
            </a:r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chia hết 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 cùng một số thì </a:t>
            </a:r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tổng chia hết 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 số đó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061930"/>
              </p:ext>
            </p:extLst>
          </p:nvPr>
        </p:nvGraphicFramePr>
        <p:xfrm>
          <a:off x="2559050" y="4513263"/>
          <a:ext cx="33877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63280" imgH="215640" progId="Equation.DSMT4">
                  <p:embed/>
                </p:oleObj>
              </mc:Choice>
              <mc:Fallback>
                <p:oleObj name="Equation" r:id="rId2" imgW="863280" imgH="2156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4513263"/>
                        <a:ext cx="3387725" cy="5524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597758" y="4468403"/>
            <a:ext cx="131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37382" y="4496709"/>
            <a:ext cx="131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811746"/>
              </p:ext>
            </p:extLst>
          </p:nvPr>
        </p:nvGraphicFramePr>
        <p:xfrm>
          <a:off x="6587858" y="4522842"/>
          <a:ext cx="24399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2080" imgH="215640" progId="Equation.DSMT4">
                  <p:embed/>
                </p:oleObj>
              </mc:Choice>
              <mc:Fallback>
                <p:oleObj name="Equation" r:id="rId4" imgW="622080" imgH="2156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7858" y="4522842"/>
                        <a:ext cx="2439987" cy="5524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371600" y="5345543"/>
            <a:ext cx="131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 đó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252178"/>
              </p:ext>
            </p:extLst>
          </p:nvPr>
        </p:nvGraphicFramePr>
        <p:xfrm>
          <a:off x="2759075" y="5360988"/>
          <a:ext cx="59785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3880" imgH="203040" progId="Equation.DSMT4">
                  <p:embed/>
                </p:oleObj>
              </mc:Choice>
              <mc:Fallback>
                <p:oleObj name="Equation" r:id="rId6" imgW="1523880" imgH="20304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9075" y="5360988"/>
                        <a:ext cx="5978525" cy="519112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957CC9A-AF6B-4BA2-9DDA-77C0904E84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2" y="1470200"/>
            <a:ext cx="9753600" cy="38222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4560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1" grpId="0"/>
      <p:bldP spid="13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5754" y="668215"/>
            <a:ext cx="3434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tập 4/sgk-32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5754" y="1229543"/>
            <a:ext cx="6689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 tính tổng hãy giải thích tại sao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2985" y="1843968"/>
            <a:ext cx="6689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= 1930 + 1945 + 1975 chia hết cho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9906" y="2675793"/>
            <a:ext cx="1324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1930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1874" y="2651571"/>
            <a:ext cx="726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74436" y="2651570"/>
                <a:ext cx="41549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en-US" sz="32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436" y="2651570"/>
                <a:ext cx="41549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038830" y="3438744"/>
            <a:ext cx="1324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1945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0798" y="3414522"/>
            <a:ext cx="726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893360" y="3414521"/>
                <a:ext cx="41549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en-US" sz="32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360" y="3414521"/>
                <a:ext cx="41549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004246" y="4048518"/>
            <a:ext cx="1324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1975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06214" y="4024296"/>
            <a:ext cx="726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858776" y="4024295"/>
                <a:ext cx="41549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en-US" sz="32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776" y="4024295"/>
                <a:ext cx="415498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371596" y="4827224"/>
            <a:ext cx="131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 đó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496942"/>
              </p:ext>
            </p:extLst>
          </p:nvPr>
        </p:nvGraphicFramePr>
        <p:xfrm>
          <a:off x="2867629" y="4859549"/>
          <a:ext cx="558006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22360" imgH="215640" progId="Equation.DSMT4">
                  <p:embed/>
                </p:oleObj>
              </mc:Choice>
              <mc:Fallback>
                <p:oleObj name="Equation" r:id="rId6" imgW="1422360" imgH="21564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629" y="4859549"/>
                        <a:ext cx="5580062" cy="55245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 w="127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976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6106" y="718628"/>
            <a:ext cx="6356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chia hết của một hiệu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58984" y="1364959"/>
          <a:ext cx="94097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3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1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85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Số</a:t>
                      </a:r>
                      <a:r>
                        <a:rPr lang="en-US" baseline="0">
                          <a:solidFill>
                            <a:srgbClr val="FF0000"/>
                          </a:solidFill>
                        </a:rPr>
                        <a:t> a chia hết cho số m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Số</a:t>
                      </a:r>
                      <a:r>
                        <a:rPr lang="en-US" baseline="0">
                          <a:solidFill>
                            <a:srgbClr val="FF0000"/>
                          </a:solidFill>
                        </a:rPr>
                        <a:t> b chia hết cho m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Thực</a:t>
                      </a:r>
                      <a:r>
                        <a:rPr lang="en-US" baseline="0">
                          <a:solidFill>
                            <a:srgbClr val="FF0000"/>
                          </a:solidFill>
                        </a:rPr>
                        <a:t> hiện phép chia (a-b) cho m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AC1004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b="1" baseline="0">
                          <a:solidFill>
                            <a:srgbClr val="FF0000"/>
                          </a:solidFill>
                        </a:rPr>
                        <a:t> 49 – 21 </a:t>
                      </a:r>
                      <a:r>
                        <a:rPr lang="en-US" b="1">
                          <a:solidFill>
                            <a:srgbClr val="FF0000"/>
                          </a:solidFill>
                        </a:rPr>
                        <a:t>) : 7 =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( a - b ) : 8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( a - b ) : 11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81319" y="2907324"/>
            <a:ext cx="975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 bị trừ và số trừ đều chia hết 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 cùng một số thì hiệu chia hết cho số đó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53529"/>
              </p:ext>
            </p:extLst>
          </p:nvPr>
        </p:nvGraphicFramePr>
        <p:xfrm>
          <a:off x="2321169" y="4634214"/>
          <a:ext cx="3536950" cy="552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440" imgH="215640" progId="Equation.DSMT4">
                  <p:embed/>
                </p:oleObj>
              </mc:Choice>
              <mc:Fallback>
                <p:oleObj name="Equation" r:id="rId2" imgW="901440" imgH="2156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1169" y="4634214"/>
                        <a:ext cx="3536950" cy="55228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03350" y="4600423"/>
            <a:ext cx="131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76056" y="4601728"/>
            <a:ext cx="131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878283"/>
              </p:ext>
            </p:extLst>
          </p:nvPr>
        </p:nvGraphicFramePr>
        <p:xfrm>
          <a:off x="6432548" y="4634053"/>
          <a:ext cx="24399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2080" imgH="215640" progId="Equation.DSMT4">
                  <p:embed/>
                </p:oleObj>
              </mc:Choice>
              <mc:Fallback>
                <p:oleObj name="Equation" r:id="rId4" imgW="622080" imgH="2156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2548" y="4634053"/>
                        <a:ext cx="2439987" cy="552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110271" y="5186503"/>
            <a:ext cx="131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 đó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059832"/>
              </p:ext>
            </p:extLst>
          </p:nvPr>
        </p:nvGraphicFramePr>
        <p:xfrm>
          <a:off x="2447925" y="5297488"/>
          <a:ext cx="60293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36480" imgH="203040" progId="Equation.DSMT4">
                  <p:embed/>
                </p:oleObj>
              </mc:Choice>
              <mc:Fallback>
                <p:oleObj name="Equation" r:id="rId6" imgW="1536480" imgH="20304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5297488"/>
                        <a:ext cx="6029325" cy="520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403349" y="4001242"/>
            <a:ext cx="131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018340"/>
              </p:ext>
            </p:extLst>
          </p:nvPr>
        </p:nvGraphicFramePr>
        <p:xfrm>
          <a:off x="2254006" y="4065317"/>
          <a:ext cx="14446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8280" imgH="203040" progId="Equation.DSMT4">
                  <p:embed/>
                </p:oleObj>
              </mc:Choice>
              <mc:Fallback>
                <p:oleObj name="Equation" r:id="rId8" imgW="368280" imgH="20304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006" y="4065317"/>
                        <a:ext cx="1444625" cy="520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E8BCF9F-ABDA-47D5-8DFE-CD781AAE39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18" y="1243071"/>
            <a:ext cx="9541106" cy="405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2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4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0198" y="679248"/>
            <a:ext cx="3434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tập 5/sgk-33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5754" y="1229543"/>
            <a:ext cx="6596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 tính hiệu hãy giải thích tại sao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2985" y="1843968"/>
            <a:ext cx="6254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= 2020 – 1820 chia hết cho 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9906" y="2675793"/>
            <a:ext cx="1324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1874" y="2651571"/>
            <a:ext cx="726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74436" y="2651570"/>
                <a:ext cx="41549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en-US" sz="32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436" y="2651570"/>
                <a:ext cx="41549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038830" y="3438744"/>
            <a:ext cx="1324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1820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0798" y="3414522"/>
            <a:ext cx="726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893360" y="3414521"/>
                <a:ext cx="41549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en-US" sz="32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360" y="3414521"/>
                <a:ext cx="41549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150195" y="4067728"/>
            <a:ext cx="131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 đó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059210"/>
              </p:ext>
            </p:extLst>
          </p:nvPr>
        </p:nvGraphicFramePr>
        <p:xfrm>
          <a:off x="3151188" y="4024313"/>
          <a:ext cx="428466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91880" imgH="215640" progId="Equation.DSMT4">
                  <p:embed/>
                </p:oleObj>
              </mc:Choice>
              <mc:Fallback>
                <p:oleObj name="Equation" r:id="rId5" imgW="1091880" imgH="21564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188" y="4024313"/>
                        <a:ext cx="4284662" cy="5524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22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6105" y="718628"/>
            <a:ext cx="9013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chia hết của một tích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054956"/>
              </p:ext>
            </p:extLst>
          </p:nvPr>
        </p:nvGraphicFramePr>
        <p:xfrm>
          <a:off x="1058984" y="1364959"/>
          <a:ext cx="94097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3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1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85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Số</a:t>
                      </a:r>
                      <a:r>
                        <a:rPr lang="en-US" baseline="0">
                          <a:solidFill>
                            <a:srgbClr val="FF0000"/>
                          </a:solidFill>
                        </a:rPr>
                        <a:t> a chia hết cho số m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00"/>
                          </a:solidFill>
                        </a:rPr>
                        <a:t>Số</a:t>
                      </a:r>
                      <a:r>
                        <a:rPr lang="en-US" baseline="0">
                          <a:solidFill>
                            <a:srgbClr val="FF0000"/>
                          </a:solidFill>
                        </a:rPr>
                        <a:t> b tùy ý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Thực</a:t>
                      </a:r>
                      <a:r>
                        <a:rPr lang="en-US" baseline="0">
                          <a:solidFill>
                            <a:srgbClr val="FF0000"/>
                          </a:solidFill>
                        </a:rPr>
                        <a:t> hiện phép chia (a.b) cho m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AC1004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b="1" baseline="0">
                          <a:solidFill>
                            <a:srgbClr val="FF0000"/>
                          </a:solidFill>
                        </a:rPr>
                        <a:t> 36.2 </a:t>
                      </a:r>
                      <a:r>
                        <a:rPr lang="en-US" b="1">
                          <a:solidFill>
                            <a:srgbClr val="FF0000"/>
                          </a:solidFill>
                        </a:rPr>
                        <a:t>) : 9 =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( a.b ) : 10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( a.b ) : 15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81319" y="2907324"/>
            <a:ext cx="975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 thừa số của tich chia hết 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 một số thì </a:t>
            </a:r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tích chia hết 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 số đó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095618"/>
              </p:ext>
            </p:extLst>
          </p:nvPr>
        </p:nvGraphicFramePr>
        <p:xfrm>
          <a:off x="2065338" y="4049815"/>
          <a:ext cx="14446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8280" imgH="215640" progId="Equation.DSMT4">
                  <p:embed/>
                </p:oleObj>
              </mc:Choice>
              <mc:Fallback>
                <p:oleObj name="Equation" r:id="rId2" imgW="368280" imgH="2156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4049815"/>
                        <a:ext cx="1444625" cy="5524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39227" y="4033653"/>
            <a:ext cx="131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39227" y="4618428"/>
            <a:ext cx="416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 mọi số tự nhiên 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31441" y="4044912"/>
            <a:ext cx="131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150443"/>
              </p:ext>
            </p:extLst>
          </p:nvPr>
        </p:nvGraphicFramePr>
        <p:xfrm>
          <a:off x="4087933" y="4044912"/>
          <a:ext cx="22923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3920" imgH="215640" progId="Equation.DSMT4">
                  <p:embed/>
                </p:oleObj>
              </mc:Choice>
              <mc:Fallback>
                <p:oleObj name="Equation" r:id="rId4" imgW="583920" imgH="2156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933" y="4044912"/>
                        <a:ext cx="2292350" cy="5524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A945191-EAC0-409E-8B42-7AABB0C042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72" y="1314962"/>
            <a:ext cx="9462136" cy="417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3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6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2984" y="456330"/>
            <a:ext cx="3434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tập 6/sgk-33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5754" y="1229543"/>
            <a:ext cx="944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 tính giá trị biểu thức hãy giải thích tại sao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2985" y="1843968"/>
            <a:ext cx="944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= 36.234 + 217.24 – 54.13 chia hết cho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2985" y="2651567"/>
            <a:ext cx="1324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36.234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67628" y="2651569"/>
            <a:ext cx="726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504213" y="2651568"/>
                <a:ext cx="41549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en-US" sz="32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213" y="2651568"/>
                <a:ext cx="41549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312984" y="3236342"/>
            <a:ext cx="1324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217.24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9351" y="3231606"/>
            <a:ext cx="726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504213" y="3254279"/>
                <a:ext cx="41549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en-US" sz="32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213" y="3254279"/>
                <a:ext cx="41549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150194" y="4469262"/>
            <a:ext cx="131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 đó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271247"/>
              </p:ext>
            </p:extLst>
          </p:nvPr>
        </p:nvGraphicFramePr>
        <p:xfrm>
          <a:off x="2403234" y="4517967"/>
          <a:ext cx="742315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92160" imgH="190440" progId="Equation.DSMT4">
                  <p:embed/>
                </p:oleObj>
              </mc:Choice>
              <mc:Fallback>
                <p:oleObj name="Equation" r:id="rId5" imgW="1892160" imgH="19044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234" y="4517967"/>
                        <a:ext cx="7423150" cy="48736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507749" y="3855006"/>
            <a:ext cx="1324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54.13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98271" y="3850270"/>
            <a:ext cx="726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523133" y="3872943"/>
                <a:ext cx="41549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en-US" sz="32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133" y="3872943"/>
                <a:ext cx="415498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677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6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E381A16-6075-4F9A-A704-D90DB41EF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789" y="1536780"/>
            <a:ext cx="5592420" cy="4127684"/>
          </a:xfrm>
          <a:prstGeom prst="rect">
            <a:avLst/>
          </a:prstGeom>
        </p:spPr>
      </p:pic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74CEF0E9-F0CB-47DE-9A52-3CE5A3AAFF50}"/>
              </a:ext>
            </a:extLst>
          </p:cNvPr>
          <p:cNvSpPr/>
          <p:nvPr/>
        </p:nvSpPr>
        <p:spPr>
          <a:xfrm>
            <a:off x="3299790" y="1544715"/>
            <a:ext cx="2796210" cy="20598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FF0000"/>
                </a:solidFill>
                <a:hlinkClick r:id="rId4" action="ppaction://hlinksldjump"/>
              </a:rPr>
              <a:t>1</a:t>
            </a:r>
            <a:endParaRPr lang="en-US" sz="8000" b="1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C3356C-677E-41A2-8297-ADDF3BBBCB3D}"/>
              </a:ext>
            </a:extLst>
          </p:cNvPr>
          <p:cNvSpPr/>
          <p:nvPr/>
        </p:nvSpPr>
        <p:spPr>
          <a:xfrm>
            <a:off x="3511959" y="367932"/>
            <a:ext cx="5168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TRÒ CHƠI Ô CHỮ</a:t>
            </a:r>
          </a:p>
        </p:txBody>
      </p:sp>
      <p:sp>
        <p:nvSpPr>
          <p:cNvPr id="22" name="Rectangle 21">
            <a:hlinkClick r:id="rId5" action="ppaction://hlinksldjump"/>
            <a:extLst>
              <a:ext uri="{FF2B5EF4-FFF2-40B4-BE49-F238E27FC236}">
                <a16:creationId xmlns:a16="http://schemas.microsoft.com/office/drawing/2014/main" id="{ED580789-5006-4D66-A1EB-A2D1C17E7F33}"/>
              </a:ext>
            </a:extLst>
          </p:cNvPr>
          <p:cNvSpPr/>
          <p:nvPr/>
        </p:nvSpPr>
        <p:spPr>
          <a:xfrm>
            <a:off x="6095999" y="1544715"/>
            <a:ext cx="2796210" cy="20598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FF0000"/>
                </a:solidFill>
                <a:hlinkClick r:id="rId4" action="ppaction://hlinksldjump"/>
              </a:rPr>
              <a:t>2</a:t>
            </a:r>
            <a:endParaRPr lang="en-US" sz="8000" b="1">
              <a:solidFill>
                <a:srgbClr val="FF0000"/>
              </a:solidFill>
            </a:endParaRPr>
          </a:p>
        </p:txBody>
      </p:sp>
      <p:sp>
        <p:nvSpPr>
          <p:cNvPr id="5" name="Rectangle 4">
            <a:hlinkClick r:id="rId6" action="ppaction://hlinksldjump"/>
            <a:extLst>
              <a:ext uri="{FF2B5EF4-FFF2-40B4-BE49-F238E27FC236}">
                <a16:creationId xmlns:a16="http://schemas.microsoft.com/office/drawing/2014/main" id="{7E479FE2-0739-473C-9098-D4D5F6902F08}"/>
              </a:ext>
            </a:extLst>
          </p:cNvPr>
          <p:cNvSpPr/>
          <p:nvPr/>
        </p:nvSpPr>
        <p:spPr>
          <a:xfrm>
            <a:off x="3299790" y="3604590"/>
            <a:ext cx="2796210" cy="20598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FF0000"/>
                </a:solidFill>
                <a:hlinkClick r:id="rId4" action="ppaction://hlinksldjump"/>
              </a:rPr>
              <a:t>3</a:t>
            </a:r>
            <a:endParaRPr lang="en-US" sz="8000" b="1">
              <a:solidFill>
                <a:srgbClr val="FF0000"/>
              </a:solidFill>
            </a:endParaRPr>
          </a:p>
        </p:txBody>
      </p:sp>
      <p:sp>
        <p:nvSpPr>
          <p:cNvPr id="6" name="Rectangle 5">
            <a:hlinkClick r:id="rId7" action="ppaction://hlinksldjump"/>
            <a:extLst>
              <a:ext uri="{FF2B5EF4-FFF2-40B4-BE49-F238E27FC236}">
                <a16:creationId xmlns:a16="http://schemas.microsoft.com/office/drawing/2014/main" id="{2BE924D0-5BDF-47DD-969C-17D2041C799D}"/>
              </a:ext>
            </a:extLst>
          </p:cNvPr>
          <p:cNvSpPr/>
          <p:nvPr/>
        </p:nvSpPr>
        <p:spPr>
          <a:xfrm>
            <a:off x="6095999" y="3604589"/>
            <a:ext cx="2796210" cy="20598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FF0000"/>
                </a:solidFill>
                <a:hlinkClick r:id="rId4" action="ppaction://hlinksldjump"/>
              </a:rPr>
              <a:t>4</a:t>
            </a:r>
            <a:endParaRPr lang="en-US" sz="8000" b="1">
              <a:solidFill>
                <a:srgbClr val="FF0000"/>
              </a:solidFill>
            </a:endParaRPr>
          </a:p>
        </p:txBody>
      </p:sp>
      <p:sp>
        <p:nvSpPr>
          <p:cNvPr id="15" name="Action Button: Sound 14">
            <a:hlinkClick r:id="" action="ppaction://noaction" highlightClick="1">
              <a:snd r:embed="rId8" name="applause.wav"/>
            </a:hlinkClick>
            <a:extLst>
              <a:ext uri="{FF2B5EF4-FFF2-40B4-BE49-F238E27FC236}">
                <a16:creationId xmlns:a16="http://schemas.microsoft.com/office/drawing/2014/main" id="{7C9378CF-6B66-4D5B-87C9-05372ABB6506}"/>
              </a:ext>
            </a:extLst>
          </p:cNvPr>
          <p:cNvSpPr/>
          <p:nvPr/>
        </p:nvSpPr>
        <p:spPr>
          <a:xfrm>
            <a:off x="2229853" y="6079958"/>
            <a:ext cx="545431" cy="433137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Go to End 1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FD5029B4-C9FD-4E3B-9359-4B325B35C2F0}"/>
              </a:ext>
            </a:extLst>
          </p:cNvPr>
          <p:cNvSpPr/>
          <p:nvPr/>
        </p:nvSpPr>
        <p:spPr>
          <a:xfrm>
            <a:off x="1572126" y="6079958"/>
            <a:ext cx="545431" cy="433137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2" grpId="0" animBg="1"/>
      <p:bldP spid="22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 action="ppaction://hlinksldjump"/>
            <a:extLst>
              <a:ext uri="{FF2B5EF4-FFF2-40B4-BE49-F238E27FC236}">
                <a16:creationId xmlns:a16="http://schemas.microsoft.com/office/drawing/2014/main" id="{95786942-3E7A-443A-B2C5-DC070F98094C}"/>
              </a:ext>
            </a:extLst>
          </p:cNvPr>
          <p:cNvSpPr txBox="1"/>
          <p:nvPr/>
        </p:nvSpPr>
        <p:spPr>
          <a:xfrm>
            <a:off x="2130112" y="1742871"/>
            <a:ext cx="7931775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tính giá trị của biểu thức hãy giải thích tại sao:</a:t>
            </a:r>
          </a:p>
          <a:p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 1 111 +1 096 + 99 908  không chia hết cho 2</a:t>
            </a:r>
          </a:p>
        </p:txBody>
      </p:sp>
    </p:spTree>
    <p:extLst>
      <p:ext uri="{BB962C8B-B14F-4D97-AF65-F5344CB8AC3E}">
        <p14:creationId xmlns:p14="http://schemas.microsoft.com/office/powerpoint/2010/main" val="2987140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639</Words>
  <Application>Microsoft Office PowerPoint</Application>
  <PresentationFormat>Widescreen</PresentationFormat>
  <Paragraphs>118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.VnTime</vt:lpstr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55</cp:revision>
  <dcterms:created xsi:type="dcterms:W3CDTF">2023-10-10T02:51:09Z</dcterms:created>
  <dcterms:modified xsi:type="dcterms:W3CDTF">2025-01-09T08:27:50Z</dcterms:modified>
</cp:coreProperties>
</file>