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7" r:id="rId4"/>
    <p:sldId id="292" r:id="rId5"/>
    <p:sldId id="321" r:id="rId6"/>
    <p:sldId id="322" r:id="rId7"/>
    <p:sldId id="554" r:id="rId8"/>
    <p:sldId id="619" r:id="rId9"/>
    <p:sldId id="500" r:id="rId10"/>
    <p:sldId id="645" r:id="rId11"/>
    <p:sldId id="582" r:id="rId12"/>
    <p:sldId id="621" r:id="rId13"/>
    <p:sldId id="605" r:id="rId14"/>
    <p:sldId id="646" r:id="rId15"/>
    <p:sldId id="623" r:id="rId16"/>
    <p:sldId id="595" r:id="rId17"/>
    <p:sldId id="624" r:id="rId18"/>
    <p:sldId id="625" r:id="rId19"/>
    <p:sldId id="626" r:id="rId20"/>
    <p:sldId id="647" r:id="rId21"/>
    <p:sldId id="627" r:id="rId22"/>
    <p:sldId id="628" r:id="rId23"/>
    <p:sldId id="629" r:id="rId24"/>
    <p:sldId id="648" r:id="rId25"/>
    <p:sldId id="630" r:id="rId26"/>
    <p:sldId id="631" r:id="rId27"/>
    <p:sldId id="443" r:id="rId28"/>
    <p:sldId id="546" r:id="rId29"/>
    <p:sldId id="547" r:id="rId30"/>
    <p:sldId id="596" r:id="rId31"/>
    <p:sldId id="597" r:id="rId32"/>
    <p:sldId id="671" r:id="rId33"/>
    <p:sldId id="672" r:id="rId34"/>
    <p:sldId id="273" r:id="rId35"/>
    <p:sldId id="276" r:id="rId3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069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100000"/>
                    </a:srgbClr>
                  </a:gs>
                  <a:gs pos="64999">
                    <a:srgbClr val="BA0066">
                      <a:alpha val="100000"/>
                    </a:srgbClr>
                  </a:gs>
                  <a:gs pos="89999">
                    <a:srgbClr val="FF0000">
                      <a:alpha val="100000"/>
                    </a:srgbClr>
                  </a:gs>
                  <a:gs pos="100000">
                    <a:srgbClr val="FF82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100000"/>
                    </a:srgbClr>
                  </a:gs>
                  <a:gs pos="64999">
                    <a:srgbClr val="BA0066">
                      <a:alpha val="100000"/>
                    </a:srgbClr>
                  </a:gs>
                  <a:gs pos="89999">
                    <a:srgbClr val="FF0000">
                      <a:alpha val="100000"/>
                    </a:srgbClr>
                  </a:gs>
                  <a:gs pos="100000">
                    <a:srgbClr val="FF82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7" descr="flower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* Chú ý:</a:t>
            </a:r>
            <a:endParaRPr lang="en-US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Số tự nhiên n được gọi là bội chung của ba số a, b, c nếu n là bội của ba số a, b, c.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-  Số nhỏ nhất khác 0 trong các bội chung c</a:t>
            </a:r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ủa</a:t>
            </a:r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 ba số a, b, c được gọi là bội chung nhỏ nhất của ba số a, b, c.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- Ta kí hiệu: tập hợp các bội chung của a, b, c là BC(a, b, c), bội chung nhỏ nhất của a, b, c là BCNN (a, b, c)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57835" y="4620895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ontent Placeholder 2"/>
          <p:cNvSpPr/>
          <p:nvPr/>
        </p:nvSpPr>
        <p:spPr>
          <a:xfrm>
            <a:off x="2133600" y="1524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2" name="Picture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9235" y="1219200"/>
            <a:ext cx="8362315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Alternate Process 2"/>
          <p:cNvSpPr/>
          <p:nvPr/>
        </p:nvSpPr>
        <p:spPr>
          <a:xfrm>
            <a:off x="245110" y="3886200"/>
            <a:ext cx="8454390" cy="7620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a) Ba bội chung</a:t>
            </a: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của 8 và 12 là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 24</a:t>
            </a: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48</a:t>
            </a: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72.</a:t>
            </a:r>
            <a:endParaRPr kumimoji="0" lang="en-US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3515" y="4648200"/>
            <a:ext cx="4726305" cy="7620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b) BCNN(8,12) = 24.</a:t>
            </a:r>
            <a:endParaRPr kumimoji="0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83515" y="5486400"/>
            <a:ext cx="8454390" cy="12446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c)</a:t>
            </a:r>
            <a:r>
              <a:rPr kumimoji="0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Chia ba bội chung cho BCNN</a:t>
            </a:r>
            <a:endParaRPr kumimoji="0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24 : 24 = 1</a:t>
            </a: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48 : 24 = 2</a:t>
            </a:r>
            <a:r>
              <a:rPr kumimoji="0" lang="vi-V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72 : 24 = 3</a:t>
            </a:r>
            <a:endParaRPr kumimoji="0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4" grpId="1" build="p"/>
      <p:bldP spid="12" grpId="0" build="p"/>
      <p:bldP spid="12" grpId="1" build="p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Bội chung của nhiều số là bội của bội chung nhỏ nhất của chúng.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9570" y="2438400"/>
            <a:ext cx="84048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Lưu ý:</a:t>
            </a:r>
            <a:endParaRPr lang="en-US" sz="3600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Để tìm bội chung của nhiều số, ta có thể lấy bội chung nhỏ nhất của chúng lần lượt nhân với 0, 1, 2.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p>
            <a:endParaRPr lang="en-US"/>
          </a:p>
        </p:txBody>
      </p:sp>
      <p:pic>
        <p:nvPicPr>
          <p:cNvPr id="365" name="Picture 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480060"/>
            <a:ext cx="8291830" cy="5805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450215" y="3962400"/>
            <a:ext cx="8243570" cy="2334895"/>
          </a:xfrm>
        </p:spPr>
        <p:txBody>
          <a:bodyPr/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BCNN(a,b) = 300 =&gt; Tất cả các số có 3 chữ số là bội chung của a và b là: 300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900.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6" name="Picture 1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3400" y="1143000"/>
            <a:ext cx="7373620" cy="265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227965" y="198755"/>
            <a:ext cx="8207375" cy="9378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bội chung nhỏ nhất bằng cách phân tích các số ra thừa số nguyên tố.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1981200" y="1219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" name="Picture 15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98755" y="1295400"/>
            <a:ext cx="872363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1" build="p"/>
      <p:bldP spid="2" grpId="0" build="p"/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228600" y="381000"/>
            <a:ext cx="840486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Tìm bội chung nhỏ nhất bằng cách phân tích các số ra thừa số nguyên tố: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Bước 1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Phân tích mỗi số ra thừa số nguyên tố.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Bước 2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Chọn ra các thừa số nguyên tố chung và các thừa số nguyên tố riêng.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Bước 3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Với mỗi thừa số nguyên tố chung và riêng, ta chọn lũy thừa với số mũ lớn nhất.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Bước 4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Lấy tích của các lũy thừa đã chọn, ta nhận được bội chung nhỏ nhất cần tìm.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70" name="Picture 1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41935"/>
            <a:ext cx="8272780" cy="591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71" name="Picture 1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704215"/>
            <a:ext cx="8105140" cy="570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450215" y="3962400"/>
            <a:ext cx="8243570" cy="2726690"/>
          </a:xfrm>
        </p:spPr>
        <p:txBody>
          <a:bodyPr/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12 = 2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18 = 2.3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27 =  3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36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=&gt; BCNN (12, 18, 27) = 2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108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2" name="Picture 1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43230" y="1371600"/>
            <a:ext cx="7749540" cy="2042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* Chú ý:</a:t>
            </a:r>
            <a:endParaRPr lang="en-US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- Nếu a</a:t>
            </a:r>
            <a:r>
              <a:rPr lang="vi-V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 chia hết cho</a:t>
            </a:r>
            <a:r>
              <a:rPr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 thì BCNN (a,b) = a. </a:t>
            </a:r>
            <a:endParaRPr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Chẳng hạn: BCNN (48, 16) = 48.</a:t>
            </a:r>
            <a:endParaRPr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228600" y="152400"/>
            <a:ext cx="8207375" cy="12363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Ứng dụng bội chung nhỏ nhất vào cộng, trừ các phân số không cùng mẫu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1981200" y="1572895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2402840"/>
            <a:ext cx="7673340" cy="134239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315" y="3745230"/>
            <a:ext cx="578739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1" build="p"/>
      <p:bldP spid="2" grpId="0" build="p"/>
      <p:bldP spid="2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228600" y="381000"/>
            <a:ext cx="8404860" cy="4584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Các bước thực hiện cộng, trừ các phân số không cùng mẫu: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Chọn mẫu chung là BCNN  của các mẫu. 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Tìm thừa số phụ của mỗi mẫu ( bằng cách chia mẫu chung cho từng mẫu).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Sau khi nhân tử và mẫu của mỗi phân số với thừa số phụ tương ứng, ta cộng, trừ hai phân số có cùng mẫu.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6" name="Picture 2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28650" y="420370"/>
            <a:ext cx="8291830" cy="5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4: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1"/>
          </p:nvPr>
        </p:nvSpPr>
        <p:spPr>
          <a:xfrm>
            <a:off x="685800" y="3505200"/>
            <a:ext cx="7095490" cy="681990"/>
          </a:xfrm>
        </p:spPr>
        <p:txBody>
          <a:bodyPr/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Có: BCNN(15, 25, 10) = 150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7" name="Picture 24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609600" y="1676400"/>
            <a:ext cx="719836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838200" y="4215765"/>
            <a:ext cx="5408295" cy="266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3947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457200" y="2997835"/>
            <a:ext cx="7529830" cy="3511550"/>
          </a:xfrm>
        </p:spPr>
        <p:txBody>
          <a:bodyPr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Ư(7) ={1, 7}.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Ư(8) = {1, 2, 4, 8}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=&gt; ƯCLN(7, 8) = 1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Hai số 7 và 8 là hai số nguyên tố cùng nhau vì ƯCLN(7,8) = 1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BCNN(7, 8) = 56			8 . 7 = 56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=&gt; BCNN(7,8) = tích của 7 và 8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" name="Picture 26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228600" y="1182370"/>
            <a:ext cx="8272780" cy="181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Picture 27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3924300" y="2590800"/>
            <a:ext cx="50800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44205" cy="7131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pic>
        <p:nvPicPr>
          <p:cNvPr id="381" name="Picture 2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880" y="865505"/>
            <a:ext cx="9097645" cy="56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Alternate Process 4"/>
          <p:cNvSpPr/>
          <p:nvPr/>
        </p:nvSpPr>
        <p:spPr>
          <a:xfrm>
            <a:off x="45720" y="4076065"/>
            <a:ext cx="8884920" cy="88265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a) Số 0 là bội chung của 6 và 10. Vì số 0 là bội của mọi số nguyên khác 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5880" y="4953000"/>
            <a:ext cx="9015730" cy="44323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b) Bốn bội chung của 6 và 10 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tăng dần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là: 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30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60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90. 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880" y="5396230"/>
            <a:ext cx="4343400" cy="49657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c) BCNN(6,10) = 30.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04140" y="5892800"/>
            <a:ext cx="8918575" cy="91503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d) Các bội chung của 6 và 10 nhỏ hơn 160 là: 0 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60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90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120</a:t>
            </a: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150.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82550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pic>
        <p:nvPicPr>
          <p:cNvPr id="383" name="Picture 3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8600" y="1524000"/>
            <a:ext cx="8239125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180" y="3505200"/>
            <a:ext cx="8936355" cy="295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pic>
        <p:nvPicPr>
          <p:cNvPr id="384" name="Picture 3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8600" y="1676400"/>
            <a:ext cx="8214995" cy="1106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/>
          <p:nvPr>
            <p:ph sz="half" idx="1"/>
          </p:nvPr>
        </p:nvSpPr>
        <p:spPr>
          <a:xfrm>
            <a:off x="609600" y="3276600"/>
            <a:ext cx="7157720" cy="1840230"/>
          </a:xfrm>
        </p:spPr>
        <p:txBody>
          <a:bodyPr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BCNN(x, 5) = 45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=&gt; x = BCNN(x, 5) = 45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=&gt; x = 9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2677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156210" y="2753360"/>
            <a:ext cx="8831580" cy="4104640"/>
          </a:xfrm>
        </p:spPr>
        <p:txBody>
          <a:bodyPr/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Gọi: Tổng số học sinh của CLB là: x ( hs, x     N*)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Ta có x    5, x    8, 0 &lt;  x     50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=&gt;x     BC (5,8) và 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5=5      8=2</a:t>
            </a:r>
            <a:r>
              <a:rPr lang="vi-VN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=&gt; BCNN (5,8) = 5. 2</a:t>
            </a:r>
            <a:r>
              <a:rPr lang="vi-VN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BC(5,8) =0; 40; 80; ....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    BC (5,8) và                   nên x= 40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Tổng số học sinh của CLB là 40 học sinh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quarter" idx="3"/>
          </p:nvPr>
        </p:nvPicPr>
        <p:blipFill>
          <a:blip r:embed="rId1"/>
          <a:stretch>
            <a:fillRect/>
          </a:stretch>
        </p:blipFill>
        <p:spPr>
          <a:xfrm>
            <a:off x="7543800" y="2819400"/>
            <a:ext cx="426720" cy="46482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652905" y="3393440"/>
            <a:ext cx="168275" cy="501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3284220"/>
            <a:ext cx="168275" cy="501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5" name="Picture 32"/>
          <p:cNvPicPr>
            <a:picLocks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6200" y="762000"/>
            <a:ext cx="8707120" cy="199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998595"/>
            <a:ext cx="426720" cy="464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429000"/>
            <a:ext cx="364490" cy="465455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5715000"/>
            <a:ext cx="426720" cy="464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659120"/>
            <a:ext cx="1646555" cy="5765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770" y="3962400"/>
            <a:ext cx="1734185" cy="53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190500"/>
            <a:ext cx="8243570" cy="1351280"/>
          </a:xfrm>
        </p:spPr>
        <p:txBody>
          <a:bodyPr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BỘI CHUNG VÀ BỘI CHUNG NHỎ NHẤT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138430" y="1541780"/>
            <a:ext cx="8858885" cy="210248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4295775" y="3427095"/>
            <a:ext cx="4791710" cy="284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2677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7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156210" y="2753360"/>
            <a:ext cx="8831580" cy="4104640"/>
          </a:xfrm>
        </p:spPr>
        <p:txBody>
          <a:bodyPr/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Gọi: số ngày ít nhất mà ba tàu cập cảng là: x (ngày, x    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N*)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Ta có x   10, x    12, x     15, x nhỏ nhất   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=&gt;x = BCNN (10,12,15)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10=2.5      12=2</a:t>
            </a:r>
            <a:r>
              <a:rPr lang="vi-VN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.3      15 =3 .5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=&gt; BCNN (15,12,10) =2</a:t>
            </a:r>
            <a:r>
              <a:rPr lang="vi-VN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3.5=60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= BCNN (10,12,15)  nên x= 60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ngày ít nhất mà ba tàu cập cảng là: 60 ngày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quarter" idx="3"/>
          </p:nvPr>
        </p:nvPicPr>
        <p:blipFill>
          <a:blip r:embed="rId1"/>
          <a:stretch>
            <a:fillRect/>
          </a:stretch>
        </p:blipFill>
        <p:spPr>
          <a:xfrm>
            <a:off x="7848600" y="2819400"/>
            <a:ext cx="426720" cy="46482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652905" y="3393440"/>
            <a:ext cx="168275" cy="501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3284220"/>
            <a:ext cx="168275" cy="501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6" name="Picture 33"/>
          <p:cNvPicPr>
            <a:picLocks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04800" y="930275"/>
            <a:ext cx="853884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3429000"/>
            <a:ext cx="168275" cy="501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p>
            <a:endParaRPr lang="en-US"/>
          </a:p>
        </p:txBody>
      </p:sp>
      <p:pic>
        <p:nvPicPr>
          <p:cNvPr id="387" name="Picture 3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1000" y="304800"/>
            <a:ext cx="8549640" cy="633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955"/>
            <a:ext cx="8382000" cy="45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bài tập 3 trong SGK 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các 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tập cuối chương I”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7" descr="33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791845" y="198755"/>
            <a:ext cx="764349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Bội chung và bội chung nhỏ nhất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0640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2032000" y="838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9705" y="1524000"/>
            <a:ext cx="8868410" cy="3778885"/>
          </a:xfrm>
          <a:prstGeom prst="rect">
            <a:avLst/>
          </a:prstGeom>
        </p:spPr>
      </p:pic>
      <p:pic>
        <p:nvPicPr>
          <p:cNvPr id="26" name="Content Placeholder 2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855" y="5716905"/>
            <a:ext cx="8320405" cy="833120"/>
          </a:xfrm>
          <a:prstGeom prst="rect">
            <a:avLst/>
          </a:prstGeom>
        </p:spPr>
      </p:pic>
      <p:sp>
        <p:nvSpPr>
          <p:cNvPr id="28" name="Flowchart: Alternate Process 27"/>
          <p:cNvSpPr/>
          <p:nvPr/>
        </p:nvSpPr>
        <p:spPr>
          <a:xfrm>
            <a:off x="3581400" y="3006725"/>
            <a:ext cx="511810" cy="5391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4203700" y="3007360"/>
            <a:ext cx="511810" cy="53848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724400" y="3007360"/>
            <a:ext cx="511810" cy="50292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312410" y="3007360"/>
            <a:ext cx="632460" cy="6096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867400" y="2971800"/>
            <a:ext cx="633730" cy="6096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12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501130" y="2971800"/>
            <a:ext cx="633730" cy="6096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14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7062470" y="3007360"/>
            <a:ext cx="633730" cy="6096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16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7696200" y="2971800"/>
            <a:ext cx="633730" cy="6096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18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581400" y="3733800"/>
            <a:ext cx="51181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164965" y="3733800"/>
            <a:ext cx="51181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9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4724400" y="3733800"/>
            <a:ext cx="60833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12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5312410" y="3733800"/>
            <a:ext cx="60833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15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5920740" y="3733800"/>
            <a:ext cx="60833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18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6553200" y="3733800"/>
            <a:ext cx="60833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21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7134860" y="3733800"/>
            <a:ext cx="60833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24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7708900" y="3733800"/>
            <a:ext cx="608330" cy="5645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27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236855" y="4553585"/>
            <a:ext cx="8528050" cy="116332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b)Các số vừa ở cột thứ nhất vừa ở cột thứ hai là: 0; 6; 12;18.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28600" y="5716905"/>
            <a:ext cx="8528050" cy="116332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c) Số nhỏ nhất khác 0 trong bội chung của 2 và 3 là: 6.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1" build="p"/>
      <p:bldP spid="2" grpId="0" build="p"/>
      <p:bldP spid="2" grpId="1" build="p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Số tự nhiên n được gọi là bội chung của hai số a và b nếu n vừa là bội của a vừa là bội của b.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Số nhỏ nhất khác 0 trong các booijchung của a và b được gọi là bội chung nhỏ nhất của a và b.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Quy ước:</a:t>
            </a:r>
            <a:endParaRPr lang="en-US" sz="3600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Viết tắt bội chung là BC và bội chung nhỏ nhất là BCNN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Ta kí hiệu: Tập hợp các bội chung của a và b là BC(a, b); ước chung lớn nhất của a và b là BCNN (a, b).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VD: BCNN (2, 3) = 6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58" name="Picture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621665"/>
            <a:ext cx="812038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59" name="Picture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511175"/>
            <a:ext cx="8209915" cy="553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52400"/>
            <a:ext cx="8244205" cy="106616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346710" y="3810000"/>
            <a:ext cx="8449945" cy="3000375"/>
          </a:xfrm>
        </p:spPr>
        <p:txBody>
          <a:bodyPr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Bốn bội chung của 5 và 9 là: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135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0" name="Picture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49580" y="1143000"/>
            <a:ext cx="7952740" cy="222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4095</Words>
  <Application>WPS Presentation</Application>
  <PresentationFormat/>
  <Paragraphs>272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Verdana</vt:lpstr>
      <vt:lpstr>Arial Black</vt:lpstr>
      <vt:lpstr>Calibri</vt:lpstr>
      <vt:lpstr>Microsoft YaHei</vt:lpstr>
      <vt:lpstr>Arial Unicode MS</vt:lpstr>
      <vt:lpstr>VNI-Script</vt:lpstr>
      <vt:lpstr>Balloons</vt:lpstr>
      <vt:lpstr>Fireworks</vt:lpstr>
      <vt:lpstr>PowerPoint 演示文稿</vt:lpstr>
      <vt:lpstr>PowerPoint 演示文稿</vt:lpstr>
      <vt:lpstr>§ 13: BỘI CHUNG VÀ BỘI CHUNG NHỎ NHẤT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tập 1:</vt:lpstr>
      <vt:lpstr>PowerPoint 演示文稿</vt:lpstr>
      <vt:lpstr>PowerPoint 演示文稿</vt:lpstr>
      <vt:lpstr>PowerPoint 演示文稿</vt:lpstr>
      <vt:lpstr>PowerPoint 演示文稿</vt:lpstr>
      <vt:lpstr>Luyện tập 2:</vt:lpstr>
      <vt:lpstr>PowerPoint 演示文稿</vt:lpstr>
      <vt:lpstr>PowerPoint 演示文稿</vt:lpstr>
      <vt:lpstr>PowerPoint 演示文稿</vt:lpstr>
      <vt:lpstr>PowerPoint 演示文稿</vt:lpstr>
      <vt:lpstr>Luyện tập 3:</vt:lpstr>
      <vt:lpstr>PowerPoint 演示文稿</vt:lpstr>
      <vt:lpstr>PowerPoint 演示文稿</vt:lpstr>
      <vt:lpstr>PowerPoint 演示文稿</vt:lpstr>
      <vt:lpstr>PowerPoint 演示文稿</vt:lpstr>
      <vt:lpstr>Luyện tập 4:</vt:lpstr>
      <vt:lpstr>Bài Tập 1</vt:lpstr>
      <vt:lpstr>Bài Tập 2</vt:lpstr>
      <vt:lpstr>Bài Tập 4</vt:lpstr>
      <vt:lpstr>Bài Tập 5</vt:lpstr>
      <vt:lpstr>Bài Tập 7</vt:lpstr>
      <vt:lpstr>Bài Tập 6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Asus</cp:lastModifiedBy>
  <cp:revision>186</cp:revision>
  <dcterms:created xsi:type="dcterms:W3CDTF">2009-10-23T23:07:00Z</dcterms:created>
  <dcterms:modified xsi:type="dcterms:W3CDTF">2021-08-25T13:00:24Z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