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8" r:id="rId3"/>
    <p:sldId id="257" r:id="rId4"/>
    <p:sldId id="271" r:id="rId5"/>
    <p:sldId id="259" r:id="rId6"/>
    <p:sldId id="276" r:id="rId7"/>
    <p:sldId id="260" r:id="rId8"/>
    <p:sldId id="278" r:id="rId9"/>
    <p:sldId id="270" r:id="rId10"/>
    <p:sldId id="261" r:id="rId11"/>
    <p:sldId id="262" r:id="rId12"/>
    <p:sldId id="263" r:id="rId13"/>
    <p:sldId id="264" r:id="rId14"/>
    <p:sldId id="265" r:id="rId15"/>
    <p:sldId id="275" r:id="rId16"/>
    <p:sldId id="266" r:id="rId17"/>
    <p:sldId id="267" r:id="rId18"/>
    <p:sldId id="274" r:id="rId19"/>
    <p:sldId id="268"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EEEBF3-18CF-48DD-A519-2C7A6A13EB52}"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75140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EEBF3-18CF-48DD-A519-2C7A6A13EB52}"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16501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EEBF3-18CF-48DD-A519-2C7A6A13EB52}"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6785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EEBF3-18CF-48DD-A519-2C7A6A13EB52}"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118794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EEEBF3-18CF-48DD-A519-2C7A6A13EB52}"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213798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EEEBF3-18CF-48DD-A519-2C7A6A13EB52}"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55068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EEEBF3-18CF-48DD-A519-2C7A6A13EB52}" type="datetimeFigureOut">
              <a:rPr lang="en-US" smtClean="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43422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EEEBF3-18CF-48DD-A519-2C7A6A13EB52}" type="datetimeFigureOut">
              <a:rPr lang="en-US" smtClean="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24987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EEBF3-18CF-48DD-A519-2C7A6A13EB52}"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27448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EEBF3-18CF-48DD-A519-2C7A6A13EB52}"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38957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EEBF3-18CF-48DD-A519-2C7A6A13EB52}"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87397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EEEBF3-18CF-48DD-A519-2C7A6A13EB52}" type="datetimeFigureOut">
              <a:rPr lang="en-US" smtClean="0"/>
              <a:t>8/30/2024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067BEB-C011-4B36-AD19-2AF2D77E42A0}" type="slidenum">
              <a:rPr lang="en-US" smtClean="0"/>
              <a:t>‹#›</a:t>
            </a:fld>
            <a:endParaRPr lang="en-US"/>
          </a:p>
        </p:txBody>
      </p:sp>
    </p:spTree>
    <p:extLst>
      <p:ext uri="{BB962C8B-B14F-4D97-AF65-F5344CB8AC3E}">
        <p14:creationId xmlns:p14="http://schemas.microsoft.com/office/powerpoint/2010/main" val="39031548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HBYnLTu2_04&amp;list=PPS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030C-E512-8150-B8FE-70CE8835DC9A}"/>
              </a:ext>
            </a:extLst>
          </p:cNvPr>
          <p:cNvSpPr>
            <a:spLocks noGrp="1"/>
          </p:cNvSpPr>
          <p:nvPr>
            <p:ph type="ctrTitle"/>
          </p:nvPr>
        </p:nvSpPr>
        <p:spPr>
          <a:xfrm>
            <a:off x="1524000" y="4370227"/>
            <a:ext cx="8332922" cy="1193138"/>
          </a:xfrm>
        </p:spPr>
        <p:txBody>
          <a:bodyPr>
            <a:normAutofit/>
          </a:bodyPr>
          <a:lstStyle/>
          <a:p>
            <a:r>
              <a:rPr lang="en-US" sz="3700" b="1" kern="100">
                <a:effectLst/>
                <a:latin typeface="Times New Roman" panose="02020603050405020304" pitchFamily="18" charset="0"/>
                <a:ea typeface="Times New Roman" panose="02020603050405020304" pitchFamily="18" charset="0"/>
                <a:cs typeface="Times New Roman" panose="02020603050405020304" pitchFamily="18" charset="0"/>
              </a:rPr>
              <a:t>BÀI 4: QUY TRÌNH LỰA CHỌN NGHỀ NGHIỆP</a:t>
            </a:r>
            <a:endParaRPr lang="en-US" sz="3700"/>
          </a:p>
        </p:txBody>
      </p:sp>
      <p:pic>
        <p:nvPicPr>
          <p:cNvPr id="1026" name="Picture 2" descr="Các cách lựa chọn nghề nghiệp trong ...">
            <a:extLst>
              <a:ext uri="{FF2B5EF4-FFF2-40B4-BE49-F238E27FC236}">
                <a16:creationId xmlns:a16="http://schemas.microsoft.com/office/drawing/2014/main" id="{D40F2DAC-6C64-1E39-1C1A-C7AA362F1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84" b="11465"/>
          <a:stretch/>
        </p:blipFill>
        <p:spPr bwMode="auto">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9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F60F-BD13-8A97-1664-06A214823BB9}"/>
              </a:ext>
            </a:extLst>
          </p:cNvPr>
          <p:cNvSpPr>
            <a:spLocks noGrp="1"/>
          </p:cNvSpPr>
          <p:nvPr>
            <p:ph type="title"/>
          </p:nvPr>
        </p:nvSpPr>
        <p:spPr>
          <a:xfrm>
            <a:off x="4515819" y="473612"/>
            <a:ext cx="2478437" cy="1325563"/>
          </a:xfrm>
        </p:spPr>
        <p:txBody>
          <a:bodyPr/>
          <a:lstStyle/>
          <a:p>
            <a:r>
              <a:rPr lang="en-US"/>
              <a:t>TIẾT 2</a:t>
            </a:r>
          </a:p>
        </p:txBody>
      </p:sp>
      <p:pic>
        <p:nvPicPr>
          <p:cNvPr id="2050" name="Picture 2" descr="JobsGO Blog">
            <a:extLst>
              <a:ext uri="{FF2B5EF4-FFF2-40B4-BE49-F238E27FC236}">
                <a16:creationId xmlns:a16="http://schemas.microsoft.com/office/drawing/2014/main" id="{8F01EC64-C9D1-6921-FCDA-7BCD3838A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25" y="2406183"/>
            <a:ext cx="4617527" cy="287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093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C8A874-D59B-9BFC-7E08-32025BD9E374}"/>
              </a:ext>
            </a:extLst>
          </p:cNvPr>
          <p:cNvSpPr txBox="1"/>
          <p:nvPr/>
        </p:nvSpPr>
        <p:spPr>
          <a:xfrm>
            <a:off x="678051" y="552489"/>
            <a:ext cx="7501180" cy="523220"/>
          </a:xfrm>
          <a:prstGeom prst="rect">
            <a:avLst/>
          </a:prstGeom>
          <a:noFill/>
        </p:spPr>
        <p:txBody>
          <a:bodyPr wrap="square">
            <a:spAutoFit/>
          </a:bodyPr>
          <a:lstStyle/>
          <a:p>
            <a:r>
              <a:rPr lang="en-US" sz="2800" b="1">
                <a:effectLst/>
                <a:latin typeface="Times New Roman" panose="02020603050405020304" pitchFamily="18" charset="0"/>
                <a:ea typeface="Times New Roman" panose="02020603050405020304" pitchFamily="18" charset="0"/>
              </a:rPr>
              <a:t>II. Các bước trong quy trình lựa chọn nghề</a:t>
            </a:r>
            <a:endParaRPr lang="en-US" sz="2800"/>
          </a:p>
        </p:txBody>
      </p:sp>
      <p:sp>
        <p:nvSpPr>
          <p:cNvPr id="7" name="TextBox 6">
            <a:extLst>
              <a:ext uri="{FF2B5EF4-FFF2-40B4-BE49-F238E27FC236}">
                <a16:creationId xmlns:a16="http://schemas.microsoft.com/office/drawing/2014/main" id="{D04B125E-AC1A-F41C-DB76-8851E925D3DE}"/>
              </a:ext>
            </a:extLst>
          </p:cNvPr>
          <p:cNvSpPr txBox="1"/>
          <p:nvPr/>
        </p:nvSpPr>
        <p:spPr>
          <a:xfrm>
            <a:off x="447514" y="1625858"/>
            <a:ext cx="6635211" cy="1342675"/>
          </a:xfrm>
          <a:prstGeom prst="rect">
            <a:avLst/>
          </a:prstGeom>
          <a:noFill/>
        </p:spPr>
        <p:txBody>
          <a:bodyPr wrap="square">
            <a:spAutoFit/>
          </a:bodyPr>
          <a:lstStyle/>
          <a:p>
            <a:pPr algn="just">
              <a:lnSpc>
                <a:spcPct val="115000"/>
              </a:lnSpc>
              <a:spcAft>
                <a:spcPts val="800"/>
              </a:spcAft>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Quan sát hình 4.5 và cho biết: để chọn nghề, học sinh cần tìm hiểu những thông tin gì? Hoàn thành vào bảng:</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C6E583E2-D64B-1F1D-97B6-40C8DEB79D8F}"/>
              </a:ext>
            </a:extLst>
          </p:cNvPr>
          <p:cNvGraphicFramePr>
            <a:graphicFrameLocks noGrp="1"/>
          </p:cNvGraphicFramePr>
          <p:nvPr>
            <p:extLst>
              <p:ext uri="{D42A27DB-BD31-4B8C-83A1-F6EECF244321}">
                <p14:modId xmlns:p14="http://schemas.microsoft.com/office/powerpoint/2010/main" val="389820048"/>
              </p:ext>
            </p:extLst>
          </p:nvPr>
        </p:nvGraphicFramePr>
        <p:xfrm>
          <a:off x="447514" y="3231136"/>
          <a:ext cx="7115659" cy="2001006"/>
        </p:xfrm>
        <a:graphic>
          <a:graphicData uri="http://schemas.openxmlformats.org/drawingml/2006/table">
            <a:tbl>
              <a:tblPr firstRow="1" firstCol="1" bandRow="1">
                <a:tableStyleId>{5C22544A-7EE6-4342-B048-85BDC9FD1C3A}</a:tableStyleId>
              </a:tblPr>
              <a:tblGrid>
                <a:gridCol w="1664283">
                  <a:extLst>
                    <a:ext uri="{9D8B030D-6E8A-4147-A177-3AD203B41FA5}">
                      <a16:colId xmlns:a16="http://schemas.microsoft.com/office/drawing/2014/main" val="3727457435"/>
                    </a:ext>
                  </a:extLst>
                </a:gridCol>
                <a:gridCol w="2761776">
                  <a:extLst>
                    <a:ext uri="{9D8B030D-6E8A-4147-A177-3AD203B41FA5}">
                      <a16:colId xmlns:a16="http://schemas.microsoft.com/office/drawing/2014/main" val="1416820709"/>
                    </a:ext>
                  </a:extLst>
                </a:gridCol>
                <a:gridCol w="2689600">
                  <a:extLst>
                    <a:ext uri="{9D8B030D-6E8A-4147-A177-3AD203B41FA5}">
                      <a16:colId xmlns:a16="http://schemas.microsoft.com/office/drawing/2014/main" val="6401472"/>
                    </a:ext>
                  </a:extLst>
                </a:gridCol>
              </a:tblGrid>
              <a:tr h="1065460">
                <a:tc>
                  <a:txBody>
                    <a:bodyPr/>
                    <a:lstStyle/>
                    <a:p>
                      <a:pPr algn="ct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STT</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nchor="b"/>
                </a:tc>
                <a:tc>
                  <a:txBody>
                    <a:bodyPr/>
                    <a:lstStyle/>
                    <a:p>
                      <a:pPr algn="ct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Tên bước</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nchor="b"/>
                </a:tc>
                <a:tc>
                  <a:txBody>
                    <a:bodyPr/>
                    <a:lstStyle/>
                    <a:p>
                      <a:pPr algn="ct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Cách thức thực hiện</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nchor="b"/>
                </a:tc>
                <a:extLst>
                  <a:ext uri="{0D108BD9-81ED-4DB2-BD59-A6C34878D82A}">
                    <a16:rowId xmlns:a16="http://schemas.microsoft.com/office/drawing/2014/main" val="1839208706"/>
                  </a:ext>
                </a:extLst>
              </a:tr>
              <a:tr h="742174">
                <a:tc>
                  <a:txBody>
                    <a:bodyPr/>
                    <a:lstStyle/>
                    <a:p>
                      <a:pP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 </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tc>
                <a:tc>
                  <a:txBody>
                    <a:bodyPr/>
                    <a:lstStyle/>
                    <a:p>
                      <a:pP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 </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tc>
                <a:tc>
                  <a:txBody>
                    <a:bodyPr/>
                    <a:lstStyle/>
                    <a:p>
                      <a:pP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 </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tc>
                <a:extLst>
                  <a:ext uri="{0D108BD9-81ED-4DB2-BD59-A6C34878D82A}">
                    <a16:rowId xmlns:a16="http://schemas.microsoft.com/office/drawing/2014/main" val="480913342"/>
                  </a:ext>
                </a:extLst>
              </a:tr>
            </a:tbl>
          </a:graphicData>
        </a:graphic>
      </p:graphicFrame>
      <p:pic>
        <p:nvPicPr>
          <p:cNvPr id="2" name="Picture 1">
            <a:extLst>
              <a:ext uri="{FF2B5EF4-FFF2-40B4-BE49-F238E27FC236}">
                <a16:creationId xmlns:a16="http://schemas.microsoft.com/office/drawing/2014/main" id="{CC8FB6C4-AE28-1AA5-766D-B97FF73D03D8}"/>
              </a:ext>
            </a:extLst>
          </p:cNvPr>
          <p:cNvPicPr>
            <a:picLocks noChangeAspect="1"/>
          </p:cNvPicPr>
          <p:nvPr/>
        </p:nvPicPr>
        <p:blipFill>
          <a:blip r:embed="rId2"/>
          <a:stretch>
            <a:fillRect/>
          </a:stretch>
        </p:blipFill>
        <p:spPr>
          <a:xfrm>
            <a:off x="7898262" y="814099"/>
            <a:ext cx="4019934" cy="4191275"/>
          </a:xfrm>
          <a:prstGeom prst="rect">
            <a:avLst/>
          </a:prstGeom>
        </p:spPr>
      </p:pic>
    </p:spTree>
    <p:extLst>
      <p:ext uri="{BB962C8B-B14F-4D97-AF65-F5344CB8AC3E}">
        <p14:creationId xmlns:p14="http://schemas.microsoft.com/office/powerpoint/2010/main" val="2400068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14DDE65E-CD16-1B01-CA73-1875D5DEC525}"/>
              </a:ext>
            </a:extLst>
          </p:cNvPr>
          <p:cNvGraphicFramePr>
            <a:graphicFrameLocks noGrp="1"/>
          </p:cNvGraphicFramePr>
          <p:nvPr>
            <p:extLst>
              <p:ext uri="{D42A27DB-BD31-4B8C-83A1-F6EECF244321}">
                <p14:modId xmlns:p14="http://schemas.microsoft.com/office/powerpoint/2010/main" val="2221288855"/>
              </p:ext>
            </p:extLst>
          </p:nvPr>
        </p:nvGraphicFramePr>
        <p:xfrm>
          <a:off x="643467" y="833701"/>
          <a:ext cx="10905066" cy="5619442"/>
        </p:xfrm>
        <a:graphic>
          <a:graphicData uri="http://schemas.openxmlformats.org/drawingml/2006/table">
            <a:tbl>
              <a:tblPr firstRow="1" firstCol="1" bandRow="1">
                <a:tableStyleId>{5C22544A-7EE6-4342-B048-85BDC9FD1C3A}</a:tableStyleId>
              </a:tblPr>
              <a:tblGrid>
                <a:gridCol w="490201">
                  <a:extLst>
                    <a:ext uri="{9D8B030D-6E8A-4147-A177-3AD203B41FA5}">
                      <a16:colId xmlns:a16="http://schemas.microsoft.com/office/drawing/2014/main" val="1557023663"/>
                    </a:ext>
                  </a:extLst>
                </a:gridCol>
                <a:gridCol w="997744">
                  <a:extLst>
                    <a:ext uri="{9D8B030D-6E8A-4147-A177-3AD203B41FA5}">
                      <a16:colId xmlns:a16="http://schemas.microsoft.com/office/drawing/2014/main" val="1573271771"/>
                    </a:ext>
                  </a:extLst>
                </a:gridCol>
                <a:gridCol w="9417121">
                  <a:extLst>
                    <a:ext uri="{9D8B030D-6E8A-4147-A177-3AD203B41FA5}">
                      <a16:colId xmlns:a16="http://schemas.microsoft.com/office/drawing/2014/main" val="4281838704"/>
                    </a:ext>
                  </a:extLst>
                </a:gridCol>
              </a:tblGrid>
              <a:tr h="302943">
                <a:tc>
                  <a:txBody>
                    <a:bodyPr/>
                    <a:lstStyle/>
                    <a:p>
                      <a:pPr>
                        <a:lnSpc>
                          <a:spcPct val="115000"/>
                        </a:lnSpc>
                        <a:spcAft>
                          <a:spcPts val="800"/>
                        </a:spcAft>
                      </a:pPr>
                      <a:r>
                        <a:rPr lang="en-US" sz="1600" u="sng" kern="100">
                          <a:effectLst/>
                          <a:latin typeface="Times New Roman" panose="02020603050405020304" pitchFamily="18" charset="0"/>
                          <a:cs typeface="Times New Roman" panose="02020603050405020304" pitchFamily="18" charset="0"/>
                        </a:rPr>
                        <a:t>STT</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indent="114300">
                        <a:lnSpc>
                          <a:spcPct val="115000"/>
                        </a:lnSpc>
                        <a:spcAft>
                          <a:spcPts val="800"/>
                        </a:spcAft>
                      </a:pPr>
                      <a:r>
                        <a:rPr lang="en-US" sz="1600" kern="100">
                          <a:effectLst/>
                          <a:latin typeface="Times New Roman" panose="02020603050405020304" pitchFamily="18" charset="0"/>
                          <a:cs typeface="Times New Roman" panose="02020603050405020304" pitchFamily="18" charset="0"/>
                        </a:rPr>
                        <a:t>Tên bước</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algn="ctr">
                        <a:lnSpc>
                          <a:spcPct val="115000"/>
                        </a:lnSpc>
                        <a:spcAft>
                          <a:spcPts val="800"/>
                        </a:spcAft>
                      </a:pPr>
                      <a:r>
                        <a:rPr lang="en-US" sz="1600" u="sng" kern="100">
                          <a:effectLst/>
                          <a:latin typeface="Times New Roman" panose="02020603050405020304" pitchFamily="18" charset="0"/>
                          <a:cs typeface="Times New Roman" panose="02020603050405020304" pitchFamily="18" charset="0"/>
                        </a:rPr>
                        <a:t>Cách thức thực hiện</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extLst>
                  <a:ext uri="{0D108BD9-81ED-4DB2-BD59-A6C34878D82A}">
                    <a16:rowId xmlns:a16="http://schemas.microsoft.com/office/drawing/2014/main" val="1272878248"/>
                  </a:ext>
                </a:extLst>
              </a:tr>
              <a:tr h="2104640">
                <a:tc>
                  <a:txBody>
                    <a:bodyPr/>
                    <a:lstStyle/>
                    <a:p>
                      <a:pPr indent="177800">
                        <a:lnSpc>
                          <a:spcPct val="115000"/>
                        </a:lnSpc>
                        <a:spcAft>
                          <a:spcPts val="800"/>
                        </a:spcAft>
                      </a:pPr>
                      <a:r>
                        <a:rPr lang="en-US" sz="1600" kern="100">
                          <a:effectLst/>
                          <a:latin typeface="Times New Roman" panose="02020603050405020304" pitchFamily="18" charset="0"/>
                          <a:cs typeface="Times New Roman" panose="02020603050405020304" pitchFamily="18" charset="0"/>
                        </a:rPr>
                        <a:t>1</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a:lnSpc>
                          <a:spcPct val="122000"/>
                        </a:lnSpc>
                        <a:spcAft>
                          <a:spcPts val="800"/>
                        </a:spcAft>
                      </a:pPr>
                      <a:r>
                        <a:rPr lang="en-US" sz="1600" kern="100">
                          <a:effectLst/>
                          <a:latin typeface="Times New Roman" panose="02020603050405020304" pitchFamily="18" charset="0"/>
                          <a:cs typeface="Times New Roman" panose="02020603050405020304" pitchFamily="18" charset="0"/>
                        </a:rPr>
                        <a:t>Đánh giá</a:t>
                      </a:r>
                      <a:br>
                        <a:rPr lang="en-US" sz="1600" kern="100">
                          <a:effectLst/>
                          <a:latin typeface="Times New Roman" panose="02020603050405020304" pitchFamily="18" charset="0"/>
                          <a:cs typeface="Times New Roman" panose="02020603050405020304" pitchFamily="18" charset="0"/>
                        </a:rPr>
                      </a:br>
                      <a:r>
                        <a:rPr lang="en-US" sz="1600" kern="100">
                          <a:effectLst/>
                          <a:latin typeface="Times New Roman" panose="02020603050405020304" pitchFamily="18" charset="0"/>
                          <a:cs typeface="Times New Roman" panose="02020603050405020304" pitchFamily="18" charset="0"/>
                        </a:rPr>
                        <a:t>bản thân</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marL="342900" lvl="0" indent="-342900">
                        <a:lnSpc>
                          <a:spcPct val="125000"/>
                        </a:lnSpc>
                        <a:spcAft>
                          <a:spcPts val="800"/>
                        </a:spcAft>
                        <a:buFont typeface="Arial" panose="020B0604020202020204" pitchFamily="34" charset="0"/>
                        <a:buChar char="•"/>
                        <a:tabLst>
                          <a:tab pos="118745" algn="l"/>
                        </a:tabLst>
                      </a:pPr>
                      <a:r>
                        <a:rPr lang="en-US" sz="1600" kern="100">
                          <a:effectLst/>
                          <a:latin typeface="Times New Roman" panose="02020603050405020304" pitchFamily="18" charset="0"/>
                          <a:cs typeface="Times New Roman" panose="02020603050405020304" pitchFamily="18" charset="0"/>
                        </a:rPr>
                        <a:t>Làm rõ các đặc điểm tính cách của bản thân phù hợp với lĩnh vực nghề nghiệp nào.</a:t>
                      </a:r>
                    </a:p>
                    <a:p>
                      <a:pPr marL="342900" lvl="0" indent="-342900">
                        <a:lnSpc>
                          <a:spcPct val="125000"/>
                        </a:lnSpc>
                        <a:spcAft>
                          <a:spcPts val="800"/>
                        </a:spcAft>
                        <a:buFont typeface="Arial" panose="020B0604020202020204" pitchFamily="34" charset="0"/>
                        <a:buChar char="•"/>
                        <a:tabLst>
                          <a:tab pos="118745" algn="l"/>
                        </a:tabLst>
                      </a:pPr>
                      <a:r>
                        <a:rPr lang="en-US" sz="1600" kern="100">
                          <a:effectLst/>
                          <a:latin typeface="Times New Roman" panose="02020603050405020304" pitchFamily="18" charset="0"/>
                          <a:cs typeface="Times New Roman" panose="02020603050405020304" pitchFamily="18" charset="0"/>
                        </a:rPr>
                        <a:t>Xác định được các điểm mạnh, điểm yếu nếu làm những việc mình mong muốn.</a:t>
                      </a:r>
                    </a:p>
                    <a:p>
                      <a:pPr marL="342900" lvl="0" indent="-342900">
                        <a:lnSpc>
                          <a:spcPct val="125000"/>
                        </a:lnSpc>
                        <a:spcAft>
                          <a:spcPts val="800"/>
                        </a:spcAft>
                        <a:buFont typeface="Arial" panose="020B0604020202020204" pitchFamily="34" charset="0"/>
                        <a:buChar char="•"/>
                        <a:tabLst>
                          <a:tab pos="118745" algn="l"/>
                        </a:tabLst>
                      </a:pPr>
                      <a:r>
                        <a:rPr lang="en-US" sz="1600" kern="100">
                          <a:effectLst/>
                          <a:latin typeface="Times New Roman" panose="02020603050405020304" pitchFamily="18" charset="0"/>
                          <a:cs typeface="Times New Roman" panose="02020603050405020304" pitchFamily="18" charset="0"/>
                        </a:rPr>
                        <a:t>Tìm hiểu và làm rõ lí do mình thích và đam mê với lĩnh vực nghề mình mong muốn.</a:t>
                      </a:r>
                    </a:p>
                    <a:p>
                      <a:pPr marL="342900" lvl="0" indent="-342900">
                        <a:lnSpc>
                          <a:spcPct val="125000"/>
                        </a:lnSpc>
                        <a:spcAft>
                          <a:spcPts val="800"/>
                        </a:spcAft>
                        <a:buFont typeface="Arial" panose="020B0604020202020204" pitchFamily="34" charset="0"/>
                        <a:buChar char="•"/>
                        <a:tabLst>
                          <a:tab pos="118745" algn="l"/>
                        </a:tabLst>
                      </a:pPr>
                      <a:r>
                        <a:rPr lang="en-US" sz="1600" kern="100">
                          <a:effectLst/>
                          <a:latin typeface="Times New Roman" panose="02020603050405020304" pitchFamily="18" charset="0"/>
                          <a:cs typeface="Times New Roman" panose="02020603050405020304" pitchFamily="18" charset="0"/>
                        </a:rPr>
                        <a:t>Xác định những mục tiêu, giá trị nghề nghiệp của bản thân.</a:t>
                      </a:r>
                    </a:p>
                    <a:p>
                      <a:pPr marL="342900" lvl="0" indent="-342900">
                        <a:lnSpc>
                          <a:spcPct val="122000"/>
                        </a:lnSpc>
                        <a:spcAft>
                          <a:spcPts val="800"/>
                        </a:spcAft>
                        <a:buFont typeface="Arial" panose="020B0604020202020204" pitchFamily="34" charset="0"/>
                        <a:buChar char="•"/>
                        <a:tabLst>
                          <a:tab pos="118745" algn="l"/>
                        </a:tabLst>
                      </a:pPr>
                      <a:r>
                        <a:rPr lang="en-US" sz="1600" kern="100">
                          <a:effectLst/>
                          <a:latin typeface="Times New Roman" panose="02020603050405020304" pitchFamily="18" charset="0"/>
                          <a:cs typeface="Times New Roman" panose="02020603050405020304" pitchFamily="18" charset="0"/>
                        </a:rPr>
                        <a:t>Liệt kê được danh sách, xếp theo thứ tự ưu tiên các nghề mong muốn được học tập, làm việc sau này.</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b"/>
                </a:tc>
                <a:extLst>
                  <a:ext uri="{0D108BD9-81ED-4DB2-BD59-A6C34878D82A}">
                    <a16:rowId xmlns:a16="http://schemas.microsoft.com/office/drawing/2014/main" val="1405228846"/>
                  </a:ext>
                </a:extLst>
              </a:tr>
              <a:tr h="2603739">
                <a:tc>
                  <a:txBody>
                    <a:bodyPr/>
                    <a:lstStyle/>
                    <a:p>
                      <a:pPr indent="177800">
                        <a:lnSpc>
                          <a:spcPct val="115000"/>
                        </a:lnSpc>
                        <a:spcAft>
                          <a:spcPts val="800"/>
                        </a:spcAft>
                      </a:pPr>
                      <a:r>
                        <a:rPr lang="en-US" sz="1600" kern="100">
                          <a:effectLst/>
                          <a:latin typeface="Times New Roman" panose="02020603050405020304" pitchFamily="18" charset="0"/>
                          <a:cs typeface="Times New Roman" panose="02020603050405020304" pitchFamily="18" charset="0"/>
                        </a:rPr>
                        <a:t>2</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a:lnSpc>
                          <a:spcPct val="125000"/>
                        </a:lnSpc>
                        <a:spcAft>
                          <a:spcPts val="800"/>
                        </a:spcAft>
                      </a:pPr>
                      <a:r>
                        <a:rPr lang="en-US" sz="1600" kern="100">
                          <a:effectLst/>
                          <a:latin typeface="Times New Roman" panose="02020603050405020304" pitchFamily="18" charset="0"/>
                          <a:cs typeface="Times New Roman" panose="02020603050405020304" pitchFamily="18" charset="0"/>
                        </a:rPr>
                        <a:t>Tìm hiểu</a:t>
                      </a:r>
                      <a:br>
                        <a:rPr lang="en-US" sz="1600" kern="100">
                          <a:effectLst/>
                          <a:latin typeface="Times New Roman" panose="02020603050405020304" pitchFamily="18" charset="0"/>
                          <a:cs typeface="Times New Roman" panose="02020603050405020304" pitchFamily="18" charset="0"/>
                        </a:rPr>
                      </a:br>
                      <a:r>
                        <a:rPr lang="en-US" sz="1600" kern="100">
                          <a:effectLst/>
                          <a:latin typeface="Times New Roman" panose="02020603050405020304" pitchFamily="18" charset="0"/>
                          <a:cs typeface="Times New Roman" panose="02020603050405020304" pitchFamily="18" charset="0"/>
                        </a:rPr>
                        <a:t>thị trường</a:t>
                      </a:r>
                      <a:br>
                        <a:rPr lang="en-US" sz="1600" kern="100">
                          <a:effectLst/>
                          <a:latin typeface="Times New Roman" panose="02020603050405020304" pitchFamily="18" charset="0"/>
                          <a:cs typeface="Times New Roman" panose="02020603050405020304" pitchFamily="18" charset="0"/>
                        </a:rPr>
                      </a:br>
                      <a:r>
                        <a:rPr lang="en-US" sz="1600" kern="100">
                          <a:effectLst/>
                          <a:latin typeface="Times New Roman" panose="02020603050405020304" pitchFamily="18" charset="0"/>
                          <a:cs typeface="Times New Roman" panose="02020603050405020304" pitchFamily="18" charset="0"/>
                        </a:rPr>
                        <a:t>lao động</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marL="342900" lvl="0" indent="-342900">
                        <a:lnSpc>
                          <a:spcPct val="125000"/>
                        </a:lnSpc>
                        <a:spcAft>
                          <a:spcPts val="800"/>
                        </a:spcAft>
                        <a:buFont typeface="Arial" panose="020B0604020202020204" pitchFamily="34" charset="0"/>
                        <a:buChar char="•"/>
                        <a:tabLst>
                          <a:tab pos="125095" algn="l"/>
                        </a:tabLst>
                      </a:pPr>
                      <a:r>
                        <a:rPr lang="en-US" sz="1600" kern="100">
                          <a:effectLst/>
                          <a:latin typeface="Times New Roman" panose="02020603050405020304" pitchFamily="18" charset="0"/>
                          <a:cs typeface="Times New Roman" panose="02020603050405020304" pitchFamily="18" charset="0"/>
                        </a:rPr>
                        <a:t>Tìm hiểu nội dung, tính chất lao động, chống chỉ định y học của nghề nghiệp.</a:t>
                      </a:r>
                    </a:p>
                    <a:p>
                      <a:pPr marL="342900" lvl="0" indent="-342900">
                        <a:lnSpc>
                          <a:spcPct val="125000"/>
                        </a:lnSpc>
                        <a:spcAft>
                          <a:spcPts val="800"/>
                        </a:spcAft>
                        <a:buFont typeface="Arial" panose="020B0604020202020204" pitchFamily="34" charset="0"/>
                        <a:buChar char="•"/>
                        <a:tabLst>
                          <a:tab pos="125095" algn="l"/>
                        </a:tabLst>
                      </a:pPr>
                      <a:r>
                        <a:rPr lang="en-US" sz="1600" kern="100">
                          <a:effectLst/>
                          <a:latin typeface="Times New Roman" panose="02020603050405020304" pitchFamily="18" charset="0"/>
                          <a:cs typeface="Times New Roman" panose="02020603050405020304" pitchFamily="18" charset="0"/>
                        </a:rPr>
                        <a:t>Tìm hiểu những điểu kiện kiến thức, tay nghề, năng lực, tính cáchcần để hành nghê' có kết quả.</a:t>
                      </a:r>
                    </a:p>
                    <a:p>
                      <a:pPr marL="342900" lvl="0" indent="-342900">
                        <a:lnSpc>
                          <a:spcPct val="135000"/>
                        </a:lnSpc>
                        <a:spcAft>
                          <a:spcPts val="800"/>
                        </a:spcAft>
                        <a:buFont typeface="Arial" panose="020B0604020202020204" pitchFamily="34" charset="0"/>
                        <a:buChar char="•"/>
                        <a:tabLst>
                          <a:tab pos="125095" algn="l"/>
                        </a:tabLst>
                      </a:pPr>
                      <a:r>
                        <a:rPr lang="en-US" sz="1600" kern="100">
                          <a:effectLst/>
                          <a:latin typeface="Times New Roman" panose="02020603050405020304" pitchFamily="18" charset="0"/>
                          <a:cs typeface="Times New Roman" panose="02020603050405020304" pitchFamily="18" charset="0"/>
                        </a:rPr>
                        <a:t>Tìm hiểu các cơ hội việc làm, các vị trí tuyển dụng hên quan đến nghề.</a:t>
                      </a:r>
                      <a:br>
                        <a:rPr lang="en-US" sz="1600" kern="100">
                          <a:effectLst/>
                          <a:latin typeface="Times New Roman" panose="02020603050405020304" pitchFamily="18" charset="0"/>
                          <a:cs typeface="Times New Roman" panose="02020603050405020304" pitchFamily="18" charset="0"/>
                        </a:rPr>
                      </a:br>
                      <a:r>
                        <a:rPr lang="en-US" sz="1600" kern="100">
                          <a:effectLst/>
                          <a:latin typeface="Times New Roman" panose="02020603050405020304" pitchFamily="18" charset="0"/>
                          <a:cs typeface="Times New Roman" panose="02020603050405020304" pitchFamily="18" charset="0"/>
                        </a:rPr>
                        <a:t>- Làm rõ những yêu cầu của thị trường lao động đối với kiến thức, kĩ năng, tay nghề trong bối cảnh cuộc Cách mạng công nghiệp lần thứ tư.</a:t>
                      </a:r>
                    </a:p>
                    <a:p>
                      <a:pPr marL="342900" lvl="0" indent="-342900">
                        <a:lnSpc>
                          <a:spcPct val="124000"/>
                        </a:lnSpc>
                        <a:spcAft>
                          <a:spcPts val="800"/>
                        </a:spcAft>
                        <a:buFont typeface="Arial" panose="020B0604020202020204" pitchFamily="34" charset="0"/>
                        <a:buChar char="•"/>
                        <a:tabLst>
                          <a:tab pos="125095" algn="l"/>
                        </a:tabLst>
                      </a:pPr>
                      <a:r>
                        <a:rPr lang="en-US" sz="1600" kern="100">
                          <a:effectLst/>
                          <a:latin typeface="Times New Roman" panose="02020603050405020304" pitchFamily="18" charset="0"/>
                          <a:cs typeface="Times New Roman" panose="02020603050405020304" pitchFamily="18" charset="0"/>
                        </a:rPr>
                        <a:t>Lập danh sách các nghề ưu tiên lựa chọn với tiêu chí có sự phù hợp giữa năng lực, sở thích, tính cách, mục tiêu, giá trị nghề nghiệp của bản thân với yêu cầu của nghề nghiệp và nhu cầu thị trường lao động.</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b"/>
                </a:tc>
                <a:extLst>
                  <a:ext uri="{0D108BD9-81ED-4DB2-BD59-A6C34878D82A}">
                    <a16:rowId xmlns:a16="http://schemas.microsoft.com/office/drawing/2014/main" val="1113466272"/>
                  </a:ext>
                </a:extLst>
              </a:tr>
              <a:tr h="608120">
                <a:tc>
                  <a:txBody>
                    <a:bodyPr/>
                    <a:lstStyle/>
                    <a:p>
                      <a:pPr indent="177800">
                        <a:lnSpc>
                          <a:spcPct val="115000"/>
                        </a:lnSpc>
                        <a:spcAft>
                          <a:spcPts val="800"/>
                        </a:spcAft>
                      </a:pPr>
                      <a:r>
                        <a:rPr lang="en-US" sz="1600" kern="100">
                          <a:effectLst/>
                          <a:latin typeface="Times New Roman" panose="02020603050405020304" pitchFamily="18" charset="0"/>
                          <a:cs typeface="Times New Roman" panose="02020603050405020304" pitchFamily="18" charset="0"/>
                        </a:rPr>
                        <a:t>3</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a:lnSpc>
                          <a:spcPct val="122000"/>
                        </a:lnSpc>
                        <a:spcAft>
                          <a:spcPts val="800"/>
                        </a:spcAft>
                      </a:pPr>
                      <a:r>
                        <a:rPr lang="en-US" sz="1600" kern="100">
                          <a:effectLst/>
                          <a:latin typeface="Times New Roman" panose="02020603050405020304" pitchFamily="18" charset="0"/>
                          <a:cs typeface="Times New Roman" panose="02020603050405020304" pitchFamily="18" charset="0"/>
                        </a:rPr>
                        <a:t>Ra quyết</a:t>
                      </a:r>
                      <a:br>
                        <a:rPr lang="en-US" sz="1600" kern="100">
                          <a:effectLst/>
                          <a:latin typeface="Times New Roman" panose="02020603050405020304" pitchFamily="18" charset="0"/>
                          <a:cs typeface="Times New Roman" panose="02020603050405020304" pitchFamily="18" charset="0"/>
                        </a:rPr>
                      </a:br>
                      <a:r>
                        <a:rPr lang="en-US" sz="1600" kern="100">
                          <a:effectLst/>
                          <a:latin typeface="Times New Roman" panose="02020603050405020304" pitchFamily="18" charset="0"/>
                          <a:cs typeface="Times New Roman" panose="02020603050405020304" pitchFamily="18" charset="0"/>
                        </a:rPr>
                        <a:t>định</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a:lnSpc>
                          <a:spcPct val="124000"/>
                        </a:lnSpc>
                        <a:spcAft>
                          <a:spcPts val="800"/>
                        </a:spcAft>
                      </a:pPr>
                      <a:r>
                        <a:rPr lang="en-US" sz="1600" kern="100">
                          <a:effectLst/>
                          <a:latin typeface="Times New Roman" panose="02020603050405020304" pitchFamily="18" charset="0"/>
                          <a:cs typeface="Times New Roman" panose="02020603050405020304" pitchFamily="18" charset="0"/>
                        </a:rPr>
                        <a:t> Căn cứ kết quả Bước 1, Bước 2, tiến hành so sánh, đối chiếu tìm ra sự phù hợp giữa tính cách, năng lực, sở thích với những đặc điểm yêu cầu của nghề nghiệp và thị trường lao động.</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b"/>
                </a:tc>
                <a:extLst>
                  <a:ext uri="{0D108BD9-81ED-4DB2-BD59-A6C34878D82A}">
                    <a16:rowId xmlns:a16="http://schemas.microsoft.com/office/drawing/2014/main" val="440096302"/>
                  </a:ext>
                </a:extLst>
              </a:tr>
            </a:tbl>
          </a:graphicData>
        </a:graphic>
      </p:graphicFrame>
    </p:spTree>
    <p:extLst>
      <p:ext uri="{BB962C8B-B14F-4D97-AF65-F5344CB8AC3E}">
        <p14:creationId xmlns:p14="http://schemas.microsoft.com/office/powerpoint/2010/main" val="1339174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FC9F17-4D20-79DB-0488-A7F3099AF4BE}"/>
              </a:ext>
            </a:extLst>
          </p:cNvPr>
          <p:cNvSpPr txBox="1"/>
          <p:nvPr/>
        </p:nvSpPr>
        <p:spPr>
          <a:xfrm>
            <a:off x="1034513" y="876965"/>
            <a:ext cx="2297623" cy="523220"/>
          </a:xfrm>
          <a:prstGeom prst="rect">
            <a:avLst/>
          </a:prstGeom>
          <a:noFill/>
        </p:spPr>
        <p:txBody>
          <a:bodyPr wrap="square">
            <a:spAutoFit/>
          </a:bodyPr>
          <a:lstStyle/>
          <a:p>
            <a:r>
              <a:rPr lang="en-US" sz="2800" b="1">
                <a:latin typeface="Times New Roman" panose="02020603050405020304" pitchFamily="18" charset="0"/>
              </a:rPr>
              <a:t>LUYỆN TẬP</a:t>
            </a:r>
            <a:endParaRPr lang="en-US" sz="2800"/>
          </a:p>
        </p:txBody>
      </p:sp>
      <p:pic>
        <p:nvPicPr>
          <p:cNvPr id="7" name="Picture 6">
            <a:extLst>
              <a:ext uri="{FF2B5EF4-FFF2-40B4-BE49-F238E27FC236}">
                <a16:creationId xmlns:a16="http://schemas.microsoft.com/office/drawing/2014/main" id="{0284CE28-F70F-6F49-AE19-8E889DD69217}"/>
              </a:ext>
            </a:extLst>
          </p:cNvPr>
          <p:cNvPicPr>
            <a:picLocks noChangeAspect="1"/>
          </p:cNvPicPr>
          <p:nvPr/>
        </p:nvPicPr>
        <p:blipFill>
          <a:blip r:embed="rId2"/>
          <a:stretch>
            <a:fillRect/>
          </a:stretch>
        </p:blipFill>
        <p:spPr>
          <a:xfrm>
            <a:off x="4473137" y="488870"/>
            <a:ext cx="5011825" cy="5225443"/>
          </a:xfrm>
          <a:prstGeom prst="rect">
            <a:avLst/>
          </a:prstGeom>
        </p:spPr>
      </p:pic>
    </p:spTree>
    <p:extLst>
      <p:ext uri="{BB962C8B-B14F-4D97-AF65-F5344CB8AC3E}">
        <p14:creationId xmlns:p14="http://schemas.microsoft.com/office/powerpoint/2010/main" val="5377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B33A47B-FBF3-4312-DB96-8B3D04213A2A}"/>
              </a:ext>
            </a:extLst>
          </p:cNvPr>
          <p:cNvPicPr>
            <a:picLocks noChangeAspect="1"/>
          </p:cNvPicPr>
          <p:nvPr/>
        </p:nvPicPr>
        <p:blipFill>
          <a:blip r:embed="rId2"/>
          <a:stretch>
            <a:fillRect/>
          </a:stretch>
        </p:blipFill>
        <p:spPr>
          <a:xfrm>
            <a:off x="703182" y="853625"/>
            <a:ext cx="4777381" cy="498100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DA686EA-5EC1-FD17-A508-57EEEC0A65ED}"/>
              </a:ext>
            </a:extLst>
          </p:cNvPr>
          <p:cNvSpPr>
            <a:spLocks noGrp="1"/>
          </p:cNvSpPr>
          <p:nvPr>
            <p:ph idx="1"/>
          </p:nvPr>
        </p:nvSpPr>
        <p:spPr>
          <a:xfrm>
            <a:off x="5894962" y="1984443"/>
            <a:ext cx="5458838" cy="1812642"/>
          </a:xfrm>
        </p:spPr>
        <p:txBody>
          <a:bodyPr>
            <a:normAutofit/>
          </a:bodyPr>
          <a:lstStyle/>
          <a:p>
            <a:pPr marL="0" indent="0">
              <a:buNone/>
            </a:pPr>
            <a:r>
              <a:rPr lang="en-US" kern="100">
                <a:effectLst/>
                <a:latin typeface="Times New Roman" panose="02020603050405020304" pitchFamily="18" charset="0"/>
                <a:ea typeface="Times New Roman" panose="02020603050405020304" pitchFamily="18" charset="0"/>
                <a:cs typeface="Times New Roman" panose="02020603050405020304" pitchFamily="18" charset="0"/>
              </a:rPr>
              <a:t>Với quy trình chọn nghề 3 bước, em có thể giải thích tại sao mình phải thực hiện theo từng bước đó hay không?</a:t>
            </a:r>
            <a:endParaRPr lang="en-US" kern="100">
              <a:effectLst/>
              <a:latin typeface="Aptos" panose="020B0004020202020204" pitchFamily="34" charset="0"/>
              <a:ea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20076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F60F-BD13-8A97-1664-06A214823BB9}"/>
              </a:ext>
            </a:extLst>
          </p:cNvPr>
          <p:cNvSpPr>
            <a:spLocks noGrp="1"/>
          </p:cNvSpPr>
          <p:nvPr>
            <p:ph type="title"/>
          </p:nvPr>
        </p:nvSpPr>
        <p:spPr>
          <a:xfrm>
            <a:off x="4515819" y="473612"/>
            <a:ext cx="2478437" cy="1325563"/>
          </a:xfrm>
        </p:spPr>
        <p:txBody>
          <a:bodyPr/>
          <a:lstStyle/>
          <a:p>
            <a:r>
              <a:rPr lang="en-US"/>
              <a:t>TIẾT 3</a:t>
            </a:r>
          </a:p>
        </p:txBody>
      </p:sp>
      <p:pic>
        <p:nvPicPr>
          <p:cNvPr id="2050" name="Picture 2" descr="JobsGO Blog">
            <a:extLst>
              <a:ext uri="{FF2B5EF4-FFF2-40B4-BE49-F238E27FC236}">
                <a16:creationId xmlns:a16="http://schemas.microsoft.com/office/drawing/2014/main" id="{8F01EC64-C9D1-6921-FCDA-7BCD3838A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25" y="2406183"/>
            <a:ext cx="4617527" cy="287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98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D67E8F-4CA8-5990-A501-94B830DCEF8B}"/>
              </a:ext>
            </a:extLst>
          </p:cNvPr>
          <p:cNvSpPr>
            <a:spLocks noGrp="1"/>
          </p:cNvSpPr>
          <p:nvPr>
            <p:ph type="title"/>
          </p:nvPr>
        </p:nvSpPr>
        <p:spPr>
          <a:xfrm>
            <a:off x="320208" y="179389"/>
            <a:ext cx="11504999" cy="1127209"/>
          </a:xfrm>
        </p:spPr>
        <p:txBody>
          <a:bodyPr vert="horz" lIns="91440" tIns="45720" rIns="91440" bIns="45720" rtlCol="0" anchor="ctr">
            <a:normAutofit/>
          </a:bodyPr>
          <a:lstStyle/>
          <a:p>
            <a:r>
              <a:rPr lang="en-US" sz="2400" b="1" kern="1200">
                <a:solidFill>
                  <a:schemeClr val="tx1"/>
                </a:solidFill>
                <a:effectLst/>
                <a:latin typeface="Times New Roman" panose="02020603050405020304" pitchFamily="18" charset="0"/>
                <a:cs typeface="Times New Roman" panose="02020603050405020304" pitchFamily="18" charset="0"/>
              </a:rPr>
              <a:t>III. Các yếu tố ảnh hưởng đến quyết định lựa chọn nghề nghiệp của bản thân trong lĩnh vực kĩ thuật, công nghệ.</a:t>
            </a:r>
            <a:endParaRPr lang="en-US" sz="2400" kern="1200">
              <a:solidFill>
                <a:schemeClr val="tx1"/>
              </a:solidFill>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B7BC0725-3553-9915-4218-E6CD8A0796EE}"/>
              </a:ext>
            </a:extLst>
          </p:cNvPr>
          <p:cNvSpPr>
            <a:spLocks noChangeArrowheads="1"/>
          </p:cNvSpPr>
          <p:nvPr/>
        </p:nvSpPr>
        <p:spPr bwMode="auto">
          <a:xfrm>
            <a:off x="838201" y="2623381"/>
            <a:ext cx="3888528" cy="112720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tabLst>
                <a:tab pos="112713" algn="l"/>
              </a:tabLst>
              <a:defRPr>
                <a:solidFill>
                  <a:schemeClr val="tx1"/>
                </a:solidFill>
                <a:latin typeface="Arial" panose="020B0604020202020204" pitchFamily="34" charset="0"/>
              </a:defRPr>
            </a:lvl1pPr>
            <a:lvl2pPr eaLnBrk="0" fontAlgn="base" hangingPunct="0">
              <a:spcBef>
                <a:spcPct val="0"/>
              </a:spcBef>
              <a:spcAft>
                <a:spcPct val="0"/>
              </a:spcAft>
              <a:tabLst>
                <a:tab pos="112713" algn="l"/>
              </a:tabLst>
              <a:defRPr>
                <a:solidFill>
                  <a:schemeClr val="tx1"/>
                </a:solidFill>
                <a:latin typeface="Arial" panose="020B0604020202020204" pitchFamily="34" charset="0"/>
              </a:defRPr>
            </a:lvl2pPr>
            <a:lvl3pPr eaLnBrk="0" fontAlgn="base" hangingPunct="0">
              <a:spcBef>
                <a:spcPct val="0"/>
              </a:spcBef>
              <a:spcAft>
                <a:spcPct val="0"/>
              </a:spcAft>
              <a:tabLst>
                <a:tab pos="112713" algn="l"/>
              </a:tabLst>
              <a:defRPr>
                <a:solidFill>
                  <a:schemeClr val="tx1"/>
                </a:solidFill>
                <a:latin typeface="Arial" panose="020B0604020202020204" pitchFamily="34" charset="0"/>
              </a:defRPr>
            </a:lvl3pPr>
            <a:lvl4pPr eaLnBrk="0" fontAlgn="base" hangingPunct="0">
              <a:spcBef>
                <a:spcPct val="0"/>
              </a:spcBef>
              <a:spcAft>
                <a:spcPct val="0"/>
              </a:spcAft>
              <a:tabLst>
                <a:tab pos="112713" algn="l"/>
              </a:tabLst>
              <a:defRPr>
                <a:solidFill>
                  <a:schemeClr val="tx1"/>
                </a:solidFill>
                <a:latin typeface="Arial" panose="020B0604020202020204" pitchFamily="34" charset="0"/>
              </a:defRPr>
            </a:lvl4pPr>
            <a:lvl5pPr eaLnBrk="0" fontAlgn="base" hangingPunct="0">
              <a:spcBef>
                <a:spcPct val="0"/>
              </a:spcBef>
              <a:spcAft>
                <a:spcPct val="0"/>
              </a:spcAft>
              <a:tabLst>
                <a:tab pos="112713" algn="l"/>
              </a:tabLst>
              <a:defRPr>
                <a:solidFill>
                  <a:schemeClr val="tx1"/>
                </a:solidFill>
                <a:latin typeface="Arial" panose="020B0604020202020204" pitchFamily="34" charset="0"/>
              </a:defRPr>
            </a:lvl5pPr>
            <a:lvl6pPr eaLnBrk="0" fontAlgn="base" hangingPunct="0">
              <a:spcBef>
                <a:spcPct val="0"/>
              </a:spcBef>
              <a:spcAft>
                <a:spcPct val="0"/>
              </a:spcAft>
              <a:tabLst>
                <a:tab pos="112713" algn="l"/>
              </a:tabLst>
              <a:defRPr>
                <a:solidFill>
                  <a:schemeClr val="tx1"/>
                </a:solidFill>
                <a:latin typeface="Arial" panose="020B0604020202020204" pitchFamily="34" charset="0"/>
              </a:defRPr>
            </a:lvl6pPr>
            <a:lvl7pPr eaLnBrk="0" fontAlgn="base" hangingPunct="0">
              <a:spcBef>
                <a:spcPct val="0"/>
              </a:spcBef>
              <a:spcAft>
                <a:spcPct val="0"/>
              </a:spcAft>
              <a:tabLst>
                <a:tab pos="112713" algn="l"/>
              </a:tabLst>
              <a:defRPr>
                <a:solidFill>
                  <a:schemeClr val="tx1"/>
                </a:solidFill>
                <a:latin typeface="Arial" panose="020B0604020202020204" pitchFamily="34" charset="0"/>
              </a:defRPr>
            </a:lvl7pPr>
            <a:lvl8pPr eaLnBrk="0" fontAlgn="base" hangingPunct="0">
              <a:spcBef>
                <a:spcPct val="0"/>
              </a:spcBef>
              <a:spcAft>
                <a:spcPct val="0"/>
              </a:spcAft>
              <a:tabLst>
                <a:tab pos="112713" algn="l"/>
              </a:tabLst>
              <a:defRPr>
                <a:solidFill>
                  <a:schemeClr val="tx1"/>
                </a:solidFill>
                <a:latin typeface="Arial" panose="020B0604020202020204" pitchFamily="34" charset="0"/>
              </a:defRPr>
            </a:lvl8pPr>
            <a:lvl9pPr eaLnBrk="0" fontAlgn="base" hangingPunct="0">
              <a:spcBef>
                <a:spcPct val="0"/>
              </a:spcBef>
              <a:spcAft>
                <a:spcPct val="0"/>
              </a:spcAft>
              <a:tabLst>
                <a:tab pos="112713" algn="l"/>
              </a:tabLst>
              <a:defRPr>
                <a:solidFill>
                  <a:schemeClr val="tx1"/>
                </a:solidFill>
                <a:latin typeface="Arial" panose="020B0604020202020204" pitchFamily="34" charset="0"/>
              </a:defRPr>
            </a:lvl9pPr>
          </a:lstStyle>
          <a:p>
            <a:pPr marR="0" lvl="0" indent="341313" defTabSz="914400" eaLnBrk="1" fontAlgn="base" hangingPunct="1">
              <a:lnSpc>
                <a:spcPct val="90000"/>
              </a:lnSpc>
              <a:spcBef>
                <a:spcPct val="0"/>
              </a:spcBef>
              <a:spcAft>
                <a:spcPts val="600"/>
              </a:spcAft>
              <a:buClrTx/>
              <a:buSzTx/>
              <a:tabLst>
                <a:tab pos="112713" algn="l"/>
              </a:tabLst>
            </a:pPr>
            <a:r>
              <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rPr>
              <a:t>Tìm hiểu yếu tố ảnh hưởng đến quyết định lựa chọn nghề nghiệp để hoàn thành bảng sau:</a:t>
            </a:r>
          </a:p>
          <a:p>
            <a:pPr marL="0" marR="0" lvl="0" indent="-228600" defTabSz="914400" eaLnBrk="1" fontAlgn="base" hangingPunct="1">
              <a:lnSpc>
                <a:spcPct val="90000"/>
              </a:lnSpc>
              <a:spcBef>
                <a:spcPct val="0"/>
              </a:spcBef>
              <a:spcAft>
                <a:spcPts val="600"/>
              </a:spcAft>
              <a:buClrTx/>
              <a:buSzTx/>
              <a:buFont typeface="Arial" panose="020B0604020202020204" pitchFamily="34" charset="0"/>
              <a:buChar char="•"/>
              <a:tabLst>
                <a:tab pos="112713" algn="l"/>
              </a:tabLst>
            </a:pPr>
            <a:endPar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0E741EB-BF01-46E9-4E9F-7FD7794FD907}"/>
              </a:ext>
            </a:extLst>
          </p:cNvPr>
          <p:cNvGraphicFramePr>
            <a:graphicFrameLocks noGrp="1"/>
          </p:cNvGraphicFramePr>
          <p:nvPr>
            <p:extLst>
              <p:ext uri="{D42A27DB-BD31-4B8C-83A1-F6EECF244321}">
                <p14:modId xmlns:p14="http://schemas.microsoft.com/office/powerpoint/2010/main" val="1887819346"/>
              </p:ext>
            </p:extLst>
          </p:nvPr>
        </p:nvGraphicFramePr>
        <p:xfrm>
          <a:off x="6282993" y="1089042"/>
          <a:ext cx="4418119" cy="5323096"/>
        </p:xfrm>
        <a:graphic>
          <a:graphicData uri="http://schemas.openxmlformats.org/drawingml/2006/table">
            <a:tbl>
              <a:tblPr firstRow="1" firstCol="1" bandRow="1"/>
              <a:tblGrid>
                <a:gridCol w="1240967">
                  <a:extLst>
                    <a:ext uri="{9D8B030D-6E8A-4147-A177-3AD203B41FA5}">
                      <a16:colId xmlns:a16="http://schemas.microsoft.com/office/drawing/2014/main" val="1211987787"/>
                    </a:ext>
                  </a:extLst>
                </a:gridCol>
                <a:gridCol w="3177152">
                  <a:extLst>
                    <a:ext uri="{9D8B030D-6E8A-4147-A177-3AD203B41FA5}">
                      <a16:colId xmlns:a16="http://schemas.microsoft.com/office/drawing/2014/main" val="1960812998"/>
                    </a:ext>
                  </a:extLst>
                </a:gridCol>
              </a:tblGrid>
              <a:tr h="1279708">
                <a:tc>
                  <a:txBody>
                    <a:bodyPr/>
                    <a:lstStyle/>
                    <a:p>
                      <a:pPr algn="ctr" fontAlgn="b">
                        <a:lnSpc>
                          <a:spcPct val="115000"/>
                        </a:lnSpc>
                        <a:spcBef>
                          <a:spcPts val="0"/>
                        </a:spcBef>
                        <a:spcAft>
                          <a:spcPts val="800"/>
                        </a:spcAft>
                      </a:pPr>
                      <a:r>
                        <a:rPr lang="en-US" sz="2400" b="1"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Yếu tố</a:t>
                      </a:r>
                      <a:endParaRPr lang="en-US" sz="3100" b="0" i="0" u="none" strike="noStrike">
                        <a:effectLst/>
                        <a:latin typeface="Arial" panose="020B0604020202020204" pitchFamily="34" charset="0"/>
                      </a:endParaRPr>
                    </a:p>
                  </a:txBody>
                  <a:tcPr marL="10955" marR="10955" marT="1643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marL="0" indent="231775" algn="ctr" fontAlgn="b">
                        <a:lnSpc>
                          <a:spcPct val="115000"/>
                        </a:lnSpc>
                        <a:spcBef>
                          <a:spcPts val="0"/>
                        </a:spcBef>
                        <a:spcAft>
                          <a:spcPts val="800"/>
                        </a:spcAft>
                      </a:pPr>
                      <a:r>
                        <a:rPr lang="vi-VN"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Các yếu tố ảnh hưởng tới quyết định lựa chọn</a:t>
                      </a:r>
                      <a:endParaRPr lang="vi-VN" sz="3100" b="0" i="0" u="none" strike="noStrike">
                        <a:effectLst/>
                        <a:latin typeface="Arial" panose="020B0604020202020204" pitchFamily="34" charset="0"/>
                      </a:endParaRPr>
                    </a:p>
                  </a:txBody>
                  <a:tcPr marL="10955" marR="10955" marT="16433" marB="0" anchor="b">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1646153676"/>
                  </a:ext>
                </a:extLst>
              </a:tr>
              <a:tr h="1684622">
                <a:tc>
                  <a:txBody>
                    <a:bodyPr/>
                    <a:lstStyle/>
                    <a:p>
                      <a:pPr algn="ctr" fontAlgn="ctr">
                        <a:lnSpc>
                          <a:spcPct val="115000"/>
                        </a:lnSpc>
                        <a:spcBef>
                          <a:spcPts val="0"/>
                        </a:spcBef>
                        <a:spcAft>
                          <a:spcPts val="800"/>
                        </a:spcAft>
                      </a:pPr>
                      <a:r>
                        <a:rPr lang="en-US" sz="2400" b="1"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Yếu tố chủ quan</a:t>
                      </a:r>
                      <a:endParaRPr lang="en-US" sz="3100" b="0" i="0" u="none" strike="noStrike">
                        <a:effectLst/>
                        <a:latin typeface="Arial" panose="020B0604020202020204" pitchFamily="34" charset="0"/>
                      </a:endParaRPr>
                    </a:p>
                  </a:txBody>
                  <a:tcPr marL="10955" marR="10955" marT="1643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marL="0" indent="403225" algn="l" fontAlgn="b">
                        <a:lnSpc>
                          <a:spcPct val="155000"/>
                        </a:lnSpc>
                        <a:spcBef>
                          <a:spcPts val="0"/>
                        </a:spcBef>
                        <a:spcAft>
                          <a:spcPts val="800"/>
                        </a:spcAf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Năng lực</a:t>
                      </a:r>
                    </a:p>
                    <a:p>
                      <a:pPr marL="0" indent="403225" algn="l" fontAlgn="b">
                        <a:lnSpc>
                          <a:spcPct val="155000"/>
                        </a:lnSpc>
                        <a:spcBef>
                          <a:spcPts val="0"/>
                        </a:spcBef>
                        <a:spcAft>
                          <a:spcPts val="800"/>
                        </a:spcAf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Sở thích</a:t>
                      </a:r>
                    </a:p>
                    <a:p>
                      <a:pPr marL="0" indent="403225" algn="l" fontAlgn="b">
                        <a:lnSpc>
                          <a:spcPct val="155000"/>
                        </a:lnSpc>
                        <a:spcBef>
                          <a:spcPts val="0"/>
                        </a:spcBef>
                        <a:spcAft>
                          <a:spcPts val="800"/>
                        </a:spcAf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Cá tính</a:t>
                      </a:r>
                      <a:endParaRPr lang="en-US" sz="3100" b="0" i="0" u="none" strike="noStrike">
                        <a:effectLst/>
                        <a:latin typeface="Arial" panose="020B0604020202020204" pitchFamily="34" charset="0"/>
                      </a:endParaRPr>
                    </a:p>
                  </a:txBody>
                  <a:tcPr marL="10955" marR="10955" marT="16433" marB="0" anchor="b">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2038501769"/>
                  </a:ext>
                </a:extLst>
              </a:tr>
              <a:tr h="2228889">
                <a:tc>
                  <a:txBody>
                    <a:bodyPr/>
                    <a:lstStyle/>
                    <a:p>
                      <a:pPr algn="ctr" fontAlgn="ctr">
                        <a:lnSpc>
                          <a:spcPct val="115000"/>
                        </a:lnSpc>
                        <a:spcBef>
                          <a:spcPts val="0"/>
                        </a:spcBef>
                        <a:spcAft>
                          <a:spcPts val="800"/>
                        </a:spcAft>
                      </a:pPr>
                      <a:r>
                        <a:rPr lang="en-US" sz="2400" b="1"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Yếu tố khách quan</a:t>
                      </a:r>
                      <a:endParaRPr lang="en-US" sz="3100" b="0" i="0" u="none" strike="noStrike">
                        <a:effectLst/>
                        <a:latin typeface="Arial" panose="020B0604020202020204" pitchFamily="34" charset="0"/>
                      </a:endParaRPr>
                    </a:p>
                  </a:txBody>
                  <a:tcPr marL="10955" marR="10955" marT="1643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marL="0" indent="0" algn="l" fontAlgn="b">
                        <a:lnSpc>
                          <a:spcPct val="115000"/>
                        </a:lnSpc>
                        <a:spcBef>
                          <a:spcPts val="0"/>
                        </a:spcBef>
                        <a:spcAft>
                          <a:spcPts val="800"/>
                        </a:spcAft>
                        <a:buClrTx/>
                        <a:buSzPts val="1400"/>
                        <a:buFont typeface="Arial" panose="020B0604020202020204" pitchFamily="34" charset="0"/>
                        <a:buNone/>
                        <a:tabLst>
                          <a:tab pos="113030" algn="l"/>
                        </a:tabLs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Nhà trường</a:t>
                      </a:r>
                      <a:endParaRPr lang="vi-VN" sz="2400" b="0" i="0" u="none" strike="noStrike">
                        <a:effectLst/>
                        <a:latin typeface="Arial" panose="020B0604020202020204" pitchFamily="34" charset="0"/>
                      </a:endParaRPr>
                    </a:p>
                    <a:p>
                      <a:pPr marL="347472" indent="-347472" algn="l" fontAlgn="b">
                        <a:lnSpc>
                          <a:spcPct val="115000"/>
                        </a:lnSpc>
                        <a:spcBef>
                          <a:spcPts val="0"/>
                        </a:spcBef>
                        <a:spcAft>
                          <a:spcPts val="800"/>
                        </a:spcAft>
                        <a:tabLst>
                          <a:tab pos="113030" algn="l"/>
                        </a:tabLs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Gia đình</a:t>
                      </a:r>
                      <a:endParaRPr lang="vi-VN" sz="3100" b="0" i="0" u="none" strike="noStrike">
                        <a:effectLst/>
                        <a:latin typeface="Arial" panose="020B0604020202020204" pitchFamily="34" charset="0"/>
                      </a:endParaRPr>
                    </a:p>
                    <a:p>
                      <a:pPr marL="347472" indent="-347472" algn="l" fontAlgn="b">
                        <a:lnSpc>
                          <a:spcPct val="115000"/>
                        </a:lnSpc>
                        <a:spcBef>
                          <a:spcPts val="0"/>
                        </a:spcBef>
                        <a:spcAft>
                          <a:spcPts val="800"/>
                        </a:spcAft>
                        <a:tabLst>
                          <a:tab pos="113030" algn="l"/>
                        </a:tabLs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Xã hội</a:t>
                      </a:r>
                      <a:endParaRPr lang="vi-VN" sz="3100" b="0" i="0" u="none" strike="noStrike">
                        <a:effectLst/>
                        <a:latin typeface="Arial" panose="020B0604020202020204" pitchFamily="34" charset="0"/>
                      </a:endParaRPr>
                    </a:p>
                    <a:p>
                      <a:pPr marL="347472" indent="-347472" algn="l" fontAlgn="b">
                        <a:lnSpc>
                          <a:spcPct val="115000"/>
                        </a:lnSpc>
                        <a:spcBef>
                          <a:spcPts val="0"/>
                        </a:spcBef>
                        <a:spcAft>
                          <a:spcPts val="800"/>
                        </a:spcAft>
                        <a:tabLst>
                          <a:tab pos="113030" algn="l"/>
                        </a:tabLs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Nhóm bạn</a:t>
                      </a:r>
                      <a:endParaRPr lang="vi-VN" sz="3100" b="0" i="0" u="none" strike="noStrike">
                        <a:effectLst/>
                        <a:latin typeface="Arial" panose="020B0604020202020204" pitchFamily="34" charset="0"/>
                      </a:endParaRPr>
                    </a:p>
                  </a:txBody>
                  <a:tcPr marL="10955" marR="10955" marT="16433" marB="0" anchor="b">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2281158944"/>
                  </a:ext>
                </a:extLst>
              </a:tr>
            </a:tbl>
          </a:graphicData>
        </a:graphic>
      </p:graphicFrame>
    </p:spTree>
    <p:extLst>
      <p:ext uri="{BB962C8B-B14F-4D97-AF65-F5344CB8AC3E}">
        <p14:creationId xmlns:p14="http://schemas.microsoft.com/office/powerpoint/2010/main" val="521406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A877F29-EC72-B707-FA47-E80B8853B6AE}"/>
              </a:ext>
            </a:extLst>
          </p:cNvPr>
          <p:cNvGraphicFramePr>
            <a:graphicFrameLocks noGrp="1"/>
          </p:cNvGraphicFramePr>
          <p:nvPr>
            <p:extLst>
              <p:ext uri="{D42A27DB-BD31-4B8C-83A1-F6EECF244321}">
                <p14:modId xmlns:p14="http://schemas.microsoft.com/office/powerpoint/2010/main" val="217021157"/>
              </p:ext>
            </p:extLst>
          </p:nvPr>
        </p:nvGraphicFramePr>
        <p:xfrm>
          <a:off x="826837" y="643467"/>
          <a:ext cx="10538327" cy="5571066"/>
        </p:xfrm>
        <a:graphic>
          <a:graphicData uri="http://schemas.openxmlformats.org/drawingml/2006/table">
            <a:tbl>
              <a:tblPr firstRow="1" firstCol="1" bandRow="1">
                <a:tableStyleId>{5C22544A-7EE6-4342-B048-85BDC9FD1C3A}</a:tableStyleId>
              </a:tblPr>
              <a:tblGrid>
                <a:gridCol w="1433488">
                  <a:extLst>
                    <a:ext uri="{9D8B030D-6E8A-4147-A177-3AD203B41FA5}">
                      <a16:colId xmlns:a16="http://schemas.microsoft.com/office/drawing/2014/main" val="2150847424"/>
                    </a:ext>
                  </a:extLst>
                </a:gridCol>
                <a:gridCol w="9104839">
                  <a:extLst>
                    <a:ext uri="{9D8B030D-6E8A-4147-A177-3AD203B41FA5}">
                      <a16:colId xmlns:a16="http://schemas.microsoft.com/office/drawing/2014/main" val="744119140"/>
                    </a:ext>
                  </a:extLst>
                </a:gridCol>
              </a:tblGrid>
              <a:tr h="369668">
                <a:tc>
                  <a:txBody>
                    <a:bodyPr/>
                    <a:lstStyle/>
                    <a:p>
                      <a:pPr algn="ctr">
                        <a:lnSpc>
                          <a:spcPct val="115000"/>
                        </a:lnSpc>
                        <a:spcAft>
                          <a:spcPts val="800"/>
                        </a:spcAft>
                      </a:pPr>
                      <a:r>
                        <a:rPr lang="en-US" sz="2000" kern="100">
                          <a:effectLst/>
                          <a:latin typeface="Times New Roman" panose="02020603050405020304" pitchFamily="18" charset="0"/>
                          <a:cs typeface="Times New Roman" panose="02020603050405020304" pitchFamily="18" charset="0"/>
                        </a:rPr>
                        <a:t>Yếu tố</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b"/>
                </a:tc>
                <a:tc>
                  <a:txBody>
                    <a:bodyPr/>
                    <a:lstStyle/>
                    <a:p>
                      <a:pPr algn="ctr">
                        <a:lnSpc>
                          <a:spcPct val="115000"/>
                        </a:lnSpc>
                        <a:spcAft>
                          <a:spcPts val="800"/>
                        </a:spcAft>
                      </a:pPr>
                      <a:r>
                        <a:rPr lang="en-US" sz="2000" kern="100">
                          <a:effectLst/>
                          <a:latin typeface="Times New Roman" panose="02020603050405020304" pitchFamily="18" charset="0"/>
                          <a:cs typeface="Times New Roman" panose="02020603050405020304" pitchFamily="18" charset="0"/>
                        </a:rPr>
                        <a:t>Các yếu tố ảnh hưởng tới quyết định lựa chọn</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b"/>
                </a:tc>
                <a:extLst>
                  <a:ext uri="{0D108BD9-81ED-4DB2-BD59-A6C34878D82A}">
                    <a16:rowId xmlns:a16="http://schemas.microsoft.com/office/drawing/2014/main" val="855935211"/>
                  </a:ext>
                </a:extLst>
              </a:tr>
              <a:tr h="2347120">
                <a:tc>
                  <a:txBody>
                    <a:bodyPr/>
                    <a:lstStyle/>
                    <a:p>
                      <a:pPr>
                        <a:lnSpc>
                          <a:spcPct val="115000"/>
                        </a:lnSpc>
                        <a:spcAft>
                          <a:spcPts val="800"/>
                        </a:spcAft>
                      </a:pPr>
                      <a:r>
                        <a:rPr lang="en-US" sz="2000" kern="100">
                          <a:effectLst/>
                          <a:latin typeface="Times New Roman" panose="02020603050405020304" pitchFamily="18" charset="0"/>
                          <a:cs typeface="Times New Roman" panose="02020603050405020304" pitchFamily="18" charset="0"/>
                        </a:rPr>
                        <a:t>Chủ quan</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ctr"/>
                </a:tc>
                <a:tc>
                  <a:txBody>
                    <a:bodyPr/>
                    <a:lstStyle/>
                    <a:p>
                      <a:pPr marL="342900" lvl="0" indent="-342900">
                        <a:lnSpc>
                          <a:spcPct val="115000"/>
                        </a:lnSpc>
                        <a:spcAft>
                          <a:spcPts val="800"/>
                        </a:spcAft>
                        <a:buFont typeface="Arial" panose="020B0604020202020204" pitchFamily="34" charset="0"/>
                        <a:buChar char="•"/>
                        <a:tabLst>
                          <a:tab pos="115570" algn="l"/>
                        </a:tabLst>
                      </a:pPr>
                      <a:r>
                        <a:rPr lang="en-US" sz="2000" kern="100">
                          <a:effectLst/>
                          <a:latin typeface="Times New Roman" panose="02020603050405020304" pitchFamily="18" charset="0"/>
                          <a:cs typeface="Times New Roman" panose="02020603050405020304" pitchFamily="18" charset="0"/>
                        </a:rPr>
                        <a:t>Năng lực: năng lực có ảnh hưởng tới khả năng hoàn thành nhiệm vụ của công việc; đáp ứng được các tính chất lao động, điều kiện</a:t>
                      </a:r>
                      <a:br>
                        <a:rPr lang="en-US" sz="2000" kern="100">
                          <a:effectLst/>
                          <a:latin typeface="Times New Roman" panose="02020603050405020304" pitchFamily="18" charset="0"/>
                          <a:cs typeface="Times New Roman" panose="02020603050405020304" pitchFamily="18" charset="0"/>
                        </a:rPr>
                      </a:br>
                      <a:r>
                        <a:rPr lang="en-US" sz="2000" kern="100">
                          <a:effectLst/>
                          <a:latin typeface="Times New Roman" panose="02020603050405020304" pitchFamily="18" charset="0"/>
                          <a:cs typeface="Times New Roman" panose="02020603050405020304" pitchFamily="18" charset="0"/>
                        </a:rPr>
                        <a:t>sức khoẻ.</a:t>
                      </a:r>
                    </a:p>
                    <a:p>
                      <a:pPr marL="342900" lvl="0" indent="-342900">
                        <a:lnSpc>
                          <a:spcPct val="115000"/>
                        </a:lnSpc>
                        <a:spcAft>
                          <a:spcPts val="800"/>
                        </a:spcAft>
                        <a:buFont typeface="Arial" panose="020B0604020202020204" pitchFamily="34" charset="0"/>
                        <a:buChar char="•"/>
                        <a:tabLst>
                          <a:tab pos="115570" algn="l"/>
                        </a:tabLst>
                      </a:pPr>
                      <a:r>
                        <a:rPr lang="en-US" sz="2000" kern="100">
                          <a:effectLst/>
                          <a:latin typeface="Times New Roman" panose="02020603050405020304" pitchFamily="18" charset="0"/>
                          <a:cs typeface="Times New Roman" panose="02020603050405020304" pitchFamily="18" charset="0"/>
                        </a:rPr>
                        <a:t>Sở thích: là điều kiện quan trọng giúp chúng ta có động lực để phát triển kĩ năng, vượt khó khi chinh phục nghề nghiệp.</a:t>
                      </a:r>
                    </a:p>
                    <a:p>
                      <a:pPr marL="342900" lvl="0" indent="-342900" algn="just">
                        <a:lnSpc>
                          <a:spcPct val="115000"/>
                        </a:lnSpc>
                        <a:spcAft>
                          <a:spcPts val="800"/>
                        </a:spcAft>
                        <a:buFont typeface="Arial" panose="020B0604020202020204" pitchFamily="34" charset="0"/>
                        <a:buChar char="•"/>
                        <a:tabLst>
                          <a:tab pos="115570" algn="l"/>
                        </a:tabLst>
                      </a:pPr>
                      <a:r>
                        <a:rPr lang="en-US" sz="2000" kern="100">
                          <a:effectLst/>
                          <a:latin typeface="Times New Roman" panose="02020603050405020304" pitchFamily="18" charset="0"/>
                          <a:cs typeface="Times New Roman" panose="02020603050405020304" pitchFamily="18" charset="0"/>
                        </a:rPr>
                        <a:t>Cá tính: Liên quan mật thiết tới xu hướng nghề nghiệp.</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b"/>
                </a:tc>
                <a:extLst>
                  <a:ext uri="{0D108BD9-81ED-4DB2-BD59-A6C34878D82A}">
                    <a16:rowId xmlns:a16="http://schemas.microsoft.com/office/drawing/2014/main" val="3046476711"/>
                  </a:ext>
                </a:extLst>
              </a:tr>
              <a:tr h="2854278">
                <a:tc>
                  <a:txBody>
                    <a:bodyPr/>
                    <a:lstStyle/>
                    <a:p>
                      <a:pPr>
                        <a:lnSpc>
                          <a:spcPct val="115000"/>
                        </a:lnSpc>
                        <a:spcAft>
                          <a:spcPts val="800"/>
                        </a:spcAft>
                      </a:pPr>
                      <a:r>
                        <a:rPr lang="en-US" sz="2000" kern="100">
                          <a:effectLst/>
                          <a:latin typeface="Times New Roman" panose="02020603050405020304" pitchFamily="18" charset="0"/>
                          <a:cs typeface="Times New Roman" panose="02020603050405020304" pitchFamily="18" charset="0"/>
                        </a:rPr>
                        <a:t>Khách quan</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ctr"/>
                </a:tc>
                <a:tc>
                  <a:txBody>
                    <a:bodyPr/>
                    <a:lstStyle/>
                    <a:p>
                      <a:pPr marL="342900" lvl="0" indent="-342900" algn="just">
                        <a:lnSpc>
                          <a:spcPct val="115000"/>
                        </a:lnSpc>
                        <a:spcAft>
                          <a:spcPts val="800"/>
                        </a:spcAft>
                        <a:buFont typeface="Arial" panose="020B0604020202020204" pitchFamily="34" charset="0"/>
                        <a:buChar char="•"/>
                        <a:tabLst>
                          <a:tab pos="121920" algn="l"/>
                        </a:tabLst>
                      </a:pPr>
                      <a:r>
                        <a:rPr lang="en-US" sz="2000" kern="100">
                          <a:effectLst/>
                          <a:latin typeface="Times New Roman" panose="02020603050405020304" pitchFamily="18" charset="0"/>
                          <a:cs typeface="Times New Roman" panose="02020603050405020304" pitchFamily="18" charset="0"/>
                        </a:rPr>
                        <a:t>Nhà trường: qua bài giảng, qua các hoạt động trải nghiệm; qua các câu chuyện nghề nghiệp của thầy, cô giáo chia sẻ.</a:t>
                      </a:r>
                    </a:p>
                    <a:p>
                      <a:pPr marL="342900" lvl="0" indent="-342900" algn="just">
                        <a:lnSpc>
                          <a:spcPct val="115000"/>
                        </a:lnSpc>
                        <a:spcAft>
                          <a:spcPts val="800"/>
                        </a:spcAft>
                        <a:buFont typeface="Arial" panose="020B0604020202020204" pitchFamily="34" charset="0"/>
                        <a:buChar char="•"/>
                        <a:tabLst>
                          <a:tab pos="121920" algn="l"/>
                        </a:tabLst>
                      </a:pPr>
                      <a:r>
                        <a:rPr lang="en-US" sz="2000" kern="100">
                          <a:effectLst/>
                          <a:latin typeface="Times New Roman" panose="02020603050405020304" pitchFamily="18" charset="0"/>
                          <a:cs typeface="Times New Roman" panose="02020603050405020304" pitchFamily="18" charset="0"/>
                        </a:rPr>
                        <a:t>Gia đình: điều kiện, hoàn cảnh kinh tế, sự quan tâm, định hướng của cha mẹ.</a:t>
                      </a:r>
                    </a:p>
                    <a:p>
                      <a:pPr marL="342900" lvl="0" indent="-342900" algn="just">
                        <a:lnSpc>
                          <a:spcPct val="115000"/>
                        </a:lnSpc>
                        <a:spcAft>
                          <a:spcPts val="800"/>
                        </a:spcAft>
                        <a:buFont typeface="Arial" panose="020B0604020202020204" pitchFamily="34" charset="0"/>
                        <a:buChar char="•"/>
                        <a:tabLst>
                          <a:tab pos="121920" algn="l"/>
                        </a:tabLst>
                      </a:pPr>
                      <a:r>
                        <a:rPr lang="en-US" sz="2000" kern="100">
                          <a:effectLst/>
                          <a:latin typeface="Times New Roman" panose="02020603050405020304" pitchFamily="18" charset="0"/>
                          <a:cs typeface="Times New Roman" panose="02020603050405020304" pitchFamily="18" charset="0"/>
                        </a:rPr>
                        <a:t>Xã hội: sự thay đổi của cung, cầu trên thị trường lao động, định kiến, trào lưu nghề nghiệp.</a:t>
                      </a:r>
                    </a:p>
                    <a:p>
                      <a:pPr marL="342900" lvl="0" indent="-342900" algn="just">
                        <a:lnSpc>
                          <a:spcPct val="115000"/>
                        </a:lnSpc>
                        <a:spcAft>
                          <a:spcPts val="800"/>
                        </a:spcAft>
                        <a:buFont typeface="Arial" panose="020B0604020202020204" pitchFamily="34" charset="0"/>
                        <a:buChar char="•"/>
                        <a:tabLst>
                          <a:tab pos="121920" algn="l"/>
                        </a:tabLst>
                      </a:pPr>
                      <a:r>
                        <a:rPr lang="en-US" sz="2000" kern="100">
                          <a:effectLst/>
                          <a:latin typeface="Times New Roman" panose="02020603050405020304" pitchFamily="18" charset="0"/>
                          <a:cs typeface="Times New Roman" panose="02020603050405020304" pitchFamily="18" charset="0"/>
                        </a:rPr>
                        <a:t>Nhóm bạn: bạn bè là nguồn thông tin tham khảo quan trọng khi chọn nghề, tuy nhiên cần tỉnh táo, không chạy theo phong trào.</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b"/>
                </a:tc>
                <a:extLst>
                  <a:ext uri="{0D108BD9-81ED-4DB2-BD59-A6C34878D82A}">
                    <a16:rowId xmlns:a16="http://schemas.microsoft.com/office/drawing/2014/main" val="2764213049"/>
                  </a:ext>
                </a:extLst>
              </a:tr>
            </a:tbl>
          </a:graphicData>
        </a:graphic>
      </p:graphicFrame>
    </p:spTree>
    <p:extLst>
      <p:ext uri="{BB962C8B-B14F-4D97-AF65-F5344CB8AC3E}">
        <p14:creationId xmlns:p14="http://schemas.microsoft.com/office/powerpoint/2010/main" val="586110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F60F-BD13-8A97-1664-06A214823BB9}"/>
              </a:ext>
            </a:extLst>
          </p:cNvPr>
          <p:cNvSpPr>
            <a:spLocks noGrp="1"/>
          </p:cNvSpPr>
          <p:nvPr>
            <p:ph type="title"/>
          </p:nvPr>
        </p:nvSpPr>
        <p:spPr>
          <a:xfrm>
            <a:off x="4515819" y="473612"/>
            <a:ext cx="2478437" cy="1325563"/>
          </a:xfrm>
        </p:spPr>
        <p:txBody>
          <a:bodyPr/>
          <a:lstStyle/>
          <a:p>
            <a:r>
              <a:rPr lang="en-US"/>
              <a:t>TIẾT 4</a:t>
            </a:r>
          </a:p>
        </p:txBody>
      </p:sp>
      <p:pic>
        <p:nvPicPr>
          <p:cNvPr id="2050" name="Picture 2" descr="JobsGO Blog">
            <a:extLst>
              <a:ext uri="{FF2B5EF4-FFF2-40B4-BE49-F238E27FC236}">
                <a16:creationId xmlns:a16="http://schemas.microsoft.com/office/drawing/2014/main" id="{8F01EC64-C9D1-6921-FCDA-7BCD3838A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25" y="2406183"/>
            <a:ext cx="4617527" cy="287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60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1">
            <a:extLst>
              <a:ext uri="{FF2B5EF4-FFF2-40B4-BE49-F238E27FC236}">
                <a16:creationId xmlns:a16="http://schemas.microsoft.com/office/drawing/2014/main" id="{D936340D-35ED-4875-3597-DAE5CF26D6CB}"/>
              </a:ext>
            </a:extLst>
          </p:cNvPr>
          <p:cNvSpPr>
            <a:spLocks noChangeArrowheads="1"/>
          </p:cNvSpPr>
          <p:nvPr/>
        </p:nvSpPr>
        <p:spPr bwMode="auto">
          <a:xfrm>
            <a:off x="1137034" y="2194103"/>
            <a:ext cx="4438036" cy="15409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indent="114300" eaLnBrk="0" fontAlgn="base" hangingPunct="0">
              <a:spcBef>
                <a:spcPct val="0"/>
              </a:spcBef>
              <a:spcAft>
                <a:spcPct val="0"/>
              </a:spcAft>
              <a:tabLst>
                <a:tab pos="492125" algn="l"/>
              </a:tabLst>
              <a:defRPr>
                <a:solidFill>
                  <a:schemeClr val="tx1"/>
                </a:solidFill>
                <a:latin typeface="Arial" panose="020B0604020202020204" pitchFamily="34" charset="0"/>
              </a:defRPr>
            </a:lvl1pPr>
            <a:lvl2pPr eaLnBrk="0" fontAlgn="base" hangingPunct="0">
              <a:spcBef>
                <a:spcPct val="0"/>
              </a:spcBef>
              <a:spcAft>
                <a:spcPct val="0"/>
              </a:spcAft>
              <a:tabLst>
                <a:tab pos="492125" algn="l"/>
              </a:tabLst>
              <a:defRPr>
                <a:solidFill>
                  <a:schemeClr val="tx1"/>
                </a:solidFill>
                <a:latin typeface="Arial" panose="020B0604020202020204" pitchFamily="34" charset="0"/>
              </a:defRPr>
            </a:lvl2pPr>
            <a:lvl3pPr eaLnBrk="0" fontAlgn="base" hangingPunct="0">
              <a:spcBef>
                <a:spcPct val="0"/>
              </a:spcBef>
              <a:spcAft>
                <a:spcPct val="0"/>
              </a:spcAft>
              <a:tabLst>
                <a:tab pos="492125" algn="l"/>
              </a:tabLst>
              <a:defRPr>
                <a:solidFill>
                  <a:schemeClr val="tx1"/>
                </a:solidFill>
                <a:latin typeface="Arial" panose="020B0604020202020204" pitchFamily="34" charset="0"/>
              </a:defRPr>
            </a:lvl3pPr>
            <a:lvl4pPr eaLnBrk="0" fontAlgn="base" hangingPunct="0">
              <a:spcBef>
                <a:spcPct val="0"/>
              </a:spcBef>
              <a:spcAft>
                <a:spcPct val="0"/>
              </a:spcAft>
              <a:tabLst>
                <a:tab pos="492125" algn="l"/>
              </a:tabLst>
              <a:defRPr>
                <a:solidFill>
                  <a:schemeClr val="tx1"/>
                </a:solidFill>
                <a:latin typeface="Arial" panose="020B0604020202020204" pitchFamily="34" charset="0"/>
              </a:defRPr>
            </a:lvl4pPr>
            <a:lvl5pPr eaLnBrk="0" fontAlgn="base" hangingPunct="0">
              <a:spcBef>
                <a:spcPct val="0"/>
              </a:spcBef>
              <a:spcAft>
                <a:spcPct val="0"/>
              </a:spcAft>
              <a:tabLst>
                <a:tab pos="492125" algn="l"/>
              </a:tabLst>
              <a:defRPr>
                <a:solidFill>
                  <a:schemeClr val="tx1"/>
                </a:solidFill>
                <a:latin typeface="Arial" panose="020B0604020202020204" pitchFamily="34" charset="0"/>
              </a:defRPr>
            </a:lvl5pPr>
            <a:lvl6pPr eaLnBrk="0" fontAlgn="base" hangingPunct="0">
              <a:spcBef>
                <a:spcPct val="0"/>
              </a:spcBef>
              <a:spcAft>
                <a:spcPct val="0"/>
              </a:spcAft>
              <a:tabLst>
                <a:tab pos="492125" algn="l"/>
              </a:tabLst>
              <a:defRPr>
                <a:solidFill>
                  <a:schemeClr val="tx1"/>
                </a:solidFill>
                <a:latin typeface="Arial" panose="020B0604020202020204" pitchFamily="34" charset="0"/>
              </a:defRPr>
            </a:lvl6pPr>
            <a:lvl7pPr eaLnBrk="0" fontAlgn="base" hangingPunct="0">
              <a:spcBef>
                <a:spcPct val="0"/>
              </a:spcBef>
              <a:spcAft>
                <a:spcPct val="0"/>
              </a:spcAft>
              <a:tabLst>
                <a:tab pos="492125" algn="l"/>
              </a:tabLst>
              <a:defRPr>
                <a:solidFill>
                  <a:schemeClr val="tx1"/>
                </a:solidFill>
                <a:latin typeface="Arial" panose="020B0604020202020204" pitchFamily="34" charset="0"/>
              </a:defRPr>
            </a:lvl7pPr>
            <a:lvl8pPr eaLnBrk="0" fontAlgn="base" hangingPunct="0">
              <a:spcBef>
                <a:spcPct val="0"/>
              </a:spcBef>
              <a:spcAft>
                <a:spcPct val="0"/>
              </a:spcAft>
              <a:tabLst>
                <a:tab pos="492125" algn="l"/>
              </a:tabLst>
              <a:defRPr>
                <a:solidFill>
                  <a:schemeClr val="tx1"/>
                </a:solidFill>
                <a:latin typeface="Arial" panose="020B0604020202020204" pitchFamily="34" charset="0"/>
              </a:defRPr>
            </a:lvl8pPr>
            <a:lvl9pPr eaLnBrk="0" fontAlgn="base" hangingPunct="0">
              <a:spcBef>
                <a:spcPct val="0"/>
              </a:spcBef>
              <a:spcAft>
                <a:spcPct val="0"/>
              </a:spcAft>
              <a:tabLst>
                <a:tab pos="492125" algn="l"/>
              </a:tabLst>
              <a:defRPr>
                <a:solidFill>
                  <a:schemeClr val="tx1"/>
                </a:solidFill>
                <a:latin typeface="Arial" panose="020B0604020202020204" pitchFamily="34" charset="0"/>
              </a:defRPr>
            </a:lvl9pPr>
          </a:lstStyle>
          <a:p>
            <a:pPr marR="0" lvl="0" indent="0" defTabSz="914400" eaLnBrk="1" fontAlgn="base" hangingPunct="1">
              <a:lnSpc>
                <a:spcPct val="90000"/>
              </a:lnSpc>
              <a:spcBef>
                <a:spcPct val="0"/>
              </a:spcBef>
              <a:spcAft>
                <a:spcPts val="600"/>
              </a:spcAft>
              <a:buClrTx/>
              <a:buSzTx/>
              <a:tabLst>
                <a:tab pos="492125" algn="l"/>
              </a:tabLst>
            </a:pPr>
            <a:r>
              <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rPr>
              <a:t>Thảo luận: Lí do em lựa chọn hoặc không lựa chọn nghề thuộc lĩnh vực kĩ thuật, công nghệ và điền vào bảng:</a:t>
            </a:r>
          </a:p>
          <a:p>
            <a:pPr marL="0" marR="0" lvl="0" indent="-228600" defTabSz="914400" eaLnBrk="1" fontAlgn="base" hangingPunct="1">
              <a:lnSpc>
                <a:spcPct val="90000"/>
              </a:lnSpc>
              <a:spcBef>
                <a:spcPct val="0"/>
              </a:spcBef>
              <a:spcAft>
                <a:spcPts val="600"/>
              </a:spcAft>
              <a:buClrTx/>
              <a:buSzTx/>
              <a:buFont typeface="Arial" panose="020B0604020202020204" pitchFamily="34" charset="0"/>
              <a:buChar char="•"/>
              <a:tabLst>
                <a:tab pos="492125" algn="l"/>
              </a:tabLst>
            </a:pPr>
            <a:endPar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AB28F79-F5D8-7474-5E8C-E8C09BD15EAA}"/>
              </a:ext>
            </a:extLst>
          </p:cNvPr>
          <p:cNvGraphicFramePr>
            <a:graphicFrameLocks noGrp="1"/>
          </p:cNvGraphicFramePr>
          <p:nvPr>
            <p:extLst>
              <p:ext uri="{D42A27DB-BD31-4B8C-83A1-F6EECF244321}">
                <p14:modId xmlns:p14="http://schemas.microsoft.com/office/powerpoint/2010/main" val="2845578829"/>
              </p:ext>
            </p:extLst>
          </p:nvPr>
        </p:nvGraphicFramePr>
        <p:xfrm>
          <a:off x="7062718" y="262210"/>
          <a:ext cx="4808558" cy="6333579"/>
        </p:xfrm>
        <a:graphic>
          <a:graphicData uri="http://schemas.openxmlformats.org/drawingml/2006/table">
            <a:tbl>
              <a:tblPr firstRow="1" firstCol="1" bandRow="1"/>
              <a:tblGrid>
                <a:gridCol w="1414429">
                  <a:extLst>
                    <a:ext uri="{9D8B030D-6E8A-4147-A177-3AD203B41FA5}">
                      <a16:colId xmlns:a16="http://schemas.microsoft.com/office/drawing/2014/main" val="3425384197"/>
                    </a:ext>
                  </a:extLst>
                </a:gridCol>
                <a:gridCol w="3394129">
                  <a:extLst>
                    <a:ext uri="{9D8B030D-6E8A-4147-A177-3AD203B41FA5}">
                      <a16:colId xmlns:a16="http://schemas.microsoft.com/office/drawing/2014/main" val="4172797081"/>
                    </a:ext>
                  </a:extLst>
                </a:gridCol>
              </a:tblGrid>
              <a:tr h="247031">
                <a:tc>
                  <a:txBody>
                    <a:bodyPr/>
                    <a:lstStyle/>
                    <a:p>
                      <a:pPr indent="118872" algn="ctr" fontAlgn="ctr">
                        <a:lnSpc>
                          <a:spcPct val="115000"/>
                        </a:lnSpc>
                        <a:spcBef>
                          <a:spcPts val="0"/>
                        </a:spcBef>
                        <a:spcAft>
                          <a:spcPts val="0"/>
                        </a:spcAft>
                      </a:pPr>
                      <a:r>
                        <a:rPr lang="en-US" sz="1800" b="1"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Quyết định lựa chọn</a:t>
                      </a:r>
                      <a:endParaRPr lang="en-US" sz="1800" b="0" i="0" u="none" strike="noStrike">
                        <a:effectLst/>
                        <a:latin typeface="Arial" panose="020B0604020202020204" pitchFamily="34" charset="0"/>
                      </a:endParaRPr>
                    </a:p>
                  </a:txBody>
                  <a:tcPr marL="5382" marR="5382" marT="807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en-US" sz="1800" b="1"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Lí do</a:t>
                      </a:r>
                      <a:endParaRPr lang="en-US" sz="1800" b="0" i="0" u="none" strike="noStrike">
                        <a:effectLst/>
                        <a:latin typeface="Arial" panose="020B0604020202020204" pitchFamily="34" charset="0"/>
                      </a:endParaRPr>
                    </a:p>
                  </a:txBody>
                  <a:tcPr marL="5382" marR="5382" marT="8073" marB="0" anchor="ctr">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4105915284"/>
                  </a:ext>
                </a:extLst>
              </a:tr>
              <a:tr h="2599581">
                <a:tc>
                  <a:txBody>
                    <a:bodyPr/>
                    <a:lstStyle/>
                    <a:p>
                      <a:pPr algn="l" fontAlgn="ctr">
                        <a:lnSpc>
                          <a:spcPct val="115000"/>
                        </a:lnSpc>
                        <a:spcBef>
                          <a:spcPts val="0"/>
                        </a:spcBef>
                        <a:spcAft>
                          <a:spcPts val="0"/>
                        </a:spcAft>
                      </a:pPr>
                      <a:r>
                        <a:rPr lang="en-US"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Chọn</a:t>
                      </a:r>
                      <a:endParaRPr lang="en-US" sz="1800" b="0" i="0" u="none" strike="noStrike">
                        <a:effectLst/>
                        <a:latin typeface="Arial" panose="020B0604020202020204" pitchFamily="34" charset="0"/>
                      </a:endParaRPr>
                    </a:p>
                  </a:txBody>
                  <a:tcPr marL="5382" marR="5382" marT="807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algn="l" fontAlgn="ctr">
                        <a:lnSpc>
                          <a:spcPct val="115000"/>
                        </a:lnSpc>
                        <a:spcBef>
                          <a:spcPts val="0"/>
                        </a:spcBef>
                        <a:spcAft>
                          <a:spcPts val="0"/>
                        </a:spcAft>
                      </a:pPr>
                      <a:r>
                        <a:rPr lang="vi-VN" sz="1800" b="0" i="1"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Yếu tố chủ quan</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Năng lực</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Sở thích</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Cá tính</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1"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Yếu tố khách quan</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Nhà trường</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Gia đình</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Xã hội</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Bạn bè</a:t>
                      </a:r>
                      <a:endParaRPr lang="vi-VN" sz="1800" b="0" i="0" u="none" strike="noStrike">
                        <a:effectLst/>
                        <a:latin typeface="Arial" panose="020B0604020202020204" pitchFamily="34" charset="0"/>
                      </a:endParaRPr>
                    </a:p>
                  </a:txBody>
                  <a:tcPr marL="5382" marR="5382" marT="8073" marB="0" anchor="ctr">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25426352"/>
                  </a:ext>
                </a:extLst>
              </a:tr>
              <a:tr h="2599581">
                <a:tc>
                  <a:txBody>
                    <a:bodyPr/>
                    <a:lstStyle/>
                    <a:p>
                      <a:pPr algn="l" fontAlgn="ctr">
                        <a:lnSpc>
                          <a:spcPct val="115000"/>
                        </a:lnSpc>
                        <a:spcBef>
                          <a:spcPts val="0"/>
                        </a:spcBef>
                        <a:spcAft>
                          <a:spcPts val="0"/>
                        </a:spcAft>
                      </a:pPr>
                      <a:r>
                        <a:rPr lang="en-US"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Không chọn</a:t>
                      </a:r>
                      <a:endParaRPr lang="en-US" sz="1800" b="0" i="0" u="none" strike="noStrike">
                        <a:effectLst/>
                        <a:latin typeface="Arial" panose="020B0604020202020204" pitchFamily="34" charset="0"/>
                      </a:endParaRPr>
                    </a:p>
                  </a:txBody>
                  <a:tcPr marL="5382" marR="5382" marT="807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vi-VN" sz="1800" b="0" i="1"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Yếu tố chủ quan</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Năng lực</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Sở thích</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Cá tính</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1"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Yếu tô khách quan</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Nhà trường</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Gia đình</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Xã hội</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Bạn bè</a:t>
                      </a:r>
                      <a:endParaRPr lang="vi-VN" sz="1800" b="0" i="0" u="none" strike="noStrike">
                        <a:effectLst/>
                        <a:latin typeface="Arial" panose="020B0604020202020204" pitchFamily="34" charset="0"/>
                      </a:endParaRPr>
                    </a:p>
                  </a:txBody>
                  <a:tcPr marL="5382" marR="5382" marT="8073" marB="0">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2765626919"/>
                  </a:ext>
                </a:extLst>
              </a:tr>
            </a:tbl>
          </a:graphicData>
        </a:graphic>
      </p:graphicFrame>
      <p:sp>
        <p:nvSpPr>
          <p:cNvPr id="6" name="TextBox 5">
            <a:extLst>
              <a:ext uri="{FF2B5EF4-FFF2-40B4-BE49-F238E27FC236}">
                <a16:creationId xmlns:a16="http://schemas.microsoft.com/office/drawing/2014/main" id="{3C9D3607-7666-9B6B-26AB-FFE2761C099B}"/>
              </a:ext>
            </a:extLst>
          </p:cNvPr>
          <p:cNvSpPr txBox="1"/>
          <p:nvPr/>
        </p:nvSpPr>
        <p:spPr>
          <a:xfrm>
            <a:off x="2195954" y="302853"/>
            <a:ext cx="2350085" cy="523220"/>
          </a:xfrm>
          <a:prstGeom prst="rect">
            <a:avLst/>
          </a:prstGeom>
          <a:solidFill>
            <a:schemeClr val="tx2">
              <a:lumMod val="75000"/>
              <a:lumOff val="25000"/>
            </a:schemeClr>
          </a:solid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351673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5CB73D5-75E5-676E-E69E-1735FE3C037C}"/>
              </a:ext>
            </a:extLst>
          </p:cNvPr>
          <p:cNvSpPr/>
          <p:nvPr/>
        </p:nvSpPr>
        <p:spPr>
          <a:xfrm>
            <a:off x="89120" y="1642940"/>
            <a:ext cx="6006880" cy="28825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effectLst/>
                <a:latin typeface="Times New Roman" panose="02020603050405020304" pitchFamily="18" charset="0"/>
                <a:ea typeface="Times New Roman" panose="02020603050405020304" pitchFamily="18" charset="0"/>
              </a:rPr>
              <a:t>Ba yếu tố trong hình có ảnh hưởng như thế nào tới quyết định lựa chọn nghề nghiệp của bản thân trong lĩnh vực kĩ thuật?</a:t>
            </a:r>
            <a:endParaRPr lang="en-US" sz="2400"/>
          </a:p>
        </p:txBody>
      </p:sp>
      <p:pic>
        <p:nvPicPr>
          <p:cNvPr id="6" name="Picture 5">
            <a:extLst>
              <a:ext uri="{FF2B5EF4-FFF2-40B4-BE49-F238E27FC236}">
                <a16:creationId xmlns:a16="http://schemas.microsoft.com/office/drawing/2014/main" id="{FC57B5A2-5884-FDED-BB68-1FC828CBA115}"/>
              </a:ext>
            </a:extLst>
          </p:cNvPr>
          <p:cNvPicPr>
            <a:picLocks noChangeAspect="1"/>
          </p:cNvPicPr>
          <p:nvPr/>
        </p:nvPicPr>
        <p:blipFill>
          <a:blip r:embed="rId2"/>
          <a:stretch>
            <a:fillRect/>
          </a:stretch>
        </p:blipFill>
        <p:spPr>
          <a:xfrm>
            <a:off x="6250980" y="242066"/>
            <a:ext cx="5851901" cy="5831441"/>
          </a:xfrm>
          <a:prstGeom prst="rect">
            <a:avLst/>
          </a:prstGeom>
        </p:spPr>
      </p:pic>
    </p:spTree>
    <p:extLst>
      <p:ext uri="{BB962C8B-B14F-4D97-AF65-F5344CB8AC3E}">
        <p14:creationId xmlns:p14="http://schemas.microsoft.com/office/powerpoint/2010/main" val="3259428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551CE3A8-88C2-0457-CFC3-DCE6AD861010}"/>
              </a:ext>
            </a:extLst>
          </p:cNvPr>
          <p:cNvSpPr/>
          <p:nvPr/>
        </p:nvSpPr>
        <p:spPr>
          <a:xfrm>
            <a:off x="1534332" y="1425844"/>
            <a:ext cx="8570563" cy="2820692"/>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2131023-FC55-070E-ABD8-FF7A495FF333}"/>
              </a:ext>
            </a:extLst>
          </p:cNvPr>
          <p:cNvSpPr txBox="1"/>
          <p:nvPr/>
        </p:nvSpPr>
        <p:spPr>
          <a:xfrm>
            <a:off x="2202372" y="1983476"/>
            <a:ext cx="7546061" cy="1938992"/>
          </a:xfrm>
          <a:prstGeom prst="rect">
            <a:avLst/>
          </a:prstGeom>
          <a:noFill/>
        </p:spPr>
        <p:txBody>
          <a:bodyPr wrap="square">
            <a:spAutoFit/>
          </a:bodyPr>
          <a:lstStyle/>
          <a:p>
            <a:r>
              <a:rPr lang="en-US" sz="2400">
                <a:solidFill>
                  <a:schemeClr val="bg1"/>
                </a:solidFill>
                <a:effectLst/>
                <a:latin typeface="Times New Roman" panose="02020603050405020304" pitchFamily="18" charset="0"/>
                <a:ea typeface="Times New Roman" panose="02020603050405020304" pitchFamily="18" charset="0"/>
              </a:rPr>
              <a:t>Một bạn của em cho rằng, khi lựa chọn nghề cứ chọn nghề dễ xin việc và kiếm được nhiều tiền mà không cần quan tâm tới mình có thích nghề nghiệp đó hay không. Em hãy đưa ra những lời khuyên giúp bạn có những bước chọn nghề đúng đắn.</a:t>
            </a:r>
            <a:endParaRPr lang="en-US" sz="2400">
              <a:solidFill>
                <a:schemeClr val="bg1"/>
              </a:solidFill>
            </a:endParaRPr>
          </a:p>
        </p:txBody>
      </p:sp>
      <p:sp>
        <p:nvSpPr>
          <p:cNvPr id="7" name="TextBox 6">
            <a:extLst>
              <a:ext uri="{FF2B5EF4-FFF2-40B4-BE49-F238E27FC236}">
                <a16:creationId xmlns:a16="http://schemas.microsoft.com/office/drawing/2014/main" id="{E9D3DC06-115D-BB48-9574-EE4CE73C30AD}"/>
              </a:ext>
            </a:extLst>
          </p:cNvPr>
          <p:cNvSpPr txBox="1"/>
          <p:nvPr/>
        </p:nvSpPr>
        <p:spPr>
          <a:xfrm>
            <a:off x="4954938" y="288031"/>
            <a:ext cx="2282124" cy="523220"/>
          </a:xfrm>
          <a:prstGeom prst="rect">
            <a:avLst/>
          </a:prstGeom>
          <a:noFill/>
        </p:spPr>
        <p:txBody>
          <a:bodyPr wrap="square">
            <a:spAutoFit/>
          </a:bodyPr>
          <a:lstStyle/>
          <a:p>
            <a:r>
              <a:rPr lang="en-US" sz="2800" b="1">
                <a:effectLst/>
                <a:latin typeface="Times New Roman" panose="02020603050405020304" pitchFamily="18" charset="0"/>
                <a:ea typeface="Times New Roman" panose="02020603050405020304" pitchFamily="18" charset="0"/>
              </a:rPr>
              <a:t>VẬN DỤNG</a:t>
            </a:r>
            <a:endParaRPr lang="en-US" sz="2800" b="1"/>
          </a:p>
        </p:txBody>
      </p:sp>
    </p:spTree>
    <p:extLst>
      <p:ext uri="{BB962C8B-B14F-4D97-AF65-F5344CB8AC3E}">
        <p14:creationId xmlns:p14="http://schemas.microsoft.com/office/powerpoint/2010/main" val="1843074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196B84-2C3C-3F86-24DF-FB250288EDCC}"/>
              </a:ext>
            </a:extLst>
          </p:cNvPr>
          <p:cNvSpPr txBox="1"/>
          <p:nvPr/>
        </p:nvSpPr>
        <p:spPr>
          <a:xfrm>
            <a:off x="277678" y="192998"/>
            <a:ext cx="7022023" cy="1052852"/>
          </a:xfrm>
          <a:prstGeom prst="rect">
            <a:avLst/>
          </a:prstGeom>
          <a:noFill/>
        </p:spPr>
        <p:txBody>
          <a:bodyPr wrap="square">
            <a:spAutoFit/>
          </a:bodyPr>
          <a:lstStyle/>
          <a:p>
            <a:pPr marL="17780" algn="just">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I.Một số lí thuyết cơ bản về lựa chọn nghề nghiệp</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1.Lí thuyết mật mã Holland</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16782A4-1DCD-0898-4FC4-AF731D1A9396}"/>
              </a:ext>
            </a:extLst>
          </p:cNvPr>
          <p:cNvSpPr txBox="1"/>
          <p:nvPr/>
        </p:nvSpPr>
        <p:spPr>
          <a:xfrm>
            <a:off x="4250409" y="1245850"/>
            <a:ext cx="7776276" cy="3921073"/>
          </a:xfrm>
          <a:prstGeom prst="rect">
            <a:avLst/>
          </a:prstGeom>
          <a:noFill/>
        </p:spPr>
        <p:txBody>
          <a:bodyPr wrap="square">
            <a:spAutoFit/>
          </a:bodyPr>
          <a:lstStyle/>
          <a:p>
            <a:pPr algn="just">
              <a:lnSpc>
                <a:spcPct val="120000"/>
              </a:lnSpc>
              <a:spcAft>
                <a:spcPts val="800"/>
              </a:spcAft>
            </a:pPr>
            <a:r>
              <a:rPr lang="en-US" sz="2200" kern="100">
                <a:effectLst/>
                <a:latin typeface="Times New Roman" panose="02020603050405020304" pitchFamily="18" charset="0"/>
                <a:ea typeface="Times New Roman" panose="02020603050405020304" pitchFamily="18" charset="0"/>
                <a:cs typeface="Times New Roman" panose="02020603050405020304" pitchFamily="18" charset="0"/>
              </a:rPr>
              <a:t>- Nếu chọn được nghề nghiệp phù hợp với tính cách -&gt; dễ thích ứng và hoàn thành tốt các nhiệm vụ được giao, -&gt; dễ đạt được thành công và hài lòng với nghề nghiệp.</a:t>
            </a:r>
            <a:endParaRPr lang="en-US" sz="2200" kern="10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pPr>
            <a:r>
              <a:rPr lang="en-US" sz="2200" kern="100">
                <a:effectLst/>
                <a:latin typeface="Times New Roman" panose="02020603050405020304" pitchFamily="18" charset="0"/>
                <a:ea typeface="Times New Roman" panose="02020603050405020304" pitchFamily="18" charset="0"/>
                <a:cs typeface="Times New Roman" panose="02020603050405020304" pitchFamily="18" charset="0"/>
              </a:rPr>
              <a:t>- Thiên hướng nghề nghiệp chính là biểu hiện của tính cách</a:t>
            </a:r>
            <a:endParaRPr lang="en-US" sz="2200" kern="10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pPr>
            <a:r>
              <a:rPr lang="en-US" sz="2200" kern="100">
                <a:effectLst/>
                <a:latin typeface="Times New Roman" panose="02020603050405020304" pitchFamily="18" charset="0"/>
                <a:ea typeface="Times New Roman" panose="02020603050405020304" pitchFamily="18" charset="0"/>
                <a:cs typeface="Times New Roman" panose="02020603050405020304" pitchFamily="18" charset="0"/>
              </a:rPr>
              <a:t> + Có 6 môi trường nghề nghiệp tương ứng với 6 kiểu tính cách, đó là: nhóm kĩ thuật; nhóm nghiên cứu; nhóm nghệ thuật; nhóm xã hội, nhóm quản lí; nhóm nghiệp vụ.</a:t>
            </a:r>
            <a:endParaRPr lang="en-US" sz="2200" kern="100">
              <a:effectLst/>
              <a:latin typeface="Aptos" panose="020B0004020202020204" pitchFamily="34" charset="0"/>
              <a:ea typeface="Times New Roman" panose="02020603050405020304" pitchFamily="18" charset="0"/>
              <a:cs typeface="Times New Roman" panose="02020603050405020304" pitchFamily="18" charset="0"/>
            </a:endParaRPr>
          </a:p>
          <a:p>
            <a:r>
              <a:rPr lang="en-US" sz="2200">
                <a:effectLst/>
                <a:latin typeface="Times New Roman" panose="02020603050405020304" pitchFamily="18" charset="0"/>
                <a:ea typeface="Times New Roman" panose="02020603050405020304" pitchFamily="18" charset="0"/>
              </a:rPr>
              <a:t>Thực tế, tính cách của một người có thể là sự kết hợp của hai hay ba nhóm tính cách khác nhau</a:t>
            </a:r>
            <a:r>
              <a:rPr lang="en-US" sz="220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200"/>
          </a:p>
        </p:txBody>
      </p:sp>
      <p:sp>
        <p:nvSpPr>
          <p:cNvPr id="9" name="Thought Bubble: Cloud 8">
            <a:extLst>
              <a:ext uri="{FF2B5EF4-FFF2-40B4-BE49-F238E27FC236}">
                <a16:creationId xmlns:a16="http://schemas.microsoft.com/office/drawing/2014/main" id="{E5B238D7-C90D-7224-7EAC-45F0E0A4CCB6}"/>
              </a:ext>
            </a:extLst>
          </p:cNvPr>
          <p:cNvSpPr/>
          <p:nvPr/>
        </p:nvSpPr>
        <p:spPr>
          <a:xfrm>
            <a:off x="0" y="1445912"/>
            <a:ext cx="4250410" cy="413368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270510">
              <a:lnSpc>
                <a:spcPct val="124000"/>
              </a:lnSpc>
              <a:spcAft>
                <a:spcPts val="800"/>
              </a:spcAft>
              <a:tabLst>
                <a:tab pos="486410" algn="l"/>
              </a:tabLst>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 Em hãy tóm tắt các lý thuyết mật mã Holland và chỉ ra cách áp dụng lí thuyết trong chọn nghề cho bản thân</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30CC9CF-5B64-4A72-64AD-84518BEE1B53}"/>
              </a:ext>
            </a:extLst>
          </p:cNvPr>
          <p:cNvPicPr>
            <a:picLocks noChangeAspect="1"/>
          </p:cNvPicPr>
          <p:nvPr/>
        </p:nvPicPr>
        <p:blipFill>
          <a:blip r:embed="rId2"/>
          <a:stretch>
            <a:fillRect/>
          </a:stretch>
        </p:blipFill>
        <p:spPr>
          <a:xfrm>
            <a:off x="10197885" y="4761428"/>
            <a:ext cx="2022528" cy="2096571"/>
          </a:xfrm>
          <a:prstGeom prst="rect">
            <a:avLst/>
          </a:prstGeom>
        </p:spPr>
      </p:pic>
    </p:spTree>
    <p:extLst>
      <p:ext uri="{BB962C8B-B14F-4D97-AF65-F5344CB8AC3E}">
        <p14:creationId xmlns:p14="http://schemas.microsoft.com/office/powerpoint/2010/main" val="3464680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F917D-2670-8101-0D4C-0E0783436A8E}"/>
              </a:ext>
            </a:extLst>
          </p:cNvPr>
          <p:cNvPicPr>
            <a:picLocks noChangeAspect="1"/>
          </p:cNvPicPr>
          <p:nvPr/>
        </p:nvPicPr>
        <p:blipFill>
          <a:blip r:embed="rId2"/>
          <a:stretch>
            <a:fillRect/>
          </a:stretch>
        </p:blipFill>
        <p:spPr>
          <a:xfrm>
            <a:off x="1720312" y="0"/>
            <a:ext cx="9546956" cy="6571281"/>
          </a:xfrm>
          <a:prstGeom prst="rect">
            <a:avLst/>
          </a:prstGeom>
        </p:spPr>
      </p:pic>
    </p:spTree>
    <p:extLst>
      <p:ext uri="{BB962C8B-B14F-4D97-AF65-F5344CB8AC3E}">
        <p14:creationId xmlns:p14="http://schemas.microsoft.com/office/powerpoint/2010/main" val="475126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583CC6-E78A-0E14-BDAF-AACC5BDAB22D}"/>
              </a:ext>
            </a:extLst>
          </p:cNvPr>
          <p:cNvSpPr txBox="1"/>
          <p:nvPr/>
        </p:nvSpPr>
        <p:spPr>
          <a:xfrm>
            <a:off x="703326" y="322753"/>
            <a:ext cx="6869622" cy="5320431"/>
          </a:xfrm>
          <a:prstGeom prst="rect">
            <a:avLst/>
          </a:prstGeom>
          <a:noFill/>
        </p:spPr>
        <p:txBody>
          <a:bodyPr wrap="square">
            <a:spAutoFit/>
          </a:bodyPr>
          <a:lstStyle/>
          <a:p>
            <a:pPr algn="just">
              <a:lnSpc>
                <a:spcPct val="120000"/>
              </a:lnSpc>
              <a:spcAft>
                <a:spcPts val="800"/>
              </a:spcAft>
            </a:pPr>
            <a:r>
              <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rPr>
              <a:t>2.Lí thuyết cây nghề nghiệp</a:t>
            </a:r>
            <a:endParaRPr lang="en-US" sz="2800" kern="10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Lí thuyết cây nghề nghiệp chỉ ra mối quan hệ chặt chẽ giữa thành công trong nghề nghiệp với năng lực, cá tính, khả năng, giá trị nghề nghiệp của cá nhân</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20000"/>
              </a:lnSpc>
              <a:buFont typeface="Times New Roman" panose="02020603050405020304" pitchFamily="18" charset="0"/>
              <a:buChar char="-"/>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Cây nghề nghiệp gồm 2 bộ phận: </a:t>
            </a:r>
            <a:endParaRPr lang="en-US" sz="2400" kern="100">
              <a:latin typeface="Aptos" panose="020B0004020202020204" pitchFamily="34" charset="0"/>
              <a:ea typeface="Times New Roman" panose="02020603050405020304" pitchFamily="18" charset="0"/>
              <a:cs typeface="Times New Roman" panose="02020603050405020304" pitchFamily="18" charset="0"/>
            </a:endParaRPr>
          </a:p>
          <a:p>
            <a:pPr lvl="0" algn="just">
              <a:lnSpc>
                <a:spcPct val="120000"/>
              </a:lnSpc>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 Phần “gốc rễ” thể hiện cá tính, sở thích, khả năng, giá trị nghề nghiệp của mỗi cá nhân.</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p>
            <a:endParaRPr lang="en-US" sz="2400">
              <a:effectLst/>
              <a:latin typeface="Times New Roman" panose="02020603050405020304" pitchFamily="18" charset="0"/>
              <a:ea typeface="Times New Roman" panose="02020603050405020304" pitchFamily="18" charset="0"/>
            </a:endParaRPr>
          </a:p>
          <a:p>
            <a:r>
              <a:rPr lang="en-US" sz="2400">
                <a:effectLst/>
                <a:latin typeface="Times New Roman" panose="02020603050405020304" pitchFamily="18" charset="0"/>
                <a:ea typeface="Times New Roman" panose="02020603050405020304" pitchFamily="18" charset="0"/>
              </a:rPr>
              <a:t>+ Phần “quả” thể hiện những mong muốn của con người đối với nghề nghiệp như cơ hội việc làm, môi trường làm việc tốt, lương cao, công việc ổn định và được nhiều người tôn trọng.</a:t>
            </a:r>
            <a:endParaRPr lang="en-US" sz="2400"/>
          </a:p>
        </p:txBody>
      </p:sp>
      <p:pic>
        <p:nvPicPr>
          <p:cNvPr id="7" name="Picture 6">
            <a:extLst>
              <a:ext uri="{FF2B5EF4-FFF2-40B4-BE49-F238E27FC236}">
                <a16:creationId xmlns:a16="http://schemas.microsoft.com/office/drawing/2014/main" id="{A53AF9F3-9FA0-A7BE-2991-39C233A645A6}"/>
              </a:ext>
            </a:extLst>
          </p:cNvPr>
          <p:cNvPicPr>
            <a:picLocks noChangeAspect="1"/>
          </p:cNvPicPr>
          <p:nvPr/>
        </p:nvPicPr>
        <p:blipFill>
          <a:blip r:embed="rId2"/>
          <a:stretch>
            <a:fillRect/>
          </a:stretch>
        </p:blipFill>
        <p:spPr>
          <a:xfrm>
            <a:off x="8053864" y="1038081"/>
            <a:ext cx="3771429" cy="4161905"/>
          </a:xfrm>
          <a:prstGeom prst="rect">
            <a:avLst/>
          </a:prstGeom>
        </p:spPr>
      </p:pic>
      <p:sp>
        <p:nvSpPr>
          <p:cNvPr id="2" name="Thought Bubble: Cloud 1">
            <a:extLst>
              <a:ext uri="{FF2B5EF4-FFF2-40B4-BE49-F238E27FC236}">
                <a16:creationId xmlns:a16="http://schemas.microsoft.com/office/drawing/2014/main" id="{80936B9A-A654-65D2-CCCF-5CAFFE590445}"/>
              </a:ext>
            </a:extLst>
          </p:cNvPr>
          <p:cNvSpPr/>
          <p:nvPr/>
        </p:nvSpPr>
        <p:spPr>
          <a:xfrm>
            <a:off x="2619302" y="1253772"/>
            <a:ext cx="3476697" cy="2862617"/>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270510">
              <a:lnSpc>
                <a:spcPct val="124000"/>
              </a:lnSpc>
              <a:spcAft>
                <a:spcPts val="800"/>
              </a:spcAft>
              <a:tabLst>
                <a:tab pos="486410" algn="l"/>
              </a:tabLst>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 Em hãy mô tả mô hình cây nghề nghiệp</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501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par>
                                <p:cTn id="14" presetID="4" presetClass="exit" presetSubtype="32" fill="hold" grpId="1" nodeType="withEffect">
                                  <p:stCondLst>
                                    <p:cond delay="0"/>
                                  </p:stCondLst>
                                  <p:childTnLst>
                                    <p:animEffect transition="out" filter="box(out)">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down)">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down)">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down)">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2ED371-8E0D-1F64-D30B-E3983ADCF8EF}"/>
              </a:ext>
            </a:extLst>
          </p:cNvPr>
          <p:cNvSpPr txBox="1"/>
          <p:nvPr/>
        </p:nvSpPr>
        <p:spPr>
          <a:xfrm>
            <a:off x="3998562" y="542441"/>
            <a:ext cx="4959459" cy="954107"/>
          </a:xfrm>
          <a:prstGeom prst="rect">
            <a:avLst/>
          </a:prstGeom>
          <a:solidFill>
            <a:schemeClr val="accent4">
              <a:lumMod val="40000"/>
              <a:lumOff val="60000"/>
            </a:schemeClr>
          </a:solidFill>
        </p:spPr>
        <p:txBody>
          <a:bodyPr wrap="square" rtlCol="0">
            <a:spAutoFit/>
          </a:bodyPr>
          <a:lstStyle/>
          <a:p>
            <a:pPr algn="ctr"/>
            <a:r>
              <a:rPr lang="en-US" sz="2800" kern="100">
                <a:effectLst/>
                <a:latin typeface="Times New Roman" panose="02020603050405020304" pitchFamily="18" charset="0"/>
                <a:ea typeface="Times New Roman" panose="02020603050405020304" pitchFamily="18" charset="0"/>
                <a:cs typeface="Times New Roman" panose="02020603050405020304" pitchFamily="18" charset="0"/>
              </a:rPr>
              <a:t>Cách áp dụng lí thuyết trong chọn nghề cho bản th</a:t>
            </a:r>
            <a:r>
              <a:rPr lang="en-US" sz="2800" kern="100">
                <a:latin typeface="Times New Roman" panose="02020603050405020304" pitchFamily="18" charset="0"/>
                <a:ea typeface="Times New Roman" panose="02020603050405020304" pitchFamily="18" charset="0"/>
                <a:cs typeface="Times New Roman" panose="02020603050405020304" pitchFamily="18" charset="0"/>
              </a:rPr>
              <a:t>â</a:t>
            </a:r>
            <a:r>
              <a:rPr lang="en-US" sz="2800" kern="10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800"/>
          </a:p>
        </p:txBody>
      </p:sp>
      <p:pic>
        <p:nvPicPr>
          <p:cNvPr id="2" name="Picture 1">
            <a:extLst>
              <a:ext uri="{FF2B5EF4-FFF2-40B4-BE49-F238E27FC236}">
                <a16:creationId xmlns:a16="http://schemas.microsoft.com/office/drawing/2014/main" id="{CEAE5396-789D-FCE1-4C2A-91510D663322}"/>
              </a:ext>
            </a:extLst>
          </p:cNvPr>
          <p:cNvPicPr>
            <a:picLocks noChangeAspect="1"/>
          </p:cNvPicPr>
          <p:nvPr/>
        </p:nvPicPr>
        <p:blipFill>
          <a:blip r:embed="rId2"/>
          <a:stretch>
            <a:fillRect/>
          </a:stretch>
        </p:blipFill>
        <p:spPr>
          <a:xfrm>
            <a:off x="800660" y="1813302"/>
            <a:ext cx="5956602" cy="4757979"/>
          </a:xfrm>
          <a:prstGeom prst="rect">
            <a:avLst/>
          </a:prstGeom>
        </p:spPr>
      </p:pic>
      <p:pic>
        <p:nvPicPr>
          <p:cNvPr id="3" name="Picture 2">
            <a:extLst>
              <a:ext uri="{FF2B5EF4-FFF2-40B4-BE49-F238E27FC236}">
                <a16:creationId xmlns:a16="http://schemas.microsoft.com/office/drawing/2014/main" id="{D923DCE6-E726-E4C6-069E-B592DDE7D671}"/>
              </a:ext>
            </a:extLst>
          </p:cNvPr>
          <p:cNvPicPr>
            <a:picLocks noChangeAspect="1"/>
          </p:cNvPicPr>
          <p:nvPr/>
        </p:nvPicPr>
        <p:blipFill>
          <a:blip r:embed="rId3"/>
          <a:stretch>
            <a:fillRect/>
          </a:stretch>
        </p:blipFill>
        <p:spPr>
          <a:xfrm>
            <a:off x="7619912" y="1813302"/>
            <a:ext cx="4311578" cy="4757979"/>
          </a:xfrm>
          <a:prstGeom prst="rect">
            <a:avLst/>
          </a:prstGeom>
        </p:spPr>
      </p:pic>
    </p:spTree>
    <p:extLst>
      <p:ext uri="{BB962C8B-B14F-4D97-AF65-F5344CB8AC3E}">
        <p14:creationId xmlns:p14="http://schemas.microsoft.com/office/powerpoint/2010/main" val="9561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0DF6B93-F3AC-40E0-8651-89582E5E8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027539-FDC1-4BD7-ABD3-2C9688465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53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46EFA5-E6C7-4867-8011-E729148E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6742953"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FBFEA-E459-CAF6-B2B8-BF4CD2155B1E}"/>
              </a:ext>
            </a:extLst>
          </p:cNvPr>
          <p:cNvSpPr>
            <a:spLocks noGrp="1"/>
          </p:cNvSpPr>
          <p:nvPr>
            <p:ph type="title"/>
          </p:nvPr>
        </p:nvSpPr>
        <p:spPr>
          <a:xfrm>
            <a:off x="1326662" y="1243891"/>
            <a:ext cx="5461225" cy="634216"/>
          </a:xfrm>
        </p:spPr>
        <p:txBody>
          <a:bodyPr anchor="b">
            <a:normAutofit fontScale="90000"/>
          </a:bodyPr>
          <a:lstStyle/>
          <a:p>
            <a:pPr algn="ctr"/>
            <a:r>
              <a:rPr lang="en-US" sz="4000">
                <a:solidFill>
                  <a:schemeClr val="tx1">
                    <a:lumMod val="65000"/>
                    <a:lumOff val="35000"/>
                  </a:schemeClr>
                </a:solidFill>
                <a:latin typeface="Times New Roman" panose="02020603050405020304" pitchFamily="18" charset="0"/>
                <a:cs typeface="Times New Roman" panose="02020603050405020304" pitchFamily="18" charset="0"/>
              </a:rPr>
              <a:t>Luyện tập</a:t>
            </a:r>
          </a:p>
        </p:txBody>
      </p:sp>
      <p:sp>
        <p:nvSpPr>
          <p:cNvPr id="3" name="Content Placeholder 2">
            <a:extLst>
              <a:ext uri="{FF2B5EF4-FFF2-40B4-BE49-F238E27FC236}">
                <a16:creationId xmlns:a16="http://schemas.microsoft.com/office/drawing/2014/main" id="{534CA5DF-FF4B-50AE-9EDF-D53D4A2C2154}"/>
              </a:ext>
            </a:extLst>
          </p:cNvPr>
          <p:cNvSpPr>
            <a:spLocks noGrp="1"/>
          </p:cNvSpPr>
          <p:nvPr>
            <p:ph idx="1"/>
          </p:nvPr>
        </p:nvSpPr>
        <p:spPr>
          <a:xfrm>
            <a:off x="1335799" y="2563907"/>
            <a:ext cx="5461225" cy="1118087"/>
          </a:xfrm>
        </p:spPr>
        <p:txBody>
          <a:bodyPr anchor="t">
            <a:noAutofit/>
          </a:bodyPr>
          <a:lstStyle/>
          <a:p>
            <a:pPr marL="0" indent="0">
              <a:buNone/>
            </a:pPr>
            <a:r>
              <a:rPr lang="en-US" sz="2400" kern="10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 lí thuyết mật mã Holland và lí thuyết cây nghề nghiệp, em hãy xác định những đặc điểm cơ bản về sở thích, năng lực, cá tính của bản th</a:t>
            </a:r>
            <a:r>
              <a:rPr lang="en-US" sz="2400" kern="10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rPr>
              <a:t>â</a:t>
            </a:r>
            <a:r>
              <a:rPr lang="en-US" sz="2400" kern="10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400" kern="100">
              <a:solidFill>
                <a:schemeClr val="tx1">
                  <a:lumMod val="65000"/>
                  <a:lumOff val="3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4BAC6E4D-FD19-02E5-CC3B-56495C160BC1}"/>
              </a:ext>
            </a:extLst>
          </p:cNvPr>
          <p:cNvPicPr>
            <a:picLocks noChangeAspect="1"/>
          </p:cNvPicPr>
          <p:nvPr/>
        </p:nvPicPr>
        <p:blipFill>
          <a:blip r:embed="rId2"/>
          <a:srcRect t="569" r="2" b="13721"/>
          <a:stretch/>
        </p:blipFill>
        <p:spPr>
          <a:xfrm>
            <a:off x="8779933" y="685798"/>
            <a:ext cx="2726267" cy="2421467"/>
          </a:xfrm>
          <a:prstGeom prst="rect">
            <a:avLst/>
          </a:prstGeom>
        </p:spPr>
      </p:pic>
      <p:pic>
        <p:nvPicPr>
          <p:cNvPr id="9" name="Picture 8">
            <a:extLst>
              <a:ext uri="{FF2B5EF4-FFF2-40B4-BE49-F238E27FC236}">
                <a16:creationId xmlns:a16="http://schemas.microsoft.com/office/drawing/2014/main" id="{D46284EE-97F4-4523-022F-2AA352DB0819}"/>
              </a:ext>
            </a:extLst>
          </p:cNvPr>
          <p:cNvPicPr>
            <a:picLocks noChangeAspect="1"/>
          </p:cNvPicPr>
          <p:nvPr/>
        </p:nvPicPr>
        <p:blipFill>
          <a:blip r:embed="rId3"/>
          <a:srcRect r="-2" b="19617"/>
          <a:stretch/>
        </p:blipFill>
        <p:spPr>
          <a:xfrm>
            <a:off x="8779933" y="3750732"/>
            <a:ext cx="2726267" cy="2421467"/>
          </a:xfrm>
          <a:prstGeom prst="rect">
            <a:avLst/>
          </a:prstGeom>
        </p:spPr>
      </p:pic>
    </p:spTree>
    <p:extLst>
      <p:ext uri="{BB962C8B-B14F-4D97-AF65-F5344CB8AC3E}">
        <p14:creationId xmlns:p14="http://schemas.microsoft.com/office/powerpoint/2010/main" val="3333319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BFBFEA-E459-CAF6-B2B8-BF4CD2155B1E}"/>
              </a:ext>
            </a:extLst>
          </p:cNvPr>
          <p:cNvSpPr>
            <a:spLocks noGrp="1"/>
          </p:cNvSpPr>
          <p:nvPr>
            <p:ph type="title"/>
          </p:nvPr>
        </p:nvSpPr>
        <p:spPr>
          <a:xfrm>
            <a:off x="1514960" y="1216617"/>
            <a:ext cx="3810000" cy="3505200"/>
          </a:xfrm>
        </p:spPr>
        <p:txBody>
          <a:bodyPr anchor="t">
            <a:normAutofit/>
          </a:bodyPr>
          <a:lstStyle/>
          <a:p>
            <a:r>
              <a:rPr lang="en-US" sz="4000"/>
              <a:t>Luyện tập</a:t>
            </a:r>
          </a:p>
        </p:txBody>
      </p:sp>
      <p:sp>
        <p:nvSpPr>
          <p:cNvPr id="3" name="Content Placeholder 2">
            <a:extLst>
              <a:ext uri="{FF2B5EF4-FFF2-40B4-BE49-F238E27FC236}">
                <a16:creationId xmlns:a16="http://schemas.microsoft.com/office/drawing/2014/main" id="{534CA5DF-FF4B-50AE-9EDF-D53D4A2C2154}"/>
              </a:ext>
            </a:extLst>
          </p:cNvPr>
          <p:cNvSpPr>
            <a:spLocks noGrp="1"/>
          </p:cNvSpPr>
          <p:nvPr>
            <p:ph idx="1"/>
          </p:nvPr>
        </p:nvSpPr>
        <p:spPr>
          <a:xfrm>
            <a:off x="5279791" y="2336012"/>
            <a:ext cx="5638796" cy="1752600"/>
          </a:xfrm>
        </p:spPr>
        <p:txBody>
          <a:bodyPr>
            <a:normAutofit/>
          </a:bodyPr>
          <a:lstStyle/>
          <a:p>
            <a:pPr marL="0" indent="0">
              <a:buNone/>
            </a:pPr>
            <a:r>
              <a:rPr lang="en-US" sz="2400" kern="100">
                <a:solidFill>
                  <a:schemeClr val="tx1">
                    <a:alpha val="5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 sát Hình 4.4 - tìm hiểu thông tin và đặc điểm về nghề “thợ điện”, từ đó tìm hiểu rõ lí do mình phù hợp hay không khi làm nghề nghiệp này thông qua các lí thuyết cây nghề nghiệp.</a:t>
            </a:r>
            <a:endParaRPr lang="en-US" sz="2400" kern="100">
              <a:solidFill>
                <a:schemeClr val="tx1">
                  <a:alpha val="5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endParaRPr lang="en-US" sz="2400">
              <a:solidFill>
                <a:schemeClr val="tx1">
                  <a:alpha val="55000"/>
                </a:schemeClr>
              </a:solidFill>
            </a:endParaRPr>
          </a:p>
        </p:txBody>
      </p:sp>
      <p:sp>
        <p:nvSpPr>
          <p:cNvPr id="6" name="TextBox 5">
            <a:extLst>
              <a:ext uri="{FF2B5EF4-FFF2-40B4-BE49-F238E27FC236}">
                <a16:creationId xmlns:a16="http://schemas.microsoft.com/office/drawing/2014/main" id="{C881C46A-7412-33A8-9828-176E70AB262F}"/>
              </a:ext>
            </a:extLst>
          </p:cNvPr>
          <p:cNvSpPr txBox="1"/>
          <p:nvPr/>
        </p:nvSpPr>
        <p:spPr>
          <a:xfrm>
            <a:off x="4926521" y="1379641"/>
            <a:ext cx="6480231"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hlinkClick r:id="rId2"/>
              </a:rPr>
              <a:t>https://www.youtube.com/watch?v=HBYnLTu2_04&amp;list=PPSV</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Xem video về nghề thợ điện.</a:t>
            </a:r>
          </a:p>
        </p:txBody>
      </p:sp>
      <p:pic>
        <p:nvPicPr>
          <p:cNvPr id="5" name="Picture 4">
            <a:extLst>
              <a:ext uri="{FF2B5EF4-FFF2-40B4-BE49-F238E27FC236}">
                <a16:creationId xmlns:a16="http://schemas.microsoft.com/office/drawing/2014/main" id="{34617FD3-4707-2231-4055-C0FD9EC83E21}"/>
              </a:ext>
            </a:extLst>
          </p:cNvPr>
          <p:cNvPicPr>
            <a:picLocks noChangeAspect="1"/>
          </p:cNvPicPr>
          <p:nvPr/>
        </p:nvPicPr>
        <p:blipFill>
          <a:blip r:embed="rId3"/>
          <a:stretch>
            <a:fillRect/>
          </a:stretch>
        </p:blipFill>
        <p:spPr>
          <a:xfrm>
            <a:off x="785249" y="1849117"/>
            <a:ext cx="3638086" cy="3863300"/>
          </a:xfrm>
          <a:prstGeom prst="rect">
            <a:avLst/>
          </a:prstGeom>
        </p:spPr>
      </p:pic>
    </p:spTree>
    <p:extLst>
      <p:ext uri="{BB962C8B-B14F-4D97-AF65-F5344CB8AC3E}">
        <p14:creationId xmlns:p14="http://schemas.microsoft.com/office/powerpoint/2010/main" val="2432004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02B0EB3-6DD4-6708-69AF-12D16470E5B0}"/>
              </a:ext>
            </a:extLst>
          </p:cNvPr>
          <p:cNvPicPr>
            <a:picLocks noChangeAspect="1"/>
          </p:cNvPicPr>
          <p:nvPr/>
        </p:nvPicPr>
        <p:blipFill>
          <a:blip r:embed="rId2"/>
          <a:stretch>
            <a:fillRect/>
          </a:stretch>
        </p:blipFill>
        <p:spPr>
          <a:xfrm>
            <a:off x="1142350" y="-45163"/>
            <a:ext cx="7299701" cy="6169228"/>
          </a:xfrm>
          <a:prstGeom prst="rect">
            <a:avLst/>
          </a:prstGeom>
          <a:ln>
            <a:noFill/>
          </a:ln>
        </p:spPr>
      </p:pic>
      <p:sp>
        <p:nvSpPr>
          <p:cNvPr id="2" name="TextBox 1">
            <a:extLst>
              <a:ext uri="{FF2B5EF4-FFF2-40B4-BE49-F238E27FC236}">
                <a16:creationId xmlns:a16="http://schemas.microsoft.com/office/drawing/2014/main" id="{EAE840AC-4627-43BC-EB03-F4B1801ECC06}"/>
              </a:ext>
            </a:extLst>
          </p:cNvPr>
          <p:cNvSpPr txBox="1"/>
          <p:nvPr/>
        </p:nvSpPr>
        <p:spPr>
          <a:xfrm>
            <a:off x="8978569" y="2209894"/>
            <a:ext cx="2820692" cy="2308324"/>
          </a:xfrm>
          <a:prstGeom prst="rect">
            <a:avLst/>
          </a:prstGeom>
          <a:solidFill>
            <a:schemeClr val="accent4">
              <a:lumMod val="40000"/>
              <a:lumOff val="60000"/>
            </a:schemeClr>
          </a:solidFill>
        </p:spPr>
        <p:txBody>
          <a:bodyPr wrap="square" rtlCol="0">
            <a:spAutoFit/>
          </a:bodyPr>
          <a:lstStyle/>
          <a:p>
            <a:r>
              <a:rPr lang="en-US" sz="2400">
                <a:latin typeface="Times New Roman" panose="02020603050405020304" pitchFamily="18" charset="0"/>
                <a:cs typeface="Times New Roman" panose="02020603050405020304" pitchFamily="18" charset="0"/>
              </a:rPr>
              <a:t>-Điều bạn thích là gì?</a:t>
            </a:r>
          </a:p>
          <a:p>
            <a:r>
              <a:rPr lang="en-US" sz="2400">
                <a:latin typeface="Times New Roman" panose="02020603050405020304" pitchFamily="18" charset="0"/>
                <a:cs typeface="Times New Roman" panose="02020603050405020304" pitchFamily="18" charset="0"/>
              </a:rPr>
              <a:t>-Điều mà bạn giỏi?</a:t>
            </a:r>
          </a:p>
          <a:p>
            <a:r>
              <a:rPr lang="en-US" sz="2400">
                <a:latin typeface="Times New Roman" panose="02020603050405020304" pitchFamily="18" charset="0"/>
                <a:cs typeface="Times New Roman" panose="02020603050405020304" pitchFamily="18" charset="0"/>
              </a:rPr>
              <a:t>-Điều mà bạn được trả tiền?</a:t>
            </a:r>
          </a:p>
          <a:p>
            <a:r>
              <a:rPr lang="en-US" sz="2400">
                <a:latin typeface="Times New Roman" panose="02020603050405020304" pitchFamily="18" charset="0"/>
                <a:cs typeface="Times New Roman" panose="02020603050405020304" pitchFamily="18" charset="0"/>
              </a:rPr>
              <a:t>-Xã hội đang cần điều gì?</a:t>
            </a:r>
          </a:p>
        </p:txBody>
      </p:sp>
    </p:spTree>
    <p:extLst>
      <p:ext uri="{BB962C8B-B14F-4D97-AF65-F5344CB8AC3E}">
        <p14:creationId xmlns:p14="http://schemas.microsoft.com/office/powerpoint/2010/main" val="1292606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1303</Words>
  <Application>Microsoft Office PowerPoint</Application>
  <PresentationFormat>Widescreen</PresentationFormat>
  <Paragraphs>109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Times New Roman</vt:lpstr>
      <vt:lpstr>Office Theme</vt:lpstr>
      <vt:lpstr>BÀI 4: QUY TRÌNH LỰA CHỌN NGHỀ NGHIỆP</vt:lpstr>
      <vt:lpstr>PowerPoint Presentation</vt:lpstr>
      <vt:lpstr>PowerPoint Presentation</vt:lpstr>
      <vt:lpstr>PowerPoint Presentation</vt:lpstr>
      <vt:lpstr>PowerPoint Presentation</vt:lpstr>
      <vt:lpstr>PowerPoint Presentation</vt:lpstr>
      <vt:lpstr>Luyện tập</vt:lpstr>
      <vt:lpstr>Luyện tập</vt:lpstr>
      <vt:lpstr>PowerPoint Presentation</vt:lpstr>
      <vt:lpstr>TIẾT 2</vt:lpstr>
      <vt:lpstr>PowerPoint Presentation</vt:lpstr>
      <vt:lpstr>PowerPoint Presentation</vt:lpstr>
      <vt:lpstr>PowerPoint Presentation</vt:lpstr>
      <vt:lpstr>PowerPoint Presentation</vt:lpstr>
      <vt:lpstr>TIẾT 3</vt:lpstr>
      <vt:lpstr>III. Các yếu tố ảnh hưởng đến quyết định lựa chọn nghề nghiệp của bản thân trong lĩnh vực kĩ thuật, công nghệ.</vt:lpstr>
      <vt:lpstr>PowerPoint Presentation</vt:lpstr>
      <vt:lpstr>TIẾT 4</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QUY TRÌNH LỰA CHỌN NGHỀ NGHIỆP</dc:title>
  <dc:creator>Trần Thị Thu Hiền CN</dc:creator>
  <cp:lastModifiedBy>Phạm Thị Mừng</cp:lastModifiedBy>
  <cp:revision>18</cp:revision>
  <dcterms:created xsi:type="dcterms:W3CDTF">2024-07-06T08:59:14Z</dcterms:created>
  <dcterms:modified xsi:type="dcterms:W3CDTF">2024-08-29T22:18:25Z</dcterms:modified>
</cp:coreProperties>
</file>