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7" r:id="rId4"/>
    <p:sldMasterId id="2147483723" r:id="rId5"/>
    <p:sldMasterId id="2147483763" r:id="rId6"/>
  </p:sldMasterIdLst>
  <p:notesMasterIdLst>
    <p:notesMasterId r:id="rId37"/>
  </p:notesMasterIdLst>
  <p:sldIdLst>
    <p:sldId id="676" r:id="rId7"/>
    <p:sldId id="374" r:id="rId8"/>
    <p:sldId id="260" r:id="rId9"/>
    <p:sldId id="267" r:id="rId10"/>
    <p:sldId id="792" r:id="rId11"/>
    <p:sldId id="269" r:id="rId12"/>
    <p:sldId id="722" r:id="rId13"/>
    <p:sldId id="807" r:id="rId14"/>
    <p:sldId id="384" r:id="rId15"/>
    <p:sldId id="809" r:id="rId16"/>
    <p:sldId id="264" r:id="rId17"/>
    <p:sldId id="808" r:id="rId18"/>
    <p:sldId id="773" r:id="rId19"/>
    <p:sldId id="810" r:id="rId20"/>
    <p:sldId id="793" r:id="rId21"/>
    <p:sldId id="812" r:id="rId22"/>
    <p:sldId id="811" r:id="rId23"/>
    <p:sldId id="813" r:id="rId24"/>
    <p:sldId id="758" r:id="rId25"/>
    <p:sldId id="797" r:id="rId26"/>
    <p:sldId id="804" r:id="rId27"/>
    <p:sldId id="567" r:id="rId28"/>
    <p:sldId id="634" r:id="rId29"/>
    <p:sldId id="765" r:id="rId30"/>
    <p:sldId id="784" r:id="rId31"/>
    <p:sldId id="791" r:id="rId32"/>
    <p:sldId id="805" r:id="rId33"/>
    <p:sldId id="806" r:id="rId34"/>
    <p:sldId id="562" r:id="rId35"/>
    <p:sldId id="63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6E6E6"/>
    <a:srgbClr val="FDDE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4291" autoAdjust="0"/>
  </p:normalViewPr>
  <p:slideViewPr>
    <p:cSldViewPr snapToGrid="0">
      <p:cViewPr varScale="1">
        <p:scale>
          <a:sx n="77" d="100"/>
          <a:sy n="77"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7D611-EDDC-4799-8F0C-873EC0707CCE}"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3C7BA-A8A6-476F-8803-E3CB107ED86A}" type="slidenum">
              <a:rPr lang="en-US" smtClean="0"/>
              <a:t>‹#›</a:t>
            </a:fld>
            <a:endParaRPr lang="en-US"/>
          </a:p>
        </p:txBody>
      </p:sp>
    </p:spTree>
    <p:extLst>
      <p:ext uri="{BB962C8B-B14F-4D97-AF65-F5344CB8AC3E}">
        <p14:creationId xmlns:p14="http://schemas.microsoft.com/office/powerpoint/2010/main" val="76412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t>7</a:t>
            </a:fld>
            <a:endParaRPr lang="en-US"/>
          </a:p>
        </p:txBody>
      </p:sp>
    </p:spTree>
    <p:extLst>
      <p:ext uri="{BB962C8B-B14F-4D97-AF65-F5344CB8AC3E}">
        <p14:creationId xmlns:p14="http://schemas.microsoft.com/office/powerpoint/2010/main" val="5039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AA81-982F-07BC-093E-A4AFB6213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097C8-5FB0-9D21-FDF6-A4B976C1B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5A68C-AA4F-3603-9206-D4A47686A3B3}"/>
              </a:ext>
            </a:extLst>
          </p:cNvPr>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a:extLst>
              <a:ext uri="{FF2B5EF4-FFF2-40B4-BE49-F238E27FC236}">
                <a16:creationId xmlns:a16="http://schemas.microsoft.com/office/drawing/2014/main" id="{A35C2383-3D4C-6A5A-8B78-99AB3BD1552B}"/>
              </a:ext>
            </a:extLst>
          </p:cNvPr>
          <p:cNvSpPr>
            <a:spLocks noGrp="1"/>
          </p:cNvSpPr>
          <p:nvPr>
            <p:ph type="sldNum" sz="quarter" idx="5"/>
          </p:nvPr>
        </p:nvSpPr>
        <p:spPr/>
        <p:txBody>
          <a:bodyPr/>
          <a:lstStyle/>
          <a:p>
            <a:fld id="{6613C7BA-A8A6-476F-8803-E3CB107ED86A}" type="slidenum">
              <a:rPr lang="en-US" smtClean="0"/>
              <a:t>10</a:t>
            </a:fld>
            <a:endParaRPr lang="en-US"/>
          </a:p>
        </p:txBody>
      </p:sp>
    </p:spTree>
    <p:extLst>
      <p:ext uri="{BB962C8B-B14F-4D97-AF65-F5344CB8AC3E}">
        <p14:creationId xmlns:p14="http://schemas.microsoft.com/office/powerpoint/2010/main" val="380210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t>11</a:t>
            </a:fld>
            <a:endParaRPr lang="en-US"/>
          </a:p>
        </p:txBody>
      </p:sp>
    </p:spTree>
    <p:extLst>
      <p:ext uri="{BB962C8B-B14F-4D97-AF65-F5344CB8AC3E}">
        <p14:creationId xmlns:p14="http://schemas.microsoft.com/office/powerpoint/2010/main" val="18914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7607E-7857-7ACD-89A0-46737547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BEBA0-1DE8-4A52-1824-0D027652B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FE59B-E2C8-1240-6B57-3FBA26E3461A}"/>
              </a:ext>
            </a:extLst>
          </p:cNvPr>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a:extLst>
              <a:ext uri="{FF2B5EF4-FFF2-40B4-BE49-F238E27FC236}">
                <a16:creationId xmlns:a16="http://schemas.microsoft.com/office/drawing/2014/main" id="{C4C5A49D-84F0-F835-E39E-7FC5AF893B89}"/>
              </a:ext>
            </a:extLst>
          </p:cNvPr>
          <p:cNvSpPr>
            <a:spLocks noGrp="1"/>
          </p:cNvSpPr>
          <p:nvPr>
            <p:ph type="sldNum" sz="quarter" idx="5"/>
          </p:nvPr>
        </p:nvSpPr>
        <p:spPr/>
        <p:txBody>
          <a:bodyPr/>
          <a:lstStyle/>
          <a:p>
            <a:fld id="{6613C7BA-A8A6-476F-8803-E3CB107ED86A}" type="slidenum">
              <a:rPr lang="en-US" smtClean="0"/>
              <a:t>12</a:t>
            </a:fld>
            <a:endParaRPr lang="en-US"/>
          </a:p>
        </p:txBody>
      </p:sp>
    </p:spTree>
    <p:extLst>
      <p:ext uri="{BB962C8B-B14F-4D97-AF65-F5344CB8AC3E}">
        <p14:creationId xmlns:p14="http://schemas.microsoft.com/office/powerpoint/2010/main" val="181157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522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8EE0-F30C-8D0A-25C1-392EF28C08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CBD62-1C7A-BF75-F32C-704B9F192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BC42F-C784-1170-52FE-6378DFCCDE4A}"/>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5" name="Footer Placeholder 4">
            <a:extLst>
              <a:ext uri="{FF2B5EF4-FFF2-40B4-BE49-F238E27FC236}">
                <a16:creationId xmlns:a16="http://schemas.microsoft.com/office/drawing/2014/main" id="{5C4F8F77-50B9-F955-DC1B-D15629138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4F7D-921D-3C86-4953-710D3E4449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401113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50A-C6B8-8324-9AB0-E6779C1C0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686D7-9689-06A4-3528-07F3D131F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8224D-3011-32AA-5935-73A517DC9B14}"/>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5" name="Footer Placeholder 4">
            <a:extLst>
              <a:ext uri="{FF2B5EF4-FFF2-40B4-BE49-F238E27FC236}">
                <a16:creationId xmlns:a16="http://schemas.microsoft.com/office/drawing/2014/main" id="{0A6BFB18-1E8E-7BB0-0CB4-14FEC16E1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0861F-5B97-4306-2416-DE210B062AC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25626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2CBEC-91BD-D336-0522-BFDF5605B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A844B-5AE7-A036-8D91-8457B25DC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CE0DC-A585-F469-58B2-246B30EFDE39}"/>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5" name="Footer Placeholder 4">
            <a:extLst>
              <a:ext uri="{FF2B5EF4-FFF2-40B4-BE49-F238E27FC236}">
                <a16:creationId xmlns:a16="http://schemas.microsoft.com/office/drawing/2014/main" id="{9990AEF7-6F47-FDA3-6BB3-14A56B0FE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14D0B-E4D0-3AFD-A025-21632DE13863}"/>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15129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25626-D19E-4768-8C92-DC1402338552}"/>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37334E6E-2E90-4CC1-AE7E-F2927D221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653E2-471D-4300-844C-EEDDB7503130}"/>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11233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DCCC2-8421-40E8-8074-2DE9330AB2C5}"/>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D0FA3CD6-3C2F-4560-BF03-F90B47B5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D671-06FB-40A7-9CBD-B3688A7884AD}"/>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640710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81518-6A23-4D91-A4B3-30497ADC8705}"/>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52D84601-1D2F-46F5-9A43-04F797D86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DB935-CB8E-4C2B-8294-A8D4401BC2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46378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487CA-D5AC-4724-AEA4-369533588156}"/>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6" name="Footer Placeholder 5">
            <a:extLst>
              <a:ext uri="{FF2B5EF4-FFF2-40B4-BE49-F238E27FC236}">
                <a16:creationId xmlns:a16="http://schemas.microsoft.com/office/drawing/2014/main" id="{4E33B29A-8917-4DF2-A4F5-FD1CD1577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89E2-3661-45DF-A368-2DEE6F13B495}"/>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805257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B206-C54D-4459-AA5F-E3E19D5AE3F7}"/>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8" name="Footer Placeholder 7">
            <a:extLst>
              <a:ext uri="{FF2B5EF4-FFF2-40B4-BE49-F238E27FC236}">
                <a16:creationId xmlns:a16="http://schemas.microsoft.com/office/drawing/2014/main" id="{B6618845-34AE-4EDE-85F2-993F10E2B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44381-A274-4DD9-AC62-AD8F2856C7C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9075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6A28F-3901-44D5-A0B4-C4822A79490D}"/>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4" name="Footer Placeholder 3">
            <a:extLst>
              <a:ext uri="{FF2B5EF4-FFF2-40B4-BE49-F238E27FC236}">
                <a16:creationId xmlns:a16="http://schemas.microsoft.com/office/drawing/2014/main" id="{65845959-63D2-4685-A357-99FE81839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67357B-9B71-41CD-8702-6F4E62315BC8}"/>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498354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D0DCD-DDD0-4944-8E51-50E3AA6DD729}"/>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3" name="Footer Placeholder 2">
            <a:extLst>
              <a:ext uri="{FF2B5EF4-FFF2-40B4-BE49-F238E27FC236}">
                <a16:creationId xmlns:a16="http://schemas.microsoft.com/office/drawing/2014/main" id="{80BECFAD-ED90-4D45-A39B-1DBECF472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2B123C-1907-4EBE-826F-355F459EBC19}"/>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683599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4CFA0-BDA4-4FC7-92E9-42956F1232BF}"/>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6" name="Footer Placeholder 5">
            <a:extLst>
              <a:ext uri="{FF2B5EF4-FFF2-40B4-BE49-F238E27FC236}">
                <a16:creationId xmlns:a16="http://schemas.microsoft.com/office/drawing/2014/main" id="{FAC9C638-0C2F-4DD3-B550-628424780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F5CB0-AEFA-43C7-90D0-03D71083F6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38929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A87F-3E10-AEBE-F9E9-2EFD4FB5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A10E9-559E-1B64-CE64-120F95A74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923A1-50BA-EB30-6EA0-52FFD24B3D4A}"/>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5" name="Footer Placeholder 4">
            <a:extLst>
              <a:ext uri="{FF2B5EF4-FFF2-40B4-BE49-F238E27FC236}">
                <a16:creationId xmlns:a16="http://schemas.microsoft.com/office/drawing/2014/main" id="{609F3130-2809-3019-4D2A-C5B40230D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4AC41-4FD3-F82C-5DF9-D342B75AC36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993033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CFC91-08E4-443A-A762-3F71FE6E448D}"/>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6" name="Footer Placeholder 5">
            <a:extLst>
              <a:ext uri="{FF2B5EF4-FFF2-40B4-BE49-F238E27FC236}">
                <a16:creationId xmlns:a16="http://schemas.microsoft.com/office/drawing/2014/main" id="{848C235E-F39F-402B-9021-44E8B23BC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2EC00-11F3-4B6B-96AC-D4B1D01A504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146490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DA720-8654-489E-BA66-62192E67C845}"/>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9738CD0D-AA49-4859-846F-C1A7FB4E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751EF-6B71-432B-A450-FF31F640A6E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628503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3F2E6-5296-44EC-BFB3-1F6618B3DCA4}"/>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FE41D841-00ED-4B32-9C53-9E139B32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E4A7-83DB-4E92-8FD8-CCDB22655B96}"/>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3625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90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6C3904E-D0AF-4278-BFA8-EBC74DB32B7D}"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944481C-571E-41EB-B409-B43D80B19A2E}"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57761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3FCE2F-18A9-4011-8AAD-C455D6C11549}"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2E40DBB-0D84-42C3-8338-EBE167CAE1A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6203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BC161B6-2AAC-456C-826F-BD13A4B278B4}"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B1251C8-54D4-4504-BDCA-3FD62F2EC7B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7447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F437492-346E-4885-90F8-5B0DB7E5CBC2}"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489BC8D-5BCC-4ECB-BC0C-AFBAB57F4046}"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13889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7CCE68D-B416-4BDD-A11E-E60F58B46F0C}"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5A5FE00-C197-47C8-9C68-2A9C42F4D75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944871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55A564-5202-4738-804C-26D0045BFEB5}"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7188119-E9A9-4AB9-9031-08A2C508026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89330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4895-52E9-C421-E29D-FFB91E0F8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77BB5-5A10-9516-79C3-64451D284B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0C6CF-5755-A419-1910-C40E7533F5AD}"/>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5" name="Footer Placeholder 4">
            <a:extLst>
              <a:ext uri="{FF2B5EF4-FFF2-40B4-BE49-F238E27FC236}">
                <a16:creationId xmlns:a16="http://schemas.microsoft.com/office/drawing/2014/main" id="{D042F8BB-4A37-6951-1A2E-B14133397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97039-52E6-1CC0-75AC-531131CADB1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633490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7EAAF5-2243-454E-B9C0-0B31A898A6BE}"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42C2629-BA6D-4757-903B-CF8B4071B1C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07539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4F1C51-4ACD-451B-827F-58059F8BA115}"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26E1054-42B4-4108-9CC4-C0EEC7400EE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32175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FB9A30-4796-4200-AD3F-0A6D35BF2B99}"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E9F08B7-9930-4C69-9BD8-F57D27465C9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29909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A9F7D5-630A-4230-9FD5-9CA0EB33BC48}"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27EAB8C-1131-411D-8D6B-6027EB459EA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71734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6C9304-4B90-401D-8EBE-1ACFD999AB44}"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1FECB5D-8C47-420F-878B-BEDE3F96ADE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92125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821267" y="774700"/>
            <a:ext cx="10549467"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667" y="2463800"/>
            <a:ext cx="232833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3576"/>
            <a:ext cx="232833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668802"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2" y="2829935"/>
            <a:ext cx="88543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56724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792322"/>
      </p:ext>
    </p:extLst>
  </p:cSld>
  <p:clrMapOvr>
    <a:masterClrMapping/>
  </p:clrMapOvr>
  <p:transition spd="slow" advClick="0"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85ED-A72A-46DB-AC49-165B07B5A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5C90-827C-4046-AA92-C4A6F294D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A22E3D-0013-442D-A33E-DCCA1A91FAA0}"/>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5" name="Footer Placeholder 4">
            <a:extLst>
              <a:ext uri="{FF2B5EF4-FFF2-40B4-BE49-F238E27FC236}">
                <a16:creationId xmlns:a16="http://schemas.microsoft.com/office/drawing/2014/main" id="{27D6DA6C-F7DC-4FBA-A16D-2D15F77F6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7B171-4BFF-4B3B-B3C2-E99CC4AC600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2797295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108A-8EF4-431B-ADA1-6511BC736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A1774-2E12-4D73-92F1-37244D016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4C6A-5DAF-47AD-AEB5-9A52CEFCADA7}"/>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5" name="Footer Placeholder 4">
            <a:extLst>
              <a:ext uri="{FF2B5EF4-FFF2-40B4-BE49-F238E27FC236}">
                <a16:creationId xmlns:a16="http://schemas.microsoft.com/office/drawing/2014/main" id="{68F000FB-6C7B-4334-8B70-5E9C3463C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9BB0-B9F4-40E2-8F1B-2A3D7CABE4A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2263005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6967-D499-4A99-8137-849AC6F26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FAD0ED-3D30-4139-B2B4-26400CF8D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3B771D-C0B6-442C-939E-8D8E7829D3C2}"/>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5" name="Footer Placeholder 4">
            <a:extLst>
              <a:ext uri="{FF2B5EF4-FFF2-40B4-BE49-F238E27FC236}">
                <a16:creationId xmlns:a16="http://schemas.microsoft.com/office/drawing/2014/main" id="{C7A70425-3769-4AFA-A058-8860B0FC2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AD6F7-1CD5-41BA-8216-29E17A544BB5}"/>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19203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64FF-23DF-7585-9DE8-09A5C2060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A5AE9-5CDC-3F3F-9679-41DEE358E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A25955-E364-2AFC-DFFB-B5EF8BBBA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8DB6A-77B1-5435-F19E-E9938F0461BC}"/>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6" name="Footer Placeholder 5">
            <a:extLst>
              <a:ext uri="{FF2B5EF4-FFF2-40B4-BE49-F238E27FC236}">
                <a16:creationId xmlns:a16="http://schemas.microsoft.com/office/drawing/2014/main" id="{36D8E902-F379-90E4-167E-A48A38E50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ADBB1-64BC-4E7A-B430-169E9D3D9C9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651543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97D4-773A-4492-A8D2-0ADDD6A32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3589F-8982-4010-B97B-2235EAC4B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7CE79-BB2E-407B-A547-402E7D441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5A1E9D-8F36-41A2-917D-962149F698E6}"/>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6" name="Footer Placeholder 5">
            <a:extLst>
              <a:ext uri="{FF2B5EF4-FFF2-40B4-BE49-F238E27FC236}">
                <a16:creationId xmlns:a16="http://schemas.microsoft.com/office/drawing/2014/main" id="{B85C624C-83C1-4062-9D45-50B97A11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B02C7-09D2-41A7-BC32-1BB73666F9CB}"/>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1981998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F0FB-60FB-49CD-8D2E-24DF48C48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D41DE-9B33-4DCE-AEE5-A90E171F2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D5A63-8241-4C5D-8A3C-6494A0F7B5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304519-E5F8-4221-8D1F-DA69B8513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2E41D-E165-416C-AA5C-9DEBCD277D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B6DCB-6DA7-4215-8358-AE8D19C64422}"/>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8" name="Footer Placeholder 7">
            <a:extLst>
              <a:ext uri="{FF2B5EF4-FFF2-40B4-BE49-F238E27FC236}">
                <a16:creationId xmlns:a16="http://schemas.microsoft.com/office/drawing/2014/main" id="{C855941D-9022-4BAA-83D4-CDC7E9125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919DA-8711-4144-807D-43216914BEC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3378150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F6AF-CE05-4609-BA5E-BA3C6025C8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7CB2E-D0F2-467C-9043-2819E614ADF1}"/>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4" name="Footer Placeholder 3">
            <a:extLst>
              <a:ext uri="{FF2B5EF4-FFF2-40B4-BE49-F238E27FC236}">
                <a16:creationId xmlns:a16="http://schemas.microsoft.com/office/drawing/2014/main" id="{F390A661-0C11-4F04-8289-EA6377319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57B573-CC2D-4791-B17C-9D1B02F773A1}"/>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83528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E4E62-5705-46D4-AB21-EFEFB0DA4C10}"/>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3" name="Footer Placeholder 2">
            <a:extLst>
              <a:ext uri="{FF2B5EF4-FFF2-40B4-BE49-F238E27FC236}">
                <a16:creationId xmlns:a16="http://schemas.microsoft.com/office/drawing/2014/main" id="{0D21BAA7-2DF4-4A94-A987-5723F15FDA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1D22A-AA15-42A5-BC5D-2F47396466B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3392940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9202-B578-4F15-8EFB-1E177B774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FEA38-11E5-47BE-95AC-5D3037B28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52F89-A629-474F-ADDE-611FFEBF4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6D9BB-0370-4B33-8169-2411EEE546DD}"/>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6" name="Footer Placeholder 5">
            <a:extLst>
              <a:ext uri="{FF2B5EF4-FFF2-40B4-BE49-F238E27FC236}">
                <a16:creationId xmlns:a16="http://schemas.microsoft.com/office/drawing/2014/main" id="{51B3D56C-E8F6-417A-B1F7-FCAD8609A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0868C-4C14-4B3D-BA9A-1F1C3E2390D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075661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CDEB-CA81-4373-9BF2-923D6D5C4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7B5A7D-F940-4DE7-B814-5A8EB7EA8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24EB35-590F-4060-8FD8-6E7CD0CAF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406A4-081B-4090-91CA-7F1A8C946937}"/>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6" name="Footer Placeholder 5">
            <a:extLst>
              <a:ext uri="{FF2B5EF4-FFF2-40B4-BE49-F238E27FC236}">
                <a16:creationId xmlns:a16="http://schemas.microsoft.com/office/drawing/2014/main" id="{EC4B3B62-3D5A-4FCB-A1C4-D5CA3F012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3A475-4368-4A4F-9C79-6BC254B094F9}"/>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543073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97EB-C808-4F73-A769-BF8EDF0BA8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40F70-104A-4460-BAE0-04F752234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CD272-B24C-43C0-8CA2-8223F9A1DC89}"/>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5" name="Footer Placeholder 4">
            <a:extLst>
              <a:ext uri="{FF2B5EF4-FFF2-40B4-BE49-F238E27FC236}">
                <a16:creationId xmlns:a16="http://schemas.microsoft.com/office/drawing/2014/main" id="{4FE206F1-0240-4052-9473-6EF7F5794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87A5A-E4B1-4ABF-A906-FD5F0A2AE27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858895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FB861-3750-45EA-857F-496F9F5597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851B93-840F-41F4-9C44-C40112D2E7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098E5-C0E7-424E-971D-06C21AADFDB5}"/>
              </a:ext>
            </a:extLst>
          </p:cNvPr>
          <p:cNvSpPr>
            <a:spLocks noGrp="1"/>
          </p:cNvSpPr>
          <p:nvPr>
            <p:ph type="dt" sz="half" idx="10"/>
          </p:nvPr>
        </p:nvSpPr>
        <p:spPr/>
        <p:txBody>
          <a:bodyPr/>
          <a:lstStyle/>
          <a:p>
            <a:fld id="{A99B1E88-9A64-47B2-9DE4-79A5E7FC3831}" type="datetimeFigureOut">
              <a:rPr lang="en-US" smtClean="0"/>
              <a:t>1/24/2025</a:t>
            </a:fld>
            <a:endParaRPr lang="en-US"/>
          </a:p>
        </p:txBody>
      </p:sp>
      <p:sp>
        <p:nvSpPr>
          <p:cNvPr id="5" name="Footer Placeholder 4">
            <a:extLst>
              <a:ext uri="{FF2B5EF4-FFF2-40B4-BE49-F238E27FC236}">
                <a16:creationId xmlns:a16="http://schemas.microsoft.com/office/drawing/2014/main" id="{673924FE-FAC7-4AAE-9FDA-60D2FD467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20C56-16A9-4B0B-97BB-99276027791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253460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0851-4052-4098-998D-FE0A4C194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6B6FB3-987A-424A-B6AF-EC54B7DAC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AD7C6A-3AFC-490A-A5C0-821BF423FC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32AA506-B73B-40B0-AEC3-7EA7808EF4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305159-5A15-4275-B9B8-2BD0B141D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865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056C-3107-46F3-BC63-750C7357C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D99D2-C562-458C-893B-BBD7DE83F1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33A82-84CB-4A9B-9F84-413B78FA31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80F4F22-7333-4F1F-B61A-42897E1C3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5510237-6404-4E67-AB25-EF372BE04A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3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EB4A-D0B8-3898-6694-ACF60DB7F9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9F7C9F-7752-28CF-AB78-0113FFC9B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FA48B-0864-EB4A-4586-3DBF1E4DAB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1A692-5F39-C311-3F28-ADD32F151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242117-7152-683D-4547-3E5E41FD6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3B179-1ADA-37F1-C53B-EC9344310B09}"/>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8" name="Footer Placeholder 7">
            <a:extLst>
              <a:ext uri="{FF2B5EF4-FFF2-40B4-BE49-F238E27FC236}">
                <a16:creationId xmlns:a16="http://schemas.microsoft.com/office/drawing/2014/main" id="{9CFDACA2-F423-EC89-85B7-CEBB61B00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C6CC1-33D5-48E1-5FBB-69D71228175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293448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FA52-1C58-48F6-B784-73CF12956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40C9F9-0A55-44B6-BE29-2C34F3E30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B5485B-B583-4F31-9BCF-2057780321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5A8DE39-FFA7-492A-93D5-54CC0BDA67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901C15-0BC5-4237-A326-2348B89228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90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00B5-5827-4EAD-9697-D7B0113F5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640D4-65D5-4ED3-98E9-A06E233797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511B1-20B4-4E34-B510-E7E1AD7C85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BE0FFA-EECF-45AE-A38C-94D2692F5A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9DD85F6-31C5-40E1-A14B-77E000E440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11044E4-B84E-4DA7-847B-7D6975FA3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22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8FBAF-6F0C-46FB-A5D5-B441F587BD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6DD2C-9927-493C-8EE8-7451E33B0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4B84D5-80CF-44B5-A597-C4CCF83679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0F51F5-7AAE-4721-87A9-05F3B39DE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CFE5F6-5793-450E-8D14-8BA0C7C94D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53B177-B4A4-442F-B168-E6F927E739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85CDE4-67BC-421D-A807-87454B568A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32A0338-88D7-4735-B961-299B6D0D17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5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94FF-40C6-4AF7-BC50-CDF7D8A21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86A1BE-5191-4323-8077-7B99C04247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22ABC3A-28E0-4215-B946-0CFA0D6ACB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5EA8FA-A930-4A93-8EF8-08314A0B6F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282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7E58A-5914-45F1-8746-2424158074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651C1CF-89BE-4AB7-A9F5-05FE86717C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55B275A-5E65-4735-B67B-8A4AD5C968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315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6F11-C5CE-4D6A-89BA-DC6B8DD49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BDB64-CD34-46E8-A7E9-FF1771FDE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01326C-5462-4081-A4EF-4D5133EE6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26DB90-D806-4D3E-9E20-2CE85DCE4D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F42EC2F-BCBD-4742-98A0-FB2258658C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990823C-61AC-4357-8D6E-32FAFCC49F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04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3B25-817B-42A5-99FA-E2E79BCB0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21344-E237-4E2A-86C6-2B6580CC3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A4CFF-18E4-444D-8BC7-AD66BA060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DFF2F-8217-46E5-B81F-FC3C31BFE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34DD3A-4AC2-42DE-8036-C9C7BF10C6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DE12075-6069-4D94-BCE6-218E5E8263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99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1103-985E-46C6-AAB5-66F167DBB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49FF3-410C-47BA-AE37-4BB62D8614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7D681-2CC1-4FC0-ACE3-F7E143DC34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633B9AD-2B54-4EC7-9F47-F8641A79C3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152B40-D923-4BB5-982C-BB061CA4B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748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9E774-E9E6-4D9A-96BE-F38FE4E600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C7CBBD-0DAF-4ABB-9D73-B1DB4C106F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1DBB0-0F9A-407C-A826-F21387C99B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D16167-F7A6-4151-B6F1-7B6EA0A31B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11022B7-90F3-42B7-914F-9F7C23078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42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25626-D19E-4768-8C92-DC1402338552}"/>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37334E6E-2E90-4CC1-AE7E-F2927D221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653E2-471D-4300-844C-EEDDB7503130}"/>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50224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038E-8985-0B4C-1C53-193F451DC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FB643-275B-0A81-706F-577B01C2CEBF}"/>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4" name="Footer Placeholder 3">
            <a:extLst>
              <a:ext uri="{FF2B5EF4-FFF2-40B4-BE49-F238E27FC236}">
                <a16:creationId xmlns:a16="http://schemas.microsoft.com/office/drawing/2014/main" id="{C167E6A5-21D5-CC30-DF78-3AD3D4F5A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03FE1-200A-F32E-782B-9E66BA283011}"/>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497923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DCCC2-8421-40E8-8074-2DE9330AB2C5}"/>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D0FA3CD6-3C2F-4560-BF03-F90B47B5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D671-06FB-40A7-9CBD-B3688A7884AD}"/>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274394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81518-6A23-4D91-A4B3-30497ADC8705}"/>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52D84601-1D2F-46F5-9A43-04F797D86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DB935-CB8E-4C2B-8294-A8D4401BC2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771073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487CA-D5AC-4724-AEA4-369533588156}"/>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6" name="Footer Placeholder 5">
            <a:extLst>
              <a:ext uri="{FF2B5EF4-FFF2-40B4-BE49-F238E27FC236}">
                <a16:creationId xmlns:a16="http://schemas.microsoft.com/office/drawing/2014/main" id="{4E33B29A-8917-4DF2-A4F5-FD1CD1577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89E2-3661-45DF-A368-2DEE6F13B495}"/>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635691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B206-C54D-4459-AA5F-E3E19D5AE3F7}"/>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8" name="Footer Placeholder 7">
            <a:extLst>
              <a:ext uri="{FF2B5EF4-FFF2-40B4-BE49-F238E27FC236}">
                <a16:creationId xmlns:a16="http://schemas.microsoft.com/office/drawing/2014/main" id="{B6618845-34AE-4EDE-85F2-993F10E2B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44381-A274-4DD9-AC62-AD8F2856C7C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786704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6A28F-3901-44D5-A0B4-C4822A79490D}"/>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4" name="Footer Placeholder 3">
            <a:extLst>
              <a:ext uri="{FF2B5EF4-FFF2-40B4-BE49-F238E27FC236}">
                <a16:creationId xmlns:a16="http://schemas.microsoft.com/office/drawing/2014/main" id="{65845959-63D2-4685-A357-99FE81839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67357B-9B71-41CD-8702-6F4E62315BC8}"/>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753753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D0DCD-DDD0-4944-8E51-50E3AA6DD729}"/>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3" name="Footer Placeholder 2">
            <a:extLst>
              <a:ext uri="{FF2B5EF4-FFF2-40B4-BE49-F238E27FC236}">
                <a16:creationId xmlns:a16="http://schemas.microsoft.com/office/drawing/2014/main" id="{80BECFAD-ED90-4D45-A39B-1DBECF472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2B123C-1907-4EBE-826F-355F459EBC19}"/>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034604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4CFA0-BDA4-4FC7-92E9-42956F1232BF}"/>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6" name="Footer Placeholder 5">
            <a:extLst>
              <a:ext uri="{FF2B5EF4-FFF2-40B4-BE49-F238E27FC236}">
                <a16:creationId xmlns:a16="http://schemas.microsoft.com/office/drawing/2014/main" id="{FAC9C638-0C2F-4DD3-B550-628424780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F5CB0-AEFA-43C7-90D0-03D71083F6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091894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CFC91-08E4-443A-A762-3F71FE6E448D}"/>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6" name="Footer Placeholder 5">
            <a:extLst>
              <a:ext uri="{FF2B5EF4-FFF2-40B4-BE49-F238E27FC236}">
                <a16:creationId xmlns:a16="http://schemas.microsoft.com/office/drawing/2014/main" id="{848C235E-F39F-402B-9021-44E8B23BC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2EC00-11F3-4B6B-96AC-D4B1D01A504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897714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DA720-8654-489E-BA66-62192E67C845}"/>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9738CD0D-AA49-4859-846F-C1A7FB4E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751EF-6B71-432B-A450-FF31F640A6E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325641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3F2E6-5296-44EC-BFB3-1F6618B3DCA4}"/>
              </a:ext>
            </a:extLst>
          </p:cNvPr>
          <p:cNvSpPr>
            <a:spLocks noGrp="1"/>
          </p:cNvSpPr>
          <p:nvPr>
            <p:ph type="dt" sz="half" idx="10"/>
          </p:nvPr>
        </p:nvSpPr>
        <p:spPr/>
        <p:txBody>
          <a:body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FE41D841-00ED-4B32-9C53-9E139B32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E4A7-83DB-4E92-8FD8-CCDB22655B96}"/>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93728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D9D15-ECF8-3670-C526-B8D7ADD77E5D}"/>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3" name="Footer Placeholder 2">
            <a:extLst>
              <a:ext uri="{FF2B5EF4-FFF2-40B4-BE49-F238E27FC236}">
                <a16:creationId xmlns:a16="http://schemas.microsoft.com/office/drawing/2014/main" id="{EB8A05B4-180C-2F31-E2E3-06FB9A2416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56C49-9A06-0C44-4EAA-AD398D3BF8F2}"/>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86342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BCD5-BCA7-4522-0B00-5F908CBF0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3BE914-2C8E-79CC-1AD2-EFC3D970E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BA153-C848-62C7-C71D-EF6CFC5E9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D6ECC-FC77-0DF7-3272-F52345E66E69}"/>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6" name="Footer Placeholder 5">
            <a:extLst>
              <a:ext uri="{FF2B5EF4-FFF2-40B4-BE49-F238E27FC236}">
                <a16:creationId xmlns:a16="http://schemas.microsoft.com/office/drawing/2014/main" id="{F5F012F4-5D68-3A0D-C93D-67E1DD7AF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C68B2-EC28-D62A-55C2-9A2090F5591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08262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5A0-3A5B-FB21-B462-DA45F8053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5C7E-D1E4-231F-ACE0-79A86DA04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DCE81-BE52-A714-9EDF-3E2D1E32F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1FB1A-16B9-25EA-463F-8AE2DBFB8315}"/>
              </a:ext>
            </a:extLst>
          </p:cNvPr>
          <p:cNvSpPr>
            <a:spLocks noGrp="1"/>
          </p:cNvSpPr>
          <p:nvPr>
            <p:ph type="dt" sz="half" idx="10"/>
          </p:nvPr>
        </p:nvSpPr>
        <p:spPr/>
        <p:txBody>
          <a:bodyPr/>
          <a:lstStyle/>
          <a:p>
            <a:fld id="{A1FA4719-566D-45AC-B838-49EE6D3E98C4}" type="datetimeFigureOut">
              <a:rPr lang="en-US" smtClean="0"/>
              <a:t>1/24/2025</a:t>
            </a:fld>
            <a:endParaRPr lang="en-US"/>
          </a:p>
        </p:txBody>
      </p:sp>
      <p:sp>
        <p:nvSpPr>
          <p:cNvPr id="6" name="Footer Placeholder 5">
            <a:extLst>
              <a:ext uri="{FF2B5EF4-FFF2-40B4-BE49-F238E27FC236}">
                <a16:creationId xmlns:a16="http://schemas.microsoft.com/office/drawing/2014/main" id="{C05BB471-AF3D-BCE6-3BD6-0C44F0FD4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98656-C1BA-0365-0686-79B6674244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61028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C349D-2430-8427-B5B1-205D22E1F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5E017C-FA6D-BAA0-F8E1-130EE29A2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907B0-4AD6-04D0-6051-43071FBD7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A4719-566D-45AC-B838-49EE6D3E98C4}" type="datetimeFigureOut">
              <a:rPr lang="en-US" smtClean="0"/>
              <a:t>1/24/2025</a:t>
            </a:fld>
            <a:endParaRPr lang="en-US"/>
          </a:p>
        </p:txBody>
      </p:sp>
      <p:sp>
        <p:nvSpPr>
          <p:cNvPr id="5" name="Footer Placeholder 4">
            <a:extLst>
              <a:ext uri="{FF2B5EF4-FFF2-40B4-BE49-F238E27FC236}">
                <a16:creationId xmlns:a16="http://schemas.microsoft.com/office/drawing/2014/main" id="{69B88FA1-809A-6A23-BCE5-9B31CE1B2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2B8891-6296-2C70-2795-7A56A0E55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D3AAB-7081-4524-884B-CCA22AECC080}" type="slidenum">
              <a:rPr lang="en-US" smtClean="0"/>
              <a:t>‹#›</a:t>
            </a:fld>
            <a:endParaRPr lang="en-US"/>
          </a:p>
        </p:txBody>
      </p:sp>
    </p:spTree>
    <p:extLst>
      <p:ext uri="{BB962C8B-B14F-4D97-AF65-F5344CB8AC3E}">
        <p14:creationId xmlns:p14="http://schemas.microsoft.com/office/powerpoint/2010/main" val="19244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B32CD-A5FB-4FE3-A0C6-E6D9CEC8F63B}" type="slidenum">
              <a:rPr lang="en-US" smtClean="0"/>
              <a:t>‹#›</a:t>
            </a:fld>
            <a:endParaRPr lang="en-US"/>
          </a:p>
        </p:txBody>
      </p:sp>
    </p:spTree>
    <p:extLst>
      <p:ext uri="{BB962C8B-B14F-4D97-AF65-F5344CB8AC3E}">
        <p14:creationId xmlns:p14="http://schemas.microsoft.com/office/powerpoint/2010/main" val="1059527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F67CF4F-4016-452B-80B2-15AC316D4B24}" type="datetimeFigureOut">
              <a:rPr lang="en-US" smtClean="0">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defRPr/>
            </a:pPr>
            <a:fld id="{DC5B0C63-21FD-4862-84E6-CF4041F5871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287429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17EB3-39D2-4C1C-963F-148DAF38FD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B2FED-8DDE-459E-92FF-CEE7C2BBA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43961-27B9-4844-AA2D-33CF00DAD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B1E88-9A64-47B2-9DE4-79A5E7FC3831}" type="datetimeFigureOut">
              <a:rPr lang="en-US" smtClean="0"/>
              <a:t>1/24/2025</a:t>
            </a:fld>
            <a:endParaRPr lang="en-US"/>
          </a:p>
        </p:txBody>
      </p:sp>
      <p:sp>
        <p:nvSpPr>
          <p:cNvPr id="5" name="Footer Placeholder 4">
            <a:extLst>
              <a:ext uri="{FF2B5EF4-FFF2-40B4-BE49-F238E27FC236}">
                <a16:creationId xmlns:a16="http://schemas.microsoft.com/office/drawing/2014/main" id="{4DF8D979-0853-424B-B0B6-89F9A131C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0718C7-F4DA-4ECB-80A4-E887C723B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15270-0C44-4D92-93A9-BE01982118C3}" type="slidenum">
              <a:rPr lang="en-US" smtClean="0"/>
              <a:t>‹#›</a:t>
            </a:fld>
            <a:endParaRPr lang="en-US"/>
          </a:p>
        </p:txBody>
      </p:sp>
    </p:spTree>
    <p:extLst>
      <p:ext uri="{BB962C8B-B14F-4D97-AF65-F5344CB8AC3E}">
        <p14:creationId xmlns:p14="http://schemas.microsoft.com/office/powerpoint/2010/main" val="2241523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BAEA-143B-4073-A353-CE8EEFA56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5D6056-3BFD-4B66-B417-64D82C03B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E8072-DBD1-41FB-975A-259BFCCF2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AA92D8D-5EED-4538-8E28-C2B804168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8C9199-42EE-4350-B27A-2EE172D94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34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98BD-5768-43CF-B05F-423E8097FA3F}" type="datetimeFigureOut">
              <a:rPr lang="en-US" smtClean="0"/>
              <a:t>1/24/2025</a:t>
            </a:fld>
            <a:endParaRPr lang="en-US"/>
          </a:p>
        </p:txBody>
      </p:sp>
      <p:sp>
        <p:nvSpPr>
          <p:cNvPr id="5" name="Footer Placeholder 4">
            <a:extLst>
              <a:ext uri="{FF2B5EF4-FFF2-40B4-BE49-F238E27FC236}">
                <a16:creationId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B32CD-A5FB-4FE3-A0C6-E6D9CEC8F63B}" type="slidenum">
              <a:rPr lang="en-US" smtClean="0"/>
              <a:t>‹#›</a:t>
            </a:fld>
            <a:endParaRPr lang="en-US"/>
          </a:p>
        </p:txBody>
      </p:sp>
    </p:spTree>
    <p:extLst>
      <p:ext uri="{BB962C8B-B14F-4D97-AF65-F5344CB8AC3E}">
        <p14:creationId xmlns:p14="http://schemas.microsoft.com/office/powerpoint/2010/main" val="233184268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9.xml"/><Relationship Id="rId1" Type="http://schemas.openxmlformats.org/officeDocument/2006/relationships/tags" Target="../tags/tag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F2E37-A480-1F8D-59C9-A39686A2AAC8}"/>
              </a:ext>
            </a:extLst>
          </p:cNvPr>
          <p:cNvPicPr>
            <a:picLocks noChangeAspect="1"/>
          </p:cNvPicPr>
          <p:nvPr/>
        </p:nvPicPr>
        <p:blipFill rotWithShape="1">
          <a:blip r:embed="rId2"/>
          <a:srcRect t="-542" r="18095" b="9906"/>
          <a:stretch/>
        </p:blipFill>
        <p:spPr>
          <a:xfrm>
            <a:off x="0" y="0"/>
            <a:ext cx="12192000" cy="6858000"/>
          </a:xfrm>
          <a:prstGeom prst="rect">
            <a:avLst/>
          </a:prstGeom>
        </p:spPr>
      </p:pic>
    </p:spTree>
    <p:extLst>
      <p:ext uri="{BB962C8B-B14F-4D97-AF65-F5344CB8AC3E}">
        <p14:creationId xmlns:p14="http://schemas.microsoft.com/office/powerpoint/2010/main" val="333439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E3A52-EDEB-27B3-E377-30F4BCB884C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0848403-3F34-2183-9F5A-589EC32F1CBF}"/>
              </a:ext>
            </a:extLst>
          </p:cNvPr>
          <p:cNvPicPr>
            <a:picLocks noChangeAspect="1"/>
          </p:cNvPicPr>
          <p:nvPr/>
        </p:nvPicPr>
        <p:blipFill>
          <a:blip r:embed="rId3"/>
          <a:stretch>
            <a:fillRect/>
          </a:stretch>
        </p:blipFill>
        <p:spPr>
          <a:xfrm>
            <a:off x="0" y="20929"/>
            <a:ext cx="12192000" cy="6858000"/>
          </a:xfrm>
          <a:prstGeom prst="rect">
            <a:avLst/>
          </a:prstGeom>
        </p:spPr>
      </p:pic>
      <p:sp>
        <p:nvSpPr>
          <p:cNvPr id="7" name="TextBox 6">
            <a:extLst>
              <a:ext uri="{FF2B5EF4-FFF2-40B4-BE49-F238E27FC236}">
                <a16:creationId xmlns:a16="http://schemas.microsoft.com/office/drawing/2014/main" id="{D6EEF049-3106-2A97-2E86-B73A4C77092B}"/>
              </a:ext>
            </a:extLst>
          </p:cNvPr>
          <p:cNvSpPr txBox="1"/>
          <p:nvPr/>
        </p:nvSpPr>
        <p:spPr>
          <a:xfrm>
            <a:off x="580572" y="1293360"/>
            <a:ext cx="11393713" cy="4914166"/>
          </a:xfrm>
          <a:prstGeom prst="rect">
            <a:avLst/>
          </a:prstGeom>
          <a:noFill/>
        </p:spPr>
        <p:txBody>
          <a:bodyPr wrap="square">
            <a:spAutoFit/>
          </a:bodyPr>
          <a:lstStyle/>
          <a:p>
            <a:pPr>
              <a:spcAft>
                <a:spcPts val="500"/>
              </a:spcAft>
            </a:pPr>
            <a:r>
              <a:rPr lang="vi-VN" sz="2800" b="1" i="1" dirty="0">
                <a:solidFill>
                  <a:srgbClr val="0000CC"/>
                </a:solidFill>
                <a:latin typeface="Times New Roman" panose="02020603050405020304" pitchFamily="18" charset="0"/>
              </a:rPr>
              <a:t>Bước 1: </a:t>
            </a:r>
            <a:r>
              <a:rPr lang="vi-VN" sz="2800" i="1" dirty="0">
                <a:solidFill>
                  <a:srgbClr val="0000CC"/>
                </a:solidFill>
                <a:latin typeface="Times New Roman" panose="02020603050405020304" pitchFamily="18" charset="0"/>
              </a:rPr>
              <a:t>HS </a:t>
            </a:r>
            <a:r>
              <a:rPr lang="vi-VN" sz="2800" b="1" i="1" dirty="0">
                <a:solidFill>
                  <a:srgbClr val="0000CC"/>
                </a:solidFill>
                <a:latin typeface="Times New Roman" panose="02020603050405020304" pitchFamily="18" charset="0"/>
              </a:rPr>
              <a:t>sắp xếp </a:t>
            </a:r>
            <a:r>
              <a:rPr lang="vi-VN" sz="2800" i="1" dirty="0">
                <a:solidFill>
                  <a:srgbClr val="0000CC"/>
                </a:solidFill>
                <a:latin typeface="Times New Roman" panose="02020603050405020304" pitchFamily="18" charset="0"/>
              </a:rPr>
              <a:t>lại các từ ngữ lộn xộn thành các câu tục ngữ chính xác</a:t>
            </a:r>
          </a:p>
          <a:p>
            <a:pPr>
              <a:spcAft>
                <a:spcPts val="500"/>
              </a:spcAft>
            </a:pPr>
            <a:r>
              <a:rPr lang="vi-VN" sz="2800" b="1" i="1" dirty="0">
                <a:solidFill>
                  <a:srgbClr val="0000CC"/>
                </a:solidFill>
                <a:latin typeface="Times New Roman" panose="02020603050405020304" pitchFamily="18" charset="0"/>
              </a:rPr>
              <a:t>Bước 2: </a:t>
            </a:r>
            <a:r>
              <a:rPr lang="vi-VN" sz="2800" i="1" dirty="0">
                <a:solidFill>
                  <a:srgbClr val="0000CC"/>
                </a:solidFill>
                <a:latin typeface="Times New Roman" panose="02020603050405020304" pitchFamily="18" charset="0"/>
              </a:rPr>
              <a:t>HS điền vào chỗ trống:</a:t>
            </a:r>
          </a:p>
          <a:p>
            <a:pPr>
              <a:spcAft>
                <a:spcPts val="500"/>
              </a:spcAft>
            </a:pPr>
            <a:r>
              <a:rPr lang="vi-VN" sz="2800" i="1" dirty="0">
                <a:solidFill>
                  <a:srgbClr val="0000CC"/>
                </a:solidFill>
                <a:latin typeface="Times New Roman" panose="02020603050405020304" pitchFamily="18" charset="0"/>
              </a:rPr>
              <a:t>- Số lượng tiếng:</a:t>
            </a:r>
          </a:p>
          <a:p>
            <a:pPr>
              <a:spcAft>
                <a:spcPts val="500"/>
              </a:spcAft>
            </a:pPr>
            <a:r>
              <a:rPr lang="vi-VN" sz="2800" i="1" dirty="0">
                <a:solidFill>
                  <a:srgbClr val="0000CC"/>
                </a:solidFill>
                <a:latin typeface="Times New Roman" panose="02020603050405020304" pitchFamily="18" charset="0"/>
              </a:rPr>
              <a:t>- Vần:</a:t>
            </a:r>
          </a:p>
          <a:p>
            <a:pPr>
              <a:spcAft>
                <a:spcPts val="500"/>
              </a:spcAft>
            </a:pPr>
            <a:r>
              <a:rPr lang="vi-VN" sz="2800" i="1" dirty="0">
                <a:solidFill>
                  <a:srgbClr val="0000CC"/>
                </a:solidFill>
                <a:latin typeface="Times New Roman" panose="02020603050405020304" pitchFamily="18" charset="0"/>
              </a:rPr>
              <a:t>- Nhịp:</a:t>
            </a:r>
          </a:p>
          <a:p>
            <a:pPr>
              <a:spcAft>
                <a:spcPts val="500"/>
              </a:spcAft>
            </a:pPr>
            <a:r>
              <a:rPr lang="vi-VN" sz="2800" i="1" dirty="0">
                <a:solidFill>
                  <a:srgbClr val="0000CC"/>
                </a:solidFill>
                <a:latin typeface="Times New Roman" panose="02020603050405020304" pitchFamily="18" charset="0"/>
              </a:rPr>
              <a:t>- Biện pháp tu từ</a:t>
            </a:r>
            <a:r>
              <a:rPr lang="en-US" sz="2800" i="1" dirty="0">
                <a:solidFill>
                  <a:srgbClr val="0000CC"/>
                </a:solidFill>
                <a:latin typeface="Times New Roman" panose="02020603050405020304" pitchFamily="18" charset="0"/>
              </a:rPr>
              <a:t>:           </a:t>
            </a:r>
            <a:r>
              <a:rPr lang="vi-VN" sz="2800" i="1" dirty="0">
                <a:solidFill>
                  <a:srgbClr val="0000CC"/>
                </a:solidFill>
                <a:latin typeface="Times New Roman" panose="02020603050405020304" pitchFamily="18" charset="0"/>
              </a:rPr>
              <a:t> </a:t>
            </a:r>
            <a:r>
              <a:rPr lang="en-US" sz="2800" i="1" dirty="0">
                <a:solidFill>
                  <a:srgbClr val="0000CC"/>
                </a:solidFill>
                <a:latin typeface="Times New Roman" panose="02020603050405020304" pitchFamily="18" charset="0"/>
                <a:sym typeface="Wingdings" panose="05000000000000000000" pitchFamily="2" charset="2"/>
              </a:rPr>
              <a:t></a:t>
            </a:r>
            <a:r>
              <a:rPr lang="vi-VN" sz="2800" i="1" dirty="0">
                <a:solidFill>
                  <a:srgbClr val="0000CC"/>
                </a:solidFill>
                <a:latin typeface="Times New Roman" panose="02020603050405020304" pitchFamily="18" charset="0"/>
              </a:rPr>
              <a:t> tác dụng:</a:t>
            </a:r>
          </a:p>
          <a:p>
            <a:pPr>
              <a:spcAft>
                <a:spcPts val="500"/>
              </a:spcAft>
            </a:pPr>
            <a:r>
              <a:rPr lang="en-US" sz="2800" i="1" dirty="0">
                <a:solidFill>
                  <a:srgbClr val="0000CC"/>
                </a:solidFill>
                <a:latin typeface="Times New Roman" panose="02020603050405020304" pitchFamily="18" charset="0"/>
                <a:sym typeface="Wingdings" panose="05000000000000000000" pitchFamily="2" charset="2"/>
              </a:rPr>
              <a:t> </a:t>
            </a:r>
            <a:r>
              <a:rPr lang="vi-VN" sz="2800" i="1" dirty="0">
                <a:solidFill>
                  <a:srgbClr val="0000CC"/>
                </a:solidFill>
                <a:latin typeface="Times New Roman" panose="02020603050405020304" pitchFamily="18" charset="0"/>
              </a:rPr>
              <a:t> Đề tài của cặp câu tục ngữ trên là gì?</a:t>
            </a:r>
          </a:p>
          <a:p>
            <a:pPr>
              <a:spcAft>
                <a:spcPts val="500"/>
              </a:spcAft>
            </a:pPr>
            <a:r>
              <a:rPr lang="en-US" sz="2800" i="1" dirty="0">
                <a:solidFill>
                  <a:srgbClr val="0000CC"/>
                </a:solidFill>
                <a:latin typeface="Times New Roman" panose="02020603050405020304" pitchFamily="18" charset="0"/>
                <a:sym typeface="Wingdings" panose="05000000000000000000" pitchFamily="2" charset="2"/>
              </a:rPr>
              <a:t> </a:t>
            </a:r>
            <a:r>
              <a:rPr lang="vi-VN" sz="2800" i="1" dirty="0">
                <a:solidFill>
                  <a:srgbClr val="0000CC"/>
                </a:solidFill>
                <a:latin typeface="Times New Roman" panose="02020603050405020304" pitchFamily="18" charset="0"/>
              </a:rPr>
              <a:t>Câu tục ngữ trên muốn nhắn gửi điều gì? (Về kinh nghiệm của người xưa cho người lao động/ Về cách sống con người)</a:t>
            </a:r>
          </a:p>
          <a:p>
            <a:pPr>
              <a:spcAft>
                <a:spcPts val="500"/>
              </a:spcAft>
            </a:pPr>
            <a:r>
              <a:rPr lang="vi-VN" sz="2800" b="1" i="1" dirty="0">
                <a:solidFill>
                  <a:srgbClr val="0000CC"/>
                </a:solidFill>
                <a:latin typeface="Times New Roman" panose="02020603050405020304" pitchFamily="18" charset="0"/>
              </a:rPr>
              <a:t>4 nhóm </a:t>
            </a:r>
            <a:r>
              <a:rPr lang="vi-VN" sz="2800" i="1" dirty="0">
                <a:solidFill>
                  <a:srgbClr val="0000CC"/>
                </a:solidFill>
                <a:latin typeface="Times New Roman" panose="02020603050405020304" pitchFamily="18" charset="0"/>
              </a:rPr>
              <a:t>có câu trả lời nhanh và chính xác sẽ </a:t>
            </a:r>
            <a:r>
              <a:rPr lang="vi-VN" sz="2800" b="1" i="1" dirty="0">
                <a:solidFill>
                  <a:srgbClr val="0000CC"/>
                </a:solidFill>
                <a:latin typeface="Times New Roman" panose="02020603050405020304" pitchFamily="18" charset="0"/>
              </a:rPr>
              <a:t>nhận được phần thưởng</a:t>
            </a:r>
          </a:p>
        </p:txBody>
      </p:sp>
    </p:spTree>
    <p:extLst>
      <p:ext uri="{BB962C8B-B14F-4D97-AF65-F5344CB8AC3E}">
        <p14:creationId xmlns:p14="http://schemas.microsoft.com/office/powerpoint/2010/main" val="188704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4F98D7F-B191-A702-439C-734D13E4E463}"/>
              </a:ext>
            </a:extLst>
          </p:cNvPr>
          <p:cNvPicPr>
            <a:picLocks noChangeAspect="1"/>
          </p:cNvPicPr>
          <p:nvPr/>
        </p:nvPicPr>
        <p:blipFill>
          <a:blip r:embed="rId3"/>
          <a:stretch>
            <a:fillRect/>
          </a:stretch>
        </p:blipFill>
        <p:spPr>
          <a:xfrm>
            <a:off x="0" y="20929"/>
            <a:ext cx="12192000" cy="6858000"/>
          </a:xfrm>
          <a:prstGeom prst="rect">
            <a:avLst/>
          </a:prstGeom>
        </p:spPr>
      </p:pic>
      <p:sp>
        <p:nvSpPr>
          <p:cNvPr id="7" name="TextBox 6">
            <a:extLst>
              <a:ext uri="{FF2B5EF4-FFF2-40B4-BE49-F238E27FC236}">
                <a16:creationId xmlns:a16="http://schemas.microsoft.com/office/drawing/2014/main" id="{EF847661-812A-6341-0B4B-30942605DE37}"/>
              </a:ext>
            </a:extLst>
          </p:cNvPr>
          <p:cNvSpPr txBox="1"/>
          <p:nvPr/>
        </p:nvSpPr>
        <p:spPr>
          <a:xfrm>
            <a:off x="4978396" y="960786"/>
            <a:ext cx="7170062" cy="4696157"/>
          </a:xfrm>
          <a:prstGeom prst="rect">
            <a:avLst/>
          </a:prstGeom>
          <a:noFill/>
        </p:spPr>
        <p:txBody>
          <a:bodyPr wrap="square">
            <a:spAutoFit/>
          </a:bodyPr>
          <a:lstStyle/>
          <a:p>
            <a:pPr algn="just" rtl="0">
              <a:spcBef>
                <a:spcPts val="0"/>
              </a:spcBef>
              <a:spcAft>
                <a:spcPts val="500"/>
              </a:spcAft>
            </a:pPr>
            <a:r>
              <a:rPr lang="vi-VN" sz="2700" b="1" i="1" u="none" strike="noStrike" dirty="0">
                <a:solidFill>
                  <a:srgbClr val="0000CC"/>
                </a:solidFill>
                <a:effectLst/>
                <a:latin typeface="Times New Roman" panose="02020603050405020304" pitchFamily="18" charset="0"/>
              </a:rPr>
              <a:t>1. </a:t>
            </a:r>
            <a:r>
              <a:rPr lang="en-US" sz="2700" b="1" i="1" dirty="0">
                <a:solidFill>
                  <a:srgbClr val="0000CC"/>
                </a:solidFill>
                <a:latin typeface="Times New Roman" panose="02020603050405020304" pitchFamily="18" charset="0"/>
              </a:rPr>
              <a:t>m</a:t>
            </a:r>
            <a:r>
              <a:rPr lang="vi-VN" sz="2700" b="1" i="1" u="none" strike="noStrike" dirty="0">
                <a:solidFill>
                  <a:srgbClr val="0000CC"/>
                </a:solidFill>
                <a:effectLst/>
                <a:latin typeface="Times New Roman" panose="02020603050405020304" pitchFamily="18" charset="0"/>
              </a:rPr>
              <a:t>au</a:t>
            </a:r>
            <a:r>
              <a:rPr lang="en-US" sz="2700" b="1" i="1" u="none" strike="noStrike" dirty="0">
                <a:solidFill>
                  <a:srgbClr val="0000CC"/>
                </a:solidFill>
                <a:effectLst/>
                <a:latin typeface="Times New Roman" panose="02020603050405020304" pitchFamily="18" charset="0"/>
              </a:rPr>
              <a:t>, </a:t>
            </a:r>
            <a:r>
              <a:rPr lang="en-US" sz="2700" b="1" i="1" u="none" strike="noStrike" dirty="0" err="1">
                <a:solidFill>
                  <a:srgbClr val="0000CC"/>
                </a:solidFill>
                <a:effectLst/>
                <a:latin typeface="Times New Roman" panose="02020603050405020304" pitchFamily="18" charset="0"/>
              </a:rPr>
              <a:t>nắng</a:t>
            </a:r>
            <a:r>
              <a:rPr lang="en-US" sz="2700" b="1" i="1" u="none" strike="noStrike" dirty="0">
                <a:solidFill>
                  <a:srgbClr val="0000CC"/>
                </a:solidFill>
                <a:effectLst/>
                <a:latin typeface="Times New Roman" panose="02020603050405020304" pitchFamily="18" charset="0"/>
              </a:rPr>
              <a:t>, </a:t>
            </a:r>
            <a:r>
              <a:rPr lang="en-US" sz="2700" b="1" i="1" u="none" strike="noStrike" dirty="0" err="1">
                <a:solidFill>
                  <a:srgbClr val="0000CC"/>
                </a:solidFill>
                <a:effectLst/>
                <a:latin typeface="Times New Roman" panose="02020603050405020304" pitchFamily="18" charset="0"/>
              </a:rPr>
              <a:t>vắng</a:t>
            </a:r>
            <a:r>
              <a:rPr lang="en-US" sz="2700" b="1" i="1" u="none" strike="noStrike" dirty="0">
                <a:solidFill>
                  <a:srgbClr val="0000CC"/>
                </a:solidFill>
                <a:effectLst/>
                <a:latin typeface="Times New Roman" panose="02020603050405020304" pitchFamily="18" charset="0"/>
              </a:rPr>
              <a:t>, </a:t>
            </a:r>
            <a:r>
              <a:rPr lang="en-US" sz="2700" b="1" i="1" u="none" strike="noStrike" dirty="0" err="1">
                <a:solidFill>
                  <a:srgbClr val="0000CC"/>
                </a:solidFill>
                <a:effectLst/>
                <a:latin typeface="Times New Roman" panose="02020603050405020304" pitchFamily="18" charset="0"/>
              </a:rPr>
              <a:t>sao</a:t>
            </a:r>
            <a:r>
              <a:rPr lang="en-US" sz="2700" b="1" i="1" u="none" strike="noStrike" dirty="0">
                <a:solidFill>
                  <a:srgbClr val="0000CC"/>
                </a:solidFill>
                <a:effectLst/>
                <a:latin typeface="Times New Roman" panose="02020603050405020304" pitchFamily="18" charset="0"/>
              </a:rPr>
              <a:t> (x2), </a:t>
            </a:r>
            <a:r>
              <a:rPr lang="en-US" sz="2700" b="1" i="1" u="none" strike="noStrike" dirty="0" err="1">
                <a:solidFill>
                  <a:srgbClr val="0000CC"/>
                </a:solidFill>
                <a:effectLst/>
                <a:latin typeface="Times New Roman" panose="02020603050405020304" pitchFamily="18" charset="0"/>
              </a:rPr>
              <a:t>trăng</a:t>
            </a:r>
            <a:r>
              <a:rPr lang="en-US" sz="2700" b="1" i="1" u="none" strike="noStrike" dirty="0">
                <a:solidFill>
                  <a:srgbClr val="0000CC"/>
                </a:solidFill>
                <a:effectLst/>
                <a:latin typeface="Times New Roman" panose="02020603050405020304" pitchFamily="18" charset="0"/>
              </a:rPr>
              <a:t>, </a:t>
            </a:r>
            <a:r>
              <a:rPr lang="en-US" sz="2700" b="1" i="1" u="none" strike="noStrike" dirty="0" err="1">
                <a:solidFill>
                  <a:srgbClr val="0000CC"/>
                </a:solidFill>
                <a:effectLst/>
                <a:latin typeface="Times New Roman" panose="02020603050405020304" pitchFamily="18" charset="0"/>
              </a:rPr>
              <a:t>thì</a:t>
            </a:r>
            <a:r>
              <a:rPr lang="en-US" sz="2700" b="1" i="1" u="none" strike="noStrike" dirty="0">
                <a:solidFill>
                  <a:srgbClr val="0000CC"/>
                </a:solidFill>
                <a:effectLst/>
                <a:latin typeface="Times New Roman" panose="02020603050405020304" pitchFamily="18" charset="0"/>
              </a:rPr>
              <a:t> (x2), </a:t>
            </a:r>
            <a:r>
              <a:rPr lang="en-US" sz="2700" b="1" i="1" u="none" strike="noStrike" dirty="0" err="1">
                <a:solidFill>
                  <a:srgbClr val="0000CC"/>
                </a:solidFill>
                <a:effectLst/>
                <a:latin typeface="Times New Roman" panose="02020603050405020304" pitchFamily="18" charset="0"/>
              </a:rPr>
              <a:t>mưa</a:t>
            </a:r>
            <a:endParaRPr lang="en-US" sz="2700" b="1" i="1" u="none" strike="noStrike" dirty="0">
              <a:solidFill>
                <a:srgbClr val="0000CC"/>
              </a:solidFill>
              <a:effectLst/>
              <a:latin typeface="Times New Roman" panose="02020603050405020304" pitchFamily="18" charset="0"/>
            </a:endParaRPr>
          </a:p>
          <a:p>
            <a:pPr algn="just" rtl="0">
              <a:spcBef>
                <a:spcPts val="0"/>
              </a:spcBef>
              <a:spcAft>
                <a:spcPts val="500"/>
              </a:spcAft>
            </a:pPr>
            <a:r>
              <a:rPr lang="vi-VN" sz="2700" b="1" i="1" u="none" strike="noStrike" dirty="0">
                <a:solidFill>
                  <a:srgbClr val="0000CC"/>
                </a:solidFill>
                <a:effectLst/>
                <a:latin typeface="Times New Roman" panose="02020603050405020304" pitchFamily="18" charset="0"/>
              </a:rPr>
              <a:t>2. </a:t>
            </a:r>
            <a:r>
              <a:rPr lang="en-US" sz="2700" b="1" i="1" dirty="0">
                <a:solidFill>
                  <a:srgbClr val="0000CC"/>
                </a:solidFill>
                <a:latin typeface="Times New Roman" panose="02020603050405020304" pitchFamily="18" charset="0"/>
              </a:rPr>
              <a:t>m</a:t>
            </a:r>
            <a:r>
              <a:rPr lang="vi-VN" sz="2700" b="1" i="1" u="none" strike="noStrike" dirty="0">
                <a:solidFill>
                  <a:srgbClr val="0000CC"/>
                </a:solidFill>
                <a:effectLst/>
                <a:latin typeface="Times New Roman" panose="02020603050405020304" pitchFamily="18" charset="0"/>
              </a:rPr>
              <a:t>ưa</a:t>
            </a:r>
            <a:r>
              <a:rPr lang="en-US" sz="2700" b="1" i="1" dirty="0">
                <a:solidFill>
                  <a:srgbClr val="0000CC"/>
                </a:solidFill>
                <a:latin typeface="Times New Roman" panose="02020603050405020304" pitchFamily="18" charset="0"/>
              </a:rPr>
              <a:t> (x2), Ba, </a:t>
            </a:r>
            <a:r>
              <a:rPr lang="en-US" sz="2700" b="1" i="1" dirty="0" err="1">
                <a:solidFill>
                  <a:srgbClr val="0000CC"/>
                </a:solidFill>
                <a:latin typeface="Times New Roman" panose="02020603050405020304" pitchFamily="18" charset="0"/>
              </a:rPr>
              <a:t>đất</a:t>
            </a:r>
            <a:r>
              <a:rPr lang="en-US" sz="2700" b="1" i="1" dirty="0">
                <a:solidFill>
                  <a:srgbClr val="0000CC"/>
                </a:solidFill>
                <a:latin typeface="Times New Roman" panose="02020603050405020304" pitchFamily="18" charset="0"/>
              </a:rPr>
              <a:t> (x2), </a:t>
            </a:r>
            <a:r>
              <a:rPr lang="en-US" sz="2700" b="1" i="1" dirty="0" err="1">
                <a:solidFill>
                  <a:srgbClr val="0000CC"/>
                </a:solidFill>
                <a:latin typeface="Times New Roman" panose="02020603050405020304" pitchFamily="18" charset="0"/>
              </a:rPr>
              <a:t>hoa</a:t>
            </a:r>
            <a:r>
              <a:rPr lang="en-US" sz="2700" b="1" i="1" dirty="0">
                <a:solidFill>
                  <a:srgbClr val="0000CC"/>
                </a:solidFill>
                <a:latin typeface="Times New Roman" panose="02020603050405020304" pitchFamily="18" charset="0"/>
              </a:rPr>
              <a:t>, </a:t>
            </a:r>
            <a:r>
              <a:rPr lang="en-US" sz="2700" b="1" i="1" dirty="0" err="1">
                <a:solidFill>
                  <a:srgbClr val="0000CC"/>
                </a:solidFill>
                <a:latin typeface="Times New Roman" panose="02020603050405020304" pitchFamily="18" charset="0"/>
              </a:rPr>
              <a:t>hư</a:t>
            </a:r>
            <a:r>
              <a:rPr lang="en-US" sz="2700" b="1" i="1" dirty="0">
                <a:solidFill>
                  <a:srgbClr val="0000CC"/>
                </a:solidFill>
                <a:latin typeface="Times New Roman" panose="02020603050405020304" pitchFamily="18" charset="0"/>
              </a:rPr>
              <a:t>, </a:t>
            </a:r>
            <a:r>
              <a:rPr lang="en-US" sz="2700" b="1" i="1" dirty="0" err="1">
                <a:solidFill>
                  <a:srgbClr val="0000CC"/>
                </a:solidFill>
                <a:latin typeface="Times New Roman" panose="02020603050405020304" pitchFamily="18" charset="0"/>
              </a:rPr>
              <a:t>Tư</a:t>
            </a:r>
            <a:r>
              <a:rPr lang="en-US" sz="2700" b="1" i="1" dirty="0">
                <a:solidFill>
                  <a:srgbClr val="0000CC"/>
                </a:solidFill>
                <a:latin typeface="Times New Roman" panose="02020603050405020304" pitchFamily="18" charset="0"/>
              </a:rPr>
              <a:t>, </a:t>
            </a:r>
            <a:r>
              <a:rPr lang="en-US" sz="2700" b="1" i="1" dirty="0" err="1">
                <a:solidFill>
                  <a:srgbClr val="0000CC"/>
                </a:solidFill>
                <a:latin typeface="Times New Roman" panose="02020603050405020304" pitchFamily="18" charset="0"/>
              </a:rPr>
              <a:t>tháng</a:t>
            </a:r>
            <a:r>
              <a:rPr lang="en-US" sz="2700" b="1" i="1" dirty="0">
                <a:solidFill>
                  <a:srgbClr val="0000CC"/>
                </a:solidFill>
                <a:latin typeface="Times New Roman" panose="02020603050405020304" pitchFamily="18" charset="0"/>
              </a:rPr>
              <a:t> (x2)</a:t>
            </a:r>
            <a:r>
              <a:rPr lang="vi-VN" sz="2700" b="1" i="1" u="none" strike="noStrike" dirty="0">
                <a:solidFill>
                  <a:srgbClr val="0000CC"/>
                </a:solidFill>
                <a:effectLst/>
                <a:latin typeface="Times New Roman" panose="02020603050405020304" pitchFamily="18" charset="0"/>
              </a:rPr>
              <a:t> </a:t>
            </a:r>
            <a:endParaRPr lang="en-US" sz="2700" b="1" i="1" u="none" strike="noStrike" dirty="0">
              <a:solidFill>
                <a:srgbClr val="0000CC"/>
              </a:solidFill>
              <a:effectLst/>
              <a:latin typeface="Times New Roman" panose="02020603050405020304" pitchFamily="18" charset="0"/>
            </a:endParaRPr>
          </a:p>
          <a:p>
            <a:pPr algn="just" rtl="0">
              <a:spcBef>
                <a:spcPts val="0"/>
              </a:spcBef>
              <a:spcAft>
                <a:spcPts val="500"/>
              </a:spcAft>
            </a:pPr>
            <a:r>
              <a:rPr lang="vi-VN" sz="2700" b="1" i="1" u="none" strike="noStrike" dirty="0">
                <a:solidFill>
                  <a:schemeClr val="accent4">
                    <a:lumMod val="50000"/>
                  </a:schemeClr>
                </a:solidFill>
                <a:effectLst/>
                <a:latin typeface="Times New Roman" panose="02020603050405020304" pitchFamily="18" charset="0"/>
              </a:rPr>
              <a:t>3. </a:t>
            </a:r>
            <a:r>
              <a:rPr lang="en-US" sz="2700" b="1" i="1" u="none" strike="noStrike" dirty="0" err="1">
                <a:solidFill>
                  <a:schemeClr val="accent4">
                    <a:lumMod val="50000"/>
                  </a:schemeClr>
                </a:solidFill>
                <a:effectLst/>
                <a:latin typeface="Times New Roman" panose="02020603050405020304" pitchFamily="18" charset="0"/>
              </a:rPr>
              <a:t>nước</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nhì</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tứ</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phân</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giống</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nhất</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cần</a:t>
            </a:r>
            <a:r>
              <a:rPr lang="en-US" sz="2700" b="1" i="1" u="none" strike="noStrike" dirty="0">
                <a:solidFill>
                  <a:schemeClr val="accent4">
                    <a:lumMod val="50000"/>
                  </a:schemeClr>
                </a:solidFill>
                <a:effectLst/>
                <a:latin typeface="Times New Roman" panose="02020603050405020304" pitchFamily="18" charset="0"/>
              </a:rPr>
              <a:t>, tam</a:t>
            </a:r>
          </a:p>
          <a:p>
            <a:pPr algn="just" rtl="0">
              <a:spcBef>
                <a:spcPts val="0"/>
              </a:spcBef>
              <a:spcAft>
                <a:spcPts val="500"/>
              </a:spcAft>
            </a:pPr>
            <a:r>
              <a:rPr lang="en-US" sz="2700" b="1" i="1" dirty="0">
                <a:solidFill>
                  <a:schemeClr val="accent4">
                    <a:lumMod val="50000"/>
                  </a:schemeClr>
                </a:solidFill>
                <a:latin typeface="Times New Roman" panose="02020603050405020304" pitchFamily="18" charset="0"/>
              </a:rPr>
              <a:t>4</a:t>
            </a:r>
            <a:r>
              <a:rPr lang="vi-VN"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tằm</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lợn</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ăn</a:t>
            </a:r>
            <a:r>
              <a:rPr lang="en-US" sz="2700" b="1" i="1" u="none" strike="noStrike" dirty="0">
                <a:solidFill>
                  <a:schemeClr val="accent4">
                    <a:lumMod val="50000"/>
                  </a:schemeClr>
                </a:solidFill>
                <a:effectLst/>
                <a:latin typeface="Times New Roman" panose="02020603050405020304" pitchFamily="18" charset="0"/>
              </a:rPr>
              <a:t> (x2), </a:t>
            </a:r>
            <a:r>
              <a:rPr lang="en-US" sz="2700" b="1" i="1" u="none" strike="noStrike" dirty="0" err="1">
                <a:solidFill>
                  <a:schemeClr val="accent4">
                    <a:lumMod val="50000"/>
                  </a:schemeClr>
                </a:solidFill>
                <a:effectLst/>
                <a:latin typeface="Times New Roman" panose="02020603050405020304" pitchFamily="18" charset="0"/>
              </a:rPr>
              <a:t>đứng</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nuôi</a:t>
            </a:r>
            <a:r>
              <a:rPr lang="en-US" sz="2700" b="1" i="1" u="none" strike="noStrike" dirty="0">
                <a:solidFill>
                  <a:schemeClr val="accent4">
                    <a:lumMod val="50000"/>
                  </a:schemeClr>
                </a:solidFill>
                <a:effectLst/>
                <a:latin typeface="Times New Roman" panose="02020603050405020304" pitchFamily="18" charset="0"/>
              </a:rPr>
              <a:t> (x2), </a:t>
            </a:r>
            <a:r>
              <a:rPr lang="en-US" sz="2700" b="1" i="1" u="none" strike="noStrike" dirty="0" err="1">
                <a:solidFill>
                  <a:schemeClr val="accent4">
                    <a:lumMod val="50000"/>
                  </a:schemeClr>
                </a:solidFill>
                <a:effectLst/>
                <a:latin typeface="Times New Roman" panose="02020603050405020304" pitchFamily="18" charset="0"/>
              </a:rPr>
              <a:t>nằm</a:t>
            </a:r>
            <a:r>
              <a:rPr lang="en-US" sz="2700" b="1" i="1" u="none" strike="noStrike" dirty="0">
                <a:solidFill>
                  <a:schemeClr val="accent4">
                    <a:lumMod val="50000"/>
                  </a:schemeClr>
                </a:solidFill>
                <a:effectLst/>
                <a:latin typeface="Times New Roman" panose="02020603050405020304" pitchFamily="18" charset="0"/>
              </a:rPr>
              <a:t>, </a:t>
            </a:r>
            <a:r>
              <a:rPr lang="en-US" sz="2700" b="1" i="1" u="none" strike="noStrike" dirty="0" err="1">
                <a:solidFill>
                  <a:schemeClr val="accent4">
                    <a:lumMod val="50000"/>
                  </a:schemeClr>
                </a:solidFill>
                <a:effectLst/>
                <a:latin typeface="Times New Roman" panose="02020603050405020304" pitchFamily="18" charset="0"/>
              </a:rPr>
              <a:t>cơm</a:t>
            </a:r>
            <a:r>
              <a:rPr lang="en-US" sz="2700" b="1" i="1" u="none" strike="noStrike" dirty="0">
                <a:solidFill>
                  <a:schemeClr val="accent4">
                    <a:lumMod val="50000"/>
                  </a:schemeClr>
                </a:solidFill>
                <a:effectLst/>
                <a:latin typeface="Times New Roman" panose="02020603050405020304" pitchFamily="18" charset="0"/>
              </a:rPr>
              <a:t> (x2), </a:t>
            </a:r>
            <a:r>
              <a:rPr lang="en-US" sz="2700" b="1" i="1" u="none" strike="noStrike" dirty="0" err="1">
                <a:solidFill>
                  <a:schemeClr val="accent4">
                    <a:lumMod val="50000"/>
                  </a:schemeClr>
                </a:solidFill>
                <a:effectLst/>
                <a:latin typeface="Times New Roman" panose="02020603050405020304" pitchFamily="18" charset="0"/>
              </a:rPr>
              <a:t>đứng</a:t>
            </a:r>
            <a:r>
              <a:rPr lang="en-US" sz="2700" b="1" i="1" dirty="0">
                <a:solidFill>
                  <a:schemeClr val="accent4">
                    <a:lumMod val="50000"/>
                  </a:schemeClr>
                </a:solidFill>
                <a:latin typeface="Times New Roman" panose="02020603050405020304" pitchFamily="18" charset="0"/>
              </a:rPr>
              <a:t>. </a:t>
            </a:r>
          </a:p>
          <a:p>
            <a:pPr algn="just" rtl="0">
              <a:spcBef>
                <a:spcPts val="0"/>
              </a:spcBef>
              <a:spcAft>
                <a:spcPts val="500"/>
              </a:spcAft>
            </a:pPr>
            <a:r>
              <a:rPr lang="en-US" sz="2700" b="1" i="1" dirty="0">
                <a:solidFill>
                  <a:srgbClr val="FF0000"/>
                </a:solidFill>
                <a:latin typeface="Times New Roman" panose="02020603050405020304" pitchFamily="18" charset="0"/>
              </a:rPr>
              <a:t>5</a:t>
            </a:r>
            <a:r>
              <a:rPr lang="vi-VN" sz="2700" b="1" i="1" u="none" strike="noStrike" dirty="0">
                <a:solidFill>
                  <a:srgbClr val="FF0000"/>
                </a:solidFill>
                <a:effectLst/>
                <a:latin typeface="Times New Roman" panose="02020603050405020304" pitchFamily="18" charset="0"/>
              </a:rPr>
              <a:t>. </a:t>
            </a:r>
            <a:r>
              <a:rPr lang="en-US" sz="2700" b="1" i="1" u="none" strike="noStrike" dirty="0" err="1">
                <a:solidFill>
                  <a:srgbClr val="FF0000"/>
                </a:solidFill>
                <a:effectLst/>
                <a:latin typeface="Times New Roman" panose="02020603050405020304" pitchFamily="18" charset="0"/>
              </a:rPr>
              <a:t>là</a:t>
            </a:r>
            <a:r>
              <a:rPr lang="en-US" sz="2700" b="1" i="1" u="none" strike="noStrike" dirty="0">
                <a:solidFill>
                  <a:srgbClr val="FF0000"/>
                </a:solidFill>
                <a:effectLst/>
                <a:latin typeface="Times New Roman" panose="02020603050405020304" pitchFamily="18" charset="0"/>
              </a:rPr>
              <a:t>, </a:t>
            </a:r>
            <a:r>
              <a:rPr lang="en-US" sz="2700" b="1" i="1" u="none" strike="noStrike" dirty="0" err="1">
                <a:solidFill>
                  <a:srgbClr val="FF0000"/>
                </a:solidFill>
                <a:effectLst/>
                <a:latin typeface="Times New Roman" panose="02020603050405020304" pitchFamily="18" charset="0"/>
              </a:rPr>
              <a:t>cái</a:t>
            </a:r>
            <a:r>
              <a:rPr lang="en-US" sz="2700" b="1" i="1" u="none" strike="noStrike" dirty="0">
                <a:solidFill>
                  <a:srgbClr val="FF0000"/>
                </a:solidFill>
                <a:effectLst/>
                <a:latin typeface="Times New Roman" panose="02020603050405020304" pitchFamily="18" charset="0"/>
              </a:rPr>
              <a:t> (x2), </a:t>
            </a:r>
            <a:r>
              <a:rPr lang="en-US" sz="2700" b="1" i="1" u="none" strike="noStrike" dirty="0" err="1">
                <a:solidFill>
                  <a:srgbClr val="FF0000"/>
                </a:solidFill>
                <a:effectLst/>
                <a:latin typeface="Times New Roman" panose="02020603050405020304" pitchFamily="18" charset="0"/>
              </a:rPr>
              <a:t>tóc</a:t>
            </a:r>
            <a:r>
              <a:rPr lang="en-US" sz="2700" b="1" i="1" u="none" strike="noStrike" dirty="0">
                <a:solidFill>
                  <a:srgbClr val="FF0000"/>
                </a:solidFill>
                <a:effectLst/>
                <a:latin typeface="Times New Roman" panose="02020603050405020304" pitchFamily="18" charset="0"/>
              </a:rPr>
              <a:t>, con, </a:t>
            </a:r>
            <a:r>
              <a:rPr lang="en-US" sz="2700" b="1" i="1" u="none" strike="noStrike" dirty="0" err="1">
                <a:solidFill>
                  <a:srgbClr val="FF0000"/>
                </a:solidFill>
                <a:effectLst/>
                <a:latin typeface="Times New Roman" panose="02020603050405020304" pitchFamily="18" charset="0"/>
              </a:rPr>
              <a:t>răng</a:t>
            </a:r>
            <a:r>
              <a:rPr lang="en-US" sz="2700" b="1" i="1" u="none" strike="noStrike" dirty="0">
                <a:solidFill>
                  <a:srgbClr val="FF0000"/>
                </a:solidFill>
                <a:effectLst/>
                <a:latin typeface="Times New Roman" panose="02020603050405020304" pitchFamily="18" charset="0"/>
              </a:rPr>
              <a:t>, </a:t>
            </a:r>
            <a:r>
              <a:rPr lang="en-US" sz="2700" b="1" i="1" u="none" strike="noStrike" dirty="0" err="1">
                <a:solidFill>
                  <a:srgbClr val="FF0000"/>
                </a:solidFill>
                <a:effectLst/>
                <a:latin typeface="Times New Roman" panose="02020603050405020304" pitchFamily="18" charset="0"/>
              </a:rPr>
              <a:t>góc</a:t>
            </a:r>
            <a:r>
              <a:rPr lang="en-US" sz="2700" b="1" i="1" u="none" strike="noStrike" dirty="0">
                <a:solidFill>
                  <a:srgbClr val="FF0000"/>
                </a:solidFill>
                <a:effectLst/>
                <a:latin typeface="Times New Roman" panose="02020603050405020304" pitchFamily="18" charset="0"/>
              </a:rPr>
              <a:t>, người. </a:t>
            </a:r>
            <a:endParaRPr lang="vi-VN" sz="2700" b="1" i="1" dirty="0">
              <a:solidFill>
                <a:srgbClr val="FF0000"/>
              </a:solidFill>
              <a:effectLst/>
            </a:endParaRPr>
          </a:p>
          <a:p>
            <a:pPr algn="just" rtl="0">
              <a:spcBef>
                <a:spcPts val="0"/>
              </a:spcBef>
              <a:spcAft>
                <a:spcPts val="500"/>
              </a:spcAft>
            </a:pPr>
            <a:r>
              <a:rPr lang="en-US" sz="2700" b="1" i="1" dirty="0">
                <a:solidFill>
                  <a:srgbClr val="FF0000"/>
                </a:solidFill>
                <a:latin typeface="Times New Roman" panose="02020603050405020304" pitchFamily="18" charset="0"/>
              </a:rPr>
              <a:t>6</a:t>
            </a:r>
            <a:r>
              <a:rPr lang="vi-VN" sz="2700" b="1" i="1" u="none" strike="noStrike" dirty="0">
                <a:solidFill>
                  <a:srgbClr val="FF0000"/>
                </a:solidFill>
                <a:effectLst/>
                <a:latin typeface="Times New Roman" panose="02020603050405020304" pitchFamily="18" charset="0"/>
              </a:rPr>
              <a:t>. </a:t>
            </a:r>
            <a:r>
              <a:rPr lang="en-US" sz="2700" b="1" i="1" dirty="0">
                <a:solidFill>
                  <a:srgbClr val="FF0000"/>
                </a:solidFill>
                <a:latin typeface="Times New Roman" panose="02020603050405020304" pitchFamily="18" charset="0"/>
              </a:rPr>
              <a:t>người, </a:t>
            </a:r>
            <a:r>
              <a:rPr lang="en-US" sz="2700" b="1" i="1" dirty="0" err="1">
                <a:solidFill>
                  <a:srgbClr val="FF0000"/>
                </a:solidFill>
                <a:latin typeface="Times New Roman" panose="02020603050405020304" pitchFamily="18" charset="0"/>
              </a:rPr>
              <a:t>thân</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thể</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như</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thương</a:t>
            </a:r>
            <a:r>
              <a:rPr lang="en-US" sz="2700" b="1" i="1" dirty="0">
                <a:solidFill>
                  <a:srgbClr val="FF0000"/>
                </a:solidFill>
                <a:latin typeface="Times New Roman" panose="02020603050405020304" pitchFamily="18" charset="0"/>
              </a:rPr>
              <a:t> (x2)</a:t>
            </a:r>
            <a:endParaRPr lang="en-US" sz="2700" b="1" i="1" u="none" strike="noStrike" dirty="0">
              <a:solidFill>
                <a:srgbClr val="FF0000"/>
              </a:solidFill>
              <a:effectLst/>
              <a:latin typeface="Times New Roman" panose="02020603050405020304" pitchFamily="18" charset="0"/>
            </a:endParaRPr>
          </a:p>
          <a:p>
            <a:pPr algn="just" rtl="0">
              <a:spcBef>
                <a:spcPts val="0"/>
              </a:spcBef>
              <a:spcAft>
                <a:spcPts val="500"/>
              </a:spcAft>
            </a:pPr>
            <a:r>
              <a:rPr lang="en-US" sz="2700" b="1" i="1" dirty="0">
                <a:solidFill>
                  <a:srgbClr val="FF0000"/>
                </a:solidFill>
                <a:latin typeface="Times New Roman" panose="02020603050405020304" pitchFamily="18" charset="0"/>
              </a:rPr>
              <a:t>7</a:t>
            </a:r>
            <a:r>
              <a:rPr lang="vi-VN" sz="2700" b="1" i="1" u="none" strike="noStrike" dirty="0">
                <a:solidFill>
                  <a:srgbClr val="FF0000"/>
                </a:solidFill>
                <a:effectLst/>
                <a:latin typeface="Times New Roman" panose="02020603050405020304" pitchFamily="18" charset="0"/>
              </a:rPr>
              <a:t>. </a:t>
            </a:r>
            <a:r>
              <a:rPr lang="en-US" sz="2700" b="1" i="1" dirty="0" err="1">
                <a:solidFill>
                  <a:srgbClr val="FF0000"/>
                </a:solidFill>
                <a:latin typeface="Times New Roman" panose="02020603050405020304" pitchFamily="18" charset="0"/>
              </a:rPr>
              <a:t>cây</a:t>
            </a:r>
            <a:r>
              <a:rPr lang="en-US" sz="2700" b="1" i="1" dirty="0">
                <a:solidFill>
                  <a:srgbClr val="FF0000"/>
                </a:solidFill>
                <a:latin typeface="Times New Roman" panose="02020603050405020304" pitchFamily="18" charset="0"/>
              </a:rPr>
              <a:t> (x2), </a:t>
            </a:r>
            <a:r>
              <a:rPr lang="en-US" sz="2700" b="1" i="1" dirty="0" err="1">
                <a:solidFill>
                  <a:srgbClr val="FF0000"/>
                </a:solidFill>
                <a:latin typeface="Times New Roman" panose="02020603050405020304" pitchFamily="18" charset="0"/>
              </a:rPr>
              <a:t>một</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ba</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chẳng</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nên</a:t>
            </a:r>
            <a:r>
              <a:rPr lang="en-US" sz="2700" b="1" i="1" dirty="0">
                <a:solidFill>
                  <a:srgbClr val="FF0000"/>
                </a:solidFill>
                <a:latin typeface="Times New Roman" panose="02020603050405020304" pitchFamily="18" charset="0"/>
              </a:rPr>
              <a:t> (x2), </a:t>
            </a:r>
            <a:r>
              <a:rPr lang="en-US" sz="2700" b="1" i="1" dirty="0" err="1">
                <a:solidFill>
                  <a:srgbClr val="FF0000"/>
                </a:solidFill>
                <a:latin typeface="Times New Roman" panose="02020603050405020304" pitchFamily="18" charset="0"/>
              </a:rPr>
              <a:t>hòn</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cao</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chụm</a:t>
            </a:r>
            <a:r>
              <a:rPr lang="en-US" sz="2700" b="1" i="1" dirty="0">
                <a:solidFill>
                  <a:srgbClr val="FF0000"/>
                </a:solidFill>
                <a:latin typeface="Times New Roman" panose="02020603050405020304" pitchFamily="18" charset="0"/>
              </a:rPr>
              <a:t>, non, </a:t>
            </a:r>
            <a:r>
              <a:rPr lang="en-US" sz="2700" b="1" i="1" dirty="0" err="1">
                <a:solidFill>
                  <a:srgbClr val="FF0000"/>
                </a:solidFill>
                <a:latin typeface="Times New Roman" panose="02020603050405020304" pitchFamily="18" charset="0"/>
              </a:rPr>
              <a:t>lại</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núi</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làm</a:t>
            </a:r>
            <a:endParaRPr lang="en-US" sz="2700" b="1" i="1" dirty="0">
              <a:solidFill>
                <a:srgbClr val="FF0000"/>
              </a:solidFill>
              <a:latin typeface="Times New Roman" panose="02020603050405020304" pitchFamily="18" charset="0"/>
            </a:endParaRPr>
          </a:p>
          <a:p>
            <a:pPr algn="just" rtl="0">
              <a:spcBef>
                <a:spcPts val="0"/>
              </a:spcBef>
              <a:spcAft>
                <a:spcPts val="500"/>
              </a:spcAft>
            </a:pPr>
            <a:r>
              <a:rPr lang="en-US" sz="2700" b="1" i="1" dirty="0">
                <a:solidFill>
                  <a:srgbClr val="FF0000"/>
                </a:solidFill>
                <a:latin typeface="Times New Roman" panose="02020603050405020304" pitchFamily="18" charset="0"/>
              </a:rPr>
              <a:t>8</a:t>
            </a:r>
            <a:r>
              <a:rPr lang="vi-VN" sz="2700" b="1" i="1" u="none" strike="noStrike" dirty="0">
                <a:solidFill>
                  <a:srgbClr val="FF0000"/>
                </a:solidFill>
                <a:effectLst/>
                <a:latin typeface="Times New Roman" panose="02020603050405020304" pitchFamily="18" charset="0"/>
              </a:rPr>
              <a:t>. </a:t>
            </a:r>
            <a:r>
              <a:rPr lang="en-US" sz="2700" b="1" i="1" u="none" strike="noStrike" dirty="0" err="1">
                <a:solidFill>
                  <a:srgbClr val="FF0000"/>
                </a:solidFill>
                <a:effectLst/>
                <a:latin typeface="Times New Roman" panose="02020603050405020304" pitchFamily="18" charset="0"/>
              </a:rPr>
              <a:t>mở</a:t>
            </a:r>
            <a:r>
              <a:rPr lang="en-US" sz="2700" b="1" i="1" u="none" strike="noStrike" dirty="0">
                <a:solidFill>
                  <a:srgbClr val="FF0000"/>
                </a:solidFill>
                <a:effectLst/>
                <a:latin typeface="Times New Roman" panose="02020603050405020304" pitchFamily="18" charset="0"/>
              </a:rPr>
              <a:t>, </a:t>
            </a:r>
            <a:r>
              <a:rPr lang="en-US" sz="2700" b="1" i="1" u="none" strike="noStrike" dirty="0" err="1">
                <a:solidFill>
                  <a:srgbClr val="FF0000"/>
                </a:solidFill>
                <a:effectLst/>
                <a:latin typeface="Times New Roman" panose="02020603050405020304" pitchFamily="18" charset="0"/>
              </a:rPr>
              <a:t>gói</a:t>
            </a:r>
            <a:r>
              <a:rPr lang="en-US" sz="2700" b="1" i="1" u="none" strike="noStrike" dirty="0">
                <a:solidFill>
                  <a:srgbClr val="FF0000"/>
                </a:solidFill>
                <a:effectLst/>
                <a:latin typeface="Times New Roman" panose="02020603050405020304" pitchFamily="18" charset="0"/>
              </a:rPr>
              <a:t>, </a:t>
            </a:r>
            <a:r>
              <a:rPr lang="en-US" sz="2700" b="1" i="1" u="none" strike="noStrike" dirty="0" err="1">
                <a:solidFill>
                  <a:srgbClr val="FF0000"/>
                </a:solidFill>
                <a:effectLst/>
                <a:latin typeface="Times New Roman" panose="02020603050405020304" pitchFamily="18" charset="0"/>
              </a:rPr>
              <a:t>nói</a:t>
            </a:r>
            <a:r>
              <a:rPr lang="en-US" sz="2700" b="1" i="1" u="none" strike="noStrike" dirty="0">
                <a:solidFill>
                  <a:srgbClr val="FF0000"/>
                </a:solidFill>
                <a:effectLst/>
                <a:latin typeface="Times New Roman" panose="02020603050405020304" pitchFamily="18" charset="0"/>
              </a:rPr>
              <a:t>, </a:t>
            </a:r>
            <a:r>
              <a:rPr lang="en-US" sz="2700" b="1" i="1" u="none" strike="noStrike" dirty="0" err="1">
                <a:solidFill>
                  <a:srgbClr val="FF0000"/>
                </a:solidFill>
                <a:effectLst/>
                <a:latin typeface="Times New Roman" panose="02020603050405020304" pitchFamily="18" charset="0"/>
              </a:rPr>
              <a:t>ăn</a:t>
            </a:r>
            <a:r>
              <a:rPr lang="en-US" sz="2700" b="1" i="1" dirty="0">
                <a:solidFill>
                  <a:srgbClr val="FF0000"/>
                </a:solidFill>
                <a:latin typeface="Times New Roman" panose="02020603050405020304" pitchFamily="18" charset="0"/>
              </a:rPr>
              <a:t>, </a:t>
            </a:r>
            <a:r>
              <a:rPr lang="en-US" sz="2700" b="1" i="1" dirty="0" err="1">
                <a:solidFill>
                  <a:srgbClr val="FF0000"/>
                </a:solidFill>
                <a:latin typeface="Times New Roman" panose="02020603050405020304" pitchFamily="18" charset="0"/>
              </a:rPr>
              <a:t>học</a:t>
            </a:r>
            <a:r>
              <a:rPr lang="en-US" sz="2700" b="1" i="1" dirty="0">
                <a:solidFill>
                  <a:srgbClr val="FF0000"/>
                </a:solidFill>
                <a:latin typeface="Times New Roman" panose="02020603050405020304" pitchFamily="18" charset="0"/>
              </a:rPr>
              <a:t> (x4)</a:t>
            </a:r>
            <a:endParaRPr lang="vi-VN" sz="2700" b="1" i="1" dirty="0">
              <a:solidFill>
                <a:srgbClr val="FF0000"/>
              </a:solidFill>
              <a:effectLst/>
            </a:endParaRPr>
          </a:p>
        </p:txBody>
      </p:sp>
      <p:sp>
        <p:nvSpPr>
          <p:cNvPr id="2" name="TextBox 1">
            <a:extLst>
              <a:ext uri="{FF2B5EF4-FFF2-40B4-BE49-F238E27FC236}">
                <a16:creationId xmlns:a16="http://schemas.microsoft.com/office/drawing/2014/main" id="{D3752B65-FAD7-6E9A-3C6F-AE71381F8284}"/>
              </a:ext>
            </a:extLst>
          </p:cNvPr>
          <p:cNvSpPr txBox="1"/>
          <p:nvPr/>
        </p:nvSpPr>
        <p:spPr>
          <a:xfrm>
            <a:off x="101601" y="1018955"/>
            <a:ext cx="4688113" cy="4878259"/>
          </a:xfrm>
          <a:prstGeom prst="rect">
            <a:avLst/>
          </a:prstGeom>
          <a:noFill/>
        </p:spPr>
        <p:txBody>
          <a:bodyPr wrap="square">
            <a:spAutoFit/>
          </a:bodyPr>
          <a:lstStyle/>
          <a:p>
            <a:pPr algn="just">
              <a:spcAft>
                <a:spcPts val="500"/>
              </a:spcAft>
            </a:pPr>
            <a:r>
              <a:rPr lang="vi-VN" sz="2600" b="1" i="1" dirty="0">
                <a:solidFill>
                  <a:srgbClr val="0000CC"/>
                </a:solidFill>
                <a:latin typeface="Times New Roman" panose="02020603050405020304" pitchFamily="18" charset="0"/>
              </a:rPr>
              <a:t>- Số lượng tiếng:</a:t>
            </a:r>
          </a:p>
          <a:p>
            <a:pPr algn="just">
              <a:spcAft>
                <a:spcPts val="500"/>
              </a:spcAft>
            </a:pPr>
            <a:r>
              <a:rPr lang="vi-VN" sz="2600" b="1" i="1" dirty="0">
                <a:solidFill>
                  <a:srgbClr val="0000CC"/>
                </a:solidFill>
                <a:latin typeface="Times New Roman" panose="02020603050405020304" pitchFamily="18" charset="0"/>
              </a:rPr>
              <a:t>- Vần:</a:t>
            </a:r>
          </a:p>
          <a:p>
            <a:pPr algn="just">
              <a:spcAft>
                <a:spcPts val="500"/>
              </a:spcAft>
            </a:pPr>
            <a:r>
              <a:rPr lang="vi-VN" sz="2600" b="1" i="1" dirty="0">
                <a:solidFill>
                  <a:srgbClr val="0000CC"/>
                </a:solidFill>
                <a:latin typeface="Times New Roman" panose="02020603050405020304" pitchFamily="18" charset="0"/>
              </a:rPr>
              <a:t>- Nhịp:</a:t>
            </a:r>
          </a:p>
          <a:p>
            <a:pPr algn="just">
              <a:spcAft>
                <a:spcPts val="500"/>
              </a:spcAft>
            </a:pPr>
            <a:r>
              <a:rPr lang="vi-VN" sz="2600" b="1" i="1" dirty="0">
                <a:solidFill>
                  <a:srgbClr val="0000CC"/>
                </a:solidFill>
                <a:latin typeface="Times New Roman" panose="02020603050405020304" pitchFamily="18" charset="0"/>
              </a:rPr>
              <a:t>- Biện pháp tu từ</a:t>
            </a:r>
            <a:r>
              <a:rPr lang="en-US" sz="2600" b="1" i="1" dirty="0">
                <a:solidFill>
                  <a:srgbClr val="0000CC"/>
                </a:solidFill>
                <a:latin typeface="Times New Roman" panose="02020603050405020304" pitchFamily="18" charset="0"/>
              </a:rPr>
              <a:t>:</a:t>
            </a:r>
            <a:r>
              <a:rPr lang="en-US" sz="2600" b="1" i="1" dirty="0">
                <a:solidFill>
                  <a:srgbClr val="0000CC"/>
                </a:solidFill>
                <a:latin typeface="Times New Roman" panose="02020603050405020304" pitchFamily="18" charset="0"/>
                <a:sym typeface="Wingdings" panose="05000000000000000000" pitchFamily="2" charset="2"/>
              </a:rPr>
              <a:t></a:t>
            </a:r>
            <a:r>
              <a:rPr lang="vi-VN" sz="2600" b="1" i="1" dirty="0">
                <a:solidFill>
                  <a:srgbClr val="0000CC"/>
                </a:solidFill>
                <a:latin typeface="Times New Roman" panose="02020603050405020304" pitchFamily="18" charset="0"/>
              </a:rPr>
              <a:t> tác dụng:</a:t>
            </a:r>
          </a:p>
          <a:p>
            <a:pPr algn="just">
              <a:spcAft>
                <a:spcPts val="500"/>
              </a:spcAft>
            </a:pPr>
            <a:r>
              <a:rPr lang="en-US" sz="2600" b="1" i="1" dirty="0">
                <a:solidFill>
                  <a:srgbClr val="0000CC"/>
                </a:solidFill>
                <a:latin typeface="Times New Roman" panose="02020603050405020304" pitchFamily="18" charset="0"/>
                <a:sym typeface="Wingdings" panose="05000000000000000000" pitchFamily="2" charset="2"/>
              </a:rPr>
              <a:t> </a:t>
            </a:r>
            <a:r>
              <a:rPr lang="vi-VN" sz="2600" b="1" i="1" dirty="0">
                <a:solidFill>
                  <a:srgbClr val="0000CC"/>
                </a:solidFill>
                <a:latin typeface="Times New Roman" panose="02020603050405020304" pitchFamily="18" charset="0"/>
              </a:rPr>
              <a:t> Đề tài của cặp câu tục ngữ trên</a:t>
            </a:r>
            <a:r>
              <a:rPr lang="en-US" sz="2600" b="1" i="1" dirty="0">
                <a:solidFill>
                  <a:srgbClr val="0000CC"/>
                </a:solidFill>
                <a:latin typeface="Times New Roman" panose="02020603050405020304" pitchFamily="18" charset="0"/>
              </a:rPr>
              <a:t>:</a:t>
            </a:r>
            <a:endParaRPr lang="vi-VN" sz="2600" b="1" i="1" dirty="0">
              <a:solidFill>
                <a:srgbClr val="0000CC"/>
              </a:solidFill>
              <a:latin typeface="Times New Roman" panose="02020603050405020304" pitchFamily="18" charset="0"/>
            </a:endParaRPr>
          </a:p>
          <a:p>
            <a:pPr marL="457200" indent="-457200" algn="just">
              <a:spcAft>
                <a:spcPts val="500"/>
              </a:spcAft>
              <a:buFont typeface="Wingdings" panose="05000000000000000000" pitchFamily="2" charset="2"/>
              <a:buChar char="à"/>
            </a:pPr>
            <a:r>
              <a:rPr lang="vi-VN" sz="2600" b="1" i="1" dirty="0">
                <a:solidFill>
                  <a:srgbClr val="0000CC"/>
                </a:solidFill>
                <a:latin typeface="Times New Roman" panose="02020603050405020304" pitchFamily="18" charset="0"/>
              </a:rPr>
              <a:t>Câu tục ngữ trên muốn nhắn gửi</a:t>
            </a:r>
            <a:r>
              <a:rPr lang="en-US" sz="2600" b="1" i="1" dirty="0">
                <a:solidFill>
                  <a:srgbClr val="0000CC"/>
                </a:solidFill>
                <a:latin typeface="Times New Roman" panose="02020603050405020304" pitchFamily="18" charset="0"/>
              </a:rPr>
              <a:t>:</a:t>
            </a:r>
          </a:p>
          <a:p>
            <a:pPr algn="just">
              <a:spcAft>
                <a:spcPts val="500"/>
              </a:spcAft>
            </a:pPr>
            <a:r>
              <a:rPr lang="vi-VN" sz="2600" b="1" i="1" dirty="0">
                <a:solidFill>
                  <a:srgbClr val="0000CC"/>
                </a:solidFill>
                <a:latin typeface="Times New Roman" panose="02020603050405020304" pitchFamily="18" charset="0"/>
              </a:rPr>
              <a:t>(Về kinh nghiệm của người xưa cho người lao động/ Về cách sống con người)</a:t>
            </a:r>
          </a:p>
        </p:txBody>
      </p:sp>
    </p:spTree>
    <p:extLst>
      <p:ext uri="{BB962C8B-B14F-4D97-AF65-F5344CB8AC3E}">
        <p14:creationId xmlns:p14="http://schemas.microsoft.com/office/powerpoint/2010/main" val="378458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958A6-EC6B-DF36-2B92-1A8A366FE7E5}"/>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5739620-B14E-70AA-9C20-18D42E793D53}"/>
              </a:ext>
            </a:extLst>
          </p:cNvPr>
          <p:cNvPicPr>
            <a:picLocks noChangeAspect="1"/>
          </p:cNvPicPr>
          <p:nvPr/>
        </p:nvPicPr>
        <p:blipFill>
          <a:blip r:embed="rId3"/>
          <a:stretch>
            <a:fillRect/>
          </a:stretch>
        </p:blipFill>
        <p:spPr>
          <a:xfrm>
            <a:off x="0" y="20929"/>
            <a:ext cx="12192000" cy="6858000"/>
          </a:xfrm>
          <a:prstGeom prst="rect">
            <a:avLst/>
          </a:prstGeom>
        </p:spPr>
      </p:pic>
      <p:sp>
        <p:nvSpPr>
          <p:cNvPr id="7" name="TextBox 6">
            <a:extLst>
              <a:ext uri="{FF2B5EF4-FFF2-40B4-BE49-F238E27FC236}">
                <a16:creationId xmlns:a16="http://schemas.microsoft.com/office/drawing/2014/main" id="{B203675C-D656-F571-825F-72D282488CAD}"/>
              </a:ext>
            </a:extLst>
          </p:cNvPr>
          <p:cNvSpPr txBox="1"/>
          <p:nvPr/>
        </p:nvSpPr>
        <p:spPr>
          <a:xfrm>
            <a:off x="2782304" y="1114087"/>
            <a:ext cx="7484013" cy="4978286"/>
          </a:xfrm>
          <a:prstGeom prst="rect">
            <a:avLst/>
          </a:prstGeom>
          <a:noFill/>
        </p:spPr>
        <p:txBody>
          <a:bodyPr wrap="square">
            <a:spAutoFit/>
          </a:bodyPr>
          <a:lstStyle/>
          <a:p>
            <a:pPr rtl="0">
              <a:spcBef>
                <a:spcPts val="0"/>
              </a:spcBef>
              <a:spcAft>
                <a:spcPts val="500"/>
              </a:spcAft>
            </a:pPr>
            <a:r>
              <a:rPr lang="vi-VN" sz="2800" b="1" i="1" u="none" strike="noStrike" dirty="0">
                <a:solidFill>
                  <a:srgbClr val="0000CC"/>
                </a:solidFill>
                <a:effectLst/>
                <a:latin typeface="Times New Roman" panose="02020603050405020304" pitchFamily="18" charset="0"/>
              </a:rPr>
              <a:t>1. Mau sao thì nắng, vắng sao thì mưa </a:t>
            </a:r>
            <a:endParaRPr lang="en-US" sz="2800" b="1" i="1" u="none" strike="noStrike" dirty="0">
              <a:solidFill>
                <a:srgbClr val="0000CC"/>
              </a:solidFill>
              <a:effectLst/>
              <a:latin typeface="Times New Roman" panose="02020603050405020304" pitchFamily="18" charset="0"/>
            </a:endParaRPr>
          </a:p>
          <a:p>
            <a:pPr rtl="0">
              <a:spcBef>
                <a:spcPts val="0"/>
              </a:spcBef>
              <a:spcAft>
                <a:spcPts val="500"/>
              </a:spcAft>
            </a:pPr>
            <a:r>
              <a:rPr lang="vi-VN" sz="2800" b="1" i="1" u="none" strike="noStrike" dirty="0">
                <a:solidFill>
                  <a:srgbClr val="0000CC"/>
                </a:solidFill>
                <a:effectLst/>
                <a:latin typeface="Times New Roman" panose="02020603050405020304" pitchFamily="18" charset="0"/>
              </a:rPr>
              <a:t>2. Mưa tháng Ba hoa đất,</a:t>
            </a:r>
            <a:endParaRPr lang="vi-VN" sz="2800" b="1" i="1" dirty="0">
              <a:solidFill>
                <a:srgbClr val="0000CC"/>
              </a:solidFill>
              <a:effectLst/>
            </a:endParaRPr>
          </a:p>
          <a:p>
            <a:pPr rtl="0">
              <a:spcBef>
                <a:spcPts val="0"/>
              </a:spcBef>
              <a:spcAft>
                <a:spcPts val="500"/>
              </a:spcAft>
            </a:pPr>
            <a:r>
              <a:rPr lang="en-US" sz="2800" b="1" i="1" u="none" strike="noStrike" dirty="0">
                <a:solidFill>
                  <a:srgbClr val="0000CC"/>
                </a:solidFill>
                <a:effectLst/>
                <a:latin typeface="Times New Roman" panose="02020603050405020304" pitchFamily="18" charset="0"/>
              </a:rPr>
              <a:t>    </a:t>
            </a:r>
            <a:r>
              <a:rPr lang="vi-VN" sz="2800" b="1" i="1" u="none" strike="noStrike" dirty="0">
                <a:solidFill>
                  <a:srgbClr val="0000CC"/>
                </a:solidFill>
                <a:effectLst/>
                <a:latin typeface="Times New Roman" panose="02020603050405020304" pitchFamily="18" charset="0"/>
              </a:rPr>
              <a:t>Mưa tháng Tư hư đất.</a:t>
            </a:r>
            <a:endParaRPr lang="vi-VN" sz="2800" b="1" i="1" dirty="0">
              <a:solidFill>
                <a:srgbClr val="0000CC"/>
              </a:solidFill>
              <a:effectLst/>
            </a:endParaRPr>
          </a:p>
          <a:p>
            <a:pPr rtl="0">
              <a:spcBef>
                <a:spcPts val="0"/>
              </a:spcBef>
              <a:spcAft>
                <a:spcPts val="500"/>
              </a:spcAft>
            </a:pPr>
            <a:r>
              <a:rPr lang="vi-VN" sz="2800" b="1" i="1" u="none" strike="noStrike" dirty="0">
                <a:solidFill>
                  <a:schemeClr val="accent4">
                    <a:lumMod val="50000"/>
                  </a:schemeClr>
                </a:solidFill>
                <a:effectLst/>
                <a:latin typeface="Times New Roman" panose="02020603050405020304" pitchFamily="18" charset="0"/>
              </a:rPr>
              <a:t>3. Nhất nước, nh</a:t>
            </a:r>
            <a:r>
              <a:rPr lang="en-US" sz="2800" b="1" i="1" dirty="0">
                <a:solidFill>
                  <a:schemeClr val="accent4">
                    <a:lumMod val="50000"/>
                  </a:schemeClr>
                </a:solidFill>
                <a:latin typeface="Times New Roman" panose="02020603050405020304" pitchFamily="18" charset="0"/>
              </a:rPr>
              <a:t>ì</a:t>
            </a:r>
            <a:r>
              <a:rPr lang="vi-VN" sz="2800" b="1" i="1" u="none" strike="noStrike" dirty="0">
                <a:solidFill>
                  <a:schemeClr val="accent4">
                    <a:lumMod val="50000"/>
                  </a:schemeClr>
                </a:solidFill>
                <a:effectLst/>
                <a:latin typeface="Times New Roman" panose="02020603050405020304" pitchFamily="18" charset="0"/>
              </a:rPr>
              <a:t> phân, tam cần, t</a:t>
            </a:r>
            <a:r>
              <a:rPr lang="en-US" sz="2800" b="1" i="1" dirty="0">
                <a:solidFill>
                  <a:schemeClr val="accent4">
                    <a:lumMod val="50000"/>
                  </a:schemeClr>
                </a:solidFill>
                <a:latin typeface="Times New Roman" panose="02020603050405020304" pitchFamily="18" charset="0"/>
              </a:rPr>
              <a:t>ứ</a:t>
            </a:r>
            <a:r>
              <a:rPr lang="vi-VN" sz="2800" b="1" i="1" u="none" strike="noStrike" dirty="0">
                <a:solidFill>
                  <a:schemeClr val="accent4">
                    <a:lumMod val="50000"/>
                  </a:schemeClr>
                </a:solidFill>
                <a:effectLst/>
                <a:latin typeface="Times New Roman" panose="02020603050405020304" pitchFamily="18" charset="0"/>
              </a:rPr>
              <a:t> giống </a:t>
            </a:r>
            <a:endParaRPr lang="en-US" sz="2800" b="1" i="1" u="none" strike="noStrike" dirty="0">
              <a:solidFill>
                <a:schemeClr val="accent4">
                  <a:lumMod val="50000"/>
                </a:schemeClr>
              </a:solidFill>
              <a:effectLst/>
              <a:latin typeface="Times New Roman" panose="02020603050405020304" pitchFamily="18" charset="0"/>
            </a:endParaRPr>
          </a:p>
          <a:p>
            <a:pPr rtl="0">
              <a:spcBef>
                <a:spcPts val="0"/>
              </a:spcBef>
              <a:spcAft>
                <a:spcPts val="500"/>
              </a:spcAft>
            </a:pPr>
            <a:r>
              <a:rPr lang="en-US" sz="2800" b="1" i="1" dirty="0">
                <a:solidFill>
                  <a:schemeClr val="accent4">
                    <a:lumMod val="50000"/>
                  </a:schemeClr>
                </a:solidFill>
                <a:latin typeface="Times New Roman" panose="02020603050405020304" pitchFamily="18" charset="0"/>
              </a:rPr>
              <a:t>4</a:t>
            </a:r>
            <a:r>
              <a:rPr lang="vi-VN" sz="2800" b="1" i="1" u="none" strike="noStrike" dirty="0">
                <a:solidFill>
                  <a:schemeClr val="accent4">
                    <a:lumMod val="50000"/>
                  </a:schemeClr>
                </a:solidFill>
                <a:effectLst/>
                <a:latin typeface="Times New Roman" panose="02020603050405020304" pitchFamily="18" charset="0"/>
              </a:rPr>
              <a:t>. Nuôi lợn ăn cơm n</a:t>
            </a:r>
            <a:r>
              <a:rPr lang="en-US" sz="2800" b="1" i="1" dirty="0">
                <a:solidFill>
                  <a:schemeClr val="accent4">
                    <a:lumMod val="50000"/>
                  </a:schemeClr>
                </a:solidFill>
                <a:latin typeface="Times New Roman" panose="02020603050405020304" pitchFamily="18" charset="0"/>
              </a:rPr>
              <a:t>ằ</a:t>
            </a:r>
            <a:r>
              <a:rPr lang="vi-VN" sz="2800" b="1" i="1" u="none" strike="noStrike" dirty="0">
                <a:solidFill>
                  <a:schemeClr val="accent4">
                    <a:lumMod val="50000"/>
                  </a:schemeClr>
                </a:solidFill>
                <a:effectLst/>
                <a:latin typeface="Times New Roman" panose="02020603050405020304" pitchFamily="18" charset="0"/>
              </a:rPr>
              <a:t>m, nuôi tằm ăn cơm đứng</a:t>
            </a:r>
            <a:r>
              <a:rPr lang="en-US" sz="2800" b="1" i="1" u="none" strike="noStrike" dirty="0">
                <a:solidFill>
                  <a:schemeClr val="accent4">
                    <a:lumMod val="50000"/>
                  </a:schemeClr>
                </a:solidFill>
                <a:effectLst/>
                <a:latin typeface="Times New Roman" panose="02020603050405020304" pitchFamily="18" charset="0"/>
              </a:rPr>
              <a:t>.</a:t>
            </a:r>
          </a:p>
          <a:p>
            <a:pPr rtl="0">
              <a:spcBef>
                <a:spcPts val="0"/>
              </a:spcBef>
              <a:spcAft>
                <a:spcPts val="500"/>
              </a:spcAft>
            </a:pPr>
            <a:r>
              <a:rPr lang="en-US" sz="2800" b="1" i="1" dirty="0">
                <a:solidFill>
                  <a:srgbClr val="FF0000"/>
                </a:solidFill>
                <a:latin typeface="Times New Roman" panose="02020603050405020304" pitchFamily="18" charset="0"/>
              </a:rPr>
              <a:t>5</a:t>
            </a:r>
            <a:r>
              <a:rPr lang="vi-VN" sz="2800" b="1" i="1" u="none" strike="noStrike" dirty="0">
                <a:solidFill>
                  <a:srgbClr val="FF0000"/>
                </a:solidFill>
                <a:effectLst/>
                <a:latin typeface="Times New Roman" panose="02020603050405020304" pitchFamily="18" charset="0"/>
              </a:rPr>
              <a:t>. Cái răng, cái tóc là góc con người.</a:t>
            </a:r>
            <a:endParaRPr lang="vi-VN" sz="2800" b="1" i="1" dirty="0">
              <a:solidFill>
                <a:srgbClr val="FF0000"/>
              </a:solidFill>
              <a:effectLst/>
            </a:endParaRPr>
          </a:p>
          <a:p>
            <a:pPr rtl="0">
              <a:spcBef>
                <a:spcPts val="0"/>
              </a:spcBef>
              <a:spcAft>
                <a:spcPts val="500"/>
              </a:spcAft>
            </a:pPr>
            <a:r>
              <a:rPr lang="en-US" sz="2800" b="1" i="1" dirty="0">
                <a:solidFill>
                  <a:srgbClr val="FF0000"/>
                </a:solidFill>
                <a:latin typeface="Times New Roman" panose="02020603050405020304" pitchFamily="18" charset="0"/>
              </a:rPr>
              <a:t>6</a:t>
            </a:r>
            <a:r>
              <a:rPr lang="vi-VN" sz="2800" b="1" i="1" u="none" strike="noStrike" dirty="0">
                <a:solidFill>
                  <a:srgbClr val="FF0000"/>
                </a:solidFill>
                <a:effectLst/>
                <a:latin typeface="Times New Roman" panose="02020603050405020304" pitchFamily="18" charset="0"/>
              </a:rPr>
              <a:t>. Thương người như thể thương thân </a:t>
            </a:r>
            <a:endParaRPr lang="en-US" sz="2800" b="1" i="1" u="none" strike="noStrike" dirty="0">
              <a:solidFill>
                <a:srgbClr val="FF0000"/>
              </a:solidFill>
              <a:effectLst/>
              <a:latin typeface="Times New Roman" panose="02020603050405020304" pitchFamily="18" charset="0"/>
            </a:endParaRPr>
          </a:p>
          <a:p>
            <a:pPr rtl="0">
              <a:spcBef>
                <a:spcPts val="0"/>
              </a:spcBef>
              <a:spcAft>
                <a:spcPts val="500"/>
              </a:spcAft>
            </a:pPr>
            <a:r>
              <a:rPr lang="en-US" sz="2800" b="1" i="1" dirty="0">
                <a:solidFill>
                  <a:srgbClr val="FF0000"/>
                </a:solidFill>
                <a:latin typeface="Times New Roman" panose="02020603050405020304" pitchFamily="18" charset="0"/>
              </a:rPr>
              <a:t>7</a:t>
            </a:r>
            <a:r>
              <a:rPr lang="vi-VN" sz="2800" b="1" i="1" u="none" strike="noStrike" dirty="0">
                <a:solidFill>
                  <a:srgbClr val="FF0000"/>
                </a:solidFill>
                <a:effectLst/>
                <a:latin typeface="Times New Roman" panose="02020603050405020304" pitchFamily="18" charset="0"/>
              </a:rPr>
              <a:t>. Một cây làm chẳng nên non, </a:t>
            </a:r>
            <a:endParaRPr lang="en-US" sz="2800" b="1" i="1" u="none" strike="noStrike" dirty="0">
              <a:solidFill>
                <a:srgbClr val="FF0000"/>
              </a:solidFill>
              <a:effectLst/>
              <a:latin typeface="Times New Roman" panose="02020603050405020304" pitchFamily="18" charset="0"/>
            </a:endParaRPr>
          </a:p>
          <a:p>
            <a:pPr rtl="0">
              <a:spcBef>
                <a:spcPts val="0"/>
              </a:spcBef>
              <a:spcAft>
                <a:spcPts val="500"/>
              </a:spcAft>
            </a:pPr>
            <a:r>
              <a:rPr lang="vi-VN" sz="2800" b="1" i="1" u="none" strike="noStrike" dirty="0">
                <a:solidFill>
                  <a:srgbClr val="FF0000"/>
                </a:solidFill>
                <a:effectLst/>
                <a:latin typeface="Times New Roman" panose="02020603050405020304" pitchFamily="18" charset="0"/>
              </a:rPr>
              <a:t>Ba cây chụm lại nên hòn núi cao.</a:t>
            </a:r>
            <a:endParaRPr lang="vi-VN" sz="2800" b="1" i="1" dirty="0">
              <a:solidFill>
                <a:srgbClr val="FF0000"/>
              </a:solidFill>
              <a:effectLst/>
            </a:endParaRPr>
          </a:p>
          <a:p>
            <a:pPr rtl="0">
              <a:spcBef>
                <a:spcPts val="0"/>
              </a:spcBef>
              <a:spcAft>
                <a:spcPts val="500"/>
              </a:spcAft>
            </a:pPr>
            <a:r>
              <a:rPr lang="en-US" sz="2800" b="1" i="1" dirty="0">
                <a:solidFill>
                  <a:srgbClr val="FF0000"/>
                </a:solidFill>
                <a:latin typeface="Times New Roman" panose="02020603050405020304" pitchFamily="18" charset="0"/>
              </a:rPr>
              <a:t>8</a:t>
            </a:r>
            <a:r>
              <a:rPr lang="vi-VN" sz="2800" b="1" i="1" u="none" strike="noStrike" dirty="0">
                <a:solidFill>
                  <a:srgbClr val="FF0000"/>
                </a:solidFill>
                <a:effectLst/>
                <a:latin typeface="Times New Roman" panose="02020603050405020304" pitchFamily="18" charset="0"/>
              </a:rPr>
              <a:t>. Học ăn, học nói, học gói, học mở.</a:t>
            </a:r>
            <a:endParaRPr lang="vi-VN" sz="2800" b="1" i="1" dirty="0">
              <a:solidFill>
                <a:srgbClr val="FF0000"/>
              </a:solidFill>
              <a:effectLst/>
            </a:endParaRPr>
          </a:p>
        </p:txBody>
      </p:sp>
    </p:spTree>
    <p:extLst>
      <p:ext uri="{BB962C8B-B14F-4D97-AF65-F5344CB8AC3E}">
        <p14:creationId xmlns:p14="http://schemas.microsoft.com/office/powerpoint/2010/main" val="133405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CBE347-D061-D695-C0F7-C066EDC8B57B}"/>
              </a:ext>
            </a:extLst>
          </p:cNvPr>
          <p:cNvGraphicFramePr>
            <a:graphicFrameLocks noGrp="1"/>
          </p:cNvGraphicFramePr>
          <p:nvPr>
            <p:extLst>
              <p:ext uri="{D42A27DB-BD31-4B8C-83A1-F6EECF244321}">
                <p14:modId xmlns:p14="http://schemas.microsoft.com/office/powerpoint/2010/main" val="2451068684"/>
              </p:ext>
            </p:extLst>
          </p:nvPr>
        </p:nvGraphicFramePr>
        <p:xfrm>
          <a:off x="0" y="0"/>
          <a:ext cx="12192000" cy="6858000"/>
        </p:xfrm>
        <a:graphic>
          <a:graphicData uri="http://schemas.openxmlformats.org/drawingml/2006/table">
            <a:tbl>
              <a:tblPr firstRow="1" bandRow="1">
                <a:tableStyleId>{8A107856-5554-42FB-B03E-39F5DBC370BA}</a:tableStyleId>
              </a:tblPr>
              <a:tblGrid>
                <a:gridCol w="950413">
                  <a:extLst>
                    <a:ext uri="{9D8B030D-6E8A-4147-A177-3AD203B41FA5}">
                      <a16:colId xmlns:a16="http://schemas.microsoft.com/office/drawing/2014/main" val="1763282214"/>
                    </a:ext>
                  </a:extLst>
                </a:gridCol>
                <a:gridCol w="6422844">
                  <a:extLst>
                    <a:ext uri="{9D8B030D-6E8A-4147-A177-3AD203B41FA5}">
                      <a16:colId xmlns:a16="http://schemas.microsoft.com/office/drawing/2014/main" val="3747751828"/>
                    </a:ext>
                  </a:extLst>
                </a:gridCol>
                <a:gridCol w="4818743">
                  <a:extLst>
                    <a:ext uri="{9D8B030D-6E8A-4147-A177-3AD203B41FA5}">
                      <a16:colId xmlns:a16="http://schemas.microsoft.com/office/drawing/2014/main" val="2199131983"/>
                    </a:ext>
                  </a:extLst>
                </a:gridCol>
              </a:tblGrid>
              <a:tr h="525162">
                <a:tc gridSpan="3">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72183443"/>
                  </a:ext>
                </a:extLst>
              </a:tr>
              <a:tr h="525162">
                <a:tc>
                  <a:txBody>
                    <a:bodyPr/>
                    <a:lstStyle/>
                    <a:p>
                      <a:pPr algn="ctr"/>
                      <a:r>
                        <a:rPr lang="en-US" sz="2800" b="1"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353522"/>
                  </a:ext>
                </a:extLst>
              </a:tr>
              <a:tr h="3120081">
                <a:tc>
                  <a:txBody>
                    <a:bodyPr/>
                    <a:lstStyle/>
                    <a:p>
                      <a:pPr algn="ctr"/>
                      <a:r>
                        <a:rPr lang="en-US" sz="2800" b="1" dirty="0">
                          <a:latin typeface="Times New Roman" panose="02020603050405020304" pitchFamily="18" charset="0"/>
                          <a:cs typeface="Times New Roman" panose="02020603050405020304" pitchFamily="18" charset="0"/>
                        </a:rPr>
                        <a:t>1</a:t>
                      </a:r>
                    </a:p>
                  </a:txBody>
                  <a:tcPr anchor="ctr"/>
                </a:tc>
                <a:tc>
                  <a:txBody>
                    <a:bodyPr/>
                    <a:lstStyle/>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Kinh nghiệm nhìn sao để dự đoán thời tiết nắng mưa</a:t>
                      </a:r>
                      <a:endParaRPr lang="vi-VN" sz="2800" dirty="0">
                        <a:effectLst/>
                        <a:latin typeface="Times New Roman" panose="02020603050405020304" pitchFamily="18" charset="0"/>
                        <a:cs typeface="Times New Roman" panose="02020603050405020304" pitchFamily="18" charset="0"/>
                      </a:endParaRPr>
                    </a:p>
                  </a:txBody>
                  <a:tcPr marL="73025" marR="73025"/>
                </a:tc>
                <a:tc>
                  <a:txBody>
                    <a:bodyPr/>
                    <a:lstStyle/>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  8 tiếng</a:t>
                      </a:r>
                      <a:endParaRPr lang="vi-VN" sz="2800" dirty="0">
                        <a:effectLst/>
                        <a:latin typeface="Times New Roman" panose="02020603050405020304" pitchFamily="18" charset="0"/>
                        <a:cs typeface="Times New Roman" panose="02020603050405020304" pitchFamily="18" charset="0"/>
                      </a:endParaRPr>
                    </a:p>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 vần lưng “nắng, vắng”</a:t>
                      </a:r>
                      <a:endParaRPr lang="vi-VN" sz="2800" dirty="0">
                        <a:effectLst/>
                        <a:latin typeface="Times New Roman" panose="02020603050405020304" pitchFamily="18" charset="0"/>
                        <a:cs typeface="Times New Roman" panose="02020603050405020304" pitchFamily="18" charset="0"/>
                      </a:endParaRPr>
                    </a:p>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 nhịp 4/4.</a:t>
                      </a:r>
                      <a:endParaRPr lang="vi-VN" sz="2800" dirty="0">
                        <a:effectLst/>
                        <a:latin typeface="Times New Roman" panose="02020603050405020304" pitchFamily="18" charset="0"/>
                        <a:cs typeface="Times New Roman" panose="02020603050405020304" pitchFamily="18" charset="0"/>
                      </a:endParaRPr>
                    </a:p>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 Phép đối, giúp dễ nhớ đối với kinh nghiệm quan sát về nắng, mưa thông qua hiện tượng thiên nhiên. </a:t>
                      </a:r>
                      <a:endParaRPr lang="vi-VN" sz="2800" dirty="0">
                        <a:effectLst/>
                        <a:latin typeface="Times New Roman" panose="02020603050405020304" pitchFamily="18" charset="0"/>
                        <a:cs typeface="Times New Roman" panose="02020603050405020304" pitchFamily="18" charset="0"/>
                      </a:endParaRPr>
                    </a:p>
                  </a:txBody>
                  <a:tcPr marL="73025" marR="73025"/>
                </a:tc>
                <a:extLst>
                  <a:ext uri="{0D108BD9-81ED-4DB2-BD59-A6C34878D82A}">
                    <a16:rowId xmlns:a16="http://schemas.microsoft.com/office/drawing/2014/main" val="2411865063"/>
                  </a:ext>
                </a:extLst>
              </a:tr>
              <a:tr h="2687595">
                <a:tc>
                  <a:txBody>
                    <a:bodyPr/>
                    <a:lstStyle/>
                    <a:p>
                      <a:pPr algn="ctr"/>
                      <a:r>
                        <a:rPr lang="en-US" sz="2800" b="1" dirty="0">
                          <a:latin typeface="Times New Roman" panose="02020603050405020304" pitchFamily="18" charset="0"/>
                          <a:cs typeface="Times New Roman" panose="02020603050405020304" pitchFamily="18" charset="0"/>
                        </a:rPr>
                        <a:t>2</a:t>
                      </a:r>
                    </a:p>
                  </a:txBody>
                  <a:tcPr anchor="ctr"/>
                </a:tc>
                <a:tc>
                  <a:txBody>
                    <a:bodyPr/>
                    <a:lstStyle/>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Kinh nghiệm trồng trọt: Thường thì đến tháng Ba âm lịch, hoa màu rất cần nước nên cơn mưa lúc này rất có ích; nhưng đến tháng Tư, cây trồng đang trong quá trình phát triển, ít cần nước nên những cơn mưa lớn tháng Tư sẽ làm hư đấy, hư cây trồng</a:t>
                      </a:r>
                      <a:endParaRPr lang="vi-VN" sz="2800" dirty="0">
                        <a:effectLst/>
                        <a:latin typeface="Times New Roman" panose="02020603050405020304" pitchFamily="18" charset="0"/>
                        <a:cs typeface="Times New Roman" panose="02020603050405020304" pitchFamily="18" charset="0"/>
                      </a:endParaRPr>
                    </a:p>
                  </a:txBody>
                  <a:tcPr marL="73025" marR="73025"/>
                </a:tc>
                <a:tc>
                  <a:txBody>
                    <a:bodyPr/>
                    <a:lstStyle/>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10 tiếng, vần lưng “Ba, hoa”, “Tư, hư”, nhịp 5/5.</a:t>
                      </a:r>
                      <a:endParaRPr lang="vi-VN" sz="2800" dirty="0">
                        <a:effectLst/>
                        <a:latin typeface="Times New Roman" panose="02020603050405020304" pitchFamily="18" charset="0"/>
                        <a:cs typeface="Times New Roman" panose="02020603050405020304" pitchFamily="18" charset="0"/>
                      </a:endParaRPr>
                    </a:p>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Phép đối, nhấn mạnh cơn mưa của tháng Ba và tháng Tư có ảnh hưởng lớn tới nông vụ.</a:t>
                      </a:r>
                      <a:endParaRPr lang="vi-VN" sz="2800" dirty="0">
                        <a:effectLst/>
                        <a:latin typeface="Times New Roman" panose="02020603050405020304" pitchFamily="18" charset="0"/>
                        <a:cs typeface="Times New Roman" panose="02020603050405020304" pitchFamily="18" charset="0"/>
                      </a:endParaRPr>
                    </a:p>
                  </a:txBody>
                  <a:tcPr marL="73025" marR="73025"/>
                </a:tc>
                <a:extLst>
                  <a:ext uri="{0D108BD9-81ED-4DB2-BD59-A6C34878D82A}">
                    <a16:rowId xmlns:a16="http://schemas.microsoft.com/office/drawing/2014/main" val="1695437929"/>
                  </a:ext>
                </a:extLst>
              </a:tr>
            </a:tbl>
          </a:graphicData>
        </a:graphic>
      </p:graphicFrame>
    </p:spTree>
    <p:extLst>
      <p:ext uri="{BB962C8B-B14F-4D97-AF65-F5344CB8AC3E}">
        <p14:creationId xmlns:p14="http://schemas.microsoft.com/office/powerpoint/2010/main" val="339901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EC662-A160-12C0-64F0-5801B503CEF1}"/>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D65F165-081C-C492-5CE6-81A880D373FA}"/>
              </a:ext>
            </a:extLst>
          </p:cNvPr>
          <p:cNvGraphicFramePr>
            <a:graphicFrameLocks noGrp="1"/>
          </p:cNvGraphicFramePr>
          <p:nvPr>
            <p:extLst>
              <p:ext uri="{D42A27DB-BD31-4B8C-83A1-F6EECF244321}">
                <p14:modId xmlns:p14="http://schemas.microsoft.com/office/powerpoint/2010/main" val="3223075954"/>
              </p:ext>
            </p:extLst>
          </p:nvPr>
        </p:nvGraphicFramePr>
        <p:xfrm>
          <a:off x="0" y="0"/>
          <a:ext cx="12192000" cy="6857999"/>
        </p:xfrm>
        <a:graphic>
          <a:graphicData uri="http://schemas.openxmlformats.org/drawingml/2006/table">
            <a:tbl>
              <a:tblPr firstRow="1" bandRow="1">
                <a:tableStyleId>{8A107856-5554-42FB-B03E-39F5DBC370BA}</a:tableStyleId>
              </a:tblPr>
              <a:tblGrid>
                <a:gridCol w="950413">
                  <a:extLst>
                    <a:ext uri="{9D8B030D-6E8A-4147-A177-3AD203B41FA5}">
                      <a16:colId xmlns:a16="http://schemas.microsoft.com/office/drawing/2014/main" val="1763282214"/>
                    </a:ext>
                  </a:extLst>
                </a:gridCol>
                <a:gridCol w="5958387">
                  <a:extLst>
                    <a:ext uri="{9D8B030D-6E8A-4147-A177-3AD203B41FA5}">
                      <a16:colId xmlns:a16="http://schemas.microsoft.com/office/drawing/2014/main" val="3747751828"/>
                    </a:ext>
                  </a:extLst>
                </a:gridCol>
                <a:gridCol w="5283200">
                  <a:extLst>
                    <a:ext uri="{9D8B030D-6E8A-4147-A177-3AD203B41FA5}">
                      <a16:colId xmlns:a16="http://schemas.microsoft.com/office/drawing/2014/main" val="2199131983"/>
                    </a:ext>
                  </a:extLst>
                </a:gridCol>
              </a:tblGrid>
              <a:tr h="556946">
                <a:tc gridSpan="3">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2">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72183443"/>
                  </a:ext>
                </a:extLst>
              </a:tr>
              <a:tr h="556946">
                <a:tc>
                  <a:txBody>
                    <a:bodyPr/>
                    <a:lstStyle/>
                    <a:p>
                      <a:pPr algn="ctr"/>
                      <a:r>
                        <a:rPr lang="en-US" sz="2800" b="1"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353522"/>
                  </a:ext>
                </a:extLst>
              </a:tr>
              <a:tr h="2893849">
                <a:tc>
                  <a:txBody>
                    <a:bodyPr/>
                    <a:lstStyle/>
                    <a:p>
                      <a:pPr algn="ctr"/>
                      <a:r>
                        <a:rPr lang="en-US" sz="2800" b="1" dirty="0">
                          <a:latin typeface="Times New Roman" panose="02020603050405020304" pitchFamily="18" charset="0"/>
                          <a:cs typeface="Times New Roman" panose="02020603050405020304" pitchFamily="18" charset="0"/>
                        </a:rPr>
                        <a:t>3</a:t>
                      </a:r>
                    </a:p>
                  </a:txBody>
                  <a:tcPr anchor="ctr"/>
                </a:tc>
                <a:tc>
                  <a:txBody>
                    <a:bodyPr/>
                    <a:lstStyle/>
                    <a:p>
                      <a:pPr algn="just" rtl="0" fontAlgn="t"/>
                      <a:r>
                        <a:rPr lang="vi-VN" sz="2800" b="0" i="0" u="none" strike="noStrike">
                          <a:solidFill>
                            <a:srgbClr val="000000"/>
                          </a:solidFill>
                          <a:effectLst/>
                          <a:latin typeface="Times New Roman" panose="02020603050405020304" pitchFamily="18" charset="0"/>
                        </a:rPr>
                        <a:t>Kinh nghiệm trồng lúa nước gồm 4 yếu tố cần thiết và quan trọng để đạt được năng suất cao</a:t>
                      </a:r>
                      <a:endParaRPr lang="vi-VN" sz="2800">
                        <a:effectLst/>
                      </a:endParaRPr>
                    </a:p>
                  </a:txBody>
                  <a:tcPr marL="73025" marR="73025"/>
                </a:tc>
                <a:tc>
                  <a:txBody>
                    <a:bodyPr/>
                    <a:lstStyle/>
                    <a:p>
                      <a:pPr algn="just" rtl="0" fontAlgn="t"/>
                      <a:r>
                        <a:rPr lang="vi-VN" sz="2800" b="0" i="0" u="none" strike="noStrike" dirty="0">
                          <a:solidFill>
                            <a:srgbClr val="000000"/>
                          </a:solidFill>
                          <a:effectLst/>
                          <a:latin typeface="Times New Roman" panose="02020603050405020304" pitchFamily="18" charset="0"/>
                        </a:rPr>
                        <a:t>- 8 tiếng, vần cách “phân, cần”, nhịp 2/2/2/2. </a:t>
                      </a:r>
                      <a:endParaRPr lang="vi-VN" sz="2800" dirty="0">
                        <a:effectLst/>
                      </a:endParaRPr>
                    </a:p>
                    <a:p>
                      <a:pPr algn="just" rtl="0" fontAlgn="t"/>
                      <a:r>
                        <a:rPr lang="vi-VN" sz="2800" b="0" i="0" u="none" strike="noStrike" dirty="0">
                          <a:solidFill>
                            <a:srgbClr val="000000"/>
                          </a:solidFill>
                          <a:effectLst/>
                          <a:latin typeface="Times New Roman" panose="02020603050405020304" pitchFamily="18" charset="0"/>
                        </a:rPr>
                        <a:t>- Liệt kê; nhằm nhấn mạnh bốn yếu tố quan trọng theo trình tự trong việc trồng lúa nước để có mùa vụ bội thu, đạt năng suất cao.</a:t>
                      </a:r>
                      <a:endParaRPr lang="vi-VN" sz="2800" dirty="0">
                        <a:effectLst/>
                      </a:endParaRPr>
                    </a:p>
                  </a:txBody>
                  <a:tcPr marL="73025" marR="73025"/>
                </a:tc>
                <a:extLst>
                  <a:ext uri="{0D108BD9-81ED-4DB2-BD59-A6C34878D82A}">
                    <a16:rowId xmlns:a16="http://schemas.microsoft.com/office/drawing/2014/main" val="2411865063"/>
                  </a:ext>
                </a:extLst>
              </a:tr>
              <a:tr h="2850258">
                <a:tc>
                  <a:txBody>
                    <a:bodyPr/>
                    <a:lstStyle/>
                    <a:p>
                      <a:pPr algn="ctr"/>
                      <a:r>
                        <a:rPr lang="en-US" sz="2800" b="1" dirty="0">
                          <a:latin typeface="Times New Roman" panose="02020603050405020304" pitchFamily="18" charset="0"/>
                          <a:cs typeface="Times New Roman" panose="02020603050405020304" pitchFamily="18" charset="0"/>
                        </a:rPr>
                        <a:t>4</a:t>
                      </a:r>
                    </a:p>
                  </a:txBody>
                  <a:tcPr anchor="ctr"/>
                </a:tc>
                <a:tc>
                  <a:txBody>
                    <a:bodyPr/>
                    <a:lstStyle/>
                    <a:p>
                      <a:pPr algn="just" rtl="0" fontAlgn="t"/>
                      <a:r>
                        <a:rPr lang="vi-VN" sz="2800" b="0" i="0" u="none" strike="noStrike" dirty="0">
                          <a:solidFill>
                            <a:srgbClr val="000000"/>
                          </a:solidFill>
                          <a:effectLst/>
                          <a:latin typeface="Times New Roman" panose="02020603050405020304" pitchFamily="18" charset="0"/>
                        </a:rPr>
                        <a:t>Sự vất vả nghề nuôi tằm – sự nhàn hạ cảu việc nuôi lợn</a:t>
                      </a:r>
                      <a:r>
                        <a:rPr lang="en-US" sz="2800" b="0" i="0" u="none" strike="noStrike" dirty="0">
                          <a:solidFill>
                            <a:srgbClr val="000000"/>
                          </a:solidFill>
                          <a:effectLst/>
                          <a:latin typeface="Times New Roman" panose="02020603050405020304" pitchFamily="18" charset="0"/>
                        </a:rPr>
                        <a:t> </a:t>
                      </a:r>
                      <a:r>
                        <a:rPr lang="en-US" sz="2800" b="0" i="0" u="none" strike="noStrike" dirty="0">
                          <a:solidFill>
                            <a:srgbClr val="000000"/>
                          </a:solidFill>
                          <a:effectLst/>
                          <a:latin typeface="Times New Roman" panose="02020603050405020304" pitchFamily="18" charset="0"/>
                          <a:sym typeface="Wingdings" panose="05000000000000000000" pitchFamily="2" charset="2"/>
                        </a:rPr>
                        <a:t></a:t>
                      </a:r>
                      <a:r>
                        <a:rPr lang="en-US" sz="2800" b="0" i="0" u="none" strike="noStrike" dirty="0">
                          <a:solidFill>
                            <a:srgbClr val="000000"/>
                          </a:solidFill>
                          <a:effectLst/>
                          <a:latin typeface="Times New Roman" panose="02020603050405020304" pitchFamily="18" charset="0"/>
                        </a:rPr>
                        <a:t> </a:t>
                      </a:r>
                      <a:r>
                        <a:rPr lang="vi-VN" sz="2800" b="0" i="0" u="none" strike="noStrike" dirty="0">
                          <a:solidFill>
                            <a:srgbClr val="000000"/>
                          </a:solidFill>
                          <a:effectLst/>
                          <a:latin typeface="Times New Roman" panose="02020603050405020304" pitchFamily="18" charset="0"/>
                        </a:rPr>
                        <a:t>thể hiện sự vất vả người người nông dân, trân trọng sản phẩm nông nghiệp do chính công sức lao động của họ tạo nên</a:t>
                      </a:r>
                      <a:endParaRPr lang="vi-VN" sz="2800" dirty="0">
                        <a:effectLst/>
                      </a:endParaRPr>
                    </a:p>
                  </a:txBody>
                  <a:tcPr marL="73025" marR="73025"/>
                </a:tc>
                <a:tc>
                  <a:txBody>
                    <a:bodyPr/>
                    <a:lstStyle/>
                    <a:p>
                      <a:pPr algn="just" rtl="0" fontAlgn="t"/>
                      <a:r>
                        <a:rPr lang="en-US" sz="2800" b="0" i="0" u="none" strike="noStrike" dirty="0">
                          <a:solidFill>
                            <a:srgbClr val="000000"/>
                          </a:solidFill>
                          <a:effectLst/>
                          <a:latin typeface="Times New Roman" panose="02020603050405020304" pitchFamily="18" charset="0"/>
                        </a:rPr>
                        <a:t>10 </a:t>
                      </a:r>
                      <a:r>
                        <a:rPr lang="en-US" sz="2800" b="0" i="0" u="none" strike="noStrike" dirty="0" err="1">
                          <a:solidFill>
                            <a:srgbClr val="000000"/>
                          </a:solidFill>
                          <a:effectLst/>
                          <a:latin typeface="Times New Roman" panose="02020603050405020304" pitchFamily="18" charset="0"/>
                        </a:rPr>
                        <a:t>tiếng</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vần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cách</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nằm</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tằm</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nhịp</a:t>
                      </a:r>
                      <a:r>
                        <a:rPr lang="en-US" sz="2800" b="0" i="0" u="none" strike="noStrike" dirty="0">
                          <a:solidFill>
                            <a:srgbClr val="000000"/>
                          </a:solidFill>
                          <a:effectLst/>
                          <a:latin typeface="Times New Roman" panose="02020603050405020304" pitchFamily="18" charset="0"/>
                        </a:rPr>
                        <a:t> 5/5. </a:t>
                      </a:r>
                      <a:endParaRPr lang="en-US" sz="2800" dirty="0">
                        <a:effectLst/>
                      </a:endParaRPr>
                    </a:p>
                    <a:p>
                      <a:pPr algn="just" rtl="0" fontAlgn="t"/>
                      <a:r>
                        <a:rPr lang="en-US" sz="2800" b="0" i="0" u="none" strike="noStrike" dirty="0" err="1">
                          <a:solidFill>
                            <a:srgbClr val="000000"/>
                          </a:solidFill>
                          <a:effectLst/>
                          <a:latin typeface="Times New Roman" panose="02020603050405020304" pitchFamily="18" charset="0"/>
                        </a:rPr>
                        <a:t>Phép</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đối</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có</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tác</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dụng</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làm</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rõ</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sự</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vất</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vả</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của</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nghề</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nuôi</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tằm</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đối</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nghịch</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lại</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với</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sự</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nhàn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hạ</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của</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việc</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nuôi</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lợn</a:t>
                      </a:r>
                      <a:r>
                        <a:rPr lang="en-US" sz="2800" b="0" i="0" u="none" strike="noStrike" dirty="0">
                          <a:solidFill>
                            <a:srgbClr val="000000"/>
                          </a:solidFill>
                          <a:effectLst/>
                          <a:latin typeface="Times New Roman" panose="02020603050405020304" pitchFamily="18" charset="0"/>
                        </a:rPr>
                        <a:t>.</a:t>
                      </a:r>
                      <a:endParaRPr lang="en-US" sz="2800" dirty="0">
                        <a:effectLst/>
                      </a:endParaRPr>
                    </a:p>
                  </a:txBody>
                  <a:tcPr marL="73025" marR="73025"/>
                </a:tc>
                <a:extLst>
                  <a:ext uri="{0D108BD9-81ED-4DB2-BD59-A6C34878D82A}">
                    <a16:rowId xmlns:a16="http://schemas.microsoft.com/office/drawing/2014/main" val="1695437929"/>
                  </a:ext>
                </a:extLst>
              </a:tr>
            </a:tbl>
          </a:graphicData>
        </a:graphic>
      </p:graphicFrame>
    </p:spTree>
    <p:extLst>
      <p:ext uri="{BB962C8B-B14F-4D97-AF65-F5344CB8AC3E}">
        <p14:creationId xmlns:p14="http://schemas.microsoft.com/office/powerpoint/2010/main" val="15017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53DB4-A513-712C-DEF4-C6DEB71BC9FF}"/>
              </a:ext>
            </a:extLst>
          </p:cNvPr>
          <p:cNvPicPr>
            <a:picLocks noChangeAspect="1"/>
          </p:cNvPicPr>
          <p:nvPr/>
        </p:nvPicPr>
        <p:blipFill>
          <a:blip r:embed="rId2"/>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0A0E61D7-4160-9E50-DD3D-AF09387DAB58}"/>
              </a:ext>
            </a:extLst>
          </p:cNvPr>
          <p:cNvSpPr txBox="1"/>
          <p:nvPr/>
        </p:nvSpPr>
        <p:spPr>
          <a:xfrm>
            <a:off x="2096332" y="2704960"/>
            <a:ext cx="7999335" cy="2145139"/>
          </a:xfrm>
          <a:prstGeom prst="rect">
            <a:avLst/>
          </a:prstGeom>
          <a:noFill/>
        </p:spPr>
        <p:txBody>
          <a:bodyPr wrap="square">
            <a:spAutoFit/>
          </a:bodyPr>
          <a:lstStyle/>
          <a:p>
            <a:pPr algn="ctr">
              <a:lnSpc>
                <a:spcPct val="130000"/>
              </a:lnSpc>
            </a:pPr>
            <a:r>
              <a:rPr lang="en-US" sz="5400" b="1" i="1" dirty="0">
                <a:solidFill>
                  <a:srgbClr val="0000CC"/>
                </a:solidFill>
                <a:latin typeface="Times New Roman" panose="02020603050405020304" pitchFamily="18" charset="0"/>
                <a:ea typeface="Times New Roman" panose="02020603050405020304" pitchFamily="18" charset="0"/>
              </a:rPr>
              <a:t>2. </a:t>
            </a:r>
            <a:r>
              <a:rPr lang="en-US" sz="5400" b="1" i="1" dirty="0" err="1">
                <a:solidFill>
                  <a:srgbClr val="0000CC"/>
                </a:solidFill>
                <a:latin typeface="Times New Roman" panose="02020603050405020304" pitchFamily="18" charset="0"/>
                <a:ea typeface="Times New Roman" panose="02020603050405020304" pitchFamily="18" charset="0"/>
              </a:rPr>
              <a:t>Tục</a:t>
            </a:r>
            <a:r>
              <a:rPr lang="en-US" sz="5400" b="1" i="1" dirty="0">
                <a:solidFill>
                  <a:srgbClr val="0000CC"/>
                </a:solidFill>
                <a:latin typeface="Times New Roman" panose="02020603050405020304" pitchFamily="18" charset="0"/>
                <a:ea typeface="Times New Roman" panose="02020603050405020304" pitchFamily="18" charset="0"/>
              </a:rPr>
              <a:t> </a:t>
            </a:r>
            <a:r>
              <a:rPr lang="en-US" sz="5400" b="1" i="1" dirty="0" err="1">
                <a:solidFill>
                  <a:srgbClr val="0000CC"/>
                </a:solidFill>
                <a:latin typeface="Times New Roman" panose="02020603050405020304" pitchFamily="18" charset="0"/>
                <a:ea typeface="Times New Roman" panose="02020603050405020304" pitchFamily="18" charset="0"/>
              </a:rPr>
              <a:t>ngữ</a:t>
            </a:r>
            <a:r>
              <a:rPr lang="en-US" sz="5400" b="1" i="1" dirty="0">
                <a:solidFill>
                  <a:srgbClr val="0000CC"/>
                </a:solidFill>
                <a:latin typeface="Times New Roman" panose="02020603050405020304" pitchFamily="18" charset="0"/>
                <a:ea typeface="Times New Roman" panose="02020603050405020304" pitchFamily="18" charset="0"/>
              </a:rPr>
              <a:t> </a:t>
            </a:r>
          </a:p>
          <a:p>
            <a:pPr algn="ctr">
              <a:lnSpc>
                <a:spcPct val="130000"/>
              </a:lnSpc>
            </a:pPr>
            <a:r>
              <a:rPr lang="en-US" sz="5400" b="1" i="1" dirty="0" err="1">
                <a:solidFill>
                  <a:srgbClr val="0000CC"/>
                </a:solidFill>
                <a:latin typeface="Times New Roman" panose="02020603050405020304" pitchFamily="18" charset="0"/>
                <a:ea typeface="Times New Roman" panose="02020603050405020304" pitchFamily="18" charset="0"/>
              </a:rPr>
              <a:t>về</a:t>
            </a:r>
            <a:r>
              <a:rPr lang="en-US" sz="5400" b="1" i="1" dirty="0">
                <a:solidFill>
                  <a:srgbClr val="0000CC"/>
                </a:solidFill>
                <a:latin typeface="Times New Roman" panose="02020603050405020304" pitchFamily="18" charset="0"/>
                <a:ea typeface="Times New Roman" panose="02020603050405020304" pitchFamily="18" charset="0"/>
              </a:rPr>
              <a:t> con người, </a:t>
            </a:r>
            <a:r>
              <a:rPr lang="en-US" sz="5400" b="1" i="1" dirty="0" err="1">
                <a:solidFill>
                  <a:srgbClr val="0000CC"/>
                </a:solidFill>
                <a:latin typeface="Times New Roman" panose="02020603050405020304" pitchFamily="18" charset="0"/>
                <a:ea typeface="Times New Roman" panose="02020603050405020304" pitchFamily="18" charset="0"/>
              </a:rPr>
              <a:t>xã</a:t>
            </a:r>
            <a:r>
              <a:rPr lang="en-US" sz="5400" b="1" i="1" dirty="0">
                <a:solidFill>
                  <a:srgbClr val="0000CC"/>
                </a:solidFill>
                <a:latin typeface="Times New Roman" panose="02020603050405020304" pitchFamily="18" charset="0"/>
                <a:ea typeface="Times New Roman" panose="02020603050405020304" pitchFamily="18" charset="0"/>
              </a:rPr>
              <a:t> </a:t>
            </a:r>
            <a:r>
              <a:rPr lang="en-US" sz="5400" b="1" i="1" dirty="0" err="1">
                <a:solidFill>
                  <a:srgbClr val="0000CC"/>
                </a:solidFill>
                <a:latin typeface="Times New Roman" panose="02020603050405020304" pitchFamily="18" charset="0"/>
                <a:ea typeface="Times New Roman" panose="02020603050405020304" pitchFamily="18" charset="0"/>
              </a:rPr>
              <a:t>hội</a:t>
            </a:r>
            <a:endParaRPr lang="en-US" sz="5400" dirty="0">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43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712F-3080-CCA7-FFFD-99FE591D3341}"/>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58BB7C-E4EA-BE2F-61E7-C47E39385727}"/>
              </a:ext>
            </a:extLst>
          </p:cNvPr>
          <p:cNvGraphicFramePr>
            <a:graphicFrameLocks noGrp="1"/>
          </p:cNvGraphicFramePr>
          <p:nvPr>
            <p:extLst>
              <p:ext uri="{D42A27DB-BD31-4B8C-83A1-F6EECF244321}">
                <p14:modId xmlns:p14="http://schemas.microsoft.com/office/powerpoint/2010/main" val="4198619454"/>
              </p:ext>
            </p:extLst>
          </p:nvPr>
        </p:nvGraphicFramePr>
        <p:xfrm>
          <a:off x="0" y="0"/>
          <a:ext cx="12192000" cy="6858001"/>
        </p:xfrm>
        <a:graphic>
          <a:graphicData uri="http://schemas.openxmlformats.org/drawingml/2006/table">
            <a:tbl>
              <a:tblPr firstRow="1" bandRow="1">
                <a:tableStyleId>{69CF1AB2-1976-4502-BF36-3FF5EA218861}</a:tableStyleId>
              </a:tblPr>
              <a:tblGrid>
                <a:gridCol w="950413">
                  <a:extLst>
                    <a:ext uri="{9D8B030D-6E8A-4147-A177-3AD203B41FA5}">
                      <a16:colId xmlns:a16="http://schemas.microsoft.com/office/drawing/2014/main" val="1763282214"/>
                    </a:ext>
                  </a:extLst>
                </a:gridCol>
                <a:gridCol w="5755187">
                  <a:extLst>
                    <a:ext uri="{9D8B030D-6E8A-4147-A177-3AD203B41FA5}">
                      <a16:colId xmlns:a16="http://schemas.microsoft.com/office/drawing/2014/main" val="3747751828"/>
                    </a:ext>
                  </a:extLst>
                </a:gridCol>
                <a:gridCol w="5486400">
                  <a:extLst>
                    <a:ext uri="{9D8B030D-6E8A-4147-A177-3AD203B41FA5}">
                      <a16:colId xmlns:a16="http://schemas.microsoft.com/office/drawing/2014/main" val="2199131983"/>
                    </a:ext>
                  </a:extLst>
                </a:gridCol>
              </a:tblGrid>
              <a:tr h="548926">
                <a:tc gridSpan="3">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tài</a:t>
                      </a:r>
                      <a:r>
                        <a:rPr lang="en-US" sz="2800" dirty="0">
                          <a:solidFill>
                            <a:schemeClr val="bg1"/>
                          </a:solidFill>
                          <a:latin typeface="Times New Roman" panose="02020603050405020304" pitchFamily="18" charset="0"/>
                          <a:cs typeface="Times New Roman" panose="02020603050405020304" pitchFamily="18" charset="0"/>
                        </a:rPr>
                        <a:t>: con người, </a:t>
                      </a:r>
                      <a:r>
                        <a:rPr lang="en-US" sz="2800" dirty="0" err="1">
                          <a:solidFill>
                            <a:schemeClr val="bg1"/>
                          </a:solidFill>
                          <a:latin typeface="Times New Roman" panose="02020603050405020304" pitchFamily="18" charset="0"/>
                          <a:cs typeface="Times New Roman" panose="02020603050405020304" pitchFamily="18" charset="0"/>
                        </a:rPr>
                        <a:t>xã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hội</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72183443"/>
                  </a:ext>
                </a:extLst>
              </a:tr>
              <a:tr h="548926">
                <a:tc>
                  <a:txBody>
                    <a:bodyPr/>
                    <a:lstStyle/>
                    <a:p>
                      <a:pPr algn="ctr"/>
                      <a:r>
                        <a:rPr lang="en-US" sz="2800" b="1"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Nhắn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gửi</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353522"/>
                  </a:ext>
                </a:extLst>
              </a:tr>
              <a:tr h="2542365">
                <a:tc>
                  <a:txBody>
                    <a:bodyPr/>
                    <a:lstStyle/>
                    <a:p>
                      <a:pPr algn="ctr"/>
                      <a:r>
                        <a:rPr lang="en-US" sz="2800" b="1" dirty="0">
                          <a:latin typeface="Times New Roman" panose="02020603050405020304" pitchFamily="18" charset="0"/>
                          <a:cs typeface="Times New Roman" panose="02020603050405020304" pitchFamily="18" charset="0"/>
                        </a:rPr>
                        <a:t>5</a:t>
                      </a:r>
                    </a:p>
                  </a:txBody>
                  <a:tcPr anchor="ctr"/>
                </a:tc>
                <a:tc>
                  <a:txBody>
                    <a:bodyPr/>
                    <a:lstStyle/>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Sự khẳng định răng và tóc là hai bộ phận rất quan trọng thể hiện sức khỏe, nét đẹp hình thức của con người </a:t>
                      </a:r>
                      <a:r>
                        <a:rPr lang="en-US" sz="2800" b="0" i="0" u="none" strike="noStrike" dirty="0">
                          <a:solidFill>
                            <a:srgbClr val="00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b="0" i="0" u="none" strike="noStrike" dirty="0">
                          <a:solidFill>
                            <a:srgbClr val="000000"/>
                          </a:solidFill>
                          <a:effectLst/>
                          <a:latin typeface="Times New Roman" panose="02020603050405020304" pitchFamily="18" charset="0"/>
                          <a:cs typeface="Times New Roman" panose="02020603050405020304" pitchFamily="18" charset="0"/>
                        </a:rPr>
                        <a:t> </a:t>
                      </a:r>
                      <a:r>
                        <a:rPr lang="vi-VN" sz="2800" b="0" i="0" u="none" strike="noStrike" dirty="0">
                          <a:solidFill>
                            <a:srgbClr val="000000"/>
                          </a:solidFill>
                          <a:effectLst/>
                          <a:latin typeface="Times New Roman" panose="02020603050405020304" pitchFamily="18" charset="0"/>
                          <a:cs typeface="Times New Roman" panose="02020603050405020304" pitchFamily="18" charset="0"/>
                        </a:rPr>
                        <a:t>Coi trọng vẻ đẹp, hình thức bên ngoài hoàn thiện tính cách con người.</a:t>
                      </a:r>
                      <a:endParaRPr lang="vi-VN" sz="2800" dirty="0">
                        <a:effectLst/>
                        <a:latin typeface="Times New Roman" panose="02020603050405020304" pitchFamily="18" charset="0"/>
                        <a:cs typeface="Times New Roman" panose="02020603050405020304" pitchFamily="18" charset="0"/>
                      </a:endParaRPr>
                    </a:p>
                  </a:txBody>
                  <a:tcPr marL="73025" marR="73025"/>
                </a:tc>
                <a:tc>
                  <a:txBody>
                    <a:bodyPr/>
                    <a:lstStyle/>
                    <a:p>
                      <a:pPr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- 8 tiếng, vần cách “tóc, góc”, nhịp 2/2/4. </a:t>
                      </a:r>
                      <a:endParaRPr lang="vi-VN" sz="2800" dirty="0">
                        <a:effectLst/>
                        <a:latin typeface="Times New Roman" panose="02020603050405020304" pitchFamily="18" charset="0"/>
                        <a:cs typeface="Times New Roman" panose="02020603050405020304" pitchFamily="18" charset="0"/>
                      </a:endParaRPr>
                    </a:p>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 So sánh nhấn mạnh việc giữ gìn hình thức bên ngoài sẽ góp phần thể hiện một phần tính cách con người.</a:t>
                      </a:r>
                      <a:endParaRPr lang="vi-VN" sz="2800" dirty="0">
                        <a:effectLst/>
                        <a:latin typeface="Times New Roman" panose="02020603050405020304" pitchFamily="18" charset="0"/>
                        <a:cs typeface="Times New Roman" panose="02020603050405020304" pitchFamily="18" charset="0"/>
                      </a:endParaRPr>
                    </a:p>
                  </a:txBody>
                  <a:tcPr marL="73025" marR="73025"/>
                </a:tc>
                <a:extLst>
                  <a:ext uri="{0D108BD9-81ED-4DB2-BD59-A6C34878D82A}">
                    <a16:rowId xmlns:a16="http://schemas.microsoft.com/office/drawing/2014/main" val="2411865063"/>
                  </a:ext>
                </a:extLst>
              </a:tr>
              <a:tr h="3217784">
                <a:tc>
                  <a:txBody>
                    <a:bodyPr/>
                    <a:lstStyle/>
                    <a:p>
                      <a:pPr algn="ctr"/>
                      <a:r>
                        <a:rPr lang="en-US" sz="2800" b="1" dirty="0">
                          <a:latin typeface="Times New Roman" panose="02020603050405020304" pitchFamily="18" charset="0"/>
                          <a:cs typeface="Times New Roman" panose="02020603050405020304" pitchFamily="18" charset="0"/>
                        </a:rPr>
                        <a:t>8</a:t>
                      </a:r>
                    </a:p>
                  </a:txBody>
                  <a:tcPr anchor="ctr"/>
                </a:tc>
                <a:tc>
                  <a:txBody>
                    <a:bodyPr/>
                    <a:lstStyle/>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Trong cuộc sống phải biết trước biết sau, chỉ chung về sự khéo léo trong công việc, cách đối nhân xử thế cuộc sống hàng ngày.</a:t>
                      </a:r>
                      <a:endParaRPr lang="vi-VN" sz="2800" dirty="0">
                        <a:effectLst/>
                        <a:latin typeface="Times New Roman" panose="02020603050405020304" pitchFamily="18" charset="0"/>
                        <a:cs typeface="Times New Roman" panose="02020603050405020304" pitchFamily="18" charset="0"/>
                      </a:endParaRPr>
                    </a:p>
                  </a:txBody>
                  <a:tcPr marL="73025" marR="73025"/>
                </a:tc>
                <a:tc>
                  <a:txBody>
                    <a:bodyPr/>
                    <a:lstStyle/>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- 8 tiếng, vần cách “nói, gói”, nhịp 2/2/2/2.</a:t>
                      </a:r>
                      <a:endParaRPr lang="vi-VN" sz="2800" dirty="0">
                        <a:effectLst/>
                        <a:latin typeface="Times New Roman" panose="02020603050405020304" pitchFamily="18" charset="0"/>
                        <a:cs typeface="Times New Roman" panose="02020603050405020304" pitchFamily="18" charset="0"/>
                      </a:endParaRPr>
                    </a:p>
                    <a:p>
                      <a:pPr algn="just" rtl="0" fontAlgn="t"/>
                      <a:r>
                        <a:rPr lang="vi-VN" sz="2800" b="0" i="0" u="none" strike="noStrike" dirty="0">
                          <a:solidFill>
                            <a:srgbClr val="000000"/>
                          </a:solidFill>
                          <a:effectLst/>
                          <a:latin typeface="Times New Roman" panose="02020603050405020304" pitchFamily="18" charset="0"/>
                          <a:cs typeface="Times New Roman" panose="02020603050405020304" pitchFamily="18" charset="0"/>
                        </a:rPr>
                        <a:t>-</a:t>
                      </a:r>
                      <a:r>
                        <a:rPr lang="vi-VN" sz="2800" b="1" i="0" u="none" strike="noStrike" dirty="0">
                          <a:solidFill>
                            <a:srgbClr val="0000CC"/>
                          </a:solidFill>
                          <a:effectLst/>
                          <a:latin typeface="Times New Roman" panose="02020603050405020304" pitchFamily="18" charset="0"/>
                          <a:cs typeface="Times New Roman" panose="02020603050405020304" pitchFamily="18" charset="0"/>
                        </a:rPr>
                        <a:t> </a:t>
                      </a:r>
                      <a:r>
                        <a:rPr lang="vi-VN" sz="2800" b="0" i="0" u="none" strike="noStrike" dirty="0">
                          <a:solidFill>
                            <a:srgbClr val="000000"/>
                          </a:solidFill>
                          <a:effectLst/>
                          <a:latin typeface="Times New Roman" panose="02020603050405020304" pitchFamily="18" charset="0"/>
                          <a:cs typeface="Times New Roman" panose="02020603050405020304" pitchFamily="18" charset="0"/>
                        </a:rPr>
                        <a:t>Liệt kê, điệp từ nhằm khuyên bảo mọi người phải biết học cách ăn uống cho thanh lịch, học cách nói năng cho nhã nhặn và học cách ứng xử cho khôn khéo, đúng mực.</a:t>
                      </a:r>
                      <a:endParaRPr lang="vi-VN" sz="2800" dirty="0">
                        <a:effectLst/>
                        <a:latin typeface="Times New Roman" panose="02020603050405020304" pitchFamily="18" charset="0"/>
                        <a:cs typeface="Times New Roman" panose="02020603050405020304" pitchFamily="18" charset="0"/>
                      </a:endParaRPr>
                    </a:p>
                  </a:txBody>
                  <a:tcPr marL="73025" marR="73025"/>
                </a:tc>
                <a:extLst>
                  <a:ext uri="{0D108BD9-81ED-4DB2-BD59-A6C34878D82A}">
                    <a16:rowId xmlns:a16="http://schemas.microsoft.com/office/drawing/2014/main" val="1695437929"/>
                  </a:ext>
                </a:extLst>
              </a:tr>
            </a:tbl>
          </a:graphicData>
        </a:graphic>
      </p:graphicFrame>
    </p:spTree>
    <p:extLst>
      <p:ext uri="{BB962C8B-B14F-4D97-AF65-F5344CB8AC3E}">
        <p14:creationId xmlns:p14="http://schemas.microsoft.com/office/powerpoint/2010/main" val="349144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81DB-104A-12DC-CB1A-FF1604C5CF8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23BA1E4-ACA0-0CA7-D9EA-BF60811A1251}"/>
              </a:ext>
            </a:extLst>
          </p:cNvPr>
          <p:cNvGraphicFramePr>
            <a:graphicFrameLocks noGrp="1"/>
          </p:cNvGraphicFramePr>
          <p:nvPr>
            <p:extLst>
              <p:ext uri="{D42A27DB-BD31-4B8C-83A1-F6EECF244321}">
                <p14:modId xmlns:p14="http://schemas.microsoft.com/office/powerpoint/2010/main" val="1671601908"/>
              </p:ext>
            </p:extLst>
          </p:nvPr>
        </p:nvGraphicFramePr>
        <p:xfrm>
          <a:off x="0" y="1"/>
          <a:ext cx="12192000" cy="6985404"/>
        </p:xfrm>
        <a:graphic>
          <a:graphicData uri="http://schemas.openxmlformats.org/drawingml/2006/table">
            <a:tbl>
              <a:tblPr firstRow="1" bandRow="1">
                <a:tableStyleId>{69CF1AB2-1976-4502-BF36-3FF5EA218861}</a:tableStyleId>
              </a:tblPr>
              <a:tblGrid>
                <a:gridCol w="950413">
                  <a:extLst>
                    <a:ext uri="{9D8B030D-6E8A-4147-A177-3AD203B41FA5}">
                      <a16:colId xmlns:a16="http://schemas.microsoft.com/office/drawing/2014/main" val="1763282214"/>
                    </a:ext>
                  </a:extLst>
                </a:gridCol>
                <a:gridCol w="6103530">
                  <a:extLst>
                    <a:ext uri="{9D8B030D-6E8A-4147-A177-3AD203B41FA5}">
                      <a16:colId xmlns:a16="http://schemas.microsoft.com/office/drawing/2014/main" val="3747751828"/>
                    </a:ext>
                  </a:extLst>
                </a:gridCol>
                <a:gridCol w="5138057">
                  <a:extLst>
                    <a:ext uri="{9D8B030D-6E8A-4147-A177-3AD203B41FA5}">
                      <a16:colId xmlns:a16="http://schemas.microsoft.com/office/drawing/2014/main" val="2199131983"/>
                    </a:ext>
                  </a:extLst>
                </a:gridCol>
              </a:tblGrid>
              <a:tr h="515698">
                <a:tc gridSpan="3">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tài</a:t>
                      </a:r>
                      <a:r>
                        <a:rPr lang="en-US" sz="2800" dirty="0">
                          <a:solidFill>
                            <a:schemeClr val="bg1"/>
                          </a:solidFill>
                          <a:latin typeface="Times New Roman" panose="02020603050405020304" pitchFamily="18" charset="0"/>
                          <a:cs typeface="Times New Roman" panose="02020603050405020304" pitchFamily="18" charset="0"/>
                        </a:rPr>
                        <a:t>: con người, </a:t>
                      </a:r>
                      <a:r>
                        <a:rPr lang="en-US" sz="2800" dirty="0" err="1">
                          <a:solidFill>
                            <a:schemeClr val="bg1"/>
                          </a:solidFill>
                          <a:latin typeface="Times New Roman" panose="02020603050405020304" pitchFamily="18" charset="0"/>
                          <a:cs typeface="Times New Roman" panose="02020603050405020304" pitchFamily="18" charset="0"/>
                        </a:rPr>
                        <a:t>xã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hội</a:t>
                      </a:r>
                      <a:endParaRPr lang="en-US" sz="2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72183443"/>
                  </a:ext>
                </a:extLst>
              </a:tr>
              <a:tr h="515698">
                <a:tc>
                  <a:txBody>
                    <a:bodyPr/>
                    <a:lstStyle/>
                    <a:p>
                      <a:pPr algn="ctr"/>
                      <a:r>
                        <a:rPr lang="en-US" sz="2800" b="1"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Nhắn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gửi</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353522"/>
                  </a:ext>
                </a:extLst>
              </a:tr>
              <a:tr h="2926079">
                <a:tc>
                  <a:txBody>
                    <a:bodyPr/>
                    <a:lstStyle/>
                    <a:p>
                      <a:pPr algn="ctr"/>
                      <a:r>
                        <a:rPr lang="en-US" sz="2800" b="1" dirty="0">
                          <a:latin typeface="Times New Roman" panose="02020603050405020304" pitchFamily="18" charset="0"/>
                          <a:cs typeface="Times New Roman" panose="02020603050405020304" pitchFamily="18" charset="0"/>
                        </a:rPr>
                        <a:t>6</a:t>
                      </a:r>
                    </a:p>
                  </a:txBody>
                  <a:tcPr anchor="ctr"/>
                </a:tc>
                <a:tc>
                  <a:txBody>
                    <a:bodyPr/>
                    <a:lstStyle/>
                    <a:p>
                      <a:pPr algn="just" rtl="0" fontAlgn="t"/>
                      <a:r>
                        <a:rPr lang="en-US" sz="2800" b="0" i="0" u="none" strike="noStrike" dirty="0">
                          <a:solidFill>
                            <a:srgbClr val="000000"/>
                          </a:solidFill>
                          <a:effectLst/>
                          <a:latin typeface="+mj-lt"/>
                        </a:rPr>
                        <a:t>- </a:t>
                      </a:r>
                      <a:r>
                        <a:rPr lang="en-US" sz="2800" b="0" i="0" u="none" strike="noStrike" dirty="0">
                          <a:solidFill>
                            <a:srgbClr val="000000"/>
                          </a:solidFill>
                          <a:effectLst/>
                          <a:latin typeface="Times New Roman" panose="02020603050405020304" pitchFamily="18" charset="0"/>
                          <a:cs typeface="Times New Roman" panose="02020603050405020304" pitchFamily="18" charset="0"/>
                        </a:rPr>
                        <a:t>Y</a:t>
                      </a:r>
                      <a:r>
                        <a:rPr lang="vi-VN" sz="2800" b="0" i="0" u="none" strike="noStrike" dirty="0">
                          <a:solidFill>
                            <a:srgbClr val="000000"/>
                          </a:solidFill>
                          <a:effectLst/>
                          <a:latin typeface="+mj-lt"/>
                        </a:rPr>
                        <a:t>êu thương đùm bọc lẫn nhau</a:t>
                      </a:r>
                      <a:endParaRPr lang="vi-VN" sz="2800" dirty="0">
                        <a:effectLst/>
                        <a:latin typeface="+mj-lt"/>
                      </a:endParaRPr>
                    </a:p>
                    <a:p>
                      <a:pPr algn="just" rtl="0" fontAlgn="t"/>
                      <a:r>
                        <a:rPr lang="vi-VN" sz="2800" b="0" i="0" u="none" strike="noStrike" dirty="0">
                          <a:solidFill>
                            <a:srgbClr val="000000"/>
                          </a:solidFill>
                          <a:effectLst/>
                          <a:latin typeface="+mj-lt"/>
                        </a:rPr>
                        <a:t>- Là truyền thống nhân ái mà nhân dân ta luôn hướng tới và gìn giữ</a:t>
                      </a:r>
                      <a:endParaRPr lang="vi-VN" sz="2800" dirty="0">
                        <a:effectLst/>
                        <a:latin typeface="+mj-lt"/>
                      </a:endParaRPr>
                    </a:p>
                  </a:txBody>
                  <a:tcPr marL="73025" marR="73025"/>
                </a:tc>
                <a:tc>
                  <a:txBody>
                    <a:bodyPr/>
                    <a:lstStyle/>
                    <a:p>
                      <a:pPr algn="just" rtl="0" fontAlgn="t"/>
                      <a:r>
                        <a:rPr lang="vi-VN" sz="2800" b="0" i="0" u="none" strike="noStrike">
                          <a:solidFill>
                            <a:srgbClr val="000000"/>
                          </a:solidFill>
                          <a:effectLst/>
                          <a:latin typeface="+mj-lt"/>
                        </a:rPr>
                        <a:t>- 6 tiếng, vần cách “thương, thương”, nhịp 2/2/2.</a:t>
                      </a:r>
                      <a:endParaRPr lang="vi-VN" sz="2800">
                        <a:effectLst/>
                        <a:latin typeface="+mj-lt"/>
                      </a:endParaRPr>
                    </a:p>
                    <a:p>
                      <a:pPr algn="just" rtl="0" fontAlgn="t"/>
                      <a:r>
                        <a:rPr lang="vi-VN" sz="2800" b="0" i="0" u="none" strike="noStrike">
                          <a:solidFill>
                            <a:srgbClr val="000000"/>
                          </a:solidFill>
                          <a:effectLst/>
                          <a:latin typeface="+mj-lt"/>
                        </a:rPr>
                        <a:t>- So sánh; có tác dụng khuyên răn mọi người phải có lòng thương người, yêu thương đồng loại như yêu thương chính bản thân mình.</a:t>
                      </a:r>
                      <a:endParaRPr lang="vi-VN" sz="2800">
                        <a:effectLst/>
                        <a:latin typeface="+mj-lt"/>
                      </a:endParaRPr>
                    </a:p>
                  </a:txBody>
                  <a:tcPr marL="73025" marR="73025"/>
                </a:tc>
                <a:extLst>
                  <a:ext uri="{0D108BD9-81ED-4DB2-BD59-A6C34878D82A}">
                    <a16:rowId xmlns:a16="http://schemas.microsoft.com/office/drawing/2014/main" val="2411865063"/>
                  </a:ext>
                </a:extLst>
              </a:tr>
              <a:tr h="3023005">
                <a:tc>
                  <a:txBody>
                    <a:bodyPr/>
                    <a:lstStyle/>
                    <a:p>
                      <a:pPr algn="ctr"/>
                      <a:r>
                        <a:rPr lang="en-US" sz="2800" b="1" dirty="0">
                          <a:latin typeface="Times New Roman" panose="02020603050405020304" pitchFamily="18" charset="0"/>
                          <a:cs typeface="Times New Roman" panose="02020603050405020304" pitchFamily="18" charset="0"/>
                        </a:rPr>
                        <a:t>7</a:t>
                      </a:r>
                    </a:p>
                  </a:txBody>
                  <a:tcPr anchor="ctr"/>
                </a:tc>
                <a:tc>
                  <a:txBody>
                    <a:bodyPr/>
                    <a:lstStyle/>
                    <a:p>
                      <a:pPr algn="just" rtl="0" fontAlgn="t"/>
                      <a:r>
                        <a:rPr lang="vi-VN" sz="2800" b="0" i="0" u="none" strike="noStrike" dirty="0">
                          <a:solidFill>
                            <a:srgbClr val="000000"/>
                          </a:solidFill>
                          <a:effectLst/>
                          <a:latin typeface="+mj-lt"/>
                        </a:rPr>
                        <a:t>- Một người lẻ loi không thể làm nên việc lớn, việc khó; nhiều người hợp sức lại sẽ làm được việc cần làm, thậm chí việc lớn lao, khó khăn hơn</a:t>
                      </a:r>
                      <a:endParaRPr lang="vi-VN" sz="2800" dirty="0">
                        <a:effectLst/>
                        <a:latin typeface="+mj-lt"/>
                      </a:endParaRPr>
                    </a:p>
                    <a:p>
                      <a:pPr algn="just" rtl="0" fontAlgn="t"/>
                      <a:r>
                        <a:rPr lang="en-US" sz="2800" b="0" i="0" u="none" strike="noStrike" dirty="0">
                          <a:solidFill>
                            <a:srgbClr val="000000"/>
                          </a:solidFill>
                          <a:effectLst/>
                          <a:latin typeface="+mj-lt"/>
                          <a:sym typeface="Wingdings" panose="05000000000000000000" pitchFamily="2" charset="2"/>
                        </a:rPr>
                        <a:t></a:t>
                      </a:r>
                      <a:r>
                        <a:rPr lang="en-US" sz="2800" b="0" i="0" u="none" strike="noStrike" dirty="0">
                          <a:solidFill>
                            <a:srgbClr val="000000"/>
                          </a:solidFill>
                          <a:effectLst/>
                          <a:latin typeface="+mj-lt"/>
                        </a:rPr>
                        <a:t> </a:t>
                      </a:r>
                      <a:r>
                        <a:rPr lang="vi-VN" sz="2800" b="0" i="0" u="none" strike="noStrike" dirty="0">
                          <a:solidFill>
                            <a:srgbClr val="000000"/>
                          </a:solidFill>
                          <a:effectLst/>
                          <a:latin typeface="+mj-lt"/>
                        </a:rPr>
                        <a:t>Khẳng định sức mạnh của sự đoàn kết.</a:t>
                      </a:r>
                      <a:endParaRPr lang="vi-VN" sz="2800" dirty="0">
                        <a:effectLst/>
                        <a:latin typeface="+mj-lt"/>
                      </a:endParaRPr>
                    </a:p>
                  </a:txBody>
                  <a:tcPr marL="73025" marR="73025"/>
                </a:tc>
                <a:tc>
                  <a:txBody>
                    <a:bodyPr/>
                    <a:lstStyle/>
                    <a:p>
                      <a:pPr rtl="0" fontAlgn="t"/>
                      <a:r>
                        <a:rPr lang="en-US" sz="2800" b="0" i="0" u="none" strike="noStrike" dirty="0">
                          <a:solidFill>
                            <a:srgbClr val="000000"/>
                          </a:solidFill>
                          <a:effectLst/>
                          <a:latin typeface="+mj-lt"/>
                        </a:rPr>
                        <a:t>- </a:t>
                      </a:r>
                      <a:r>
                        <a:rPr lang="vi-VN" sz="2800" b="0" i="0" u="none" strike="noStrike" dirty="0">
                          <a:solidFill>
                            <a:srgbClr val="000000"/>
                          </a:solidFill>
                          <a:effectLst/>
                          <a:latin typeface="+mj-lt"/>
                        </a:rPr>
                        <a:t>14 tiếng, vần cách “non, hòn”, nhịp 6/8. </a:t>
                      </a:r>
                      <a:endParaRPr lang="vi-VN" sz="2800" dirty="0">
                        <a:effectLst/>
                        <a:latin typeface="+mj-lt"/>
                      </a:endParaRPr>
                    </a:p>
                    <a:p>
                      <a:pPr algn="just" rtl="0" fontAlgn="t"/>
                      <a:r>
                        <a:rPr lang="vi-VN" sz="2800" b="0" i="0" u="none" strike="noStrike" dirty="0">
                          <a:solidFill>
                            <a:srgbClr val="000000"/>
                          </a:solidFill>
                          <a:effectLst/>
                          <a:latin typeface="+mj-lt"/>
                        </a:rPr>
                        <a:t>-</a:t>
                      </a:r>
                      <a:r>
                        <a:rPr lang="en-US" sz="2800" b="0" i="0" u="none" strike="noStrike" dirty="0">
                          <a:solidFill>
                            <a:srgbClr val="000000"/>
                          </a:solidFill>
                          <a:effectLst/>
                          <a:latin typeface="+mj-lt"/>
                        </a:rPr>
                        <a:t> </a:t>
                      </a:r>
                      <a:r>
                        <a:rPr lang="vi-VN" sz="2800" b="0" i="0" u="none" strike="noStrike" dirty="0">
                          <a:solidFill>
                            <a:srgbClr val="000000"/>
                          </a:solidFill>
                          <a:effectLst/>
                          <a:latin typeface="+mj-lt"/>
                        </a:rPr>
                        <a:t>Ẩn dụ: dùng hình ảnh thiên nhiên để khuyên răn con người về bài học đoàn kết</a:t>
                      </a:r>
                      <a:endParaRPr lang="vi-VN" sz="2800" dirty="0">
                        <a:effectLst/>
                        <a:latin typeface="+mj-lt"/>
                      </a:endParaRPr>
                    </a:p>
                  </a:txBody>
                  <a:tcPr marL="73025" marR="73025"/>
                </a:tc>
                <a:extLst>
                  <a:ext uri="{0D108BD9-81ED-4DB2-BD59-A6C34878D82A}">
                    <a16:rowId xmlns:a16="http://schemas.microsoft.com/office/drawing/2014/main" val="1695437929"/>
                  </a:ext>
                </a:extLst>
              </a:tr>
            </a:tbl>
          </a:graphicData>
        </a:graphic>
      </p:graphicFrame>
    </p:spTree>
    <p:extLst>
      <p:ext uri="{BB962C8B-B14F-4D97-AF65-F5344CB8AC3E}">
        <p14:creationId xmlns:p14="http://schemas.microsoft.com/office/powerpoint/2010/main" val="155406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58BAA6-02EF-A09D-6684-B3781E967FC5}"/>
              </a:ext>
            </a:extLst>
          </p:cNvPr>
          <p:cNvSpPr txBox="1"/>
          <p:nvPr/>
        </p:nvSpPr>
        <p:spPr>
          <a:xfrm>
            <a:off x="3787139" y="1452438"/>
            <a:ext cx="1679714" cy="954107"/>
          </a:xfrm>
          <a:prstGeom prst="rect">
            <a:avLst/>
          </a:prstGeom>
          <a:noFill/>
        </p:spPr>
        <p:txBody>
          <a:bodyPr wrap="square" rtlCol="0">
            <a:spAutoFit/>
          </a:bodyPr>
          <a:lstStyle/>
          <a:p>
            <a:pPr algn="ctr"/>
            <a:r>
              <a:rPr lang="en-US" sz="2800" dirty="0" err="1"/>
              <a:t>Một</a:t>
            </a:r>
            <a:r>
              <a:rPr lang="en-US" sz="2800" dirty="0"/>
              <a:t> </a:t>
            </a:r>
            <a:r>
              <a:rPr lang="en-US" sz="2800" dirty="0" err="1"/>
              <a:t>tràng</a:t>
            </a:r>
            <a:r>
              <a:rPr lang="en-US" sz="2800" dirty="0"/>
              <a:t> </a:t>
            </a:r>
            <a:r>
              <a:rPr lang="en-US" sz="2800" dirty="0" err="1"/>
              <a:t>pháo</a:t>
            </a:r>
            <a:r>
              <a:rPr lang="en-US" sz="2800" dirty="0"/>
              <a:t> </a:t>
            </a:r>
            <a:r>
              <a:rPr lang="en-US" sz="2800" dirty="0" err="1"/>
              <a:t>tay</a:t>
            </a:r>
            <a:endParaRPr lang="en-US" sz="2800" dirty="0"/>
          </a:p>
        </p:txBody>
      </p:sp>
      <p:sp>
        <p:nvSpPr>
          <p:cNvPr id="9" name="TextBox 8">
            <a:extLst>
              <a:ext uri="{FF2B5EF4-FFF2-40B4-BE49-F238E27FC236}">
                <a16:creationId xmlns:a16="http://schemas.microsoft.com/office/drawing/2014/main" id="{A362CAB7-FD09-C40C-8E1E-3110B20D3764}"/>
              </a:ext>
            </a:extLst>
          </p:cNvPr>
          <p:cNvSpPr txBox="1"/>
          <p:nvPr/>
        </p:nvSpPr>
        <p:spPr>
          <a:xfrm>
            <a:off x="6813273" y="1391478"/>
            <a:ext cx="1679714" cy="954107"/>
          </a:xfrm>
          <a:prstGeom prst="rect">
            <a:avLst/>
          </a:prstGeom>
          <a:noFill/>
        </p:spPr>
        <p:txBody>
          <a:bodyPr wrap="square" rtlCol="0">
            <a:spAutoFit/>
          </a:bodyPr>
          <a:lstStyle/>
          <a:p>
            <a:pPr algn="ctr"/>
            <a:r>
              <a:rPr lang="en-US" sz="2800" dirty="0" err="1"/>
              <a:t>Lì</a:t>
            </a:r>
            <a:r>
              <a:rPr lang="en-US" sz="2800" dirty="0"/>
              <a:t> </a:t>
            </a:r>
            <a:r>
              <a:rPr lang="en-US" sz="2800" dirty="0" err="1"/>
              <a:t>xì</a:t>
            </a:r>
            <a:r>
              <a:rPr lang="en-US" sz="2800" dirty="0"/>
              <a:t> </a:t>
            </a:r>
          </a:p>
          <a:p>
            <a:pPr algn="ctr"/>
            <a:r>
              <a:rPr lang="en-US" sz="2800" dirty="0" err="1"/>
              <a:t>cuối</a:t>
            </a:r>
            <a:r>
              <a:rPr lang="en-US" sz="2800" dirty="0"/>
              <a:t> </a:t>
            </a:r>
            <a:r>
              <a:rPr lang="en-US" sz="2800" dirty="0" err="1"/>
              <a:t>năm</a:t>
            </a:r>
            <a:endParaRPr lang="en-US" sz="2800" dirty="0"/>
          </a:p>
        </p:txBody>
      </p:sp>
      <p:sp>
        <p:nvSpPr>
          <p:cNvPr id="10" name="TextBox 9">
            <a:extLst>
              <a:ext uri="{FF2B5EF4-FFF2-40B4-BE49-F238E27FC236}">
                <a16:creationId xmlns:a16="http://schemas.microsoft.com/office/drawing/2014/main" id="{3FEF46C1-ACD0-CF74-427E-13D59C59AA6E}"/>
              </a:ext>
            </a:extLst>
          </p:cNvPr>
          <p:cNvSpPr txBox="1"/>
          <p:nvPr/>
        </p:nvSpPr>
        <p:spPr>
          <a:xfrm>
            <a:off x="6932542" y="4537825"/>
            <a:ext cx="1679714" cy="523220"/>
          </a:xfrm>
          <a:prstGeom prst="rect">
            <a:avLst/>
          </a:prstGeom>
          <a:noFill/>
        </p:spPr>
        <p:txBody>
          <a:bodyPr wrap="square" rtlCol="0">
            <a:spAutoFit/>
          </a:bodyPr>
          <a:lstStyle/>
          <a:p>
            <a:pPr algn="ctr"/>
            <a:r>
              <a:rPr lang="en-US" sz="2800" dirty="0"/>
              <a:t>8 </a:t>
            </a:r>
            <a:r>
              <a:rPr lang="en-US" sz="2800" dirty="0" err="1"/>
              <a:t>điểm</a:t>
            </a:r>
            <a:endParaRPr lang="en-US" sz="2800" dirty="0"/>
          </a:p>
        </p:txBody>
      </p:sp>
      <p:sp>
        <p:nvSpPr>
          <p:cNvPr id="11" name="TextBox 10">
            <a:extLst>
              <a:ext uri="{FF2B5EF4-FFF2-40B4-BE49-F238E27FC236}">
                <a16:creationId xmlns:a16="http://schemas.microsoft.com/office/drawing/2014/main" id="{03165169-A8D0-426C-F97C-4E1848CFCD05}"/>
              </a:ext>
            </a:extLst>
          </p:cNvPr>
          <p:cNvSpPr txBox="1"/>
          <p:nvPr/>
        </p:nvSpPr>
        <p:spPr>
          <a:xfrm>
            <a:off x="3651966" y="4233025"/>
            <a:ext cx="1679714" cy="954107"/>
          </a:xfrm>
          <a:prstGeom prst="rect">
            <a:avLst/>
          </a:prstGeom>
          <a:noFill/>
        </p:spPr>
        <p:txBody>
          <a:bodyPr wrap="square" rtlCol="0">
            <a:spAutoFit/>
          </a:bodyPr>
          <a:lstStyle/>
          <a:p>
            <a:pPr algn="ctr"/>
            <a:r>
              <a:rPr lang="en-US" sz="2800" dirty="0"/>
              <a:t>3 </a:t>
            </a:r>
          </a:p>
          <a:p>
            <a:pPr algn="ctr"/>
            <a:r>
              <a:rPr lang="en-US" sz="2800" dirty="0" err="1"/>
              <a:t>chiếc</a:t>
            </a:r>
            <a:r>
              <a:rPr lang="en-US" sz="2800" dirty="0"/>
              <a:t> </a:t>
            </a:r>
            <a:r>
              <a:rPr lang="en-US" sz="2800" dirty="0" err="1"/>
              <a:t>bút</a:t>
            </a:r>
            <a:endParaRPr lang="en-US" sz="2800" dirty="0"/>
          </a:p>
        </p:txBody>
      </p:sp>
      <p:sp>
        <p:nvSpPr>
          <p:cNvPr id="4" name="Rectangle 3">
            <a:extLst>
              <a:ext uri="{FF2B5EF4-FFF2-40B4-BE49-F238E27FC236}">
                <a16:creationId xmlns:a16="http://schemas.microsoft.com/office/drawing/2014/main" id="{3F5D1B62-5B2C-C016-4AAE-4E5E09828538}"/>
              </a:ext>
            </a:extLst>
          </p:cNvPr>
          <p:cNvSpPr/>
          <p:nvPr/>
        </p:nvSpPr>
        <p:spPr>
          <a:xfrm>
            <a:off x="2657061" y="745436"/>
            <a:ext cx="3438939" cy="268356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5" name="Rectangle 4">
            <a:extLst>
              <a:ext uri="{FF2B5EF4-FFF2-40B4-BE49-F238E27FC236}">
                <a16:creationId xmlns:a16="http://schemas.microsoft.com/office/drawing/2014/main" id="{D6A93FFF-4CAB-4D09-65D6-DF24FF6585A4}"/>
              </a:ext>
            </a:extLst>
          </p:cNvPr>
          <p:cNvSpPr/>
          <p:nvPr/>
        </p:nvSpPr>
        <p:spPr>
          <a:xfrm>
            <a:off x="6096000" y="745435"/>
            <a:ext cx="3438939" cy="268356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6" name="Rectangle 5">
            <a:extLst>
              <a:ext uri="{FF2B5EF4-FFF2-40B4-BE49-F238E27FC236}">
                <a16:creationId xmlns:a16="http://schemas.microsoft.com/office/drawing/2014/main" id="{5374AC20-181C-C723-3B39-C290B20DE25A}"/>
              </a:ext>
            </a:extLst>
          </p:cNvPr>
          <p:cNvSpPr/>
          <p:nvPr/>
        </p:nvSpPr>
        <p:spPr>
          <a:xfrm>
            <a:off x="6096000" y="3429001"/>
            <a:ext cx="3438939" cy="2683565"/>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7" name="Rectangle 6">
            <a:extLst>
              <a:ext uri="{FF2B5EF4-FFF2-40B4-BE49-F238E27FC236}">
                <a16:creationId xmlns:a16="http://schemas.microsoft.com/office/drawing/2014/main" id="{689FBE83-3D74-1120-35D0-FD6DB9B00703}"/>
              </a:ext>
            </a:extLst>
          </p:cNvPr>
          <p:cNvSpPr/>
          <p:nvPr/>
        </p:nvSpPr>
        <p:spPr>
          <a:xfrm>
            <a:off x="2657060" y="3429000"/>
            <a:ext cx="3438939" cy="268356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Tree>
    <p:extLst>
      <p:ext uri="{BB962C8B-B14F-4D97-AF65-F5344CB8AC3E}">
        <p14:creationId xmlns:p14="http://schemas.microsoft.com/office/powerpoint/2010/main" val="3951485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5B472-CC24-BC80-01AC-B76BDB5D5638}"/>
              </a:ext>
            </a:extLst>
          </p:cNvPr>
          <p:cNvPicPr>
            <a:picLocks noChangeAspect="1"/>
          </p:cNvPicPr>
          <p:nvPr/>
        </p:nvPicPr>
        <p:blipFill>
          <a:blip r:embed="rId2"/>
          <a:stretch>
            <a:fillRect/>
          </a:stretch>
        </p:blipFill>
        <p:spPr>
          <a:xfrm>
            <a:off x="0" y="0"/>
            <a:ext cx="12168554" cy="6858000"/>
          </a:xfrm>
          <a:prstGeom prst="rect">
            <a:avLst/>
          </a:prstGeom>
        </p:spPr>
      </p:pic>
      <p:sp>
        <p:nvSpPr>
          <p:cNvPr id="5" name="TextBox 4">
            <a:extLst>
              <a:ext uri="{FF2B5EF4-FFF2-40B4-BE49-F238E27FC236}">
                <a16:creationId xmlns:a16="http://schemas.microsoft.com/office/drawing/2014/main" id="{E1FEC0D1-F8BA-5580-3B6B-33630CC4F053}"/>
              </a:ext>
            </a:extLst>
          </p:cNvPr>
          <p:cNvSpPr txBox="1"/>
          <p:nvPr/>
        </p:nvSpPr>
        <p:spPr>
          <a:xfrm>
            <a:off x="1554773" y="2158716"/>
            <a:ext cx="9119968" cy="2062103"/>
          </a:xfrm>
          <a:prstGeom prst="rect">
            <a:avLst/>
          </a:prstGeom>
          <a:noFill/>
          <a:ln w="38100">
            <a:solidFill>
              <a:schemeClr val="accent4">
                <a:lumMod val="50000"/>
              </a:schemeClr>
            </a:solidFill>
            <a:prstDash val="lgDashDot"/>
          </a:ln>
        </p:spPr>
        <p:txBody>
          <a:bodyPr wrap="square">
            <a:spAutoFit/>
          </a:bodyPr>
          <a:lstStyle/>
          <a:p>
            <a:pPr algn="just"/>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1.	Khi </a:t>
            </a:r>
            <a:r>
              <a:rPr lang="en-US" sz="3200" dirty="0" err="1">
                <a:latin typeface="Times New Roman" panose="02020603050405020304" pitchFamily="18" charset="0"/>
                <a:ea typeface="Times New Roman" panose="02020603050405020304" pitchFamily="18" charset="0"/>
              </a:rPr>
              <a:t>trời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đêm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mưa</a:t>
            </a:r>
            <a:r>
              <a:rPr lang="en-US" sz="3200" dirty="0">
                <a:latin typeface="Times New Roman" panose="02020603050405020304" pitchFamily="18" charset="0"/>
                <a:ea typeface="Times New Roman" panose="02020603050405020304" pitchFamily="18" charset="0"/>
              </a:rPr>
              <a:t>.</a:t>
            </a:r>
          </a:p>
          <a:p>
            <a:pPr algn="just"/>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2.	</a:t>
            </a:r>
            <a:r>
              <a:rPr lang="en-US" sz="3200" dirty="0" err="1">
                <a:latin typeface="Times New Roman" panose="02020603050405020304" pitchFamily="18" charset="0"/>
                <a:ea typeface="Times New Roman" panose="02020603050405020304" pitchFamily="18" charset="0"/>
              </a:rPr>
              <a:t>Kinh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nghiệm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trồng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trọt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cha ta </a:t>
            </a:r>
            <a:r>
              <a:rPr lang="en-US" sz="3200" dirty="0" err="1">
                <a:latin typeface="Times New Roman" panose="02020603050405020304" pitchFamily="18" charset="0"/>
                <a:ea typeface="Times New Roman" panose="02020603050405020304" pitchFamily="18" charset="0"/>
              </a:rPr>
              <a:t>đúc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kết</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endParaRPr lang="en-US" sz="32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64333D16-50AF-B699-1701-1858482CC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020" y="0"/>
            <a:ext cx="1945443" cy="1979518"/>
          </a:xfrm>
          <a:prstGeom prst="rect">
            <a:avLst/>
          </a:prstGeom>
        </p:spPr>
      </p:pic>
    </p:spTree>
    <p:extLst>
      <p:ext uri="{BB962C8B-B14F-4D97-AF65-F5344CB8AC3E}">
        <p14:creationId xmlns:p14="http://schemas.microsoft.com/office/powerpoint/2010/main" val="372663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6E95AE-E5A4-4401-E6FC-5E59BC65B089}"/>
              </a:ext>
            </a:extLst>
          </p:cNvPr>
          <p:cNvPicPr>
            <a:picLocks noChangeAspect="1"/>
          </p:cNvPicPr>
          <p:nvPr/>
        </p:nvPicPr>
        <p:blipFill>
          <a:blip r:embed="rId3"/>
          <a:stretch>
            <a:fillRect/>
          </a:stretch>
        </p:blipFill>
        <p:spPr>
          <a:xfrm>
            <a:off x="0" y="0"/>
            <a:ext cx="12192000" cy="6858000"/>
          </a:xfrm>
          <a:prstGeom prst="rect">
            <a:avLst/>
          </a:prstGeom>
        </p:spPr>
      </p:pic>
      <p:sp>
        <p:nvSpPr>
          <p:cNvPr id="2" name="18">
            <a:extLst>
              <a:ext uri="{FF2B5EF4-FFF2-40B4-BE49-F238E27FC236}">
                <a16:creationId xmlns:a16="http://schemas.microsoft.com/office/drawing/2014/main" id="{85AA0039-DFA9-3E25-12EC-806A68A7FF10}"/>
              </a:ext>
            </a:extLst>
          </p:cNvPr>
          <p:cNvSpPr>
            <a:spLocks noChangeArrowheads="1"/>
          </p:cNvSpPr>
          <p:nvPr>
            <p:custDataLst>
              <p:tags r:id="rId1"/>
            </p:custDataLst>
          </p:nvPr>
        </p:nvSpPr>
        <p:spPr bwMode="auto">
          <a:xfrm>
            <a:off x="268798" y="618961"/>
            <a:ext cx="3903786"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000" b="1" u="sng" dirty="0">
                <a:ln w="0"/>
                <a:solidFill>
                  <a:srgbClr val="FF0000"/>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rPr>
              <a:t>TIẾT:76,77</a:t>
            </a:r>
          </a:p>
        </p:txBody>
      </p:sp>
      <p:sp>
        <p:nvSpPr>
          <p:cNvPr id="3" name="TextBox 2">
            <a:extLst>
              <a:ext uri="{FF2B5EF4-FFF2-40B4-BE49-F238E27FC236}">
                <a16:creationId xmlns:a16="http://schemas.microsoft.com/office/drawing/2014/main" id="{797E041B-6D62-EBF5-D888-496727870D3C}"/>
              </a:ext>
            </a:extLst>
          </p:cNvPr>
          <p:cNvSpPr txBox="1"/>
          <p:nvPr/>
        </p:nvSpPr>
        <p:spPr>
          <a:xfrm>
            <a:off x="2678724" y="1405230"/>
            <a:ext cx="7318717" cy="67710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en-US"/>
            </a:defPPr>
            <a:lvl1pPr algn="ctr" fontAlgn="base">
              <a:spcBef>
                <a:spcPct val="0"/>
              </a:spcBef>
              <a:spcAft>
                <a:spcPct val="0"/>
              </a:spcAft>
              <a:defRPr sz="4400" b="1">
                <a:ln w="0"/>
                <a:solidFill>
                  <a:srgbClr val="0000CC"/>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defRPr>
            </a:lvl1pPr>
          </a:lstStyle>
          <a:p>
            <a:r>
              <a:rPr lang="vi-VN" dirty="0">
                <a:solidFill>
                  <a:schemeClr val="accent6">
                    <a:lumMod val="75000"/>
                  </a:schemeClr>
                </a:solidFill>
              </a:rPr>
              <a:t>ĐỌC HIỂU</a:t>
            </a:r>
            <a:r>
              <a:rPr lang="en-US" dirty="0">
                <a:solidFill>
                  <a:schemeClr val="accent6">
                    <a:lumMod val="75000"/>
                  </a:schemeClr>
                </a:solidFill>
              </a:rPr>
              <a:t> VĂN BẢN</a:t>
            </a:r>
          </a:p>
        </p:txBody>
      </p:sp>
      <p:pic>
        <p:nvPicPr>
          <p:cNvPr id="6" name="Picture 5">
            <a:extLst>
              <a:ext uri="{FF2B5EF4-FFF2-40B4-BE49-F238E27FC236}">
                <a16:creationId xmlns:a16="http://schemas.microsoft.com/office/drawing/2014/main" id="{BE8197AC-645F-5D28-B29C-75C4EB7098F1}"/>
              </a:ext>
            </a:extLst>
          </p:cNvPr>
          <p:cNvPicPr>
            <a:picLocks noChangeAspect="1"/>
          </p:cNvPicPr>
          <p:nvPr/>
        </p:nvPicPr>
        <p:blipFill>
          <a:blip r:embed="rId4"/>
          <a:stretch>
            <a:fillRect/>
          </a:stretch>
        </p:blipFill>
        <p:spPr>
          <a:xfrm>
            <a:off x="621317" y="2082338"/>
            <a:ext cx="10949365" cy="19204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5B472-CC24-BC80-01AC-B76BDB5D5638}"/>
              </a:ext>
            </a:extLst>
          </p:cNvPr>
          <p:cNvPicPr>
            <a:picLocks noChangeAspect="1"/>
          </p:cNvPicPr>
          <p:nvPr/>
        </p:nvPicPr>
        <p:blipFill>
          <a:blip r:embed="rId2"/>
          <a:stretch>
            <a:fillRect/>
          </a:stretch>
        </p:blipFill>
        <p:spPr>
          <a:xfrm>
            <a:off x="0" y="0"/>
            <a:ext cx="12168554" cy="6858000"/>
          </a:xfrm>
          <a:prstGeom prst="rect">
            <a:avLst/>
          </a:prstGeom>
        </p:spPr>
      </p:pic>
      <p:sp>
        <p:nvSpPr>
          <p:cNvPr id="5" name="TextBox 4">
            <a:extLst>
              <a:ext uri="{FF2B5EF4-FFF2-40B4-BE49-F238E27FC236}">
                <a16:creationId xmlns:a16="http://schemas.microsoft.com/office/drawing/2014/main" id="{E1FEC0D1-F8BA-5580-3B6B-33630CC4F053}"/>
              </a:ext>
            </a:extLst>
          </p:cNvPr>
          <p:cNvSpPr txBox="1"/>
          <p:nvPr/>
        </p:nvSpPr>
        <p:spPr>
          <a:xfrm>
            <a:off x="1536016" y="2116513"/>
            <a:ext cx="9119968" cy="2062103"/>
          </a:xfrm>
          <a:prstGeom prst="rect">
            <a:avLst/>
          </a:prstGeom>
          <a:noFill/>
          <a:ln w="38100">
            <a:solidFill>
              <a:schemeClr val="accent4">
                <a:lumMod val="50000"/>
              </a:schemeClr>
            </a:solidFill>
            <a:prstDash val="lgDashDot"/>
          </a:ln>
        </p:spPr>
        <p:txBody>
          <a:bodyPr wrap="square">
            <a:spAutoFit/>
          </a:bodyPr>
          <a:lstStyle/>
          <a:p>
            <a:pPr algn="just">
              <a:tabLst>
                <a:tab pos="118745" algn="l"/>
              </a:tabLst>
            </a:pPr>
            <a:r>
              <a:rPr lang="en-US" sz="3200" dirty="0" err="1">
                <a:solidFill>
                  <a:srgbClr val="000000"/>
                </a:solidFill>
                <a:latin typeface="Times New Roman" panose="02020603050405020304" pitchFamily="18" charset="0"/>
                <a:ea typeface="Arial" panose="020B0604020202020204" pitchFamily="34" charset="0"/>
              </a:rPr>
              <a:t>Câu</a:t>
            </a:r>
            <a:r>
              <a:rPr lang="en-US" sz="3200" dirty="0">
                <a:solidFill>
                  <a:srgbClr val="000000"/>
                </a:solidFill>
                <a:latin typeface="Times New Roman" panose="02020603050405020304" pitchFamily="18" charset="0"/>
                <a:ea typeface="Arial" panose="020B0604020202020204" pitchFamily="34" charset="0"/>
              </a:rPr>
              <a:t> 3. </a:t>
            </a:r>
            <a:r>
              <a:rPr lang="vi-VN" sz="3200" dirty="0">
                <a:solidFill>
                  <a:srgbClr val="000000"/>
                </a:solidFill>
                <a:latin typeface="Times New Roman" panose="02020603050405020304" pitchFamily="18" charset="0"/>
                <a:ea typeface="Arial" panose="020B0604020202020204" pitchFamily="34" charset="0"/>
              </a:rPr>
              <a:t>Kinh nghiệm trồng lúa nước</a:t>
            </a:r>
            <a:r>
              <a:rPr lang="en-US" sz="3200" dirty="0">
                <a:solidFill>
                  <a:srgbClr val="000000"/>
                </a:solidFill>
                <a:latin typeface="Times New Roman" panose="02020603050405020304" pitchFamily="18" charset="0"/>
                <a:ea typeface="Arial" panose="020B0604020202020204" pitchFamily="34" charset="0"/>
              </a:rPr>
              <a:t>.</a:t>
            </a:r>
            <a:endParaRPr lang="en-US" sz="3200" dirty="0">
              <a:latin typeface="Times New Roman" panose="02020603050405020304" pitchFamily="18" charset="0"/>
              <a:ea typeface="Times New Roman" panose="02020603050405020304" pitchFamily="18" charset="0"/>
            </a:endParaRPr>
          </a:p>
          <a:p>
            <a:pPr algn="just">
              <a:tabLst>
                <a:tab pos="118745" algn="l"/>
              </a:tabLst>
            </a:pPr>
            <a:r>
              <a:rPr lang="en-US" sz="3200" dirty="0" err="1">
                <a:solidFill>
                  <a:srgbClr val="000000"/>
                </a:solidFill>
                <a:latin typeface="Times New Roman" panose="02020603050405020304" pitchFamily="18" charset="0"/>
                <a:ea typeface="Arial" panose="020B0604020202020204" pitchFamily="34" charset="0"/>
              </a:rPr>
              <a:t>Câu</a:t>
            </a:r>
            <a:r>
              <a:rPr lang="en-US" sz="3200" dirty="0">
                <a:solidFill>
                  <a:srgbClr val="000000"/>
                </a:solidFill>
                <a:latin typeface="Times New Roman" panose="02020603050405020304" pitchFamily="18" charset="0"/>
                <a:ea typeface="Arial" panose="020B0604020202020204" pitchFamily="34" charset="0"/>
              </a:rPr>
              <a:t> 4. </a:t>
            </a:r>
            <a:r>
              <a:rPr lang="en-US" sz="3200" dirty="0" err="1">
                <a:latin typeface="Times New Roman" panose="02020603050405020304" pitchFamily="18" charset="0"/>
                <a:ea typeface="Times New Roman" panose="02020603050405020304" pitchFamily="18" charset="0"/>
              </a:rPr>
              <a:t>Đất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vàng</a:t>
            </a:r>
            <a:r>
              <a:rPr lang="en-US" sz="3200" dirty="0">
                <a:latin typeface="Times New Roman" panose="02020603050405020304" pitchFamily="18" charset="0"/>
                <a:ea typeface="Times New Roman" panose="02020603050405020304" pitchFamily="18" charset="0"/>
              </a:rPr>
              <a:t>.</a:t>
            </a:r>
          </a:p>
          <a:p>
            <a:pPr algn="just"/>
            <a:r>
              <a:rPr lang="en-US" sz="3200" dirty="0" err="1">
                <a:solidFill>
                  <a:srgbClr val="000000"/>
                </a:solidFill>
                <a:latin typeface="Times New Roman" panose="02020603050405020304" pitchFamily="18" charset="0"/>
                <a:ea typeface="Arial" panose="020B0604020202020204" pitchFamily="34" charset="0"/>
              </a:rPr>
              <a:t>Câu</a:t>
            </a:r>
            <a:r>
              <a:rPr lang="en-US" sz="3200" dirty="0">
                <a:solidFill>
                  <a:srgbClr val="000000"/>
                </a:solidFill>
                <a:latin typeface="Times New Roman" panose="02020603050405020304" pitchFamily="18" charset="0"/>
                <a:ea typeface="Arial" panose="020B0604020202020204" pitchFamily="34" charset="0"/>
              </a:rPr>
              <a:t> 5. N</a:t>
            </a:r>
            <a:r>
              <a:rPr lang="vi-VN" sz="3200" dirty="0">
                <a:solidFill>
                  <a:srgbClr val="000000"/>
                </a:solidFill>
                <a:latin typeface="Times New Roman" panose="02020603050405020304" pitchFamily="18" charset="0"/>
                <a:ea typeface="Arial" panose="020B0604020202020204" pitchFamily="34" charset="0"/>
              </a:rPr>
              <a:t>ỗi vất vả của người nông dân và trân trọng những sản phẩm nông nghiệp</a:t>
            </a:r>
            <a:r>
              <a:rPr lang="en-US" sz="3200" dirty="0">
                <a:solidFill>
                  <a:srgbClr val="000000"/>
                </a:solidFill>
                <a:latin typeface="Times New Roman" panose="02020603050405020304" pitchFamily="18" charset="0"/>
                <a:ea typeface="Arial" panose="020B0604020202020204" pitchFamily="34" charset="0"/>
              </a:rPr>
              <a:t>.</a:t>
            </a:r>
            <a:endParaRPr lang="en-US" sz="32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64333D16-50AF-B699-1701-1858482CC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020" y="0"/>
            <a:ext cx="1945443" cy="1979518"/>
          </a:xfrm>
          <a:prstGeom prst="rect">
            <a:avLst/>
          </a:prstGeom>
        </p:spPr>
      </p:pic>
    </p:spTree>
    <p:extLst>
      <p:ext uri="{BB962C8B-B14F-4D97-AF65-F5344CB8AC3E}">
        <p14:creationId xmlns:p14="http://schemas.microsoft.com/office/powerpoint/2010/main" val="36220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5B472-CC24-BC80-01AC-B76BDB5D5638}"/>
              </a:ext>
            </a:extLst>
          </p:cNvPr>
          <p:cNvPicPr>
            <a:picLocks noChangeAspect="1"/>
          </p:cNvPicPr>
          <p:nvPr/>
        </p:nvPicPr>
        <p:blipFill>
          <a:blip r:embed="rId2"/>
          <a:stretch>
            <a:fillRect/>
          </a:stretch>
        </p:blipFill>
        <p:spPr>
          <a:xfrm>
            <a:off x="0" y="0"/>
            <a:ext cx="12168554" cy="6858000"/>
          </a:xfrm>
          <a:prstGeom prst="rect">
            <a:avLst/>
          </a:prstGeom>
        </p:spPr>
      </p:pic>
      <p:sp>
        <p:nvSpPr>
          <p:cNvPr id="5" name="TextBox 4">
            <a:extLst>
              <a:ext uri="{FF2B5EF4-FFF2-40B4-BE49-F238E27FC236}">
                <a16:creationId xmlns:a16="http://schemas.microsoft.com/office/drawing/2014/main" id="{E1FEC0D1-F8BA-5580-3B6B-33630CC4F053}"/>
              </a:ext>
            </a:extLst>
          </p:cNvPr>
          <p:cNvSpPr txBox="1"/>
          <p:nvPr/>
        </p:nvSpPr>
        <p:spPr>
          <a:xfrm>
            <a:off x="1718896" y="989759"/>
            <a:ext cx="9119968" cy="5088573"/>
          </a:xfrm>
          <a:prstGeom prst="rect">
            <a:avLst/>
          </a:prstGeom>
          <a:noFill/>
          <a:ln w="38100">
            <a:solidFill>
              <a:schemeClr val="accent4">
                <a:lumMod val="50000"/>
              </a:schemeClr>
            </a:solidFill>
            <a:prstDash val="lgDashDot"/>
          </a:ln>
        </p:spPr>
        <p:txBody>
          <a:bodyPr wrap="square">
            <a:spAutoFit/>
          </a:bodyPr>
          <a:lstStyle/>
          <a:p>
            <a:pPr algn="just">
              <a:spcAft>
                <a:spcPts val="1000"/>
              </a:spcAft>
            </a:pPr>
            <a:r>
              <a:rPr lang="es-ES" sz="2800" b="1" i="1" u="sng" dirty="0" err="1">
                <a:solidFill>
                  <a:srgbClr val="000000"/>
                </a:solidFill>
                <a:latin typeface="Times New Roman" panose="02020603050405020304" pitchFamily="18" charset="0"/>
                <a:ea typeface="Times New Roman" panose="02020603050405020304" pitchFamily="18" charset="0"/>
              </a:rPr>
              <a:t>Câu</a:t>
            </a:r>
            <a:r>
              <a:rPr lang="es-ES" sz="2800" b="1" i="1" u="sng" dirty="0">
                <a:solidFill>
                  <a:srgbClr val="000000"/>
                </a:solidFill>
                <a:latin typeface="Times New Roman" panose="02020603050405020304" pitchFamily="18" charset="0"/>
                <a:ea typeface="Times New Roman" panose="02020603050405020304" pitchFamily="18" charset="0"/>
              </a:rPr>
              <a:t> 6:</a:t>
            </a:r>
            <a:r>
              <a:rPr lang="es-E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Arial" panose="020B0604020202020204" pitchFamily="34" charset="0"/>
              </a:rPr>
              <a:t>Coi trọng vẻ đẹp, hình thức bên ngoài hoàn thiện tính cách con người</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r>
              <a:rPr lang="es-ES" sz="2800" b="1" i="1" u="sng" dirty="0" err="1">
                <a:solidFill>
                  <a:srgbClr val="000000"/>
                </a:solidFill>
                <a:latin typeface="Times New Roman" panose="02020603050405020304" pitchFamily="18" charset="0"/>
                <a:ea typeface="Times New Roman" panose="02020603050405020304" pitchFamily="18" charset="0"/>
              </a:rPr>
              <a:t>Câu</a:t>
            </a:r>
            <a:r>
              <a:rPr lang="es-ES" sz="2800" b="1" i="1" u="sng" dirty="0">
                <a:solidFill>
                  <a:srgbClr val="000000"/>
                </a:solidFill>
                <a:latin typeface="Times New Roman" panose="02020603050405020304" pitchFamily="18" charset="0"/>
                <a:ea typeface="Times New Roman" panose="02020603050405020304" pitchFamily="18" charset="0"/>
              </a:rPr>
              <a:t> 7:</a:t>
            </a:r>
            <a:r>
              <a:rPr lang="es-E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Arial" panose="020B0604020202020204" pitchFamily="34" charset="0"/>
              </a:rPr>
              <a:t>Coi trọng con người và giá trị con người, đặt con người lên trên mọi thứ của cải.</a:t>
            </a:r>
            <a:endParaRPr lang="en-US" sz="2800" dirty="0">
              <a:latin typeface="Times New Roman" panose="02020603050405020304" pitchFamily="18" charset="0"/>
              <a:ea typeface="Times New Roman" panose="02020603050405020304" pitchFamily="18" charset="0"/>
            </a:endParaRPr>
          </a:p>
          <a:p>
            <a:pPr algn="just"/>
            <a:r>
              <a:rPr lang="es-ES" sz="2800" b="1" i="1" u="sng" dirty="0" err="1">
                <a:solidFill>
                  <a:srgbClr val="000000"/>
                </a:solidFill>
                <a:latin typeface="Times New Roman" panose="02020603050405020304" pitchFamily="18" charset="0"/>
                <a:ea typeface="Times New Roman" panose="02020603050405020304" pitchFamily="18" charset="0"/>
              </a:rPr>
              <a:t>Câu</a:t>
            </a:r>
            <a:r>
              <a:rPr lang="es-ES" sz="2800" b="1" i="1" u="sng" dirty="0">
                <a:solidFill>
                  <a:srgbClr val="000000"/>
                </a:solidFill>
                <a:latin typeface="Times New Roman" panose="02020603050405020304" pitchFamily="18" charset="0"/>
                <a:ea typeface="Times New Roman" panose="02020603050405020304" pitchFamily="18" charset="0"/>
              </a:rPr>
              <a:t> 8:</a:t>
            </a:r>
            <a:r>
              <a:rPr lang="es-E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Khuyên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nhủ</a:t>
            </a:r>
            <a:r>
              <a:rPr lang="en-US" sz="2800" dirty="0">
                <a:latin typeface="Times New Roman" panose="02020603050405020304" pitchFamily="18" charset="0"/>
                <a:ea typeface="Arial" panose="020B0604020202020204" pitchFamily="34" charset="0"/>
              </a:rPr>
              <a:t> con người </a:t>
            </a:r>
            <a:r>
              <a:rPr lang="en-US" sz="2800" dirty="0" err="1">
                <a:latin typeface="Times New Roman" panose="02020603050405020304" pitchFamily="18" charset="0"/>
                <a:ea typeface="Arial" panose="020B0604020202020204" pitchFamily="34" charset="0"/>
              </a:rPr>
              <a:t>hãy</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thương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yêu</a:t>
            </a:r>
            <a:r>
              <a:rPr lang="en-US" sz="2800" dirty="0">
                <a:latin typeface="Times New Roman" panose="02020603050405020304" pitchFamily="18" charset="0"/>
                <a:ea typeface="Arial" panose="020B0604020202020204" pitchFamily="34" charset="0"/>
              </a:rPr>
              <a:t> người </a:t>
            </a:r>
            <a:r>
              <a:rPr lang="en-US" sz="2800" dirty="0" err="1">
                <a:latin typeface="Times New Roman" panose="02020603050405020304" pitchFamily="18" charset="0"/>
                <a:ea typeface="Arial" panose="020B0604020202020204" pitchFamily="34" charset="0"/>
              </a:rPr>
              <a:t>khác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như</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thương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yêu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chính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thân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mình</a:t>
            </a:r>
            <a:r>
              <a:rPr lang="en-US" sz="2800" dirty="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algn="just">
              <a:spcAft>
                <a:spcPts val="1000"/>
              </a:spcAft>
            </a:pPr>
            <a:r>
              <a:rPr lang="es-ES" sz="2800" b="1" i="1" u="sng" dirty="0" err="1">
                <a:solidFill>
                  <a:srgbClr val="000000"/>
                </a:solidFill>
                <a:latin typeface="Times New Roman" panose="02020603050405020304" pitchFamily="18" charset="0"/>
                <a:ea typeface="Times New Roman" panose="02020603050405020304" pitchFamily="18" charset="0"/>
              </a:rPr>
              <a:t>Câu</a:t>
            </a:r>
            <a:r>
              <a:rPr lang="es-ES" sz="2800" b="1" i="1" u="sng" dirty="0">
                <a:solidFill>
                  <a:srgbClr val="000000"/>
                </a:solidFill>
                <a:latin typeface="Times New Roman" panose="02020603050405020304" pitchFamily="18" charset="0"/>
                <a:ea typeface="Times New Roman" panose="02020603050405020304" pitchFamily="18" charset="0"/>
              </a:rPr>
              <a:t> 9:</a:t>
            </a:r>
            <a:r>
              <a:rPr lang="es-ES" sz="2800" dirty="0">
                <a:solidFill>
                  <a:srgbClr val="000000"/>
                </a:solidFill>
                <a:latin typeface="Times New Roman" panose="02020603050405020304" pitchFamily="18" charset="0"/>
                <a:ea typeface="Times New Roman" panose="02020603050405020304" pitchFamily="18" charset="0"/>
              </a:rPr>
              <a:t> </a:t>
            </a:r>
            <a:r>
              <a:rPr lang="pt-BR" sz="2800" dirty="0">
                <a:solidFill>
                  <a:srgbClr val="000000"/>
                </a:solidFill>
                <a:latin typeface="Times New Roman" panose="02020603050405020304" pitchFamily="18" charset="0"/>
                <a:ea typeface="Times New Roman" panose="02020603050405020304" pitchFamily="18" charset="0"/>
              </a:rPr>
              <a:t>Đoàn kết sẽ tạo thành sức mạnh. Chia rẽ sẽ không việc nào thành công -&gt; khẳng định tinh thần đoàn kết.</a:t>
            </a:r>
            <a:endParaRPr lang="en-US" sz="2800" dirty="0">
              <a:latin typeface="Times New Roman" panose="02020603050405020304" pitchFamily="18" charset="0"/>
              <a:ea typeface="Times New Roman" panose="02020603050405020304" pitchFamily="18" charset="0"/>
            </a:endParaRPr>
          </a:p>
          <a:p>
            <a:pPr algn="just"/>
            <a:r>
              <a:rPr lang="es-ES" sz="2800" b="1" i="1" u="sng" dirty="0" err="1">
                <a:solidFill>
                  <a:srgbClr val="000000"/>
                </a:solidFill>
                <a:latin typeface="Times New Roman" panose="02020603050405020304" pitchFamily="18" charset="0"/>
                <a:ea typeface="Times New Roman" panose="02020603050405020304" pitchFamily="18" charset="0"/>
              </a:rPr>
              <a:t>Câu</a:t>
            </a:r>
            <a:r>
              <a:rPr lang="es-ES" sz="2800" b="1" i="1" u="sng" dirty="0">
                <a:solidFill>
                  <a:srgbClr val="000000"/>
                </a:solidFill>
                <a:latin typeface="Times New Roman" panose="02020603050405020304" pitchFamily="18" charset="0"/>
                <a:ea typeface="Times New Roman" panose="02020603050405020304" pitchFamily="18" charset="0"/>
              </a:rPr>
              <a:t> 10:</a:t>
            </a:r>
            <a:r>
              <a:rPr lang="es-ES"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Arial" panose="020B0604020202020204" pitchFamily="34" charset="0"/>
              </a:rPr>
              <a:t>T</a:t>
            </a:r>
            <a:r>
              <a:rPr lang="vi-VN" sz="2800" dirty="0">
                <a:solidFill>
                  <a:srgbClr val="000000"/>
                </a:solidFill>
                <a:latin typeface="Times New Roman" panose="02020603050405020304" pitchFamily="18" charset="0"/>
                <a:ea typeface="Arial" panose="020B0604020202020204" pitchFamily="34" charset="0"/>
              </a:rPr>
              <a:t>rong cuộc sống phải biết trước biết sau, chỉ chung về sự khéo léo trong công việc, cách đối nhân xử thế cuộc sống hàng ngày.</a:t>
            </a:r>
            <a:endParaRPr lang="en-US" sz="28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64333D16-50AF-B699-1701-1858482CC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020" y="0"/>
            <a:ext cx="1945443" cy="1979518"/>
          </a:xfrm>
          <a:prstGeom prst="rect">
            <a:avLst/>
          </a:prstGeom>
        </p:spPr>
      </p:pic>
    </p:spTree>
    <p:extLst>
      <p:ext uri="{BB962C8B-B14F-4D97-AF65-F5344CB8AC3E}">
        <p14:creationId xmlns:p14="http://schemas.microsoft.com/office/powerpoint/2010/main" val="327030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BA8D214-4838-4943-B3D1-1B40667CFABD}"/>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16200000">
            <a:off x="7020245" y="809944"/>
            <a:ext cx="6628761" cy="3714751"/>
          </a:xfrm>
          <a:prstGeom prst="rect">
            <a:avLst/>
          </a:prstGeom>
        </p:spPr>
      </p:pic>
      <p:pic>
        <p:nvPicPr>
          <p:cNvPr id="5" name="图片 4">
            <a:extLst>
              <a:ext uri="{FF2B5EF4-FFF2-40B4-BE49-F238E27FC236}">
                <a16:creationId xmlns:a16="http://schemas.microsoft.com/office/drawing/2014/main" id="{CBA04A15-D9FB-4CC8-8069-AEA2D3AC5111}"/>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5400000">
            <a:off x="-1457005" y="3528651"/>
            <a:ext cx="6628761" cy="3714751"/>
          </a:xfrm>
          <a:prstGeom prst="rect">
            <a:avLst/>
          </a:prstGeom>
        </p:spPr>
      </p:pic>
      <p:grpSp>
        <p:nvGrpSpPr>
          <p:cNvPr id="7" name="Group 6">
            <a:extLst>
              <a:ext uri="{FF2B5EF4-FFF2-40B4-BE49-F238E27FC236}">
                <a16:creationId xmlns:a16="http://schemas.microsoft.com/office/drawing/2014/main" id="{15C8E654-C78B-5CC0-5D6F-3A00833A1A2F}"/>
              </a:ext>
            </a:extLst>
          </p:cNvPr>
          <p:cNvGrpSpPr/>
          <p:nvPr/>
        </p:nvGrpSpPr>
        <p:grpSpPr>
          <a:xfrm>
            <a:off x="183492" y="167624"/>
            <a:ext cx="2246875" cy="2206706"/>
            <a:chOff x="225286" y="1131558"/>
            <a:chExt cx="3118869" cy="2791406"/>
          </a:xfrm>
        </p:grpSpPr>
        <p:sp>
          <p:nvSpPr>
            <p:cNvPr id="4" name="矩形 3">
              <a:extLst>
                <a:ext uri="{FF2B5EF4-FFF2-40B4-BE49-F238E27FC236}">
                  <a16:creationId xmlns:a16="http://schemas.microsoft.com/office/drawing/2014/main" id="{586A8F75-FE7A-4054-84B7-A7164ED0BF8B}"/>
                </a:ext>
              </a:extLst>
            </p:cNvPr>
            <p:cNvSpPr/>
            <p:nvPr/>
          </p:nvSpPr>
          <p:spPr>
            <a:xfrm>
              <a:off x="225286" y="1131558"/>
              <a:ext cx="2814067" cy="2639006"/>
            </a:xfrm>
            <a:prstGeom prst="rect">
              <a:avLst/>
            </a:prstGeom>
            <a:solidFill>
              <a:schemeClr val="bg1"/>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6" name="矩形 5">
              <a:extLst>
                <a:ext uri="{FF2B5EF4-FFF2-40B4-BE49-F238E27FC236}">
                  <a16:creationId xmlns:a16="http://schemas.microsoft.com/office/drawing/2014/main" id="{6095FE9F-67BF-463E-B1C0-117EAB0A847F}"/>
                </a:ext>
              </a:extLst>
            </p:cNvPr>
            <p:cNvSpPr/>
            <p:nvPr/>
          </p:nvSpPr>
          <p:spPr>
            <a:xfrm>
              <a:off x="530088" y="1283958"/>
              <a:ext cx="2814067" cy="2639006"/>
            </a:xfrm>
            <a:prstGeom prst="rect">
              <a:avLst/>
            </a:prstGeom>
            <a:solidFill>
              <a:schemeClr val="accent4">
                <a:lumMod val="60000"/>
                <a:lumOff val="40000"/>
              </a:schemeClr>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8" name="文本框 7">
              <a:extLst>
                <a:ext uri="{FF2B5EF4-FFF2-40B4-BE49-F238E27FC236}">
                  <a16:creationId xmlns:a16="http://schemas.microsoft.com/office/drawing/2014/main" id="{C3B85BBD-AD93-4D09-8409-66604070E91A}"/>
                </a:ext>
              </a:extLst>
            </p:cNvPr>
            <p:cNvSpPr txBox="1"/>
            <p:nvPr/>
          </p:nvSpPr>
          <p:spPr>
            <a:xfrm>
              <a:off x="688484" y="1815992"/>
              <a:ext cx="24366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white"/>
                  </a:solidFill>
                  <a:latin typeface="Times New Roman" pitchFamily="18" charset="0"/>
                  <a:ea typeface="宋体" panose="02010600030101010101" pitchFamily="2" charset="-122"/>
                  <a:cs typeface="Times New Roman" pitchFamily="18" charset="0"/>
                </a:rPr>
                <a:t>TỔNG KẾT</a:t>
              </a:r>
              <a:endParaRPr kumimoji="0" lang="zh-CN" altLang="en-US"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grpSp>
      <p:sp>
        <p:nvSpPr>
          <p:cNvPr id="9" name="任意多边形: 形状 8">
            <a:extLst>
              <a:ext uri="{FF2B5EF4-FFF2-40B4-BE49-F238E27FC236}">
                <a16:creationId xmlns:a16="http://schemas.microsoft.com/office/drawing/2014/main" id="{91C4F0A4-8766-4ED2-A0C5-CAF810899FDD}"/>
              </a:ext>
            </a:extLst>
          </p:cNvPr>
          <p:cNvSpPr/>
          <p:nvPr/>
        </p:nvSpPr>
        <p:spPr>
          <a:xfrm>
            <a:off x="1444765" y="2628930"/>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0" name="任意多边形: 形状 9">
            <a:extLst>
              <a:ext uri="{FF2B5EF4-FFF2-40B4-BE49-F238E27FC236}">
                <a16:creationId xmlns:a16="http://schemas.microsoft.com/office/drawing/2014/main" id="{FC3F3E90-C318-40EA-85F7-556777F23438}"/>
              </a:ext>
            </a:extLst>
          </p:cNvPr>
          <p:cNvSpPr/>
          <p:nvPr/>
        </p:nvSpPr>
        <p:spPr>
          <a:xfrm>
            <a:off x="1533788" y="31073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1" name="任意多边形: 形状 10">
            <a:extLst>
              <a:ext uri="{FF2B5EF4-FFF2-40B4-BE49-F238E27FC236}">
                <a16:creationId xmlns:a16="http://schemas.microsoft.com/office/drawing/2014/main" id="{F7A1E4A4-10CB-449E-95A1-A0C380AA74CC}"/>
              </a:ext>
            </a:extLst>
          </p:cNvPr>
          <p:cNvSpPr/>
          <p:nvPr/>
        </p:nvSpPr>
        <p:spPr>
          <a:xfrm>
            <a:off x="1502834" y="341148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6" name="Text Box 21">
            <a:extLst>
              <a:ext uri="{FF2B5EF4-FFF2-40B4-BE49-F238E27FC236}">
                <a16:creationId xmlns:a16="http://schemas.microsoft.com/office/drawing/2014/main" id="{C4E898DC-44DD-2317-88AD-FE2D39CB3E73}"/>
              </a:ext>
            </a:extLst>
          </p:cNvPr>
          <p:cNvSpPr txBox="1">
            <a:spLocks noChangeArrowheads="1"/>
          </p:cNvSpPr>
          <p:nvPr/>
        </p:nvSpPr>
        <p:spPr bwMode="auto">
          <a:xfrm>
            <a:off x="2800749" y="1224264"/>
            <a:ext cx="8988175" cy="1938992"/>
          </a:xfrm>
          <a:prstGeom prst="rect">
            <a:avLst/>
          </a:prstGeom>
          <a:solidFill>
            <a:schemeClr val="accent5">
              <a:lumMod val="40000"/>
              <a:lumOff val="60000"/>
            </a:schemeClr>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zh-CN" sz="2400" b="1" dirty="0" err="1">
                <a:solidFill>
                  <a:srgbClr val="FF0000"/>
                </a:solidFill>
                <a:latin typeface="Times New Roman" pitchFamily="18" charset="0"/>
                <a:cs typeface="Times New Roman" pitchFamily="18" charset="0"/>
              </a:rPr>
              <a:t>Nội</a:t>
            </a:r>
            <a:r>
              <a:rPr lang="en-US" altLang="zh-CN" sz="2400" b="1" dirty="0">
                <a:solidFill>
                  <a:srgbClr val="FF0000"/>
                </a:solidFill>
                <a:latin typeface="Times New Roman" pitchFamily="18" charset="0"/>
                <a:cs typeface="Times New Roman" pitchFamily="18" charset="0"/>
              </a:rPr>
              <a:t> dung</a:t>
            </a:r>
            <a:endParaRPr lang="en-US" sz="2400" dirty="0">
              <a:solidFill>
                <a:srgbClr val="FF0000"/>
              </a:solidFill>
              <a:latin typeface="Times New Roman" panose="02020603050405020304" pitchFamily="18" charset="0"/>
              <a:ea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Đúc kết kinh nghiệm quý về tự nhiên và lao động, sản xuất</a:t>
            </a:r>
            <a:endParaRPr lang="en-US" sz="2800" dirty="0">
              <a:latin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Các câu tục ngữ là những kinh nghiệm quý báu của nhân dân  về cách sống, cách đối nhân xử thế. </a:t>
            </a:r>
            <a:endParaRPr lang="en-US" sz="2800" dirty="0">
              <a:latin typeface="Times New Roman" panose="02020603050405020304" pitchFamily="18" charset="0"/>
              <a:cs typeface="Times New Roman" panose="02020603050405020304" pitchFamily="18" charset="0"/>
            </a:endParaRPr>
          </a:p>
        </p:txBody>
      </p:sp>
      <p:sp>
        <p:nvSpPr>
          <p:cNvPr id="17" name="Text Box 22">
            <a:extLst>
              <a:ext uri="{FF2B5EF4-FFF2-40B4-BE49-F238E27FC236}">
                <a16:creationId xmlns:a16="http://schemas.microsoft.com/office/drawing/2014/main" id="{08E9FC88-3891-7E5C-7FAF-7CC94B277721}"/>
              </a:ext>
            </a:extLst>
          </p:cNvPr>
          <p:cNvSpPr txBox="1">
            <a:spLocks noChangeArrowheads="1"/>
          </p:cNvSpPr>
          <p:nvPr/>
        </p:nvSpPr>
        <p:spPr bwMode="auto">
          <a:xfrm>
            <a:off x="2800748" y="4372309"/>
            <a:ext cx="8988175" cy="1550361"/>
          </a:xfrm>
          <a:prstGeom prst="rect">
            <a:avLst/>
          </a:prstGeom>
          <a:solidFill>
            <a:schemeClr val="accent5">
              <a:lumMod val="40000"/>
              <a:lumOff val="60000"/>
            </a:schemeClr>
          </a:solidFill>
          <a:ln>
            <a:noFill/>
          </a:ln>
          <a:effectLst/>
        </p:spPr>
        <p:txBody>
          <a:bodyPr wrap="square">
            <a:spAutoFit/>
          </a:bodyPr>
          <a:lstStyle>
            <a:defPPr>
              <a:defRPr lang="en-US"/>
            </a:defPPr>
            <a:lvl1pPr algn="just">
              <a:lnSpc>
                <a:spcPct val="120000"/>
              </a:lnSpc>
              <a:defRPr sz="2800">
                <a:latin typeface="Times New Roman" panose="02020603050405020304" pitchFamily="18" charset="0"/>
                <a:cs typeface="Times New Roman" panose="02020603050405020304" pitchFamily="18" charset="0"/>
              </a:defRPr>
            </a:lvl1pPr>
            <a:lvl2pPr marL="742950" indent="-285750">
              <a:defRPr sz="3200">
                <a:latin typeface="Arial" panose="020B0604020202020204" pitchFamily="34" charset="0"/>
                <a:cs typeface="Arial" panose="020B0604020202020204" pitchFamily="34" charset="0"/>
              </a:defRPr>
            </a:lvl2pPr>
            <a:lvl3pPr marL="1143000" indent="-228600">
              <a:defRPr sz="3200">
                <a:latin typeface="Arial" panose="020B0604020202020204" pitchFamily="34" charset="0"/>
                <a:cs typeface="Arial" panose="020B0604020202020204" pitchFamily="34" charset="0"/>
              </a:defRPr>
            </a:lvl3pPr>
            <a:lvl4pPr marL="1600200" indent="-228600">
              <a:defRPr sz="3200">
                <a:latin typeface="Arial" panose="020B0604020202020204" pitchFamily="34" charset="0"/>
                <a:cs typeface="Arial" panose="020B0604020202020204" pitchFamily="34" charset="0"/>
              </a:defRPr>
            </a:lvl4pPr>
            <a:lvl5pPr marL="2057400" indent="-228600">
              <a:defRPr sz="3200">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cs typeface="Arial" panose="020B0604020202020204" pitchFamily="34" charset="0"/>
              </a:defRPr>
            </a:lvl9pPr>
          </a:lstStyle>
          <a:p>
            <a:pPr>
              <a:lnSpc>
                <a:spcPct val="127000"/>
              </a:lnSpc>
            </a:pPr>
            <a:r>
              <a:rPr lang="en-US" altLang="zh-CN" sz="2400" b="1" dirty="0" err="1">
                <a:solidFill>
                  <a:srgbClr val="FF0000"/>
                </a:solidFill>
              </a:rPr>
              <a:t>Nghệ</a:t>
            </a:r>
            <a:r>
              <a:rPr lang="en-US" altLang="zh-CN" sz="2400" b="1" dirty="0">
                <a:solidFill>
                  <a:srgbClr val="FF0000"/>
                </a:solidFill>
              </a:rPr>
              <a:t> </a:t>
            </a:r>
            <a:r>
              <a:rPr lang="en-US" altLang="zh-CN" sz="2400" b="1" dirty="0" err="1">
                <a:solidFill>
                  <a:srgbClr val="FF0000"/>
                </a:solidFill>
              </a:rPr>
              <a:t>thuật</a:t>
            </a:r>
            <a:r>
              <a:rPr lang="en-US" altLang="zh-CN" sz="2400" b="1" dirty="0">
                <a:solidFill>
                  <a:srgbClr val="FF0000"/>
                </a:solidFill>
              </a:rPr>
              <a:t> </a:t>
            </a:r>
            <a:endParaRPr lang="zh-CN" altLang="en-US" sz="2400" b="1" dirty="0">
              <a:solidFill>
                <a:srgbClr val="FF0000"/>
              </a:solidFill>
            </a:endParaRPr>
          </a:p>
          <a:p>
            <a:r>
              <a:rPr lang="vi-VN" dirty="0"/>
              <a:t>- Ngắn gọn,có vần nhịp, giàu hình ảnh.</a:t>
            </a:r>
            <a:endParaRPr lang="en-US" dirty="0"/>
          </a:p>
          <a:p>
            <a:r>
              <a:rPr lang="pt-BR" dirty="0"/>
              <a:t>- So sánh, từ và câu có nhiều nghĩa, hình ảnh ẩn dụ</a:t>
            </a:r>
            <a:endParaRPr lang="en-US" dirty="0"/>
          </a:p>
        </p:txBody>
      </p:sp>
    </p:spTree>
    <p:extLst>
      <p:ext uri="{BB962C8B-B14F-4D97-AF65-F5344CB8AC3E}">
        <p14:creationId xmlns:p14="http://schemas.microsoft.com/office/powerpoint/2010/main" val="378629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8C94F87D-D273-2DAE-048F-C075D1E3FC99}"/>
              </a:ext>
            </a:extLst>
          </p:cNvPr>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219838" y="55881"/>
            <a:ext cx="8169089" cy="6458260"/>
          </a:xfrm>
          <a:prstGeom prst="rect">
            <a:avLst/>
          </a:prstGeom>
        </p:spPr>
      </p:pic>
      <p:grpSp>
        <p:nvGrpSpPr>
          <p:cNvPr id="5" name="组合 11">
            <a:extLst>
              <a:ext uri="{FF2B5EF4-FFF2-40B4-BE49-F238E27FC236}">
                <a16:creationId xmlns:a16="http://schemas.microsoft.com/office/drawing/2014/main" id="{591B11AD-CF67-897C-52E3-10C10F52E018}"/>
              </a:ext>
            </a:extLst>
          </p:cNvPr>
          <p:cNvGrpSpPr/>
          <p:nvPr/>
        </p:nvGrpSpPr>
        <p:grpSpPr>
          <a:xfrm>
            <a:off x="3632841" y="343859"/>
            <a:ext cx="5275564" cy="5296449"/>
            <a:chOff x="-558688" y="0"/>
            <a:chExt cx="9107943" cy="6858000"/>
          </a:xfrm>
        </p:grpSpPr>
        <p:pic>
          <p:nvPicPr>
            <p:cNvPr id="6" name="图片 10">
              <a:extLst>
                <a:ext uri="{FF2B5EF4-FFF2-40B4-BE49-F238E27FC236}">
                  <a16:creationId xmlns:a16="http://schemas.microsoft.com/office/drawing/2014/main" id="{83AE77DE-10B7-F543-50C7-43A90483A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9">
              <a:extLst>
                <a:ext uri="{FF2B5EF4-FFF2-40B4-BE49-F238E27FC236}">
                  <a16:creationId xmlns:a16="http://schemas.microsoft.com/office/drawing/2014/main" id="{C938FD82-6206-FE94-B746-D62BDDC5F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0" name="Picture 9">
            <a:extLst>
              <a:ext uri="{FF2B5EF4-FFF2-40B4-BE49-F238E27FC236}">
                <a16:creationId xmlns:a16="http://schemas.microsoft.com/office/drawing/2014/main" id="{0AC415B6-4162-24FB-5740-8CEE3EA9FA6E}"/>
              </a:ext>
            </a:extLst>
          </p:cNvPr>
          <p:cNvPicPr>
            <a:picLocks noChangeAspect="1"/>
          </p:cNvPicPr>
          <p:nvPr/>
        </p:nvPicPr>
        <p:blipFill>
          <a:blip r:embed="rId5"/>
          <a:stretch>
            <a:fillRect/>
          </a:stretch>
        </p:blipFill>
        <p:spPr>
          <a:xfrm>
            <a:off x="4441698" y="1606905"/>
            <a:ext cx="3987130" cy="2770355"/>
          </a:xfrm>
          <a:prstGeom prst="rect">
            <a:avLst/>
          </a:prstGeom>
        </p:spPr>
      </p:pic>
    </p:spTree>
    <p:extLst>
      <p:ext uri="{BB962C8B-B14F-4D97-AF65-F5344CB8AC3E}">
        <p14:creationId xmlns:p14="http://schemas.microsoft.com/office/powerpoint/2010/main" val="81863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9DD62-60C7-DA01-24C9-EDC037D74575}"/>
              </a:ext>
            </a:extLst>
          </p:cNvPr>
          <p:cNvPicPr>
            <a:picLocks noChangeAspect="1"/>
          </p:cNvPicPr>
          <p:nvPr/>
        </p:nvPicPr>
        <p:blipFill>
          <a:blip r:embed="rId2"/>
          <a:stretch>
            <a:fillRect/>
          </a:stretch>
        </p:blipFill>
        <p:spPr>
          <a:xfrm>
            <a:off x="0" y="54912"/>
            <a:ext cx="12192000" cy="6858000"/>
          </a:xfrm>
          <a:prstGeom prst="rect">
            <a:avLst/>
          </a:prstGeom>
        </p:spPr>
      </p:pic>
      <p:sp>
        <p:nvSpPr>
          <p:cNvPr id="5" name="TextBox 4">
            <a:extLst>
              <a:ext uri="{FF2B5EF4-FFF2-40B4-BE49-F238E27FC236}">
                <a16:creationId xmlns:a16="http://schemas.microsoft.com/office/drawing/2014/main" id="{4736E989-2BE4-64FC-C425-9F76D6A8087A}"/>
              </a:ext>
            </a:extLst>
          </p:cNvPr>
          <p:cNvSpPr txBox="1"/>
          <p:nvPr/>
        </p:nvSpPr>
        <p:spPr>
          <a:xfrm>
            <a:off x="736210" y="617619"/>
            <a:ext cx="11113476" cy="2062103"/>
          </a:xfrm>
          <a:prstGeom prst="rect">
            <a:avLst/>
          </a:prstGeom>
          <a:noFill/>
          <a:ln w="38100">
            <a:solidFill>
              <a:schemeClr val="accent4">
                <a:lumMod val="50000"/>
              </a:schemeClr>
            </a:solidFill>
            <a:prstDash val="dash"/>
          </a:ln>
        </p:spPr>
        <p:txBody>
          <a:bodyPr wrap="square">
            <a:spAutoFit/>
          </a:bodyPr>
          <a:lstStyle/>
          <a:p>
            <a:pPr algn="just"/>
            <a:r>
              <a:rPr lang="fi-FI" sz="3200" b="1">
                <a:solidFill>
                  <a:srgbClr val="0000CC"/>
                </a:solidFill>
                <a:latin typeface="Times New Roman" panose="02020603050405020304" pitchFamily="18" charset="0"/>
                <a:ea typeface="Times New Roman" panose="02020603050405020304" pitchFamily="18" charset="0"/>
              </a:rPr>
              <a:t>Nhóm 1+ 2:</a:t>
            </a:r>
            <a:r>
              <a:rPr lang="fi-FI" sz="3200" b="1" i="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Calibri" panose="020F0502020204030204" pitchFamily="34" charset="0"/>
              </a:rPr>
              <a:t>Nhóm 1,2: </a:t>
            </a:r>
            <a:r>
              <a:rPr lang="nb-NO" sz="3200" b="1" i="1">
                <a:solidFill>
                  <a:srgbClr val="0000CC"/>
                </a:solidFill>
                <a:latin typeface="Times New Roman" panose="02020603050405020304" pitchFamily="18" charset="0"/>
                <a:ea typeface="Times New Roman" panose="02020603050405020304" pitchFamily="18" charset="0"/>
              </a:rPr>
              <a:t>Chỉ ra điểm giống và khác nhau của văn bản Tục ngữ về con người và xã hội và Tục ngữ về thiên nhiên, lao động, sản xuất</a:t>
            </a:r>
            <a:r>
              <a:rPr lang="nb-NO" sz="3200" i="1">
                <a:solidFill>
                  <a:srgbClr val="0000CC"/>
                </a:solidFill>
                <a:latin typeface="Times New Roman" panose="02020603050405020304" pitchFamily="18" charset="0"/>
                <a:ea typeface="Times New Roman" panose="02020603050405020304" pitchFamily="18" charset="0"/>
              </a:rPr>
              <a:t>.</a:t>
            </a:r>
            <a:r>
              <a:rPr lang="en-US" sz="3200">
                <a:solidFill>
                  <a:srgbClr val="0000CC"/>
                </a:solidFill>
                <a:latin typeface="Times New Roman" panose="02020603050405020304" pitchFamily="18" charset="0"/>
                <a:ea typeface="Calibri" panose="020F0502020204030204" pitchFamily="34" charset="0"/>
              </a:rPr>
              <a:t>   </a:t>
            </a:r>
            <a:endParaRPr lang="en-US" sz="3200">
              <a:solidFill>
                <a:srgbClr val="0000CC"/>
              </a:solidFill>
              <a:latin typeface="Times New Roman" panose="02020603050405020304" pitchFamily="18" charset="0"/>
              <a:ea typeface="Times New Roman" panose="02020603050405020304" pitchFamily="18" charset="0"/>
            </a:endParaRPr>
          </a:p>
          <a:p>
            <a:pPr algn="just"/>
            <a:r>
              <a:rPr lang="en-US" sz="3200" b="1">
                <a:solidFill>
                  <a:srgbClr val="0000CC"/>
                </a:solidFill>
                <a:latin typeface="Times New Roman" panose="02020603050405020304" pitchFamily="18" charset="0"/>
                <a:ea typeface="Calibri" panose="020F0502020204030204" pitchFamily="34" charset="0"/>
              </a:rPr>
              <a:t>Nhóm</a:t>
            </a:r>
            <a:r>
              <a:rPr lang="en-US" sz="3200" b="1">
                <a:solidFill>
                  <a:srgbClr val="0000CC"/>
                </a:solidFill>
                <a:latin typeface="Times New Roman" panose="02020603050405020304" pitchFamily="18" charset="0"/>
                <a:ea typeface="Times New Roman" panose="02020603050405020304" pitchFamily="18" charset="0"/>
              </a:rPr>
              <a:t> 3,4:</a:t>
            </a:r>
            <a:r>
              <a:rPr lang="en-US" sz="3200" i="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Phân biệt  tục ngữ với thành ngữ, ca dao?</a:t>
            </a:r>
            <a:r>
              <a:rPr lang="en-US" sz="3200" b="1">
                <a:solidFill>
                  <a:srgbClr val="0000CC"/>
                </a:solidFill>
                <a:latin typeface="Times New Roman" panose="02020603050405020304" pitchFamily="18" charset="0"/>
                <a:ea typeface="Calibri" panose="020F0502020204030204" pitchFamily="34" charset="0"/>
              </a:rPr>
              <a:t>          </a:t>
            </a:r>
            <a:r>
              <a:rPr lang="fi-FI" sz="3200" b="1" i="1">
                <a:solidFill>
                  <a:srgbClr val="0000CC"/>
                </a:solidFill>
                <a:latin typeface="Times New Roman" panose="02020603050405020304" pitchFamily="18" charset="0"/>
                <a:ea typeface="Times New Roman" panose="02020603050405020304" pitchFamily="18" charset="0"/>
              </a:rPr>
              <a:t>                                                                  </a:t>
            </a:r>
            <a:endParaRPr lang="en-US" sz="3200">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903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9DD62-60C7-DA01-24C9-EDC037D7457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55C0242D-9339-8C68-86E3-4F15627B3553}"/>
              </a:ext>
            </a:extLst>
          </p:cNvPr>
          <p:cNvGraphicFramePr>
            <a:graphicFrameLocks noGrp="1"/>
          </p:cNvGraphicFramePr>
          <p:nvPr>
            <p:extLst>
              <p:ext uri="{D42A27DB-BD31-4B8C-83A1-F6EECF244321}">
                <p14:modId xmlns:p14="http://schemas.microsoft.com/office/powerpoint/2010/main" val="4151686103"/>
              </p:ext>
            </p:extLst>
          </p:nvPr>
        </p:nvGraphicFramePr>
        <p:xfrm>
          <a:off x="375138" y="266541"/>
          <a:ext cx="11230707" cy="6035040"/>
        </p:xfrm>
        <a:graphic>
          <a:graphicData uri="http://schemas.openxmlformats.org/drawingml/2006/table">
            <a:tbl>
              <a:tblPr firstRow="1" firstCol="1" lastRow="1" lastCol="1" bandRow="1" bandCol="1"/>
              <a:tblGrid>
                <a:gridCol w="2149317">
                  <a:extLst>
                    <a:ext uri="{9D8B030D-6E8A-4147-A177-3AD203B41FA5}">
                      <a16:colId xmlns:a16="http://schemas.microsoft.com/office/drawing/2014/main" val="172490440"/>
                    </a:ext>
                  </a:extLst>
                </a:gridCol>
                <a:gridCol w="2648641">
                  <a:extLst>
                    <a:ext uri="{9D8B030D-6E8A-4147-A177-3AD203B41FA5}">
                      <a16:colId xmlns:a16="http://schemas.microsoft.com/office/drawing/2014/main" val="550833084"/>
                    </a:ext>
                  </a:extLst>
                </a:gridCol>
                <a:gridCol w="6432749">
                  <a:extLst>
                    <a:ext uri="{9D8B030D-6E8A-4147-A177-3AD203B41FA5}">
                      <a16:colId xmlns:a16="http://schemas.microsoft.com/office/drawing/2014/main" val="2524063716"/>
                    </a:ext>
                  </a:extLst>
                </a:gridCol>
              </a:tblGrid>
              <a:tr h="0">
                <a:tc gridSpan="3">
                  <a:txBody>
                    <a:bodyPr/>
                    <a:lstStyle/>
                    <a:p>
                      <a:pPr algn="ctr"/>
                      <a:r>
                        <a:rPr lang="nb-NO" sz="2200" b="1" u="sng" dirty="0">
                          <a:solidFill>
                            <a:srgbClr val="000000"/>
                          </a:solidFill>
                          <a:effectLst/>
                          <a:latin typeface="Times New Roman" panose="02020603050405020304" pitchFamily="18" charset="0"/>
                          <a:ea typeface="Times New Roman" panose="02020603050405020304" pitchFamily="18" charset="0"/>
                        </a:rPr>
                        <a:t>Giống nhau</a:t>
                      </a:r>
                      <a:endParaRPr lang="en-US" sz="2200" dirty="0">
                        <a:effectLst/>
                        <a:latin typeface="Times New Roman" panose="02020603050405020304" pitchFamily="18" charset="0"/>
                        <a:ea typeface="Times New Roman" panose="02020603050405020304" pitchFamily="18" charset="0"/>
                      </a:endParaRPr>
                    </a:p>
                    <a:p>
                      <a:pPr algn="just"/>
                      <a:r>
                        <a:rPr lang="nb-NO" sz="2200" dirty="0">
                          <a:solidFill>
                            <a:srgbClr val="000000"/>
                          </a:solidFill>
                          <a:effectLst/>
                          <a:latin typeface="Times New Roman" panose="02020603050405020304" pitchFamily="18" charset="0"/>
                          <a:ea typeface="Times New Roman" panose="02020603050405020304" pitchFamily="18" charset="0"/>
                        </a:rPr>
                        <a:t>- Hình thức ngắn gọn, có vần, có nhịp, giàu hình ảnh.</a:t>
                      </a:r>
                      <a:endParaRPr lang="en-US" sz="2200" dirty="0">
                        <a:effectLst/>
                        <a:latin typeface="Times New Roman" panose="02020603050405020304" pitchFamily="18" charset="0"/>
                        <a:ea typeface="Times New Roman" panose="02020603050405020304" pitchFamily="18" charset="0"/>
                      </a:endParaRPr>
                    </a:p>
                    <a:p>
                      <a:pPr algn="just"/>
                      <a:r>
                        <a:rPr lang="nb-NO" sz="2200" dirty="0">
                          <a:solidFill>
                            <a:srgbClr val="000000"/>
                          </a:solidFill>
                          <a:effectLst/>
                          <a:latin typeface="Times New Roman" panose="02020603050405020304" pitchFamily="18" charset="0"/>
                          <a:ea typeface="Times New Roman" panose="02020603050405020304" pitchFamily="18" charset="0"/>
                        </a:rPr>
                        <a:t>- Phản ánh kinh nghiệm của dân gian về mọi mặt của cuộc sống, được vận dụng vào đời sống, suy nghĩ và lời ăn tiếng nói hàng ngày.</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7179221"/>
                  </a:ext>
                </a:extLst>
              </a:tr>
              <a:tr h="0">
                <a:tc gridSpan="3">
                  <a:txBody>
                    <a:bodyPr/>
                    <a:lstStyle/>
                    <a:p>
                      <a:pPr algn="ctr"/>
                      <a:r>
                        <a:rPr lang="nb-NO" sz="2200" b="1" dirty="0">
                          <a:solidFill>
                            <a:srgbClr val="000000"/>
                          </a:solidFill>
                          <a:effectLst/>
                          <a:latin typeface="Times New Roman" panose="02020603050405020304" pitchFamily="18" charset="0"/>
                          <a:ea typeface="Times New Roman" panose="02020603050405020304" pitchFamily="18" charset="0"/>
                        </a:rPr>
                        <a:t>Khác nhau</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2726457"/>
                  </a:ext>
                </a:extLst>
              </a:tr>
              <a:tr h="0">
                <a:tc>
                  <a:txBody>
                    <a:bodyPr/>
                    <a:lstStyle/>
                    <a:p>
                      <a:pPr algn="just"/>
                      <a:r>
                        <a:rPr lang="nb-NO" sz="2200" b="1">
                          <a:solidFill>
                            <a:srgbClr val="000000"/>
                          </a:solidFill>
                          <a:effectLst/>
                          <a:latin typeface="Times New Roman" panose="02020603050405020304" pitchFamily="18" charset="0"/>
                          <a:ea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nb-NO" sz="2200" b="1" dirty="0">
                          <a:solidFill>
                            <a:srgbClr val="000000"/>
                          </a:solidFill>
                          <a:effectLst/>
                          <a:latin typeface="Times New Roman" panose="02020603050405020304" pitchFamily="18" charset="0"/>
                          <a:ea typeface="Times New Roman" panose="02020603050405020304" pitchFamily="18" charset="0"/>
                        </a:rPr>
                        <a:t>Ngh</a:t>
                      </a:r>
                      <a:r>
                        <a:rPr lang="en-US" sz="2200" b="1" dirty="0">
                          <a:solidFill>
                            <a:srgbClr val="000000"/>
                          </a:solidFill>
                          <a:effectLst/>
                          <a:latin typeface="Times New Roman" panose="02020603050405020304" pitchFamily="18" charset="0"/>
                          <a:ea typeface="Times New Roman" panose="02020603050405020304" pitchFamily="18" charset="0"/>
                        </a:rPr>
                        <a:t>ệ </a:t>
                      </a:r>
                      <a:r>
                        <a:rPr lang="en-US" sz="2200" b="1" dirty="0" err="1">
                          <a:solidFill>
                            <a:srgbClr val="000000"/>
                          </a:solidFill>
                          <a:effectLst/>
                          <a:latin typeface="Times New Roman" panose="02020603050405020304" pitchFamily="18" charset="0"/>
                          <a:ea typeface="Times New Roman" panose="02020603050405020304" pitchFamily="18" charset="0"/>
                        </a:rPr>
                        <a:t>thuật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nb-NO" sz="2200" b="1" dirty="0">
                          <a:solidFill>
                            <a:srgbClr val="000000"/>
                          </a:solidFill>
                          <a:effectLst/>
                          <a:latin typeface="Times New Roman" panose="02020603050405020304" pitchFamily="18" charset="0"/>
                          <a:ea typeface="Times New Roman" panose="02020603050405020304" pitchFamily="18" charset="0"/>
                        </a:rPr>
                        <a:t>N</a:t>
                      </a:r>
                      <a:r>
                        <a:rPr lang="en-US" sz="2200" b="1" dirty="0" err="1">
                          <a:solidFill>
                            <a:srgbClr val="000000"/>
                          </a:solidFill>
                          <a:effectLst/>
                          <a:latin typeface="Times New Roman" panose="02020603050405020304" pitchFamily="18" charset="0"/>
                          <a:ea typeface="Times New Roman" panose="02020603050405020304" pitchFamily="18" charset="0"/>
                        </a:rPr>
                        <a:t>ội</a:t>
                      </a:r>
                      <a:r>
                        <a:rPr lang="en-US" sz="2200" b="1" dirty="0">
                          <a:solidFill>
                            <a:srgbClr val="000000"/>
                          </a:solidFill>
                          <a:effectLst/>
                          <a:latin typeface="Times New Roman" panose="02020603050405020304" pitchFamily="18" charset="0"/>
                          <a:ea typeface="Times New Roman" panose="02020603050405020304" pitchFamily="18" charset="0"/>
                        </a:rPr>
                        <a:t> dung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24244766"/>
                  </a:ext>
                </a:extLst>
              </a:tr>
              <a:tr h="0">
                <a:tc>
                  <a:txBody>
                    <a:bodyPr/>
                    <a:lstStyle/>
                    <a:p>
                      <a:pPr algn="just"/>
                      <a:r>
                        <a:rPr lang="nb-NO" sz="2200" i="1" dirty="0">
                          <a:solidFill>
                            <a:srgbClr val="000000"/>
                          </a:solidFill>
                          <a:effectLst/>
                          <a:latin typeface="Times New Roman" panose="02020603050405020304" pitchFamily="18" charset="0"/>
                          <a:ea typeface="Times New Roman" panose="02020603050405020304" pitchFamily="18" charset="0"/>
                        </a:rPr>
                        <a:t>1. Tục ngữ về thiên nhiên, lao động, sản xuất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 Thường có các vế đối xứng nhau cả về hình thức và nội dung.</a:t>
                      </a:r>
                      <a:endParaRPr lang="en-US" sz="2200" dirty="0">
                        <a:effectLst/>
                        <a:latin typeface="Times New Roman" panose="02020603050405020304" pitchFamily="18" charset="0"/>
                        <a:ea typeface="Times New Roman" panose="02020603050405020304" pitchFamily="18" charset="0"/>
                      </a:endParaRPr>
                    </a:p>
                    <a:p>
                      <a:pPr algn="just"/>
                      <a:r>
                        <a:rPr lang="nb-NO" sz="2200" dirty="0">
                          <a:solidFill>
                            <a:srgbClr val="000000"/>
                          </a:solidFill>
                          <a:effectLst/>
                          <a:latin typeface="Times New Roman" panose="02020603050405020304" pitchFamily="18" charset="0"/>
                          <a:ea typeface="Times New Roman" panose="02020603050405020304" pitchFamily="18" charset="0"/>
                        </a:rPr>
                        <a:t>- Nghệ thuật: ẩn dụ, nói quá, sử dụng từ Hán Việt...vần lưng...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 Kinh nghiệm của nhân dân về sự biến đổi của các hiện tượng tự nhiên; kinh nghiệm sản xuất được cha ông đúc kết truyền lại. Qua đó giúp con người sắp xếp thời gian, bố trí công việc hợp lý theo thời tiết và nhất là có thể tránh được những thiệt hại do sự biến đổi thất thường của thời tiết gây ra cũng như có thêm nhiều kinh nghiệm trong lao động sản xuất.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344898084"/>
                  </a:ext>
                </a:extLst>
              </a:tr>
              <a:tr h="0">
                <a:tc>
                  <a:txBody>
                    <a:bodyPr/>
                    <a:lstStyle/>
                    <a:p>
                      <a:pPr algn="just"/>
                      <a:r>
                        <a:rPr lang="nb-NO" sz="2200" i="1" dirty="0">
                          <a:solidFill>
                            <a:srgbClr val="000000"/>
                          </a:solidFill>
                          <a:effectLst/>
                          <a:latin typeface="Times New Roman" panose="02020603050405020304" pitchFamily="18" charset="0"/>
                          <a:ea typeface="Times New Roman" panose="02020603050405020304" pitchFamily="18" charset="0"/>
                        </a:rPr>
                        <a:t>2. Tục ngữ về con người và xã hội</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 Nghệ thuật: so sánh, ẩn dụ, đối lập...Hiệp vần lưng, vần chân tạo nhịp điệu dễ thuộc, dễ nhớ.</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nb-NO" sz="2200" b="1" dirty="0">
                          <a:solidFill>
                            <a:srgbClr val="000000"/>
                          </a:solidFill>
                          <a:effectLst/>
                          <a:latin typeface="Times New Roman" panose="02020603050405020304" pitchFamily="18" charset="0"/>
                          <a:ea typeface="Times New Roman" panose="02020603050405020304" pitchFamily="18" charset="0"/>
                        </a:rPr>
                        <a:t>- </a:t>
                      </a:r>
                      <a:r>
                        <a:rPr lang="nb-NO" sz="2200" dirty="0">
                          <a:solidFill>
                            <a:srgbClr val="000000"/>
                          </a:solidFill>
                          <a:effectLst/>
                          <a:latin typeface="Times New Roman" panose="02020603050405020304" pitchFamily="18" charset="0"/>
                          <a:ea typeface="Times New Roman" panose="02020603050405020304" pitchFamily="18" charset="0"/>
                        </a:rPr>
                        <a:t>Tục ngữ về con người và xã hội luôn chú trọng, tôn vinh giá trị con người, đưa ra nhận xét, lời khuyên về phẩm chất, lối sống mà con người cần phải có.</a:t>
                      </a:r>
                      <a:endParaRPr lang="en-US" sz="2200" dirty="0">
                        <a:effectLst/>
                        <a:latin typeface="Times New Roman" panose="02020603050405020304" pitchFamily="18" charset="0"/>
                        <a:ea typeface="Times New Roman" panose="02020603050405020304" pitchFamily="18" charset="0"/>
                      </a:endParaRPr>
                    </a:p>
                    <a:p>
                      <a:pPr algn="just"/>
                      <a:r>
                        <a:rPr lang="nb-NO" sz="2200" b="1" i="1"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57758473"/>
                  </a:ext>
                </a:extLst>
              </a:tr>
            </a:tbl>
          </a:graphicData>
        </a:graphic>
      </p:graphicFrame>
    </p:spTree>
    <p:extLst>
      <p:ext uri="{BB962C8B-B14F-4D97-AF65-F5344CB8AC3E}">
        <p14:creationId xmlns:p14="http://schemas.microsoft.com/office/powerpoint/2010/main" val="23828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9DD62-60C7-DA01-24C9-EDC037D7457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B5CD6FB4-6492-0BE6-B2A7-888C2D049118}"/>
              </a:ext>
            </a:extLst>
          </p:cNvPr>
          <p:cNvGraphicFramePr>
            <a:graphicFrameLocks noGrp="1"/>
          </p:cNvGraphicFramePr>
          <p:nvPr>
            <p:extLst>
              <p:ext uri="{D42A27DB-BD31-4B8C-83A1-F6EECF244321}">
                <p14:modId xmlns:p14="http://schemas.microsoft.com/office/powerpoint/2010/main" val="2696524287"/>
              </p:ext>
            </p:extLst>
          </p:nvPr>
        </p:nvGraphicFramePr>
        <p:xfrm>
          <a:off x="323410" y="228600"/>
          <a:ext cx="11366841" cy="6400800"/>
        </p:xfrm>
        <a:graphic>
          <a:graphicData uri="http://schemas.openxmlformats.org/drawingml/2006/table">
            <a:tbl>
              <a:tblPr firstRow="1" firstCol="1" lastRow="1" lastCol="1" bandRow="1" bandCol="1"/>
              <a:tblGrid>
                <a:gridCol w="4007594">
                  <a:extLst>
                    <a:ext uri="{9D8B030D-6E8A-4147-A177-3AD203B41FA5}">
                      <a16:colId xmlns:a16="http://schemas.microsoft.com/office/drawing/2014/main" val="1548884289"/>
                    </a:ext>
                  </a:extLst>
                </a:gridCol>
                <a:gridCol w="3847147">
                  <a:extLst>
                    <a:ext uri="{9D8B030D-6E8A-4147-A177-3AD203B41FA5}">
                      <a16:colId xmlns:a16="http://schemas.microsoft.com/office/drawing/2014/main" val="2342380634"/>
                    </a:ext>
                  </a:extLst>
                </a:gridCol>
                <a:gridCol w="3512100">
                  <a:extLst>
                    <a:ext uri="{9D8B030D-6E8A-4147-A177-3AD203B41FA5}">
                      <a16:colId xmlns:a16="http://schemas.microsoft.com/office/drawing/2014/main" val="168578480"/>
                    </a:ext>
                  </a:extLst>
                </a:gridCol>
              </a:tblGrid>
              <a:tr h="0">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Tục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Thành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a:solidFill>
                            <a:srgbClr val="000000"/>
                          </a:solidFill>
                          <a:effectLst/>
                          <a:latin typeface="Times New Roman" panose="02020603050405020304" pitchFamily="18" charset="0"/>
                          <a:ea typeface="Times New Roman" panose="02020603050405020304" pitchFamily="18" charset="0"/>
                        </a:rPr>
                        <a:t>Ca </a:t>
                      </a:r>
                      <a:r>
                        <a:rPr lang="en-US" sz="2800" b="1" dirty="0" err="1">
                          <a:solidFill>
                            <a:srgbClr val="000000"/>
                          </a:solidFill>
                          <a:effectLst/>
                          <a:latin typeface="Times New Roman" panose="02020603050405020304" pitchFamily="18" charset="0"/>
                          <a:ea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8078819"/>
                  </a:ext>
                </a:extLst>
              </a:tr>
              <a:tr h="1289685">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vẹn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đoán</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vb</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đv</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30212260"/>
                  </a:ext>
                </a:extLst>
              </a:tr>
              <a:tr h="0">
                <a:tc>
                  <a:txBody>
                    <a:bodyPr/>
                    <a:lstStyle/>
                    <a:p>
                      <a:pPr algn="just"/>
                      <a:r>
                        <a:rPr lang="nl-NL" sz="2800" dirty="0">
                          <a:solidFill>
                            <a:srgbClr val="000000"/>
                          </a:solidFill>
                          <a:effectLst/>
                          <a:latin typeface="Times New Roman" panose="02020603050405020304" pitchFamily="18" charset="0"/>
                          <a:ea typeface="Times New Roman" panose="02020603050405020304" pitchFamily="18" charset="0"/>
                        </a:rPr>
                        <a:t>- Tục ngữ là câu nói</a:t>
                      </a:r>
                      <a:endParaRPr lang="en-US" sz="2800" dirty="0">
                        <a:effectLst/>
                        <a:latin typeface="Times New Roman" panose="02020603050405020304" pitchFamily="18" charset="0"/>
                        <a:ea typeface="Times New Roman" panose="02020603050405020304" pitchFamily="18" charset="0"/>
                      </a:endParaRPr>
                    </a:p>
                    <a:p>
                      <a:pPr algn="just"/>
                      <a:r>
                        <a:rPr lang="nl-NL" sz="2800" dirty="0">
                          <a:solidFill>
                            <a:srgbClr val="000000"/>
                          </a:solidFill>
                          <a:effectLst/>
                          <a:latin typeface="Times New Roman" panose="02020603050405020304" pitchFamily="18" charset="0"/>
                          <a:ea typeface="Times New Roman" panose="02020603050405020304" pitchFamily="18" charset="0"/>
                        </a:rPr>
                        <a:t>- Tục ngữ thiên về duy lí </a:t>
                      </a:r>
                      <a:endParaRPr lang="en-US" sz="2800" dirty="0">
                        <a:effectLst/>
                        <a:latin typeface="Times New Roman" panose="02020603050405020304" pitchFamily="18" charset="0"/>
                        <a:ea typeface="Times New Roman" panose="02020603050405020304" pitchFamily="18" charset="0"/>
                      </a:endParaRPr>
                    </a:p>
                    <a:p>
                      <a:pPr algn="just"/>
                      <a:r>
                        <a:rPr lang="nl-NL" sz="2800" dirty="0">
                          <a:solidFill>
                            <a:srgbClr val="000000"/>
                          </a:solidFill>
                          <a:effectLst/>
                          <a:latin typeface="Times New Roman" panose="02020603050405020304" pitchFamily="18" charset="0"/>
                          <a:ea typeface="Times New Roman" panose="02020603050405020304" pitchFamily="18" charset="0"/>
                        </a:rPr>
                        <a:t>- Tục ngữ thiên về kinh nghiệm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nl-NL"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rPr>
                        <a:t>dao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endParaRPr>
                    </a:p>
                    <a:p>
                      <a:pPr algn="just"/>
                      <a:r>
                        <a:rPr lang="pt-BR" sz="2800" dirty="0">
                          <a:solidFill>
                            <a:srgbClr val="000000"/>
                          </a:solidFill>
                          <a:effectLst/>
                          <a:latin typeface="Times New Roman" panose="02020603050405020304" pitchFamily="18" charset="0"/>
                          <a:ea typeface="Times New Roman" panose="02020603050405020304" pitchFamily="18" charset="0"/>
                        </a:rPr>
                        <a:t>- Ca dao thiên về trữ tình </a:t>
                      </a:r>
                      <a:endParaRPr lang="en-US" sz="2800" dirty="0">
                        <a:effectLst/>
                        <a:latin typeface="Times New Roman" panose="02020603050405020304" pitchFamily="18" charset="0"/>
                        <a:ea typeface="Times New Roman" panose="02020603050405020304" pitchFamily="18" charset="0"/>
                      </a:endParaRPr>
                    </a:p>
                    <a:p>
                      <a:pPr algn="just"/>
                      <a:r>
                        <a:rPr lang="pt-BR" sz="2800" dirty="0">
                          <a:solidFill>
                            <a:srgbClr val="000000"/>
                          </a:solidFill>
                          <a:effectLst/>
                          <a:latin typeface="Times New Roman" panose="02020603050405020304" pitchFamily="18" charset="0"/>
                          <a:ea typeface="Times New Roman" panose="02020603050405020304" pitchFamily="18" charset="0"/>
                        </a:rPr>
                        <a:t>- Ca dao biểu hiện thế giới nội tâm con người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12843241"/>
                  </a:ext>
                </a:extLst>
              </a:tr>
              <a:tr h="0">
                <a:tc gridSpan="3">
                  <a:txBody>
                    <a:bodyPr/>
                    <a:lstStyle/>
                    <a:p>
                      <a:pPr algn="ctr"/>
                      <a:r>
                        <a:rPr lang="pt-BR" sz="2800" dirty="0">
                          <a:solidFill>
                            <a:srgbClr val="000000"/>
                          </a:solidFill>
                          <a:effectLst/>
                          <a:latin typeface="Times New Roman" panose="02020603050405020304" pitchFamily="18" charset="0"/>
                          <a:ea typeface="Times New Roman" panose="02020603050405020304" pitchFamily="18" charset="0"/>
                        </a:rPr>
                        <a:t>Tuy nhiên có hiện t­ượng trung gian giữa 2 thể loại tục ngữ, ca dao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6495275"/>
                  </a:ext>
                </a:extLst>
              </a:tr>
            </a:tbl>
          </a:graphicData>
        </a:graphic>
      </p:graphicFrame>
    </p:spTree>
    <p:extLst>
      <p:ext uri="{BB962C8B-B14F-4D97-AF65-F5344CB8AC3E}">
        <p14:creationId xmlns:p14="http://schemas.microsoft.com/office/powerpoint/2010/main" val="388083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FFCD2-37C1-1025-6D64-63308F6036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6007886-6C15-840A-4D22-1AFBB29ED72B}"/>
              </a:ext>
            </a:extLst>
          </p:cNvPr>
          <p:cNvSpPr txBox="1"/>
          <p:nvPr/>
        </p:nvSpPr>
        <p:spPr>
          <a:xfrm>
            <a:off x="1012873" y="914218"/>
            <a:ext cx="10635175" cy="1569660"/>
          </a:xfrm>
          <a:prstGeom prst="rect">
            <a:avLst/>
          </a:prstGeom>
          <a:noFill/>
        </p:spPr>
        <p:txBody>
          <a:bodyPr wrap="square">
            <a:spAutoFit/>
          </a:bodyPr>
          <a:lstStyle/>
          <a:p>
            <a:pPr algn="just"/>
            <a:r>
              <a:rPr lang="en-US" sz="3200" b="1" i="1" dirty="0" err="1">
                <a:solidFill>
                  <a:srgbClr val="FF0000"/>
                </a:solidFill>
                <a:effectLst/>
                <a:latin typeface="Times New Roman" panose="02020603050405020304" pitchFamily="18" charset="0"/>
                <a:ea typeface="Times New Roman" panose="02020603050405020304" pitchFamily="18" charset="0"/>
              </a:rPr>
              <a:t>Viết</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đoạn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văn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ngắn</a:t>
            </a:r>
            <a:r>
              <a:rPr lang="en-US" sz="3200" b="1" i="1" dirty="0">
                <a:solidFill>
                  <a:srgbClr val="FF0000"/>
                </a:solidFill>
                <a:effectLst/>
                <a:latin typeface="Times New Roman" panose="02020603050405020304" pitchFamily="18" charset="0"/>
                <a:ea typeface="Times New Roman" panose="02020603050405020304" pitchFamily="18" charset="0"/>
              </a:rPr>
              <a:t> (5 - 7 </a:t>
            </a:r>
            <a:r>
              <a:rPr lang="en-US" sz="3200" b="1" i="1" dirty="0" err="1">
                <a:solidFill>
                  <a:srgbClr val="FF0000"/>
                </a:solidFill>
                <a:effectLst/>
                <a:latin typeface="Times New Roman" panose="02020603050405020304" pitchFamily="18" charset="0"/>
                <a:ea typeface="Times New Roman" panose="02020603050405020304" pitchFamily="18" charset="0"/>
              </a:rPr>
              <a:t>câu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nêu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cảm</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nghĩ</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của</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em</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sau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khi</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học</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xong</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những</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câu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tục</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ngữ</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về</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thiên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nhiên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và</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lao</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động</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sản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xuất</a:t>
            </a:r>
            <a:r>
              <a:rPr lang="en-US" sz="3200" b="1" i="1" dirty="0">
                <a:solidFill>
                  <a:srgbClr val="FF0000"/>
                </a:solidFill>
                <a:effectLst/>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E215AF36-400E-8E9F-D50C-6A0E153318EB}"/>
              </a:ext>
            </a:extLst>
          </p:cNvPr>
          <p:cNvSpPr txBox="1"/>
          <p:nvPr/>
        </p:nvSpPr>
        <p:spPr>
          <a:xfrm>
            <a:off x="1012872" y="2743017"/>
            <a:ext cx="10635175" cy="4154984"/>
          </a:xfrm>
          <a:prstGeom prst="rect">
            <a:avLst/>
          </a:prstGeom>
          <a:noFill/>
        </p:spPr>
        <p:txBody>
          <a:bodyPr wrap="square">
            <a:spAutoFit/>
          </a:bodyPr>
          <a:lstStyle/>
          <a:p>
            <a:pPr algn="just">
              <a:tabLst>
                <a:tab pos="1092200" algn="l"/>
              </a:tabLst>
            </a:pP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Hình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thức</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Nội</a:t>
            </a:r>
            <a:r>
              <a:rPr lang="en-US" sz="2400" b="1" dirty="0">
                <a:solidFill>
                  <a:srgbClr val="0000CC"/>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hay,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Bố</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cục</a:t>
            </a:r>
            <a:r>
              <a:rPr lang="en-US" sz="2400" b="1" dirty="0">
                <a:solidFill>
                  <a:srgbClr val="0000CC"/>
                </a:solidFill>
                <a:effectLst/>
                <a:latin typeface="Times New Roman" panose="02020603050405020304" pitchFamily="18" charset="0"/>
                <a:ea typeface="Times New Roman" panose="02020603050405020304" pitchFamily="18" charset="0"/>
              </a:rPr>
              <a:t>:  </a:t>
            </a:r>
          </a:p>
          <a:p>
            <a:pPr algn="just">
              <a:tabLst>
                <a:tab pos="1092200" algn="l"/>
              </a:tabLs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1: </a:t>
            </a:r>
            <a:r>
              <a:rPr lang="en-US" sz="2400" dirty="0" err="1">
                <a:solidFill>
                  <a:srgbClr val="000000"/>
                </a:solidFill>
                <a:effectLst/>
                <a:latin typeface="Times New Roman" panose="02020603050405020304" pitchFamily="18" charset="0"/>
                <a:ea typeface="Times New Roman" panose="02020603050405020304" pitchFamily="18" charset="0"/>
              </a:rPr>
              <a:t>Nêu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2 -&gt; 9: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nghệ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rPr>
              <a:t> , 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rút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10: </a:t>
            </a:r>
            <a:r>
              <a:rPr lang="en-US" sz="2400" dirty="0" err="1">
                <a:solidFill>
                  <a:srgbClr val="000000"/>
                </a:solidFill>
                <a:effectLst/>
                <a:latin typeface="Times New Roman" panose="02020603050405020304" pitchFamily="18" charset="0"/>
                <a:ea typeface="Times New Roman" panose="02020603050405020304" pitchFamily="18" charset="0"/>
              </a:rPr>
              <a:t>Nhấn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531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4C3B9-179B-E777-C4FD-A8CF4A3A88F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A3C3DAB-6549-6B82-F0D2-F63AEEE14BAD}"/>
              </a:ext>
            </a:extLst>
          </p:cNvPr>
          <p:cNvSpPr txBox="1"/>
          <p:nvPr/>
        </p:nvSpPr>
        <p:spPr>
          <a:xfrm>
            <a:off x="446648" y="618404"/>
            <a:ext cx="11342077" cy="5016758"/>
          </a:xfrm>
          <a:prstGeom prst="rect">
            <a:avLst/>
          </a:prstGeom>
          <a:noFill/>
        </p:spPr>
        <p:txBody>
          <a:bodyPr wrap="square">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tàng</a:t>
            </a:r>
            <a:r>
              <a:rPr lang="en-US" sz="3200" i="1" dirty="0">
                <a:solidFill>
                  <a:srgbClr val="000000"/>
                </a:solidFill>
                <a:effectLst/>
                <a:latin typeface="Times New Roman" panose="02020603050405020304" pitchFamily="18" charset="0"/>
                <a:ea typeface="Times New Roman" panose="02020603050405020304" pitchFamily="18" charset="0"/>
              </a:rPr>
              <a:t> VHDG, </a:t>
            </a:r>
            <a:r>
              <a:rPr lang="en-US" sz="3200" i="1" dirty="0" err="1">
                <a:solidFill>
                  <a:srgbClr val="000000"/>
                </a:solidFill>
                <a:effectLst/>
                <a:latin typeface="Times New Roman" panose="02020603050405020304" pitchFamily="18" charset="0"/>
                <a:ea typeface="Times New Roman" panose="02020603050405020304" pitchFamily="18" charset="0"/>
              </a:rPr>
              <a:t>tục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ngữ</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chiếm</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vị</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trí</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quan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trọng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số</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lượng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khá</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lớn</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rPr>
              <a:t> Nam </a:t>
            </a:r>
            <a:r>
              <a:rPr lang="en-US" sz="3200" i="1" dirty="0" err="1">
                <a:solidFill>
                  <a:srgbClr val="000000"/>
                </a:solidFill>
                <a:effectLst/>
                <a:latin typeface="Times New Roman" panose="02020603050405020304" pitchFamily="18" charset="0"/>
                <a:ea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rất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nhiều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chủ</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đề</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nổi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bật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câu</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về</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thiên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nhiên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động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sản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xuất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Bằng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lối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ngắn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gon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vần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nhịp</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giàu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hình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ảnh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câu</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về</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LĐSX </a:t>
            </a:r>
            <a:r>
              <a:rPr lang="en-US" sz="3200" i="1" dirty="0" err="1">
                <a:solidFill>
                  <a:srgbClr val="000000"/>
                </a:solidFill>
                <a:effectLst/>
                <a:latin typeface="Times New Roman" panose="02020603050405020304" pitchFamily="18" charset="0"/>
                <a:ea typeface="Times New Roman" panose="02020603050405020304" pitchFamily="18" charset="0"/>
              </a:rPr>
              <a:t>đã</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phản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ánh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truyền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đạt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kinh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nghiệm</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quý</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báu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dân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việc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quan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sát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các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hiện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tượng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thời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tiết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sản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xuất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nông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nghiệp</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câu</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ấy</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bài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học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thiết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thực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hành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trang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túi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khôn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dân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động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giúp</a:t>
            </a:r>
            <a:r>
              <a:rPr lang="en-US" sz="3200" i="1" dirty="0">
                <a:solidFill>
                  <a:srgbClr val="000000"/>
                </a:solidFill>
                <a:effectLst/>
                <a:latin typeface="Times New Roman" panose="02020603050405020304" pitchFamily="18" charset="0"/>
                <a:ea typeface="Times New Roman" panose="02020603050405020304" pitchFamily="18" charset="0"/>
              </a:rPr>
              <a:t> cha </a:t>
            </a:r>
            <a:r>
              <a:rPr lang="en-US" sz="3200" i="1" dirty="0" err="1">
                <a:solidFill>
                  <a:srgbClr val="000000"/>
                </a:solidFill>
                <a:effectLst/>
                <a:latin typeface="Times New Roman" panose="02020603050405020304" pitchFamily="18" charset="0"/>
                <a:ea typeface="Times New Roman" panose="02020603050405020304" pitchFamily="18" charset="0"/>
              </a:rPr>
              <a:t>ông</a:t>
            </a:r>
            <a:r>
              <a:rPr lang="en-US" sz="3200" i="1" dirty="0">
                <a:solidFill>
                  <a:srgbClr val="000000"/>
                </a:solidFill>
                <a:effectLst/>
                <a:latin typeface="Times New Roman" panose="02020603050405020304" pitchFamily="18" charset="0"/>
                <a:ea typeface="Times New Roman" panose="02020603050405020304" pitchFamily="18" charset="0"/>
              </a:rPr>
              <a:t> ta </a:t>
            </a:r>
            <a:r>
              <a:rPr lang="en-US" sz="3200" i="1" dirty="0" err="1">
                <a:solidFill>
                  <a:srgbClr val="000000"/>
                </a:solidFill>
                <a:effectLst/>
                <a:latin typeface="Times New Roman" panose="02020603050405020304" pitchFamily="18" charset="0"/>
                <a:ea typeface="Times New Roman" panose="02020603050405020304" pitchFamily="18" charset="0"/>
              </a:rPr>
              <a:t>xưa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cũng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như</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chúng</a:t>
            </a:r>
            <a:r>
              <a:rPr lang="en-US" sz="3200" i="1" dirty="0">
                <a:solidFill>
                  <a:srgbClr val="000000"/>
                </a:solidFill>
                <a:effectLst/>
                <a:latin typeface="Times New Roman" panose="02020603050405020304" pitchFamily="18" charset="0"/>
                <a:ea typeface="Times New Roman" panose="02020603050405020304" pitchFamily="18" charset="0"/>
              </a:rPr>
              <a:t> ta </a:t>
            </a:r>
            <a:r>
              <a:rPr lang="en-US" sz="3200" i="1" dirty="0" err="1">
                <a:solidFill>
                  <a:srgbClr val="000000"/>
                </a:solidFill>
                <a:effectLst/>
                <a:latin typeface="Times New Roman" panose="02020603050405020304" pitchFamily="18" charset="0"/>
                <a:ea typeface="Times New Roman" panose="02020603050405020304" pitchFamily="18" charset="0"/>
              </a:rPr>
              <a:t>ngày</a:t>
            </a:r>
            <a:r>
              <a:rPr lang="en-US" sz="3200" i="1" dirty="0">
                <a:solidFill>
                  <a:srgbClr val="000000"/>
                </a:solidFill>
                <a:effectLst/>
                <a:latin typeface="Times New Roman" panose="02020603050405020304" pitchFamily="18" charset="0"/>
                <a:ea typeface="Times New Roman" panose="02020603050405020304" pitchFamily="18" charset="0"/>
              </a:rPr>
              <a:t> nay </a:t>
            </a:r>
            <a:r>
              <a:rPr lang="en-US" sz="3200" i="1" dirty="0" err="1">
                <a:solidFill>
                  <a:srgbClr val="000000"/>
                </a:solidFill>
                <a:effectLst/>
                <a:latin typeface="Times New Roman" panose="02020603050405020304" pitchFamily="18" charset="0"/>
                <a:ea typeface="Times New Roman" panose="02020603050405020304" pitchFamily="18" charset="0"/>
              </a:rPr>
              <a:t>dự</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đoán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thời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tiết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nâng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năng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suất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động</a:t>
            </a:r>
            <a:r>
              <a:rPr lang="en-US" sz="3200" i="1"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418370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3B7B0-72CF-4335-87A4-9CCC5157366F}"/>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66">
            <a:extLst>
              <a:ext uri="{FF2B5EF4-FFF2-40B4-BE49-F238E27FC236}">
                <a16:creationId xmlns:a16="http://schemas.microsoft.com/office/drawing/2014/main" id="{0F782BF1-FF61-4641-9DF1-F9977354D4B5}"/>
              </a:ext>
            </a:extLst>
          </p:cNvPr>
          <p:cNvPicPr>
            <a:picLocks noChangeAspect="1"/>
          </p:cNvPicPr>
          <p:nvPr/>
        </p:nvPicPr>
        <p:blipFill>
          <a:blip r:embed="rId3"/>
          <a:stretch>
            <a:fillRect/>
          </a:stretch>
        </p:blipFill>
        <p:spPr>
          <a:xfrm>
            <a:off x="4353625" y="0"/>
            <a:ext cx="3643959" cy="1523159"/>
          </a:xfrm>
          <a:prstGeom prst="rect">
            <a:avLst/>
          </a:prstGeom>
        </p:spPr>
      </p:pic>
      <p:sp>
        <p:nvSpPr>
          <p:cNvPr id="4" name="品 10">
            <a:extLst>
              <a:ext uri="{FF2B5EF4-FFF2-40B4-BE49-F238E27FC236}">
                <a16:creationId xmlns:a16="http://schemas.microsoft.com/office/drawing/2014/main" id="{CF306CC6-A023-4F03-B7AD-60865D73072C}"/>
              </a:ext>
            </a:extLst>
          </p:cNvPr>
          <p:cNvSpPr txBox="1"/>
          <p:nvPr/>
        </p:nvSpPr>
        <p:spPr>
          <a:xfrm>
            <a:off x="4435523" y="708984"/>
            <a:ext cx="3475736" cy="584775"/>
          </a:xfrm>
          <a:prstGeom prst="rect">
            <a:avLst/>
          </a:prstGeom>
          <a:noFill/>
        </p:spPr>
        <p:txBody>
          <a:bodyPr wrap="square" rtlCol="0">
            <a:spAutoFit/>
          </a:bodyPr>
          <a:lstStyle/>
          <a:p>
            <a:pPr algn="ctr" defTabSz="457200"/>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Hướng</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dẫn</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tự</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học</a:t>
            </a:r>
            <a:endParaRPr lang="zh-CN" altLang="en-US" sz="3200" b="1" dirty="0">
              <a:solidFill>
                <a:srgbClr val="0000CC"/>
              </a:solidFill>
              <a:latin typeface="Times New Roman" pitchFamily="18" charset="0"/>
              <a:ea typeface="汉仪白棋体简" panose="02010604000101010101" pitchFamily="2" charset="-122"/>
              <a:cs typeface="Times New Roman" pitchFamily="18" charset="0"/>
            </a:endParaRPr>
          </a:p>
        </p:txBody>
      </p:sp>
      <p:pic>
        <p:nvPicPr>
          <p:cNvPr id="10" name="图片 1">
            <a:extLst>
              <a:ext uri="{FF2B5EF4-FFF2-40B4-BE49-F238E27FC236}">
                <a16:creationId xmlns:a16="http://schemas.microsoft.com/office/drawing/2014/main" id="{0BD8E8EA-5780-4AC7-88AB-3E23CA3E11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303" y="-103264"/>
            <a:ext cx="3172251" cy="2794046"/>
          </a:xfrm>
          <a:prstGeom prst="rect">
            <a:avLst/>
          </a:prstGeom>
        </p:spPr>
      </p:pic>
      <p:sp>
        <p:nvSpPr>
          <p:cNvPr id="9" name="TextBox 8">
            <a:extLst>
              <a:ext uri="{FF2B5EF4-FFF2-40B4-BE49-F238E27FC236}">
                <a16:creationId xmlns:a16="http://schemas.microsoft.com/office/drawing/2014/main" id="{5E62625F-8666-0A33-355E-7AA70CDDB3E7}"/>
              </a:ext>
            </a:extLst>
          </p:cNvPr>
          <p:cNvSpPr txBox="1"/>
          <p:nvPr/>
        </p:nvSpPr>
        <p:spPr>
          <a:xfrm>
            <a:off x="1804190" y="2232143"/>
            <a:ext cx="10114670" cy="1384995"/>
          </a:xfrm>
          <a:prstGeom prst="rect">
            <a:avLst/>
          </a:prstGeom>
          <a:noFill/>
          <a:ln>
            <a:solidFill>
              <a:srgbClr val="FF0000"/>
            </a:solidFill>
          </a:ln>
        </p:spPr>
        <p:txBody>
          <a:bodyPr wrap="square">
            <a:spAutoFit/>
          </a:bodyPr>
          <a:lstStyle/>
          <a:p>
            <a:r>
              <a:rPr lang="en-US" sz="2800" i="1">
                <a:latin typeface="Times New Roman" panose="02020603050405020304" pitchFamily="18" charset="0"/>
                <a:ea typeface="Calibri" panose="020F0502020204030204" pitchFamily="34" charset="0"/>
              </a:rPr>
              <a:t> </a:t>
            </a:r>
            <a:r>
              <a:rPr lang="en-US" sz="2800">
                <a:latin typeface="Times New Roman" panose="02020603050405020304" pitchFamily="18" charset="0"/>
                <a:ea typeface="Calibri" panose="020F0502020204030204" pitchFamily="34" charset="0"/>
              </a:rPr>
              <a:t>- Chuẩn bị: Thực hành Tiếng việt</a:t>
            </a:r>
            <a:endParaRPr lang="en-US" sz="2800">
              <a:latin typeface="Times New Roman" panose="02020603050405020304" pitchFamily="18" charset="0"/>
              <a:ea typeface="Times New Roman" panose="02020603050405020304" pitchFamily="18" charset="0"/>
            </a:endParaRPr>
          </a:p>
          <a:p>
            <a:r>
              <a:rPr lang="en-US" sz="2800">
                <a:latin typeface="Times New Roman" panose="02020603050405020304" pitchFamily="18" charset="0"/>
                <a:ea typeface="Calibri" panose="020F0502020204030204" pitchFamily="34" charset="0"/>
              </a:rPr>
              <a:t>                + Đọc kĩ khái niệm nói quá, nói giảm nói tránh sgk/ 3,4</a:t>
            </a:r>
            <a:endParaRPr lang="en-US" sz="2800">
              <a:latin typeface="Times New Roman" panose="02020603050405020304" pitchFamily="18" charset="0"/>
              <a:ea typeface="Times New Roman" panose="02020603050405020304" pitchFamily="18" charset="0"/>
            </a:endParaRPr>
          </a:p>
          <a:p>
            <a:r>
              <a:rPr lang="en-US" sz="2800">
                <a:latin typeface="Times New Roman" panose="02020603050405020304" pitchFamily="18" charset="0"/>
                <a:ea typeface="Calibri" panose="020F0502020204030204" pitchFamily="34" charset="0"/>
              </a:rPr>
              <a:t>                + Đọc và nêu cách làm các bài tập sgk/9 </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164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phông nền PowerPoint đẹp nhất">
            <a:extLst>
              <a:ext uri="{FF2B5EF4-FFF2-40B4-BE49-F238E27FC236}">
                <a16:creationId xmlns:a16="http://schemas.microsoft.com/office/drawing/2014/main" id="{13662DF9-B558-8E37-0721-6F0E58D55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7610A0-7D28-E42D-760E-9461E7D06574}"/>
              </a:ext>
            </a:extLst>
          </p:cNvPr>
          <p:cNvSpPr txBox="1"/>
          <p:nvPr/>
        </p:nvSpPr>
        <p:spPr>
          <a:xfrm>
            <a:off x="1115501" y="2392073"/>
            <a:ext cx="10509739" cy="1264385"/>
          </a:xfrm>
          <a:prstGeom prst="rect">
            <a:avLst/>
          </a:prstGeom>
          <a:noFill/>
        </p:spPr>
        <p:txBody>
          <a:bodyPr wrap="square">
            <a:spAutoFit/>
          </a:bodyPr>
          <a:lstStyle/>
          <a:p>
            <a:pPr algn="just">
              <a:lnSpc>
                <a:spcPct val="115000"/>
              </a:lnSpc>
            </a:pPr>
            <a:r>
              <a:rPr lang="pt-BR" sz="7200" b="1" dirty="0">
                <a:solidFill>
                  <a:srgbClr val="0000CC"/>
                </a:solidFill>
                <a:effectLst/>
                <a:latin typeface="Times New Roman" panose="02020603050405020304" pitchFamily="18" charset="0"/>
                <a:ea typeface="Calibri" panose="020F0502020204030204" pitchFamily="34" charset="0"/>
              </a:rPr>
              <a:t>A. GIỚI THIỆU CHUNG</a:t>
            </a:r>
            <a:endParaRPr lang="en-US" sz="72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962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36ACC-8B17-1732-8FB0-C172C4B4FA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569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6DB3F-D820-61D7-B031-BE993BE18CDB}"/>
              </a:ext>
            </a:extLst>
          </p:cNvPr>
          <p:cNvPicPr>
            <a:picLocks noChangeAspect="1"/>
          </p:cNvPicPr>
          <p:nvPr/>
        </p:nvPicPr>
        <p:blipFill>
          <a:blip r:embed="rId2"/>
          <a:stretch>
            <a:fillRect/>
          </a:stretch>
        </p:blipFill>
        <p:spPr>
          <a:xfrm>
            <a:off x="0" y="20929"/>
            <a:ext cx="12192000" cy="6858000"/>
          </a:xfrm>
          <a:prstGeom prst="rect">
            <a:avLst/>
          </a:prstGeom>
        </p:spPr>
      </p:pic>
      <p:sp>
        <p:nvSpPr>
          <p:cNvPr id="4" name="TextBox 3">
            <a:extLst>
              <a:ext uri="{FF2B5EF4-FFF2-40B4-BE49-F238E27FC236}">
                <a16:creationId xmlns:a16="http://schemas.microsoft.com/office/drawing/2014/main" id="{11F2A5C5-E801-F640-5346-F3BC9B299181}"/>
              </a:ext>
            </a:extLst>
          </p:cNvPr>
          <p:cNvSpPr txBox="1"/>
          <p:nvPr/>
        </p:nvSpPr>
        <p:spPr>
          <a:xfrm>
            <a:off x="3858008" y="20929"/>
            <a:ext cx="7118251" cy="743473"/>
          </a:xfrm>
          <a:prstGeom prst="rect">
            <a:avLst/>
          </a:prstGeom>
          <a:noFill/>
        </p:spPr>
        <p:txBody>
          <a:bodyPr wrap="square">
            <a:spAutoFit/>
          </a:bodyPr>
          <a:lstStyle/>
          <a:p>
            <a:pPr algn="just">
              <a:lnSpc>
                <a:spcPct val="115000"/>
              </a:lnSpc>
            </a:pPr>
            <a:r>
              <a:rPr lang="pt-BR" sz="4000" b="1" dirty="0">
                <a:solidFill>
                  <a:srgbClr val="0000CC"/>
                </a:solidFill>
                <a:latin typeface="Times New Roman" panose="02020603050405020304" pitchFamily="18" charset="0"/>
                <a:ea typeface="Calibri" panose="020F0502020204030204" pitchFamily="34" charset="0"/>
              </a:rPr>
              <a:t>1. Đọc – chú thích</a:t>
            </a:r>
            <a:endParaRPr lang="en-US" sz="4000" dirty="0">
              <a:solidFill>
                <a:srgbClr val="0000CC"/>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ACBD6D2-D3EF-DCE8-5F66-346501AC053E}"/>
              </a:ext>
            </a:extLst>
          </p:cNvPr>
          <p:cNvSpPr txBox="1"/>
          <p:nvPr/>
        </p:nvSpPr>
        <p:spPr>
          <a:xfrm>
            <a:off x="903676" y="1267279"/>
            <a:ext cx="10384647" cy="1876347"/>
          </a:xfrm>
          <a:prstGeom prst="rect">
            <a:avLst/>
          </a:prstGeom>
          <a:noFill/>
          <a:ln>
            <a:solidFill>
              <a:srgbClr val="FF0000"/>
            </a:solidFill>
          </a:ln>
        </p:spPr>
        <p:txBody>
          <a:bodyPr wrap="square">
            <a:spAutoFit/>
          </a:bodyPr>
          <a:lstStyle/>
          <a:p>
            <a:pPr algn="just">
              <a:lnSpc>
                <a:spcPct val="110000"/>
              </a:lnSpc>
            </a:pPr>
            <a:r>
              <a:rPr lang="nl-NL" sz="3600" b="1" dirty="0">
                <a:solidFill>
                  <a:srgbClr val="0000CC"/>
                </a:solidFill>
                <a:latin typeface="Times New Roman" panose="02020603050405020304" pitchFamily="18" charset="0"/>
                <a:ea typeface="Calibri" panose="020F0502020204030204" pitchFamily="34" charset="0"/>
              </a:rPr>
              <a:t>- Giọng đọc: </a:t>
            </a:r>
            <a:r>
              <a:rPr lang="en-US" sz="3600" b="1" dirty="0" err="1">
                <a:solidFill>
                  <a:srgbClr val="0000CC"/>
                </a:solidFill>
                <a:latin typeface="Times New Roman" panose="02020603050405020304" pitchFamily="18" charset="0"/>
                <a:ea typeface="Calibri" panose="020F0502020204030204" pitchFamily="34" charset="0"/>
              </a:rPr>
              <a:t>đọc</a:t>
            </a:r>
            <a:r>
              <a:rPr lang="en-US" sz="3600" b="1" dirty="0">
                <a:solidFill>
                  <a:srgbClr val="0000CC"/>
                </a:solidFill>
                <a:latin typeface="Times New Roman" panose="02020603050405020304" pitchFamily="18" charset="0"/>
                <a:ea typeface="Calibri" panose="020F0502020204030204" pitchFamily="34" charset="0"/>
              </a:rPr>
              <a:t> to, </a:t>
            </a:r>
            <a:r>
              <a:rPr lang="en-US" sz="3600" b="1" dirty="0" err="1">
                <a:solidFill>
                  <a:srgbClr val="0000CC"/>
                </a:solidFill>
                <a:latin typeface="Times New Roman" panose="02020603050405020304" pitchFamily="18" charset="0"/>
                <a:ea typeface="Calibri" panose="020F0502020204030204" pitchFamily="34" charset="0"/>
              </a:rPr>
              <a:t>rõ</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ràng</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chậm</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rãi</a:t>
            </a:r>
            <a:r>
              <a:rPr lang="en-US" sz="3600" b="1" dirty="0">
                <a:solidFill>
                  <a:srgbClr val="0000CC"/>
                </a:solidFill>
                <a:latin typeface="Times New Roman" panose="02020603050405020304" pitchFamily="18" charset="0"/>
                <a:ea typeface="Calibri" panose="020F0502020204030204" pitchFamily="34" charset="0"/>
              </a:rPr>
              <a:t>, </a:t>
            </a:r>
            <a:r>
              <a:rPr lang="vi-VN" sz="3600" b="1" dirty="0">
                <a:solidFill>
                  <a:srgbClr val="0000CC"/>
                </a:solidFill>
                <a:latin typeface="Times New Roman" panose="02020603050405020304" pitchFamily="18" charset="0"/>
                <a:ea typeface="Calibri" panose="020F0502020204030204" pitchFamily="34" charset="0"/>
              </a:rPr>
              <a:t>chú ý các vần lưng, ngắt nhịp ở vế đối trong câu hoặc phép đối giữa 2 câu.</a:t>
            </a:r>
            <a:endParaRPr lang="en-US" sz="3600" b="1" dirty="0">
              <a:solidFill>
                <a:srgbClr val="0000CC"/>
              </a:solidFill>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038C182B-1C38-4DD0-745B-89F0C5785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238" y="20929"/>
            <a:ext cx="1404057" cy="1156943"/>
          </a:xfrm>
          <a:prstGeom prst="rect">
            <a:avLst/>
          </a:prstGeom>
        </p:spPr>
      </p:pic>
      <p:pic>
        <p:nvPicPr>
          <p:cNvPr id="8" name="Picture 2" descr="Sách tham khảo">
            <a:extLst>
              <a:ext uri="{FF2B5EF4-FFF2-40B4-BE49-F238E27FC236}">
                <a16:creationId xmlns:a16="http://schemas.microsoft.com/office/drawing/2014/main" id="{3F21BDD7-BFBE-79CF-EBF3-C63D8F996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266" y="3625574"/>
            <a:ext cx="6227694" cy="323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6DB3F-D820-61D7-B031-BE993BE18CDB}"/>
              </a:ext>
            </a:extLst>
          </p:cNvPr>
          <p:cNvPicPr>
            <a:picLocks noChangeAspect="1"/>
          </p:cNvPicPr>
          <p:nvPr/>
        </p:nvPicPr>
        <p:blipFill>
          <a:blip r:embed="rId2"/>
          <a:stretch>
            <a:fillRect/>
          </a:stretch>
        </p:blipFill>
        <p:spPr>
          <a:xfrm>
            <a:off x="0" y="20929"/>
            <a:ext cx="12192000" cy="6858000"/>
          </a:xfrm>
          <a:prstGeom prst="rect">
            <a:avLst/>
          </a:prstGeom>
        </p:spPr>
      </p:pic>
      <p:sp>
        <p:nvSpPr>
          <p:cNvPr id="4" name="TextBox 3">
            <a:extLst>
              <a:ext uri="{FF2B5EF4-FFF2-40B4-BE49-F238E27FC236}">
                <a16:creationId xmlns:a16="http://schemas.microsoft.com/office/drawing/2014/main" id="{11F2A5C5-E801-F640-5346-F3BC9B299181}"/>
              </a:ext>
            </a:extLst>
          </p:cNvPr>
          <p:cNvSpPr txBox="1"/>
          <p:nvPr/>
        </p:nvSpPr>
        <p:spPr>
          <a:xfrm>
            <a:off x="3858008" y="20929"/>
            <a:ext cx="7118251" cy="743473"/>
          </a:xfrm>
          <a:prstGeom prst="rect">
            <a:avLst/>
          </a:prstGeom>
          <a:noFill/>
        </p:spPr>
        <p:txBody>
          <a:bodyPr wrap="square">
            <a:spAutoFit/>
          </a:bodyPr>
          <a:lstStyle/>
          <a:p>
            <a:pPr algn="just">
              <a:lnSpc>
                <a:spcPct val="115000"/>
              </a:lnSpc>
            </a:pPr>
            <a:r>
              <a:rPr lang="pt-BR" sz="4000" b="1" dirty="0">
                <a:solidFill>
                  <a:srgbClr val="0000CC"/>
                </a:solidFill>
                <a:latin typeface="Times New Roman" panose="02020603050405020304" pitchFamily="18" charset="0"/>
                <a:ea typeface="Calibri" panose="020F0502020204030204" pitchFamily="34" charset="0"/>
              </a:rPr>
              <a:t>1. Đọc – chú thích</a:t>
            </a:r>
            <a:endParaRPr lang="en-US" sz="4000" dirty="0">
              <a:solidFill>
                <a:srgbClr val="0000CC"/>
              </a:solidFill>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038C182B-1C38-4DD0-745B-89F0C5785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238" y="20929"/>
            <a:ext cx="1404057" cy="1156943"/>
          </a:xfrm>
          <a:prstGeom prst="rect">
            <a:avLst/>
          </a:prstGeom>
        </p:spPr>
      </p:pic>
      <p:sp>
        <p:nvSpPr>
          <p:cNvPr id="6" name="TextBox 5">
            <a:extLst>
              <a:ext uri="{FF2B5EF4-FFF2-40B4-BE49-F238E27FC236}">
                <a16:creationId xmlns:a16="http://schemas.microsoft.com/office/drawing/2014/main" id="{8E18BAC2-22B9-9AB2-23E0-2A66429A187A}"/>
              </a:ext>
            </a:extLst>
          </p:cNvPr>
          <p:cNvSpPr txBox="1"/>
          <p:nvPr/>
        </p:nvSpPr>
        <p:spPr>
          <a:xfrm>
            <a:off x="810007" y="1421008"/>
            <a:ext cx="10166251" cy="5174493"/>
          </a:xfrm>
          <a:prstGeom prst="rect">
            <a:avLst/>
          </a:prstGeom>
          <a:noFill/>
        </p:spPr>
        <p:txBody>
          <a:bodyPr wrap="square">
            <a:spAutoFit/>
          </a:bodyPr>
          <a:lstStyle/>
          <a:p>
            <a:pPr>
              <a:lnSpc>
                <a:spcPct val="150000"/>
              </a:lnSpc>
            </a:pPr>
            <a:r>
              <a:rPr lang="en-US" sz="3200" b="1" i="1" dirty="0">
                <a:effectLst/>
                <a:latin typeface="Times New Roman" panose="02020603050405020304" pitchFamily="18" charset="0"/>
                <a:ea typeface="Times New Roman" panose="02020603050405020304" pitchFamily="18" charset="0"/>
              </a:rPr>
              <a:t>(1) </a:t>
            </a:r>
            <a:r>
              <a:rPr lang="en-US" sz="3200" b="1" i="1" dirty="0">
                <a:solidFill>
                  <a:srgbClr val="0000CC"/>
                </a:solidFill>
                <a:effectLst/>
                <a:latin typeface="Times New Roman" panose="02020603050405020304" pitchFamily="18" charset="0"/>
                <a:ea typeface="Times New Roman" panose="02020603050405020304" pitchFamily="18" charset="0"/>
              </a:rPr>
              <a:t>Mau: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đày</a:t>
            </a:r>
            <a:r>
              <a:rPr lang="en-US" sz="3200" dirty="0">
                <a:effectLst/>
                <a:latin typeface="Times New Roman" panose="02020603050405020304" pitchFamily="18" charset="0"/>
                <a:ea typeface="Times New Roman" panose="02020603050405020304" pitchFamily="18" charset="0"/>
              </a:rPr>
              <a:t>.</a:t>
            </a:r>
          </a:p>
          <a:p>
            <a:pPr>
              <a:lnSpc>
                <a:spcPct val="150000"/>
              </a:lnSpc>
            </a:pPr>
            <a:r>
              <a:rPr lang="en-US" sz="3200" dirty="0">
                <a:effectLst/>
                <a:latin typeface="Times New Roman" panose="02020603050405020304" pitchFamily="18" charset="0"/>
                <a:ea typeface="Times New Roman" panose="02020603050405020304" pitchFamily="18" charset="0"/>
              </a:rPr>
              <a:t>(2) </a:t>
            </a:r>
            <a:r>
              <a:rPr lang="en-US" sz="3200" b="1" i="1" dirty="0" err="1">
                <a:solidFill>
                  <a:srgbClr val="0000CC"/>
                </a:solidFill>
                <a:effectLst/>
                <a:latin typeface="Times New Roman" panose="02020603050405020304" pitchFamily="18" charset="0"/>
                <a:ea typeface="Times New Roman" panose="02020603050405020304" pitchFamily="18" charset="0"/>
              </a:rPr>
              <a:t>Cần</a:t>
            </a:r>
            <a:r>
              <a:rPr lang="en-US" sz="3200" b="1" i="1" dirty="0">
                <a:solidFill>
                  <a:srgbClr val="0000CC"/>
                </a:solidFill>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cù</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rPr>
              <a:t>.</a:t>
            </a:r>
          </a:p>
          <a:p>
            <a:pPr>
              <a:lnSpc>
                <a:spcPct val="150000"/>
              </a:lnSpc>
            </a:pPr>
            <a:r>
              <a:rPr lang="en-US" sz="3200" dirty="0">
                <a:effectLst/>
                <a:latin typeface="Times New Roman" panose="02020603050405020304" pitchFamily="18" charset="0"/>
                <a:ea typeface="Times New Roman" panose="02020603050405020304" pitchFamily="18" charset="0"/>
              </a:rPr>
              <a:t>(3) </a:t>
            </a:r>
            <a:r>
              <a:rPr lang="en-US" sz="3200" b="1" i="1" dirty="0" err="1">
                <a:solidFill>
                  <a:srgbClr val="0000CC"/>
                </a:solidFill>
                <a:effectLst/>
                <a:latin typeface="Times New Roman" panose="02020603050405020304" pitchFamily="18" charset="0"/>
                <a:ea typeface="Times New Roman" panose="02020603050405020304" pitchFamily="18" charset="0"/>
              </a:rPr>
              <a:t>ăn</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cơm</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nằm</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thảnh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thơi</a:t>
            </a:r>
            <a:r>
              <a:rPr lang="en-US" sz="3200" dirty="0">
                <a:effectLst/>
                <a:latin typeface="Times New Roman" panose="02020603050405020304" pitchFamily="18" charset="0"/>
                <a:ea typeface="Times New Roman" panose="02020603050405020304" pitchFamily="18" charset="0"/>
              </a:rPr>
              <a:t>.</a:t>
            </a:r>
          </a:p>
          <a:p>
            <a:pPr>
              <a:lnSpc>
                <a:spcPct val="150000"/>
              </a:lnSpc>
            </a:pPr>
            <a:r>
              <a:rPr lang="en-US" sz="3200" dirty="0">
                <a:effectLst/>
                <a:latin typeface="Times New Roman" panose="02020603050405020304" pitchFamily="18" charset="0"/>
                <a:ea typeface="Times New Roman" panose="02020603050405020304" pitchFamily="18" charset="0"/>
              </a:rPr>
              <a:t>(4) </a:t>
            </a:r>
            <a:r>
              <a:rPr lang="en-US" sz="3200" b="1" i="1" dirty="0" err="1">
                <a:solidFill>
                  <a:srgbClr val="0000CC"/>
                </a:solidFill>
                <a:effectLst/>
                <a:latin typeface="Times New Roman" panose="02020603050405020304" pitchFamily="18" charset="0"/>
                <a:ea typeface="Times New Roman" panose="02020603050405020304" pitchFamily="18" charset="0"/>
              </a:rPr>
              <a:t>Ăn</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cơm</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b="1" i="1" dirty="0" err="1">
                <a:solidFill>
                  <a:srgbClr val="0000CC"/>
                </a:solidFill>
                <a:effectLst/>
                <a:latin typeface="Times New Roman" panose="02020603050405020304" pitchFamily="18" charset="0"/>
                <a:ea typeface="Times New Roman" panose="02020603050405020304" pitchFamily="18" charset="0"/>
              </a:rPr>
              <a:t>đứng</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bật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hả</a:t>
            </a:r>
            <a:r>
              <a:rPr lang="en-US" sz="3200" dirty="0">
                <a:effectLst/>
                <a:latin typeface="Times New Roman" panose="02020603050405020304" pitchFamily="18" charset="0"/>
                <a:ea typeface="Times New Roman" panose="02020603050405020304" pitchFamily="18" charset="0"/>
              </a:rPr>
              <a:t>. </a:t>
            </a:r>
          </a:p>
          <a:p>
            <a:pPr>
              <a:lnSpc>
                <a:spcPct val="150000"/>
              </a:lnSpc>
            </a:pPr>
            <a:r>
              <a:rPr lang="en-US" sz="3200" dirty="0">
                <a:effectLst/>
                <a:latin typeface="Times New Roman" panose="02020603050405020304" pitchFamily="18" charset="0"/>
                <a:ea typeface="Times New Roman" panose="02020603050405020304" pitchFamily="18" charset="0"/>
              </a:rPr>
              <a:t>(5) </a:t>
            </a:r>
            <a:r>
              <a:rPr lang="en-US" sz="3200" b="1" i="1" dirty="0" err="1">
                <a:solidFill>
                  <a:srgbClr val="0000CC"/>
                </a:solidFill>
                <a:effectLst/>
                <a:latin typeface="Times New Roman" panose="02020603050405020304" pitchFamily="18" charset="0"/>
                <a:ea typeface="Times New Roman" panose="02020603050405020304" pitchFamily="18" charset="0"/>
              </a:rPr>
              <a:t>Góc</a:t>
            </a:r>
            <a:r>
              <a:rPr lang="en-US" sz="3200" b="1" i="1" dirty="0">
                <a:solidFill>
                  <a:srgbClr val="0000CC"/>
                </a:solidFill>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rPr>
              <a:t>.</a:t>
            </a:r>
          </a:p>
          <a:p>
            <a:pPr>
              <a:lnSpc>
                <a:spcPct val="150000"/>
              </a:lnSpc>
            </a:pPr>
            <a:r>
              <a:rPr lang="en-US" sz="3200" dirty="0">
                <a:effectLst/>
                <a:latin typeface="Times New Roman" panose="02020603050405020304" pitchFamily="18" charset="0"/>
                <a:ea typeface="Times New Roman" panose="02020603050405020304" pitchFamily="18" charset="0"/>
              </a:rPr>
              <a:t>(6) </a:t>
            </a:r>
            <a:r>
              <a:rPr lang="en-US" sz="3200" b="1" i="1" dirty="0" err="1">
                <a:solidFill>
                  <a:srgbClr val="0000CC"/>
                </a:solidFill>
                <a:effectLst/>
                <a:latin typeface="Times New Roman" panose="02020603050405020304" pitchFamily="18" charset="0"/>
                <a:ea typeface="Times New Roman" panose="02020603050405020304" pitchFamily="18" charset="0"/>
              </a:rPr>
              <a:t>Của</a:t>
            </a:r>
            <a:r>
              <a:rPr lang="en-US" sz="3200" b="1" i="1" dirty="0">
                <a:solidFill>
                  <a:srgbClr val="0000CC"/>
                </a:solidFill>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rPr>
              <a:t> do con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ra.</a:t>
            </a:r>
            <a:endParaRPr lang="en-US" sz="3200" dirty="0">
              <a:effectLst/>
              <a:latin typeface="Times New Roman" panose="02020603050405020304" pitchFamily="18" charset="0"/>
              <a:ea typeface="Times New Roman" panose="02020603050405020304" pitchFamily="18" charset="0"/>
            </a:endParaRPr>
          </a:p>
          <a:p>
            <a:pPr>
              <a:lnSpc>
                <a:spcPct val="150000"/>
              </a:lnSpc>
            </a:pPr>
            <a:r>
              <a:rPr lang="en-US" sz="3200" dirty="0">
                <a:effectLst/>
                <a:latin typeface="Times New Roman" panose="02020603050405020304" pitchFamily="18" charset="0"/>
                <a:ea typeface="Times New Roman" panose="02020603050405020304" pitchFamily="18" charset="0"/>
              </a:rPr>
              <a:t>(7) </a:t>
            </a:r>
            <a:r>
              <a:rPr lang="en-US" sz="3200" b="1" i="1" dirty="0" err="1">
                <a:solidFill>
                  <a:srgbClr val="0000CC"/>
                </a:solidFill>
                <a:effectLst/>
                <a:latin typeface="Times New Roman" panose="02020603050405020304" pitchFamily="18" charset="0"/>
                <a:ea typeface="Times New Roman" panose="02020603050405020304" pitchFamily="18" charset="0"/>
              </a:rPr>
              <a:t>Chụm</a:t>
            </a:r>
            <a:r>
              <a:rPr lang="en-US" sz="3200" b="1" i="1" dirty="0">
                <a:solidFill>
                  <a:srgbClr val="0000CC"/>
                </a:solidFill>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nhau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quây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9311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4583B-A820-FA5D-9487-F3EB3499E879}"/>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FDB1035E-86C1-46B8-8D67-BC8B762D40C1}"/>
              </a:ext>
            </a:extLst>
          </p:cNvPr>
          <p:cNvSpPr/>
          <p:nvPr/>
        </p:nvSpPr>
        <p:spPr>
          <a:xfrm>
            <a:off x="211015" y="448215"/>
            <a:ext cx="12192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PHIẾU HỌC TẬP</a:t>
            </a:r>
          </a:p>
        </p:txBody>
      </p:sp>
      <p:sp>
        <p:nvSpPr>
          <p:cNvPr id="6" name="TextBox 5">
            <a:extLst>
              <a:ext uri="{FF2B5EF4-FFF2-40B4-BE49-F238E27FC236}">
                <a16:creationId xmlns:a16="http://schemas.microsoft.com/office/drawing/2014/main" id="{1FFC731A-9841-EAD6-D11C-F05C3A451539}"/>
              </a:ext>
            </a:extLst>
          </p:cNvPr>
          <p:cNvSpPr txBox="1"/>
          <p:nvPr/>
        </p:nvSpPr>
        <p:spPr>
          <a:xfrm>
            <a:off x="1321777" y="1687773"/>
            <a:ext cx="9970476" cy="2219838"/>
          </a:xfrm>
          <a:prstGeom prst="rect">
            <a:avLst/>
          </a:prstGeom>
          <a:noFill/>
        </p:spPr>
        <p:txBody>
          <a:bodyPr wrap="square">
            <a:spAutoFit/>
          </a:bodyPr>
          <a:lstStyle/>
          <a:p>
            <a:pPr>
              <a:lnSpc>
                <a:spcPct val="15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Xuất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xứ</a:t>
            </a:r>
            <a:r>
              <a:rPr lang="en-US" sz="3200" b="1" i="1" dirty="0">
                <a:effectLst/>
                <a:latin typeface="Times New Roman" panose="02020603050405020304" pitchFamily="18" charset="0"/>
                <a:ea typeface="Times New Roman" panose="02020603050405020304" pitchFamily="18" charset="0"/>
              </a:rPr>
              <a:t>: ……………………………………………</a:t>
            </a:r>
          </a:p>
          <a:p>
            <a:pPr>
              <a:lnSpc>
                <a:spcPct val="15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Xác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định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thể</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loại</a:t>
            </a:r>
            <a:r>
              <a:rPr lang="en-US" sz="3200" b="1" i="1" dirty="0">
                <a:effectLst/>
                <a:latin typeface="Times New Roman" panose="02020603050405020304" pitchFamily="18" charset="0"/>
                <a:ea typeface="Times New Roman" panose="02020603050405020304" pitchFamily="18" charset="0"/>
              </a:rPr>
              <a:t>:……………………………..……</a:t>
            </a:r>
          </a:p>
          <a:p>
            <a:pPr>
              <a:lnSpc>
                <a:spcPct val="15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Đặc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điểm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thể</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loại</a:t>
            </a:r>
            <a:r>
              <a:rPr lang="en-US" sz="3200" b="1" i="1"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69459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80724C-8DDA-366F-297D-90A964570E97}"/>
              </a:ext>
            </a:extLst>
          </p:cNvPr>
          <p:cNvPicPr>
            <a:picLocks noChangeAspect="1"/>
          </p:cNvPicPr>
          <p:nvPr/>
        </p:nvPicPr>
        <p:blipFill>
          <a:blip r:embed="rId3"/>
          <a:stretch>
            <a:fillRect/>
          </a:stretch>
        </p:blipFill>
        <p:spPr>
          <a:xfrm>
            <a:off x="0" y="20929"/>
            <a:ext cx="12192000" cy="6858000"/>
          </a:xfrm>
          <a:prstGeom prst="rect">
            <a:avLst/>
          </a:prstGeom>
        </p:spPr>
      </p:pic>
      <p:sp>
        <p:nvSpPr>
          <p:cNvPr id="4" name="TextBox 3">
            <a:extLst>
              <a:ext uri="{FF2B5EF4-FFF2-40B4-BE49-F238E27FC236}">
                <a16:creationId xmlns:a16="http://schemas.microsoft.com/office/drawing/2014/main" id="{39E4F385-398A-E297-AC1B-50BF32136BDF}"/>
              </a:ext>
            </a:extLst>
          </p:cNvPr>
          <p:cNvSpPr txBox="1"/>
          <p:nvPr/>
        </p:nvSpPr>
        <p:spPr>
          <a:xfrm>
            <a:off x="815925" y="133657"/>
            <a:ext cx="11029071" cy="1481175"/>
          </a:xfrm>
          <a:prstGeom prst="rect">
            <a:avLst/>
          </a:prstGeom>
          <a:noFill/>
        </p:spPr>
        <p:txBody>
          <a:bodyPr wrap="square">
            <a:spAutoFit/>
          </a:bodyPr>
          <a:lstStyle/>
          <a:p>
            <a:pPr>
              <a:lnSpc>
                <a:spcPct val="150000"/>
              </a:lnSpc>
            </a:pP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Xuất</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xứ</a:t>
            </a:r>
            <a:r>
              <a:rPr lang="en-US" sz="3200" b="1" dirty="0">
                <a:solidFill>
                  <a:srgbClr val="0000CC"/>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nSpc>
                <a:spcPct val="150000"/>
              </a:lnSpc>
            </a:pPr>
            <a:endParaRPr lang="en-US" sz="3200" b="1" dirty="0">
              <a:solidFill>
                <a:srgbClr val="0000CC"/>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0A79388-2EE4-35E0-DF0B-8B6F2B066EAC}"/>
              </a:ext>
            </a:extLst>
          </p:cNvPr>
          <p:cNvSpPr txBox="1"/>
          <p:nvPr/>
        </p:nvSpPr>
        <p:spPr>
          <a:xfrm>
            <a:off x="2922123" y="133657"/>
            <a:ext cx="8872024" cy="1077218"/>
          </a:xfrm>
          <a:prstGeom prst="rect">
            <a:avLst/>
          </a:prstGeom>
          <a:noFill/>
        </p:spPr>
        <p:txBody>
          <a:bodyPr wrap="square">
            <a:spAutoFit/>
          </a:bodyPr>
          <a:lstStyle/>
          <a:p>
            <a:pPr algn="just"/>
            <a:r>
              <a:rPr lang="en-US" sz="3200" b="1">
                <a:latin typeface="Times New Roman" panose="02020603050405020304" pitchFamily="18" charset="0"/>
                <a:ea typeface="Times New Roman" panose="02020603050405020304" pitchFamily="18" charset="0"/>
              </a:rPr>
              <a:t>Dẫn theo sách Ngữ văn 7, tập hai, NXB Giáo dục Việt Nam, 2016</a:t>
            </a:r>
          </a:p>
        </p:txBody>
      </p:sp>
      <p:sp>
        <p:nvSpPr>
          <p:cNvPr id="10" name="TextBox 9">
            <a:extLst>
              <a:ext uri="{FF2B5EF4-FFF2-40B4-BE49-F238E27FC236}">
                <a16:creationId xmlns:a16="http://schemas.microsoft.com/office/drawing/2014/main" id="{154025E2-49BF-B96C-E389-C4A946FE33F9}"/>
              </a:ext>
            </a:extLst>
          </p:cNvPr>
          <p:cNvSpPr txBox="1"/>
          <p:nvPr/>
        </p:nvSpPr>
        <p:spPr>
          <a:xfrm>
            <a:off x="2851490" y="1246697"/>
            <a:ext cx="6105378" cy="584775"/>
          </a:xfrm>
          <a:prstGeom prst="rect">
            <a:avLst/>
          </a:prstGeom>
          <a:noFill/>
        </p:spPr>
        <p:txBody>
          <a:bodyPr wrap="square">
            <a:spAutoFit/>
          </a:bodyPr>
          <a:lstStyle/>
          <a:p>
            <a:r>
              <a:rPr lang="en-US" sz="3200" b="1" dirty="0" err="1">
                <a:latin typeface="Times New Roman" panose="02020603050405020304" pitchFamily="18" charset="0"/>
                <a:ea typeface="Times New Roman" panose="02020603050405020304" pitchFamily="18" charset="0"/>
              </a:rPr>
              <a:t>Tục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ngữ</a:t>
            </a:r>
            <a:endParaRPr lang="en-US" sz="3200" b="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675A4C5-B6C9-3994-9FF9-59A07EA3BF95}"/>
              </a:ext>
            </a:extLst>
          </p:cNvPr>
          <p:cNvSpPr txBox="1"/>
          <p:nvPr/>
        </p:nvSpPr>
        <p:spPr>
          <a:xfrm>
            <a:off x="701040" y="2852856"/>
            <a:ext cx="10789920" cy="3539430"/>
          </a:xfrm>
          <a:prstGeom prst="rect">
            <a:avLst/>
          </a:prstGeom>
          <a:noFill/>
          <a:ln w="38100">
            <a:solidFill>
              <a:schemeClr val="accent6">
                <a:lumMod val="75000"/>
              </a:schemeClr>
            </a:solidFill>
            <a:prstDash val="dash"/>
          </a:ln>
        </p:spPr>
        <p:txBody>
          <a:bodyPr wrap="square">
            <a:spAutoFit/>
          </a:bodyPr>
          <a:lstStyle/>
          <a:p>
            <a:pPr algn="just"/>
            <a:r>
              <a:rPr lang="vi-VN" sz="3200" b="1" i="1" dirty="0">
                <a:solidFill>
                  <a:srgbClr val="0000CC"/>
                </a:solidFill>
                <a:latin typeface="Times New Roman" panose="02020603050405020304" pitchFamily="18" charset="0"/>
                <a:ea typeface="Times New Roman" panose="02020603050405020304" pitchFamily="18" charset="0"/>
              </a:rPr>
              <a:t>- Tục ngữ là </a:t>
            </a:r>
            <a:r>
              <a:rPr lang="vi-VN" sz="3200" dirty="0">
                <a:latin typeface="Times New Roman" panose="02020603050405020304" pitchFamily="18" charset="0"/>
                <a:ea typeface="Times New Roman" panose="02020603050405020304" pitchFamily="18" charset="0"/>
              </a:rPr>
              <a:t>những câu nói dân gian ngắn gọn,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vần</a:t>
            </a:r>
            <a:r>
              <a:rPr lang="vi-VN" sz="3200" dirty="0">
                <a:latin typeface="Times New Roman" panose="02020603050405020304" pitchFamily="18" charset="0"/>
                <a:ea typeface="Times New Roman" panose="02020603050405020304" pitchFamily="18" charset="0"/>
              </a:rPr>
              <a:t> điệu, hình ảnh, đúc kết những bài học của nhân dân về:</a:t>
            </a:r>
            <a:endParaRPr lang="en-US" sz="3200" dirty="0">
              <a:latin typeface="Times New Roman" panose="02020603050405020304" pitchFamily="18" charset="0"/>
              <a:ea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rPr>
              <a:t>+ Quy luật của thiên nhiên</a:t>
            </a:r>
            <a:endParaRPr lang="en-US" sz="3200" dirty="0">
              <a:latin typeface="Times New Roman" panose="02020603050405020304" pitchFamily="18" charset="0"/>
              <a:ea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rPr>
              <a:t>+ Kinh nghiệm lao động sản xuất</a:t>
            </a:r>
            <a:endParaRPr lang="en-US" sz="3200" dirty="0">
              <a:latin typeface="Times New Roman" panose="02020603050405020304" pitchFamily="18" charset="0"/>
              <a:ea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rPr>
              <a:t>+ Kinh nghiệm về con người và xã hội.</a:t>
            </a:r>
            <a:endParaRPr lang="en-US" sz="3200" dirty="0">
              <a:latin typeface="Times New Roman" panose="02020603050405020304" pitchFamily="18" charset="0"/>
              <a:ea typeface="Times New Roman" panose="02020603050405020304" pitchFamily="18" charset="0"/>
            </a:endParaRPr>
          </a:p>
          <a:p>
            <a:pPr algn="just"/>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giúp</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cho</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lời</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ăn</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tiếng</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nói</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thêm</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sâu</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sắc</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sinh</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động</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có</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tính</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biểu</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cảm</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cao</a:t>
            </a:r>
            <a:r>
              <a:rPr lang="en-US" sz="3200" b="1" i="1" dirty="0">
                <a:solidFill>
                  <a:srgbClr val="0000CC"/>
                </a:solidFill>
                <a:latin typeface="Times New Roman" panose="02020603050405020304" pitchFamily="18" charset="0"/>
                <a:ea typeface="Times New Roman" panose="02020603050405020304" pitchFamily="18" charset="0"/>
              </a:rPr>
              <a:t>. </a:t>
            </a:r>
          </a:p>
        </p:txBody>
      </p:sp>
      <p:sp>
        <p:nvSpPr>
          <p:cNvPr id="7" name="TextBox 6">
            <a:extLst>
              <a:ext uri="{FF2B5EF4-FFF2-40B4-BE49-F238E27FC236}">
                <a16:creationId xmlns:a16="http://schemas.microsoft.com/office/drawing/2014/main" id="{FEF15B8D-E208-BD8D-7FEF-70433AC458F7}"/>
              </a:ext>
            </a:extLst>
          </p:cNvPr>
          <p:cNvSpPr txBox="1"/>
          <p:nvPr/>
        </p:nvSpPr>
        <p:spPr>
          <a:xfrm>
            <a:off x="3498602" y="2106121"/>
            <a:ext cx="4811153" cy="584775"/>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ĐẶC ĐIỂM TỤC</a:t>
            </a:r>
            <a:r>
              <a:rPr kumimoji="0" lang="en-US" sz="3200" b="1" i="0" u="none" strike="noStrike" kern="1200" cap="none" spc="0" normalizeH="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NGỮ</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B1ACF718-3765-E2AB-6474-E5D8C12E3207}"/>
              </a:ext>
            </a:extLst>
          </p:cNvPr>
          <p:cNvSpPr txBox="1"/>
          <p:nvPr/>
        </p:nvSpPr>
        <p:spPr>
          <a:xfrm>
            <a:off x="815925" y="1122001"/>
            <a:ext cx="2049635"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Thể</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loại</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3792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3B65-6999-BB97-D32F-60097F7F9D3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EB2EA0F-FCBB-8FF7-FBF1-017C003B5E85}"/>
              </a:ext>
            </a:extLst>
          </p:cNvPr>
          <p:cNvPicPr>
            <a:picLocks noChangeAspect="1"/>
          </p:cNvPicPr>
          <p:nvPr/>
        </p:nvPicPr>
        <p:blipFill>
          <a:blip r:embed="rId2"/>
          <a:stretch>
            <a:fillRect/>
          </a:stretch>
        </p:blipFill>
        <p:spPr>
          <a:xfrm>
            <a:off x="0" y="20929"/>
            <a:ext cx="12192000" cy="6858000"/>
          </a:xfrm>
          <a:prstGeom prst="rect">
            <a:avLst/>
          </a:prstGeom>
        </p:spPr>
      </p:pic>
      <p:graphicFrame>
        <p:nvGraphicFramePr>
          <p:cNvPr id="6" name="Content Placeholder 5">
            <a:extLst>
              <a:ext uri="{FF2B5EF4-FFF2-40B4-BE49-F238E27FC236}">
                <a16:creationId xmlns:a16="http://schemas.microsoft.com/office/drawing/2014/main" id="{61D711AF-4A13-03B2-5015-974462F29E41}"/>
              </a:ext>
            </a:extLst>
          </p:cNvPr>
          <p:cNvGraphicFramePr>
            <a:graphicFrameLocks noGrp="1"/>
          </p:cNvGraphicFramePr>
          <p:nvPr>
            <p:ph idx="1"/>
            <p:extLst>
              <p:ext uri="{D42A27DB-BD31-4B8C-83A1-F6EECF244321}">
                <p14:modId xmlns:p14="http://schemas.microsoft.com/office/powerpoint/2010/main" val="2847490287"/>
              </p:ext>
            </p:extLst>
          </p:nvPr>
        </p:nvGraphicFramePr>
        <p:xfrm>
          <a:off x="838203" y="1027906"/>
          <a:ext cx="10515597" cy="4907280"/>
        </p:xfrm>
        <a:graphic>
          <a:graphicData uri="http://schemas.openxmlformats.org/drawingml/2006/table">
            <a:tbl>
              <a:tblPr firstRow="1" bandRow="1">
                <a:tableStyleId>{7E9639D4-E3E2-4D34-9284-5A2195B3D0D7}</a:tableStyleId>
              </a:tblPr>
              <a:tblGrid>
                <a:gridCol w="2108197">
                  <a:extLst>
                    <a:ext uri="{9D8B030D-6E8A-4147-A177-3AD203B41FA5}">
                      <a16:colId xmlns:a16="http://schemas.microsoft.com/office/drawing/2014/main" val="981319601"/>
                    </a:ext>
                  </a:extLst>
                </a:gridCol>
                <a:gridCol w="3976914">
                  <a:extLst>
                    <a:ext uri="{9D8B030D-6E8A-4147-A177-3AD203B41FA5}">
                      <a16:colId xmlns:a16="http://schemas.microsoft.com/office/drawing/2014/main" val="2867800990"/>
                    </a:ext>
                  </a:extLst>
                </a:gridCol>
                <a:gridCol w="4430486">
                  <a:extLst>
                    <a:ext uri="{9D8B030D-6E8A-4147-A177-3AD203B41FA5}">
                      <a16:colId xmlns:a16="http://schemas.microsoft.com/office/drawing/2014/main" val="396328401"/>
                    </a:ext>
                  </a:extLst>
                </a:gridCol>
              </a:tblGrid>
              <a:tr h="370840">
                <a:tc>
                  <a:txBody>
                    <a:bodyPr/>
                    <a:lstStyle/>
                    <a:p>
                      <a:pPr algn="ct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Thành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75560"/>
                  </a:ext>
                </a:extLst>
              </a:tr>
              <a:tr h="370840">
                <a:tc>
                  <a:txBody>
                    <a:bodyPr/>
                    <a:lstStyle/>
                    <a:p>
                      <a:r>
                        <a:rPr lang="en-US" sz="2800" b="1" i="1" dirty="0">
                          <a:latin typeface="Times New Roman" panose="02020603050405020304" pitchFamily="18" charset="0"/>
                          <a:cs typeface="Times New Roman" panose="02020603050405020304" pitchFamily="18" charset="0"/>
                        </a:rPr>
                        <a:t>Dung </a:t>
                      </a:r>
                      <a:r>
                        <a:rPr lang="en-US" sz="2800" b="1" i="1" dirty="0" err="1">
                          <a:latin typeface="Times New Roman" panose="02020603050405020304" pitchFamily="18" charset="0"/>
                          <a:cs typeface="Times New Roman" panose="02020603050405020304" pitchFamily="18" charset="0"/>
                        </a:rPr>
                        <a:t>lượng</a:t>
                      </a:r>
                      <a:endParaRPr lang="en-US" sz="28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súc</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86415934"/>
                  </a:ext>
                </a:extLst>
              </a:tr>
              <a:tr h="370840">
                <a:tc>
                  <a:txBody>
                    <a:bodyPr/>
                    <a:lstStyle/>
                    <a:p>
                      <a:r>
                        <a:rPr lang="en-US" sz="2800" b="1" i="1" dirty="0" err="1">
                          <a:latin typeface="Times New Roman" panose="02020603050405020304" pitchFamily="18" charset="0"/>
                          <a:cs typeface="Times New Roman" panose="02020603050405020304" pitchFamily="18" charset="0"/>
                        </a:rPr>
                        <a:t>Vần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điệu</a:t>
                      </a:r>
                      <a:endParaRPr lang="en-US" sz="28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dirty="0" err="1">
                          <a:latin typeface="Times New Roman" panose="02020603050405020304" pitchFamily="18" charset="0"/>
                          <a:cs typeface="Times New Roman" panose="02020603050405020304" pitchFamily="18" charset="0"/>
                        </a:rPr>
                        <a:t>Có</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28226210"/>
                  </a:ext>
                </a:extLst>
              </a:tr>
              <a:tr h="370840">
                <a:tc>
                  <a:txBody>
                    <a:bodyPr/>
                    <a:lstStyle/>
                    <a:p>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ảnh</a:t>
                      </a:r>
                      <a:endParaRPr lang="en-US" sz="28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dirty="0" err="1">
                          <a:latin typeface="Times New Roman" panose="02020603050405020304" pitchFamily="18" charset="0"/>
                          <a:cs typeface="Times New Roman" panose="02020603050405020304" pitchFamily="18" charset="0"/>
                        </a:rPr>
                        <a:t>Có</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01586888"/>
                  </a:ext>
                </a:extLst>
              </a:tr>
              <a:tr h="370840">
                <a:tc>
                  <a:txBody>
                    <a:bodyPr/>
                    <a:lstStyle/>
                    <a:p>
                      <a:r>
                        <a:rPr lang="en-US" sz="2800" b="1" i="1" dirty="0" err="1">
                          <a:latin typeface="Times New Roman" panose="02020603050405020304" pitchFamily="18" charset="0"/>
                          <a:cs typeface="Times New Roman" panose="02020603050405020304" pitchFamily="18" charset="0"/>
                        </a:rPr>
                        <a:t>Mục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đích</a:t>
                      </a:r>
                      <a:endParaRPr lang="en-US" sz="28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dirty="0" err="1">
                          <a:latin typeface="Times New Roman" panose="02020603050405020304" pitchFamily="18" charset="0"/>
                          <a:cs typeface="Times New Roman" panose="02020603050405020304" pitchFamily="18" charset="0"/>
                        </a:rPr>
                        <a:t>Đúc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con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50070995"/>
                  </a:ext>
                </a:extLst>
              </a:tr>
              <a:tr h="370840">
                <a:tc>
                  <a:txBody>
                    <a:bodyPr/>
                    <a:lstStyle/>
                    <a:p>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dụng</a:t>
                      </a:r>
                      <a:endParaRPr lang="en-US" sz="28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72223711"/>
                  </a:ext>
                </a:extLst>
              </a:tr>
              <a:tr h="370840">
                <a:tc>
                  <a:txBody>
                    <a:bodyPr/>
                    <a:lstStyle/>
                    <a:p>
                      <a:r>
                        <a:rPr lang="en-US" sz="2800" b="1" i="1" dirty="0" err="1">
                          <a:latin typeface="Times New Roman" panose="02020603050405020304" pitchFamily="18" charset="0"/>
                          <a:cs typeface="Times New Roman" panose="02020603050405020304" pitchFamily="18" charset="0"/>
                        </a:rPr>
                        <a:t>Khả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năng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câu</a:t>
                      </a:r>
                      <a:endParaRPr lang="en-US" sz="2800" b="1"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5747973"/>
                  </a:ext>
                </a:extLst>
              </a:tr>
            </a:tbl>
          </a:graphicData>
        </a:graphic>
      </p:graphicFrame>
    </p:spTree>
    <p:extLst>
      <p:ext uri="{BB962C8B-B14F-4D97-AF65-F5344CB8AC3E}">
        <p14:creationId xmlns:p14="http://schemas.microsoft.com/office/powerpoint/2010/main" val="172468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53DB4-A513-712C-DEF4-C6DEB71BC9FF}"/>
              </a:ext>
            </a:extLst>
          </p:cNvPr>
          <p:cNvPicPr>
            <a:picLocks noChangeAspect="1"/>
          </p:cNvPicPr>
          <p:nvPr/>
        </p:nvPicPr>
        <p:blipFill>
          <a:blip r:embed="rId2"/>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577610A0-7D28-E42D-760E-9461E7D06574}"/>
              </a:ext>
            </a:extLst>
          </p:cNvPr>
          <p:cNvSpPr txBox="1"/>
          <p:nvPr/>
        </p:nvSpPr>
        <p:spPr>
          <a:xfrm>
            <a:off x="1907671" y="2359924"/>
            <a:ext cx="9095609" cy="1069075"/>
          </a:xfrm>
          <a:prstGeom prst="rect">
            <a:avLst/>
          </a:prstGeom>
          <a:noFill/>
        </p:spPr>
        <p:txBody>
          <a:bodyPr wrap="square">
            <a:spAutoFit/>
          </a:bodyPr>
          <a:lstStyle/>
          <a:p>
            <a:pPr algn="just">
              <a:lnSpc>
                <a:spcPct val="115000"/>
              </a:lnSpc>
            </a:pPr>
            <a:r>
              <a:rPr lang="pt-BR" sz="6000" b="1" dirty="0">
                <a:solidFill>
                  <a:srgbClr val="0000CC"/>
                </a:solidFill>
                <a:latin typeface="Times New Roman" panose="02020603050405020304" pitchFamily="18" charset="0"/>
                <a:ea typeface="Calibri" panose="020F0502020204030204" pitchFamily="34" charset="0"/>
              </a:rPr>
              <a:t>B. ĐỌC - HIỂU VĂN BẢN</a:t>
            </a:r>
            <a:endParaRPr lang="en-US" sz="6000" dirty="0">
              <a:solidFill>
                <a:srgbClr val="0000CC"/>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0A0E61D7-4160-9E50-DD3D-AF09387DAB58}"/>
              </a:ext>
            </a:extLst>
          </p:cNvPr>
          <p:cNvSpPr txBox="1"/>
          <p:nvPr/>
        </p:nvSpPr>
        <p:spPr>
          <a:xfrm>
            <a:off x="2805546" y="3591324"/>
            <a:ext cx="6904511" cy="1765035"/>
          </a:xfrm>
          <a:prstGeom prst="rect">
            <a:avLst/>
          </a:prstGeom>
          <a:noFill/>
        </p:spPr>
        <p:txBody>
          <a:bodyPr wrap="square">
            <a:spAutoFit/>
          </a:bodyPr>
          <a:lstStyle/>
          <a:p>
            <a:pPr marL="742950" indent="-742950" algn="ctr">
              <a:lnSpc>
                <a:spcPct val="130000"/>
              </a:lnSpc>
              <a:buAutoNum type="arabicPeriod"/>
            </a:pPr>
            <a:r>
              <a:rPr lang="en-US" sz="4400" b="1" i="1" dirty="0" err="1">
                <a:solidFill>
                  <a:srgbClr val="0000CC"/>
                </a:solidFill>
                <a:latin typeface="Times New Roman" panose="02020603050405020304" pitchFamily="18" charset="0"/>
                <a:ea typeface="Times New Roman" panose="02020603050405020304" pitchFamily="18" charset="0"/>
              </a:rPr>
              <a:t>Tục</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ngữ</a:t>
            </a:r>
            <a:endParaRPr lang="en-US" sz="4400" b="1" i="1" dirty="0">
              <a:solidFill>
                <a:srgbClr val="0000CC"/>
              </a:solidFill>
              <a:latin typeface="Times New Roman" panose="02020603050405020304" pitchFamily="18" charset="0"/>
              <a:ea typeface="Times New Roman" panose="02020603050405020304" pitchFamily="18" charset="0"/>
            </a:endParaRPr>
          </a:p>
          <a:p>
            <a:pPr algn="ctr">
              <a:lnSpc>
                <a:spcPct val="130000"/>
              </a:lnSpc>
            </a:pPr>
            <a:r>
              <a:rPr lang="en-US" sz="4400" b="1" i="1" dirty="0" err="1">
                <a:solidFill>
                  <a:srgbClr val="0000CC"/>
                </a:solidFill>
                <a:latin typeface="Times New Roman" panose="02020603050405020304" pitchFamily="18" charset="0"/>
                <a:ea typeface="Times New Roman" panose="02020603050405020304" pitchFamily="18" charset="0"/>
              </a:rPr>
              <a:t>về</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thiên</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nhiên</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lao</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động</a:t>
            </a:r>
            <a:r>
              <a:rPr lang="en-US" sz="4400" b="1" i="1" dirty="0">
                <a:solidFill>
                  <a:srgbClr val="0000CC"/>
                </a:solidFill>
                <a:latin typeface="Times New Roman" panose="02020603050405020304" pitchFamily="18" charset="0"/>
                <a:ea typeface="Times New Roman" panose="02020603050405020304" pitchFamily="18" charset="0"/>
              </a:rPr>
              <a:t>:</a:t>
            </a:r>
            <a:endParaRPr lang="en-US" sz="4400" dirty="0">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115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5206</TotalTime>
  <Words>2629</Words>
  <Application>Microsoft Office PowerPoint</Application>
  <PresentationFormat>Widescreen</PresentationFormat>
  <Paragraphs>216</Paragraphs>
  <Slides>30</Slides>
  <Notes>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30</vt:i4>
      </vt:variant>
    </vt:vector>
  </HeadingPairs>
  <TitlesOfParts>
    <vt:vector size="41" baseType="lpstr">
      <vt:lpstr>Arial</vt:lpstr>
      <vt:lpstr>Calibri</vt:lpstr>
      <vt:lpstr>Calibri Light</vt:lpstr>
      <vt:lpstr>Times New Roman</vt:lpstr>
      <vt:lpstr>Wingdings</vt:lpstr>
      <vt:lpstr>Office Theme</vt:lpstr>
      <vt:lpstr>5_Office Theme</vt:lpstr>
      <vt:lpstr>13_Office Theme</vt:lpstr>
      <vt:lpstr>1_Office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phuong dinh</cp:lastModifiedBy>
  <cp:revision>87</cp:revision>
  <dcterms:created xsi:type="dcterms:W3CDTF">2022-05-11T15:04:43Z</dcterms:created>
  <dcterms:modified xsi:type="dcterms:W3CDTF">2025-01-24T04:48:21Z</dcterms:modified>
</cp:coreProperties>
</file>