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20" r:id="rId3"/>
    <p:sldMasterId id="2147483746" r:id="rId4"/>
    <p:sldMasterId id="2147483758" r:id="rId5"/>
    <p:sldMasterId id="2147483770" r:id="rId6"/>
    <p:sldMasterId id="2147483782" r:id="rId7"/>
  </p:sldMasterIdLst>
  <p:notesMasterIdLst>
    <p:notesMasterId r:id="rId38"/>
  </p:notesMasterIdLst>
  <p:sldIdLst>
    <p:sldId id="290" r:id="rId8"/>
    <p:sldId id="259" r:id="rId9"/>
    <p:sldId id="357" r:id="rId10"/>
    <p:sldId id="359" r:id="rId11"/>
    <p:sldId id="725" r:id="rId12"/>
    <p:sldId id="956" r:id="rId13"/>
    <p:sldId id="267" r:id="rId14"/>
    <p:sldId id="358" r:id="rId15"/>
    <p:sldId id="348" r:id="rId16"/>
    <p:sldId id="963" r:id="rId17"/>
    <p:sldId id="957" r:id="rId18"/>
    <p:sldId id="741" r:id="rId19"/>
    <p:sldId id="949" r:id="rId20"/>
    <p:sldId id="958" r:id="rId21"/>
    <p:sldId id="959" r:id="rId22"/>
    <p:sldId id="960" r:id="rId23"/>
    <p:sldId id="643" r:id="rId24"/>
    <p:sldId id="961" r:id="rId25"/>
    <p:sldId id="274" r:id="rId26"/>
    <p:sldId id="952" r:id="rId27"/>
    <p:sldId id="567" r:id="rId28"/>
    <p:sldId id="634" r:id="rId29"/>
    <p:sldId id="269" r:id="rId30"/>
    <p:sldId id="273" r:id="rId31"/>
    <p:sldId id="962" r:id="rId32"/>
    <p:sldId id="278" r:id="rId33"/>
    <p:sldId id="275" r:id="rId34"/>
    <p:sldId id="272" r:id="rId35"/>
    <p:sldId id="266" r:id="rId36"/>
    <p:sldId id="56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F8740-2A09-47CE-9206-DA6E9321396D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8F49C-46F8-4856-985B-35884C917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47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13C7BA-A8A6-476F-8803-E3CB107ED8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44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3E13F-BDF6-412A-89E4-5B71A603F4E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21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ạ,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đứa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gắm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nỗi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ấy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toả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thụ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hôm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ôn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kĩ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trích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truyện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vở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141,142,143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B51F53-FD14-41A0-8D9C-5A7ED5C4BA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100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37798-E7EA-4FC8-A4AA-5D7E3144F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574179-FB14-4CF7-8DD1-1ED4C0BBB4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25626-D19E-4768-8C92-DC1402338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34E6E-2E90-4CC1-AE7E-F2927D221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653E2-471D-4300-844C-EEDDB7503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0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3F2B1-75D6-4414-B132-B9C361D5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E3D9B4-1F0A-46DC-8105-40C4B78B4D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DA720-8654-489E-BA66-62192E67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8CD0D-AA49-4859-846F-C1A7FB4E1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751EF-6B71-432B-A450-FF31F640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03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9744D1-DE1A-4C25-B269-A89E805745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1A1985-5A02-4F9E-BF82-44FD74C569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3F2E6-5296-44EC-BFB3-1F6618B3D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1D841-00ED-4B32-9C53-9E139B328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6E4A7-83DB-4E92-8FD8-CCDB22655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56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D8EE0-F30C-8D0A-25C1-392EF28C08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CBD62-1C7A-BF75-F32C-704B9F192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BC42F-C784-1170-52FE-6378DFCCD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F8F77-50B9-F955-DC1B-D15629138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B4F7D-921D-3C86-4953-710D3E444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46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A87F-3E10-AEBE-F9E9-2EFD4FB51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A10E9-559E-1B64-CE64-120F95A74B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923A1-50BA-EB30-6EA0-52FFD24B3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F3130-2809-3019-4D2A-C5B40230D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4AC41-4FD3-F82C-5DF9-D342B75AC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64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A4895-52E9-C421-E29D-FFB91E0F8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577BB5-5A10-9516-79C3-64451D284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0C6CF-5755-A419-1910-C40E7533F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2F8BB-4A37-6951-1A2E-B14133397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97039-52E6-1CC0-75AC-531131CA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03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364FF-23DF-7585-9DE8-09A5C2060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A5AE9-5CDC-3F3F-9679-41DEE358E6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A25955-E364-2AFC-DFFB-B5EF8BBBA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C8DB6A-77B1-5435-F19E-E9938F046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D8E902-F379-90E4-167E-A48A38E50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8ADBB1-64BC-4E7A-B430-169E9D3D9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67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9EB4A-D0B8-3898-6694-ACF60DB7F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F7C9F-7752-28CF-AB78-0113FFC9B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4FA48B-0864-EB4A-4586-3DBF1E4DA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F1A692-5F39-C311-3F28-ADD32F151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42117-7152-683D-4547-3E5E41FD6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43B179-1ADA-37F1-C53B-EC934431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FDACA2-F423-EC89-85B7-CEBB61B00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5C6CC1-33D5-48E1-5FBB-69D712281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66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6038E-8985-0B4C-1C53-193F451DC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FB643-275B-0A81-706F-577B01C2C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7E6A5-21D5-CC30-DF78-3AD3D4F5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803FE1-200A-F32E-782B-9E66BA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131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3D9D15-ECF8-3670-C526-B8D7ADD77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8A05B4-180C-2F31-E2E3-06FB9A241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856C49-9A06-0C44-4EAA-AD398D3BF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66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0BCD5-BCA7-4522-0B00-5F908CBF0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BE914-2C8E-79CC-1AD2-EFC3D970E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BA153-C848-62C7-C71D-EF6CFC5E9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0D6ECC-FC77-0DF7-3272-F52345E66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F012F4-5D68-3A0D-C93D-67E1DD7AF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CC68B2-EC28-D62A-55C2-9A2090F55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30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5A01C-B475-4348-9D88-BBA3F254E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A7D0C-CC39-43E0-879A-87701F85F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DCCC2-8421-40E8-8074-2DE9330A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A3CD6-3C2F-4560-BF03-F90B47B56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AD671-06FB-40A7-9CBD-B3688A78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27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A25A0-3A5B-FB21-B462-DA45F8053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7C5C7E-D1E4-231F-ACE0-79A86DA044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DCE81-BE52-A714-9EDF-3E2D1E32F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B1FB1A-16B9-25EA-463F-8AE2DBFB8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BB471-AF3D-BCE6-3BD6-0C44F0FD4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98656-C1BA-0365-0686-79B667424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63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0A50A-C6B8-8324-9AB0-E6779C1C0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D686D7-9689-06A4-3528-07F3D131F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8224D-3011-32AA-5935-73A517DC9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BFB18-1E8E-7BB0-0CB4-14FEC16E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0861F-5B97-4306-2416-DE210B062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866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72CBEC-91BD-D336-0522-BFDF5605BF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EA844B-5AE7-A036-8D91-8457B25DC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CE0DC-A585-F469-58B2-246B30EFD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0AEF7-6F47-FDA3-6BB3-14A56B0FE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14D0B-E4D0-3AFD-A025-21632DE13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99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3904E-D0AF-4278-BFA8-EBC74DB32B7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4481C-571E-41EB-B409-B43D80B19A2E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08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FCE2F-18A9-4011-8AAD-C455D6C115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E40DBB-0D84-42C3-8338-EBE167CAE1A7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66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61B6-2AAC-456C-826F-BD13A4B278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1251C8-54D4-4504-BDCA-3FD62F2EC7B3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77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7492-346E-4885-90F8-5B0DB7E5CBC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89BC8D-5BCC-4ECB-BC0C-AFBAB57F4046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5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CE68D-B416-4BDD-A11E-E60F58B46F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A5FE00-C197-47C8-9C68-2A9C42F4D75A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4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5A564-5202-4738-804C-26D0045BFE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188119-E9A9-4AB9-9031-08A2C5080262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78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EAAF5-2243-454E-B9C0-0B31A898A6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2C2629-BA6D-4757-903B-CF8B4071B1C9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81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4FDD2-C1BE-4D41-977D-2E4D4A30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C490F-787A-4255-B7AF-8F76F20BC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C81518-6A23-4D91-A4B3-30497ADC8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84601-1D2F-46F5-9A43-04F797D86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DB935-CB8E-4C2B-8294-A8D4401BC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67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1C51-4ACD-451B-827F-58059F8BA1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E1054-42B4-4108-9CC4-C0EEC7400EE3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02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B9A30-4796-4200-AD3F-0A6D35BF2B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9F08B7-9930-4C69-9BD8-F57D27465C98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15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9F7D5-630A-4230-9FD5-9CA0EB33B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7EAB8C-1131-411D-8D6B-6027EB459EA8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3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9304-4B90-401D-8EBE-1ACFD999AB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FECB5D-8C47-420F-878B-BEDE3F96ADE5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10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41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9" t="50049" r="-17056" b="-4964"/>
          <a:stretch>
            <a:fillRect/>
          </a:stretch>
        </p:blipFill>
        <p:spPr bwMode="auto">
          <a:xfrm>
            <a:off x="-25400" y="-12700"/>
            <a:ext cx="6172200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hape 42"/>
          <p:cNvGrpSpPr>
            <a:grpSpLocks/>
          </p:cNvGrpSpPr>
          <p:nvPr/>
        </p:nvGrpSpPr>
        <p:grpSpPr bwMode="auto">
          <a:xfrm>
            <a:off x="821267" y="774700"/>
            <a:ext cx="10549467" cy="5308600"/>
            <a:chOff x="615225" y="581250"/>
            <a:chExt cx="7913399" cy="3981000"/>
          </a:xfrm>
        </p:grpSpPr>
        <p:sp>
          <p:nvSpPr>
            <p:cNvPr id="6" name="Shape 43"/>
            <p:cNvSpPr>
              <a:spLocks noChangeArrowheads="1"/>
            </p:cNvSpPr>
            <p:nvPr/>
          </p:nvSpPr>
          <p:spPr bwMode="auto">
            <a:xfrm>
              <a:off x="615225" y="581250"/>
              <a:ext cx="7913399" cy="3981000"/>
            </a:xfrm>
            <a:prstGeom prst="rect">
              <a:avLst/>
            </a:prstGeom>
            <a:solidFill>
              <a:srgbClr val="FFFFFF">
                <a:alpha val="92548"/>
              </a:srgbClr>
            </a:solidFill>
            <a:ln w="9525">
              <a:solidFill>
                <a:srgbClr val="231F1C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" name="Shape 44"/>
            <p:cNvSpPr>
              <a:spLocks noChangeArrowheads="1"/>
            </p:cNvSpPr>
            <p:nvPr/>
          </p:nvSpPr>
          <p:spPr bwMode="auto">
            <a:xfrm>
              <a:off x="704140" y="666965"/>
              <a:ext cx="7733983" cy="3809569"/>
            </a:xfrm>
            <a:prstGeom prst="rect">
              <a:avLst/>
            </a:prstGeom>
            <a:noFill/>
            <a:ln w="9525">
              <a:solidFill>
                <a:srgbClr val="231F1C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8" name="Shape 47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15" b="23112"/>
          <a:stretch>
            <a:fillRect/>
          </a:stretch>
        </p:blipFill>
        <p:spPr bwMode="auto">
          <a:xfrm>
            <a:off x="9863667" y="2463800"/>
            <a:ext cx="2328333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Shape 48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0" r="-11089" b="16541"/>
          <a:stretch>
            <a:fillRect/>
          </a:stretch>
        </p:blipFill>
        <p:spPr bwMode="auto">
          <a:xfrm>
            <a:off x="-25400" y="4473576"/>
            <a:ext cx="2328333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668802" y="1392236"/>
            <a:ext cx="8854399" cy="1271999"/>
          </a:xfrm>
          <a:prstGeom prst="rect">
            <a:avLst/>
          </a:prstGeom>
        </p:spPr>
        <p:txBody>
          <a:bodyPr lIns="91425" tIns="91425" rIns="91425" bIns="91425" anchor="t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668802" y="2829935"/>
            <a:ext cx="8854399" cy="3103199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Char char="◉"/>
              <a:defRPr/>
            </a:lvl1pPr>
            <a:lvl2pPr lvl="1">
              <a:spcBef>
                <a:spcPts val="0"/>
              </a:spcBef>
              <a:buChar char="◎"/>
              <a:defRPr/>
            </a:lvl2pPr>
            <a:lvl3pPr lvl="2">
              <a:spcBef>
                <a:spcPts val="0"/>
              </a:spcBef>
              <a:buChar char="○"/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36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48720"/>
      </p:ext>
    </p:extLst>
  </p:cSld>
  <p:clrMapOvr>
    <a:masterClrMapping/>
  </p:clrMapOvr>
  <p:transition spd="slow" advClick="0" advTm="0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62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566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512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67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B7D6D-6EF5-4198-AF10-91DFC428D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5BBBE-1341-43E5-9710-F4118BCD9B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E94D0-438E-4F6B-BD06-C0253A99C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487CA-D5AC-4724-AEA4-369533588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33B29A-8917-4DF2-A4F5-FD1CD1577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2F89E2-3661-45DF-A368-2DEE6F13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474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15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332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4609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524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768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004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427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3644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4491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94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8B29D-8207-4176-AD1B-2CE6C39A1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E209D-1515-4547-8B76-98E409551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E7FA10-2771-4766-BB99-B3113837B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3805A6-5B22-41EF-A8E3-06D8FEC249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058C41-94D4-4F30-99A0-110DF841DB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26B206-C54D-4459-AA5F-E3E19D5AE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618845-34AE-4EDE-85F2-993F10E2B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744381-A274-4DD9-AC62-AD8F2856C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632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8005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6469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3136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5534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261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18389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5012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6229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2333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573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E9386-32F1-4B52-BEAA-4795C5296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46A28F-3901-44D5-A0B4-C4822A79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845959-63D2-4685-A357-99FE81839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7357B-9B71-41CD-8702-6F4E62315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543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4236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1893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1750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8736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3739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8109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1015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9650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1373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1E1A7-BE2A-4821-8BD1-246388A16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BA4416-CAFA-4893-A486-5942232A5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F51B-A2F2-482D-9C06-A092524D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563D0-A6AD-47AD-BF54-151C9EB5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A4C79-2347-4B61-AC85-31D06AB4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8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D0DCD-DDD0-4944-8E51-50E3AA6DD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BECFAD-ED90-4D45-A39B-1DBECF472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B123C-1907-4EBE-826F-355F459EB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936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0B6A4-6B21-43B1-BEC1-315431077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20D95-5629-4D8C-BAAF-9C808BC44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F2A3B-F856-46AF-94E2-4D9A62074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90A9B-2595-499B-A0D8-015AEB7AE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8A7F1-8976-494B-AF2C-A110BC16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020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018C9-42EB-4190-AF3F-B1CA323CB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CB7CF-63CF-41EB-8063-D363E1D0B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A4C4E-EACE-42A6-8D5F-EE4A117A0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A4612-D2C0-4707-8C7A-6377D8974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AA644-A205-4BDE-BEC2-0F0B129B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361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8286E-2FC8-474D-9605-C724463B2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7086-50CB-4FDB-8059-6EBDA117B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E87264-D1FA-40C4-8D2F-1E422BD9B7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37009-E083-4E6D-8B1F-1D7B5BA48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7C21B-6526-4860-A19F-17AC4F5D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21CA5-3FDC-4143-87D4-D130F08B7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52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EC685-EFF1-498C-9766-A24371084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56CF2-235F-4889-9ACE-A55CCAFE1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773D81-1446-48F4-BE86-1AB02C72D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CC5920-D0CD-4A65-A44B-519785950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3939DF-0A36-4D0A-9FE2-389AA2C88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82C1C1-98A9-4164-98F9-5F3CFFBD0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EA244E-3674-471E-944C-2EA16748B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BB536-390B-4FB0-856D-8C7184548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16499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2E28-AB03-471A-B91A-A50E133A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A5676-A4BE-45B3-B9B8-61CF14A5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59EDE9-B984-4C49-B666-5223BBA92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1E185-B971-4F2E-B2D9-C86B0DB06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519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704910-9590-4BC3-BB88-5C62276C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27E7A-16D0-4841-A2F9-2BC249F3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2985B-4DB1-4323-9E57-FAA7D82E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0804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49D84-29D6-417F-81F2-20BBB5B6B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0E798-AE75-466C-858F-2BE3F5248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807AA0-5EF6-4F80-AFB0-9DC09B09F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A87F80-ECA2-4385-AC5B-BA85DBD61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B74E1-5124-4579-8F9C-6F6251947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EBF02-625D-48A4-9A48-C10170B20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0903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65FCC-6926-4633-A72C-7319DFC70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5A419E-1C5B-4A4C-9806-2540F72440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D372A-0E41-4E8C-9CFF-FA8B0D17A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070A92-E8EB-4772-8E24-FA577A655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C8457D-0CA3-4938-B534-82A4C887A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6B34EF-44E3-4BEF-BCBF-BD257F3CE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0070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7945B-4394-405E-9CD0-93E3B0C41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60DC9-EA05-465D-A8C7-6032F8FBE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B7ABC-73FC-4185-9238-2377C477B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2FF99-8EC3-423D-B8B9-100DD7E6B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971E0-E9CC-44ED-8D84-2EBC525A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150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0DD7F-B25C-4A41-AF41-DCBE3153C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52D5DC-F4B9-491F-B696-ED598291C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AE70A-32DE-4FD3-BF12-0372F98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44A2A-8EE7-41E5-91CF-1166C5C19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8FD15-11B8-45D1-A628-3957418EC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44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B65B-2F6A-4C67-BB58-2B19AFC6D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5EFF2-3101-4F6C-9854-8646610B7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6B8D01-7B70-47BC-9878-6ADA403F61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24CFA0-BDA4-4FC7-92E9-42956F123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C9C638-0C2F-4DD3-B550-628424780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F5CB0-AEFA-43C7-90D0-03D71083F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E5A75-BE1B-4248-9C42-E25DBC6E5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B36B5D-6A25-4AFA-874A-E54EEA670A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F5F96C-3FB3-47C1-BA04-63DF124E7C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8CFC91-08E4-443A-A762-3F71FE6E4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C235E-F39F-402B-9021-44E8B23BC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2EC00-11F3-4B6B-96AC-D4B1D01A5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10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490884-6A9E-4409-8FEE-92E7A6B9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99876-0B76-43EA-BBFA-671E79384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17EED-2039-40E2-AC52-E6E0D0832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E98BD-5768-43CF-B05F-423E8097FA3F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164CE-7447-4A36-B28D-82351F7B5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15B9D-4808-4C2D-A184-CA5EF23FD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B32CD-A5FB-4FE3-A0C6-E6D9CEC8F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57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EC349D-2430-8427-B5B1-205D22E1F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E017C-FA6D-BAA0-F8E1-130EE29A2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907B0-4AD6-04D0-6051-43071FBD79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A4719-566D-45AC-B838-49EE6D3E98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88FA1-809A-6A23-BCE5-9B31CE1B2D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B8891-6296-2C70-2795-7A56A0E55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D3AAB-7081-4524-884B-CCA22AECC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5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67CF4F-4016-452B-80B2-15AC316D4B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5B0C63-21FD-4862-84E6-CF4041F58717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587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EB45B-8A1C-4934-AE6C-AC9AF345B452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1475F-F65B-4E12-B383-4D58CE23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6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93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08/01/2025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838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ABC6C3-2A12-45DD-86FC-47F1E55C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2E244-42DE-4113-A621-C6B64C166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AE31-8DBF-4DF5-A633-62C9050E43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7057A-3CB6-4482-95B3-991E6705BD35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DB619-CB95-4139-8402-B1294AA199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F0A53-ACCF-488C-AAD4-9DEAB8181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26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.m4a"/><Relationship Id="rId7" Type="http://schemas.openxmlformats.org/officeDocument/2006/relationships/image" Target="../media/image9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7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image" Target="../media/image33.gif"/><Relationship Id="rId3" Type="http://schemas.microsoft.com/office/2007/relationships/media" Target="../media/media23.m4a"/><Relationship Id="rId7" Type="http://schemas.openxmlformats.org/officeDocument/2006/relationships/image" Target="../media/image31.png"/><Relationship Id="rId12" Type="http://schemas.openxmlformats.org/officeDocument/2006/relationships/image" Target="../media/image32.gif"/><Relationship Id="rId2" Type="http://schemas.openxmlformats.org/officeDocument/2006/relationships/audio" Target="../media/media22.wav"/><Relationship Id="rId16" Type="http://schemas.openxmlformats.org/officeDocument/2006/relationships/slide" Target="slide28.xml"/><Relationship Id="rId1" Type="http://schemas.microsoft.com/office/2007/relationships/media" Target="../media/media22.wav"/><Relationship Id="rId6" Type="http://schemas.openxmlformats.org/officeDocument/2006/relationships/image" Target="../media/image30.png"/><Relationship Id="rId11" Type="http://schemas.openxmlformats.org/officeDocument/2006/relationships/slide" Target="slide27.xml"/><Relationship Id="rId5" Type="http://schemas.openxmlformats.org/officeDocument/2006/relationships/slideLayout" Target="../slideLayouts/slideLayout48.xml"/><Relationship Id="rId15" Type="http://schemas.openxmlformats.org/officeDocument/2006/relationships/image" Target="../media/image7.png"/><Relationship Id="rId10" Type="http://schemas.openxmlformats.org/officeDocument/2006/relationships/slide" Target="slide26.xml"/><Relationship Id="rId4" Type="http://schemas.openxmlformats.org/officeDocument/2006/relationships/audio" Target="../media/media23.m4a"/><Relationship Id="rId9" Type="http://schemas.openxmlformats.org/officeDocument/2006/relationships/slide" Target="slide25.xml"/><Relationship Id="rId14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10" Type="http://schemas.openxmlformats.org/officeDocument/2006/relationships/slide" Target="slide23.xml"/><Relationship Id="rId4" Type="http://schemas.microsoft.com/office/2007/relationships/hdphoto" Target="../media/hdphoto2.wdp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0.png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37.png"/><Relationship Id="rId11" Type="http://schemas.openxmlformats.org/officeDocument/2006/relationships/slide" Target="slide23.xml"/><Relationship Id="rId5" Type="http://schemas.microsoft.com/office/2007/relationships/hdphoto" Target="../media/hdphoto2.wdp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microsoft.com/office/2007/relationships/hdphoto" Target="../media/hdphoto2.wdp"/><Relationship Id="rId9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microsoft.com/office/2007/relationships/hdphoto" Target="../media/hdphoto2.wdp"/><Relationship Id="rId9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7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notesSlide" Target="../notesSlides/notesSlid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2.xml"/><Relationship Id="rId7" Type="http://schemas.openxmlformats.org/officeDocument/2006/relationships/image" Target="../media/image49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8.emf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7DAC351-435B-435D-C6A6-EA6DCF1F9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61"/>
            <a:ext cx="12192000" cy="6830677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0DEDEC1-5F12-01DB-E1EF-FFA1148536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65745" y="13652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455"/>
    </mc:Choice>
    <mc:Fallback xmlns="">
      <p:transition spd="slow" advTm="47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86492-B49C-3627-30A1-A20C30450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92476A5-575E-9306-5FCC-9A7A94115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997745-7F48-FD39-4B03-951C15130227}"/>
              </a:ext>
            </a:extLst>
          </p:cNvPr>
          <p:cNvSpPr txBox="1"/>
          <p:nvPr/>
        </p:nvSpPr>
        <p:spPr>
          <a:xfrm>
            <a:off x="595904" y="523362"/>
            <a:ext cx="10703256" cy="181588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 rtl="0">
              <a:spcBef>
                <a:spcPts val="0"/>
              </a:spcBef>
              <a:spcAft>
                <a:spcPts val="500"/>
              </a:spcAft>
            </a:pPr>
            <a:r>
              <a:rPr lang="en-US" sz="2800" b="1" i="0" u="none" strike="noStrike" dirty="0">
                <a:effectLst/>
                <a:latin typeface="+mj-lt"/>
              </a:rPr>
              <a:t>       </a:t>
            </a:r>
            <a:r>
              <a:rPr lang="vi-VN" sz="2800" b="1" i="0" u="none" strike="noStrike" dirty="0">
                <a:effectLst/>
                <a:latin typeface="+mj-lt"/>
              </a:rPr>
              <a:t>Trong dịp lễ hội, một số làng ở miền Bắc và miền Trung Việt Nam có tổ chức thổi cơm thi. Cuộc thi thổi</a:t>
            </a:r>
            <a:r>
              <a:rPr lang="en-US" sz="2800" dirty="0">
                <a:latin typeface="+mj-lt"/>
              </a:rPr>
              <a:t> </a:t>
            </a:r>
            <a:r>
              <a:rPr lang="vi-VN" sz="2800" b="1" i="0" u="none" strike="noStrike" dirty="0">
                <a:effectLst/>
                <a:latin typeface="+mj-lt"/>
              </a:rPr>
              <a:t>cơm ở từng nơi có những luật lệ, nét đặc trưng riêng như nấu cơm trên thuyền, nấu cơm trông trẻ, vừa đi</a:t>
            </a:r>
            <a:r>
              <a:rPr lang="en-US" sz="2800" b="1" i="0" u="none" strike="noStrike" dirty="0">
                <a:effectLst/>
                <a:latin typeface="+mj-lt"/>
              </a:rPr>
              <a:t> </a:t>
            </a:r>
            <a:r>
              <a:rPr lang="en-US" sz="28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vi-VN" sz="2800" b="1" i="0" u="none" strike="noStrike" dirty="0">
                <a:effectLst/>
                <a:latin typeface="+mj-lt"/>
              </a:rPr>
              <a:t> n</a:t>
            </a:r>
            <a:r>
              <a:rPr lang="en-US" sz="2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ấ</a:t>
            </a:r>
            <a:r>
              <a:rPr lang="vi-VN" sz="2800" b="1" i="0" u="none" strike="noStrike" dirty="0">
                <a:effectLst/>
                <a:latin typeface="+mj-lt"/>
              </a:rPr>
              <a:t>u c</a:t>
            </a:r>
            <a:r>
              <a:rPr lang="en-US" sz="2800" b="1" dirty="0">
                <a:latin typeface="+mj-lt"/>
              </a:rPr>
              <a:t>ơ</a:t>
            </a:r>
            <a:r>
              <a:rPr lang="vi-VN" sz="2800" b="1" i="0" u="none" strike="noStrike" dirty="0">
                <a:effectLst/>
                <a:latin typeface="+mj-lt"/>
              </a:rPr>
              <a:t>m,...</a:t>
            </a:r>
            <a:endParaRPr lang="vi-VN" sz="2800" b="0" dirty="0">
              <a:effectLst/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1EDF8E-B3B8-D807-44CC-DA37AAE7F522}"/>
              </a:ext>
            </a:extLst>
          </p:cNvPr>
          <p:cNvSpPr txBox="1"/>
          <p:nvPr/>
        </p:nvSpPr>
        <p:spPr>
          <a:xfrm>
            <a:off x="3174988" y="5322039"/>
            <a:ext cx="51606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1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đọc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442347-FD02-5287-0E58-E2B77446DFA1}"/>
              </a:ext>
            </a:extLst>
          </p:cNvPr>
          <p:cNvSpPr txBox="1"/>
          <p:nvPr/>
        </p:nvSpPr>
        <p:spPr>
          <a:xfrm>
            <a:off x="257234" y="3798402"/>
            <a:ext cx="2133600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b="1" i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</a:rPr>
              <a:t>Sapo</a:t>
            </a:r>
            <a:endParaRPr lang="en-US" sz="7200" dirty="0">
              <a:solidFill>
                <a:srgbClr val="0000FF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A6A371-D4C1-1CD1-C7DE-E96BA04816E8}"/>
              </a:ext>
            </a:extLst>
          </p:cNvPr>
          <p:cNvSpPr txBox="1"/>
          <p:nvPr/>
        </p:nvSpPr>
        <p:spPr>
          <a:xfrm>
            <a:off x="3172266" y="2862606"/>
            <a:ext cx="725719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Cung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cấp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nhấn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mạnh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số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tin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chung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về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hội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thổi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cơm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4AB51A-C666-68BD-F97E-2727A810D4D2}"/>
              </a:ext>
            </a:extLst>
          </p:cNvPr>
          <p:cNvSpPr txBox="1"/>
          <p:nvPr/>
        </p:nvSpPr>
        <p:spPr>
          <a:xfrm>
            <a:off x="3130235" y="4306234"/>
            <a:ext cx="6188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1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r>
              <a:rPr lang="en-US" dirty="0" err="1"/>
              <a:t>Gợi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543D27A-12AF-D8A1-9009-B6BBF4644E40}"/>
              </a:ext>
            </a:extLst>
          </p:cNvPr>
          <p:cNvCxnSpPr>
            <a:endCxn id="17" idx="1"/>
          </p:cNvCxnSpPr>
          <p:nvPr/>
        </p:nvCxnSpPr>
        <p:spPr>
          <a:xfrm flipV="1">
            <a:off x="2390834" y="3401215"/>
            <a:ext cx="781432" cy="9050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926B809-1EA4-E4F6-4817-B8AB88279DAA}"/>
              </a:ext>
            </a:extLst>
          </p:cNvPr>
          <p:cNvCxnSpPr>
            <a:cxnSpLocks/>
          </p:cNvCxnSpPr>
          <p:nvPr/>
        </p:nvCxnSpPr>
        <p:spPr>
          <a:xfrm>
            <a:off x="2390834" y="4329317"/>
            <a:ext cx="895350" cy="3124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613E90B-0C0D-0DDE-127C-D814B1E73574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390834" y="4306234"/>
            <a:ext cx="895350" cy="12473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apo">
            <a:hlinkClick r:id="" action="ppaction://media"/>
            <a:extLst>
              <a:ext uri="{FF2B5EF4-FFF2-40B4-BE49-F238E27FC236}">
                <a16:creationId xmlns:a16="http://schemas.microsoft.com/office/drawing/2014/main" id="{C5F44EC8-5EEC-AD7E-C4F9-C8A43F364E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51382" y="844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70"/>
    </mc:Choice>
    <mc:Fallback xmlns="">
      <p:transition spd="slow" advTm="415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15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5" grpId="0" animBg="1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CFE8A-2DF0-130B-1ECF-DEA8957CA7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01ABE5-9A71-B015-AA2B-62E834938C97}"/>
              </a:ext>
            </a:extLst>
          </p:cNvPr>
          <p:cNvSpPr txBox="1"/>
          <p:nvPr/>
        </p:nvSpPr>
        <p:spPr>
          <a:xfrm>
            <a:off x="2772927" y="1302214"/>
            <a:ext cx="65931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en-US" sz="48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7B54D6-F846-49AD-B2AC-908EBA8E4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99" y="2282485"/>
            <a:ext cx="3476210" cy="28991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A16D2D-2D14-36C5-2A17-90512A9D74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8789" y="3092530"/>
            <a:ext cx="3622923" cy="28061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9A25C8-C17A-ACFE-540A-A0B906F925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1336" y="4029783"/>
            <a:ext cx="3844071" cy="28282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Các hội thi thổi cơm">
            <a:hlinkClick r:id="" action="ppaction://media"/>
            <a:extLst>
              <a:ext uri="{FF2B5EF4-FFF2-40B4-BE49-F238E27FC236}">
                <a16:creationId xmlns:a16="http://schemas.microsoft.com/office/drawing/2014/main" id="{00953B4A-E85A-C7F4-478B-2C2BB69387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64067" y="1266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4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98">
        <p:fade/>
      </p:transition>
    </mc:Choice>
    <mc:Fallback xmlns="">
      <p:transition spd="med" advTm="83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34DF9F0-F654-5B23-A160-390B5CDD4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890BCD-E3F5-68F1-D719-A35883CC74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882615" cy="1582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1EEE1E-C186-2991-3526-5709D4418D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8095" y="472762"/>
            <a:ext cx="6133108" cy="13268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2AD853-2665-ED3C-5AA5-04BCE4FDDB18}"/>
              </a:ext>
            </a:extLst>
          </p:cNvPr>
          <p:cNvSpPr txBox="1"/>
          <p:nvPr/>
        </p:nvSpPr>
        <p:spPr>
          <a:xfrm>
            <a:off x="1310567" y="1927265"/>
            <a:ext cx="1004816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vi-VN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Thị Cấm (Từ Liêm - Hà Nội</a:t>
            </a:r>
            <a:r>
              <a:rPr lang="en-US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vi-VN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</a:t>
            </a:r>
            <a:r>
              <a:rPr lang="en-US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ở</a:t>
            </a:r>
            <a:r>
              <a:rPr lang="vi-VN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hội làng Chuông (Hà Nội)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</a:t>
            </a:r>
            <a:r>
              <a:rPr lang="vi-VN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Từ Trọng (Hoằng Hoá - Thanh Hoá)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vi-VN" sz="28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Hành Thiện (Nam Định)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142B19-5211-BD8A-16E0-9D1000F9FC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901382"/>
              </p:ext>
            </p:extLst>
          </p:nvPr>
        </p:nvGraphicFramePr>
        <p:xfrm>
          <a:off x="1310567" y="3870812"/>
          <a:ext cx="9540662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384401">
                  <a:extLst>
                    <a:ext uri="{9D8B030D-6E8A-4147-A177-3AD203B41FA5}">
                      <a16:colId xmlns:a16="http://schemas.microsoft.com/office/drawing/2014/main" val="2487954925"/>
                    </a:ext>
                  </a:extLst>
                </a:gridCol>
                <a:gridCol w="2384401">
                  <a:extLst>
                    <a:ext uri="{9D8B030D-6E8A-4147-A177-3AD203B41FA5}">
                      <a16:colId xmlns:a16="http://schemas.microsoft.com/office/drawing/2014/main" val="2279108428"/>
                    </a:ext>
                  </a:extLst>
                </a:gridCol>
                <a:gridCol w="2385930">
                  <a:extLst>
                    <a:ext uri="{9D8B030D-6E8A-4147-A177-3AD203B41FA5}">
                      <a16:colId xmlns:a16="http://schemas.microsoft.com/office/drawing/2014/main" val="635133959"/>
                    </a:ext>
                  </a:extLst>
                </a:gridCol>
                <a:gridCol w="2385930">
                  <a:extLst>
                    <a:ext uri="{9D8B030D-6E8A-4147-A177-3AD203B41FA5}">
                      <a16:colId xmlns:a16="http://schemas.microsoft.com/office/drawing/2014/main" val="21865343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Đối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tượng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bước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497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55478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Mục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đích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555851"/>
                  </a:ext>
                </a:extLst>
              </a:tr>
            </a:tbl>
          </a:graphicData>
        </a:graphic>
      </p:graphicFrame>
      <p:pic>
        <p:nvPicPr>
          <p:cNvPr id="2" name="nhiệm vụ">
            <a:hlinkClick r:id="" action="ppaction://media"/>
            <a:extLst>
              <a:ext uri="{FF2B5EF4-FFF2-40B4-BE49-F238E27FC236}">
                <a16:creationId xmlns:a16="http://schemas.microsoft.com/office/drawing/2014/main" id="{AE52668E-BA06-965A-1C18-F1A4458230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24738" y="971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848"/>
    </mc:Choice>
    <mc:Fallback xmlns="">
      <p:transition spd="slow" advTm="57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7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A7AC5F-3D91-35AE-391B-3A366F0ED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493792"/>
              </p:ext>
            </p:extLst>
          </p:nvPr>
        </p:nvGraphicFramePr>
        <p:xfrm>
          <a:off x="354842" y="1205484"/>
          <a:ext cx="11457608" cy="5308600"/>
        </p:xfrm>
        <a:graphic>
          <a:graphicData uri="http://schemas.openxmlformats.org/drawingml/2006/table">
            <a:tbl>
              <a:tblPr firstRow="1" firstCol="1" bandRow="1"/>
              <a:tblGrid>
                <a:gridCol w="1988124">
                  <a:extLst>
                    <a:ext uri="{9D8B030D-6E8A-4147-A177-3AD203B41FA5}">
                      <a16:colId xmlns:a16="http://schemas.microsoft.com/office/drawing/2014/main" val="3486252341"/>
                    </a:ext>
                  </a:extLst>
                </a:gridCol>
                <a:gridCol w="2328644">
                  <a:extLst>
                    <a:ext uri="{9D8B030D-6E8A-4147-A177-3AD203B41FA5}">
                      <a16:colId xmlns:a16="http://schemas.microsoft.com/office/drawing/2014/main" val="3133339078"/>
                    </a:ext>
                  </a:extLst>
                </a:gridCol>
                <a:gridCol w="3027048">
                  <a:extLst>
                    <a:ext uri="{9D8B030D-6E8A-4147-A177-3AD203B41FA5}">
                      <a16:colId xmlns:a16="http://schemas.microsoft.com/office/drawing/2014/main" val="62437628"/>
                    </a:ext>
                  </a:extLst>
                </a:gridCol>
                <a:gridCol w="4113792">
                  <a:extLst>
                    <a:ext uri="{9D8B030D-6E8A-4147-A177-3AD203B41FA5}">
                      <a16:colId xmlns:a16="http://schemas.microsoft.com/office/drawing/2014/main" val="21490556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Đối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tượng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bước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96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13137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5811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4616DBC-D6D0-0E5F-32C3-472C4299CC43}"/>
              </a:ext>
            </a:extLst>
          </p:cNvPr>
          <p:cNvSpPr txBox="1"/>
          <p:nvPr/>
        </p:nvSpPr>
        <p:spPr>
          <a:xfrm>
            <a:off x="502379" y="1915208"/>
            <a:ext cx="169491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bắt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buộc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hay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nữ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5E64A8-8CD9-C111-E766-E2B0C76DFAC9}"/>
              </a:ext>
            </a:extLst>
          </p:cNvPr>
          <p:cNvSpPr txBox="1"/>
          <p:nvPr/>
        </p:nvSpPr>
        <p:spPr>
          <a:xfrm>
            <a:off x="2446362" y="1699764"/>
            <a:ext cx="21392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3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bước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;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lửa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lấy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nước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;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thổi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cơm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547A02-8F44-2192-E7A3-87D1D693C094}"/>
              </a:ext>
            </a:extLst>
          </p:cNvPr>
          <p:cNvSpPr txBox="1"/>
          <p:nvPr/>
        </p:nvSpPr>
        <p:spPr>
          <a:xfrm>
            <a:off x="4834721" y="1699764"/>
            <a:ext cx="277163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lửa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nứa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cọ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áp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bùi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nhùi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rơm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khô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bén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lửa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24810B-9F61-9BD7-E3FA-F3D530D4BB16}"/>
              </a:ext>
            </a:extLst>
          </p:cNvPr>
          <p:cNvSpPr txBox="1"/>
          <p:nvPr/>
        </p:nvSpPr>
        <p:spPr>
          <a:xfrm>
            <a:off x="7821206" y="1541234"/>
            <a:ext cx="3902789" cy="3397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Đội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gạo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dẻo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FF6BDA-E2B3-1763-01FB-C29C5DDBC935}"/>
              </a:ext>
            </a:extLst>
          </p:cNvPr>
          <p:cNvSpPr txBox="1"/>
          <p:nvPr/>
        </p:nvSpPr>
        <p:spPr>
          <a:xfrm>
            <a:off x="468005" y="4827940"/>
            <a:ext cx="11255990" cy="171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hử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thách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khéo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léo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kết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hợp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hài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hoà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giữa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những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người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tham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 Qua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hội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ông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cha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nhắc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nhở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chúng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ta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nhớ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về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cội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nguồn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nhớ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ơn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những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vị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anh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hùng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xưa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D99B45-47C4-33E0-101C-4459DEAB7128}"/>
              </a:ext>
            </a:extLst>
          </p:cNvPr>
          <p:cNvSpPr txBox="1"/>
          <p:nvPr/>
        </p:nvSpPr>
        <p:spPr>
          <a:xfrm>
            <a:off x="367196" y="239164"/>
            <a:ext cx="114576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</a:rPr>
              <a:t>Nhóm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</a:rPr>
              <a:t> 1: </a:t>
            </a:r>
            <a:r>
              <a:rPr lang="vi-V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Thị Cấm (Từ Liêm - Hà Nội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AE8EC42-962B-3466-CE2B-5FA17EF716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81121" y="1979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8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141"/>
    </mc:Choice>
    <mc:Fallback xmlns="">
      <p:transition spd="slow" advTm="70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701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3" grpId="0"/>
      <p:bldP spid="16" grpId="0"/>
      <p:bldP spid="18" grpId="0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A7AC5F-3D91-35AE-391B-3A366F0ED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938835"/>
              </p:ext>
            </p:extLst>
          </p:nvPr>
        </p:nvGraphicFramePr>
        <p:xfrm>
          <a:off x="367195" y="851349"/>
          <a:ext cx="11457608" cy="5863336"/>
        </p:xfrm>
        <a:graphic>
          <a:graphicData uri="http://schemas.openxmlformats.org/drawingml/2006/table">
            <a:tbl>
              <a:tblPr firstRow="1" firstCol="1" bandRow="1"/>
              <a:tblGrid>
                <a:gridCol w="1679969">
                  <a:extLst>
                    <a:ext uri="{9D8B030D-6E8A-4147-A177-3AD203B41FA5}">
                      <a16:colId xmlns:a16="http://schemas.microsoft.com/office/drawing/2014/main" val="3486252341"/>
                    </a:ext>
                  </a:extLst>
                </a:gridCol>
                <a:gridCol w="1757920">
                  <a:extLst>
                    <a:ext uri="{9D8B030D-6E8A-4147-A177-3AD203B41FA5}">
                      <a16:colId xmlns:a16="http://schemas.microsoft.com/office/drawing/2014/main" val="3133339078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62437628"/>
                    </a:ext>
                  </a:extLst>
                </a:gridCol>
                <a:gridCol w="2533319">
                  <a:extLst>
                    <a:ext uri="{9D8B030D-6E8A-4147-A177-3AD203B41FA5}">
                      <a16:colId xmlns:a16="http://schemas.microsoft.com/office/drawing/2014/main" val="21490556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Đối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tượng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bước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96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13137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5811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4616DBC-D6D0-0E5F-32C3-472C4299CC43}"/>
              </a:ext>
            </a:extLst>
          </p:cNvPr>
          <p:cNvSpPr txBox="1"/>
          <p:nvPr/>
        </p:nvSpPr>
        <p:spPr>
          <a:xfrm>
            <a:off x="429556" y="1603824"/>
            <a:ext cx="14855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5E64A8-8CD9-C111-E766-E2B0C76DFAC9}"/>
              </a:ext>
            </a:extLst>
          </p:cNvPr>
          <p:cNvSpPr txBox="1"/>
          <p:nvPr/>
        </p:nvSpPr>
        <p:spPr>
          <a:xfrm>
            <a:off x="2045832" y="1763164"/>
            <a:ext cx="183790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547A02-8F44-2192-E7A3-87D1D693C094}"/>
              </a:ext>
            </a:extLst>
          </p:cNvPr>
          <p:cNvSpPr txBox="1"/>
          <p:nvPr/>
        </p:nvSpPr>
        <p:spPr>
          <a:xfrm>
            <a:off x="3883735" y="1201461"/>
            <a:ext cx="5424037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en-US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1,5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mét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đứa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chừng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nhảy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khỏi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6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nam</a:t>
            </a:r>
            <a:r>
              <a:rPr lang="en-US" sz="2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chàng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trai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nan,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bơi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sang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bờ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kia,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bờ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thảy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bồng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bềnh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Tay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ướt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lừa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ổn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24810B-9F61-9BD7-E3FA-F3D530D4BB16}"/>
              </a:ext>
            </a:extLst>
          </p:cNvPr>
          <p:cNvSpPr txBox="1"/>
          <p:nvPr/>
        </p:nvSpPr>
        <p:spPr>
          <a:xfrm>
            <a:off x="9307773" y="1465627"/>
            <a:ext cx="245467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65100"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nồi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dẻo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FF6BDA-E2B3-1763-01FB-C29C5DDBC935}"/>
              </a:ext>
            </a:extLst>
          </p:cNvPr>
          <p:cNvSpPr txBox="1"/>
          <p:nvPr/>
        </p:nvSpPr>
        <p:spPr>
          <a:xfrm>
            <a:off x="796413" y="5757201"/>
            <a:ext cx="109660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165100" algn="ctr">
              <a:defRPr/>
            </a:pP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đảm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đang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giỏi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lvl="0" indent="165100" algn="ctr">
              <a:defRPr/>
            </a:pP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phụ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nam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D99B45-47C4-33E0-101C-4459DEAB7128}"/>
              </a:ext>
            </a:extLst>
          </p:cNvPr>
          <p:cNvSpPr txBox="1"/>
          <p:nvPr/>
        </p:nvSpPr>
        <p:spPr>
          <a:xfrm>
            <a:off x="367196" y="239164"/>
            <a:ext cx="114576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 2: </a:t>
            </a:r>
            <a:r>
              <a:rPr lang="vi-VN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ở</a:t>
            </a:r>
            <a:r>
              <a:rPr lang="vi-VN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hội làng Chuông (Hà Nội)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7118053-7F97-712D-0ABE-250545AD51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5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88"/>
    </mc:Choice>
    <mc:Fallback xmlns="">
      <p:transition spd="slow" advTm="92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92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3" grpId="0"/>
      <p:bldP spid="16" grpId="0"/>
      <p:bldP spid="18" grpId="0"/>
      <p:bldP spid="20" grpId="0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A7AC5F-3D91-35AE-391B-3A366F0ED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397306"/>
              </p:ext>
            </p:extLst>
          </p:nvPr>
        </p:nvGraphicFramePr>
        <p:xfrm>
          <a:off x="367196" y="1547385"/>
          <a:ext cx="11457608" cy="4467860"/>
        </p:xfrm>
        <a:graphic>
          <a:graphicData uri="http://schemas.openxmlformats.org/drawingml/2006/table">
            <a:tbl>
              <a:tblPr firstRow="1" firstCol="1" bandRow="1"/>
              <a:tblGrid>
                <a:gridCol w="1679969">
                  <a:extLst>
                    <a:ext uri="{9D8B030D-6E8A-4147-A177-3AD203B41FA5}">
                      <a16:colId xmlns:a16="http://schemas.microsoft.com/office/drawing/2014/main" val="3486252341"/>
                    </a:ext>
                  </a:extLst>
                </a:gridCol>
                <a:gridCol w="1787857">
                  <a:extLst>
                    <a:ext uri="{9D8B030D-6E8A-4147-A177-3AD203B41FA5}">
                      <a16:colId xmlns:a16="http://schemas.microsoft.com/office/drawing/2014/main" val="3133339078"/>
                    </a:ext>
                  </a:extLst>
                </a:gridCol>
                <a:gridCol w="4653886">
                  <a:extLst>
                    <a:ext uri="{9D8B030D-6E8A-4147-A177-3AD203B41FA5}">
                      <a16:colId xmlns:a16="http://schemas.microsoft.com/office/drawing/2014/main" val="62437628"/>
                    </a:ext>
                  </a:extLst>
                </a:gridCol>
                <a:gridCol w="3335896">
                  <a:extLst>
                    <a:ext uri="{9D8B030D-6E8A-4147-A177-3AD203B41FA5}">
                      <a16:colId xmlns:a16="http://schemas.microsoft.com/office/drawing/2014/main" val="21490556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Đối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tượng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bước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96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13137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5811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4616DBC-D6D0-0E5F-32C3-472C4299CC43}"/>
              </a:ext>
            </a:extLst>
          </p:cNvPr>
          <p:cNvSpPr txBox="1"/>
          <p:nvPr/>
        </p:nvSpPr>
        <p:spPr>
          <a:xfrm>
            <a:off x="527614" y="2346329"/>
            <a:ext cx="14014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800">
                <a:latin typeface="Times New Roman" panose="02020603050405020304" pitchFamily="18" charset="0"/>
                <a:ea typeface="Times New Roman" panose="02020603050405020304" pitchFamily="18" charset="0"/>
              </a:rPr>
              <a:t>Không bắt buộc nam hay nữ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5E64A8-8CD9-C111-E766-E2B0C76DFAC9}"/>
              </a:ext>
            </a:extLst>
          </p:cNvPr>
          <p:cNvSpPr txBox="1"/>
          <p:nvPr/>
        </p:nvSpPr>
        <p:spPr>
          <a:xfrm>
            <a:off x="2055677" y="2459200"/>
            <a:ext cx="21392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547A02-8F44-2192-E7A3-87D1D693C094}"/>
              </a:ext>
            </a:extLst>
          </p:cNvPr>
          <p:cNvSpPr txBox="1"/>
          <p:nvPr/>
        </p:nvSpPr>
        <p:spPr>
          <a:xfrm>
            <a:off x="3937824" y="2203344"/>
            <a:ext cx="451300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ngồi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thúng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lộng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kiềng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ẩm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mía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24810B-9F61-9BD7-E3FA-F3D530D4BB16}"/>
              </a:ext>
            </a:extLst>
          </p:cNvPr>
          <p:cNvSpPr txBox="1"/>
          <p:nvPr/>
        </p:nvSpPr>
        <p:spPr>
          <a:xfrm>
            <a:off x="8668253" y="2226491"/>
            <a:ext cx="29361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65100"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nồi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xôi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dẻo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FF6BDA-E2B3-1763-01FB-C29C5DDBC935}"/>
              </a:ext>
            </a:extLst>
          </p:cNvPr>
          <p:cNvSpPr txBox="1"/>
          <p:nvPr/>
        </p:nvSpPr>
        <p:spPr>
          <a:xfrm>
            <a:off x="558680" y="5055692"/>
            <a:ext cx="110746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165100" algn="ctr">
              <a:defRPr/>
            </a:pP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đòi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khoẻ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thạo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nấu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D99B45-47C4-33E0-101C-4459DEAB7128}"/>
              </a:ext>
            </a:extLst>
          </p:cNvPr>
          <p:cNvSpPr txBox="1"/>
          <p:nvPr/>
        </p:nvSpPr>
        <p:spPr>
          <a:xfrm>
            <a:off x="367196" y="239164"/>
            <a:ext cx="114576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3:</a:t>
            </a:r>
            <a:r>
              <a:rPr lang="vi-V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Từ Trọng (Hoằng Hoá - Thanh Hoá)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FF8B35A-1045-CD9E-79B5-ED386B0EFB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19938" y="3081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6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29"/>
    </mc:Choice>
    <mc:Fallback xmlns="">
      <p:transition spd="slow" advTm="530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30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3" grpId="0"/>
      <p:bldP spid="16" grpId="0"/>
      <p:bldP spid="18" grpId="0"/>
      <p:bldP spid="20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A7AC5F-3D91-35AE-391B-3A366F0ED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037019"/>
              </p:ext>
            </p:extLst>
          </p:nvPr>
        </p:nvGraphicFramePr>
        <p:xfrm>
          <a:off x="367196" y="1547385"/>
          <a:ext cx="11457608" cy="5308600"/>
        </p:xfrm>
        <a:graphic>
          <a:graphicData uri="http://schemas.openxmlformats.org/drawingml/2006/table">
            <a:tbl>
              <a:tblPr firstRow="1" firstCol="1" bandRow="1"/>
              <a:tblGrid>
                <a:gridCol w="1679969">
                  <a:extLst>
                    <a:ext uri="{9D8B030D-6E8A-4147-A177-3AD203B41FA5}">
                      <a16:colId xmlns:a16="http://schemas.microsoft.com/office/drawing/2014/main" val="3486252341"/>
                    </a:ext>
                  </a:extLst>
                </a:gridCol>
                <a:gridCol w="1787857">
                  <a:extLst>
                    <a:ext uri="{9D8B030D-6E8A-4147-A177-3AD203B41FA5}">
                      <a16:colId xmlns:a16="http://schemas.microsoft.com/office/drawing/2014/main" val="3133339078"/>
                    </a:ext>
                  </a:extLst>
                </a:gridCol>
                <a:gridCol w="4653886">
                  <a:extLst>
                    <a:ext uri="{9D8B030D-6E8A-4147-A177-3AD203B41FA5}">
                      <a16:colId xmlns:a16="http://schemas.microsoft.com/office/drawing/2014/main" val="62437628"/>
                    </a:ext>
                  </a:extLst>
                </a:gridCol>
                <a:gridCol w="3335896">
                  <a:extLst>
                    <a:ext uri="{9D8B030D-6E8A-4147-A177-3AD203B41FA5}">
                      <a16:colId xmlns:a16="http://schemas.microsoft.com/office/drawing/2014/main" val="21490556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Đối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tượng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bước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Thử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thách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đánh</a:t>
                      </a:r>
                      <a:r>
                        <a:rPr lang="en-US" sz="28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96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13137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65100" algn="just">
                        <a:lnSpc>
                          <a:spcPct val="130000"/>
                        </a:lnSpc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5811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4616DBC-D6D0-0E5F-32C3-472C4299CC43}"/>
              </a:ext>
            </a:extLst>
          </p:cNvPr>
          <p:cNvSpPr txBox="1"/>
          <p:nvPr/>
        </p:nvSpPr>
        <p:spPr>
          <a:xfrm>
            <a:off x="527614" y="2346329"/>
            <a:ext cx="14014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Chỉ có nam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5E64A8-8CD9-C111-E766-E2B0C76DFAC9}"/>
              </a:ext>
            </a:extLst>
          </p:cNvPr>
          <p:cNvSpPr txBox="1"/>
          <p:nvPr/>
        </p:nvSpPr>
        <p:spPr>
          <a:xfrm>
            <a:off x="2188409" y="2459200"/>
            <a:ext cx="21392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547A02-8F44-2192-E7A3-87D1D693C094}"/>
              </a:ext>
            </a:extLst>
          </p:cNvPr>
          <p:cNvSpPr txBox="1"/>
          <p:nvPr/>
        </p:nvSpPr>
        <p:spPr>
          <a:xfrm>
            <a:off x="3894004" y="2133085"/>
            <a:ext cx="450980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buộc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cành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dẻo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dai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hon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kia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nứa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châm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đuốc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24810B-9F61-9BD7-E3FA-F3D530D4BB16}"/>
              </a:ext>
            </a:extLst>
          </p:cNvPr>
          <p:cNvSpPr txBox="1"/>
          <p:nvPr/>
        </p:nvSpPr>
        <p:spPr>
          <a:xfrm>
            <a:off x="8757513" y="2269385"/>
            <a:ext cx="271358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65100"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dẻo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FF6BDA-E2B3-1763-01FB-C29C5DDBC935}"/>
              </a:ext>
            </a:extLst>
          </p:cNvPr>
          <p:cNvSpPr txBox="1"/>
          <p:nvPr/>
        </p:nvSpPr>
        <p:spPr>
          <a:xfrm>
            <a:off x="527614" y="5981450"/>
            <a:ext cx="11074638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165100" algn="ctr">
              <a:lnSpc>
                <a:spcPct val="130000"/>
              </a:lnSpc>
              <a:defRPr/>
            </a:pPr>
            <a:r>
              <a:rPr lang="en-US" sz="2400" b="1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 thi thử thách sự khéo léo của những người đàn ông.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D99B45-47C4-33E0-101C-4459DEAB7128}"/>
              </a:ext>
            </a:extLst>
          </p:cNvPr>
          <p:cNvSpPr txBox="1"/>
          <p:nvPr/>
        </p:nvSpPr>
        <p:spPr>
          <a:xfrm>
            <a:off x="367196" y="239164"/>
            <a:ext cx="114576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 4: </a:t>
            </a:r>
            <a:r>
              <a:rPr lang="vi-VN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Hành Thiện (Nam Định)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452604C-90A7-EBF1-3DEB-648CBFD4A4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02252" y="10830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5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563"/>
    </mc:Choice>
    <mc:Fallback xmlns="">
      <p:transition spd="slow" advTm="47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7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3" grpId="0"/>
      <p:bldP spid="16" grpId="0"/>
      <p:bldP spid="18" grpId="0"/>
      <p:bldP spid="20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FEDE84-026D-21EC-93F8-6C4F1B3BB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09923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E7515D-9C91-BE2C-3135-A6C68E7D623D}"/>
              </a:ext>
            </a:extLst>
          </p:cNvPr>
          <p:cNvSpPr txBox="1"/>
          <p:nvPr/>
        </p:nvSpPr>
        <p:spPr>
          <a:xfrm>
            <a:off x="2372139" y="1099111"/>
            <a:ext cx="9051235" cy="415498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just"/>
            <a:r>
              <a:rPr lang="nl-NL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ở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hội Thị Cấm (Hà Nội)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-&gt;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Qua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nhắc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nhở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hùng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xưa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ở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hội làng Chuông (Hà Nội)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-&gt;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đảm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đang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giỏi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phụ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Từ Trọng (Hoằng Hoá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Thanh Hoá)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-&gt;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khoẻ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thạo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nấu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 nấu cơm ở hội Hành Thiện (Nam Định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4FB6C8-41AA-9576-617B-C0EDEE0F72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068" y="-482842"/>
            <a:ext cx="1945443" cy="1979518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D745F4E-20E9-F27B-1B31-DBE32E7C9C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81232" y="17585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29"/>
    </mc:Choice>
    <mc:Fallback xmlns="">
      <p:transition spd="slow" advTm="100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04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CFE8A-2DF0-130B-1ECF-DEA8957CA7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01ABE5-9A71-B015-AA2B-62E834938C97}"/>
              </a:ext>
            </a:extLst>
          </p:cNvPr>
          <p:cNvSpPr txBox="1"/>
          <p:nvPr/>
        </p:nvSpPr>
        <p:spPr>
          <a:xfrm>
            <a:off x="2680162" y="2282875"/>
            <a:ext cx="65931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nl-NL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Ý nghĩa của văn bản</a:t>
            </a:r>
            <a:endParaRPr lang="en-US" sz="48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96AB4E3-1361-2649-15BF-E8B70CBD65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68"/>
    </mc:Choice>
    <mc:Fallback xmlns="">
      <p:transition spd="slow" advTm="6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25B408-FA07-F4FB-CF84-5013F61C0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5DC4A6-7367-3BAE-17E1-3F37B84294EA}"/>
              </a:ext>
            </a:extLst>
          </p:cNvPr>
          <p:cNvSpPr txBox="1"/>
          <p:nvPr/>
        </p:nvSpPr>
        <p:spPr>
          <a:xfrm>
            <a:off x="2825086" y="958963"/>
            <a:ext cx="7533564" cy="2751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Em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</a:p>
          <a:p>
            <a:pPr algn="just">
              <a:lnSpc>
                <a:spcPct val="150000"/>
              </a:lnSpc>
            </a:pP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94E070-1EBF-FC4F-2837-3E109D55B6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3070" y="544113"/>
            <a:ext cx="3401863" cy="265808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5DD49FA-0D1E-2639-11D6-334D4195E0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7"/>
    </mc:Choice>
    <mc:Fallback xmlns="">
      <p:transition spd="slow" advTm="14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5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2E1F2A-2526-3D5F-DCFB-BFC984F9E1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18">
            <a:extLst>
              <a:ext uri="{FF2B5EF4-FFF2-40B4-BE49-F238E27FC236}">
                <a16:creationId xmlns:a16="http://schemas.microsoft.com/office/drawing/2014/main" id="{8B3FB1FE-089F-D70D-115C-8807B1E25CC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6718" y="674136"/>
            <a:ext cx="3903786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sng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TIẾT:</a:t>
            </a:r>
            <a:r>
              <a:rPr kumimoji="0" lang="en-US" altLang="zh-CN" sz="4000" b="1" i="0" u="sng" strike="noStrike" kern="1200" cap="none" spc="0" normalizeH="0" noProof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59 -60</a:t>
            </a:r>
            <a:endParaRPr kumimoji="0" lang="en-US" altLang="zh-CN" sz="4000" b="1" i="0" u="sng" strike="noStrike" kern="1200" cap="none" spc="0" normalizeH="0" baseline="0" noProof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F3975D-2D32-29BB-E60B-5EABA6CBCBCB}"/>
              </a:ext>
            </a:extLst>
          </p:cNvPr>
          <p:cNvSpPr txBox="1"/>
          <p:nvPr/>
        </p:nvSpPr>
        <p:spPr>
          <a:xfrm>
            <a:off x="7017353" y="3497642"/>
            <a:ext cx="4075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dulichvietnam.org.vn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F74224-3B21-BAE9-C081-EAEBF874BBE7}"/>
              </a:ext>
            </a:extLst>
          </p:cNvPr>
          <p:cNvSpPr txBox="1"/>
          <p:nvPr/>
        </p:nvSpPr>
        <p:spPr>
          <a:xfrm>
            <a:off x="2570869" y="1448916"/>
            <a:ext cx="7318717" cy="677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4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ĐỌC HIỂU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VĂN BẢN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79C9D2-5DC2-39A4-425E-4D9ACEB047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6841" y="2296329"/>
            <a:ext cx="9673688" cy="1233659"/>
          </a:xfrm>
          <a:prstGeom prst="rect">
            <a:avLst/>
          </a:prstGeom>
        </p:spPr>
      </p:pic>
      <p:pic>
        <p:nvPicPr>
          <p:cNvPr id="2" name="Dẫn dắt vào bài">
            <a:hlinkClick r:id="" action="ppaction://media"/>
            <a:extLst>
              <a:ext uri="{FF2B5EF4-FFF2-40B4-BE49-F238E27FC236}">
                <a16:creationId xmlns:a16="http://schemas.microsoft.com/office/drawing/2014/main" id="{91BF00BF-A898-6444-E13A-F76B7F0C6D5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704637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2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5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3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0E5D16-0E1D-44D6-DBD3-806EDBD64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4EEE04-37CC-376E-EECE-DA2C3B3CD8C2}"/>
              </a:ext>
            </a:extLst>
          </p:cNvPr>
          <p:cNvSpPr txBox="1"/>
          <p:nvPr/>
        </p:nvSpPr>
        <p:spPr>
          <a:xfrm>
            <a:off x="3964672" y="4866057"/>
            <a:ext cx="7701302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óp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hôm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nay.</a:t>
            </a:r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1FB9D3-17A7-95A3-D6DB-03D831A2D290}"/>
              </a:ext>
            </a:extLst>
          </p:cNvPr>
          <p:cNvSpPr txBox="1"/>
          <p:nvPr/>
        </p:nvSpPr>
        <p:spPr>
          <a:xfrm>
            <a:off x="3964674" y="795590"/>
            <a:ext cx="7701301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lang="en-US" sz="2800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sôi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nổi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tươi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vừa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rèn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nhạy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khéo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léo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hợp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ăn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ý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người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FB24CD-F71B-C1C9-6D4E-E32521CC416C}"/>
              </a:ext>
            </a:extLst>
          </p:cNvPr>
          <p:cNvSpPr txBox="1"/>
          <p:nvPr/>
        </p:nvSpPr>
        <p:spPr>
          <a:xfrm>
            <a:off x="3964672" y="2976175"/>
            <a:ext cx="7701301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truyền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trẩy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giặc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người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xưa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  <a:sym typeface="Wingdings" panose="05000000000000000000" pitchFamily="2" charset="2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  <a:sym typeface="Wingdings" panose="05000000000000000000" pitchFamily="2" charset="2"/>
              </a:rPr>
              <a:t>ơn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EDFD6C5-4BA9-43F1-9422-497E1C44F6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924" y="1946789"/>
            <a:ext cx="3432823" cy="33463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7FEF490-B840-4139-5948-C2BA166969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22292" y="1990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04"/>
    </mc:Choice>
    <mc:Fallback xmlns="">
      <p:transition spd="slow" advTm="49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90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11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86A8F75-FE7A-4054-84B7-A7164ED0BF8B}"/>
              </a:ext>
            </a:extLst>
          </p:cNvPr>
          <p:cNvSpPr/>
          <p:nvPr/>
        </p:nvSpPr>
        <p:spPr>
          <a:xfrm>
            <a:off x="111294" y="1496061"/>
            <a:ext cx="2684915" cy="2279930"/>
          </a:xfrm>
          <a:prstGeom prst="rect">
            <a:avLst/>
          </a:prstGeom>
          <a:solidFill>
            <a:schemeClr val="bg1"/>
          </a:solidFill>
          <a:ln>
            <a:solidFill>
              <a:srgbClr val="5D8558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A8D214-4838-4943-B3D1-1B40667CFA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t="65364"/>
          <a:stretch/>
        </p:blipFill>
        <p:spPr>
          <a:xfrm rot="16200000">
            <a:off x="7020245" y="809944"/>
            <a:ext cx="6628761" cy="37147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BA04A15-D9FB-4CC8-8069-AEA2D3AC51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t="65364"/>
          <a:stretch/>
        </p:blipFill>
        <p:spPr>
          <a:xfrm rot="5400000">
            <a:off x="-1509913" y="2424313"/>
            <a:ext cx="6109251" cy="308942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095FE9F-67BF-463E-B1C0-117EAB0A847F}"/>
              </a:ext>
            </a:extLst>
          </p:cNvPr>
          <p:cNvSpPr/>
          <p:nvPr/>
        </p:nvSpPr>
        <p:spPr>
          <a:xfrm>
            <a:off x="416096" y="1648461"/>
            <a:ext cx="2810493" cy="2408178"/>
          </a:xfrm>
          <a:prstGeom prst="rect">
            <a:avLst/>
          </a:prstGeom>
          <a:solidFill>
            <a:srgbClr val="5D8558"/>
          </a:solidFill>
          <a:ln>
            <a:solidFill>
              <a:srgbClr val="5D8558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B85BBD-AD93-4D09-8409-66604070E91A}"/>
              </a:ext>
            </a:extLst>
          </p:cNvPr>
          <p:cNvSpPr txBox="1"/>
          <p:nvPr/>
        </p:nvSpPr>
        <p:spPr>
          <a:xfrm>
            <a:off x="699395" y="2085343"/>
            <a:ext cx="2953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solidFill>
                  <a:prstClr val="white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TỔNG KẾT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1C4F0A4-8766-4ED2-A0C5-CAF810899FDD}"/>
              </a:ext>
            </a:extLst>
          </p:cNvPr>
          <p:cNvSpPr/>
          <p:nvPr/>
        </p:nvSpPr>
        <p:spPr>
          <a:xfrm>
            <a:off x="1419796" y="3205130"/>
            <a:ext cx="1671636" cy="228600"/>
          </a:xfrm>
          <a:custGeom>
            <a:avLst/>
            <a:gdLst>
              <a:gd name="connsiteX0" fmla="*/ 0 w 2800350"/>
              <a:gd name="connsiteY0" fmla="*/ 0 h 285780"/>
              <a:gd name="connsiteX1" fmla="*/ 571500 w 2800350"/>
              <a:gd name="connsiteY1" fmla="*/ 228600 h 285780"/>
              <a:gd name="connsiteX2" fmla="*/ 1028700 w 2800350"/>
              <a:gd name="connsiteY2" fmla="*/ 19050 h 285780"/>
              <a:gd name="connsiteX3" fmla="*/ 1466850 w 2800350"/>
              <a:gd name="connsiteY3" fmla="*/ 247650 h 285780"/>
              <a:gd name="connsiteX4" fmla="*/ 1981200 w 2800350"/>
              <a:gd name="connsiteY4" fmla="*/ 38100 h 285780"/>
              <a:gd name="connsiteX5" fmla="*/ 2343150 w 2800350"/>
              <a:gd name="connsiteY5" fmla="*/ 285750 h 285780"/>
              <a:gd name="connsiteX6" fmla="*/ 2800350 w 2800350"/>
              <a:gd name="connsiteY6" fmla="*/ 19050 h 28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85780">
                <a:moveTo>
                  <a:pt x="0" y="0"/>
                </a:moveTo>
                <a:cubicBezTo>
                  <a:pt x="200025" y="112712"/>
                  <a:pt x="400050" y="225425"/>
                  <a:pt x="571500" y="228600"/>
                </a:cubicBezTo>
                <a:cubicBezTo>
                  <a:pt x="742950" y="231775"/>
                  <a:pt x="879475" y="15875"/>
                  <a:pt x="1028700" y="19050"/>
                </a:cubicBezTo>
                <a:cubicBezTo>
                  <a:pt x="1177925" y="22225"/>
                  <a:pt x="1308100" y="244475"/>
                  <a:pt x="1466850" y="247650"/>
                </a:cubicBezTo>
                <a:cubicBezTo>
                  <a:pt x="1625600" y="250825"/>
                  <a:pt x="1835150" y="31750"/>
                  <a:pt x="1981200" y="38100"/>
                </a:cubicBezTo>
                <a:cubicBezTo>
                  <a:pt x="2127250" y="44450"/>
                  <a:pt x="2206625" y="288925"/>
                  <a:pt x="2343150" y="285750"/>
                </a:cubicBezTo>
                <a:cubicBezTo>
                  <a:pt x="2479675" y="282575"/>
                  <a:pt x="2640012" y="150812"/>
                  <a:pt x="28003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C3F3E90-C318-40EA-85F7-556777F23438}"/>
              </a:ext>
            </a:extLst>
          </p:cNvPr>
          <p:cNvSpPr/>
          <p:nvPr/>
        </p:nvSpPr>
        <p:spPr>
          <a:xfrm>
            <a:off x="1419796" y="3471830"/>
            <a:ext cx="1671636" cy="228600"/>
          </a:xfrm>
          <a:custGeom>
            <a:avLst/>
            <a:gdLst>
              <a:gd name="connsiteX0" fmla="*/ 0 w 2800350"/>
              <a:gd name="connsiteY0" fmla="*/ 0 h 285780"/>
              <a:gd name="connsiteX1" fmla="*/ 571500 w 2800350"/>
              <a:gd name="connsiteY1" fmla="*/ 228600 h 285780"/>
              <a:gd name="connsiteX2" fmla="*/ 1028700 w 2800350"/>
              <a:gd name="connsiteY2" fmla="*/ 19050 h 285780"/>
              <a:gd name="connsiteX3" fmla="*/ 1466850 w 2800350"/>
              <a:gd name="connsiteY3" fmla="*/ 247650 h 285780"/>
              <a:gd name="connsiteX4" fmla="*/ 1981200 w 2800350"/>
              <a:gd name="connsiteY4" fmla="*/ 38100 h 285780"/>
              <a:gd name="connsiteX5" fmla="*/ 2343150 w 2800350"/>
              <a:gd name="connsiteY5" fmla="*/ 285750 h 285780"/>
              <a:gd name="connsiteX6" fmla="*/ 2800350 w 2800350"/>
              <a:gd name="connsiteY6" fmla="*/ 19050 h 28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85780">
                <a:moveTo>
                  <a:pt x="0" y="0"/>
                </a:moveTo>
                <a:cubicBezTo>
                  <a:pt x="200025" y="112712"/>
                  <a:pt x="400050" y="225425"/>
                  <a:pt x="571500" y="228600"/>
                </a:cubicBezTo>
                <a:cubicBezTo>
                  <a:pt x="742950" y="231775"/>
                  <a:pt x="879475" y="15875"/>
                  <a:pt x="1028700" y="19050"/>
                </a:cubicBezTo>
                <a:cubicBezTo>
                  <a:pt x="1177925" y="22225"/>
                  <a:pt x="1308100" y="244475"/>
                  <a:pt x="1466850" y="247650"/>
                </a:cubicBezTo>
                <a:cubicBezTo>
                  <a:pt x="1625600" y="250825"/>
                  <a:pt x="1835150" y="31750"/>
                  <a:pt x="1981200" y="38100"/>
                </a:cubicBezTo>
                <a:cubicBezTo>
                  <a:pt x="2127250" y="44450"/>
                  <a:pt x="2206625" y="288925"/>
                  <a:pt x="2343150" y="285750"/>
                </a:cubicBezTo>
                <a:cubicBezTo>
                  <a:pt x="2479675" y="282575"/>
                  <a:pt x="2640012" y="150812"/>
                  <a:pt x="28003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7A1E4A4-10CB-449E-95A1-A0C380AA74CC}"/>
              </a:ext>
            </a:extLst>
          </p:cNvPr>
          <p:cNvSpPr/>
          <p:nvPr/>
        </p:nvSpPr>
        <p:spPr>
          <a:xfrm>
            <a:off x="1388842" y="3775990"/>
            <a:ext cx="1671636" cy="228600"/>
          </a:xfrm>
          <a:custGeom>
            <a:avLst/>
            <a:gdLst>
              <a:gd name="connsiteX0" fmla="*/ 0 w 2800350"/>
              <a:gd name="connsiteY0" fmla="*/ 0 h 285780"/>
              <a:gd name="connsiteX1" fmla="*/ 571500 w 2800350"/>
              <a:gd name="connsiteY1" fmla="*/ 228600 h 285780"/>
              <a:gd name="connsiteX2" fmla="*/ 1028700 w 2800350"/>
              <a:gd name="connsiteY2" fmla="*/ 19050 h 285780"/>
              <a:gd name="connsiteX3" fmla="*/ 1466850 w 2800350"/>
              <a:gd name="connsiteY3" fmla="*/ 247650 h 285780"/>
              <a:gd name="connsiteX4" fmla="*/ 1981200 w 2800350"/>
              <a:gd name="connsiteY4" fmla="*/ 38100 h 285780"/>
              <a:gd name="connsiteX5" fmla="*/ 2343150 w 2800350"/>
              <a:gd name="connsiteY5" fmla="*/ 285750 h 285780"/>
              <a:gd name="connsiteX6" fmla="*/ 2800350 w 2800350"/>
              <a:gd name="connsiteY6" fmla="*/ 19050 h 28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85780">
                <a:moveTo>
                  <a:pt x="0" y="0"/>
                </a:moveTo>
                <a:cubicBezTo>
                  <a:pt x="200025" y="112712"/>
                  <a:pt x="400050" y="225425"/>
                  <a:pt x="571500" y="228600"/>
                </a:cubicBezTo>
                <a:cubicBezTo>
                  <a:pt x="742950" y="231775"/>
                  <a:pt x="879475" y="15875"/>
                  <a:pt x="1028700" y="19050"/>
                </a:cubicBezTo>
                <a:cubicBezTo>
                  <a:pt x="1177925" y="22225"/>
                  <a:pt x="1308100" y="244475"/>
                  <a:pt x="1466850" y="247650"/>
                </a:cubicBezTo>
                <a:cubicBezTo>
                  <a:pt x="1625600" y="250825"/>
                  <a:pt x="1835150" y="31750"/>
                  <a:pt x="1981200" y="38100"/>
                </a:cubicBezTo>
                <a:cubicBezTo>
                  <a:pt x="2127250" y="44450"/>
                  <a:pt x="2206625" y="288925"/>
                  <a:pt x="2343150" y="285750"/>
                </a:cubicBezTo>
                <a:cubicBezTo>
                  <a:pt x="2479675" y="282575"/>
                  <a:pt x="2640012" y="150812"/>
                  <a:pt x="28003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00DD8F0-0CF2-451D-9877-3218871A46B0}"/>
              </a:ext>
            </a:extLst>
          </p:cNvPr>
          <p:cNvSpPr txBox="1"/>
          <p:nvPr/>
        </p:nvSpPr>
        <p:spPr>
          <a:xfrm>
            <a:off x="3394228" y="829355"/>
            <a:ext cx="2054790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b="1" dirty="0" err="1">
                <a:solidFill>
                  <a:prstClr val="white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Nội</a:t>
            </a:r>
            <a:r>
              <a:rPr lang="en-US" altLang="zh-CN" sz="4400" b="1" dirty="0">
                <a:solidFill>
                  <a:prstClr val="white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dung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B09D61-41DA-4517-A676-B1ACF1A34E6C}"/>
              </a:ext>
            </a:extLst>
          </p:cNvPr>
          <p:cNvSpPr txBox="1"/>
          <p:nvPr/>
        </p:nvSpPr>
        <p:spPr>
          <a:xfrm>
            <a:off x="5514365" y="614456"/>
            <a:ext cx="6261539" cy="19538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anose="02020603050405020304" pitchFamily="18" charset="0"/>
                <a:ea typeface="Times New Roman" panose="02020603050405020304" pitchFamily="18" charset="0"/>
              </a:rPr>
              <a:t>Cung cấp thông tin về nguồn gốc, những qui tắc, luật lệ hội thi thổi cơm ở một số địa phương trên đất nước ta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27CF5C-B004-4F16-8746-4F9771B9442A}"/>
              </a:ext>
            </a:extLst>
          </p:cNvPr>
          <p:cNvSpPr txBox="1"/>
          <p:nvPr/>
        </p:nvSpPr>
        <p:spPr>
          <a:xfrm>
            <a:off x="3359788" y="4064772"/>
            <a:ext cx="1794283" cy="144655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Nghệ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thuật</a:t>
            </a:r>
            <a:r>
              <a:rPr kumimoji="0" lang="en-US" altLang="zh-CN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0EBB92-5B96-4610-A61B-1E1D2162C877}"/>
              </a:ext>
            </a:extLst>
          </p:cNvPr>
          <p:cNvSpPr txBox="1"/>
          <p:nvPr/>
        </p:nvSpPr>
        <p:spPr>
          <a:xfrm>
            <a:off x="5449018" y="3700430"/>
            <a:ext cx="6440831" cy="25957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en-US" sz="2800">
                <a:solidFill>
                  <a:srgbClr val="312716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</a:rPr>
              <a:t>Thông tin trong văn bản được Trình bày, sắp xếp theo trình tự: Từ khái quát đến cụ thể và theo thời gian, rõ ràng, chính xác</a:t>
            </a:r>
            <a:endParaRPr 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fr-FR" sz="280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han đề, số liệu, hình ảnh để truyền tải được nội dung, ý nghĩa đến người đọc.</a:t>
            </a:r>
            <a:r>
              <a:rPr lang="fr-FR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96CF021-3348-0187-6D16-027628AE29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83385" y="14429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98791"/>
      </p:ext>
    </p:extLst>
  </p:cSld>
  <p:clrMapOvr>
    <a:masterClrMapping/>
  </p:clrMapOvr>
  <p:transition spd="slow" advClick="0" advTm="90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90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>
            <a:extLst>
              <a:ext uri="{FF2B5EF4-FFF2-40B4-BE49-F238E27FC236}">
                <a16:creationId xmlns:a16="http://schemas.microsoft.com/office/drawing/2014/main" id="{8C94F87D-D273-2DAE-048F-C075D1E3FC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91"/>
          <a:stretch/>
        </p:blipFill>
        <p:spPr>
          <a:xfrm>
            <a:off x="-219838" y="55881"/>
            <a:ext cx="8169089" cy="6458260"/>
          </a:xfrm>
          <a:prstGeom prst="rect">
            <a:avLst/>
          </a:prstGeom>
        </p:spPr>
      </p:pic>
      <p:grpSp>
        <p:nvGrpSpPr>
          <p:cNvPr id="5" name="组合 11">
            <a:extLst>
              <a:ext uri="{FF2B5EF4-FFF2-40B4-BE49-F238E27FC236}">
                <a16:creationId xmlns:a16="http://schemas.microsoft.com/office/drawing/2014/main" id="{591B11AD-CF67-897C-52E3-10C10F52E018}"/>
              </a:ext>
            </a:extLst>
          </p:cNvPr>
          <p:cNvGrpSpPr/>
          <p:nvPr/>
        </p:nvGrpSpPr>
        <p:grpSpPr>
          <a:xfrm>
            <a:off x="3632841" y="343859"/>
            <a:ext cx="5275564" cy="5296449"/>
            <a:chOff x="-558688" y="0"/>
            <a:chExt cx="9107943" cy="6858000"/>
          </a:xfrm>
        </p:grpSpPr>
        <p:pic>
          <p:nvPicPr>
            <p:cNvPr id="6" name="图片 10">
              <a:extLst>
                <a:ext uri="{FF2B5EF4-FFF2-40B4-BE49-F238E27FC236}">
                  <a16:creationId xmlns:a16="http://schemas.microsoft.com/office/drawing/2014/main" id="{83AE77DE-10B7-F543-50C7-43A90483A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8688" y="0"/>
              <a:ext cx="9107943" cy="6858000"/>
            </a:xfrm>
            <a:prstGeom prst="rect">
              <a:avLst/>
            </a:prstGeom>
          </p:spPr>
        </p:pic>
        <p:pic>
          <p:nvPicPr>
            <p:cNvPr id="7" name="图片 9">
              <a:extLst>
                <a:ext uri="{FF2B5EF4-FFF2-40B4-BE49-F238E27FC236}">
                  <a16:creationId xmlns:a16="http://schemas.microsoft.com/office/drawing/2014/main" id="{C938FD82-6206-FE94-B746-D62BDDC5F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3716" y="279400"/>
              <a:ext cx="8362072" cy="629919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AC415B6-4162-24FB-5740-8CEE3EA9F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1698" y="1606905"/>
            <a:ext cx="3987130" cy="277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3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09946" y="450820"/>
            <a:ext cx="5042125" cy="5036855"/>
            <a:chOff x="5407065" y="260751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065" y="260751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Điẻm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9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9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9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67746" y="3565934"/>
              <a:ext cx="2056303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Điểm</a:t>
              </a:r>
              <a:r>
                <a: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10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2035" y="4447324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9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8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9" action="ppaction://hlinksldjump"/>
          </p:cNvPr>
          <p:cNvSpPr/>
          <p:nvPr/>
        </p:nvSpPr>
        <p:spPr>
          <a:xfrm>
            <a:off x="2355722" y="2238232"/>
            <a:ext cx="1301878" cy="1286431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10" action="ppaction://hlinksldjump"/>
          </p:cNvPr>
          <p:cNvSpPr/>
          <p:nvPr/>
        </p:nvSpPr>
        <p:spPr>
          <a:xfrm>
            <a:off x="839422" y="373816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11" action="ppaction://hlinksldjump"/>
          </p:cNvPr>
          <p:cNvSpPr/>
          <p:nvPr/>
        </p:nvSpPr>
        <p:spPr>
          <a:xfrm>
            <a:off x="2319912" y="369243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rId16" action="ppaction://hlinksldjump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C7F6578-9E0A-8770-584F-182793BE15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19"/>
    </mc:Choice>
    <mc:Fallback xmlns="">
      <p:transition spd="slow" advTm="12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" dur="126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0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E2AE08-6BD5-4EE3-9BCD-A52A0A823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" y="0"/>
            <a:ext cx="1218835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768336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      B.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D.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tin.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82639" y="3154596"/>
            <a:ext cx="10194877" cy="11829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en-US" sz="320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Văn bản thông tin.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9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0499303" y="1954619"/>
            <a:ext cx="885137" cy="708059"/>
          </a:xfrm>
          <a:prstGeom prst="rect">
            <a:avLst/>
          </a:prstGeom>
        </p:spPr>
      </p:pic>
      <p:sp>
        <p:nvSpPr>
          <p:cNvPr id="57" name="Cloud 56">
            <a:hlinkClick r:id="rId10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A5C8A8-B4A4-4836-A660-1DE63C390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2032643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cơm”là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                   B.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              D.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71133" y="3245385"/>
            <a:ext cx="10049733" cy="12787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Thuyết minh.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173" y="2269402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1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38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  <p:bldP spid="4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C12445-645F-476A-9FBA-BD8BE1091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15401" y="297361"/>
            <a:ext cx="10526728" cy="2466350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nấu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thách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qui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Ý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339447" y="3097902"/>
            <a:ext cx="8862173" cy="16045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Những qui tắc, luật lệ trong hội thi thổi cơm ở một số địa phương.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Cloud 16">
            <a:hlinkClick r:id="rId9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7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40757E-5C7D-4EF0-84F8-2D9BAB809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93" y="4601629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53843"/>
            <a:ext cx="10526728" cy="2963986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Sau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gốc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qui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Ý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36" y="3423183"/>
            <a:ext cx="10995309" cy="118292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Các qui tắc, luật lệ của hoạt động, trò chơi.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loud 17">
            <a:hlinkClick r:id="rId9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8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  <p:bldP spid="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 amt="7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CFFD9-E3C7-77D4-5F83-E655973E9B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650" y="22570"/>
            <a:ext cx="12192000" cy="68354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37D239-0219-934E-F259-22E8A9811B72}"/>
              </a:ext>
            </a:extLst>
          </p:cNvPr>
          <p:cNvSpPr txBox="1"/>
          <p:nvPr/>
        </p:nvSpPr>
        <p:spPr>
          <a:xfrm>
            <a:off x="967408" y="1303191"/>
            <a:ext cx="10614991" cy="14811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DEB89C5-F996-0A54-3EA9-93906E1F7F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39602" y="31350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849"/>
    </mc:Choice>
    <mc:Fallback xmlns="">
      <p:transition spd="slow" advTm="36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8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7EAAD6-4E4E-38B0-BC76-ABF6C0AED5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66">
            <a:extLst>
              <a:ext uri="{FF2B5EF4-FFF2-40B4-BE49-F238E27FC236}">
                <a16:creationId xmlns:a16="http://schemas.microsoft.com/office/drawing/2014/main" id="{F7D6CC2B-05CE-C771-85DE-657AE8814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3625" y="0"/>
            <a:ext cx="3643959" cy="1523159"/>
          </a:xfrm>
          <a:prstGeom prst="rect">
            <a:avLst/>
          </a:prstGeom>
        </p:spPr>
      </p:pic>
      <p:sp>
        <p:nvSpPr>
          <p:cNvPr id="5" name="品 10">
            <a:extLst>
              <a:ext uri="{FF2B5EF4-FFF2-40B4-BE49-F238E27FC236}">
                <a16:creationId xmlns:a16="http://schemas.microsoft.com/office/drawing/2014/main" id="{38301172-0BA2-B1AC-E9E9-82DF3017EEF5}"/>
              </a:ext>
            </a:extLst>
          </p:cNvPr>
          <p:cNvSpPr txBox="1"/>
          <p:nvPr/>
        </p:nvSpPr>
        <p:spPr>
          <a:xfrm>
            <a:off x="4435523" y="708984"/>
            <a:ext cx="3475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3200" b="1" dirty="0" err="1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Hướng</a:t>
            </a:r>
            <a:r>
              <a:rPr lang="en-US" altLang="zh-CN" sz="3200" b="1" dirty="0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dẫn</a:t>
            </a:r>
            <a:r>
              <a:rPr lang="en-US" altLang="zh-CN" sz="3200" b="1" dirty="0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tự</a:t>
            </a:r>
            <a:r>
              <a:rPr lang="en-US" altLang="zh-CN" sz="3200" b="1" dirty="0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solidFill>
                  <a:srgbClr val="0000CC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học</a:t>
            </a:r>
            <a:endParaRPr lang="zh-CN" altLang="en-US" sz="3200" b="1" dirty="0">
              <a:solidFill>
                <a:srgbClr val="0000CC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7E73DEAD-F37E-37BE-A1ED-126CD1B6C58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303" y="-103264"/>
            <a:ext cx="3172251" cy="27940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C9844B-729E-DB6A-6C00-45D77A7DCB12}"/>
              </a:ext>
            </a:extLst>
          </p:cNvPr>
          <p:cNvSpPr txBox="1"/>
          <p:nvPr/>
        </p:nvSpPr>
        <p:spPr>
          <a:xfrm>
            <a:off x="1848839" y="2232143"/>
            <a:ext cx="1011467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Chuẩn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Soạn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sgk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/ 108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89B0C47-2A4E-9F4B-F746-CA1D2AAC55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75"/>
    </mc:Choice>
    <mc:Fallback xmlns="">
      <p:transition spd="slow" advTm="15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9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FCCB26-77A0-56A6-A790-89467C00D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D968D3-442C-80C6-0657-EE70520456D5}"/>
              </a:ext>
            </a:extLst>
          </p:cNvPr>
          <p:cNvSpPr txBox="1"/>
          <p:nvPr/>
        </p:nvSpPr>
        <p:spPr>
          <a:xfrm>
            <a:off x="1486561" y="2637239"/>
            <a:ext cx="10509739" cy="116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t-BR" sz="6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A. GIỚI THIỆU CHUNG</a:t>
            </a:r>
            <a:endParaRPr lang="en-US" sz="6600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Giới thiệu chung">
            <a:hlinkClick r:id="" action="ppaction://media"/>
            <a:extLst>
              <a:ext uri="{FF2B5EF4-FFF2-40B4-BE49-F238E27FC236}">
                <a16:creationId xmlns:a16="http://schemas.microsoft.com/office/drawing/2014/main" id="{4F2BA774-01C6-8AB3-1B19-AC85AB9EB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52618" y="663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5"/>
    </mc:Choice>
    <mc:Fallback xmlns="">
      <p:transition spd="slow" advTm="8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026C96-0ECB-26AD-7B35-EC872D825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49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844062-1C18-85F0-304F-DC75AAFFD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C6AC00-DFC2-5AD7-EBBD-79224BA5CC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500" y="606565"/>
            <a:ext cx="2147388" cy="16522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7A0C33-10C2-CC09-9426-CBF6A4F70199}"/>
              </a:ext>
            </a:extLst>
          </p:cNvPr>
          <p:cNvSpPr txBox="1"/>
          <p:nvPr/>
        </p:nvSpPr>
        <p:spPr>
          <a:xfrm>
            <a:off x="317529" y="91613"/>
            <a:ext cx="4776985" cy="743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vi-V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Tác phẩm</a:t>
            </a:r>
            <a:endParaRPr lang="en-US" sz="40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39F14B1-46AA-AE00-FD55-C4943564FFAC}"/>
              </a:ext>
            </a:extLst>
          </p:cNvPr>
          <p:cNvSpPr/>
          <p:nvPr/>
        </p:nvSpPr>
        <p:spPr>
          <a:xfrm>
            <a:off x="211500" y="2000569"/>
            <a:ext cx="5685717" cy="47006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</a:t>
            </a:r>
          </a:p>
          <a:p>
            <a:pPr>
              <a:lnSpc>
                <a:spcPct val="150000"/>
              </a:lnSpc>
            </a:pPr>
            <a:r>
              <a:rPr lang="en-US" sz="24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lang="en-US" sz="24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Thể</a:t>
            </a:r>
            <a:r>
              <a:rPr lang="en-US" sz="24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loại</a:t>
            </a:r>
            <a:r>
              <a:rPr lang="en-US" sz="24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:………………………………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:……………….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……………………….……….</a:t>
            </a:r>
          </a:p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…………………………………….…….</a:t>
            </a:r>
          </a:p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………………………………………………………..................................................</a:t>
            </a:r>
            <a:endParaRPr lang="en-US" sz="24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85918F1-0A4C-3652-83A8-F499596D4D69}"/>
              </a:ext>
            </a:extLst>
          </p:cNvPr>
          <p:cNvSpPr/>
          <p:nvPr/>
        </p:nvSpPr>
        <p:spPr>
          <a:xfrm>
            <a:off x="6289216" y="2000568"/>
            <a:ext cx="5639402" cy="47006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Nhan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……………….………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</a:rPr>
              <a:t>……………………………………</a:t>
            </a:r>
            <a:endParaRPr lang="en-US" sz="2800" b="0" i="0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………………….………</a:t>
            </a:r>
            <a:endParaRPr lang="en-US" sz="2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kênh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tin:……………..</a:t>
            </a:r>
            <a:endParaRPr lang="en-US" sz="2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…………………………………...</a:t>
            </a:r>
            <a:endParaRPr lang="en-US" sz="2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none" strike="noStrike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tin:</a:t>
            </a:r>
            <a:endParaRPr lang="en-US" sz="2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b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……………………………………………………............................</a:t>
            </a:r>
            <a:endParaRPr lang="en-US" sz="2800" b="0" i="0" u="none" strike="noStrik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3" name="Tác phẩm">
            <a:hlinkClick r:id="" action="ppaction://media"/>
            <a:extLst>
              <a:ext uri="{FF2B5EF4-FFF2-40B4-BE49-F238E27FC236}">
                <a16:creationId xmlns:a16="http://schemas.microsoft.com/office/drawing/2014/main" id="{89856F12-E4D2-30EE-C7A3-449226BE9A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4936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6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70"/>
    </mc:Choice>
    <mc:Fallback xmlns="">
      <p:transition spd="slow" advTm="22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26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141971-6191-7EC8-9D72-D551BC1A2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5A6729-4A3F-F3BF-145E-B023A7977368}"/>
              </a:ext>
            </a:extLst>
          </p:cNvPr>
          <p:cNvSpPr txBox="1"/>
          <p:nvPr/>
        </p:nvSpPr>
        <p:spPr>
          <a:xfrm>
            <a:off x="2557892" y="227382"/>
            <a:ext cx="10694505" cy="2219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Theo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dulichvietnam.org.vn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 loại</a:t>
            </a:r>
            <a:r>
              <a:rPr lang="vi-V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</a:t>
            </a:r>
          </a:p>
          <a:p>
            <a:pPr>
              <a:lnSpc>
                <a:spcPct val="150000"/>
              </a:lnSpc>
            </a:pPr>
            <a:r>
              <a:rPr lang="vi-V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PTBĐ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9584AF1-FB16-B7BF-B367-21461EC0FFCF}"/>
              </a:ext>
            </a:extLst>
          </p:cNvPr>
          <p:cNvGrpSpPr/>
          <p:nvPr/>
        </p:nvGrpSpPr>
        <p:grpSpPr>
          <a:xfrm>
            <a:off x="6484170" y="2960779"/>
            <a:ext cx="3218137" cy="3811789"/>
            <a:chOff x="545790" y="1772816"/>
            <a:chExt cx="2477786" cy="4392488"/>
          </a:xfrm>
        </p:grpSpPr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3FE2F28F-8A56-677F-856B-3713A509EB5B}"/>
                </a:ext>
              </a:extLst>
            </p:cNvPr>
            <p:cNvSpPr/>
            <p:nvPr/>
          </p:nvSpPr>
          <p:spPr>
            <a:xfrm>
              <a:off x="545790" y="2539386"/>
              <a:ext cx="223091" cy="331620"/>
            </a:xfrm>
            <a:custGeom>
              <a:avLst/>
              <a:gdLst>
                <a:gd name="connsiteX0" fmla="*/ 0 w 153090"/>
                <a:gd name="connsiteY0" fmla="*/ 0 h 227565"/>
                <a:gd name="connsiteX1" fmla="*/ 153090 w 153090"/>
                <a:gd name="connsiteY1" fmla="*/ 4137 h 227565"/>
                <a:gd name="connsiteX2" fmla="*/ 148952 w 153090"/>
                <a:gd name="connsiteY2" fmla="*/ 227565 h 227565"/>
                <a:gd name="connsiteX3" fmla="*/ 0 w 153090"/>
                <a:gd name="connsiteY3" fmla="*/ 0 h 22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090" h="227565">
                  <a:moveTo>
                    <a:pt x="0" y="0"/>
                  </a:moveTo>
                  <a:lnTo>
                    <a:pt x="153090" y="4137"/>
                  </a:lnTo>
                  <a:cubicBezTo>
                    <a:pt x="151711" y="78613"/>
                    <a:pt x="150331" y="153089"/>
                    <a:pt x="148952" y="2275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ounded Rectangle 5">
              <a:extLst>
                <a:ext uri="{FF2B5EF4-FFF2-40B4-BE49-F238E27FC236}">
                  <a16:creationId xmlns:a16="http://schemas.microsoft.com/office/drawing/2014/main" id="{FEF5F05C-EF35-F187-58CF-909DE457130B}"/>
                </a:ext>
              </a:extLst>
            </p:cNvPr>
            <p:cNvSpPr/>
            <p:nvPr/>
          </p:nvSpPr>
          <p:spPr>
            <a:xfrm>
              <a:off x="755576" y="1917304"/>
              <a:ext cx="2267824" cy="4248000"/>
            </a:xfrm>
            <a:prstGeom prst="roundRect">
              <a:avLst>
                <a:gd name="adj" fmla="val 13624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ound Same Side Corner Rectangle 6">
              <a:extLst>
                <a:ext uri="{FF2B5EF4-FFF2-40B4-BE49-F238E27FC236}">
                  <a16:creationId xmlns:a16="http://schemas.microsoft.com/office/drawing/2014/main" id="{49D238C6-F03B-2F64-3282-83C5CD295906}"/>
                </a:ext>
              </a:extLst>
            </p:cNvPr>
            <p:cNvSpPr/>
            <p:nvPr/>
          </p:nvSpPr>
          <p:spPr>
            <a:xfrm rot="10800000">
              <a:off x="755576" y="5616546"/>
              <a:ext cx="2268000" cy="54875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ight Arrow 7">
              <a:extLst>
                <a:ext uri="{FF2B5EF4-FFF2-40B4-BE49-F238E27FC236}">
                  <a16:creationId xmlns:a16="http://schemas.microsoft.com/office/drawing/2014/main" id="{D1D65659-BF14-F6F4-56B1-D02D34861885}"/>
                </a:ext>
              </a:extLst>
            </p:cNvPr>
            <p:cNvSpPr/>
            <p:nvPr/>
          </p:nvSpPr>
          <p:spPr>
            <a:xfrm>
              <a:off x="545790" y="1772816"/>
              <a:ext cx="2304256" cy="1032529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4EF6A61-8BED-4828-D7D3-12667361E61E}"/>
              </a:ext>
            </a:extLst>
          </p:cNvPr>
          <p:cNvSpPr txBox="1"/>
          <p:nvPr/>
        </p:nvSpPr>
        <p:spPr>
          <a:xfrm>
            <a:off x="6964169" y="3982191"/>
            <a:ext cx="26552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thổi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endParaRPr lang="en-US" altLang="en-US" sz="28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3">
            <a:extLst>
              <a:ext uri="{FF2B5EF4-FFF2-40B4-BE49-F238E27FC236}">
                <a16:creationId xmlns:a16="http://schemas.microsoft.com/office/drawing/2014/main" id="{9087D533-4BDB-E367-FFE8-6A2AC0A7E8D4}"/>
              </a:ext>
            </a:extLst>
          </p:cNvPr>
          <p:cNvGrpSpPr/>
          <p:nvPr/>
        </p:nvGrpSpPr>
        <p:grpSpPr>
          <a:xfrm>
            <a:off x="2668049" y="2960779"/>
            <a:ext cx="3286763" cy="3811789"/>
            <a:chOff x="545790" y="1772816"/>
            <a:chExt cx="2477786" cy="4392488"/>
          </a:xfrm>
        </p:grpSpPr>
        <p:sp>
          <p:nvSpPr>
            <p:cNvPr id="21" name="Freeform 4">
              <a:extLst>
                <a:ext uri="{FF2B5EF4-FFF2-40B4-BE49-F238E27FC236}">
                  <a16:creationId xmlns:a16="http://schemas.microsoft.com/office/drawing/2014/main" id="{64CDFCDC-4BBD-BA18-5373-21B2BB844822}"/>
                </a:ext>
              </a:extLst>
            </p:cNvPr>
            <p:cNvSpPr/>
            <p:nvPr/>
          </p:nvSpPr>
          <p:spPr>
            <a:xfrm>
              <a:off x="545790" y="2539386"/>
              <a:ext cx="223091" cy="331620"/>
            </a:xfrm>
            <a:custGeom>
              <a:avLst/>
              <a:gdLst>
                <a:gd name="connsiteX0" fmla="*/ 0 w 153090"/>
                <a:gd name="connsiteY0" fmla="*/ 0 h 227565"/>
                <a:gd name="connsiteX1" fmla="*/ 153090 w 153090"/>
                <a:gd name="connsiteY1" fmla="*/ 4137 h 227565"/>
                <a:gd name="connsiteX2" fmla="*/ 148952 w 153090"/>
                <a:gd name="connsiteY2" fmla="*/ 227565 h 227565"/>
                <a:gd name="connsiteX3" fmla="*/ 0 w 153090"/>
                <a:gd name="connsiteY3" fmla="*/ 0 h 22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090" h="227565">
                  <a:moveTo>
                    <a:pt x="0" y="0"/>
                  </a:moveTo>
                  <a:lnTo>
                    <a:pt x="153090" y="4137"/>
                  </a:lnTo>
                  <a:cubicBezTo>
                    <a:pt x="151711" y="78613"/>
                    <a:pt x="150331" y="153089"/>
                    <a:pt x="148952" y="2275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9BB74756-E5A5-D1AF-6ACD-0608E2CDDF7F}"/>
                </a:ext>
              </a:extLst>
            </p:cNvPr>
            <p:cNvSpPr/>
            <p:nvPr/>
          </p:nvSpPr>
          <p:spPr>
            <a:xfrm>
              <a:off x="755576" y="1917304"/>
              <a:ext cx="2267824" cy="4248000"/>
            </a:xfrm>
            <a:prstGeom prst="roundRect">
              <a:avLst>
                <a:gd name="adj" fmla="val 13624"/>
              </a:avLst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ound Same Side Corner Rectangle 6">
              <a:extLst>
                <a:ext uri="{FF2B5EF4-FFF2-40B4-BE49-F238E27FC236}">
                  <a16:creationId xmlns:a16="http://schemas.microsoft.com/office/drawing/2014/main" id="{6F332ACA-3E0F-5A69-2CCF-F50E1AB9AD4B}"/>
                </a:ext>
              </a:extLst>
            </p:cNvPr>
            <p:cNvSpPr/>
            <p:nvPr/>
          </p:nvSpPr>
          <p:spPr>
            <a:xfrm rot="10800000">
              <a:off x="755576" y="5616546"/>
              <a:ext cx="2268000" cy="54875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ight Arrow 7">
              <a:extLst>
                <a:ext uri="{FF2B5EF4-FFF2-40B4-BE49-F238E27FC236}">
                  <a16:creationId xmlns:a16="http://schemas.microsoft.com/office/drawing/2014/main" id="{27169691-28C0-C378-F795-78A5A1BF28A3}"/>
                </a:ext>
              </a:extLst>
            </p:cNvPr>
            <p:cNvSpPr/>
            <p:nvPr/>
          </p:nvSpPr>
          <p:spPr>
            <a:xfrm>
              <a:off x="545790" y="1772816"/>
              <a:ext cx="2304256" cy="1032529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922EF94-C010-82DB-45A2-BACE4C236E0F}"/>
              </a:ext>
            </a:extLst>
          </p:cNvPr>
          <p:cNvSpPr txBox="1"/>
          <p:nvPr/>
        </p:nvSpPr>
        <p:spPr>
          <a:xfrm>
            <a:off x="2946327" y="3986417"/>
            <a:ext cx="30401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Sapo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vi-VN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quát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endParaRPr lang="en-US" altLang="en-US" sz="28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9AEBBA-AEC5-9EF3-C653-77999DE02169}"/>
              </a:ext>
            </a:extLst>
          </p:cNvPr>
          <p:cNvSpPr txBox="1"/>
          <p:nvPr/>
        </p:nvSpPr>
        <p:spPr>
          <a:xfrm>
            <a:off x="3397338" y="3142728"/>
            <a:ext cx="15395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Phần 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B14224-2152-F255-34FA-D34F069855E5}"/>
              </a:ext>
            </a:extLst>
          </p:cNvPr>
          <p:cNvSpPr txBox="1"/>
          <p:nvPr/>
        </p:nvSpPr>
        <p:spPr>
          <a:xfrm>
            <a:off x="7135351" y="3117584"/>
            <a:ext cx="15395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Phần 2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2AB23F-5079-4D8D-6D2F-45A080C559FB}"/>
              </a:ext>
            </a:extLst>
          </p:cNvPr>
          <p:cNvSpPr txBox="1"/>
          <p:nvPr/>
        </p:nvSpPr>
        <p:spPr>
          <a:xfrm>
            <a:off x="2489692" y="2478923"/>
            <a:ext cx="19178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Bố cục</a:t>
            </a:r>
            <a:endParaRPr lang="en-US" dirty="0"/>
          </a:p>
        </p:txBody>
      </p:sp>
      <p:pic>
        <p:nvPicPr>
          <p:cNvPr id="2" name="Tác phẩm">
            <a:hlinkClick r:id="" action="ppaction://media"/>
            <a:extLst>
              <a:ext uri="{FF2B5EF4-FFF2-40B4-BE49-F238E27FC236}">
                <a16:creationId xmlns:a16="http://schemas.microsoft.com/office/drawing/2014/main" id="{9811E0A0-6A29-954E-845A-0483C1D3A8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73899" y="873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2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976"/>
    </mc:Choice>
    <mc:Fallback xmlns="">
      <p:transition spd="slow" advTm="51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51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26" grpId="0"/>
      <p:bldP spid="28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075E47-6ED4-B6E3-D556-36B82F7F3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8EC113-7F64-5A52-CCB0-2142FF2C8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38847"/>
              </p:ext>
            </p:extLst>
          </p:nvPr>
        </p:nvGraphicFramePr>
        <p:xfrm>
          <a:off x="592558" y="984459"/>
          <a:ext cx="11006883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3012466">
                  <a:extLst>
                    <a:ext uri="{9D8B030D-6E8A-4147-A177-3AD203B41FA5}">
                      <a16:colId xmlns:a16="http://schemas.microsoft.com/office/drawing/2014/main" val="3528276428"/>
                    </a:ext>
                  </a:extLst>
                </a:gridCol>
                <a:gridCol w="7994417">
                  <a:extLst>
                    <a:ext uri="{9D8B030D-6E8A-4147-A177-3AD203B41FA5}">
                      <a16:colId xmlns:a16="http://schemas.microsoft.com/office/drawing/2014/main" val="36563218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Nhan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đề</a:t>
                      </a:r>
                      <a:endParaRPr lang="en-US" sz="3200" b="1" i="1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50843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Đề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mục</a:t>
                      </a:r>
                      <a:endParaRPr lang="en-US" sz="3200" b="1" i="1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802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kênh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thông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tin</a:t>
                      </a:r>
                    </a:p>
                    <a:p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373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Cách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sắp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xếp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thông</a:t>
                      </a:r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tin</a:t>
                      </a:r>
                    </a:p>
                    <a:p>
                      <a:r>
                        <a:rPr lang="en-US" sz="3200" b="1" i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4827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F801533-2516-26FF-AB79-C1BFCEFE414C}"/>
              </a:ext>
            </a:extLst>
          </p:cNvPr>
          <p:cNvSpPr txBox="1"/>
          <p:nvPr/>
        </p:nvSpPr>
        <p:spPr>
          <a:xfrm>
            <a:off x="3783497" y="984459"/>
            <a:ext cx="7948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Hội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thổi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cơm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thiệu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nội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dung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chính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bản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F62C9E-1248-AB15-BDFB-08330905B752}"/>
              </a:ext>
            </a:extLst>
          </p:cNvPr>
          <p:cNvSpPr txBox="1"/>
          <p:nvPr/>
        </p:nvSpPr>
        <p:spPr>
          <a:xfrm>
            <a:off x="3783497" y="1953576"/>
            <a:ext cx="76001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4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mục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đậm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tách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tin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rõ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ràng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dễ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so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sánh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E0474E-5577-10FA-A523-6F2D1763DA45}"/>
              </a:ext>
            </a:extLst>
          </p:cNvPr>
          <p:cNvSpPr txBox="1"/>
          <p:nvPr/>
        </p:nvSpPr>
        <p:spPr>
          <a:xfrm>
            <a:off x="3783497" y="2942043"/>
            <a:ext cx="76001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Kênh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+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kênh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chữ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bản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sinh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hấp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dẫn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nâng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cao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hiệu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tin.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2F7D0C-EF25-CFC7-FD39-7E6169AD4B42}"/>
              </a:ext>
            </a:extLst>
          </p:cNvPr>
          <p:cNvSpPr txBox="1"/>
          <p:nvPr/>
        </p:nvSpPr>
        <p:spPr>
          <a:xfrm>
            <a:off x="3727653" y="4405196"/>
            <a:ext cx="76001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lúc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bắt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đầu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thúc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dễ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dàng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nắm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bắt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được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tắc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luật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từng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hội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" name="Tác phẩm">
            <a:hlinkClick r:id="" action="ppaction://media"/>
            <a:extLst>
              <a:ext uri="{FF2B5EF4-FFF2-40B4-BE49-F238E27FC236}">
                <a16:creationId xmlns:a16="http://schemas.microsoft.com/office/drawing/2014/main" id="{CA1DD5C1-9703-1CFC-5F47-96B684C11E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5759" y="663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092"/>
    </mc:Choice>
    <mc:Fallback xmlns="">
      <p:transition spd="slow" advTm="79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9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1" grpId="0"/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62934F-61EE-D8CE-AA81-91346494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F2A5C5-E801-F640-5346-F3BC9B299181}"/>
              </a:ext>
            </a:extLst>
          </p:cNvPr>
          <p:cNvSpPr txBox="1"/>
          <p:nvPr/>
        </p:nvSpPr>
        <p:spPr>
          <a:xfrm>
            <a:off x="2536874" y="246847"/>
            <a:ext cx="7118251" cy="743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* Đọc – chú thích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50A3AF-98AB-B812-16B0-DE7D9D35746C}"/>
              </a:ext>
            </a:extLst>
          </p:cNvPr>
          <p:cNvSpPr txBox="1"/>
          <p:nvPr/>
        </p:nvSpPr>
        <p:spPr>
          <a:xfrm>
            <a:off x="1462859" y="1501531"/>
            <a:ext cx="9637342" cy="92717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marL="457200" indent="-457200" algn="just">
              <a:lnSpc>
                <a:spcPct val="200000"/>
              </a:lnSpc>
              <a:buFontTx/>
              <a:buChar char="-"/>
            </a:pPr>
            <a:r>
              <a:rPr lang="nl-NL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Giọng đọc: </a:t>
            </a:r>
            <a:r>
              <a:rPr lang="en-US" b="1" i="1" dirty="0"/>
              <a:t> 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to,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rõ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ràng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chú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bên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CF043E-B2FA-7919-2D32-C49ABFA1D7A7}"/>
              </a:ext>
            </a:extLst>
          </p:cNvPr>
          <p:cNvSpPr txBox="1"/>
          <p:nvPr/>
        </p:nvSpPr>
        <p:spPr>
          <a:xfrm>
            <a:off x="702364" y="2707199"/>
            <a:ext cx="10548731" cy="390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(1)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Bùi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nhùi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bện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chặt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rơm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(2) Be: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rượu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bầu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sành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sứ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(3)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Đầm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nằm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(4)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Thuyền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nan: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nan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tre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trát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kin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nhựa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(5)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thúng</a:t>
            </a:r>
            <a:r>
              <a:rPr 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nan,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to,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chở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3" name="Đọc, chú thích">
            <a:hlinkClick r:id="" action="ppaction://media"/>
            <a:extLst>
              <a:ext uri="{FF2B5EF4-FFF2-40B4-BE49-F238E27FC236}">
                <a16:creationId xmlns:a16="http://schemas.microsoft.com/office/drawing/2014/main" id="{97EC3815-E7D4-2A33-F323-662E18BD6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23060" y="1312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30"/>
    </mc:Choice>
    <mc:Fallback xmlns="">
      <p:transition spd="slow" advTm="74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42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CFE8A-2DF0-130B-1ECF-DEA8957CA7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ADDEB0-1AA6-6CE3-82F4-88C02437CBF8}"/>
              </a:ext>
            </a:extLst>
          </p:cNvPr>
          <p:cNvSpPr txBox="1"/>
          <p:nvPr/>
        </p:nvSpPr>
        <p:spPr>
          <a:xfrm>
            <a:off x="1165225" y="1700711"/>
            <a:ext cx="10509739" cy="116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t-BR" sz="6600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pt-BR" sz="6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ĐỌC – HIỂU VĂN BẢN</a:t>
            </a:r>
            <a:endParaRPr lang="en-US" sz="6600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01ABE5-9A71-B015-AA2B-62E834938C97}"/>
              </a:ext>
            </a:extLst>
          </p:cNvPr>
          <p:cNvSpPr txBox="1"/>
          <p:nvPr/>
        </p:nvSpPr>
        <p:spPr>
          <a:xfrm>
            <a:off x="3385749" y="2998492"/>
            <a:ext cx="33562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4800" b="1" i="1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Sapo</a:t>
            </a:r>
            <a:endParaRPr lang="en-US" sz="4800" b="1" i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Sapo">
            <a:hlinkClick r:id="" action="ppaction://media"/>
            <a:extLst>
              <a:ext uri="{FF2B5EF4-FFF2-40B4-BE49-F238E27FC236}">
                <a16:creationId xmlns:a16="http://schemas.microsoft.com/office/drawing/2014/main" id="{8DC6250A-7C78-5D3C-2BF6-CB71781AAF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88764" y="2703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6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605">
        <p:fade/>
      </p:transition>
    </mc:Choice>
    <mc:Fallback xmlns="">
      <p:transition spd="med" advTm="276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34DF9F0-F654-5B23-A160-390B5CDD4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EBCD26-DB25-EF7B-EBB0-59653EF9B73C}"/>
              </a:ext>
            </a:extLst>
          </p:cNvPr>
          <p:cNvSpPr txBox="1"/>
          <p:nvPr/>
        </p:nvSpPr>
        <p:spPr>
          <a:xfrm>
            <a:off x="595904" y="523362"/>
            <a:ext cx="10703256" cy="181588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 rtl="0">
              <a:spcBef>
                <a:spcPts val="0"/>
              </a:spcBef>
              <a:spcAft>
                <a:spcPts val="500"/>
              </a:spcAft>
            </a:pPr>
            <a:r>
              <a:rPr lang="en-US" sz="2800" b="1" i="0" u="none" strike="noStrike" dirty="0">
                <a:effectLst/>
                <a:latin typeface="+mj-lt"/>
              </a:rPr>
              <a:t>       </a:t>
            </a:r>
            <a:r>
              <a:rPr lang="vi-VN" sz="2800" b="1" i="0" u="none" strike="noStrike" dirty="0">
                <a:effectLst/>
                <a:latin typeface="+mj-lt"/>
              </a:rPr>
              <a:t>Trong dịp lễ hội, một số làng ở miền Bắc và miền Trung Việt Nam có tổ chức thổi cơm thi. Cuộc thi thổi</a:t>
            </a:r>
            <a:r>
              <a:rPr lang="en-US" sz="2800" dirty="0">
                <a:latin typeface="+mj-lt"/>
              </a:rPr>
              <a:t> </a:t>
            </a:r>
            <a:r>
              <a:rPr lang="vi-VN" sz="2800" b="1" i="0" u="none" strike="noStrike" dirty="0">
                <a:effectLst/>
                <a:latin typeface="+mj-lt"/>
              </a:rPr>
              <a:t>cơm ở từng nơi có những luật lệ, nét đặc trưng riêng như nấu cơm trên thuyền, nấu cơm trông trẻ, vừa đi</a:t>
            </a:r>
            <a:r>
              <a:rPr lang="en-US" sz="2800" b="1" i="0" u="none" strike="noStrike" dirty="0">
                <a:effectLst/>
                <a:latin typeface="+mj-lt"/>
              </a:rPr>
              <a:t> </a:t>
            </a:r>
            <a:r>
              <a:rPr lang="en-US" sz="28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vi-VN" sz="2800" b="1" i="0" u="none" strike="noStrike" dirty="0">
                <a:effectLst/>
                <a:latin typeface="+mj-lt"/>
              </a:rPr>
              <a:t> n</a:t>
            </a:r>
            <a:r>
              <a:rPr lang="en-US" sz="2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ấ</a:t>
            </a:r>
            <a:r>
              <a:rPr lang="vi-VN" sz="2800" b="1" i="0" u="none" strike="noStrike" dirty="0">
                <a:effectLst/>
                <a:latin typeface="+mj-lt"/>
              </a:rPr>
              <a:t>u c</a:t>
            </a:r>
            <a:r>
              <a:rPr lang="en-US" sz="2800" b="1" dirty="0">
                <a:latin typeface="+mj-lt"/>
              </a:rPr>
              <a:t>ơ</a:t>
            </a:r>
            <a:r>
              <a:rPr lang="vi-VN" sz="2800" b="1" i="0" u="none" strike="noStrike" dirty="0">
                <a:effectLst/>
                <a:latin typeface="+mj-lt"/>
              </a:rPr>
              <a:t>m,...</a:t>
            </a:r>
            <a:endParaRPr lang="vi-VN" sz="2800" b="0" dirty="0">
              <a:effectLst/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A855FE-0BA0-3782-6B05-C08F4D59BD5C}"/>
              </a:ext>
            </a:extLst>
          </p:cNvPr>
          <p:cNvSpPr txBox="1"/>
          <p:nvPr/>
        </p:nvSpPr>
        <p:spPr>
          <a:xfrm>
            <a:off x="1239661" y="3260607"/>
            <a:ext cx="99093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Tại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sao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đoạn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mở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đầu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in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đậm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Nội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dung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cung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cấp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trong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này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en-US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Qua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đó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thấy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Sapo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tác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dụng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trong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văn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bản</a:t>
            </a:r>
            <a:r>
              <a:rPr lang="en-US" sz="30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en-US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Sapo">
            <a:hlinkClick r:id="" action="ppaction://media"/>
            <a:extLst>
              <a:ext uri="{FF2B5EF4-FFF2-40B4-BE49-F238E27FC236}">
                <a16:creationId xmlns:a16="http://schemas.microsoft.com/office/drawing/2014/main" id="{9E6AE43B-4CD3-3998-A677-007B9A8C1F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51382" y="1561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5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79"/>
    </mc:Choice>
    <mc:Fallback xmlns="">
      <p:transition spd="slow" advTm="24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4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</TotalTime>
  <Words>2068</Words>
  <Application>Microsoft Office PowerPoint</Application>
  <PresentationFormat>Widescreen</PresentationFormat>
  <Paragraphs>227</Paragraphs>
  <Slides>30</Slides>
  <Notes>3</Notes>
  <HiddenSlides>0</HiddenSlides>
  <MMClips>25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</vt:lpstr>
      <vt:lpstr>Calibri</vt:lpstr>
      <vt:lpstr>Calibri Light</vt:lpstr>
      <vt:lpstr>Tahoma</vt:lpstr>
      <vt:lpstr>Times New Roman</vt:lpstr>
      <vt:lpstr>Office Theme</vt:lpstr>
      <vt:lpstr>4_Office Theme</vt:lpstr>
      <vt:lpstr>13_Office Theme</vt:lpstr>
      <vt:lpstr>5_Office Theme</vt:lpstr>
      <vt:lpstr>1_Office Theme</vt:lpstr>
      <vt:lpstr>2_Office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phuong dinh</cp:lastModifiedBy>
  <cp:revision>105</cp:revision>
  <dcterms:created xsi:type="dcterms:W3CDTF">2021-01-20T02:51:56Z</dcterms:created>
  <dcterms:modified xsi:type="dcterms:W3CDTF">2025-01-08T10:26:56Z</dcterms:modified>
</cp:coreProperties>
</file>