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68"/>
  </p:notesMasterIdLst>
  <p:sldIdLst>
    <p:sldId id="256" r:id="rId3"/>
    <p:sldId id="314" r:id="rId4"/>
    <p:sldId id="259" r:id="rId5"/>
    <p:sldId id="263" r:id="rId6"/>
    <p:sldId id="267" r:id="rId7"/>
    <p:sldId id="257" r:id="rId8"/>
    <p:sldId id="319" r:id="rId9"/>
    <p:sldId id="320" r:id="rId10"/>
    <p:sldId id="321" r:id="rId11"/>
    <p:sldId id="322" r:id="rId12"/>
    <p:sldId id="262" r:id="rId13"/>
    <p:sldId id="281" r:id="rId14"/>
    <p:sldId id="260" r:id="rId15"/>
    <p:sldId id="323" r:id="rId16"/>
    <p:sldId id="261" r:id="rId17"/>
    <p:sldId id="326" r:id="rId18"/>
    <p:sldId id="318" r:id="rId19"/>
    <p:sldId id="327" r:id="rId20"/>
    <p:sldId id="283" r:id="rId21"/>
    <p:sldId id="275" r:id="rId22"/>
    <p:sldId id="258" r:id="rId23"/>
    <p:sldId id="266" r:id="rId24"/>
    <p:sldId id="282" r:id="rId25"/>
    <p:sldId id="278" r:id="rId26"/>
    <p:sldId id="328" r:id="rId27"/>
    <p:sldId id="329" r:id="rId28"/>
    <p:sldId id="330" r:id="rId29"/>
    <p:sldId id="269" r:id="rId30"/>
    <p:sldId id="331" r:id="rId31"/>
    <p:sldId id="285" r:id="rId32"/>
    <p:sldId id="332" r:id="rId33"/>
    <p:sldId id="333" r:id="rId34"/>
    <p:sldId id="264" r:id="rId35"/>
    <p:sldId id="334" r:id="rId36"/>
    <p:sldId id="335" r:id="rId37"/>
    <p:sldId id="336" r:id="rId38"/>
    <p:sldId id="337" r:id="rId39"/>
    <p:sldId id="288" r:id="rId40"/>
    <p:sldId id="338" r:id="rId41"/>
    <p:sldId id="339" r:id="rId42"/>
    <p:sldId id="340" r:id="rId43"/>
    <p:sldId id="341" r:id="rId44"/>
    <p:sldId id="342" r:id="rId45"/>
    <p:sldId id="343" r:id="rId46"/>
    <p:sldId id="265" r:id="rId47"/>
    <p:sldId id="344" r:id="rId48"/>
    <p:sldId id="345" r:id="rId49"/>
    <p:sldId id="346" r:id="rId50"/>
    <p:sldId id="347" r:id="rId51"/>
    <p:sldId id="348" r:id="rId52"/>
    <p:sldId id="349" r:id="rId53"/>
    <p:sldId id="350" r:id="rId54"/>
    <p:sldId id="351" r:id="rId55"/>
    <p:sldId id="268" r:id="rId56"/>
    <p:sldId id="352" r:id="rId57"/>
    <p:sldId id="353" r:id="rId58"/>
    <p:sldId id="354" r:id="rId59"/>
    <p:sldId id="276" r:id="rId60"/>
    <p:sldId id="355" r:id="rId61"/>
    <p:sldId id="356" r:id="rId62"/>
    <p:sldId id="358" r:id="rId63"/>
    <p:sldId id="359" r:id="rId64"/>
    <p:sldId id="360" r:id="rId65"/>
    <p:sldId id="357" r:id="rId66"/>
    <p:sldId id="293" r:id="rId67"/>
  </p:sldIdLst>
  <p:sldSz cx="9144000" cy="5143500" type="screen16x9"/>
  <p:notesSz cx="6858000" cy="9144000"/>
  <p:embeddedFontLst>
    <p:embeddedFont>
      <p:font typeface="Archivo Black" panose="020B0604020202020204" charset="0"/>
      <p:regular r:id="rId69"/>
    </p:embeddedFont>
    <p:embeddedFont>
      <p:font typeface="Cambria Math" panose="02040503050406030204" pitchFamily="18" charset="0"/>
      <p:regular r:id="rId70"/>
    </p:embeddedFont>
    <p:embeddedFont>
      <p:font typeface="DengXian" panose="02010600030101010101" pitchFamily="2" charset="-122"/>
      <p:regular r:id="rId71"/>
      <p:bold r:id="rId72"/>
    </p:embeddedFont>
    <p:embeddedFont>
      <p:font typeface="Exo 2 Black" panose="020B0604020202020204" charset="0"/>
      <p:bold r:id="rId73"/>
      <p:boldItalic r:id="rId74"/>
    </p:embeddedFont>
    <p:embeddedFont>
      <p:font typeface="Montserrat Medium" panose="00000600000000000000" pitchFamily="2" charset="0"/>
      <p:regular r:id="rId75"/>
      <p:bold r:id="rId76"/>
      <p:italic r:id="rId77"/>
      <p:boldItalic r:id="rId78"/>
    </p:embeddedFont>
    <p:embeddedFont>
      <p:font typeface="Orbitron Medium"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245"/>
    <a:srgbClr val="00487E"/>
    <a:srgbClr val="FFE1E1"/>
    <a:srgbClr val="FFEFE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02BF4-C902-4752-AE14-9B21292F18C8}">
  <a:tblStyle styleId="{05002BF4-C902-4752-AE14-9B21292F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4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4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0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2468a04de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2468a04de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495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6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18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33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967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99913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15759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6700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0003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5695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9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81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2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7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090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31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7513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663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6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83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9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85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79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514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124695f8a4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124695f8a4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4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464"/>
        <p:cNvGrpSpPr/>
        <p:nvPr/>
      </p:nvGrpSpPr>
      <p:grpSpPr>
        <a:xfrm>
          <a:off x="0" y="0"/>
          <a:ext cx="0" cy="0"/>
          <a:chOff x="0" y="0"/>
          <a:chExt cx="0" cy="0"/>
        </a:xfrm>
      </p:grpSpPr>
      <p:sp>
        <p:nvSpPr>
          <p:cNvPr id="465" name="Google Shape;465;p2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22"/>
          <p:cNvSpPr txBox="1">
            <a:spLocks noGrp="1"/>
          </p:cNvSpPr>
          <p:nvPr>
            <p:ph type="body" idx="1"/>
          </p:nvPr>
        </p:nvSpPr>
        <p:spPr>
          <a:xfrm>
            <a:off x="720000" y="1216800"/>
            <a:ext cx="3852000" cy="338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469" name="Google Shape;469;p22"/>
          <p:cNvSpPr txBox="1">
            <a:spLocks noGrp="1"/>
          </p:cNvSpPr>
          <p:nvPr>
            <p:ph type="body" idx="2"/>
          </p:nvPr>
        </p:nvSpPr>
        <p:spPr>
          <a:xfrm>
            <a:off x="4572000" y="1719575"/>
            <a:ext cx="3852000" cy="2884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Montserrat Medium"/>
              <a:buChar char="●"/>
              <a:defRPr sz="2200">
                <a:solidFill>
                  <a:schemeClr val="lt1"/>
                </a:solidFill>
                <a:latin typeface="Exo 2 Black"/>
                <a:ea typeface="Exo 2 Black"/>
                <a:cs typeface="Exo 2 Black"/>
                <a:sym typeface="Exo 2 Black"/>
              </a:defRPr>
            </a:lvl1pPr>
            <a:lvl2pPr marL="914400" lvl="1"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2pPr>
            <a:lvl3pPr marL="1371600" lvl="2"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3pPr>
            <a:lvl4pPr marL="1828800" lvl="3"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4pPr>
            <a:lvl5pPr marL="2286000" lvl="4"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5pPr>
            <a:lvl6pPr marL="2743200" lvl="5"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6pPr>
            <a:lvl7pPr marL="3200400" lvl="6"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7pPr>
            <a:lvl8pPr marL="3657600" lvl="7"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8pPr>
            <a:lvl9pPr marL="4114800" lvl="8"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9pPr>
          </a:lstStyle>
          <a:p>
            <a:endParaRPr/>
          </a:p>
        </p:txBody>
      </p:sp>
      <p:grpSp>
        <p:nvGrpSpPr>
          <p:cNvPr id="470" name="Google Shape;470;p22"/>
          <p:cNvGrpSpPr/>
          <p:nvPr/>
        </p:nvGrpSpPr>
        <p:grpSpPr>
          <a:xfrm>
            <a:off x="76197" y="845785"/>
            <a:ext cx="346832" cy="1809080"/>
            <a:chOff x="4713875" y="2486650"/>
            <a:chExt cx="495475" cy="2584400"/>
          </a:xfrm>
        </p:grpSpPr>
        <p:sp>
          <p:nvSpPr>
            <p:cNvPr id="471" name="Google Shape;471;p2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2"/>
          <p:cNvGrpSpPr/>
          <p:nvPr/>
        </p:nvGrpSpPr>
        <p:grpSpPr>
          <a:xfrm>
            <a:off x="76202" y="2883482"/>
            <a:ext cx="214917" cy="230335"/>
            <a:chOff x="424275" y="4593075"/>
            <a:chExt cx="307025" cy="329050"/>
          </a:xfrm>
        </p:grpSpPr>
        <p:sp>
          <p:nvSpPr>
            <p:cNvPr id="487" name="Google Shape;487;p2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2"/>
          <p:cNvGrpSpPr/>
          <p:nvPr/>
        </p:nvGrpSpPr>
        <p:grpSpPr>
          <a:xfrm>
            <a:off x="76192" y="76210"/>
            <a:ext cx="1100050" cy="540977"/>
            <a:chOff x="823225" y="4003400"/>
            <a:chExt cx="1571500" cy="772825"/>
          </a:xfrm>
        </p:grpSpPr>
        <p:sp>
          <p:nvSpPr>
            <p:cNvPr id="491" name="Google Shape;491;p22"/>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8620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143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29834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388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156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2522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7967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594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8551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575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404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9" r:id="rId17"/>
    <p:sldLayoutId id="2147483670" r:id="rId18"/>
    <p:sldLayoutId id="2147483672" r:id="rId19"/>
    <p:sldLayoutId id="2147483673" r:id="rId20"/>
    <p:sldLayoutId id="2147483675" r:id="rId21"/>
    <p:sldLayoutId id="2147483676" r:id="rId22"/>
    <p:sldLayoutId id="2147483679"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9/20/2024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80345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5.xml"/><Relationship Id="rId7" Type="http://schemas.openxmlformats.org/officeDocument/2006/relationships/image" Target="../media/image72.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notesSlide" Target="../notesSlides/notesSlide34.xml"/><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5.xml"/><Relationship Id="rId7" Type="http://schemas.openxmlformats.org/officeDocument/2006/relationships/image" Target="../media/image78.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2.png"/><Relationship Id="rId5" Type="http://schemas.openxmlformats.org/officeDocument/2006/relationships/image" Target="../media/image71.png"/><Relationship Id="rId10" Type="http://schemas.openxmlformats.org/officeDocument/2006/relationships/image" Target="../media/image81.png"/><Relationship Id="rId4" Type="http://schemas.openxmlformats.org/officeDocument/2006/relationships/notesSlide" Target="../notesSlides/notesSlide35.xml"/><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5.xml"/><Relationship Id="rId7" Type="http://schemas.openxmlformats.org/officeDocument/2006/relationships/image" Target="../media/image83.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7.png"/><Relationship Id="rId5" Type="http://schemas.openxmlformats.org/officeDocument/2006/relationships/image" Target="../media/image71.png"/><Relationship Id="rId10" Type="http://schemas.openxmlformats.org/officeDocument/2006/relationships/image" Target="../media/image86.png"/><Relationship Id="rId4" Type="http://schemas.openxmlformats.org/officeDocument/2006/relationships/notesSlide" Target="../notesSlides/notesSlide36.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25.xml"/><Relationship Id="rId7" Type="http://schemas.openxmlformats.org/officeDocument/2006/relationships/image" Target="../media/image8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1.png"/><Relationship Id="rId4" Type="http://schemas.openxmlformats.org/officeDocument/2006/relationships/notesSlide" Target="../notesSlides/notesSlide37.xml"/><Relationship Id="rId9" Type="http://schemas.openxmlformats.org/officeDocument/2006/relationships/image" Target="../media/image90.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25.xml"/><Relationship Id="rId7" Type="http://schemas.openxmlformats.org/officeDocument/2006/relationships/image" Target="../media/image9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5.png"/><Relationship Id="rId4" Type="http://schemas.openxmlformats.org/officeDocument/2006/relationships/notesSlide" Target="../notesSlides/notesSlide38.xml"/><Relationship Id="rId9"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7.png"/><Relationship Id="rId4" Type="http://schemas.openxmlformats.org/officeDocument/2006/relationships/image" Target="../media/image97.png"/><Relationship Id="rId9"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6.png"/><Relationship Id="rId7"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99.png"/><Relationship Id="rId11" Type="http://schemas.openxmlformats.org/officeDocument/2006/relationships/image" Target="../media/image112.png"/><Relationship Id="rId5" Type="http://schemas.openxmlformats.org/officeDocument/2006/relationships/image" Target="../media/image98.png"/><Relationship Id="rId10" Type="http://schemas.openxmlformats.org/officeDocument/2006/relationships/image" Target="../media/image111.png"/><Relationship Id="rId4" Type="http://schemas.openxmlformats.org/officeDocument/2006/relationships/image" Target="../media/image97.png"/><Relationship Id="rId9" Type="http://schemas.openxmlformats.org/officeDocument/2006/relationships/image" Target="../media/image110.png"/></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6.png"/><Relationship Id="rId7"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6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1377344" y="1312563"/>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CẢ LỚP ĐẾN VỚI BUỔI HỌC HÔM NAY!</a:t>
            </a: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177203" y="2508968"/>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320818" y="3123665"/>
            <a:ext cx="1103235" cy="1479835"/>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719997" y="1136360"/>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grpSp>
        <p:nvGrpSpPr>
          <p:cNvPr id="64" name="Google Shape;1383;p43"/>
          <p:cNvGrpSpPr/>
          <p:nvPr/>
        </p:nvGrpSpPr>
        <p:grpSpPr>
          <a:xfrm rot="10800000">
            <a:off x="396810" y="3452631"/>
            <a:ext cx="1279828" cy="1427160"/>
            <a:chOff x="5321800" y="3042900"/>
            <a:chExt cx="1828325" cy="2038800"/>
          </a:xfrm>
        </p:grpSpPr>
        <p:sp>
          <p:nvSpPr>
            <p:cNvPr id="65"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86;p43"/>
          <p:cNvGrpSpPr/>
          <p:nvPr/>
        </p:nvGrpSpPr>
        <p:grpSpPr>
          <a:xfrm>
            <a:off x="663067" y="524365"/>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403;p43"/>
          <p:cNvGrpSpPr/>
          <p:nvPr/>
        </p:nvGrpSpPr>
        <p:grpSpPr>
          <a:xfrm>
            <a:off x="80077"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p:cNvSpPr txBox="1"/>
              <p:nvPr/>
            </p:nvSpPr>
            <p:spPr>
              <a:xfrm>
                <a:off x="1200726" y="1343897"/>
                <a:ext cx="6711923" cy="2893806"/>
              </a:xfrm>
              <a:prstGeom prst="rect">
                <a:avLst/>
              </a:prstGeom>
              <a:noFill/>
            </p:spPr>
            <p:txBody>
              <a:bodyPr wrap="square" rtlCol="0">
                <a:spAutoFit/>
              </a:bodyPr>
              <a:lstStyle/>
              <a:p>
                <a:pPr algn="just">
                  <a:lnSpc>
                    <a:spcPct val="155000"/>
                  </a:lnSpc>
                </a:pPr>
                <a:r>
                  <a:rPr lang="vi-VN" sz="2000"/>
                  <a:t>Để giải phương trình tích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m:t>
                    </m:r>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 </m:t>
                    </m:r>
                  </m:oMath>
                </a14:m>
                <a:r>
                  <a:rPr lang="vi-VN" sz="2000"/>
                  <a:t>với </a:t>
                </a:r>
                <a14:m>
                  <m:oMath xmlns:m="http://schemas.openxmlformats.org/officeDocument/2006/math">
                    <m:r>
                      <a:rPr lang="en-US" sz="2000" b="0" i="1" smtClean="0">
                        <a:latin typeface="Cambria Math" panose="02040503050406030204" pitchFamily="18" charset="0"/>
                      </a:rPr>
                      <m:t>𝑎</m:t>
                    </m:r>
                    <m:r>
                      <a:rPr lang="vi-VN" sz="2000" i="1" smtClean="0">
                        <a:latin typeface="Cambria Math" panose="02040503050406030204" pitchFamily="18" charset="0"/>
                      </a:rPr>
                      <m:t>≠</m:t>
                    </m:r>
                    <m:r>
                      <a:rPr lang="en-US" sz="2000" b="0" i="1" smtClean="0">
                        <a:latin typeface="Cambria Math" panose="02040503050406030204" pitchFamily="18" charset="0"/>
                      </a:rPr>
                      <m:t>0</m:t>
                    </m:r>
                  </m:oMath>
                </a14:m>
                <a:r>
                  <a:rPr lang="vi-VN" sz="2000"/>
                  <a:t>  và </a:t>
                </a:r>
                <a14:m>
                  <m:oMath xmlns:m="http://schemas.openxmlformats.org/officeDocument/2006/math">
                    <m:r>
                      <a:rPr lang="vi-VN" sz="2000" i="1" smtClean="0">
                        <a:latin typeface="Cambria Math" panose="02040503050406030204" pitchFamily="18" charset="0"/>
                      </a:rPr>
                      <m:t>𝑐</m:t>
                    </m:r>
                    <m:r>
                      <a:rPr lang="vi-VN" sz="2000" i="1" smtClean="0">
                        <a:latin typeface="Cambria Math" panose="02040503050406030204" pitchFamily="18" charset="0"/>
                      </a:rPr>
                      <m:t>≠0</m:t>
                    </m:r>
                  </m:oMath>
                </a14:m>
                <a:r>
                  <a:rPr lang="vi-VN" sz="2000"/>
                  <a:t>, ta có thể làm như sau:</a:t>
                </a:r>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1.</a:t>
                </a:r>
                <a:r>
                  <a:rPr lang="vi-VN" sz="2000"/>
                  <a:t> Giải hai phương trình bậc nhất: </a:t>
                </a:r>
                <a14:m>
                  <m:oMath xmlns:m="http://schemas.openxmlformats.org/officeDocument/2006/math">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=0 </m:t>
                    </m:r>
                  </m:oMath>
                </a14:m>
                <a:r>
                  <a:rPr lang="vi-VN" sz="2000"/>
                  <a:t>và </a:t>
                </a:r>
                <a14:m>
                  <m:oMath xmlns:m="http://schemas.openxmlformats.org/officeDocument/2006/math">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m:t>
                    </m:r>
                  </m:oMath>
                </a14:m>
                <a:endParaRPr lang="en-US" sz="2000"/>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2.</a:t>
                </a:r>
                <a:r>
                  <a:rPr lang="vi-VN" sz="2000"/>
                  <a:t> Kết luận nghiệm: Lấy tất cả các nghiệm của hai phương trình bậc nhất vừa giải được ở </a:t>
                </a:r>
                <a:r>
                  <a:rPr lang="en-US" sz="2000"/>
                  <a:t>B</a:t>
                </a:r>
                <a:r>
                  <a:rPr lang="vi-VN" sz="2000"/>
                  <a:t>ước 1.</a:t>
                </a:r>
              </a:p>
            </p:txBody>
          </p:sp>
        </mc:Choice>
        <mc:Fallback xmlns="">
          <p:sp>
            <p:nvSpPr>
              <p:cNvPr id="2" name="TextBox 1"/>
              <p:cNvSpPr txBox="1">
                <a:spLocks noRot="1" noChangeAspect="1" noMove="1" noResize="1" noEditPoints="1" noAdjustHandles="1" noChangeArrowheads="1" noChangeShapeType="1" noTextEdit="1"/>
              </p:cNvSpPr>
              <p:nvPr/>
            </p:nvSpPr>
            <p:spPr>
              <a:xfrm>
                <a:off x="1200726" y="1343897"/>
                <a:ext cx="6711923" cy="2893806"/>
              </a:xfrm>
              <a:prstGeom prst="rect">
                <a:avLst/>
              </a:prstGeom>
              <a:blipFill>
                <a:blip r:embed="rId2"/>
                <a:stretch>
                  <a:fillRect l="-999" r="-908" b="-2947"/>
                </a:stretch>
              </a:blipFill>
            </p:spPr>
            <p:txBody>
              <a:bodyPr/>
              <a:lstStyle/>
              <a:p>
                <a:r>
                  <a:rPr lang="en-US">
                    <a:noFill/>
                  </a:rPr>
                  <a:t> </a:t>
                </a:r>
              </a:p>
            </p:txBody>
          </p:sp>
        </mc:Fallback>
      </mc:AlternateContent>
    </p:spTree>
    <p:extLst>
      <p:ext uri="{BB962C8B-B14F-4D97-AF65-F5344CB8AC3E}">
        <p14:creationId xmlns:p14="http://schemas.microsoft.com/office/powerpoint/2010/main" val="63692220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40952" y="647348"/>
                <a:ext cx="5696270" cy="473912"/>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2000" b="1" i="0" u="none" strike="noStrike" kern="0" cap="none" spc="0" normalizeH="0" baseline="0" noProof="0">
                    <a:ln>
                      <a:noFill/>
                    </a:ln>
                    <a:solidFill>
                      <a:srgbClr val="FFFFFF"/>
                    </a:solidFill>
                    <a:effectLst/>
                    <a:highlight>
                      <a:srgbClr val="CE4D8E"/>
                    </a:highlight>
                    <a:uLnTx/>
                    <a:uFillTx/>
                    <a:ea typeface="+mn-ea"/>
                  </a:rPr>
                  <a:t>Ví dụ 1:</a:t>
                </a:r>
                <a:r>
                  <a:rPr kumimoji="0" lang="en-US" sz="20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2000" kern="1200">
                    <a:solidFill>
                      <a:sysClr val="windowText" lastClr="000000"/>
                    </a:solidFill>
                    <a:latin typeface="Arial" panose="020B0604020202020204" pitchFamily="34" charset="0"/>
                    <a:ea typeface="+mn-ea"/>
                    <a:cs typeface="Arial" panose="020B0604020202020204" pitchFamily="34" charset="0"/>
                  </a:rPr>
                  <a:t>Giải phương trình: </a:t>
                </a:r>
                <a14:m>
                  <m:oMath xmlns:m="http://schemas.openxmlformats.org/officeDocument/2006/math">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+5</m:t>
                        </m:r>
                      </m:e>
                    </m:d>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3</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−9</m:t>
                        </m:r>
                      </m:e>
                    </m:d>
                    <m:r>
                      <a:rPr lang="en-US" sz="2000" b="0" i="1" kern="1200" smtClean="0">
                        <a:solidFill>
                          <a:sysClr val="windowText" lastClr="000000"/>
                        </a:solidFill>
                        <a:latin typeface="Cambria Math" panose="02040503050406030204" pitchFamily="18" charset="0"/>
                        <a:ea typeface="+mn-ea"/>
                        <a:cs typeface="Arial" panose="020B0604020202020204" pitchFamily="34" charset="0"/>
                      </a:rPr>
                      <m:t>=0</m:t>
                    </m:r>
                  </m:oMath>
                </a14:m>
                <a:endParaRPr kumimoji="0" lang="vi-VN" sz="20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0952" y="647348"/>
                <a:ext cx="5696270" cy="473912"/>
              </a:xfrm>
              <a:prstGeom prst="rect">
                <a:avLst/>
              </a:prstGeom>
              <a:blipFill>
                <a:blip r:embed="rId3"/>
                <a:stretch>
                  <a:fillRect b="-23077"/>
                </a:stretch>
              </a:blipFill>
            </p:spPr>
            <p:txBody>
              <a:bodyPr/>
              <a:lstStyle/>
              <a:p>
                <a:r>
                  <a:rPr lang="en-US">
                    <a:noFill/>
                  </a:rPr>
                  <a:t> </a:t>
                </a:r>
              </a:p>
            </p:txBody>
          </p:sp>
        </mc:Fallback>
      </mc:AlternateContent>
      <p:sp>
        <p:nvSpPr>
          <p:cNvPr id="9" name="Google Shape;1913;p42"/>
          <p:cNvSpPr/>
          <p:nvPr/>
        </p:nvSpPr>
        <p:spPr>
          <a:xfrm rot="2165">
            <a:off x="4084343" y="134517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1174389" y="1994606"/>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6" name="Rectangle 5"/>
              <p:cNvSpPr/>
              <p:nvPr/>
            </p:nvSpPr>
            <p:spPr>
              <a:xfrm>
                <a:off x="1895885" y="2642133"/>
                <a:ext cx="1742336" cy="95410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95885" y="2642133"/>
                <a:ext cx="1742336"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458342" y="2586413"/>
                <a:ext cx="1489960" cy="133568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−9=0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=9</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r>
                  <a:rPr lang="en-US" sz="2000" kern="1200">
                    <a:solidFill>
                      <a:sysClr val="windowText" lastClr="000000"/>
                    </a:solidFill>
                    <a:cs typeface="Arial" panose="020B0604020202020204" pitchFamily="34" charset="0"/>
                  </a:rPr>
                  <a:t>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458342" y="2586413"/>
                <a:ext cx="1489960" cy="13356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4378" y="4065185"/>
                <a:ext cx="7120393" cy="400110"/>
              </a:xfrm>
              <a:prstGeom prst="rect">
                <a:avLst/>
              </a:prstGeom>
            </p:spPr>
            <p:txBody>
              <a:bodyPr wrap="square">
                <a:spAutoFit/>
              </a:bodyPr>
              <a:lstStyle/>
              <a:p>
                <a:r>
                  <a:rPr lang="en-US" sz="2000" kern="1200">
                    <a:solidFill>
                      <a:sysClr val="windowText" lastClr="000000"/>
                    </a:solidFill>
                    <a:latin typeface="Arial" panose="020B0604020202020204" pitchFamily="34" charset="0"/>
                    <a:ea typeface="+mn-ea"/>
                    <a:cs typeface="Arial" panose="020B0604020202020204" pitchFamily="34" charset="0"/>
                  </a:rPr>
                  <a:t>Vậy phương trình đã cho có hai nghiệm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a14:m>
                <a:r>
                  <a:rPr lang="en-US" sz="2000"/>
                  <a:t> và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r>
                      <a:rPr lang="en-US" sz="2000" b="0" i="0" kern="1200" smtClean="0">
                        <a:solidFill>
                          <a:sysClr val="windowText" lastClr="000000"/>
                        </a:solidFill>
                        <a:latin typeface="Cambria Math" panose="02040503050406030204" pitchFamily="18" charset="0"/>
                        <a:cs typeface="Arial" panose="020B0604020202020204" pitchFamily="34" charset="0"/>
                      </a:rPr>
                      <m:t>.</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44378" y="4065185"/>
                <a:ext cx="7120393" cy="400110"/>
              </a:xfrm>
              <a:prstGeom prst="rect">
                <a:avLst/>
              </a:prstGeom>
              <a:blipFill>
                <a:blip r:embed="rId6"/>
                <a:stretch>
                  <a:fillRect l="-856" t="-7692" b="-2923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500"/>
                                        <p:tgtEl>
                                          <p:spTgt spid="6">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up)">
                                      <p:cBhvr>
                                        <p:cTn id="35" dur="500"/>
                                        <p:tgtEl>
                                          <p:spTgt spid="12">
                                            <p:txEl>
                                              <p:pRg st="1" end="1"/>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up)">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down)">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Rounded Rectangle 65"/>
          <p:cNvSpPr/>
          <p:nvPr/>
        </p:nvSpPr>
        <p:spPr>
          <a:xfrm>
            <a:off x="1156732" y="582590"/>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67" name="Rectangle 66"/>
              <p:cNvSpPr/>
              <p:nvPr/>
            </p:nvSpPr>
            <p:spPr>
              <a:xfrm>
                <a:off x="3461969" y="549603"/>
                <a:ext cx="5005529" cy="496996"/>
              </a:xfrm>
              <a:prstGeom prst="rect">
                <a:avLst/>
              </a:prstGeom>
            </p:spPr>
            <p:txBody>
              <a:bodyPr wrap="square">
                <a:spAutoFit/>
              </a:bodyPr>
              <a:lstStyle/>
              <a:p>
                <a:pPr algn="ctr" defTabSz="457200">
                  <a:lnSpc>
                    <a:spcPct val="150000"/>
                  </a:lnSpc>
                  <a:buClrTx/>
                </a:pPr>
                <a:r>
                  <a:rPr lang="en-US" sz="2000" kern="1200">
                    <a:latin typeface="Arial" panose="020B0604020202020204" pitchFamily="34" charset="0"/>
                    <a:ea typeface="+mn-ea"/>
                    <a:cs typeface="+mn-cs"/>
                  </a:rPr>
                  <a:t>Giải phương trình: </a:t>
                </a:r>
                <a:r>
                  <a:rPr lang="en-US" sz="2000" kern="1200">
                    <a:solidFill>
                      <a:sysClr val="windowText" lastClr="000000"/>
                    </a:solidFill>
                    <a:cs typeface="Arial" panose="020B0604020202020204" pitchFamily="34" charset="0"/>
                  </a:rPr>
                  <a:t> </a:t>
                </a:r>
                <a14:m>
                  <m:oMath xmlns:m="http://schemas.openxmlformats.org/officeDocument/2006/math">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e>
                    </m:d>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−2</m:t>
                        </m:r>
                      </m:e>
                    </m:d>
                    <m:r>
                      <a:rPr lang="en-US" sz="2000" i="1" kern="1200">
                        <a:solidFill>
                          <a:sysClr val="windowText" lastClr="000000"/>
                        </a:solidFill>
                        <a:latin typeface="Cambria Math" panose="02040503050406030204" pitchFamily="18" charset="0"/>
                        <a:cs typeface="Arial" panose="020B0604020202020204" pitchFamily="34" charset="0"/>
                      </a:rPr>
                      <m:t>=0</m:t>
                    </m:r>
                  </m:oMath>
                </a14:m>
                <a:endParaRPr lang="vi-VN" sz="2000" kern="1200">
                  <a:latin typeface="Arial" panose="020B0604020202020204" pitchFamily="34" charset="0"/>
                  <a:ea typeface="+mn-ea"/>
                  <a:cs typeface="+mn-cs"/>
                </a:endParaRPr>
              </a:p>
            </p:txBody>
          </p:sp>
        </mc:Choice>
        <mc:Fallback xmlns="">
          <p:sp>
            <p:nvSpPr>
              <p:cNvPr id="67" name="Rectangle 66"/>
              <p:cNvSpPr>
                <a:spLocks noRot="1" noChangeAspect="1" noMove="1" noResize="1" noEditPoints="1" noAdjustHandles="1" noChangeArrowheads="1" noChangeShapeType="1" noTextEdit="1"/>
              </p:cNvSpPr>
              <p:nvPr/>
            </p:nvSpPr>
            <p:spPr>
              <a:xfrm>
                <a:off x="3461969" y="549603"/>
                <a:ext cx="5005529" cy="496996"/>
              </a:xfrm>
              <a:prstGeom prst="rect">
                <a:avLst/>
              </a:prstGeom>
              <a:blipFill>
                <a:blip r:embed="rId3"/>
                <a:stretch>
                  <a:fillRect b="-20732"/>
                </a:stretch>
              </a:blipFill>
            </p:spPr>
            <p:txBody>
              <a:bodyPr/>
              <a:lstStyle/>
              <a:p>
                <a:r>
                  <a:rPr lang="en-US">
                    <a:noFill/>
                  </a:rPr>
                  <a:t> </a:t>
                </a:r>
              </a:p>
            </p:txBody>
          </p:sp>
        </mc:Fallback>
      </mc:AlternateContent>
      <p:sp>
        <p:nvSpPr>
          <p:cNvPr id="69" name="Google Shape;1913;p42"/>
          <p:cNvSpPr/>
          <p:nvPr/>
        </p:nvSpPr>
        <p:spPr>
          <a:xfrm rot="2165">
            <a:off x="4061654" y="1400893"/>
            <a:ext cx="994776" cy="458265"/>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0" name="Rectangle 69"/>
          <p:cNvSpPr/>
          <p:nvPr/>
        </p:nvSpPr>
        <p:spPr>
          <a:xfrm>
            <a:off x="1141059" y="2007203"/>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71" name="Rectangle 70"/>
              <p:cNvSpPr/>
              <p:nvPr/>
            </p:nvSpPr>
            <p:spPr>
              <a:xfrm>
                <a:off x="2083327" y="2594812"/>
                <a:ext cx="1742336" cy="1338700"/>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smtClean="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b="0" i="1" kern="1200" smtClean="0">
                              <a:solidFill>
                                <a:sysClr val="windowText" lastClr="000000"/>
                              </a:solidFill>
                              <a:latin typeface="Cambria Math" panose="02040503050406030204" pitchFamily="18" charset="0"/>
                              <a:cs typeface="Arial" panose="020B0604020202020204" pitchFamily="34" charset="0"/>
                            </a:rPr>
                            <m:t>4</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083327" y="2594812"/>
                <a:ext cx="1742336" cy="1338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5119104" y="2597793"/>
                <a:ext cx="1718291" cy="133273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−2=0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b="0" i="1" kern="1200" smtClean="0">
                              <a:solidFill>
                                <a:sysClr val="windowText" lastClr="000000"/>
                              </a:solidFill>
                              <a:latin typeface="Cambria Math" panose="02040503050406030204" pitchFamily="18" charset="0"/>
                              <a:cs typeface="Arial" panose="020B0604020202020204" pitchFamily="34" charset="0"/>
                            </a:rPr>
                            <m:t>2</m:t>
                          </m:r>
                        </m:num>
                        <m:den>
                          <m:r>
                            <a:rPr lang="en-US" sz="20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5119104" y="2597793"/>
                <a:ext cx="1718291" cy="13327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1156732" y="3992058"/>
                <a:ext cx="7120393" cy="6768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000" kern="1200" smtClean="0">
                          <a:solidFill>
                            <a:sysClr val="windowText" lastClr="000000"/>
                          </a:solidFill>
                          <a:latin typeface="Arial" panose="020B0604020202020204" pitchFamily="34" charset="0"/>
                          <a:cs typeface="Arial" panose="020B0604020202020204" pitchFamily="34" charset="0"/>
                        </a:rPr>
                        <m:t>V</m:t>
                      </m:r>
                      <m:r>
                        <m:rPr>
                          <m:nor/>
                        </m:rPr>
                        <a:rPr lang="en-US" sz="2000" kern="1200" smtClean="0">
                          <a:solidFill>
                            <a:sysClr val="windowText" lastClr="000000"/>
                          </a:solidFill>
                          <a:latin typeface="Arial" panose="020B0604020202020204" pitchFamily="34" charset="0"/>
                          <a:cs typeface="Arial" panose="020B0604020202020204" pitchFamily="34" charset="0"/>
                        </a:rPr>
                        <m:t>ậ</m:t>
                      </m:r>
                      <m:r>
                        <m:rPr>
                          <m:nor/>
                        </m:rPr>
                        <a:rPr lang="en-US" sz="2000" kern="1200" smtClean="0">
                          <a:solidFill>
                            <a:sysClr val="windowText" lastClr="000000"/>
                          </a:solidFill>
                          <a:latin typeface="Arial" panose="020B0604020202020204" pitchFamily="34" charset="0"/>
                          <a:cs typeface="Arial" panose="020B0604020202020204" pitchFamily="34" charset="0"/>
                        </a:rPr>
                        <m:t>y</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ph</m:t>
                      </m:r>
                      <m:r>
                        <m:rPr>
                          <m:nor/>
                        </m:rPr>
                        <a:rPr lang="en-US" sz="2000" kern="1200" smtClean="0">
                          <a:solidFill>
                            <a:sysClr val="windowText" lastClr="000000"/>
                          </a:solidFill>
                          <a:latin typeface="Arial" panose="020B0604020202020204" pitchFamily="34" charset="0"/>
                          <a:cs typeface="Arial" panose="020B0604020202020204" pitchFamily="34" charset="0"/>
                        </a:rPr>
                        <m:t>ươ</m:t>
                      </m:r>
                      <m:r>
                        <m:rPr>
                          <m:nor/>
                        </m:rPr>
                        <a:rPr lang="en-US" sz="2000" kern="1200" smtClean="0">
                          <a:solidFill>
                            <a:sysClr val="windowText" lastClr="000000"/>
                          </a:solidFill>
                          <a:latin typeface="Arial" panose="020B0604020202020204" pitchFamily="34" charset="0"/>
                          <a:cs typeface="Arial" panose="020B0604020202020204" pitchFamily="34" charset="0"/>
                        </a:rPr>
                        <m:t>ng</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tr</m:t>
                      </m:r>
                      <m:r>
                        <m:rPr>
                          <m:nor/>
                        </m:rPr>
                        <a:rPr lang="en-US" sz="2000" kern="1200" smtClean="0">
                          <a:solidFill>
                            <a:sysClr val="windowText" lastClr="000000"/>
                          </a:solidFill>
                          <a:latin typeface="Arial" panose="020B0604020202020204" pitchFamily="34" charset="0"/>
                          <a:cs typeface="Arial" panose="020B0604020202020204" pitchFamily="34" charset="0"/>
                        </a:rPr>
                        <m:t>ì</m:t>
                      </m:r>
                      <m:r>
                        <m:rPr>
                          <m:nor/>
                        </m:rPr>
                        <a:rPr lang="en-US" sz="2000" kern="1200" smtClean="0">
                          <a:solidFill>
                            <a:sysClr val="windowText" lastClr="000000"/>
                          </a:solidFill>
                          <a:latin typeface="Arial" panose="020B0604020202020204" pitchFamily="34" charset="0"/>
                          <a:cs typeface="Arial" panose="020B0604020202020204" pitchFamily="34" charset="0"/>
                        </a:rPr>
                        <m:t>nh</m:t>
                      </m:r>
                      <m:r>
                        <m:rPr>
                          <m:nor/>
                        </m:rPr>
                        <a:rPr lang="en-US" sz="2000" kern="1200" smtClean="0">
                          <a:solidFill>
                            <a:sysClr val="windowText" lastClr="000000"/>
                          </a:solidFill>
                          <a:latin typeface="Arial" panose="020B0604020202020204" pitchFamily="34" charset="0"/>
                          <a:cs typeface="Arial" panose="020B0604020202020204" pitchFamily="34" charset="0"/>
                        </a:rPr>
                        <m:t> đã </m:t>
                      </m:r>
                      <m:r>
                        <m:rPr>
                          <m:nor/>
                        </m:rPr>
                        <a:rPr lang="en-US" sz="2000" kern="1200" smtClean="0">
                          <a:solidFill>
                            <a:sysClr val="windowText" lastClr="000000"/>
                          </a:solidFill>
                          <a:latin typeface="Arial" panose="020B0604020202020204" pitchFamily="34" charset="0"/>
                          <a:cs typeface="Arial" panose="020B0604020202020204" pitchFamily="34" charset="0"/>
                        </a:rPr>
                        <m:t>cho</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c</m:t>
                      </m:r>
                      <m:r>
                        <m:rPr>
                          <m:nor/>
                        </m:rPr>
                        <a:rPr lang="en-US" sz="2000" kern="1200" smtClean="0">
                          <a:solidFill>
                            <a:sysClr val="windowText" lastClr="000000"/>
                          </a:solidFill>
                          <a:latin typeface="Arial" panose="020B0604020202020204" pitchFamily="34" charset="0"/>
                          <a:cs typeface="Arial" panose="020B0604020202020204" pitchFamily="34" charset="0"/>
                        </a:rPr>
                        <m:t>ó </m:t>
                      </m:r>
                      <m:r>
                        <m:rPr>
                          <m:nor/>
                        </m:rPr>
                        <a:rPr lang="en-US" sz="2000" kern="1200" smtClean="0">
                          <a:solidFill>
                            <a:sysClr val="windowText" lastClr="000000"/>
                          </a:solidFill>
                          <a:latin typeface="Arial" panose="020B0604020202020204" pitchFamily="34" charset="0"/>
                          <a:cs typeface="Arial" panose="020B0604020202020204" pitchFamily="34" charset="0"/>
                        </a:rPr>
                        <m:t>hai</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nghi</m:t>
                      </m:r>
                      <m:r>
                        <m:rPr>
                          <m:nor/>
                        </m:rPr>
                        <a:rPr lang="en-US" sz="2000" kern="1200" smtClean="0">
                          <a:solidFill>
                            <a:sysClr val="windowText" lastClr="000000"/>
                          </a:solidFill>
                          <a:latin typeface="Arial" panose="020B0604020202020204" pitchFamily="34" charset="0"/>
                          <a:cs typeface="Arial" panose="020B0604020202020204" pitchFamily="34" charset="0"/>
                        </a:rPr>
                        <m:t>ệ</m:t>
                      </m:r>
                      <m:r>
                        <m:rPr>
                          <m:nor/>
                        </m:rPr>
                        <a:rPr lang="en-US" sz="2000" kern="1200" smtClean="0">
                          <a:solidFill>
                            <a:sysClr val="windowText" lastClr="000000"/>
                          </a:solidFill>
                          <a:latin typeface="Arial" panose="020B0604020202020204" pitchFamily="34" charset="0"/>
                          <a:cs typeface="Arial" panose="020B0604020202020204" pitchFamily="34" charset="0"/>
                        </a:rPr>
                        <m:t>m</m:t>
                      </m:r>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i="1" kern="1200">
                              <a:solidFill>
                                <a:sysClr val="windowText" lastClr="000000"/>
                              </a:solidFill>
                              <a:latin typeface="Cambria Math" panose="02040503050406030204" pitchFamily="18" charset="0"/>
                              <a:cs typeface="Arial" panose="020B0604020202020204" pitchFamily="34" charset="0"/>
                            </a:rPr>
                            <m:t>4</m:t>
                          </m:r>
                        </m:den>
                      </m:f>
                      <m:r>
                        <m:rPr>
                          <m:nor/>
                        </m:rPr>
                        <a:rPr lang="en-US" sz="2000" b="0" i="0" kern="1200" smtClean="0">
                          <a:solidFill>
                            <a:sysClr val="windowText" lastClr="000000"/>
                          </a:solidFill>
                          <a:latin typeface="Cambria Math" panose="02040503050406030204" pitchFamily="18" charset="0"/>
                          <a:cs typeface="Arial" panose="020B0604020202020204" pitchFamily="34" charset="0"/>
                        </a:rPr>
                        <m:t> </m:t>
                      </m:r>
                      <m:r>
                        <m:rPr>
                          <m:nor/>
                        </m:rPr>
                        <a:rPr lang="en-US" sz="2000"/>
                        <m:t>v</m:t>
                      </m:r>
                      <m:r>
                        <m:rPr>
                          <m:nor/>
                        </m:rPr>
                        <a:rPr lang="en-US" sz="2000"/>
                        <m:t>à</m:t>
                      </m:r>
                      <m:r>
                        <a:rPr lang="en-US" sz="2000" b="0" i="1" smtClean="0">
                          <a:latin typeface="Cambria Math" panose="02040503050406030204" pitchFamily="18"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2</m:t>
                          </m:r>
                        </m:num>
                        <m:den>
                          <m:r>
                            <a:rPr lang="en-US" sz="2000" i="1" kern="1200">
                              <a:solidFill>
                                <a:sysClr val="windowText" lastClr="000000"/>
                              </a:solidFill>
                              <a:latin typeface="Cambria Math" panose="02040503050406030204" pitchFamily="18" charset="0"/>
                              <a:cs typeface="Arial" panose="020B0604020202020204" pitchFamily="34" charset="0"/>
                            </a:rPr>
                            <m:t>3</m:t>
                          </m:r>
                        </m:den>
                      </m:f>
                      <m:r>
                        <a:rPr lang="en-US" sz="2000" b="0" i="1"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1156732" y="3992058"/>
                <a:ext cx="7120393" cy="676852"/>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1">
                                            <p:txEl>
                                              <p:pRg st="0" end="0"/>
                                            </p:txEl>
                                          </p:spTgt>
                                        </p:tgtEl>
                                        <p:attrNameLst>
                                          <p:attrName>style.visibility</p:attrName>
                                        </p:attrNameLst>
                                      </p:cBhvr>
                                      <p:to>
                                        <p:strVal val="visible"/>
                                      </p:to>
                                    </p:set>
                                    <p:animEffect transition="in" filter="wipe(up)">
                                      <p:cBhvr>
                                        <p:cTn id="29" dur="500"/>
                                        <p:tgtEl>
                                          <p:spTgt spid="71">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1">
                                            <p:txEl>
                                              <p:pRg st="1" end="1"/>
                                            </p:txEl>
                                          </p:spTgt>
                                        </p:tgtEl>
                                        <p:attrNameLst>
                                          <p:attrName>style.visibility</p:attrName>
                                        </p:attrNameLst>
                                      </p:cBhvr>
                                      <p:to>
                                        <p:strVal val="visible"/>
                                      </p:to>
                                    </p:set>
                                    <p:animEffect transition="in" filter="wipe(up)">
                                      <p:cBhvr>
                                        <p:cTn id="32" dur="500"/>
                                        <p:tgtEl>
                                          <p:spTgt spid="7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xEl>
                                              <p:pRg st="0" end="0"/>
                                            </p:txEl>
                                          </p:spTgt>
                                        </p:tgtEl>
                                        <p:attrNameLst>
                                          <p:attrName>style.visibility</p:attrName>
                                        </p:attrNameLst>
                                      </p:cBhvr>
                                      <p:to>
                                        <p:strVal val="visible"/>
                                      </p:to>
                                    </p:set>
                                    <p:animEffect transition="in" filter="wipe(up)">
                                      <p:cBhvr>
                                        <p:cTn id="37" dur="500"/>
                                        <p:tgtEl>
                                          <p:spTgt spid="72">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72">
                                            <p:txEl>
                                              <p:pRg st="1" end="1"/>
                                            </p:txEl>
                                          </p:spTgt>
                                        </p:tgtEl>
                                        <p:attrNameLst>
                                          <p:attrName>style.visibility</p:attrName>
                                        </p:attrNameLst>
                                      </p:cBhvr>
                                      <p:to>
                                        <p:strVal val="visible"/>
                                      </p:to>
                                    </p:set>
                                    <p:animEffect transition="in" filter="wipe(up)">
                                      <p:cBhvr>
                                        <p:cTn id="40" dur="500"/>
                                        <p:tgtEl>
                                          <p:spTgt spid="7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defTabSz="182880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1:</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Giải các phương trình sau:</a:t>
                </a:r>
              </a:p>
              <a:p>
                <a:pPr lvl="0" algn="ctr"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ea typeface="+mn-ea"/>
                        <a:cs typeface="Arial" panose="020B0604020202020204" pitchFamily="34" charset="0"/>
                      </a:rPr>
                      <m:t>a</m:t>
                    </m:r>
                    <m:r>
                      <a:rPr lang="en-US" sz="1700" b="0" i="0" kern="1200" smtClean="0">
                        <a:solidFill>
                          <a:sysClr val="windowText" lastClr="000000"/>
                        </a:solidFill>
                        <a:latin typeface="Cambria Math" panose="02040503050406030204" pitchFamily="18" charset="0"/>
                        <a:ea typeface="+mn-ea"/>
                        <a:cs typeface="Arial" panose="020B0604020202020204" pitchFamily="34" charset="0"/>
                      </a:rPr>
                      <m:t>) </m:t>
                    </m:r>
                    <m:sSup>
                      <m:sSupPr>
                        <m:ctrlPr>
                          <a:rPr lang="en-US" sz="1700" i="1" kern="1200" smtClean="0">
                            <a:solidFill>
                              <a:sysClr val="windowText" lastClr="000000"/>
                            </a:solidFill>
                            <a:latin typeface="Cambria Math" panose="02040503050406030204" pitchFamily="18" charset="0"/>
                            <a:ea typeface="+mn-ea"/>
                            <a:cs typeface="Arial" panose="020B0604020202020204" pitchFamily="34" charset="0"/>
                          </a:rPr>
                        </m:ctrlPr>
                      </m:sSupPr>
                      <m:e>
                        <m:d>
                          <m:dPr>
                            <m:ctrlPr>
                              <a:rPr lang="en-US" sz="1700" i="1" kern="1200">
                                <a:solidFill>
                                  <a:sysClr val="windowText" lastClr="000000"/>
                                </a:solidFill>
                                <a:latin typeface="Cambria Math" panose="02040503050406030204" pitchFamily="18" charset="0"/>
                                <a:ea typeface="+mn-ea"/>
                                <a:cs typeface="Arial" panose="020B0604020202020204" pitchFamily="34" charset="0"/>
                              </a:rPr>
                            </m:ctrlPr>
                          </m:dPr>
                          <m:e>
                            <m:r>
                              <a:rPr lang="en-US" sz="1700" i="1" kern="1200">
                                <a:solidFill>
                                  <a:sysClr val="windowText" lastClr="000000"/>
                                </a:solidFill>
                                <a:latin typeface="Cambria Math" panose="02040503050406030204" pitchFamily="18" charset="0"/>
                                <a:ea typeface="+mn-ea"/>
                                <a:cs typeface="Arial" panose="020B0604020202020204" pitchFamily="34" charset="0"/>
                              </a:rPr>
                              <m:t>2</m:t>
                            </m:r>
                            <m:r>
                              <a:rPr lang="en-US" sz="1700" i="1" kern="1200">
                                <a:solidFill>
                                  <a:sysClr val="windowText" lastClr="000000"/>
                                </a:solidFill>
                                <a:latin typeface="Cambria Math" panose="02040503050406030204" pitchFamily="18" charset="0"/>
                                <a:ea typeface="+mn-ea"/>
                                <a:cs typeface="Arial" panose="020B0604020202020204" pitchFamily="34" charset="0"/>
                              </a:rPr>
                              <m:t>𝑥</m:t>
                            </m:r>
                            <m:r>
                              <a:rPr lang="en-US" sz="1700" i="1" kern="1200">
                                <a:solidFill>
                                  <a:sysClr val="windowText" lastClr="000000"/>
                                </a:solidFill>
                                <a:latin typeface="Cambria Math" panose="02040503050406030204" pitchFamily="18" charset="0"/>
                                <a:ea typeface="+mn-ea"/>
                                <a:cs typeface="Arial" panose="020B0604020202020204" pitchFamily="34" charset="0"/>
                              </a:rPr>
                              <m:t>−3</m:t>
                            </m:r>
                          </m:e>
                        </m:d>
                      </m:e>
                      <m: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cs typeface="Arial" panose="020B0604020202020204" pitchFamily="34" charset="0"/>
                      </a:rPr>
                      <m:t>b</m:t>
                    </m:r>
                    <m:r>
                      <a:rPr lang="en-US" sz="1700" kern="1200">
                        <a:solidFill>
                          <a:sysClr val="windowText" lastClr="000000"/>
                        </a:solidFill>
                        <a:latin typeface="Cambria Math" panose="02040503050406030204" pitchFamily="18" charset="0"/>
                        <a:cs typeface="Arial" panose="020B0604020202020204" pitchFamily="34" charset="0"/>
                      </a:rPr>
                      <m:t>) </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b="0" i="1" kern="1200" smtClean="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−9</m:t>
                    </m:r>
                    <m:r>
                      <a:rPr lang="en-US" sz="1700" i="1" kern="1200">
                        <a:solidFill>
                          <a:sysClr val="windowText" lastClr="000000"/>
                        </a:solidFill>
                        <a:latin typeface="Cambria Math" panose="02040503050406030204" pitchFamily="18" charset="0"/>
                        <a:cs typeface="Arial" panose="020B0604020202020204" pitchFamily="34" charset="0"/>
                      </a:rPr>
                      <m:t>=</m:t>
                    </m:r>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461131"/>
                <a:ext cx="6492453" cy="2054409"/>
              </a:xfrm>
              <a:prstGeom prst="rect">
                <a:avLst/>
              </a:prstGeom>
            </p:spPr>
            <p:txBody>
              <a:bodyPr wrap="square">
                <a:spAutoFit/>
              </a:bodyPr>
              <a:lstStyle/>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r>
                      <m:rPr>
                        <m:sty m:val="p"/>
                      </m:rPr>
                      <a:rPr lang="en-US" sz="1700" kern="1200">
                        <a:solidFill>
                          <a:sysClr val="windowText" lastClr="000000"/>
                        </a:solidFill>
                        <a:latin typeface="Cambria Math" panose="02040503050406030204" pitchFamily="18" charset="0"/>
                        <a:cs typeface="Arial" panose="020B0604020202020204" pitchFamily="34" charset="0"/>
                      </a:rPr>
                      <m:t>a</m:t>
                    </m:r>
                    <m:r>
                      <a:rPr lang="en-US" sz="1700" kern="1200">
                        <a:solidFill>
                          <a:sysClr val="windowText" lastClr="000000"/>
                        </a:solidFill>
                        <a:latin typeface="Cambria Math" panose="02040503050406030204" pitchFamily="18" charset="0"/>
                        <a:cs typeface="Arial" panose="020B0604020202020204" pitchFamily="34" charset="0"/>
                      </a:rPr>
                      <m:t>) </m:t>
                    </m:r>
                  </m:oMath>
                </a14:m>
                <a:r>
                  <a:rPr lang="en-US" sz="1700" kern="1200">
                    <a:solidFill>
                      <a:sysClr val="windowText" lastClr="000000"/>
                    </a:solidFill>
                    <a:latin typeface="Arial" panose="020B0604020202020204" pitchFamily="34" charset="0"/>
                    <a:ea typeface="+mn-ea"/>
                    <a:cs typeface="Arial" panose="020B0604020202020204" pitchFamily="34" charset="0"/>
                  </a:rPr>
                  <a:t> Ta có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begChr m:val="["/>
                        <m:endChr m:val="]"/>
                        <m:ctrlPr>
                          <a:rPr lang="en-US" sz="1700" i="1" kern="1200" smtClean="0">
                            <a:solidFill>
                              <a:sysClr val="windowText" lastClr="000000"/>
                            </a:solidFill>
                            <a:latin typeface="Cambria Math" panose="02040503050406030204" pitchFamily="18" charset="0"/>
                            <a:cs typeface="Arial" panose="020B0604020202020204" pitchFamily="34" charset="0"/>
                          </a:rPr>
                        </m:ctrlPr>
                      </m:dPr>
                      <m:e>
                        <m:d>
                          <m:dPr>
                            <m:ctrlPr>
                              <a:rPr lang="en-US" sz="1700" i="1" kern="1200" smtClean="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d>
                    <m:d>
                      <m:dPr>
                        <m:begChr m:val="["/>
                        <m:endChr m:val="]"/>
                        <m:ctrlPr>
                          <a:rPr lang="en-US" sz="1700" i="1" kern="1200">
                            <a:solidFill>
                              <a:sysClr val="windowText" lastClr="000000"/>
                            </a:solidFill>
                            <a:latin typeface="Cambria Math" panose="02040503050406030204" pitchFamily="18" charset="0"/>
                            <a:cs typeface="Arial" panose="020B0604020202020204" pitchFamily="34" charset="0"/>
                          </a:rPr>
                        </m:ctrlPr>
                      </m:d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+4</m:t>
                        </m:r>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461131"/>
                <a:ext cx="6492453" cy="2054409"/>
              </a:xfrm>
              <a:prstGeom prst="rect">
                <a:avLst/>
              </a:prstGeom>
              <a:blipFill>
                <a:blip r:embed="rId4"/>
                <a:stretch>
                  <a:fillRect l="-563" b="-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64905" y="3513539"/>
                <a:ext cx="1469698" cy="824841"/>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−10=0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64905" y="3513539"/>
                <a:ext cx="146969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375432" y="3505588"/>
                <a:ext cx="1609158" cy="1070037"/>
              </a:xfrm>
              <a:prstGeom prst="rect">
                <a:avLst/>
              </a:prstGeom>
            </p:spPr>
            <p:txBody>
              <a:bodyPr wrap="none">
                <a:spAutoFit/>
              </a:bodyPr>
              <a:lstStyle/>
              <a:p>
                <a:pPr lvl="0"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+4=0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smtClean="0">
                              <a:solidFill>
                                <a:sysClr val="windowText" lastClr="000000"/>
                              </a:solidFill>
                              <a:latin typeface="Cambria Math" panose="02040503050406030204" pitchFamily="18" charset="0"/>
                              <a:cs typeface="Arial" panose="020B0604020202020204" pitchFamily="34" charset="0"/>
                            </a:rPr>
                          </m:ctrlPr>
                        </m:fPr>
                        <m:num>
                          <m:r>
                            <a:rPr lang="en-US" sz="1700" b="0" i="1" kern="1200" smtClean="0">
                              <a:solidFill>
                                <a:sysClr val="windowText" lastClr="000000"/>
                              </a:solidFill>
                              <a:latin typeface="Cambria Math" panose="02040503050406030204" pitchFamily="18" charset="0"/>
                              <a:cs typeface="Arial" panose="020B0604020202020204" pitchFamily="34" charset="0"/>
                            </a:rPr>
                            <m:t>−4</m:t>
                          </m:r>
                        </m:num>
                        <m:den>
                          <m:r>
                            <a:rPr lang="en-US" sz="17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375432" y="3505588"/>
                <a:ext cx="1609158" cy="1070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40" y="4520957"/>
                <a:ext cx="5848563" cy="582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700" kern="1200" smtClean="0">
                          <a:solidFill>
                            <a:sysClr val="windowText" lastClr="000000"/>
                          </a:solidFill>
                          <a:latin typeface="Arial" panose="020B0604020202020204" pitchFamily="34" charset="0"/>
                          <a:cs typeface="Arial" panose="020B0604020202020204" pitchFamily="34" charset="0"/>
                        </a:rPr>
                        <m:t>V</m:t>
                      </m:r>
                      <m:r>
                        <m:rPr>
                          <m:nor/>
                        </m:rPr>
                        <a:rPr lang="en-US" sz="1700" kern="1200" smtClean="0">
                          <a:solidFill>
                            <a:sysClr val="windowText" lastClr="000000"/>
                          </a:solidFill>
                          <a:latin typeface="Arial" panose="020B0604020202020204" pitchFamily="34" charset="0"/>
                          <a:cs typeface="Arial" panose="020B0604020202020204" pitchFamily="34" charset="0"/>
                        </a:rPr>
                        <m:t>ậ</m:t>
                      </m:r>
                      <m:r>
                        <m:rPr>
                          <m:nor/>
                        </m:rPr>
                        <a:rPr lang="en-US" sz="1700" kern="1200" smtClean="0">
                          <a:solidFill>
                            <a:sysClr val="windowText" lastClr="000000"/>
                          </a:solidFill>
                          <a:latin typeface="Arial" panose="020B0604020202020204" pitchFamily="34" charset="0"/>
                          <a:cs typeface="Arial" panose="020B0604020202020204" pitchFamily="34" charset="0"/>
                        </a:rPr>
                        <m:t>y</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ph</m:t>
                      </m:r>
                      <m:r>
                        <m:rPr>
                          <m:nor/>
                        </m:rPr>
                        <a:rPr lang="en-US" sz="1700" kern="1200" smtClean="0">
                          <a:solidFill>
                            <a:sysClr val="windowText" lastClr="000000"/>
                          </a:solidFill>
                          <a:latin typeface="Arial" panose="020B0604020202020204" pitchFamily="34" charset="0"/>
                          <a:cs typeface="Arial" panose="020B0604020202020204" pitchFamily="34" charset="0"/>
                        </a:rPr>
                        <m:t>ươ</m:t>
                      </m:r>
                      <m:r>
                        <m:rPr>
                          <m:nor/>
                        </m:rPr>
                        <a:rPr lang="en-US" sz="1700" kern="1200" smtClean="0">
                          <a:solidFill>
                            <a:sysClr val="windowText" lastClr="000000"/>
                          </a:solidFill>
                          <a:latin typeface="Arial" panose="020B0604020202020204" pitchFamily="34" charset="0"/>
                          <a:cs typeface="Arial" panose="020B0604020202020204" pitchFamily="34" charset="0"/>
                        </a:rPr>
                        <m:t>ng</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tr</m:t>
                      </m:r>
                      <m:r>
                        <m:rPr>
                          <m:nor/>
                        </m:rPr>
                        <a:rPr lang="en-US" sz="1700" kern="1200" smtClean="0">
                          <a:solidFill>
                            <a:sysClr val="windowText" lastClr="000000"/>
                          </a:solidFill>
                          <a:latin typeface="Arial" panose="020B0604020202020204" pitchFamily="34" charset="0"/>
                          <a:cs typeface="Arial" panose="020B0604020202020204" pitchFamily="34" charset="0"/>
                        </a:rPr>
                        <m:t>ì</m:t>
                      </m:r>
                      <m:r>
                        <m:rPr>
                          <m:nor/>
                        </m:rPr>
                        <a:rPr lang="en-US" sz="1700" kern="1200" smtClean="0">
                          <a:solidFill>
                            <a:sysClr val="windowText" lastClr="000000"/>
                          </a:solidFill>
                          <a:latin typeface="Arial" panose="020B0604020202020204" pitchFamily="34" charset="0"/>
                          <a:cs typeface="Arial" panose="020B0604020202020204" pitchFamily="34" charset="0"/>
                        </a:rPr>
                        <m:t>nh</m:t>
                      </m:r>
                      <m:r>
                        <m:rPr>
                          <m:nor/>
                        </m:rPr>
                        <a:rPr lang="en-US" sz="1700" kern="1200" smtClean="0">
                          <a:solidFill>
                            <a:sysClr val="windowText" lastClr="000000"/>
                          </a:solidFill>
                          <a:latin typeface="Arial" panose="020B0604020202020204" pitchFamily="34" charset="0"/>
                          <a:cs typeface="Arial" panose="020B0604020202020204" pitchFamily="34" charset="0"/>
                        </a:rPr>
                        <m:t> đã </m:t>
                      </m:r>
                      <m:r>
                        <m:rPr>
                          <m:nor/>
                        </m:rPr>
                        <a:rPr lang="en-US" sz="1700" kern="1200" smtClean="0">
                          <a:solidFill>
                            <a:sysClr val="windowText" lastClr="000000"/>
                          </a:solidFill>
                          <a:latin typeface="Arial" panose="020B0604020202020204" pitchFamily="34" charset="0"/>
                          <a:cs typeface="Arial" panose="020B0604020202020204" pitchFamily="34" charset="0"/>
                        </a:rPr>
                        <m:t>cho</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c</m:t>
                      </m:r>
                      <m:r>
                        <m:rPr>
                          <m:nor/>
                        </m:rPr>
                        <a:rPr lang="en-US" sz="1700" kern="1200" smtClean="0">
                          <a:solidFill>
                            <a:sysClr val="windowText" lastClr="000000"/>
                          </a:solidFill>
                          <a:latin typeface="Arial" panose="020B0604020202020204" pitchFamily="34" charset="0"/>
                          <a:cs typeface="Arial" panose="020B0604020202020204" pitchFamily="34" charset="0"/>
                        </a:rPr>
                        <m:t>ó </m:t>
                      </m:r>
                      <m:r>
                        <m:rPr>
                          <m:nor/>
                        </m:rPr>
                        <a:rPr lang="en-US" sz="1700" kern="1200" smtClean="0">
                          <a:solidFill>
                            <a:sysClr val="windowText" lastClr="000000"/>
                          </a:solidFill>
                          <a:latin typeface="Arial" panose="020B0604020202020204" pitchFamily="34" charset="0"/>
                          <a:cs typeface="Arial" panose="020B0604020202020204" pitchFamily="34" charset="0"/>
                        </a:rPr>
                        <m:t>hai</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nghi</m:t>
                      </m:r>
                      <m:r>
                        <m:rPr>
                          <m:nor/>
                        </m:rPr>
                        <a:rPr lang="en-US" sz="1700" kern="1200" smtClean="0">
                          <a:solidFill>
                            <a:sysClr val="windowText" lastClr="000000"/>
                          </a:solidFill>
                          <a:latin typeface="Arial" panose="020B0604020202020204" pitchFamily="34" charset="0"/>
                          <a:cs typeface="Arial" panose="020B0604020202020204" pitchFamily="34" charset="0"/>
                        </a:rPr>
                        <m:t>ệ</m:t>
                      </m:r>
                      <m:r>
                        <m:rPr>
                          <m:nor/>
                        </m:rPr>
                        <a:rPr lang="en-US" sz="1700" kern="1200" smtClean="0">
                          <a:solidFill>
                            <a:sysClr val="windowText" lastClr="000000"/>
                          </a:solidFill>
                          <a:latin typeface="Arial" panose="020B0604020202020204" pitchFamily="34" charset="0"/>
                          <a:cs typeface="Arial" panose="020B0604020202020204" pitchFamily="34" charset="0"/>
                        </a:rPr>
                        <m:t>m</m:t>
                      </m:r>
                      <m:r>
                        <m:rPr>
                          <m:nor/>
                        </m:rPr>
                        <a:rPr lang="en-US" sz="1700" kern="1200" smtClean="0">
                          <a:solidFill>
                            <a:sysClr val="windowText" lastClr="000000"/>
                          </a:solidFill>
                          <a:latin typeface="Arial" panose="020B0604020202020204" pitchFamily="34"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r>
                        <m:rPr>
                          <m:nor/>
                        </m:rPr>
                        <a:rPr lang="en-US" sz="1700"/>
                        <m:t> </m:t>
                      </m:r>
                      <m:r>
                        <m:rPr>
                          <m:nor/>
                        </m:rPr>
                        <a:rPr lang="en-US" sz="1700"/>
                        <m:t>v</m:t>
                      </m:r>
                      <m:r>
                        <m:rPr>
                          <m:nor/>
                        </m:rPr>
                        <a:rPr lang="en-US" sz="1700"/>
                        <m:t>à</m:t>
                      </m:r>
                      <m:r>
                        <a:rPr lang="en-US" sz="1700" b="0" i="1" smtClean="0">
                          <a:latin typeface="Cambria Math" panose="02040503050406030204" pitchFamily="18"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a:solidFill>
                                <a:sysClr val="windowText" lastClr="000000"/>
                              </a:solidFill>
                              <a:latin typeface="Cambria Math" panose="02040503050406030204" pitchFamily="18" charset="0"/>
                              <a:cs typeface="Arial" panose="020B0604020202020204" pitchFamily="34" charset="0"/>
                            </a:rPr>
                          </m:ctrlPr>
                        </m:fPr>
                        <m:num>
                          <m:r>
                            <a:rPr lang="en-US" sz="1700" i="1" kern="1200">
                              <a:solidFill>
                                <a:sysClr val="windowText" lastClr="000000"/>
                              </a:solidFill>
                              <a:latin typeface="Cambria Math" panose="02040503050406030204" pitchFamily="18" charset="0"/>
                              <a:cs typeface="Arial" panose="020B0604020202020204" pitchFamily="34" charset="0"/>
                            </a:rPr>
                            <m:t>−4</m:t>
                          </m:r>
                        </m:num>
                        <m:den>
                          <m:r>
                            <a:rPr lang="en-US" sz="1700" i="1" kern="1200">
                              <a:solidFill>
                                <a:sysClr val="windowText" lastClr="000000"/>
                              </a:solidFill>
                              <a:latin typeface="Cambria Math" panose="02040503050406030204" pitchFamily="18" charset="0"/>
                              <a:cs typeface="Arial" panose="020B0604020202020204" pitchFamily="34" charset="0"/>
                            </a:rPr>
                            <m:t>3</m:t>
                          </m:r>
                        </m:den>
                      </m:f>
                      <m:r>
                        <a:rPr lang="en-US" sz="1700" b="0" i="0"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40" y="4520957"/>
                <a:ext cx="5848563" cy="582788"/>
              </a:xfrm>
              <a:prstGeom prst="rect">
                <a:avLst/>
              </a:prstGeom>
              <a:blipFill>
                <a:blip r:embed="rId7"/>
                <a:stretch>
                  <a:fillRect/>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barn(inVertical)">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6">
                                            <p:txEl>
                                              <p:pRg st="0" end="0"/>
                                            </p:txEl>
                                          </p:spTgt>
                                        </p:tgtEl>
                                        <p:attrNameLst>
                                          <p:attrName>style.visibility</p:attrName>
                                        </p:attrNameLst>
                                      </p:cBhvr>
                                      <p:to>
                                        <p:strVal val="visible"/>
                                      </p:to>
                                    </p:set>
                                    <p:animEffect transition="in" filter="wipe(up)">
                                      <p:cBhvr>
                                        <p:cTn id="19" dur="500"/>
                                        <p:tgtEl>
                                          <p:spTgt spid="106">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animEffect transition="in" filter="wipe(up)">
                                      <p:cBhvr>
                                        <p:cTn id="23" dur="500"/>
                                        <p:tgtEl>
                                          <p:spTgt spid="106">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animEffect transition="in" filter="wipe(up)">
                                      <p:cBhvr>
                                        <p:cTn id="27" dur="500"/>
                                        <p:tgtEl>
                                          <p:spTgt spid="106">
                                            <p:txEl>
                                              <p:pRg st="2" end="2"/>
                                            </p:txEl>
                                          </p:spTgt>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6">
                                            <p:txEl>
                                              <p:pRg st="3" end="3"/>
                                            </p:txEl>
                                          </p:spTgt>
                                        </p:tgtEl>
                                        <p:attrNameLst>
                                          <p:attrName>style.visibility</p:attrName>
                                        </p:attrNameLst>
                                      </p:cBhvr>
                                      <p:to>
                                        <p:strVal val="visible"/>
                                      </p:to>
                                    </p:set>
                                    <p:animEffect transition="in" filter="wipe(up)">
                                      <p:cBhvr>
                                        <p:cTn id="31" dur="500"/>
                                        <p:tgtEl>
                                          <p:spTgt spid="10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6">
                                            <p:txEl>
                                              <p:pRg st="4" end="4"/>
                                            </p:txEl>
                                          </p:spTgt>
                                        </p:tgtEl>
                                        <p:attrNameLst>
                                          <p:attrName>style.visibility</p:attrName>
                                        </p:attrNameLst>
                                      </p:cBhvr>
                                      <p:to>
                                        <p:strVal val="visible"/>
                                      </p:to>
                                    </p:set>
                                    <p:animEffect transition="in" filter="fade">
                                      <p:cBhvr>
                                        <p:cTn id="36" dur="500"/>
                                        <p:tgtEl>
                                          <p:spTgt spid="10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8">
                                            <p:txEl>
                                              <p:pRg st="1" end="1"/>
                                            </p:txEl>
                                          </p:spTgt>
                                        </p:tgtEl>
                                        <p:attrNameLst>
                                          <p:attrName>style.visibility</p:attrName>
                                        </p:attrNameLst>
                                      </p:cBhvr>
                                      <p:to>
                                        <p:strVal val="visible"/>
                                      </p:to>
                                    </p:set>
                                    <p:animEffect transition="in" filter="fade">
                                      <p:cBhvr>
                                        <p:cTn id="44" dur="500"/>
                                        <p:tgtEl>
                                          <p:spTgt spid="10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9">
                                            <p:txEl>
                                              <p:pRg st="0" end="0"/>
                                            </p:txEl>
                                          </p:spTgt>
                                        </p:tgtEl>
                                        <p:attrNameLst>
                                          <p:attrName>style.visibility</p:attrName>
                                        </p:attrNameLst>
                                      </p:cBhvr>
                                      <p:to>
                                        <p:strVal val="visible"/>
                                      </p:to>
                                    </p:set>
                                    <p:animEffect transition="in" filter="fade">
                                      <p:cBhvr>
                                        <p:cTn id="49" dur="500"/>
                                        <p:tgtEl>
                                          <p:spTgt spid="109">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9">
                                            <p:txEl>
                                              <p:pRg st="1" end="1"/>
                                            </p:txEl>
                                          </p:spTgt>
                                        </p:tgtEl>
                                        <p:attrNameLst>
                                          <p:attrName>style.visibility</p:attrName>
                                        </p:attrNameLst>
                                      </p:cBhvr>
                                      <p:to>
                                        <p:strVal val="visible"/>
                                      </p:to>
                                    </p:set>
                                    <p:animEffect transition="in" filter="fade">
                                      <p:cBhvr>
                                        <p:cTn id="52" dur="500"/>
                                        <p:tgtEl>
                                          <p:spTgt spid="10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0">
                                            <p:txEl>
                                              <p:pRg st="0" end="0"/>
                                            </p:txEl>
                                          </p:spTgt>
                                        </p:tgtEl>
                                        <p:attrNameLst>
                                          <p:attrName>style.visibility</p:attrName>
                                        </p:attrNameLst>
                                      </p:cBhvr>
                                      <p:to>
                                        <p:strVal val="visible"/>
                                      </p:to>
                                    </p:set>
                                    <p:animEffect transition="in" filter="wipe(down)">
                                      <p:cBhvr>
                                        <p:cTn id="5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algn="l" defTabSz="1828800" rtl="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latin typeface="Arial"/>
                    <a:ea typeface="+mn-ea"/>
                    <a:cs typeface="Arial"/>
                    <a:sym typeface="Arial"/>
                  </a:rPr>
                  <a:t>Ví dụ 1:</a:t>
                </a:r>
                <a:r>
                  <a:rPr kumimoji="0" lang="en-US" sz="1700" b="0" i="0" u="none" strike="noStrike" kern="1200" cap="none" spc="0" normalizeH="0" baseline="0" noProof="0">
                    <a:ln>
                      <a:noFill/>
                    </a:ln>
                    <a:solidFill>
                      <a:sysClr val="windowText" lastClr="000000"/>
                    </a:solidFill>
                    <a:effectLst/>
                    <a:uLnTx/>
                    <a:uFillTx/>
                    <a:latin typeface="Arial"/>
                    <a:ea typeface="+mn-ea"/>
                    <a:cs typeface="Arial" panose="020B0604020202020204" pitchFamily="34" charset="0"/>
                    <a:sym typeface="Arial"/>
                  </a:rPr>
                  <a:t> </a:t>
                </a: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Giải các phương trình sau:</a:t>
                </a:r>
              </a:p>
              <a:p>
                <a:pPr marL="0" marR="0" lvl="0" indent="0" algn="ctr" defTabSz="1828800" rtl="0" eaLnBrk="1" fontAlgn="auto" latinLnBrk="0" hangingPunct="1">
                  <a:lnSpc>
                    <a:spcPct val="150000"/>
                  </a:lnSpc>
                  <a:spcBef>
                    <a:spcPts val="0"/>
                  </a:spcBef>
                  <a:spcAft>
                    <a:spcPts val="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a</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 </m:t>
                    </m:r>
                    <m:sSup>
                      <m:sSup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−3</m:t>
                            </m:r>
                          </m:e>
                        </m:d>
                      </m:e>
                      <m: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+7</m:t>
                            </m:r>
                          </m:e>
                        </m:d>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−9</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d>
                      <m:d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540641"/>
                <a:ext cx="6492453" cy="2095702"/>
              </a:xfrm>
              <a:prstGeom prst="rect">
                <a:avLst/>
              </a:prstGeom>
            </p:spPr>
            <p:txBody>
              <a:bodyPr wrap="square">
                <a:spAutoFit/>
              </a:bodyPr>
              <a:lstStyle/>
              <a:p>
                <a:pPr defTabSz="1828800">
                  <a:lnSpc>
                    <a:spcPct val="150000"/>
                  </a:lnSpc>
                  <a:spcBef>
                    <a:spcPts val="100"/>
                  </a:spcBef>
                  <a:spcAft>
                    <a:spcPts val="100"/>
                  </a:spcAft>
                  <a:buClr>
                    <a:srgbClr val="2D1549"/>
                  </a:buClr>
                  <a:buSzPts val="1100"/>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có 	</a:t>
                </a:r>
                <a:r>
                  <a:rPr kumimoji="0" lang="en-US" sz="1700" b="0" i="0" u="none" strike="noStrike" kern="1200" cap="none" spc="0" normalizeH="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i="1" kern="120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−9=3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14:m>
                  <m:oMathPara xmlns:m="http://schemas.openxmlformats.org/officeDocument/2006/math">
                    <m:oMathParaPr>
                      <m:jc m:val="centerGroup"/>
                    </m:oMathParaPr>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m:oMathPara>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begChr m:val="["/>
                        <m:endChr m:val="]"/>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14:m>
                  <m:oMath xmlns:m="http://schemas.openxmlformats.org/officeDocument/2006/math">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540641"/>
                <a:ext cx="6492453" cy="2095702"/>
              </a:xfrm>
              <a:prstGeom prst="rect">
                <a:avLst/>
              </a:prstGeom>
              <a:blipFill>
                <a:blip r:embed="rId4"/>
                <a:stretch>
                  <a:fillRect l="-563"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43265" y="3680511"/>
                <a:ext cx="1512978"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43265" y="3680511"/>
                <a:ext cx="151297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457185" y="3672560"/>
                <a:ext cx="1445652"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457185" y="3672560"/>
                <a:ext cx="1445652" cy="8248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39" y="4600337"/>
                <a:ext cx="584856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V</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ậ</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y</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ph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ươ</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tr</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ì</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đã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cho</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ó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hai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nghi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ệ</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m</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 </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v</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à</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39" y="4600337"/>
                <a:ext cx="5848563" cy="353943"/>
              </a:xfrm>
              <a:prstGeom prst="rect">
                <a:avLst/>
              </a:prstGeom>
              <a:blipFill>
                <a:blip r:embed="rId7"/>
                <a:stretch>
                  <a:fillRect b="-12069"/>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0726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animEffect transition="in" filter="fade">
                                      <p:cBhvr>
                                        <p:cTn id="11" dur="500"/>
                                        <p:tgtEl>
                                          <p:spTgt spid="10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animEffect transition="in" filter="fade">
                                      <p:cBhvr>
                                        <p:cTn id="15" dur="500"/>
                                        <p:tgtEl>
                                          <p:spTgt spid="10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animEffect transition="in" filter="fade">
                                      <p:cBhvr>
                                        <p:cTn id="19" dur="500"/>
                                        <p:tgtEl>
                                          <p:spTgt spid="10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6">
                                            <p:txEl>
                                              <p:pRg st="4" end="4"/>
                                            </p:txEl>
                                          </p:spTgt>
                                        </p:tgtEl>
                                        <p:attrNameLst>
                                          <p:attrName>style.visibility</p:attrName>
                                        </p:attrNameLst>
                                      </p:cBhvr>
                                      <p:to>
                                        <p:strVal val="visible"/>
                                      </p:to>
                                    </p:set>
                                    <p:animEffect transition="in" filter="wipe(down)">
                                      <p:cBhvr>
                                        <p:cTn id="24" dur="500"/>
                                        <p:tgtEl>
                                          <p:spTgt spid="10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8">
                                            <p:txEl>
                                              <p:pRg st="0" end="0"/>
                                            </p:txEl>
                                          </p:spTgt>
                                        </p:tgtEl>
                                        <p:attrNameLst>
                                          <p:attrName>style.visibility</p:attrName>
                                        </p:attrNameLst>
                                      </p:cBhvr>
                                      <p:to>
                                        <p:strVal val="visible"/>
                                      </p:to>
                                    </p:set>
                                    <p:animEffect transition="in" filter="wipe(up)">
                                      <p:cBhvr>
                                        <p:cTn id="29" dur="500"/>
                                        <p:tgtEl>
                                          <p:spTgt spid="108">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08">
                                            <p:txEl>
                                              <p:pRg st="1" end="1"/>
                                            </p:txEl>
                                          </p:spTgt>
                                        </p:tgtEl>
                                        <p:attrNameLst>
                                          <p:attrName>style.visibility</p:attrName>
                                        </p:attrNameLst>
                                      </p:cBhvr>
                                      <p:to>
                                        <p:strVal val="visible"/>
                                      </p:to>
                                    </p:set>
                                    <p:animEffect transition="in" filter="wipe(up)">
                                      <p:cBhvr>
                                        <p:cTn id="32" dur="500"/>
                                        <p:tgtEl>
                                          <p:spTgt spid="10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wipe(up)">
                                      <p:cBhvr>
                                        <p:cTn id="37" dur="500"/>
                                        <p:tgtEl>
                                          <p:spTgt spid="109">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9">
                                            <p:txEl>
                                              <p:pRg st="1" end="1"/>
                                            </p:txEl>
                                          </p:spTgt>
                                        </p:tgtEl>
                                        <p:attrNameLst>
                                          <p:attrName>style.visibility</p:attrName>
                                        </p:attrNameLst>
                                      </p:cBhvr>
                                      <p:to>
                                        <p:strVal val="visible"/>
                                      </p:to>
                                    </p:set>
                                    <p:animEffect transition="in" filter="wipe(up)">
                                      <p:cBhvr>
                                        <p:cTn id="40" dur="500"/>
                                        <p:tgtEl>
                                          <p:spTgt spid="10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randombar(horizontal)">
                                      <p:cBhvr>
                                        <p:cTn id="4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defTabSz="457200">
              <a:lnSpc>
                <a:spcPct val="150000"/>
              </a:lnSpc>
              <a:buClrTx/>
            </a:pPr>
            <a:r>
              <a:rPr lang="en-US" sz="1900" kern="1200">
                <a:latin typeface="Arial" panose="020B0604020202020204" pitchFamily="34" charset="0"/>
                <a:ea typeface="+mn-ea"/>
                <a:cs typeface="+mn-cs"/>
              </a:rPr>
              <a:t>Giải các phương trình: </a:t>
            </a:r>
            <a:r>
              <a:rPr lang="en-US" sz="1900" kern="1200">
                <a:solidFill>
                  <a:sysClr val="windowText" lastClr="000000"/>
                </a:solidFill>
                <a:cs typeface="Arial" panose="020B0604020202020204" pitchFamily="34" charset="0"/>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kern="1200" smtClean="0">
                          <a:solidFill>
                            <a:sysClr val="windowText" lastClr="000000"/>
                          </a:solidFill>
                          <a:latin typeface="Cambria Math" panose="02040503050406030204" pitchFamily="18" charset="0"/>
                          <a:cs typeface="Arial" panose="020B0604020202020204" pitchFamily="34" charset="0"/>
                        </a:rPr>
                        <m:t>𝑎</m:t>
                      </m:r>
                      <m:r>
                        <a:rPr lang="en-US" sz="1900" i="1" kern="1200" smtClean="0">
                          <a:solidFill>
                            <a:sysClr val="windowText" lastClr="000000"/>
                          </a:solidFill>
                          <a:latin typeface="Cambria Math" panose="02040503050406030204" pitchFamily="18" charset="0"/>
                          <a:cs typeface="Arial" panose="020B0604020202020204" pitchFamily="34" charset="0"/>
                        </a:rPr>
                        <m:t>)</m:t>
                      </m:r>
                      <m:r>
                        <m:rPr>
                          <m:nor/>
                        </m:rPr>
                        <a:rPr lang="vi-VN" sz="1900">
                          <a:latin typeface="Times New Roman" panose="02020603050405020304" pitchFamily="18" charset="0"/>
                          <a:ea typeface="Dotum" panose="020B0600000101010101" pitchFamily="34" charset="-127"/>
                          <a:cs typeface="Times New Roman" panose="02020603050405020304" pitchFamily="18" charset="0"/>
                        </a:rPr>
                        <m:t> </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−10</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+25=5</m:t>
                      </m:r>
                      <m:d>
                        <m:dPr>
                          <m:ctrlPr>
                            <a:rPr lang="vi-VN"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−5</m:t>
                          </m:r>
                        </m:e>
                      </m:d>
                    </m:oMath>
                  </m:oMathPara>
                </a14:m>
                <a:endParaRPr lang="en-US" sz="1900" i="1">
                  <a:latin typeface="Cambria Math" panose="02040503050406030204" pitchFamily="18" charset="0"/>
                  <a:ea typeface="Dotum" panose="020B0600000101010101" pitchFamily="34" charset="-127"/>
                  <a:cs typeface="Times New Roman" panose="02020603050405020304" pitchFamily="18" charset="0"/>
                </a:endParaRPr>
              </a:p>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𝑏</m:t>
                      </m:r>
                      <m:r>
                        <a:rPr lang="en-US" sz="1900" i="1">
                          <a:latin typeface="Cambria Math" panose="02040503050406030204" pitchFamily="18" charset="0"/>
                          <a:ea typeface="Dotum" panose="020B0600000101010101" pitchFamily="34" charset="-127"/>
                          <a:cs typeface="Times New Roman" panose="02020603050405020304" pitchFamily="18" charset="0"/>
                        </a:rPr>
                        <m:t>) 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1900">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Rectangle 6"/>
              <p:cNvSpPr/>
              <p:nvPr/>
            </p:nvSpPr>
            <p:spPr>
              <a:xfrm>
                <a:off x="4685603" y="1299352"/>
                <a:ext cx="3665786" cy="3355790"/>
              </a:xfrm>
              <a:prstGeom prst="rect">
                <a:avLst/>
              </a:prstGeom>
            </p:spPr>
            <p:txBody>
              <a:bodyPr wrap="square">
                <a:spAutoFit/>
              </a:bodyPr>
              <a:lstStyle/>
              <a:p>
                <a:pPr algn="just">
                  <a:lnSpc>
                    <a:spcPct val="155000"/>
                  </a:lnSpc>
                  <a:spcBef>
                    <a:spcPts val="100"/>
                  </a:spcBef>
                  <a:spcAft>
                    <a:spcPts val="1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+25=5(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latin typeface="+mn-lt"/>
                  <a:ea typeface="Dotum" panose="020B0600000101010101" pitchFamily="34" charset="-127"/>
                  <a:cs typeface="Times New Roman" panose="02020603050405020304" pitchFamily="18" charset="0"/>
                </a:endParaRPr>
              </a:p>
              <a:p>
                <a:pPr algn="just">
                  <a:lnSpc>
                    <a:spcPct val="155000"/>
                  </a:lnSpc>
                  <a:spcBef>
                    <a:spcPts val="100"/>
                  </a:spcBef>
                  <a:spcAft>
                    <a:spcPts val="100"/>
                  </a:spcAft>
                </a:pPr>
                <a:r>
                  <a:rPr lang="en-US" sz="19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vi-VN" sz="1900">
                    <a:effectLst/>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r>
                  <a:rPr lang="vi-VN" sz="1900">
                    <a:effectLst/>
                    <a:latin typeface="+mn-lt"/>
                    <a:ea typeface="Dotum" panose="020B0600000101010101" pitchFamily="34" charset="-127"/>
                    <a:cs typeface="Times New Roman" panose="02020603050405020304" pitchFamily="18" charset="0"/>
                  </a:rPr>
                  <a:t>Vậy nghiệm của phương trình là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685603" y="1299352"/>
                <a:ext cx="3665786" cy="3355790"/>
              </a:xfrm>
              <a:prstGeom prst="rect">
                <a:avLst/>
              </a:prstGeom>
              <a:blipFill>
                <a:blip r:embed="rId4"/>
                <a:stretch>
                  <a:fillRect l="-1664" r="-1498" b="-1996"/>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anim calcmode="lin" valueType="num">
                                      <p:cBhvr>
                                        <p:cTn id="13" dur="500" fill="hold"/>
                                        <p:tgtEl>
                                          <p:spTgt spid="102"/>
                                        </p:tgtEl>
                                        <p:attrNameLst>
                                          <p:attrName>ppt_x</p:attrName>
                                        </p:attrNameLst>
                                      </p:cBhvr>
                                      <p:tavLst>
                                        <p:tav tm="0">
                                          <p:val>
                                            <p:strVal val="#ppt_x"/>
                                          </p:val>
                                        </p:tav>
                                        <p:tav tm="100000">
                                          <p:val>
                                            <p:strVal val="#ppt_x"/>
                                          </p:val>
                                        </p:tav>
                                      </p:tavLst>
                                    </p:anim>
                                    <p:anim calcmode="lin" valueType="num">
                                      <p:cBhvr>
                                        <p:cTn id="14" dur="5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arn(inVertical)">
                                      <p:cBhvr>
                                        <p:cTn id="24" dur="500"/>
                                        <p:tgtEl>
                                          <p:spTgt spid="106"/>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up)">
                                      <p:cBhvr>
                                        <p:cTn id="36" dur="500"/>
                                        <p:tgtEl>
                                          <p:spTgt spid="7">
                                            <p:txEl>
                                              <p:pRg st="1" end="1"/>
                                            </p:txEl>
                                          </p:spTgt>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5" grpId="0"/>
      <p:bldP spid="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rPr>
              <a:t>Giải các phương trình: </a:t>
            </a:r>
            <a:r>
              <a:rPr kumimoji="0" lang="en-US" sz="19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𝑎</m:t>
                      </m:r>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m:rPr>
                          <m:nor/>
                        </m:rPr>
                        <a:rPr kumimoji="0" lang="vi-VN" sz="19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m:t> </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−10</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+25=5</m:t>
                      </m:r>
                      <m:d>
                        <m:dPr>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e>
                      </m:d>
                    </m:oMath>
                  </m:oMathPara>
                </a14:m>
                <a:endPar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endParaRPr>
              </a:p>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𝑏</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4</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−16=5(</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645848" y="1235744"/>
                <a:ext cx="3665786" cy="3558282"/>
              </a:xfrm>
              <a:prstGeom prst="rect">
                <a:avLst/>
              </a:prstGeom>
            </p:spPr>
            <p:txBody>
              <a:bodyPr wrap="square">
                <a:spAutoFit/>
              </a:bodyPr>
              <a:lstStyle/>
              <a:p>
                <a:pPr lvl="0" algn="just">
                  <a:lnSpc>
                    <a:spcPct val="150000"/>
                  </a:lnSpc>
                  <a:defRPr/>
                </a:pPr>
                <a:r>
                  <a:rPr lang="vi-VN" sz="1900">
                    <a:latin typeface="+mn-lt"/>
                    <a:ea typeface="Dotum" panose="020B0600000101010101" pitchFamily="34" charset="-127"/>
                    <a:cs typeface="Times New Roman" panose="02020603050405020304" pitchFamily="18" charset="0"/>
                  </a:rPr>
                  <a:t>b) </a:t>
                </a:r>
                <a:r>
                  <a:rPr lang="en-US"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−8−5</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−13</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ctr">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r>
                  <a:rPr lang="vi-VN" sz="1900">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vi-VN" sz="1900">
                    <a:latin typeface="+mn-lt"/>
                    <a:ea typeface="Dotum" panose="020B0600000101010101" pitchFamily="34" charset="-127"/>
                    <a:cs typeface="Times New Roman" panose="02020603050405020304" pitchFamily="18" charset="0"/>
                  </a:rPr>
                  <a:t>Vậy phương trình có nghiệm là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r>
                  <a:rPr lang="en-US" sz="1900">
                    <a:latin typeface="+mn-lt"/>
                    <a:ea typeface="Arial" panose="020B0604020202020204" pitchFamily="34"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645848" y="1235744"/>
                <a:ext cx="3665786" cy="3558282"/>
              </a:xfrm>
              <a:prstGeom prst="rect">
                <a:avLst/>
              </a:prstGeom>
              <a:blipFill>
                <a:blip r:embed="rId4"/>
                <a:stretch>
                  <a:fillRect l="-1498" r="-1664"/>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8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16697" y="567296"/>
            <a:ext cx="5696270" cy="454804"/>
          </a:xfrm>
          <a:prstGeom prst="rect">
            <a:avLst/>
          </a:prstGeom>
          <a:noFill/>
        </p:spPr>
        <p:txBody>
          <a:bodyPr wrap="square" rtlCol="0">
            <a:spAutoFit/>
          </a:bodyPr>
          <a:lstStyle/>
          <a:p>
            <a:pPr marL="0" marR="0" lvl="0" indent="0" defTabSz="1828800" eaLnBrk="1" fontAlgn="auto" latinLnBrk="0" hangingPunct="1">
              <a:lnSpc>
                <a:spcPct val="140000"/>
              </a:lnSpc>
              <a:spcBef>
                <a:spcPts val="0"/>
              </a:spcBef>
              <a:spcAft>
                <a:spcPts val="0"/>
              </a:spcAft>
              <a:buClr>
                <a:srgbClr val="2D1549"/>
              </a:buClr>
              <a:buSzPts val="1100"/>
              <a:buFontTx/>
              <a:buNone/>
              <a:tabLst/>
              <a:defRPr/>
            </a:pPr>
            <a:r>
              <a:rPr kumimoji="0" lang="en-US" sz="1900" b="1" i="0" u="none" strike="noStrike" kern="0" cap="none" spc="0" normalizeH="0" baseline="0" noProof="0">
                <a:ln>
                  <a:noFill/>
                </a:ln>
                <a:solidFill>
                  <a:srgbClr val="FFFFFF"/>
                </a:solidFill>
                <a:effectLst/>
                <a:highlight>
                  <a:srgbClr val="CE4D8E"/>
                </a:highlight>
                <a:uLnTx/>
                <a:uFillTx/>
                <a:ea typeface="+mn-ea"/>
              </a:rPr>
              <a:t>Ví dụ 3:</a:t>
            </a:r>
            <a:r>
              <a:rPr kumimoji="0" lang="en-US" sz="19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900" kern="1200">
                <a:solidFill>
                  <a:sysClr val="windowText" lastClr="000000"/>
                </a:solidFill>
                <a:latin typeface="Arial" panose="020B0604020202020204" pitchFamily="34" charset="0"/>
                <a:ea typeface="+mn-ea"/>
                <a:cs typeface="Arial" panose="020B0604020202020204" pitchFamily="34" charset="0"/>
              </a:rPr>
              <a:t>Giải bài toán nêu trong phần mở đầu.</a:t>
            </a:r>
            <a:endParaRPr kumimoji="0" lang="vi-VN" sz="19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5" name="Google Shape;1913;p42"/>
          <p:cNvSpPr/>
          <p:nvPr/>
        </p:nvSpPr>
        <p:spPr>
          <a:xfrm rot="2165">
            <a:off x="4107526" y="1256814"/>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6" name="Rectangle 55"/>
              <p:cNvSpPr/>
              <p:nvPr/>
            </p:nvSpPr>
            <p:spPr>
              <a:xfrm>
                <a:off x="716697" y="1791446"/>
                <a:ext cx="7689552" cy="2477601"/>
              </a:xfrm>
              <a:prstGeom prst="rect">
                <a:avLst/>
              </a:prstGeom>
            </p:spPr>
            <p:txBody>
              <a:bodyPr wrap="square">
                <a:spAutoFit/>
              </a:bodyPr>
              <a:lstStyle/>
              <a:p>
                <a:pPr algn="just">
                  <a:lnSpc>
                    <a:spcPct val="150000"/>
                  </a:lnSpc>
                  <a:spcAft>
                    <a:spcPts val="500"/>
                  </a:spcAft>
                </a:pPr>
                <a:r>
                  <a:rPr lang="vi-VN" sz="1900">
                    <a:solidFill>
                      <a:schemeClr val="tx1"/>
                    </a:solidFill>
                    <a:latin typeface="+mn-lt"/>
                  </a:rPr>
                  <a:t>Gọi độ dài cạnh của khu đất có dạng hình vuông là </a:t>
                </a:r>
                <a14:m>
                  <m:oMath xmlns:m="http://schemas.openxmlformats.org/officeDocument/2006/math">
                    <m:r>
                      <a:rPr lang="vi-VN" sz="1900" i="1" smtClean="0">
                        <a:solidFill>
                          <a:schemeClr val="tx1"/>
                        </a:solidFill>
                        <a:latin typeface="Cambria Math" panose="02040503050406030204" pitchFamily="18" charset="0"/>
                      </a:rPr>
                      <m:t>𝑥</m:t>
                    </m:r>
                    <m:r>
                      <a:rPr lang="en-US" sz="1900" b="0" i="0"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𝑚</m:t>
                    </m:r>
                    <m:r>
                      <a:rPr lang="vi-VN" sz="1900" i="1" smtClean="0">
                        <a:solidFill>
                          <a:schemeClr val="tx1"/>
                        </a:solidFill>
                        <a:latin typeface="Cambria Math" panose="02040503050406030204" pitchFamily="18" charset="0"/>
                      </a:rPr>
                      <m:t>)</m:t>
                    </m:r>
                  </m:oMath>
                </a14:m>
                <a:r>
                  <a:rPr lang="vi-VN" sz="1900">
                    <a:solidFill>
                      <a:schemeClr val="tx1"/>
                    </a:solidFill>
                    <a:latin typeface="+mn-lt"/>
                  </a:rPr>
                  <a:t> với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&gt; 50</m:t>
                    </m:r>
                  </m:oMath>
                </a14:m>
                <a:r>
                  <a:rPr lang="vi-VN" sz="1900">
                    <a:solidFill>
                      <a:schemeClr val="tx1"/>
                    </a:solidFill>
                    <a:latin typeface="+mn-lt"/>
                  </a:rPr>
                  <a:t>. </a:t>
                </a:r>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Khi đó, mảnh đất dạng hình chữ nhật để làm bể bơi có các kích thước lần lượt là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− 50 </m:t>
                    </m:r>
                    <m:d>
                      <m:dPr>
                        <m:ctrlPr>
                          <a:rPr lang="vi-VN" sz="1900" i="1" smtClean="0">
                            <a:solidFill>
                              <a:schemeClr val="tx1"/>
                            </a:solidFill>
                            <a:latin typeface="Cambria Math" panose="02040503050406030204" pitchFamily="18" charset="0"/>
                          </a:rPr>
                        </m:ctrlPr>
                      </m:dPr>
                      <m:e>
                        <m:r>
                          <a:rPr lang="vi-VN" sz="1900" i="1" smtClean="0">
                            <a:solidFill>
                              <a:schemeClr val="tx1"/>
                            </a:solidFill>
                            <a:latin typeface="Cambria Math" panose="02040503050406030204" pitchFamily="18" charset="0"/>
                          </a:rPr>
                          <m:t>𝑚</m:t>
                        </m:r>
                      </m:e>
                    </m:d>
                    <m:r>
                      <a:rPr lang="vi-VN" sz="1900" i="1" smtClean="0">
                        <a:solidFill>
                          <a:schemeClr val="tx1"/>
                        </a:solidFill>
                        <a:latin typeface="Cambria Math" panose="02040503050406030204" pitchFamily="18" charset="0"/>
                      </a:rPr>
                      <m:t>, </m:t>
                    </m:r>
                    <m:r>
                      <a:rPr lang="en-US" sz="1900" b="0" i="1"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r>
                      <a:rPr lang="vi-VN" sz="1900" i="1" smtClean="0">
                        <a:solidFill>
                          <a:schemeClr val="tx1"/>
                        </a:solidFill>
                        <a:latin typeface="Cambria Math" panose="02040503050406030204" pitchFamily="18" charset="0"/>
                      </a:rPr>
                      <m:t>𝑚</m:t>
                    </m:r>
                    <m:r>
                      <a:rPr lang="vi-VN" sz="1900" i="1">
                        <a:solidFill>
                          <a:schemeClr val="tx1"/>
                        </a:solidFill>
                        <a:latin typeface="Cambria Math" panose="02040503050406030204" pitchFamily="18" charset="0"/>
                      </a:rPr>
                      <m:t>). </m:t>
                    </m:r>
                  </m:oMath>
                </a14:m>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Do đó, diện tích của mảnh đất đó là: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sSup>
                      <m:sSupPr>
                        <m:ctrlPr>
                          <a:rPr lang="vi-VN" sz="1900" i="1" smtClean="0">
                            <a:solidFill>
                              <a:schemeClr val="tx1"/>
                            </a:solidFill>
                            <a:latin typeface="Cambria Math" panose="02040503050406030204" pitchFamily="18" charset="0"/>
                          </a:rPr>
                        </m:ctrlPr>
                      </m:sSupPr>
                      <m:e>
                        <m:r>
                          <a:rPr lang="en-US" sz="1900" b="0" i="1" smtClean="0">
                            <a:solidFill>
                              <a:schemeClr val="tx1"/>
                            </a:solidFill>
                            <a:latin typeface="Cambria Math" panose="02040503050406030204" pitchFamily="18" charset="0"/>
                          </a:rPr>
                          <m:t>𝑚</m:t>
                        </m:r>
                      </m:e>
                      <m:sup>
                        <m:r>
                          <a:rPr lang="en-US" sz="1900" b="0" i="1" smtClean="0">
                            <a:solidFill>
                              <a:schemeClr val="tx1"/>
                            </a:solidFill>
                            <a:latin typeface="Cambria Math" panose="02040503050406030204" pitchFamily="18" charset="0"/>
                          </a:rPr>
                          <m:t>2</m:t>
                        </m:r>
                      </m:sup>
                    </m:sSup>
                    <m:r>
                      <a:rPr lang="vi-VN" sz="1900" i="1" smtClean="0">
                        <a:solidFill>
                          <a:schemeClr val="tx1"/>
                        </a:solidFill>
                        <a:latin typeface="Cambria Math" panose="02040503050406030204" pitchFamily="18" charset="0"/>
                      </a:rPr>
                      <m:t>).</m:t>
                    </m:r>
                  </m:oMath>
                </a14:m>
                <a:endParaRPr lang="vi-VN" sz="1900">
                  <a:solidFill>
                    <a:schemeClr val="tx1"/>
                  </a:solidFill>
                  <a:latin typeface="+mn-lt"/>
                </a:endParaRPr>
              </a:p>
              <a:p>
                <a:pPr algn="just">
                  <a:lnSpc>
                    <a:spcPct val="150000"/>
                  </a:lnSpc>
                  <a:spcAft>
                    <a:spcPts val="500"/>
                  </a:spcAft>
                </a:pPr>
                <a:r>
                  <a:rPr lang="vi-VN" sz="1900">
                    <a:solidFill>
                      <a:schemeClr val="tx1"/>
                    </a:solidFill>
                    <a:latin typeface="+mn-lt"/>
                  </a:rPr>
                  <a:t>Vì vậy, ta có phương trình: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 1 250.</m:t>
                    </m:r>
                  </m:oMath>
                </a14:m>
                <a:endParaRPr lang="vi-VN" sz="1900">
                  <a:solidFill>
                    <a:schemeClr val="tx1"/>
                  </a:solidFill>
                  <a:latin typeface="+mn-lt"/>
                </a:endParaRPr>
              </a:p>
            </p:txBody>
          </p:sp>
        </mc:Choice>
        <mc:Fallback xmlns="">
          <p:sp>
            <p:nvSpPr>
              <p:cNvPr id="56" name="Rectangle 55"/>
              <p:cNvSpPr>
                <a:spLocks noRot="1" noChangeAspect="1" noMove="1" noResize="1" noEditPoints="1" noAdjustHandles="1" noChangeArrowheads="1" noChangeShapeType="1" noTextEdit="1"/>
              </p:cNvSpPr>
              <p:nvPr/>
            </p:nvSpPr>
            <p:spPr>
              <a:xfrm>
                <a:off x="716697" y="1791446"/>
                <a:ext cx="7689552" cy="2477601"/>
              </a:xfrm>
              <a:prstGeom prst="rect">
                <a:avLst/>
              </a:prstGeom>
              <a:blipFill>
                <a:blip r:embed="rId2"/>
                <a:stretch>
                  <a:fillRect l="-793" r="-714" b="-1232"/>
                </a:stretch>
              </a:blipFill>
            </p:spPr>
            <p:txBody>
              <a:bodyPr/>
              <a:lstStyle/>
              <a:p>
                <a:r>
                  <a:rPr lang="en-US">
                    <a:noFill/>
                  </a:rPr>
                  <a:t> </a:t>
                </a:r>
              </a:p>
            </p:txBody>
          </p:sp>
        </mc:Fallback>
      </mc:AlternateContent>
    </p:spTree>
    <p:extLst>
      <p:ext uri="{BB962C8B-B14F-4D97-AF65-F5344CB8AC3E}">
        <p14:creationId xmlns:p14="http://schemas.microsoft.com/office/powerpoint/2010/main" val="1173014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Effect transition="in" filter="fade">
                                      <p:cBhvr>
                                        <p:cTn id="17" dur="500"/>
                                        <p:tgtEl>
                                          <p:spTgt spid="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22" dur="500"/>
                                        <p:tgtEl>
                                          <p:spTgt spid="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6">
                                            <p:txEl>
                                              <p:pRg st="2" end="2"/>
                                            </p:txEl>
                                          </p:spTgt>
                                        </p:tgtEl>
                                        <p:attrNameLst>
                                          <p:attrName>style.visibility</p:attrName>
                                        </p:attrNameLst>
                                      </p:cBhvr>
                                      <p:to>
                                        <p:strVal val="visible"/>
                                      </p:to>
                                    </p:set>
                                    <p:animEffect transition="in" filter="wipe(down)">
                                      <p:cBhvr>
                                        <p:cTn id="27" dur="500"/>
                                        <p:tgtEl>
                                          <p:spTgt spid="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Effect transition="in" filter="barn(inVertical)">
                                      <p:cBhvr>
                                        <p:cTn id="32" dur="500"/>
                                        <p:tgtEl>
                                          <p:spTgt spid="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6" name="Rectangle 55"/>
              <p:cNvSpPr/>
              <p:nvPr/>
            </p:nvSpPr>
            <p:spPr>
              <a:xfrm>
                <a:off x="1175166" y="1306948"/>
                <a:ext cx="6758145" cy="3044423"/>
              </a:xfrm>
              <a:prstGeom prst="rect">
                <a:avLst/>
              </a:prstGeom>
            </p:spPr>
            <p:txBody>
              <a:bodyPr wrap="square">
                <a:spAutoFit/>
              </a:bodyPr>
              <a:lstStyle/>
              <a:p>
                <a:pPr algn="just">
                  <a:lnSpc>
                    <a:spcPct val="150000"/>
                  </a:lnSpc>
                  <a:spcAft>
                    <a:spcPts val="500"/>
                  </a:spcAft>
                </a:pPr>
                <a:r>
                  <a:rPr kumimoji="0" lang="vi-VN" sz="1900" b="0" i="0" u="none" strike="noStrike" kern="0" cap="none" spc="0" normalizeH="0" baseline="0" noProof="0">
                    <a:ln>
                      <a:noFill/>
                    </a:ln>
                    <a:solidFill>
                      <a:srgbClr val="000000"/>
                    </a:solidFill>
                    <a:effectLst/>
                    <a:uLnTx/>
                    <a:uFillTx/>
                    <a:latin typeface="Arial" panose="020B0604020202020204" pitchFamily="34" charset="0"/>
                    <a:sym typeface="Arial"/>
                  </a:rPr>
                  <a:t>Giải phương trình:</a:t>
                </a:r>
                <a:r>
                  <a:rPr kumimoji="0" lang="en-US" sz="1900" b="0" i="0" u="none" strike="noStrike" kern="0" cap="none" spc="0" normalizeH="0" baseline="0" noProof="0">
                    <a:ln>
                      <a:noFill/>
                    </a:ln>
                    <a:solidFill>
                      <a:srgbClr val="000000"/>
                    </a:solidFill>
                    <a:effectLst/>
                    <a:uLnTx/>
                    <a:uFillTx/>
                    <a:latin typeface="Arial" panose="020B0604020202020204" pitchFamily="34" charset="0"/>
                    <a:sym typeface="Arial"/>
                  </a:rPr>
                  <a:t> </a:t>
                </a:r>
                <a14:m>
                  <m:oMath xmlns:m="http://schemas.openxmlformats.org/officeDocument/2006/math">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−50</m:t>
                        </m:r>
                      </m:e>
                    </m:d>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−25</m:t>
                        </m:r>
                      </m:e>
                    </m:d>
                    <m:r>
                      <a:rPr lang="vi-VN" sz="1900" i="1">
                        <a:solidFill>
                          <a:schemeClr val="tx1"/>
                        </a:solidFill>
                        <a:latin typeface="Cambria Math" panose="02040503050406030204" pitchFamily="18" charset="0"/>
                      </a:rPr>
                      <m:t>= 1 250</m:t>
                    </m:r>
                  </m:oMath>
                </a14:m>
                <a:endParaRPr lang="en-US" sz="1900" i="1">
                  <a:solidFill>
                    <a:schemeClr val="tx1"/>
                  </a:solidFill>
                  <a:latin typeface="Cambria Math" panose="02040503050406030204" pitchFamily="18" charset="0"/>
                </a:endParaRPr>
              </a:p>
              <a:p>
                <a:pPr algn="just">
                  <a:lnSpc>
                    <a:spcPct val="150000"/>
                  </a:lnSpc>
                  <a:spcAft>
                    <a:spcPts val="500"/>
                  </a:spcAft>
                </a:pPr>
                <a:r>
                  <a:rPr lang="en-US" sz="1900"/>
                  <a:t>	   </a:t>
                </a:r>
                <a14:m>
                  <m:oMath xmlns:m="http://schemas.openxmlformats.org/officeDocument/2006/math">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−50</m:t>
                        </m:r>
                      </m:e>
                    </m:d>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−25</m:t>
                        </m:r>
                      </m:e>
                    </m:d>
                    <m:r>
                      <a:rPr lang="en-US" sz="1900" b="0" i="1" smtClean="0">
                        <a:latin typeface="Cambria Math" panose="02040503050406030204" pitchFamily="18" charset="0"/>
                      </a:rPr>
                      <m:t>−</m:t>
                    </m:r>
                    <m:r>
                      <a:rPr lang="vi-VN" sz="1900" i="1">
                        <a:latin typeface="Cambria Math" panose="02040503050406030204" pitchFamily="18" charset="0"/>
                      </a:rPr>
                      <m:t>1 250</m:t>
                    </m:r>
                    <m:r>
                      <a:rPr lang="en-US" sz="1900" b="0" i="1" smtClean="0">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sSup>
                      <m:sSupPr>
                        <m:ctrlPr>
                          <a:rPr lang="vi-VN" sz="1900" i="1" smtClean="0">
                            <a:latin typeface="Cambria Math" panose="02040503050406030204" pitchFamily="18" charset="0"/>
                          </a:rPr>
                        </m:ctrlPr>
                      </m:sSupPr>
                      <m:e>
                        <m:r>
                          <a:rPr lang="en-US" sz="1900" b="0" i="1" smtClean="0">
                            <a:latin typeface="Cambria Math" panose="02040503050406030204" pitchFamily="18" charset="0"/>
                          </a:rPr>
                          <m:t>𝑥</m:t>
                        </m:r>
                      </m:e>
                      <m:sup>
                        <m:r>
                          <a:rPr lang="en-US" sz="1900" b="0" i="1" smtClean="0">
                            <a:latin typeface="Cambria Math" panose="02040503050406030204" pitchFamily="18" charset="0"/>
                          </a:rPr>
                          <m:t>2</m:t>
                        </m:r>
                      </m:sup>
                    </m:sSup>
                    <m:r>
                      <a:rPr lang="en-US" sz="1900" i="1">
                        <a:latin typeface="Cambria Math" panose="02040503050406030204" pitchFamily="18" charset="0"/>
                      </a:rPr>
                      <m:t>−</m:t>
                    </m:r>
                    <m:r>
                      <a:rPr lang="en-US" sz="1900" b="0" i="1" smtClean="0">
                        <a:latin typeface="Cambria Math" panose="02040503050406030204" pitchFamily="18" charset="0"/>
                      </a:rPr>
                      <m:t>75</m:t>
                    </m:r>
                    <m:r>
                      <a:rPr lang="en-US" sz="1900" b="0" i="1" smtClean="0">
                        <a:latin typeface="Cambria Math" panose="02040503050406030204" pitchFamily="18" charset="0"/>
                      </a:rPr>
                      <m:t>𝑥</m:t>
                    </m:r>
                    <m:r>
                      <a:rPr lang="en-US" sz="1900" i="1">
                        <a:latin typeface="Cambria Math" panose="02040503050406030204" pitchFamily="18" charset="0"/>
                      </a:rPr>
                      <m:t>=0</m:t>
                    </m:r>
                  </m:oMath>
                </a14:m>
                <a:endParaRPr lang="en-US" sz="1900"/>
              </a:p>
              <a:p>
                <a:pPr algn="just">
                  <a:lnSpc>
                    <a:spcPct val="150000"/>
                  </a:lnSpc>
                  <a:spcAft>
                    <a:spcPts val="500"/>
                  </a:spcAft>
                </a:pPr>
                <a:r>
                  <a:rPr lang="en-US" sz="1900" b="0"/>
                  <a:t>			</a:t>
                </a:r>
                <a14:m>
                  <m:oMath xmlns:m="http://schemas.openxmlformats.org/officeDocument/2006/math">
                    <m:r>
                      <a:rPr lang="en-US" sz="1900" b="0" i="1" smtClean="0">
                        <a:latin typeface="Cambria Math" panose="02040503050406030204" pitchFamily="18" charset="0"/>
                      </a:rPr>
                      <m:t>𝑥</m:t>
                    </m:r>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−75</m:t>
                        </m:r>
                      </m:e>
                    </m:d>
                    <m:r>
                      <a:rPr lang="en-US" sz="1900" i="1">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r>
                      <a:rPr lang="en-US" sz="1900" i="1">
                        <a:latin typeface="Cambria Math" panose="02040503050406030204" pitchFamily="18" charset="0"/>
                      </a:rPr>
                      <m:t>𝑥</m:t>
                    </m:r>
                    <m:r>
                      <a:rPr lang="en-US" sz="1900" b="0" i="1" smtClean="0">
                        <a:latin typeface="Cambria Math" panose="02040503050406030204" pitchFamily="18" charset="0"/>
                      </a:rPr>
                      <m:t>=</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=75</m:t>
                    </m:r>
                  </m:oMath>
                </a14:m>
                <a:r>
                  <a:rPr lang="en-US" sz="1900"/>
                  <a:t> </a:t>
                </a:r>
                <a:endParaRPr lang="vi-VN" sz="1900"/>
              </a:p>
              <a:p>
                <a:pPr lvl="0" algn="just">
                  <a:lnSpc>
                    <a:spcPct val="150000"/>
                  </a:lnSpc>
                  <a:spcAft>
                    <a:spcPts val="500"/>
                  </a:spcAft>
                </a:pPr>
                <a:r>
                  <a:rPr lang="en-US" sz="1900"/>
                  <a:t>Do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&gt;50</m:t>
                    </m:r>
                  </m:oMath>
                </a14:m>
                <a:r>
                  <a:rPr lang="en-US" sz="1900"/>
                  <a:t> nên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 75</m:t>
                    </m:r>
                  </m:oMath>
                </a14:m>
                <a:r>
                  <a:rPr lang="en-US" sz="1900"/>
                  <a:t>. Vậy độ dài cạnh của khu đất là </a:t>
                </a:r>
                <a14:m>
                  <m:oMath xmlns:m="http://schemas.openxmlformats.org/officeDocument/2006/math">
                    <m:r>
                      <a:rPr lang="en-US" sz="1900" i="1" smtClean="0">
                        <a:latin typeface="Cambria Math" panose="02040503050406030204" pitchFamily="18" charset="0"/>
                      </a:rPr>
                      <m:t>75 </m:t>
                    </m:r>
                    <m:r>
                      <a:rPr lang="en-US" sz="1900" i="1">
                        <a:latin typeface="Cambria Math" panose="02040503050406030204" pitchFamily="18" charset="0"/>
                      </a:rPr>
                      <m:t>𝑚</m:t>
                    </m:r>
                    <m:r>
                      <a:rPr lang="en-US" sz="1900" i="1" smtClean="0">
                        <a:latin typeface="Cambria Math" panose="02040503050406030204" pitchFamily="18" charset="0"/>
                      </a:rPr>
                      <m:t>.</m:t>
                    </m:r>
                  </m:oMath>
                </a14:m>
                <a:endParaRPr lang="en-US" sz="1900"/>
              </a:p>
            </p:txBody>
          </p:sp>
        </mc:Choice>
        <mc:Fallback xmlns="">
          <p:sp>
            <p:nvSpPr>
              <p:cNvPr id="56" name="Rectangle 55"/>
              <p:cNvSpPr>
                <a:spLocks noRot="1" noChangeAspect="1" noMove="1" noResize="1" noEditPoints="1" noAdjustHandles="1" noChangeArrowheads="1" noChangeShapeType="1" noTextEdit="1"/>
              </p:cNvSpPr>
              <p:nvPr/>
            </p:nvSpPr>
            <p:spPr>
              <a:xfrm>
                <a:off x="1175166" y="1306948"/>
                <a:ext cx="6758145" cy="3044423"/>
              </a:xfrm>
              <a:prstGeom prst="rect">
                <a:avLst/>
              </a:prstGeom>
              <a:blipFill>
                <a:blip r:embed="rId2"/>
                <a:stretch>
                  <a:fillRect l="-903" b="-600"/>
                </a:stretch>
              </a:blipFill>
            </p:spPr>
            <p:txBody>
              <a:bodyPr/>
              <a:lstStyle/>
              <a:p>
                <a:r>
                  <a:rPr lang="en-US">
                    <a:noFill/>
                  </a:rPr>
                  <a:t> </a:t>
                </a:r>
              </a:p>
            </p:txBody>
          </p:sp>
        </mc:Fallback>
      </mc:AlternateContent>
      <p:sp>
        <p:nvSpPr>
          <p:cNvPr id="57" name="Google Shape;1913;p42"/>
          <p:cNvSpPr/>
          <p:nvPr/>
        </p:nvSpPr>
        <p:spPr>
          <a:xfrm rot="2165">
            <a:off x="831590" y="680035"/>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75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up)">
                                      <p:cBhvr>
                                        <p:cTn id="7" dur="500"/>
                                        <p:tgtEl>
                                          <p:spTgt spid="5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Effect transition="in" filter="wipe(up)">
                                      <p:cBhvr>
                                        <p:cTn id="11" dur="500"/>
                                        <p:tgtEl>
                                          <p:spTgt spid="56">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wipe(up)">
                                      <p:cBhvr>
                                        <p:cTn id="15" dur="500"/>
                                        <p:tgtEl>
                                          <p:spTgt spid="56">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wipe(up)">
                                      <p:cBhvr>
                                        <p:cTn id="19" dur="500"/>
                                        <p:tgtEl>
                                          <p:spTgt spid="56">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wipe(up)">
                                      <p:cBhvr>
                                        <p:cTn id="23" dur="500"/>
                                        <p:tgtEl>
                                          <p:spTgt spid="5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6">
                                            <p:txEl>
                                              <p:pRg st="5" end="5"/>
                                            </p:txEl>
                                          </p:spTgt>
                                        </p:tgtEl>
                                        <p:attrNameLst>
                                          <p:attrName>style.visibility</p:attrName>
                                        </p:attrNameLst>
                                      </p:cBhvr>
                                      <p:to>
                                        <p:strVal val="visible"/>
                                      </p:to>
                                    </p:set>
                                    <p:animEffect transition="in" filter="wipe(left)">
                                      <p:cBhvr>
                                        <p:cTn id="28"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92" name="Google Shape;2992;p65"/>
          <p:cNvGrpSpPr/>
          <p:nvPr/>
        </p:nvGrpSpPr>
        <p:grpSpPr>
          <a:xfrm rot="10800000">
            <a:off x="737466" y="567169"/>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149121" y="3812768"/>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463;p60"/>
          <p:cNvGrpSpPr/>
          <p:nvPr/>
        </p:nvGrpSpPr>
        <p:grpSpPr>
          <a:xfrm>
            <a:off x="768628" y="1785727"/>
            <a:ext cx="1932506" cy="2796013"/>
            <a:chOff x="393738" y="1475915"/>
            <a:chExt cx="1103235" cy="1479835"/>
          </a:xfrm>
        </p:grpSpPr>
        <p:sp>
          <p:nvSpPr>
            <p:cNvPr id="109"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ectangle 115"/>
          <p:cNvSpPr/>
          <p:nvPr/>
        </p:nvSpPr>
        <p:spPr>
          <a:xfrm>
            <a:off x="2939458" y="567169"/>
            <a:ext cx="5628393" cy="216982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PHƯƠNG TRÌNH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CHỨA</a:t>
            </a:r>
            <a:r>
              <a:rPr kumimoji="0" lang="en-US" sz="45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ẨN Ở MẪU</a:t>
            </a:r>
            <a:endParaRPr kumimoji="0" lang="en-US" sz="4500" b="1" i="0" u="none" strike="noStrike" kern="0" cap="none" spc="0" normalizeH="0" baseline="0" noProof="0">
              <a:ln>
                <a:noFill/>
              </a:ln>
              <a:solidFill>
                <a:srgbClr val="00487E"/>
              </a:solidFill>
              <a:effectLst/>
              <a:uLnTx/>
              <a:uFillTx/>
              <a:latin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circle(in)">
                                      <p:cBhvr>
                                        <p:cTn id="7" dur="500"/>
                                        <p:tgtEl>
                                          <p:spTgt spid="11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6">
                                            <p:txEl>
                                              <p:pRg st="1" end="1"/>
                                            </p:txEl>
                                          </p:spTgt>
                                        </p:tgtEl>
                                        <p:attrNameLst>
                                          <p:attrName>style.visibility</p:attrName>
                                        </p:attrNameLst>
                                      </p:cBhvr>
                                      <p:to>
                                        <p:strVal val="visible"/>
                                      </p:to>
                                    </p:set>
                                    <p:animEffect transition="in" filter="circle(in)">
                                      <p:cBhvr>
                                        <p:cTn id="10"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16" name="Rectangle 115"/>
              <p:cNvSpPr/>
              <p:nvPr/>
            </p:nvSpPr>
            <p:spPr>
              <a:xfrm>
                <a:off x="753312" y="1042684"/>
                <a:ext cx="7627138" cy="1314014"/>
              </a:xfrm>
              <a:prstGeom prst="rect">
                <a:avLst/>
              </a:prstGeom>
            </p:spPr>
            <p:txBody>
              <a:bodyPr wrap="square">
                <a:spAutoFit/>
              </a:bodyPr>
              <a:lstStyle/>
              <a:p>
                <a:pPr lvl="0" algn="just">
                  <a:lnSpc>
                    <a:spcPct val="150000"/>
                  </a:lnSpc>
                </a:pPr>
                <a:r>
                  <a:rPr lang="vi-VN" sz="1800">
                    <a:ea typeface="Calibri" panose="020F0502020204030204" pitchFamily="34" charset="0"/>
                    <a:cs typeface="Times New Roman" panose="02020603050405020304" pitchFamily="18" charset="0"/>
                  </a:rPr>
                  <a:t>Trong một khu đất có dạng hình vuông, người ta dành một mảnh đất có dạng hình chữ nhật ở góc khu đất để làm bể bơi (Hình 1). Biết </a:t>
                </a:r>
                <a:r>
                  <a:rPr lang="en-US" sz="1800">
                    <a:ea typeface="Calibri" panose="020F0502020204030204" pitchFamily="34" charset="0"/>
                    <a:cs typeface="Times New Roman" panose="02020603050405020304" pitchFamily="18" charset="0"/>
                  </a:rPr>
                  <a:t>diện t</a:t>
                </a:r>
                <a:r>
                  <a:rPr lang="vi-VN" sz="1800">
                    <a:ea typeface="Calibri" panose="020F0502020204030204" pitchFamily="34" charset="0"/>
                    <a:cs typeface="Times New Roman" panose="02020603050405020304" pitchFamily="18" charset="0"/>
                  </a:rPr>
                  <a:t>ích của bể bơi bằng </a:t>
                </a:r>
                <a14:m>
                  <m:oMath xmlns:m="http://schemas.openxmlformats.org/officeDocument/2006/math">
                    <m:r>
                      <a:rPr lang="vi-VN" sz="1800" i="1" smtClean="0">
                        <a:latin typeface="Cambria Math" panose="02040503050406030204" pitchFamily="18" charset="0"/>
                        <a:ea typeface="Calibri" panose="020F0502020204030204" pitchFamily="34" charset="0"/>
                        <a:cs typeface="Times New Roman" panose="02020603050405020304" pitchFamily="18" charset="0"/>
                      </a:rPr>
                      <m:t>1 250 </m:t>
                    </m:r>
                    <m:sSup>
                      <m:sSup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latin typeface="Cambria Math" panose="02040503050406030204" pitchFamily="18" charset="0"/>
                            <a:ea typeface="Calibri" panose="020F0502020204030204" pitchFamily="34" charset="0"/>
                            <a:cs typeface="Times New Roman" panose="02020603050405020304" pitchFamily="18" charset="0"/>
                          </a:rPr>
                          <m:t>𝑚</m:t>
                        </m:r>
                      </m:e>
                      <m:sup>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vi-VN" sz="1800" i="1" smtClean="0">
                        <a:latin typeface="Cambria Math" panose="02040503050406030204" pitchFamily="18" charset="0"/>
                        <a:ea typeface="Calibri" panose="020F0502020204030204" pitchFamily="34" charset="0"/>
                        <a:cs typeface="Times New Roman" panose="02020603050405020304" pitchFamily="18" charset="0"/>
                      </a:rPr>
                      <m:t>.</m:t>
                    </m:r>
                  </m:oMath>
                </a14:m>
                <a:endParaRPr kumimoji="0" lang="da-DK"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116" name="Rectangle 115"/>
              <p:cNvSpPr>
                <a:spLocks noRot="1" noChangeAspect="1" noMove="1" noResize="1" noEditPoints="1" noAdjustHandles="1" noChangeArrowheads="1" noChangeShapeType="1" noTextEdit="1"/>
              </p:cNvSpPr>
              <p:nvPr/>
            </p:nvSpPr>
            <p:spPr>
              <a:xfrm>
                <a:off x="753312" y="1042684"/>
                <a:ext cx="7627138" cy="1314014"/>
              </a:xfrm>
              <a:prstGeom prst="rect">
                <a:avLst/>
              </a:prstGeom>
              <a:blipFill>
                <a:blip r:embed="rId3"/>
                <a:stretch>
                  <a:fillRect l="-719" r="-639" b="-4630"/>
                </a:stretch>
              </a:blipFill>
            </p:spPr>
            <p:txBody>
              <a:bodyPr/>
              <a:lstStyle/>
              <a:p>
                <a:r>
                  <a:rPr lang="en-US">
                    <a:noFill/>
                  </a:rPr>
                  <a:t> </a:t>
                </a:r>
              </a:p>
            </p:txBody>
          </p:sp>
        </mc:Fallback>
      </mc:AlternateContent>
      <p:pic>
        <p:nvPicPr>
          <p:cNvPr id="121" name="Picture 120"/>
          <p:cNvPicPr>
            <a:picLocks noChangeAspect="1"/>
          </p:cNvPicPr>
          <p:nvPr/>
        </p:nvPicPr>
        <p:blipFill>
          <a:blip r:embed="rId4"/>
          <a:stretch>
            <a:fillRect/>
          </a:stretch>
        </p:blipFill>
        <p:spPr>
          <a:xfrm>
            <a:off x="1734061" y="3868840"/>
            <a:ext cx="329292" cy="545837"/>
          </a:xfrm>
          <a:prstGeom prst="rect">
            <a:avLst/>
          </a:prstGeom>
        </p:spPr>
      </p:pic>
      <p:pic>
        <p:nvPicPr>
          <p:cNvPr id="9" name="Picture 8"/>
          <p:cNvPicPr>
            <a:picLocks noChangeAspect="1"/>
          </p:cNvPicPr>
          <p:nvPr/>
        </p:nvPicPr>
        <p:blipFill>
          <a:blip r:embed="rId5"/>
          <a:stretch>
            <a:fillRect/>
          </a:stretch>
        </p:blipFill>
        <p:spPr>
          <a:xfrm>
            <a:off x="3221655" y="2373102"/>
            <a:ext cx="5015036" cy="2459922"/>
          </a:xfrm>
          <a:prstGeom prst="rect">
            <a:avLst/>
          </a:prstGeom>
        </p:spPr>
      </p:pic>
      <p:sp>
        <p:nvSpPr>
          <p:cNvPr id="11" name="Rectangle 10"/>
          <p:cNvSpPr/>
          <p:nvPr/>
        </p:nvSpPr>
        <p:spPr>
          <a:xfrm>
            <a:off x="780437" y="2394167"/>
            <a:ext cx="2236540" cy="1338828"/>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da-DK" sz="1800">
                <a:ea typeface="Calibri" panose="020F0502020204030204" pitchFamily="34" charset="0"/>
                <a:cs typeface="Times New Roman" panose="02020603050405020304" pitchFamily="18" charset="0"/>
              </a:rPr>
              <a:t>Độ dài cạnh của khu đất bằng bao nhiêu mét?</a:t>
            </a:r>
            <a:endParaRPr lang="en-US" sz="18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54989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anim calcmode="lin" valueType="num">
                                      <p:cBhvr>
                                        <p:cTn id="13" dur="500" fill="hold"/>
                                        <p:tgtEl>
                                          <p:spTgt spid="116"/>
                                        </p:tgtEl>
                                        <p:attrNameLst>
                                          <p:attrName>ppt_x</p:attrName>
                                        </p:attrNameLst>
                                      </p:cBhvr>
                                      <p:tavLst>
                                        <p:tav tm="0">
                                          <p:val>
                                            <p:strVal val="#ppt_x"/>
                                          </p:val>
                                        </p:tav>
                                        <p:tav tm="100000">
                                          <p:val>
                                            <p:strVal val="#ppt_x"/>
                                          </p:val>
                                        </p:tav>
                                      </p:tavLst>
                                    </p:anim>
                                    <p:anim calcmode="lin" valueType="num">
                                      <p:cBhvr>
                                        <p:cTn id="14" dur="500" fill="hold"/>
                                        <p:tgtEl>
                                          <p:spTgt spid="1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anim calcmode="lin" valueType="num">
                                      <p:cBhvr>
                                        <p:cTn id="28" dur="500" fill="hold"/>
                                        <p:tgtEl>
                                          <p:spTgt spid="121"/>
                                        </p:tgtEl>
                                        <p:attrNameLst>
                                          <p:attrName>ppt_x</p:attrName>
                                        </p:attrNameLst>
                                      </p:cBhvr>
                                      <p:tavLst>
                                        <p:tav tm="0">
                                          <p:val>
                                            <p:strVal val="#ppt_x"/>
                                          </p:val>
                                        </p:tav>
                                        <p:tav tm="100000">
                                          <p:val>
                                            <p:strVal val="#ppt_x"/>
                                          </p:val>
                                        </p:tav>
                                      </p:tavLst>
                                    </p:anim>
                                    <p:anim calcmode="lin" valueType="num">
                                      <p:cBhvr>
                                        <p:cTn id="29"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roup 67"/>
          <p:cNvGrpSpPr/>
          <p:nvPr/>
        </p:nvGrpSpPr>
        <p:grpSpPr>
          <a:xfrm>
            <a:off x="668035" y="419837"/>
            <a:ext cx="7895522" cy="1346331"/>
            <a:chOff x="-1287601" y="968193"/>
            <a:chExt cx="7895522" cy="1346331"/>
          </a:xfrm>
        </p:grpSpPr>
        <p:sp>
          <p:nvSpPr>
            <p:cNvPr id="69" name="Rounded Rectangle 6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70" name="Rectangle 69"/>
                <p:cNvSpPr/>
                <p:nvPr/>
              </p:nvSpPr>
              <p:spPr>
                <a:xfrm>
                  <a:off x="-1287601" y="968193"/>
                  <a:ext cx="7895522" cy="1346331"/>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den>
                        </m:f>
                        <m:r>
                          <a:rPr lang="en-US" sz="1800" b="0" i="1" smtClean="0">
                            <a:latin typeface="Cambria Math" panose="02040503050406030204" pitchFamily="18" charset="0"/>
                            <a:cs typeface="Arial" panose="020B0604020202020204" pitchFamily="34" charset="0"/>
                          </a:rPr>
                          <m:t>     (1)</m:t>
                        </m:r>
                      </m:oMath>
                    </m:oMathPara>
                  </a14:m>
                  <a:endParaRPr lang="en-US" sz="1800">
                    <a:latin typeface="Arial" panose="020B0604020202020204" pitchFamily="34" charset="0"/>
                    <a:cs typeface="Arial" panose="020B0604020202020204" pitchFamily="34" charset="0"/>
                  </a:endParaRPr>
                </a:p>
                <a:p>
                  <a:pPr algn="just">
                    <a:lnSpc>
                      <a:spcPct val="165000"/>
                    </a:lnSpc>
                  </a:pPr>
                  <a:r>
                    <a:rPr lang="en-US" sz="1800">
                      <a:latin typeface="Arial" panose="020B0604020202020204" pitchFamily="34" charset="0"/>
                      <a:cs typeface="Arial" panose="020B0604020202020204" pitchFamily="34" charset="0"/>
                    </a:rPr>
                    <a:t>Tìm 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Arial" panose="020B0604020202020204" pitchFamily="34" charset="0"/>
                      <a:cs typeface="Arial" panose="020B0604020202020204" pitchFamily="34" charset="0"/>
                    </a:rPr>
                    <a:t> để cả hai mẫu thức có trong phương trình (1) là khác 0.</a:t>
                  </a:r>
                  <a:endParaRPr lang="vi-VN" sz="1800">
                    <a:latin typeface="Arial" panose="020B0604020202020204" pitchFamily="34" charset="0"/>
                    <a:cs typeface="Arial" panose="020B0604020202020204" pitchFamily="34"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1287601" y="968193"/>
                  <a:ext cx="7895522" cy="1346331"/>
                </a:xfrm>
                <a:prstGeom prst="rect">
                  <a:avLst/>
                </a:prstGeom>
                <a:blipFill>
                  <a:blip r:embed="rId3"/>
                  <a:stretch>
                    <a:fillRect l="-695" r="-309" b="-6335"/>
                  </a:stretch>
                </a:blipFill>
              </p:spPr>
              <p:txBody>
                <a:bodyPr/>
                <a:lstStyle/>
                <a:p>
                  <a:r>
                    <a:rPr lang="en-US">
                      <a:noFill/>
                    </a:rPr>
                    <a:t> </a:t>
                  </a:r>
                </a:p>
              </p:txBody>
            </p:sp>
          </mc:Fallback>
        </mc:AlternateContent>
      </p:grpSp>
      <p:sp>
        <p:nvSpPr>
          <p:cNvPr id="72" name="Google Shape;1913;p42"/>
          <p:cNvSpPr/>
          <p:nvPr/>
        </p:nvSpPr>
        <p:spPr>
          <a:xfrm rot="2165">
            <a:off x="4161849" y="2033947"/>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668035" y="2563399"/>
                <a:ext cx="7814504" cy="1583510"/>
              </a:xfrm>
              <a:prstGeom prst="rect">
                <a:avLst/>
              </a:prstGeom>
            </p:spPr>
            <p:txBody>
              <a:bodyPr wrap="square">
                <a:spAutoFit/>
              </a:bodyPr>
              <a:lstStyle/>
              <a:p>
                <a:pPr lvl="0" algn="just">
                  <a:lnSpc>
                    <a:spcPct val="155000"/>
                  </a:lnSpc>
                </a:pPr>
                <a:r>
                  <a:rPr lang="en-US" sz="1800">
                    <a:latin typeface="+mn-lt"/>
                    <a:cs typeface="Arial" panose="020B0604020202020204" pitchFamily="34" charset="0"/>
                  </a:rPr>
                  <a:t>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mn-lt"/>
                    <a:cs typeface="Arial" panose="020B0604020202020204" pitchFamily="34" charset="0"/>
                  </a:rPr>
                  <a:t> để cả hai mẫu thức có trong phương trình (1) là khác 0 là:</a:t>
                </a:r>
                <a:endParaRPr lang="vi-VN" sz="1800">
                  <a:latin typeface="+mn-lt"/>
                  <a:cs typeface="Arial" panose="020B0604020202020204" pitchFamily="34" charset="0"/>
                </a:endParaRPr>
              </a:p>
              <a:p>
                <a:pPr algn="ctr">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≠0 </m:t>
                    </m:r>
                  </m:oMath>
                </a14:m>
                <a:r>
                  <a:rPr lang="en-US" sz="1800">
                    <a:effectLst/>
                    <a:latin typeface="+mn-lt"/>
                    <a:ea typeface="Dotum" panose="020B0600000101010101" pitchFamily="34" charset="-127"/>
                    <a:cs typeface="Times New Roman" panose="02020603050405020304" pitchFamily="18" charset="0"/>
                  </a:rPr>
                  <a:t>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8035" y="2563399"/>
                <a:ext cx="7814504" cy="1583510"/>
              </a:xfrm>
              <a:prstGeom prst="rect">
                <a:avLst/>
              </a:prstGeom>
              <a:blipFill>
                <a:blip r:embed="rId4"/>
                <a:stretch>
                  <a:fillRect l="-703" b="-23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barn(inVertical)">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748985" y="3633757"/>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339;p43"/>
          <p:cNvSpPr txBox="1">
            <a:spLocks noGrp="1"/>
          </p:cNvSpPr>
          <p:nvPr>
            <p:ph type="title"/>
          </p:nvPr>
        </p:nvSpPr>
        <p:spPr>
          <a:xfrm>
            <a:off x="2236937" y="715083"/>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sp>
        <p:nvSpPr>
          <p:cNvPr id="79" name="TextBox 78"/>
          <p:cNvSpPr txBox="1"/>
          <p:nvPr/>
        </p:nvSpPr>
        <p:spPr>
          <a:xfrm>
            <a:off x="1661184" y="1594769"/>
            <a:ext cx="5828207" cy="2354491"/>
          </a:xfrm>
          <a:prstGeom prst="rect">
            <a:avLst/>
          </a:prstGeom>
          <a:noFill/>
        </p:spPr>
        <p:txBody>
          <a:bodyPr wrap="square" rtlCol="0">
            <a:spAutoFit/>
          </a:bodyPr>
          <a:lstStyle/>
          <a:p>
            <a:pPr lvl="0" algn="just">
              <a:lnSpc>
                <a:spcPct val="175000"/>
              </a:lnSpc>
            </a:pPr>
            <a:r>
              <a:rPr lang="vi-VN" sz="2100" dirty="0"/>
              <a:t>Trong phương trình chứa ẩn ở mẫu, điều kiện của ẩn để tất cả các mẫu thức trong phương trình đều khác 0 được gọi là điều kiện xác định của phương trình.</a:t>
            </a:r>
            <a:endParaRPr kumimoji="0" lang="vi-VN" sz="2100" b="0" i="0" u="none" strike="noStrike" kern="0" cap="none" spc="0" normalizeH="0" baseline="0" noProof="0" dirty="0">
              <a:ln>
                <a:noFill/>
              </a:ln>
              <a:solidFill>
                <a:srgbClr val="000000"/>
              </a:solidFill>
              <a:effectLst/>
              <a:uLnTx/>
              <a:uFillTx/>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12" name="Google Shape;1712;p48"/>
          <p:cNvGrpSpPr/>
          <p:nvPr/>
        </p:nvGrpSpPr>
        <p:grpSpPr>
          <a:xfrm rot="5400000">
            <a:off x="7480839" y="3705352"/>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18" name="Google Shape;1718;p48"/>
          <p:cNvGrpSpPr/>
          <p:nvPr/>
        </p:nvGrpSpPr>
        <p:grpSpPr>
          <a:xfrm>
            <a:off x="134451" y="102129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22" name="Google Shape;1722;p48"/>
          <p:cNvGrpSpPr/>
          <p:nvPr/>
        </p:nvGrpSpPr>
        <p:grpSpPr>
          <a:xfrm>
            <a:off x="78346" y="13622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
        <p:nvSpPr>
          <p:cNvPr id="37" name="TextBox 36"/>
          <p:cNvSpPr txBox="1"/>
          <p:nvPr/>
        </p:nvSpPr>
        <p:spPr>
          <a:xfrm>
            <a:off x="668239" y="464698"/>
            <a:ext cx="7347238" cy="416653"/>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4:</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Tìm điều kiện xác định của mỗi phương trình sau:</a:t>
            </a:r>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8" name="Google Shape;1913;p42"/>
          <p:cNvSpPr/>
          <p:nvPr/>
        </p:nvSpPr>
        <p:spPr>
          <a:xfrm rot="2165">
            <a:off x="1495427" y="1762158"/>
            <a:ext cx="859364" cy="3579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TextBox 4"/>
              <p:cNvSpPr txBox="1"/>
              <p:nvPr/>
            </p:nvSpPr>
            <p:spPr>
              <a:xfrm>
                <a:off x="1639885" y="1010679"/>
                <a:ext cx="6416703" cy="588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𝑎</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r>
                            <a:rPr lang="en-US" sz="1700" b="0" i="1" smtClean="0">
                              <a:latin typeface="Cambria Math" panose="02040503050406030204" pitchFamily="18" charset="0"/>
                            </a:rPr>
                            <m:t>𝑥</m:t>
                          </m:r>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r>
                        <a:rPr lang="en-US" sz="1700" b="0" i="1" smtClean="0">
                          <a:latin typeface="Cambria Math" panose="02040503050406030204" pitchFamily="18" charset="0"/>
                        </a:rPr>
                        <m:t>=5                            </m:t>
                      </m:r>
                      <m:r>
                        <a:rPr lang="en-US" sz="1700" b="0" i="1" smtClean="0">
                          <a:latin typeface="Cambria Math" panose="02040503050406030204" pitchFamily="18" charset="0"/>
                        </a:rPr>
                        <m:t>𝑏</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num>
                        <m:den>
                          <m:r>
                            <a:rPr lang="en-US" sz="1700" b="0" i="1" smtClean="0">
                              <a:latin typeface="Cambria Math" panose="02040503050406030204" pitchFamily="18" charset="0"/>
                            </a:rPr>
                            <m:t>5</m:t>
                          </m:r>
                          <m:r>
                            <a:rPr lang="en-US" sz="1700" b="0" i="1" smtClean="0">
                              <a:latin typeface="Cambria Math" panose="02040503050406030204" pitchFamily="18" charset="0"/>
                            </a:rPr>
                            <m:t>𝑥</m:t>
                          </m:r>
                          <m:r>
                            <a:rPr lang="en-US" sz="1700" b="0" i="1" smtClean="0">
                              <a:latin typeface="Cambria Math" panose="02040503050406030204" pitchFamily="18" charset="0"/>
                            </a:rPr>
                            <m:t>−3</m:t>
                          </m:r>
                        </m:den>
                      </m:f>
                      <m:r>
                        <a:rPr lang="en-US" sz="1700" b="0" i="1" smtClean="0">
                          <a:latin typeface="Cambria Math" panose="02040503050406030204" pitchFamily="18" charset="0"/>
                        </a:rPr>
                        <m:t>=1+</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oMath>
                  </m:oMathPara>
                </a14:m>
                <a:endParaRPr lang="en-US" sz="1700"/>
              </a:p>
            </p:txBody>
          </p:sp>
        </mc:Choice>
        <mc:Fallback xmlns="">
          <p:sp>
            <p:nvSpPr>
              <p:cNvPr id="5" name="TextBox 4"/>
              <p:cNvSpPr txBox="1">
                <a:spLocks noRot="1" noChangeAspect="1" noMove="1" noResize="1" noEditPoints="1" noAdjustHandles="1" noChangeArrowheads="1" noChangeShapeType="1" noTextEdit="1"/>
              </p:cNvSpPr>
              <p:nvPr/>
            </p:nvSpPr>
            <p:spPr>
              <a:xfrm>
                <a:off x="1639885" y="1010679"/>
                <a:ext cx="6416703" cy="588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18270" y="2120421"/>
                <a:ext cx="7051554" cy="1222001"/>
              </a:xfrm>
              <a:prstGeom prst="rect">
                <a:avLst/>
              </a:prstGeom>
            </p:spPr>
            <p:txBody>
              <a:bodyPr wrap="square">
                <a:spAutoFit/>
              </a:bodyPr>
              <a:lstStyle/>
              <a:p>
                <a:pPr lvl="0" defTabSz="1828800">
                  <a:lnSpc>
                    <a:spcPct val="150000"/>
                  </a:lnSpc>
                  <a:buClr>
                    <a:srgbClr val="2D1549"/>
                  </a:buClr>
                  <a:buSzPts val="1100"/>
                  <a:defRPr/>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rPr>
                        <m:t>𝑎</m:t>
                      </m:r>
                      <m:r>
                        <a:rPr lang="en-US" sz="170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a:rPr lang="en-US" sz="1700" b="0" i="1" kern="1200" smtClean="0">
                          <a:solidFill>
                            <a:sysClr val="windowText" lastClr="000000"/>
                          </a:solidFill>
                          <a:latin typeface="Cambria Math" panose="02040503050406030204" pitchFamily="18"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r>
                            <a:rPr lang="en-US" sz="1700" i="1">
                              <a:latin typeface="Cambria Math" panose="02040503050406030204" pitchFamily="18" charset="0"/>
                            </a:rPr>
                            <m:t>𝑥</m:t>
                          </m:r>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a:rPr lang="en-US" sz="1700" i="1">
                          <a:latin typeface="Cambria Math" panose="02040503050406030204" pitchFamily="18" charset="0"/>
                        </a:rPr>
                        <m:t>=5</m:t>
                      </m:r>
                      <m:r>
                        <m:rPr>
                          <m:nor/>
                        </m:rPr>
                        <a:rPr lang="en-US" sz="1700" b="0" i="0"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−2≠0</m:t>
                    </m:r>
                  </m:oMath>
                </a14:m>
                <a:r>
                  <a:rPr lang="vi-VN" sz="1700">
                    <a:ea typeface="Dotum" panose="020B0600000101010101" pitchFamily="34" charset="-127"/>
                    <a:cs typeface="Times New Roman" panose="02020603050405020304" pitchFamily="18" charset="0"/>
                  </a:rPr>
                  <a:t> hay </a:t>
                </a: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oMath>
                </a14:m>
                <a:r>
                  <a:rPr lang="vi-VN" sz="1700">
                    <a:ea typeface="Dotum" panose="020B0600000101010101" pitchFamily="34" charset="-127"/>
                    <a:cs typeface="Times New Roman" panose="02020603050405020304" pitchFamily="18" charset="0"/>
                  </a:rPr>
                  <a:t>.</a:t>
                </a:r>
                <a:endParaRPr lang="en-US" sz="17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18270" y="2120421"/>
                <a:ext cx="7051554" cy="1222001"/>
              </a:xfrm>
              <a:prstGeom prst="rect">
                <a:avLst/>
              </a:prstGeom>
              <a:blipFill>
                <a:blip r:embed="rId4"/>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382190" y="3259161"/>
                <a:ext cx="6802202" cy="1425005"/>
              </a:xfrm>
              <a:prstGeom prst="rect">
                <a:avLst/>
              </a:prstGeom>
            </p:spPr>
            <p:txBody>
              <a:bodyPr wrap="square">
                <a:spAutoFit/>
              </a:bodyPr>
              <a:lstStyle/>
              <a:p>
                <a:pPr defTabSz="1828800">
                  <a:lnSpc>
                    <a:spcPct val="135000"/>
                  </a:lnSpc>
                  <a:buClr>
                    <a:srgbClr val="2D1549"/>
                  </a:buClr>
                  <a:buSzPts val="1100"/>
                  <a:defRPr/>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rPr>
                        <m:t>𝑏</m:t>
                      </m:r>
                      <m:r>
                        <a:rPr lang="en-US" sz="1700" i="1" smtClean="0">
                          <a:latin typeface="Cambria Math" panose="02040503050406030204" pitchFamily="18" charset="0"/>
                        </a:rPr>
                        <m:t>)</m:t>
                      </m:r>
                      <m:r>
                        <a:rPr lang="en-US" sz="1700" b="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b="0" i="0" kern="1200" smtClean="0">
                          <a:solidFill>
                            <a:sysClr val="windowText" lastClr="000000"/>
                          </a:solidFill>
                          <a:latin typeface="Arial" panose="020B0604020202020204" pitchFamily="34"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num>
                        <m:den>
                          <m:r>
                            <a:rPr lang="en-US" sz="1700" i="1">
                              <a:latin typeface="Cambria Math" panose="02040503050406030204" pitchFamily="18" charset="0"/>
                            </a:rPr>
                            <m:t>5</m:t>
                          </m:r>
                          <m:r>
                            <a:rPr lang="en-US" sz="1700" i="1">
                              <a:latin typeface="Cambria Math" panose="02040503050406030204" pitchFamily="18" charset="0"/>
                            </a:rPr>
                            <m:t>𝑥</m:t>
                          </m:r>
                          <m:r>
                            <a:rPr lang="en-US" sz="1700" i="1">
                              <a:latin typeface="Cambria Math" panose="02040503050406030204" pitchFamily="18" charset="0"/>
                            </a:rPr>
                            <m:t>−3</m:t>
                          </m:r>
                        </m:den>
                      </m:f>
                      <m:r>
                        <a:rPr lang="en-US" sz="1700" i="1">
                          <a:latin typeface="Cambria Math" panose="02040503050406030204" pitchFamily="18" charset="0"/>
                        </a:rPr>
                        <m:t>=1+</m:t>
                      </m:r>
                      <m:f>
                        <m:fPr>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35000"/>
                  </a:lnSpc>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ea typeface="Arial" panose="020B0604020202020204" pitchFamily="34" charset="0"/>
                          <a:cs typeface="Times New Roman" panose="02020603050405020304" pitchFamily="18" charset="0"/>
                        </a:rPr>
                        <m:t>5</m:t>
                      </m:r>
                      <m:r>
                        <a:rPr lang="vi-VN" sz="1700" i="1">
                          <a:latin typeface="Cambria Math" panose="02040503050406030204" pitchFamily="18" charset="0"/>
                          <a:ea typeface="Arial" panose="020B0604020202020204" pitchFamily="34" charset="0"/>
                          <a:cs typeface="Times New Roman" panose="02020603050405020304" pitchFamily="18" charset="0"/>
                        </a:rPr>
                        <m:t>𝑥</m:t>
                      </m:r>
                      <m:r>
                        <a:rPr lang="en-US" sz="1700" i="1">
                          <a:latin typeface="Cambria Math" panose="02040503050406030204" pitchFamily="18" charset="0"/>
                          <a:ea typeface="Arial" panose="020B0604020202020204" pitchFamily="34" charset="0"/>
                          <a:cs typeface="Times New Roman" panose="02020603050405020304" pitchFamily="18" charset="0"/>
                        </a:rPr>
                        <m:t>−3</m:t>
                      </m:r>
                      <m:r>
                        <a:rPr lang="vi-VN" sz="1700" i="1">
                          <a:latin typeface="Cambria Math" panose="02040503050406030204" pitchFamily="18" charset="0"/>
                          <a:ea typeface="Arial" panose="020B0604020202020204" pitchFamily="34" charset="0"/>
                          <a:cs typeface="Times New Roman" panose="02020603050405020304" pitchFamily="18" charset="0"/>
                        </a:rPr>
                        <m:t>≠0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v</m:t>
                      </m:r>
                      <m:r>
                        <m:rPr>
                          <m:nor/>
                        </m:rPr>
                        <a:rPr lang="vi-VN" sz="1700">
                          <a:ea typeface="Dotum" panose="020B0600000101010101" pitchFamily="34" charset="-127"/>
                          <a:cs typeface="Times New Roman" panose="02020603050405020304" pitchFamily="18" charset="0"/>
                        </a:rPr>
                        <m:t>à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en-US" sz="1700" i="1">
                          <a:latin typeface="Cambria Math" panose="02040503050406030204" pitchFamily="18" charset="0"/>
                          <a:ea typeface="Dotum" panose="020B0600000101010101" pitchFamily="34" charset="-127"/>
                          <a:cs typeface="Times New Roman" panose="02020603050405020304" pitchFamily="18" charset="0"/>
                        </a:rPr>
                        <m:t>+</m:t>
                      </m:r>
                      <m:r>
                        <a:rPr lang="vi-VN" sz="1700" i="1">
                          <a:latin typeface="Cambria Math" panose="02040503050406030204" pitchFamily="18" charset="0"/>
                          <a:ea typeface="Dotum" panose="020B0600000101010101" pitchFamily="34" charset="-127"/>
                          <a:cs typeface="Times New Roman" panose="02020603050405020304" pitchFamily="18" charset="0"/>
                        </a:rPr>
                        <m:t>2≠0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hay</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m:t>
                      </m:r>
                      <m:f>
                        <m:fPr>
                          <m:ctrlPr>
                            <a:rPr lang="vi-VN" sz="17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700" b="0" i="1" smtClean="0">
                              <a:latin typeface="Cambria Math" panose="02040503050406030204" pitchFamily="18" charset="0"/>
                              <a:ea typeface="Dotum" panose="020B0600000101010101" pitchFamily="34" charset="-127"/>
                              <a:cs typeface="Times New Roman" panose="02020603050405020304" pitchFamily="18" charset="0"/>
                            </a:rPr>
                            <m:t>3</m:t>
                          </m:r>
                        </m:num>
                        <m:den>
                          <m:r>
                            <a:rPr lang="en-US" sz="1700" b="0" i="1" smtClean="0">
                              <a:latin typeface="Cambria Math" panose="02040503050406030204" pitchFamily="18" charset="0"/>
                              <a:ea typeface="Dotum" panose="020B0600000101010101" pitchFamily="34" charset="-127"/>
                              <a:cs typeface="Times New Roman" panose="02020603050405020304" pitchFamily="18" charset="0"/>
                            </a:rPr>
                            <m:t>5</m:t>
                          </m:r>
                        </m:den>
                      </m:f>
                      <m:r>
                        <m:rPr>
                          <m:nor/>
                        </m:rPr>
                        <a:rPr lang="en-US" sz="17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en-US" sz="1700">
                          <a:ea typeface="Dotum" panose="020B0600000101010101" pitchFamily="34" charset="-127"/>
                          <a:cs typeface="Times New Roman" panose="02020603050405020304" pitchFamily="18" charset="0"/>
                        </a:rPr>
                        <m:t>v</m:t>
                      </m:r>
                      <m:r>
                        <m:rPr>
                          <m:nor/>
                        </m:rPr>
                        <a:rPr lang="en-US" sz="1700">
                          <a:ea typeface="Dotum" panose="020B0600000101010101" pitchFamily="34" charset="-127"/>
                          <a:cs typeface="Times New Roman" panose="02020603050405020304" pitchFamily="18" charset="0"/>
                        </a:rPr>
                        <m:t>à</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r>
                        <a:rPr lang="en-US" sz="1700" b="0" i="0"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382190" y="3259161"/>
                <a:ext cx="6802202" cy="142500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wipe(up)">
                                      <p:cBhvr>
                                        <p:cTn id="32" dur="500"/>
                                        <p:tgtEl>
                                          <p:spTgt spid="4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xEl>
                                              <p:pRg st="1" end="1"/>
                                            </p:txEl>
                                          </p:spTgt>
                                        </p:tgtEl>
                                        <p:attrNameLst>
                                          <p:attrName>style.visibility</p:attrName>
                                        </p:attrNameLst>
                                      </p:cBhvr>
                                      <p:to>
                                        <p:strVal val="visible"/>
                                      </p:to>
                                    </p:set>
                                    <p:animEffect transition="in" filter="wipe(up)">
                                      <p:cBhvr>
                                        <p:cTn id="3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5" name="Google Shape;2845;p64"/>
          <p:cNvGrpSpPr/>
          <p:nvPr/>
        </p:nvGrpSpPr>
        <p:grpSpPr>
          <a:xfrm rot="10800000">
            <a:off x="660262" y="4489370"/>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ounded Rectangle 115"/>
          <p:cNvSpPr/>
          <p:nvPr/>
        </p:nvSpPr>
        <p:spPr>
          <a:xfrm>
            <a:off x="840456" y="592209"/>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3</a:t>
            </a:r>
          </a:p>
        </p:txBody>
      </p:sp>
      <p:sp>
        <p:nvSpPr>
          <p:cNvPr id="117" name="Rectangle 116"/>
          <p:cNvSpPr/>
          <p:nvPr/>
        </p:nvSpPr>
        <p:spPr>
          <a:xfrm>
            <a:off x="3286063" y="583926"/>
            <a:ext cx="5433096" cy="530915"/>
          </a:xfrm>
          <a:prstGeom prst="rect">
            <a:avLst/>
          </a:prstGeom>
        </p:spPr>
        <p:txBody>
          <a:bodyPr wrap="square">
            <a:spAutoFit/>
          </a:bodyPr>
          <a:lstStyle/>
          <a:p>
            <a:pPr defTabSz="457200">
              <a:lnSpc>
                <a:spcPct val="150000"/>
              </a:lnSpc>
              <a:buClrTx/>
            </a:pPr>
            <a:r>
              <a:rPr lang="vi-VN" sz="1900" kern="1200">
                <a:latin typeface="Arial" panose="020B0604020202020204" pitchFamily="34" charset="0"/>
                <a:ea typeface="+mn-ea"/>
                <a:cs typeface="+mn-cs"/>
              </a:rPr>
              <a:t>Tìm điều kiện xác định của phương trình sau:</a:t>
            </a:r>
          </a:p>
        </p:txBody>
      </p:sp>
      <mc:AlternateContent xmlns:mc="http://schemas.openxmlformats.org/markup-compatibility/2006" xmlns:a14="http://schemas.microsoft.com/office/drawing/2010/main">
        <mc:Choice Requires="a14">
          <p:sp>
            <p:nvSpPr>
              <p:cNvPr id="8" name="Rectangle 7"/>
              <p:cNvSpPr/>
              <p:nvPr/>
            </p:nvSpPr>
            <p:spPr>
              <a:xfrm>
                <a:off x="3546189" y="1260769"/>
                <a:ext cx="2121478" cy="64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190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3546189" y="1260769"/>
                <a:ext cx="2121478" cy="641651"/>
              </a:xfrm>
              <a:prstGeom prst="rect">
                <a:avLst/>
              </a:prstGeom>
              <a:blipFill>
                <a:blip r:embed="rId3"/>
                <a:stretch>
                  <a:fillRect/>
                </a:stretch>
              </a:blipFill>
            </p:spPr>
            <p:txBody>
              <a:bodyPr/>
              <a:lstStyle/>
              <a:p>
                <a:r>
                  <a:rPr lang="en-US">
                    <a:noFill/>
                  </a:rPr>
                  <a:t> </a:t>
                </a:r>
              </a:p>
            </p:txBody>
          </p:sp>
        </mc:Fallback>
      </mc:AlternateContent>
      <p:sp>
        <p:nvSpPr>
          <p:cNvPr id="121" name="Google Shape;1913;p42"/>
          <p:cNvSpPr/>
          <p:nvPr/>
        </p:nvSpPr>
        <p:spPr>
          <a:xfrm rot="2165">
            <a:off x="1561405" y="2200390"/>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1223741" y="2654100"/>
                <a:ext cx="6959581" cy="1454629"/>
              </a:xfrm>
              <a:prstGeom prst="rect">
                <a:avLst/>
              </a:prstGeom>
            </p:spPr>
            <p:txBody>
              <a:bodyPr wrap="square">
                <a:spAutoFit/>
              </a:bodyPr>
              <a:lstStyle/>
              <a:p>
                <a:pPr defTabSz="1828800">
                  <a:lnSpc>
                    <a:spcPct val="150000"/>
                  </a:lnSpc>
                  <a:spcBef>
                    <a:spcPts val="600"/>
                  </a:spcBef>
                  <a:spcAft>
                    <a:spcPts val="600"/>
                  </a:spcAft>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900" kern="1200">
                          <a:solidFill>
                            <a:sysClr val="windowText" lastClr="000000"/>
                          </a:solidFill>
                          <a:latin typeface="+mn-lt"/>
                          <a:cs typeface="Arial" panose="020B0604020202020204" pitchFamily="34" charset="0"/>
                        </a:rPr>
                        <m:t>Đ</m:t>
                      </m:r>
                      <m:r>
                        <m:rPr>
                          <m:nor/>
                        </m:rPr>
                        <a:rPr lang="en-US" sz="1900" kern="1200">
                          <a:solidFill>
                            <a:sysClr val="windowText" lastClr="000000"/>
                          </a:solidFill>
                          <a:latin typeface="+mn-lt"/>
                          <a:cs typeface="Arial" panose="020B0604020202020204" pitchFamily="34" charset="0"/>
                        </a:rPr>
                        <m:t>i</m:t>
                      </m:r>
                      <m:r>
                        <m:rPr>
                          <m:nor/>
                        </m:rPr>
                        <a:rPr lang="en-US" sz="1900" kern="1200">
                          <a:solidFill>
                            <a:sysClr val="windowText" lastClr="000000"/>
                          </a:solidFill>
                          <a:latin typeface="+mn-lt"/>
                          <a:cs typeface="Arial" panose="020B0604020202020204" pitchFamily="34" charset="0"/>
                        </a:rPr>
                        <m:t>ề</m:t>
                      </m:r>
                      <m:r>
                        <m:rPr>
                          <m:nor/>
                        </m:rPr>
                        <a:rPr lang="en-US" sz="1900" kern="1200">
                          <a:solidFill>
                            <a:sysClr val="windowText" lastClr="000000"/>
                          </a:solidFill>
                          <a:latin typeface="+mn-lt"/>
                          <a:cs typeface="Arial" panose="020B0604020202020204" pitchFamily="34" charset="0"/>
                        </a:rPr>
                        <m:t>u</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ki</m:t>
                      </m:r>
                      <m:r>
                        <m:rPr>
                          <m:nor/>
                        </m:rPr>
                        <a:rPr lang="en-US" sz="1900" kern="1200">
                          <a:solidFill>
                            <a:sysClr val="windowText" lastClr="000000"/>
                          </a:solidFill>
                          <a:latin typeface="+mn-lt"/>
                          <a:cs typeface="Arial" panose="020B0604020202020204" pitchFamily="34" charset="0"/>
                        </a:rPr>
                        <m:t>ệ</m:t>
                      </m:r>
                      <m:r>
                        <m:rPr>
                          <m:nor/>
                        </m:rPr>
                        <a:rPr lang="en-US" sz="1900" kern="1200">
                          <a:solidFill>
                            <a:sysClr val="windowText" lastClr="000000"/>
                          </a:solidFill>
                          <a:latin typeface="+mn-lt"/>
                          <a:cs typeface="Arial" panose="020B0604020202020204" pitchFamily="34" charset="0"/>
                        </a:rPr>
                        <m:t>n</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x</m:t>
                      </m:r>
                      <m:r>
                        <m:rPr>
                          <m:nor/>
                        </m:rPr>
                        <a:rPr lang="en-US" sz="1900" kern="1200">
                          <a:solidFill>
                            <a:sysClr val="windowText" lastClr="000000"/>
                          </a:solidFill>
                          <a:latin typeface="+mn-lt"/>
                          <a:cs typeface="Arial" panose="020B0604020202020204" pitchFamily="34" charset="0"/>
                        </a:rPr>
                        <m:t>á</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 đị</m:t>
                      </m:r>
                      <m:r>
                        <m:rPr>
                          <m:nor/>
                        </m:rPr>
                        <a:rPr lang="en-US" sz="1900" kern="1200">
                          <a:solidFill>
                            <a:sysClr val="windowText" lastClr="000000"/>
                          </a:solidFill>
                          <a:latin typeface="+mn-lt"/>
                          <a:cs typeface="Arial" panose="020B0604020202020204" pitchFamily="34" charset="0"/>
                        </a:rPr>
                        <m:t>nh</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ủ</m:t>
                      </m:r>
                      <m:r>
                        <m:rPr>
                          <m:nor/>
                        </m:rPr>
                        <a:rPr lang="en-US" sz="1900" kern="1200">
                          <a:solidFill>
                            <a:sysClr val="windowText" lastClr="000000"/>
                          </a:solidFill>
                          <a:latin typeface="+mn-lt"/>
                          <a:cs typeface="Arial" panose="020B0604020202020204" pitchFamily="34" charset="0"/>
                        </a:rPr>
                        <m:t>a</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ph</m:t>
                      </m:r>
                      <m:r>
                        <m:rPr>
                          <m:nor/>
                        </m:rPr>
                        <a:rPr lang="en-US" sz="1900" kern="1200">
                          <a:solidFill>
                            <a:sysClr val="windowText" lastClr="000000"/>
                          </a:solidFill>
                          <a:latin typeface="+mn-lt"/>
                          <a:cs typeface="Arial" panose="020B0604020202020204" pitchFamily="34" charset="0"/>
                        </a:rPr>
                        <m:t>ươ</m:t>
                      </m:r>
                      <m:r>
                        <m:rPr>
                          <m:nor/>
                        </m:rPr>
                        <a:rPr lang="en-US" sz="1900" kern="1200">
                          <a:solidFill>
                            <a:sysClr val="windowText" lastClr="000000"/>
                          </a:solidFill>
                          <a:latin typeface="+mn-lt"/>
                          <a:cs typeface="Arial" panose="020B0604020202020204" pitchFamily="34" charset="0"/>
                        </a:rPr>
                        <m:t>ng</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tr</m:t>
                      </m:r>
                      <m:r>
                        <m:rPr>
                          <m:nor/>
                        </m:rPr>
                        <a:rPr lang="en-US" sz="1900" kern="1200">
                          <a:solidFill>
                            <a:sysClr val="windowText" lastClr="000000"/>
                          </a:solidFill>
                          <a:latin typeface="+mn-lt"/>
                          <a:cs typeface="Arial" panose="020B0604020202020204" pitchFamily="34" charset="0"/>
                        </a:rPr>
                        <m:t>ì</m:t>
                      </m:r>
                      <m:r>
                        <m:rPr>
                          <m:nor/>
                        </m:rPr>
                        <a:rPr lang="en-US" sz="1900" kern="1200">
                          <a:solidFill>
                            <a:sysClr val="windowText" lastClr="000000"/>
                          </a:solidFill>
                          <a:latin typeface="+mn-lt"/>
                          <a:cs typeface="Arial" panose="020B0604020202020204" pitchFamily="34" charset="0"/>
                        </a:rPr>
                        <m:t>nh</m:t>
                      </m:r>
                      <m:r>
                        <m:rPr>
                          <m:nor/>
                        </m:rPr>
                        <a:rPr lang="en-US" sz="1900" b="0" i="0" kern="1200" smtClean="0">
                          <a:solidFill>
                            <a:sysClr val="windowText" lastClr="000000"/>
                          </a:solidFill>
                          <a:latin typeface="+mn-lt"/>
                          <a:cs typeface="Arial" panose="020B0604020202020204" pitchFamily="34" charset="0"/>
                        </a:rPr>
                        <m:t> </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900" b="0" i="0" smtClean="0">
                          <a:latin typeface="+mn-lt"/>
                          <a:ea typeface="Arial" panose="020B0604020202020204" pitchFamily="34" charset="0"/>
                          <a:cs typeface="Times New Roman" panose="02020603050405020304" pitchFamily="18" charset="0"/>
                        </a:rPr>
                        <m:t> </m:t>
                      </m:r>
                      <m:r>
                        <m:rPr>
                          <m:nor/>
                        </m:rPr>
                        <a:rPr lang="en-US" sz="1900" kern="1200">
                          <a:solidFill>
                            <a:sysClr val="windowText" lastClr="000000"/>
                          </a:solidFill>
                          <a:latin typeface="+mn-lt"/>
                          <a:cs typeface="Arial" panose="020B0604020202020204" pitchFamily="34" charset="0"/>
                        </a:rPr>
                        <m:t>l</m:t>
                      </m:r>
                      <m:r>
                        <m:rPr>
                          <m:nor/>
                        </m:rPr>
                        <a:rPr lang="en-US" sz="1900" kern="1200">
                          <a:solidFill>
                            <a:sysClr val="windowText" lastClr="000000"/>
                          </a:solidFill>
                          <a:latin typeface="+mn-lt"/>
                          <a:cs typeface="Arial" panose="020B0604020202020204" pitchFamily="34" charset="0"/>
                        </a:rPr>
                        <m:t>à</m:t>
                      </m:r>
                    </m:oMath>
                  </m:oMathPara>
                </a14:m>
                <a:endParaRPr lang="en-US" sz="1900" kern="1200">
                  <a:solidFill>
                    <a:sysClr val="windowText" lastClr="000000"/>
                  </a:solidFill>
                  <a:latin typeface="+mn-lt"/>
                  <a:cs typeface="Arial" panose="020B0604020202020204" pitchFamily="34" charset="0"/>
                </a:endParaRPr>
              </a:p>
              <a:p>
                <a:pPr lvl="0" algn="ctr">
                  <a:lnSpc>
                    <a:spcPct val="150000"/>
                  </a:lnSpc>
                  <a:spcBef>
                    <a:spcPts val="600"/>
                  </a:spcBef>
                  <a:spcAft>
                    <a:spcPts val="600"/>
                  </a:spcAft>
                </a:pPr>
                <a14:m>
                  <m:oMath xmlns:m="http://schemas.openxmlformats.org/officeDocument/2006/math">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−7≠0</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1−</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hay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≠7</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m:t>
                    </m:r>
                  </m:oMath>
                </a14:m>
                <a:endParaRPr lang="en-US" sz="19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23741" y="2654100"/>
                <a:ext cx="6959581" cy="1454629"/>
              </a:xfrm>
              <a:prstGeom prst="rect">
                <a:avLst/>
              </a:prstGeom>
              <a:blipFill>
                <a:blip r:embed="rId4"/>
                <a:stretch>
                  <a:fillRect b="-58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anim calcmode="lin" valueType="num">
                                      <p:cBhvr>
                                        <p:cTn id="8" dur="500" fill="hold"/>
                                        <p:tgtEl>
                                          <p:spTgt spid="116"/>
                                        </p:tgtEl>
                                        <p:attrNameLst>
                                          <p:attrName>ppt_x</p:attrName>
                                        </p:attrNameLst>
                                      </p:cBhvr>
                                      <p:tavLst>
                                        <p:tav tm="0">
                                          <p:val>
                                            <p:strVal val="#ppt_x"/>
                                          </p:val>
                                        </p:tav>
                                        <p:tav tm="100000">
                                          <p:val>
                                            <p:strVal val="#ppt_x"/>
                                          </p:val>
                                        </p:tav>
                                      </p:tavLst>
                                    </p:anim>
                                    <p:anim calcmode="lin" valueType="num">
                                      <p:cBhvr>
                                        <p:cTn id="9" dur="5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anim calcmode="lin" valueType="num">
                                      <p:cBhvr>
                                        <p:cTn id="13" dur="500" fill="hold"/>
                                        <p:tgtEl>
                                          <p:spTgt spid="117"/>
                                        </p:tgtEl>
                                        <p:attrNameLst>
                                          <p:attrName>ppt_x</p:attrName>
                                        </p:attrNameLst>
                                      </p:cBhvr>
                                      <p:tavLst>
                                        <p:tav tm="0">
                                          <p:val>
                                            <p:strVal val="#ppt_x"/>
                                          </p:val>
                                        </p:tav>
                                        <p:tav tm="100000">
                                          <p:val>
                                            <p:strVal val="#ppt_x"/>
                                          </p:val>
                                        </p:tav>
                                      </p:tavLst>
                                    </p:anim>
                                    <p:anim calcmode="lin" valueType="num">
                                      <p:cBhvr>
                                        <p:cTn id="14" dur="5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9" dur="500"/>
                                        <p:tgtEl>
                                          <p:spTgt spid="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8" grpId="0"/>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roup 137"/>
          <p:cNvGrpSpPr/>
          <p:nvPr/>
        </p:nvGrpSpPr>
        <p:grpSpPr>
          <a:xfrm>
            <a:off x="815826" y="365136"/>
            <a:ext cx="7509191" cy="4150303"/>
            <a:chOff x="-1274983" y="941510"/>
            <a:chExt cx="7509191" cy="4150303"/>
          </a:xfrm>
        </p:grpSpPr>
        <p:sp>
          <p:nvSpPr>
            <p:cNvPr id="139" name="Rounded Rectangle 13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40" name="Rectangle 139"/>
                <p:cNvSpPr/>
                <p:nvPr/>
              </p:nvSpPr>
              <p:spPr>
                <a:xfrm>
                  <a:off x="-1274983" y="941510"/>
                  <a:ext cx="7509191" cy="4150303"/>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+1</m:t>
                            </m:r>
                          </m:num>
                          <m:den>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=1−</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den>
                        </m:f>
                        <m:r>
                          <a:rPr lang="en-US" sz="1800" b="0" i="1" smtClean="0">
                            <a:latin typeface="Cambria Math" panose="02040503050406030204" pitchFamily="18" charset="0"/>
                            <a:cs typeface="Arial" panose="020B0604020202020204" pitchFamily="34" charset="0"/>
                          </a:rPr>
                          <m:t>     (2)</m:t>
                        </m:r>
                      </m:oMath>
                    </m:oMathPara>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Hãy giải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theo các bước sau:</a:t>
                  </a:r>
                </a:p>
                <a:p>
                  <a:pPr algn="just">
                    <a:lnSpc>
                      <a:spcPct val="165000"/>
                    </a:lnSpc>
                  </a:pPr>
                  <a:r>
                    <a:rPr lang="vi-VN" sz="1800">
                      <a:latin typeface="Arial" panose="020B0604020202020204" pitchFamily="34" charset="0"/>
                      <a:cs typeface="Arial" panose="020B0604020202020204" pitchFamily="34" charset="0"/>
                    </a:rPr>
                    <a:t>a) Tìm điều kiện xác định của phương trình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cs typeface="Arial" panose="020B0604020202020204" pitchFamily="34" charset="0"/>
                            </a:rPr>
                            <m:t>2</m:t>
                          </m:r>
                        </m:e>
                      </m:d>
                      <m:r>
                        <a:rPr lang="en-US" sz="1800" b="0" i="1" smtClean="0">
                          <a:latin typeface="Cambria Math" panose="02040503050406030204" pitchFamily="18" charset="0"/>
                          <a:cs typeface="Arial" panose="020B0604020202020204" pitchFamily="34" charset="0"/>
                        </a:rPr>
                        <m:t>.</m:t>
                      </m:r>
                    </m:oMath>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b) Tìm mẫu thức chung, quy đồng mẫu thức các phân thức ở hai vế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và khử mẫu.</a:t>
                  </a:r>
                </a:p>
                <a:p>
                  <a:pPr algn="just">
                    <a:lnSpc>
                      <a:spcPct val="165000"/>
                    </a:lnSpc>
                  </a:pPr>
                  <a:r>
                    <a:rPr lang="vi-VN" sz="1800">
                      <a:latin typeface="Arial" panose="020B0604020202020204" pitchFamily="34" charset="0"/>
                      <a:cs typeface="Arial" panose="020B0604020202020204" pitchFamily="34" charset="0"/>
                    </a:rPr>
                    <a:t>c) Giải phương trình vừa tìm được.</a:t>
                  </a:r>
                </a:p>
                <a:p>
                  <a:pPr algn="just">
                    <a:lnSpc>
                      <a:spcPct val="165000"/>
                    </a:lnSpc>
                  </a:pPr>
                  <a:r>
                    <a:rPr lang="vi-VN" sz="1800">
                      <a:latin typeface="Arial" panose="020B0604020202020204" pitchFamily="34" charset="0"/>
                      <a:cs typeface="Arial" panose="020B0604020202020204" pitchFamily="34" charset="0"/>
                    </a:rPr>
                    <a:t>d) Kiểm tra điều kiện xác định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đối với các giá trị của ẩn vừa tìm được rồi kết luận.</a:t>
                  </a:r>
                </a:p>
              </p:txBody>
            </p:sp>
          </mc:Choice>
          <mc:Fallback xmlns="">
            <p:sp>
              <p:nvSpPr>
                <p:cNvPr id="140" name="Rectangle 139"/>
                <p:cNvSpPr>
                  <a:spLocks noRot="1" noChangeAspect="1" noMove="1" noResize="1" noEditPoints="1" noAdjustHandles="1" noChangeArrowheads="1" noChangeShapeType="1" noTextEdit="1"/>
                </p:cNvSpPr>
                <p:nvPr/>
              </p:nvSpPr>
              <p:spPr>
                <a:xfrm>
                  <a:off x="-1274983" y="941510"/>
                  <a:ext cx="7509191" cy="4150303"/>
                </a:xfrm>
                <a:prstGeom prst="rect">
                  <a:avLst/>
                </a:prstGeom>
                <a:blipFill>
                  <a:blip r:embed="rId3"/>
                  <a:stretch>
                    <a:fillRect l="-731" r="-649"/>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anim calcmode="lin" valueType="num">
                                      <p:cBhvr>
                                        <p:cTn id="8" dur="500" fill="hold"/>
                                        <p:tgtEl>
                                          <p:spTgt spid="138"/>
                                        </p:tgtEl>
                                        <p:attrNameLst>
                                          <p:attrName>ppt_x</p:attrName>
                                        </p:attrNameLst>
                                      </p:cBhvr>
                                      <p:tavLst>
                                        <p:tav tm="0">
                                          <p:val>
                                            <p:strVal val="#ppt_x"/>
                                          </p:val>
                                        </p:tav>
                                        <p:tav tm="100000">
                                          <p:val>
                                            <p:strVal val="#ppt_x"/>
                                          </p:val>
                                        </p:tav>
                                      </p:tavLst>
                                    </p:anim>
                                    <p:anim calcmode="lin" valueType="num">
                                      <p:cBhvr>
                                        <p:cTn id="9"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281054" y="1291699"/>
                <a:ext cx="6876984" cy="316747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a) Điều kiện xác định: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Arial" panose="020B0604020202020204" pitchFamily="34" charset="0"/>
                    <a:cs typeface="Times New Roman" panose="02020603050405020304" pitchFamily="18" charset="0"/>
                  </a:rPr>
                  <a:t> </a:t>
                </a:r>
                <a:r>
                  <a:rPr lang="vi-VN" sz="1800">
                    <a:effectLst/>
                    <a:latin typeface="+mn-lt"/>
                    <a:ea typeface="Arial" panose="020B0604020202020204" pitchFamily="34" charset="0"/>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Arial" panose="020B0604020202020204" pitchFamily="34" charset="0"/>
                    <a:cs typeface="Times New Roman" panose="02020603050405020304" pitchFamily="18" charset="0"/>
                  </a:rPr>
                  <a:t>b) Mẫu thức chung: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nor/>
                        </m:rPr>
                        <a:rPr lang="vi-VN" sz="1800">
                          <a:ea typeface="Dotum" panose="020B0600000101010101" pitchFamily="34" charset="-127"/>
                          <a:cs typeface="Times New Roman" panose="02020603050405020304" pitchFamily="18" charset="0"/>
                        </a:rPr>
                        <m:t>Quy</m:t>
                      </m:r>
                      <m:r>
                        <m:rPr>
                          <m:nor/>
                        </m:rPr>
                        <a:rPr lang="vi-VN" sz="1800">
                          <a:ea typeface="Dotum" panose="020B0600000101010101" pitchFamily="34" charset="-127"/>
                          <a:cs typeface="Times New Roman" panose="02020603050405020304" pitchFamily="18" charset="0"/>
                        </a:rPr>
                        <m:t> đồ</m:t>
                      </m:r>
                      <m:r>
                        <m:rPr>
                          <m:nor/>
                        </m:rPr>
                        <a:rPr lang="vi-VN" sz="1800">
                          <a:ea typeface="Dotum" panose="020B0600000101010101" pitchFamily="34" charset="-127"/>
                          <a:cs typeface="Times New Roman" panose="02020603050405020304" pitchFamily="18" charset="0"/>
                        </a:rPr>
                        <m:t>ng</m:t>
                      </m:r>
                      <m:r>
                        <m:rPr>
                          <m:nor/>
                        </m:rPr>
                        <a:rPr lang="vi-VN" sz="180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Khử mẫu ta có phương trình:</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−5</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−6</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−4</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1054" y="1291699"/>
                <a:ext cx="6876984" cy="3167470"/>
              </a:xfrm>
              <a:prstGeom prst="rect">
                <a:avLst/>
              </a:prstGeom>
              <a:blipFill>
                <a:blip r:embed="rId3"/>
                <a:stretch>
                  <a:fillRect l="-709"/>
                </a:stretch>
              </a:blipFill>
            </p:spPr>
            <p:txBody>
              <a:bodyPr/>
              <a:lstStyle/>
              <a:p>
                <a:r>
                  <a:rPr lang="en-US">
                    <a:noFill/>
                  </a:rPr>
                  <a:t> </a:t>
                </a:r>
              </a:p>
            </p:txBody>
          </p:sp>
        </mc:Fallback>
      </mc:AlternateContent>
    </p:spTree>
    <p:extLst>
      <p:ext uri="{BB962C8B-B14F-4D97-AF65-F5344CB8AC3E}">
        <p14:creationId xmlns:p14="http://schemas.microsoft.com/office/powerpoint/2010/main" val="5337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1775940" y="1283254"/>
                <a:ext cx="7107572" cy="3274871"/>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c) Giải phương trình: </a:t>
                </a:r>
                <a:r>
                  <a:rPr lang="en-US" sz="1800">
                    <a:ea typeface="Dotum" panose="020B0600000101010101" pitchFamily="34" charset="-127"/>
                    <a:cs typeface="Times New Roman" panose="02020603050405020304" pitchFamily="18" charset="0"/>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d</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ấ</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ỏ</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ã</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đ</m:t>
                      </m:r>
                      <m:r>
                        <m:rPr>
                          <m:nor/>
                        </m:rPr>
                        <a:rPr lang="vi-VN" sz="1800">
                          <a:latin typeface="Arial" panose="020B0604020202020204" pitchFamily="34" charset="0"/>
                          <a:ea typeface="Dotum" panose="020B0600000101010101" pitchFamily="34" charset="-127"/>
                          <a:cs typeface="Times New Roman" panose="02020603050405020304" pitchFamily="18" charset="0"/>
                        </a:rPr>
                        <m:t>i</m:t>
                      </m:r>
                      <m:r>
                        <m:rPr>
                          <m:nor/>
                        </m:rPr>
                        <a:rPr lang="vi-VN" sz="1800">
                          <a:latin typeface="Arial" panose="020B0604020202020204" pitchFamily="34" charset="0"/>
                          <a:ea typeface="Dotum" panose="020B0600000101010101" pitchFamily="34" charset="-127"/>
                          <a:cs typeface="Times New Roman" panose="02020603050405020304" pitchFamily="18" charset="0"/>
                        </a:rPr>
                        <m:t>ề</m:t>
                      </m:r>
                      <m:r>
                        <m:rPr>
                          <m:nor/>
                        </m:rPr>
                        <a:rPr lang="vi-VN" sz="1800">
                          <a:latin typeface="Arial" panose="020B0604020202020204" pitchFamily="34" charset="0"/>
                          <a:ea typeface="Dotum" panose="020B0600000101010101" pitchFamily="34" charset="-127"/>
                          <a:cs typeface="Times New Roman" panose="02020603050405020304" pitchFamily="18" charset="0"/>
                        </a:rPr>
                        <m:t>u</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ki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x</m:t>
                      </m:r>
                      <m:r>
                        <m:rPr>
                          <m:nor/>
                        </m:rPr>
                        <a:rPr lang="vi-VN" sz="1800">
                          <a:latin typeface="Arial" panose="020B0604020202020204" pitchFamily="34" charset="0"/>
                          <a:ea typeface="Dotum" panose="020B0600000101010101" pitchFamily="34" charset="-127"/>
                          <a:cs typeface="Times New Roman" panose="02020603050405020304" pitchFamily="18" charset="0"/>
                        </a:rPr>
                        <m:t>á</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 đị</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endParaRPr>
              </a:p>
              <a:p>
                <a:pPr lvl="0"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V</m:t>
                      </m:r>
                      <m:r>
                        <m:rPr>
                          <m:nor/>
                        </m:rPr>
                        <a:rPr lang="vi-VN" sz="1800">
                          <a:latin typeface="Arial" panose="020B0604020202020204" pitchFamily="34" charset="0"/>
                          <a:ea typeface="Dotum" panose="020B0600000101010101" pitchFamily="34" charset="-127"/>
                          <a:cs typeface="Times New Roman" panose="02020603050405020304" pitchFamily="18" charset="0"/>
                        </a:rPr>
                        <m:t>ậ</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nghi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ủ</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ph</m:t>
                      </m:r>
                      <m:r>
                        <m:rPr>
                          <m:nor/>
                        </m:rPr>
                        <a:rPr lang="vi-VN" sz="1800">
                          <a:latin typeface="Arial" panose="020B0604020202020204" pitchFamily="34" charset="0"/>
                          <a:ea typeface="Dotum" panose="020B0600000101010101" pitchFamily="34" charset="-127"/>
                          <a:cs typeface="Times New Roman" panose="02020603050405020304" pitchFamily="18" charset="0"/>
                        </a:rPr>
                        <m:t>ươ</m:t>
                      </m:r>
                      <m:r>
                        <m:rPr>
                          <m:nor/>
                        </m:rPr>
                        <a:rPr lang="vi-VN" sz="1800">
                          <a:latin typeface="Arial" panose="020B0604020202020204" pitchFamily="34" charset="0"/>
                          <a:ea typeface="Dotum" panose="020B0600000101010101" pitchFamily="34" charset="-127"/>
                          <a:cs typeface="Times New Roman" panose="02020603050405020304" pitchFamily="18" charset="0"/>
                        </a:rPr>
                        <m:t>ng</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tr</m:t>
                      </m:r>
                      <m:r>
                        <m:rPr>
                          <m:nor/>
                        </m:rPr>
                        <a:rPr lang="vi-VN" sz="1800">
                          <a:latin typeface="Arial" panose="020B0604020202020204" pitchFamily="34" charset="0"/>
                          <a:ea typeface="Dotum" panose="020B0600000101010101" pitchFamily="34" charset="-127"/>
                          <a:cs typeface="Times New Roman" panose="02020603050405020304" pitchFamily="18" charset="0"/>
                        </a:rPr>
                        <m:t>ì</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l</m:t>
                      </m:r>
                      <m:r>
                        <m:rPr>
                          <m:nor/>
                        </m:rPr>
                        <a:rPr lang="vi-VN" sz="1800">
                          <a:latin typeface="Arial" panose="020B0604020202020204" pitchFamily="34" charset="0"/>
                          <a:ea typeface="Dotum" panose="020B0600000101010101" pitchFamily="34" charset="-127"/>
                          <a:cs typeface="Times New Roman" panose="02020603050405020304" pitchFamily="18" charset="0"/>
                        </a:rPr>
                        <m:t>à</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775940" y="1283254"/>
                <a:ext cx="7107572" cy="3274871"/>
              </a:xfrm>
              <a:prstGeom prst="rect">
                <a:avLst/>
              </a:prstGeom>
              <a:blipFill>
                <a:blip r:embed="rId3"/>
                <a:stretch>
                  <a:fillRect l="-686"/>
                </a:stretch>
              </a:blipFill>
            </p:spPr>
            <p:txBody>
              <a:bodyPr/>
              <a:lstStyle/>
              <a:p>
                <a:r>
                  <a:rPr lang="en-US">
                    <a:noFill/>
                  </a:rPr>
                  <a:t> </a:t>
                </a:r>
              </a:p>
            </p:txBody>
          </p:sp>
        </mc:Fallback>
      </mc:AlternateContent>
      <p:sp>
        <p:nvSpPr>
          <p:cNvPr id="13"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79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208212" y="436046"/>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3800" b="1">
                <a:latin typeface="+mj-lt"/>
              </a:rPr>
              <a:t>Ghi nhớ</a:t>
            </a:r>
            <a:endParaRPr sz="3800" b="1">
              <a:latin typeface="+mj-lt"/>
            </a:endParaRPr>
          </a:p>
        </p:txBody>
      </p:sp>
      <p:grpSp>
        <p:nvGrpSpPr>
          <p:cNvPr id="67" name="Google Shape;1386;p43"/>
          <p:cNvGrpSpPr/>
          <p:nvPr/>
        </p:nvGrpSpPr>
        <p:grpSpPr>
          <a:xfrm>
            <a:off x="141119" y="3769088"/>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38593" y="2205139"/>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132876" y="308693"/>
            <a:ext cx="252888" cy="172999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668235" y="1157705"/>
            <a:ext cx="7785704" cy="3316485"/>
          </a:xfrm>
          <a:prstGeom prst="rect">
            <a:avLst/>
          </a:prstGeom>
          <a:noFill/>
        </p:spPr>
        <p:txBody>
          <a:bodyPr wrap="square" rtlCol="0">
            <a:spAutoFit/>
          </a:bodyPr>
          <a:lstStyle/>
          <a:p>
            <a:pPr lvl="0" algn="just">
              <a:lnSpc>
                <a:spcPct val="158000"/>
              </a:lnSpc>
            </a:pPr>
            <a:r>
              <a:rPr lang="vi-VN" sz="1930"/>
              <a:t>Để giải phương trình chứa ẩn ở mẫu, ta có thể làm như sau:</a:t>
            </a:r>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1</a:t>
            </a:r>
            <a:r>
              <a:rPr lang="en-US" sz="1930">
                <a:solidFill>
                  <a:srgbClr val="D97245"/>
                </a:solidFill>
              </a:rPr>
              <a:t>.</a:t>
            </a:r>
            <a:r>
              <a:rPr lang="vi-VN" sz="1930">
                <a:solidFill>
                  <a:srgbClr val="D97245"/>
                </a:solidFill>
              </a:rPr>
              <a:t> </a:t>
            </a:r>
            <a:r>
              <a:rPr lang="vi-VN" sz="1930"/>
              <a:t>Tìm điều kiện xác định của phương trình.</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2</a:t>
            </a:r>
            <a:r>
              <a:rPr lang="vi-VN" sz="1930">
                <a:solidFill>
                  <a:srgbClr val="D97245"/>
                </a:solidFill>
              </a:rPr>
              <a:t>. </a:t>
            </a:r>
            <a:r>
              <a:rPr lang="vi-VN" sz="1930"/>
              <a:t>Quy đồng mẫu thức hai vế của phương trình rồi khử mẫu.</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3.</a:t>
            </a:r>
            <a:r>
              <a:rPr lang="vi-VN" sz="1930"/>
              <a:t> Giải phương trình vừa tìm được.</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4. </a:t>
            </a:r>
            <a:r>
              <a:rPr lang="vi-VN" sz="1930"/>
              <a:t>Kết luận nghiệm: Trong các giá trị của ẩn tìm được ở Bước 3, các giá trị thỏa mãn điều kiện xác định chính là các nghiệm của phương trình đã cho.</a:t>
            </a:r>
          </a:p>
        </p:txBody>
      </p:sp>
    </p:spTree>
    <p:extLst>
      <p:ext uri="{BB962C8B-B14F-4D97-AF65-F5344CB8AC3E}">
        <p14:creationId xmlns:p14="http://schemas.microsoft.com/office/powerpoint/2010/main" val="32265051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TextBox 70"/>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3"/>
                <a:stretch>
                  <a:fillRect/>
                </a:stretch>
              </a:blipFill>
            </p:spPr>
            <p:txBody>
              <a:bodyPr/>
              <a:lstStyle/>
              <a:p>
                <a:r>
                  <a:rPr lang="en-US">
                    <a:noFill/>
                  </a:rPr>
                  <a:t> </a:t>
                </a:r>
              </a:p>
            </p:txBody>
          </p:sp>
        </mc:Fallback>
      </mc:AlternateContent>
      <p:sp>
        <p:nvSpPr>
          <p:cNvPr id="72"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595085" y="1717485"/>
                <a:ext cx="4120038" cy="557397"/>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cs typeface="Arial" panose="020B0604020202020204" pitchFamily="34" charset="0"/>
                        </a:rPr>
                        <m:t>𝑎</m:t>
                      </m:r>
                      <m:r>
                        <a:rPr lang="en-US" sz="1600" i="1" smtClean="0">
                          <a:latin typeface="Cambria Math" panose="02040503050406030204" pitchFamily="18" charset="0"/>
                          <a:cs typeface="Arial" panose="020B0604020202020204" pitchFamily="34" charset="0"/>
                        </a:rPr>
                        <m:t>)</m:t>
                      </m:r>
                      <m:r>
                        <m:rPr>
                          <m:nor/>
                        </m:rPr>
                        <a:rPr lang="en-US" sz="1600" b="0" i="0" smtClean="0">
                          <a:latin typeface="Cambria Math" panose="02040503050406030204" pitchFamily="18" charset="0"/>
                          <a:cs typeface="Arial" panose="020B0604020202020204" pitchFamily="34" charset="0"/>
                        </a:rPr>
                        <m:t> </m:t>
                      </m:r>
                      <m:r>
                        <m:rPr>
                          <m:nor/>
                        </m:rPr>
                        <a:rPr lang="vi-VN" sz="1600">
                          <a:ea typeface="Arial" panose="020B0604020202020204" pitchFamily="34" charset="0"/>
                          <a:cs typeface="Times New Roman" panose="02020603050405020304" pitchFamily="18" charset="0"/>
                        </a:rPr>
                        <m:t>Đ</m:t>
                      </m:r>
                      <m:r>
                        <m:rPr>
                          <m:nor/>
                        </m:rPr>
                        <a:rPr lang="vi-VN" sz="1600">
                          <a:ea typeface="Arial" panose="020B0604020202020204" pitchFamily="34" charset="0"/>
                          <a:cs typeface="Times New Roman" panose="02020603050405020304" pitchFamily="18" charset="0"/>
                        </a:rPr>
                        <m:t>i</m:t>
                      </m:r>
                      <m:r>
                        <m:rPr>
                          <m:nor/>
                        </m:rPr>
                        <a:rPr lang="vi-VN" sz="1600">
                          <a:ea typeface="Arial" panose="020B0604020202020204" pitchFamily="34" charset="0"/>
                          <a:cs typeface="Times New Roman" panose="02020603050405020304" pitchFamily="18" charset="0"/>
                        </a:rPr>
                        <m:t>ề</m:t>
                      </m:r>
                      <m:r>
                        <m:rPr>
                          <m:nor/>
                        </m:rPr>
                        <a:rPr lang="vi-VN" sz="1600">
                          <a:ea typeface="Arial" panose="020B0604020202020204" pitchFamily="34" charset="0"/>
                          <a:cs typeface="Times New Roman" panose="02020603050405020304" pitchFamily="18" charset="0"/>
                        </a:rPr>
                        <m:t>u</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ki</m:t>
                      </m:r>
                      <m:r>
                        <m:rPr>
                          <m:nor/>
                        </m:rPr>
                        <a:rPr lang="vi-VN" sz="1600">
                          <a:ea typeface="Arial" panose="020B0604020202020204" pitchFamily="34" charset="0"/>
                          <a:cs typeface="Times New Roman" panose="02020603050405020304" pitchFamily="18" charset="0"/>
                        </a:rPr>
                        <m:t>ệ</m:t>
                      </m:r>
                      <m:r>
                        <m:rPr>
                          <m:nor/>
                        </m:rPr>
                        <a:rPr lang="vi-VN" sz="1600">
                          <a:ea typeface="Arial" panose="020B0604020202020204" pitchFamily="34" charset="0"/>
                          <a:cs typeface="Times New Roman" panose="02020603050405020304" pitchFamily="18" charset="0"/>
                        </a:rPr>
                        <m:t>n</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x</m:t>
                      </m:r>
                      <m:r>
                        <m:rPr>
                          <m:nor/>
                        </m:rPr>
                        <a:rPr lang="vi-VN" sz="1600">
                          <a:ea typeface="Arial" panose="020B0604020202020204" pitchFamily="34" charset="0"/>
                          <a:cs typeface="Times New Roman" panose="02020603050405020304" pitchFamily="18" charset="0"/>
                        </a:rPr>
                        <m:t>á</m:t>
                      </m:r>
                      <m:r>
                        <m:rPr>
                          <m:nor/>
                        </m:rPr>
                        <a:rPr lang="vi-VN" sz="1600">
                          <a:ea typeface="Arial" panose="020B0604020202020204" pitchFamily="34" charset="0"/>
                          <a:cs typeface="Times New Roman" panose="02020603050405020304" pitchFamily="18" charset="0"/>
                        </a:rPr>
                        <m:t>c</m:t>
                      </m:r>
                      <m:r>
                        <m:rPr>
                          <m:nor/>
                        </m:rPr>
                        <a:rPr lang="vi-VN" sz="1600">
                          <a:ea typeface="Arial" panose="020B0604020202020204" pitchFamily="34" charset="0"/>
                          <a:cs typeface="Times New Roman" panose="02020603050405020304" pitchFamily="18" charset="0"/>
                        </a:rPr>
                        <m:t> đị</m:t>
                      </m:r>
                      <m:r>
                        <m:rPr>
                          <m:nor/>
                        </m:rPr>
                        <a:rPr lang="vi-VN" sz="1600">
                          <a:ea typeface="Arial" panose="020B0604020202020204" pitchFamily="34" charset="0"/>
                          <a:cs typeface="Times New Roman" panose="02020603050405020304" pitchFamily="18" charset="0"/>
                        </a:rPr>
                        <m:t>nh</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2</m:t>
                      </m:r>
                      <m:r>
                        <a:rPr lang="en-US" sz="1600" b="0" i="1" smtClean="0">
                          <a:latin typeface="Cambria Math" panose="02040503050406030204" pitchFamily="18" charset="0"/>
                          <a:ea typeface="Arial" panose="020B0604020202020204" pitchFamily="34" charset="0"/>
                          <a:cs typeface="Times New Roman" panose="02020603050405020304" pitchFamily="18" charset="0"/>
                        </a:rPr>
                        <m:t>−</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≠0</m:t>
                      </m:r>
                      <m:r>
                        <m:rPr>
                          <m:nor/>
                        </m:rPr>
                        <a:rPr lang="vi-VN" sz="1600">
                          <a:ea typeface="Dotum" panose="020B0600000101010101" pitchFamily="34" charset="-127"/>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hay</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16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085" y="1717485"/>
                <a:ext cx="4120038" cy="557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3974" y="2092104"/>
                <a:ext cx="4042260" cy="2365584"/>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num>
                        <m:den>
                          <m:r>
                            <a:rPr lang="en-US" sz="1600" i="1">
                              <a:latin typeface="Cambria Math" panose="02040503050406030204" pitchFamily="18" charset="0"/>
                              <a:cs typeface="Arial" panose="020B0604020202020204" pitchFamily="34" charset="0"/>
                            </a:rPr>
                            <m:t>3</m:t>
                          </m:r>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b="0" i="1" smtClean="0">
                              <a:latin typeface="Cambria Math" panose="02040503050406030204" pitchFamily="18" charset="0"/>
                              <a:cs typeface="Arial" panose="020B0604020202020204" pitchFamily="34" charset="0"/>
                            </a:rPr>
                            <m:t>3</m:t>
                          </m:r>
                          <m:d>
                            <m:dPr>
                              <m:ctrlPr>
                                <a:rPr lang="en-US" sz="1600" b="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d>
                            <m:dPr>
                              <m:ctrlPr>
                                <a:rPr lang="en-US" sz="160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oMath>
                  </m:oMathPara>
                </a14:m>
                <a:endParaRPr lang="en-US" sz="1600"/>
              </a:p>
              <a:p>
                <a:pPr>
                  <a:lnSpc>
                    <a:spcPct val="150000"/>
                  </a:lnSpc>
                </a:pPr>
                <a:r>
                  <a:rPr lang="en-US" sz="1600">
                    <a:cs typeface="Arial" panose="020B0604020202020204" pitchFamily="34" charset="0"/>
                  </a:rPr>
                  <a:t>         </a:t>
                </a:r>
                <a14:m>
                  <m:oMath xmlns:m="http://schemas.openxmlformats.org/officeDocument/2006/math">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6</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=10−5</m:t>
                    </m:r>
                    <m:r>
                      <a:rPr lang="en-US" sz="1600" b="0" i="1" smtClean="0">
                        <a:latin typeface="Cambria Math" panose="02040503050406030204" pitchFamily="18" charset="0"/>
                        <a:cs typeface="Arial" panose="020B0604020202020204" pitchFamily="34" charset="0"/>
                      </a:rPr>
                      <m:t>𝑥</m:t>
                    </m:r>
                  </m:oMath>
                </a14:m>
                <a:endParaRPr lang="en-US" sz="1600"/>
              </a:p>
            </p:txBody>
          </p:sp>
        </mc:Choice>
        <mc:Fallback xmlns="">
          <p:sp>
            <p:nvSpPr>
              <p:cNvPr id="5" name="Rectangle 4"/>
              <p:cNvSpPr>
                <a:spLocks noRot="1" noChangeAspect="1" noMove="1" noResize="1" noEditPoints="1" noAdjustHandles="1" noChangeArrowheads="1" noChangeShapeType="1" noTextEdit="1"/>
              </p:cNvSpPr>
              <p:nvPr/>
            </p:nvSpPr>
            <p:spPr>
              <a:xfrm>
                <a:off x="633974" y="2092104"/>
                <a:ext cx="4042260" cy="2365584"/>
              </a:xfrm>
              <a:prstGeom prst="rect">
                <a:avLst/>
              </a:prstGeom>
              <a:blipFill>
                <a:blip r:embed="rId5"/>
                <a:stretch>
                  <a:fillRect/>
                </a:stretch>
              </a:blipFill>
            </p:spPr>
            <p:txBody>
              <a:bodyPr/>
              <a:lstStyle/>
              <a:p>
                <a:r>
                  <a:rPr lang="en-US">
                    <a:noFill/>
                  </a:rPr>
                  <a:t> </a:t>
                </a:r>
              </a:p>
            </p:txBody>
          </p:sp>
        </mc:Fallback>
      </mc:AlternateContent>
      <p:cxnSp>
        <p:nvCxnSpPr>
          <p:cNvPr id="7" name="Straight Connector 6"/>
          <p:cNvCxnSpPr/>
          <p:nvPr/>
        </p:nvCxnSpPr>
        <p:spPr>
          <a:xfrm>
            <a:off x="475487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629607" y="2085060"/>
                <a:ext cx="2011513" cy="1200329"/>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7</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−2=10−5</m:t>
                      </m:r>
                      <m:r>
                        <a:rPr lang="en-US" sz="1600" b="0" i="1" smtClean="0">
                          <a:latin typeface="Cambria Math" panose="02040503050406030204" pitchFamily="18" charset="0"/>
                          <a:cs typeface="Arial" panose="020B0604020202020204" pitchFamily="34" charset="0"/>
                        </a:rPr>
                        <m:t>𝑥</m:t>
                      </m:r>
                    </m:oMath>
                  </m:oMathPara>
                </a14:m>
                <a:endParaRPr lang="en-US" sz="16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12</m:t>
                      </m:r>
                      <m:r>
                        <a:rPr lang="en-US" sz="1600" i="1">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=12</m:t>
                      </m:r>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oMath>
                  </m:oMathPara>
                </a14:m>
                <a:endParaRPr lang="en-US" sz="1600"/>
              </a:p>
            </p:txBody>
          </p:sp>
        </mc:Choice>
        <mc:Fallback xmlns="">
          <p:sp>
            <p:nvSpPr>
              <p:cNvPr id="79" name="Rectangle 78"/>
              <p:cNvSpPr>
                <a:spLocks noRot="1" noChangeAspect="1" noMove="1" noResize="1" noEditPoints="1" noAdjustHandles="1" noChangeArrowheads="1" noChangeShapeType="1" noTextEdit="1"/>
              </p:cNvSpPr>
              <p:nvPr/>
            </p:nvSpPr>
            <p:spPr>
              <a:xfrm>
                <a:off x="5629607" y="2085060"/>
                <a:ext cx="2011513"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94028" y="3199492"/>
                <a:ext cx="3498572" cy="1569660"/>
              </a:xfrm>
              <a:prstGeom prst="rect">
                <a:avLst/>
              </a:prstGeom>
            </p:spPr>
            <p:txBody>
              <a:bodyPr wrap="square">
                <a:spAutoFit/>
              </a:bodyPr>
              <a:lstStyle/>
              <a:p>
                <a:pPr lvl="0" algn="just">
                  <a:lnSpc>
                    <a:spcPct val="150000"/>
                  </a:lnSpc>
                </a:pPr>
                <a:r>
                  <a:rPr lang="vi-VN" sz="1600">
                    <a:latin typeface="+mn-lt"/>
                    <a:ea typeface="Arial" panose="020B0604020202020204" pitchFamily="34" charset="0"/>
                    <a:cs typeface="Times New Roman" panose="02020603050405020304" pitchFamily="18" charset="0"/>
                  </a:rPr>
                  <a:t>Ta thấy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smtClean="0">
                        <a:latin typeface="Cambria Math" panose="02040503050406030204" pitchFamily="18" charset="0"/>
                        <a:ea typeface="Arial" panose="020B0604020202020204" pitchFamily="34" charset="0"/>
                        <a:cs typeface="Times New Roman" panose="02020603050405020304" pitchFamily="18" charset="0"/>
                      </a:rPr>
                      <m:t>=1</m:t>
                    </m:r>
                  </m:oMath>
                </a14:m>
                <a:r>
                  <a:rPr lang="vi-VN" sz="1600">
                    <a:latin typeface="+mn-lt"/>
                    <a:ea typeface="Arial" panose="020B0604020202020204" pitchFamily="34" charset="0"/>
                    <a:cs typeface="Times New Roman" panose="02020603050405020304" pitchFamily="18" charset="0"/>
                  </a:rPr>
                  <a:t> thỏa mãn điều kiện xác định của phương trình.</a:t>
                </a:r>
              </a:p>
              <a:p>
                <a:pPr lvl="0" algn="just">
                  <a:lnSpc>
                    <a:spcPct val="150000"/>
                  </a:lnSpc>
                </a:pPr>
                <a:r>
                  <a:rPr lang="vi-VN" sz="1600">
                    <a:latin typeface="+mn-lt"/>
                    <a:ea typeface="Arial" panose="020B0604020202020204" pitchFamily="34" charset="0"/>
                    <a:cs typeface="Times New Roman" panose="02020603050405020304" pitchFamily="18" charset="0"/>
                  </a:rPr>
                  <a:t>Vậy phương trình đã cho có</a:t>
                </a:r>
                <a:r>
                  <a:rPr lang="en-US" sz="1600">
                    <a:latin typeface="+mn-lt"/>
                    <a:ea typeface="Arial" panose="020B0604020202020204" pitchFamily="34" charset="0"/>
                    <a:cs typeface="Times New Roman" panose="02020603050405020304" pitchFamily="18" charset="0"/>
                  </a:rPr>
                  <a:t> nghiệm</a:t>
                </a:r>
                <a:r>
                  <a:rPr lang="vi-VN" sz="1600">
                    <a:latin typeface="+mn-lt"/>
                    <a:ea typeface="Arial" panose="020B0604020202020204" pitchFamily="34" charset="0"/>
                    <a:cs typeface="Times New Roman" panose="02020603050405020304" pitchFamily="18" charset="0"/>
                  </a:rPr>
                  <a:t>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=1</m:t>
                    </m:r>
                    <m:r>
                      <a:rPr lang="vi-VN" sz="160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vi-VN" sz="16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94028" y="3199492"/>
                <a:ext cx="3498572" cy="1569660"/>
              </a:xfrm>
              <a:prstGeom prst="rect">
                <a:avLst/>
              </a:prstGeom>
              <a:blipFill>
                <a:blip r:embed="rId7"/>
                <a:stretch>
                  <a:fillRect l="-1045" r="-8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up)">
                                      <p:cBhvr>
                                        <p:cTn id="34" dur="500"/>
                                        <p:tgtEl>
                                          <p:spTgt spid="5">
                                            <p:txEl>
                                              <p:pRg st="3" end="3"/>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nodeType="withEffect">
                                  <p:stCondLst>
                                    <p:cond delay="0"/>
                                  </p:stCondLst>
                                  <p:childTnLst>
                                    <p:set>
                                      <p:cBhvr>
                                        <p:cTn id="40" dur="1" fill="hold">
                                          <p:stCondLst>
                                            <p:cond delay="0"/>
                                          </p:stCondLst>
                                        </p:cTn>
                                        <p:tgtEl>
                                          <p:spTgt spid="79">
                                            <p:txEl>
                                              <p:pRg st="0" end="0"/>
                                            </p:txEl>
                                          </p:spTgt>
                                        </p:tgtEl>
                                        <p:attrNameLst>
                                          <p:attrName>style.visibility</p:attrName>
                                        </p:attrNameLst>
                                      </p:cBhvr>
                                      <p:to>
                                        <p:strVal val="visible"/>
                                      </p:to>
                                    </p:set>
                                    <p:animEffect transition="in" filter="wipe(up)">
                                      <p:cBhvr>
                                        <p:cTn id="41" dur="500"/>
                                        <p:tgtEl>
                                          <p:spTgt spid="79">
                                            <p:txEl>
                                              <p:pRg st="0" end="0"/>
                                            </p:txEl>
                                          </p:spTgt>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wipe(up)">
                                      <p:cBhvr>
                                        <p:cTn id="45" dur="500"/>
                                        <p:tgtEl>
                                          <p:spTgt spid="79">
                                            <p:txEl>
                                              <p:pRg st="1" end="1"/>
                                            </p:txEl>
                                          </p:spTgt>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79">
                                            <p:txEl>
                                              <p:pRg st="2" end="2"/>
                                            </p:txEl>
                                          </p:spTgt>
                                        </p:tgtEl>
                                        <p:attrNameLst>
                                          <p:attrName>style.visibility</p:attrName>
                                        </p:attrNameLst>
                                      </p:cBhvr>
                                      <p:to>
                                        <p:strVal val="visible"/>
                                      </p:to>
                                    </p:set>
                                    <p:animEffect transition="in" filter="wipe(up)">
                                      <p:cBhvr>
                                        <p:cTn id="49" dur="500"/>
                                        <p:tgtEl>
                                          <p:spTgt spid="7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7465" y="1735197"/>
                <a:ext cx="3761158" cy="557397"/>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𝑏</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r>
                        <m:rPr>
                          <m:nor/>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Đ</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ề</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u</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ki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ệ</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x</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á</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c</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đị</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nh</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≠0</m:t>
                      </m:r>
                      <m:r>
                        <m:rPr>
                          <m:nor/>
                        </m:rPr>
                        <a:rPr kumimoji="0" lang="vi-VN" sz="16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v</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à</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47465" y="1735197"/>
                <a:ext cx="3761158" cy="5573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9387" y="2195467"/>
                <a:ext cx="3034228" cy="2346220"/>
              </a:xfrm>
              <a:prstGeom prst="rect">
                <a:avLst/>
              </a:prstGeom>
            </p:spPr>
            <p:txBody>
              <a:bodyPr wrap="none">
                <a:spAutoFit/>
              </a:bodyPr>
              <a:lstStyle/>
              <a:p>
                <a:pPr lvl="0">
                  <a:lnSpc>
                    <a:spcPct val="150000"/>
                  </a:lnSpc>
                </a:pP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d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e>
                          </m:d>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Arial" panose="020B0604020202020204" pitchFamily="34" charset="0"/>
                        </a:rPr>
                        <m:t>  4+3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r>
                        <a:rPr lang="en-US" sz="1600" b="0" i="1" smtClean="0">
                          <a:latin typeface="Cambria Math" panose="02040503050406030204" pitchFamily="18" charset="0"/>
                          <a:cs typeface="Arial" panose="020B0604020202020204" pitchFamily="34" charset="0"/>
                        </a:rPr>
                        <m:t>=4</m:t>
                      </m:r>
                      <m:r>
                        <a:rPr lang="en-US" sz="1600" b="0" i="1" smtClean="0">
                          <a:latin typeface="Cambria Math" panose="02040503050406030204" pitchFamily="18" charset="0"/>
                          <a:cs typeface="Arial" panose="020B0604020202020204" pitchFamily="34" charset="0"/>
                        </a:rPr>
                        <m:t>𝑥</m:t>
                      </m:r>
                    </m:oMath>
                  </m:oMathPara>
                </a14:m>
                <a:endParaRPr lang="en-US" sz="1600" i="1">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4+3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9387" y="2195467"/>
                <a:ext cx="3034228" cy="2346220"/>
              </a:xfrm>
              <a:prstGeom prst="rect">
                <a:avLst/>
              </a:prstGeom>
              <a:blipFill>
                <a:blip r:embed="rId4"/>
                <a:stretch>
                  <a:fillRect/>
                </a:stretch>
              </a:blipFill>
            </p:spPr>
            <p:txBody>
              <a:bodyPr/>
              <a:lstStyle/>
              <a:p>
                <a:r>
                  <a:rPr lang="en-US">
                    <a:noFill/>
                  </a:rPr>
                  <a:t> </a:t>
                </a:r>
              </a:p>
            </p:txBody>
          </p:sp>
        </mc:Fallback>
      </mc:AlternateContent>
      <p:cxnSp>
        <p:nvCxnSpPr>
          <p:cNvPr id="7" name="Straight Connector 6"/>
          <p:cNvCxnSpPr/>
          <p:nvPr/>
        </p:nvCxnSpPr>
        <p:spPr>
          <a:xfrm>
            <a:off x="460596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528697" y="2328574"/>
                <a:ext cx="1538818" cy="83099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9" name="Rectangle 78"/>
              <p:cNvSpPr>
                <a:spLocks noRot="1" noChangeAspect="1" noMove="1" noResize="1" noEditPoints="1" noAdjustHandles="1" noChangeArrowheads="1" noChangeShapeType="1" noTextEdit="1"/>
              </p:cNvSpPr>
              <p:nvPr/>
            </p:nvSpPr>
            <p:spPr>
              <a:xfrm>
                <a:off x="5528697" y="2328574"/>
                <a:ext cx="153881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56688" y="3201136"/>
                <a:ext cx="361871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Ta thấy </a:t>
                </a:r>
                <a14:m>
                  <m:oMath xmlns:m="http://schemas.openxmlformats.org/officeDocument/2006/math">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a14:m>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không</a:t>
                </a: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thỏa mãn điều kiện xác định của phương trình.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Vậy phương trình đã cho </a:t>
                </a: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vô</a:t>
                </a:r>
                <a:r>
                  <a:rPr kumimoji="0" lang="en-US" sz="1600" b="0" i="0" u="none" strike="noStrike" kern="0" cap="none" spc="0" normalizeH="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nghiệm.</a:t>
                </a:r>
                <a:endPar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4756688" y="3201136"/>
                <a:ext cx="3618710" cy="1200329"/>
              </a:xfrm>
              <a:prstGeom prst="rect">
                <a:avLst/>
              </a:prstGeom>
              <a:blipFill>
                <a:blip r:embed="rId6"/>
                <a:stretch>
                  <a:fillRect l="-842" r="-1010" b="-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7"/>
                <a:stretch>
                  <a:fillRect/>
                </a:stretch>
              </a:blipFill>
            </p:spPr>
            <p:txBody>
              <a:bodyPr/>
              <a:lstStyle/>
              <a:p>
                <a:r>
                  <a:rPr lang="en-US">
                    <a:noFill/>
                  </a:rPr>
                  <a:t> </a:t>
                </a:r>
              </a:p>
            </p:txBody>
          </p:sp>
        </mc:Fallback>
      </mc:AlternateContent>
      <p:sp>
        <p:nvSpPr>
          <p:cNvPr id="11"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12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79">
                                            <p:txEl>
                                              <p:pRg st="0" end="0"/>
                                            </p:txEl>
                                          </p:spTgt>
                                        </p:tgtEl>
                                        <p:attrNameLst>
                                          <p:attrName>style.visibility</p:attrName>
                                        </p:attrNameLst>
                                      </p:cBhvr>
                                      <p:to>
                                        <p:strVal val="visible"/>
                                      </p:to>
                                    </p:set>
                                    <p:animEffect transition="in" filter="wipe(up)">
                                      <p:cBhvr>
                                        <p:cTn id="30" dur="500"/>
                                        <p:tgtEl>
                                          <p:spTgt spid="79">
                                            <p:txEl>
                                              <p:pRg st="0" end="0"/>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79">
                                            <p:txEl>
                                              <p:pRg st="1" end="1"/>
                                            </p:txEl>
                                          </p:spTgt>
                                        </p:tgtEl>
                                        <p:attrNameLst>
                                          <p:attrName>style.visibility</p:attrName>
                                        </p:attrNameLst>
                                      </p:cBhvr>
                                      <p:to>
                                        <p:strVal val="visible"/>
                                      </p:to>
                                    </p:set>
                                    <p:animEffect transition="in" filter="wipe(up)">
                                      <p:cBhvr>
                                        <p:cTn id="34" dur="500"/>
                                        <p:tgtEl>
                                          <p:spTgt spid="7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85" name="Rectangle 84"/>
          <p:cNvSpPr/>
          <p:nvPr/>
        </p:nvSpPr>
        <p:spPr>
          <a:xfrm>
            <a:off x="750361" y="2137703"/>
            <a:ext cx="7650832" cy="2482667"/>
          </a:xfrm>
          <a:prstGeom prst="rect">
            <a:avLst/>
          </a:prstGeom>
        </p:spPr>
        <p:txBody>
          <a:bodyPr wrap="square">
            <a:spAutoFit/>
          </a:bodyPr>
          <a:lstStyle/>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BÀI 1. PHƯƠNG TRÌNH QUY VỀ PHƯƠNG TRÌNH BẬC NHẤT </a:t>
            </a:r>
            <a:endParaRPr lang="en-US" sz="3600" b="1" kern="1200">
              <a:solidFill>
                <a:srgbClr val="C00000"/>
              </a:solidFill>
              <a:latin typeface="Arial" panose="020B0604020202020204" pitchFamily="34" charset="0"/>
              <a:ea typeface="+mn-ea"/>
              <a:cs typeface="Arial" panose="020B0604020202020204" pitchFamily="34" charset="0"/>
            </a:endParaRPr>
          </a:p>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MỘT ẨN</a:t>
            </a:r>
          </a:p>
        </p:txBody>
      </p:sp>
      <p:sp>
        <p:nvSpPr>
          <p:cNvPr id="84" name="Rectangle 83"/>
          <p:cNvSpPr/>
          <p:nvPr/>
        </p:nvSpPr>
        <p:spPr>
          <a:xfrm>
            <a:off x="635591" y="413987"/>
            <a:ext cx="7910907" cy="1608325"/>
          </a:xfrm>
          <a:prstGeom prst="rect">
            <a:avLst/>
          </a:prstGeom>
        </p:spPr>
        <p:txBody>
          <a:bodyPr wrap="square">
            <a:spAutoFit/>
          </a:bodyPr>
          <a:lstStyle/>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CHƯƠNG I. PHƯƠNG TRÌNH VÀ </a:t>
            </a:r>
            <a:endParaRPr lang="en-US" sz="3500" b="1">
              <a:solidFill>
                <a:srgbClr val="1F497D"/>
              </a:solidFill>
              <a:latin typeface="Arial" panose="020B0604020202020204" pitchFamily="34" charset="0"/>
              <a:ea typeface="+mn-ea"/>
              <a:cs typeface="Arial" panose="020B0604020202020204" pitchFamily="34" charset="0"/>
            </a:endParaRPr>
          </a:p>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HỆ PHƯƠNG TRÌNH BẬC NHẤT</a:t>
            </a:r>
          </a:p>
        </p:txBody>
      </p:sp>
      <p:grpSp>
        <p:nvGrpSpPr>
          <p:cNvPr id="1180" name="Google Shape;1180;p41"/>
          <p:cNvGrpSpPr/>
          <p:nvPr/>
        </p:nvGrpSpPr>
        <p:grpSpPr>
          <a:xfrm>
            <a:off x="93133" y="1043858"/>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416566" y="4639171"/>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138353" y="1812216"/>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63616" y="220899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a:off x="8030547" y="3710280"/>
            <a:ext cx="857774" cy="1202104"/>
            <a:chOff x="393738" y="1475915"/>
            <a:chExt cx="1103235" cy="1479835"/>
          </a:xfrm>
        </p:grpSpPr>
        <p:sp>
          <p:nvSpPr>
            <p:cNvPr id="1208" name="Google Shape;1208;p41"/>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147794" y="4066011"/>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689579" y="29355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wipe(up)">
                                      <p:cBhvr>
                                        <p:cTn id="11" dur="500"/>
                                        <p:tgtEl>
                                          <p:spTgt spid="85">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85">
                                            <p:txEl>
                                              <p:pRg st="1" end="1"/>
                                            </p:txEl>
                                          </p:spTgt>
                                        </p:tgtEl>
                                        <p:attrNameLst>
                                          <p:attrName>style.visibility</p:attrName>
                                        </p:attrNameLst>
                                      </p:cBhvr>
                                      <p:to>
                                        <p:strVal val="visible"/>
                                      </p:to>
                                    </p:set>
                                    <p:animEffect transition="in" filter="wipe(up)">
                                      <p:cBhvr>
                                        <p:cTn id="14"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83" name="Rounded Rectangle 82"/>
          <p:cNvSpPr/>
          <p:nvPr/>
        </p:nvSpPr>
        <p:spPr>
          <a:xfrm>
            <a:off x="840455" y="552448"/>
            <a:ext cx="2252601"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4</a:t>
            </a:r>
          </a:p>
        </p:txBody>
      </p:sp>
      <mc:AlternateContent xmlns:mc="http://schemas.openxmlformats.org/markup-compatibility/2006" xmlns:a14="http://schemas.microsoft.com/office/drawing/2010/main">
        <mc:Choice Requires="a14">
          <p:sp>
            <p:nvSpPr>
              <p:cNvPr id="84" name="Rectangle 83"/>
              <p:cNvSpPr/>
              <p:nvPr/>
            </p:nvSpPr>
            <p:spPr>
              <a:xfrm>
                <a:off x="3148713" y="280118"/>
                <a:ext cx="5229785" cy="931794"/>
              </a:xfrm>
              <a:prstGeom prst="rect">
                <a:avLst/>
              </a:prstGeom>
            </p:spPr>
            <p:txBody>
              <a:bodyPr wrap="square">
                <a:spAutoFit/>
              </a:bodyPr>
              <a:lstStyle/>
              <a:p>
                <a:pPr defTabSz="457200">
                  <a:lnSpc>
                    <a:spcPct val="150000"/>
                  </a:lnSpc>
                  <a:buClrTx/>
                </a:pPr>
                <a14:m>
                  <m:oMathPara xmlns:m="http://schemas.openxmlformats.org/officeDocument/2006/math">
                    <m:oMathParaPr>
                      <m:jc m:val="centerGroup"/>
                    </m:oMathParaPr>
                    <m:oMath xmlns:m="http://schemas.openxmlformats.org/officeDocument/2006/math">
                      <m:r>
                        <m:rPr>
                          <m:nor/>
                        </m:rPr>
                        <a:rPr lang="en-US" sz="1800" kern="1200" smtClean="0">
                          <a:latin typeface="Arial" panose="020B0604020202020204" pitchFamily="34" charset="0"/>
                        </a:rPr>
                        <m:t>Gi</m:t>
                      </m:r>
                      <m:r>
                        <m:rPr>
                          <m:nor/>
                        </m:rPr>
                        <a:rPr lang="en-US" sz="1800" kern="1200" smtClean="0">
                          <a:latin typeface="Arial" panose="020B0604020202020204" pitchFamily="34" charset="0"/>
                        </a:rPr>
                        <m:t>ả</m:t>
                      </m:r>
                      <m:r>
                        <m:rPr>
                          <m:nor/>
                        </m:rPr>
                        <a:rPr lang="en-US" sz="1800" kern="1200" smtClean="0">
                          <a:latin typeface="Arial" panose="020B0604020202020204" pitchFamily="34" charset="0"/>
                        </a:rPr>
                        <m:t>i</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ph</m:t>
                      </m:r>
                      <m:r>
                        <m:rPr>
                          <m:nor/>
                        </m:rPr>
                        <a:rPr lang="en-US" sz="1800" kern="1200" smtClean="0">
                          <a:latin typeface="Arial" panose="020B0604020202020204" pitchFamily="34" charset="0"/>
                        </a:rPr>
                        <m:t>ươ</m:t>
                      </m:r>
                      <m:r>
                        <m:rPr>
                          <m:nor/>
                        </m:rPr>
                        <a:rPr lang="en-US" sz="1800" kern="1200" smtClean="0">
                          <a:latin typeface="Arial" panose="020B0604020202020204" pitchFamily="34" charset="0"/>
                        </a:rPr>
                        <m:t>ng</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tr</m:t>
                      </m:r>
                      <m:r>
                        <m:rPr>
                          <m:nor/>
                        </m:rPr>
                        <a:rPr lang="en-US" sz="1800" kern="1200" smtClean="0">
                          <a:latin typeface="Arial" panose="020B0604020202020204" pitchFamily="34" charset="0"/>
                        </a:rPr>
                        <m:t>ì</m:t>
                      </m:r>
                      <m:r>
                        <m:rPr>
                          <m:nor/>
                        </m:rPr>
                        <a:rPr lang="en-US" sz="1800" kern="1200" smtClean="0">
                          <a:latin typeface="Arial" panose="020B0604020202020204" pitchFamily="34" charset="0"/>
                        </a:rPr>
                        <m:t>nh</m:t>
                      </m:r>
                      <m:r>
                        <a:rPr lang="en-US" sz="1800" b="0" i="1" kern="1200" smtClean="0">
                          <a:latin typeface="Cambria Math" panose="02040503050406030204" pitchFamily="18" charset="0"/>
                        </a:rPr>
                        <m:t> </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−2</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1</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2</m:t>
                          </m:r>
                        </m:num>
                        <m:den>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2−</m:t>
                              </m:r>
                              <m:r>
                                <a:rPr lang="vi-VN" sz="1800" i="1">
                                  <a:latin typeface="Cambria Math" panose="02040503050406030204" pitchFamily="18" charset="0"/>
                                  <a:ea typeface="Arial" panose="020B0604020202020204" pitchFamily="34" charset="0"/>
                                  <a:cs typeface="Times New Roman" panose="02020603050405020304" pitchFamily="18" charset="0"/>
                                </a:rPr>
                                <m:t>𝑥</m:t>
                              </m:r>
                            </m:e>
                          </m:d>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p>
            </p:txBody>
          </p:sp>
        </mc:Choice>
        <mc:Fallback xmlns="">
          <p:sp>
            <p:nvSpPr>
              <p:cNvPr id="84" name="Rectangle 83"/>
              <p:cNvSpPr>
                <a:spLocks noRot="1" noChangeAspect="1" noMove="1" noResize="1" noEditPoints="1" noAdjustHandles="1" noChangeArrowheads="1" noChangeShapeType="1" noTextEdit="1"/>
              </p:cNvSpPr>
              <p:nvPr/>
            </p:nvSpPr>
            <p:spPr>
              <a:xfrm>
                <a:off x="3148713" y="280118"/>
                <a:ext cx="5229785" cy="931794"/>
              </a:xfrm>
              <a:prstGeom prst="rect">
                <a:avLst/>
              </a:prstGeom>
              <a:blipFill>
                <a:blip r:embed="rId3"/>
                <a:stretch>
                  <a:fillRect/>
                </a:stretch>
              </a:blipFill>
            </p:spPr>
            <p:txBody>
              <a:bodyPr/>
              <a:lstStyle/>
              <a:p>
                <a:r>
                  <a:rPr lang="en-US">
                    <a:noFill/>
                  </a:rPr>
                  <a:t> </a:t>
                </a:r>
              </a:p>
            </p:txBody>
          </p:sp>
        </mc:Fallback>
      </mc:AlternateContent>
      <p:sp>
        <p:nvSpPr>
          <p:cNvPr id="87" name="Google Shape;1913;p42"/>
          <p:cNvSpPr/>
          <p:nvPr/>
        </p:nvSpPr>
        <p:spPr>
          <a:xfrm rot="2165">
            <a:off x="969549" y="1374503"/>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2469784" y="1267573"/>
                <a:ext cx="4861319" cy="3502305"/>
              </a:xfrm>
              <a:prstGeom prst="rect">
                <a:avLst/>
              </a:prstGeom>
            </p:spPr>
            <p:txBody>
              <a:bodyPr wrap="square">
                <a:spAutoFit/>
              </a:bodyPr>
              <a:lstStyle/>
              <a:p>
                <a:pPr>
                  <a:lnSpc>
                    <a:spcPct val="150000"/>
                  </a:lnSpc>
                </a:pPr>
                <a14:m>
                  <m:oMath xmlns:m="http://schemas.openxmlformats.org/officeDocument/2006/math">
                    <m:r>
                      <m:rPr>
                        <m:nor/>
                      </m:rPr>
                      <a:rPr lang="vi-VN" sz="1800" smtClean="0">
                        <a:ea typeface="Arial" panose="020B0604020202020204" pitchFamily="34" charset="0"/>
                        <a:cs typeface="Times New Roman" panose="02020603050405020304" pitchFamily="18" charset="0"/>
                      </a:rPr>
                      <m:t>Đ</m:t>
                    </m:r>
                    <m:r>
                      <m:rPr>
                        <m:nor/>
                      </m:rPr>
                      <a:rPr lang="vi-VN" sz="1800" smtClean="0">
                        <a:ea typeface="Arial" panose="020B0604020202020204" pitchFamily="34" charset="0"/>
                        <a:cs typeface="Times New Roman" panose="02020603050405020304" pitchFamily="18" charset="0"/>
                      </a:rPr>
                      <m:t>i</m:t>
                    </m:r>
                    <m:r>
                      <m:rPr>
                        <m:nor/>
                      </m:rPr>
                      <a:rPr lang="vi-VN" sz="1800" smtClean="0">
                        <a:ea typeface="Arial" panose="020B0604020202020204" pitchFamily="34" charset="0"/>
                        <a:cs typeface="Times New Roman" panose="02020603050405020304" pitchFamily="18" charset="0"/>
                      </a:rPr>
                      <m:t>ề</m:t>
                    </m:r>
                    <m:r>
                      <m:rPr>
                        <m:nor/>
                      </m:rPr>
                      <a:rPr lang="vi-VN" sz="1800" smtClean="0">
                        <a:ea typeface="Arial" panose="020B0604020202020204" pitchFamily="34" charset="0"/>
                        <a:cs typeface="Times New Roman" panose="02020603050405020304" pitchFamily="18" charset="0"/>
                      </a:rPr>
                      <m:t>u</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ki</m:t>
                    </m:r>
                    <m:r>
                      <m:rPr>
                        <m:nor/>
                      </m:rPr>
                      <a:rPr lang="vi-VN" sz="1800" smtClean="0">
                        <a:ea typeface="Arial" panose="020B0604020202020204" pitchFamily="34" charset="0"/>
                        <a:cs typeface="Times New Roman" panose="02020603050405020304" pitchFamily="18" charset="0"/>
                      </a:rPr>
                      <m:t>ệ</m:t>
                    </m:r>
                    <m:r>
                      <m:rPr>
                        <m:nor/>
                      </m:rPr>
                      <a:rPr lang="vi-VN" sz="1800" smtClean="0">
                        <a:ea typeface="Arial" panose="020B0604020202020204" pitchFamily="34" charset="0"/>
                        <a:cs typeface="Times New Roman" panose="02020603050405020304" pitchFamily="18" charset="0"/>
                      </a:rPr>
                      <m:t>n</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x</m:t>
                    </m:r>
                    <m:r>
                      <m:rPr>
                        <m:nor/>
                      </m:rPr>
                      <a:rPr lang="vi-VN" sz="1800" smtClean="0">
                        <a:ea typeface="Arial" panose="020B0604020202020204" pitchFamily="34" charset="0"/>
                        <a:cs typeface="Times New Roman" panose="02020603050405020304" pitchFamily="18" charset="0"/>
                      </a:rPr>
                      <m:t>á</m:t>
                    </m:r>
                    <m:r>
                      <m:rPr>
                        <m:nor/>
                      </m:rPr>
                      <a:rPr lang="vi-VN" sz="1800" smtClean="0">
                        <a:ea typeface="Arial" panose="020B0604020202020204" pitchFamily="34" charset="0"/>
                        <a:cs typeface="Times New Roman" panose="02020603050405020304" pitchFamily="18" charset="0"/>
                      </a:rPr>
                      <m:t>c</m:t>
                    </m:r>
                    <m:r>
                      <m:rPr>
                        <m:nor/>
                      </m:rPr>
                      <a:rPr lang="vi-VN" sz="1800" smtClean="0">
                        <a:ea typeface="Arial" panose="020B0604020202020204" pitchFamily="34" charset="0"/>
                        <a:cs typeface="Times New Roman" panose="02020603050405020304" pitchFamily="18" charset="0"/>
                      </a:rPr>
                      <m:t> đị</m:t>
                    </m:r>
                    <m:r>
                      <m:rPr>
                        <m:nor/>
                      </m:rPr>
                      <a:rPr lang="vi-VN" sz="1800" smtClean="0">
                        <a:ea typeface="Arial" panose="020B0604020202020204" pitchFamily="34" charset="0"/>
                        <a:cs typeface="Times New Roman" panose="02020603050405020304" pitchFamily="18" charset="0"/>
                      </a:rPr>
                      <m:t>nh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+3</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2−</m:t>
                        </m:r>
                        <m:r>
                          <a:rPr lang="en-US" sz="1800" i="1">
                            <a:latin typeface="Cambria Math" panose="02040503050406030204" pitchFamily="18" charset="0"/>
                            <a:ea typeface="Arial" panose="020B0604020202020204" pitchFamily="34" charset="0"/>
                            <a:cs typeface="Times New Roman" panose="02020603050405020304" pitchFamily="18" charset="0"/>
                          </a:rPr>
                          <m:t>𝑥</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=0 </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Dotum" panose="020B0600000101010101" pitchFamily="34" charset="-127"/>
                  <a:cs typeface="Times New Roman" panose="02020603050405020304" pitchFamily="18" charset="0"/>
                </a:endParaRPr>
              </a:p>
              <a:p>
                <a:pPr lvl="0" algn="ctr">
                  <a:lnSpc>
                    <a:spcPct val="150000"/>
                  </a:lnSpc>
                </a:pPr>
                <a:r>
                  <a:rPr lang="en-US" sz="1900"/>
                  <a:t>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=2</m:t>
                    </m:r>
                  </m:oMath>
                </a14:m>
                <a:r>
                  <a:rPr lang="en-US" sz="1900"/>
                  <a:t> </a:t>
                </a:r>
                <a:endParaRPr lang="en-US" sz="1800" i="1">
                  <a:latin typeface="Cambria Math" panose="02040503050406030204" pitchFamily="18" charset="0"/>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vi-VN" sz="1800" i="1" smtClean="0">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latin typeface="Cambria Math" panose="02040503050406030204" pitchFamily="18" charset="0"/>
                        <a:ea typeface="Arial" panose="020B0604020202020204" pitchFamily="34" charset="0"/>
                        <a:cs typeface="Times New Roman" panose="02020603050405020304" pitchFamily="18" charset="0"/>
                      </a:rPr>
                      <m:t>=2</m:t>
                    </m:r>
                  </m:oMath>
                </a14:m>
                <a:r>
                  <a:rPr lang="vi-VN" sz="1800">
                    <a:latin typeface="Arial" panose="020B0604020202020204" pitchFamily="34" charset="0"/>
                    <a:ea typeface="Dotum" panose="020B0600000101010101" pitchFamily="34" charset="-127"/>
                    <a:cs typeface="Times New Roman" panose="02020603050405020304" pitchFamily="18" charset="0"/>
                  </a:rPr>
                  <a:t> (</a:t>
                </a:r>
                <a:r>
                  <a:rPr lang="en-US" sz="1800">
                    <a:latin typeface="Arial" panose="020B0604020202020204" pitchFamily="34" charset="0"/>
                    <a:ea typeface="Dotum" panose="020B0600000101010101" pitchFamily="34" charset="-127"/>
                    <a:cs typeface="Times New Roman" panose="02020603050405020304" pitchFamily="18" charset="0"/>
                  </a:rPr>
                  <a:t>Không t</a:t>
                </a:r>
                <a:r>
                  <a:rPr lang="vi-VN" sz="1800">
                    <a:latin typeface="Arial" panose="020B0604020202020204" pitchFamily="34" charset="0"/>
                    <a:ea typeface="Dotum" panose="020B0600000101010101" pitchFamily="34" charset="-127"/>
                    <a:cs typeface="Times New Roman" panose="02020603050405020304" pitchFamily="18" charset="0"/>
                  </a:rPr>
                  <a:t>hỏa mãn điều kiện xác định)</a:t>
                </a:r>
                <a:endParaRPr lang="en-US" sz="1800">
                  <a:ea typeface="Arial" panose="020B0604020202020204" pitchFamily="34" charset="0"/>
                  <a:cs typeface="Times New Roman" panose="02020603050405020304" pitchFamily="18" charset="0"/>
                </a:endParaRPr>
              </a:p>
              <a:p>
                <a:pPr lvl="0">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Vậy phương trình đã cho </a:t>
                </a:r>
                <a:r>
                  <a:rPr lang="en-US" sz="1800">
                    <a:latin typeface="Arial" panose="020B0604020202020204" pitchFamily="34" charset="0"/>
                    <a:ea typeface="Arial" panose="020B0604020202020204" pitchFamily="34" charset="0"/>
                    <a:cs typeface="Times New Roman" panose="02020603050405020304" pitchFamily="18" charset="0"/>
                  </a:rPr>
                  <a:t>có nghiệm </a:t>
                </a: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rPr>
                      <m:t>=0</m:t>
                    </m:r>
                  </m:oMath>
                </a14:m>
                <a:r>
                  <a:rPr lang="en-US" sz="1800"/>
                  <a:t> .</a:t>
                </a:r>
                <a:endParaRPr lang="vi-VN" sz="1800">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69784" y="1267573"/>
                <a:ext cx="4861319" cy="3502305"/>
              </a:xfrm>
              <a:prstGeom prst="rect">
                <a:avLst/>
              </a:prstGeom>
              <a:blipFill>
                <a:blip r:embed="rId4"/>
                <a:stretch>
                  <a:fillRect l="-10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anim calcmode="lin" valueType="num">
                                      <p:cBhvr>
                                        <p:cTn id="13" dur="500" fill="hold"/>
                                        <p:tgtEl>
                                          <p:spTgt spid="84"/>
                                        </p:tgtEl>
                                        <p:attrNameLst>
                                          <p:attrName>ppt_x</p:attrName>
                                        </p:attrNameLst>
                                      </p:cBhvr>
                                      <p:tavLst>
                                        <p:tav tm="0">
                                          <p:val>
                                            <p:strVal val="#ppt_x"/>
                                          </p:val>
                                        </p:tav>
                                        <p:tav tm="100000">
                                          <p:val>
                                            <p:strVal val="#ppt_x"/>
                                          </p:val>
                                        </p:tav>
                                      </p:tavLst>
                                    </p:anim>
                                    <p:anim calcmode="lin" valueType="num">
                                      <p:cBhvr>
                                        <p:cTn id="1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up)">
                                      <p:cBhvr>
                                        <p:cTn id="29" dur="500"/>
                                        <p:tgtEl>
                                          <p:spTgt spid="4">
                                            <p:txEl>
                                              <p:pRg st="1" end="1"/>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up)">
                                      <p:cBhvr>
                                        <p:cTn id="33" dur="500"/>
                                        <p:tgtEl>
                                          <p:spTgt spid="4">
                                            <p:txEl>
                                              <p:pRg st="2" end="2"/>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up)">
                                      <p:cBhvr>
                                        <p:cTn id="37" dur="500"/>
                                        <p:tgtEl>
                                          <p:spTgt spid="4">
                                            <p:txEl>
                                              <p:pRg st="3" end="3"/>
                                            </p:txEl>
                                          </p:spTgt>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ipe(up)">
                                      <p:cBhvr>
                                        <p:cTn id="41" dur="500"/>
                                        <p:tgtEl>
                                          <p:spTgt spid="4">
                                            <p:txEl>
                                              <p:pRg st="4" end="4"/>
                                            </p:txEl>
                                          </p:spTgt>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up)">
                                      <p:cBhvr>
                                        <p:cTn id="45" dur="500"/>
                                        <p:tgtEl>
                                          <p:spTgt spid="4">
                                            <p:txEl>
                                              <p:pRg st="5" end="5"/>
                                            </p:txEl>
                                          </p:spTgt>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up)">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56521" y="412110"/>
            <a:ext cx="7209895" cy="166199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6:</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Hai bạn Phong và Khang cùng hẹn nhau đạp xe đến một địa điểm cách vị trí bạn Phong 6 km và cách vị trí bạn Khang 7 km. Hai bạn cùng xuất phát và đến địa điểm đã hẹn cùng một lúc. Tính tốc độ của mỗi bạn, biết tốc độ của bạn Khang hơn tốc độ của bạn Phong là 2 km/h.</a:t>
            </a:r>
          </a:p>
        </p:txBody>
      </p:sp>
      <p:sp>
        <p:nvSpPr>
          <p:cNvPr id="25" name="Google Shape;1913;p42"/>
          <p:cNvSpPr/>
          <p:nvPr/>
        </p:nvSpPr>
        <p:spPr>
          <a:xfrm rot="2165">
            <a:off x="4126451" y="2122181"/>
            <a:ext cx="870031" cy="388279"/>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956521" y="2582391"/>
                <a:ext cx="5752076" cy="877163"/>
              </a:xfrm>
              <a:prstGeom prst="rect">
                <a:avLst/>
              </a:prstGeom>
            </p:spPr>
            <p:txBody>
              <a:bodyPr wrap="square">
                <a:spAutoFit/>
              </a:bodyPr>
              <a:lstStyle/>
              <a:p>
                <a:pPr algn="just">
                  <a:lnSpc>
                    <a:spcPct val="150000"/>
                  </a:lnSpc>
                </a:pPr>
                <a:r>
                  <a:rPr lang="vi-VN" sz="1650">
                    <a:solidFill>
                      <a:schemeClr val="tx1"/>
                    </a:solidFill>
                    <a:latin typeface="+mn-lt"/>
                  </a:rPr>
                  <a:t>Gọi tốc độ của bạn Phong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endParaRPr lang="en-US" sz="1650">
                  <a:solidFill>
                    <a:schemeClr val="tx1"/>
                  </a:solidFill>
                  <a:latin typeface="+mn-lt"/>
                </a:endParaRPr>
              </a:p>
              <a:p>
                <a:pPr algn="just">
                  <a:lnSpc>
                    <a:spcPct val="150000"/>
                  </a:lnSpc>
                </a:pPr>
                <a:r>
                  <a:rPr lang="vi-VN" sz="1650">
                    <a:solidFill>
                      <a:schemeClr val="tx1"/>
                    </a:solidFill>
                    <a:latin typeface="+mn-lt"/>
                  </a:rPr>
                  <a:t>Khi đó, tốc độ của bạn Khang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+2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m:t>
                    </m:r>
                  </m:oMath>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956521" y="2582391"/>
                <a:ext cx="5752076" cy="877163"/>
              </a:xfrm>
              <a:prstGeom prst="rect">
                <a:avLst/>
              </a:prstGeom>
              <a:blipFill>
                <a:blip r:embed="rId2"/>
                <a:stretch>
                  <a:fillRect l="-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56521" y="3303656"/>
                <a:ext cx="4572000" cy="829586"/>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Phong</m:t>
                      </m:r>
                      <m:r>
                        <m:rPr>
                          <m:nor/>
                        </m:rPr>
                        <a:rPr lang="vi-VN" sz="1650"/>
                        <m:t> </m:t>
                      </m:r>
                      <m:r>
                        <m:rPr>
                          <m:nor/>
                        </m:rPr>
                        <a:rPr lang="vi-VN" sz="1650"/>
                        <m:t>l</m:t>
                      </m:r>
                      <m:r>
                        <m:rPr>
                          <m:nor/>
                        </m:rPr>
                        <a:rPr lang="vi-VN" sz="1650"/>
                        <m:t>à</m:t>
                      </m:r>
                      <m:r>
                        <a:rPr lang="en-US" sz="1650" i="1">
                          <a:latin typeface="Cambria Math" panose="02040503050406030204" pitchFamily="18" charset="0"/>
                        </a:rPr>
                        <m:t> </m:t>
                      </m:r>
                      <m:f>
                        <m:fPr>
                          <m:ctrlPr>
                            <a:rPr lang="en-US" sz="1650" i="1">
                              <a:latin typeface="Cambria Math" panose="02040503050406030204" pitchFamily="18" charset="0"/>
                            </a:rPr>
                          </m:ctrlPr>
                        </m:fPr>
                        <m:num>
                          <m:r>
                            <a:rPr lang="en-US" sz="1650" i="1">
                              <a:latin typeface="Cambria Math" panose="02040503050406030204" pitchFamily="18" charset="0"/>
                            </a:rPr>
                            <m:t>6</m:t>
                          </m:r>
                        </m:num>
                        <m:den>
                          <m:r>
                            <a:rPr lang="en-US" sz="1650" i="1">
                              <a:latin typeface="Cambria Math" panose="02040503050406030204" pitchFamily="18" charset="0"/>
                            </a:rPr>
                            <m:t>𝑥</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en-US" sz="1650"/>
              </a:p>
            </p:txBody>
          </p:sp>
        </mc:Choice>
        <mc:Fallback xmlns="">
          <p:sp>
            <p:nvSpPr>
              <p:cNvPr id="4" name="Rectangle 3"/>
              <p:cNvSpPr>
                <a:spLocks noRot="1" noChangeAspect="1" noMove="1" noResize="1" noEditPoints="1" noAdjustHandles="1" noChangeArrowheads="1" noChangeShapeType="1" noTextEdit="1"/>
              </p:cNvSpPr>
              <p:nvPr/>
            </p:nvSpPr>
            <p:spPr>
              <a:xfrm>
                <a:off x="956521" y="3303656"/>
                <a:ext cx="4572000" cy="8295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56521" y="3928088"/>
                <a:ext cx="4424545" cy="83343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Khang</m:t>
                      </m:r>
                      <m:r>
                        <m:rPr>
                          <m:nor/>
                        </m:rPr>
                        <a:rPr lang="vi-VN" sz="1650"/>
                        <m:t> </m:t>
                      </m:r>
                      <m:r>
                        <m:rPr>
                          <m:nor/>
                        </m:rPr>
                        <a:rPr lang="vi-VN" sz="1650"/>
                        <m:t>l</m:t>
                      </m:r>
                      <m:r>
                        <m:rPr>
                          <m:nor/>
                        </m:rPr>
                        <a:rPr lang="vi-VN" sz="1650"/>
                        <m:t>à</m:t>
                      </m:r>
                      <m:r>
                        <m:rPr>
                          <m:nor/>
                        </m:rPr>
                        <a:rPr lang="en-US" sz="1650"/>
                        <m:t> </m:t>
                      </m:r>
                      <m:f>
                        <m:fPr>
                          <m:ctrlPr>
                            <a:rPr lang="en-US" sz="1650" i="1">
                              <a:latin typeface="Cambria Math" panose="02040503050406030204" pitchFamily="18" charset="0"/>
                            </a:rPr>
                          </m:ctrlPr>
                        </m:fPr>
                        <m:num>
                          <m:r>
                            <a:rPr lang="en-US" sz="1650" i="1">
                              <a:latin typeface="Cambria Math" panose="02040503050406030204" pitchFamily="18" charset="0"/>
                            </a:rPr>
                            <m:t>7</m:t>
                          </m:r>
                        </m:num>
                        <m:den>
                          <m:r>
                            <a:rPr lang="en-US" sz="1650" i="1">
                              <a:latin typeface="Cambria Math" panose="02040503050406030204" pitchFamily="18" charset="0"/>
                            </a:rPr>
                            <m:t>𝑥</m:t>
                          </m:r>
                          <m:r>
                            <a:rPr lang="en-US" sz="1650" i="1">
                              <a:latin typeface="Cambria Math" panose="02040503050406030204" pitchFamily="18" charset="0"/>
                            </a:rPr>
                            <m:t>+2</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vi-VN" sz="1650"/>
              </a:p>
            </p:txBody>
          </p:sp>
        </mc:Choice>
        <mc:Fallback xmlns="">
          <p:sp>
            <p:nvSpPr>
              <p:cNvPr id="5" name="Rectangle 4"/>
              <p:cNvSpPr>
                <a:spLocks noRot="1" noChangeAspect="1" noMove="1" noResize="1" noEditPoints="1" noAdjustHandles="1" noChangeArrowheads="1" noChangeShapeType="1" noTextEdit="1"/>
              </p:cNvSpPr>
              <p:nvPr/>
            </p:nvSpPr>
            <p:spPr>
              <a:xfrm>
                <a:off x="956521" y="3928088"/>
                <a:ext cx="4424545" cy="833433"/>
              </a:xfrm>
              <a:prstGeom prst="rect">
                <a:avLst/>
              </a:prstGeom>
              <a:blipFill>
                <a:blip r:embed="rId4"/>
                <a:stretch>
                  <a:fillRect/>
                </a:stretch>
              </a:blipFill>
            </p:spPr>
            <p:txBody>
              <a:bodyPr/>
              <a:lstStyle/>
              <a:p>
                <a:r>
                  <a:rPr lang="en-US">
                    <a:noFill/>
                  </a:rPr>
                  <a:t> </a:t>
                </a:r>
              </a:p>
            </p:txBody>
          </p:sp>
        </mc:Fallback>
      </mc:AlternateContent>
      <p:grpSp>
        <p:nvGrpSpPr>
          <p:cNvPr id="6" name="Group 5"/>
          <p:cNvGrpSpPr/>
          <p:nvPr/>
        </p:nvGrpSpPr>
        <p:grpSpPr>
          <a:xfrm>
            <a:off x="5999532" y="2782675"/>
            <a:ext cx="2166884" cy="1838482"/>
            <a:chOff x="6023117" y="2735249"/>
            <a:chExt cx="2166884" cy="1806181"/>
          </a:xfrm>
        </p:grpSpPr>
        <p:sp>
          <p:nvSpPr>
            <p:cNvPr id="57" name="Freeform 2"/>
            <p:cNvSpPr/>
            <p:nvPr/>
          </p:nvSpPr>
          <p:spPr>
            <a:xfrm>
              <a:off x="7050402" y="3294151"/>
              <a:ext cx="1139599" cy="1247279"/>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5"/>
              <a:stretch>
                <a:fillRect/>
              </a:stretch>
            </a:blipFill>
          </p:spPr>
        </p:sp>
        <p:sp>
          <p:nvSpPr>
            <p:cNvPr id="58" name="Freeform 3"/>
            <p:cNvSpPr/>
            <p:nvPr/>
          </p:nvSpPr>
          <p:spPr>
            <a:xfrm>
              <a:off x="6023117" y="2735249"/>
              <a:ext cx="1156911" cy="1258468"/>
            </a:xfrm>
            <a:custGeom>
              <a:avLst/>
              <a:gdLst/>
              <a:ahLst/>
              <a:cxnLst/>
              <a:rect l="l" t="t" r="r" b="b"/>
              <a:pathLst>
                <a:path w="3315843" h="4114800">
                  <a:moveTo>
                    <a:pt x="0" y="0"/>
                  </a:moveTo>
                  <a:lnTo>
                    <a:pt x="3315843" y="0"/>
                  </a:lnTo>
                  <a:lnTo>
                    <a:pt x="3315843" y="4114800"/>
                  </a:lnTo>
                  <a:lnTo>
                    <a:pt x="0" y="4114800"/>
                  </a:lnTo>
                  <a:lnTo>
                    <a:pt x="0" y="0"/>
                  </a:lnTo>
                  <a:close/>
                </a:path>
              </a:pathLst>
            </a:custGeom>
            <a:blipFill>
              <a:blip r:embed="rId6"/>
              <a:stretch>
                <a:fillRect/>
              </a:stretch>
            </a:blipFill>
          </p:spPr>
        </p:sp>
      </p:grpSp>
    </p:spTree>
    <p:extLst>
      <p:ext uri="{BB962C8B-B14F-4D97-AF65-F5344CB8AC3E}">
        <p14:creationId xmlns:p14="http://schemas.microsoft.com/office/powerpoint/2010/main" val="11578261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up)">
                                      <p:cBhvr>
                                        <p:cTn id="3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792820" y="719919"/>
                <a:ext cx="7777389" cy="3889783"/>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vi-VN" sz="1600" smtClean="0">
                          <a:latin typeface="Arial" panose="020B0604020202020204" pitchFamily="34" charset="0"/>
                        </a:rPr>
                        <m:t>Do</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xu</m:t>
                      </m:r>
                      <m:r>
                        <m:rPr>
                          <m:nor/>
                        </m:rPr>
                        <a:rPr lang="vi-VN" sz="1600" smtClean="0">
                          <a:latin typeface="Arial" panose="020B0604020202020204" pitchFamily="34" charset="0"/>
                        </a:rPr>
                        <m:t>ấ</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ph</m:t>
                      </m:r>
                      <m:r>
                        <m:rPr>
                          <m:nor/>
                        </m:rPr>
                        <a:rPr lang="vi-VN" sz="1600" smtClean="0">
                          <a:latin typeface="Arial" panose="020B0604020202020204" pitchFamily="34" charset="0"/>
                        </a:rPr>
                        <m:t>á</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v</m:t>
                      </m:r>
                      <m:r>
                        <m:rPr>
                          <m:nor/>
                        </m:rPr>
                        <a:rPr lang="vi-VN" sz="1600" smtClean="0">
                          <a:latin typeface="Arial" panose="020B0604020202020204" pitchFamily="34" charset="0"/>
                        </a:rPr>
                        <m:t>à đế</m:t>
                      </m:r>
                      <m:r>
                        <m:rPr>
                          <m:nor/>
                        </m:rPr>
                        <a:rPr lang="vi-VN" sz="1600" smtClean="0">
                          <a:latin typeface="Arial" panose="020B0604020202020204" pitchFamily="34" charset="0"/>
                        </a:rPr>
                        <m:t>n</m:t>
                      </m:r>
                      <m:r>
                        <m:rPr>
                          <m:nor/>
                        </m:rPr>
                        <a:rPr lang="vi-VN" sz="1600" smtClean="0">
                          <a:latin typeface="Arial" panose="020B0604020202020204" pitchFamily="34" charset="0"/>
                        </a:rPr>
                        <m:t> đị</m:t>
                      </m:r>
                      <m:r>
                        <m:rPr>
                          <m:nor/>
                        </m:rPr>
                        <a:rPr lang="vi-VN" sz="1600" smtClean="0">
                          <a:latin typeface="Arial" panose="020B0604020202020204" pitchFamily="34" charset="0"/>
                        </a:rPr>
                        <m:t>a</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ể</m:t>
                      </m:r>
                      <m:r>
                        <m:rPr>
                          <m:nor/>
                        </m:rPr>
                        <a:rPr lang="vi-VN" sz="1600" smtClean="0">
                          <a:latin typeface="Arial" panose="020B0604020202020204" pitchFamily="34" charset="0"/>
                        </a:rPr>
                        <m:t>m</m:t>
                      </m:r>
                      <m:r>
                        <m:rPr>
                          <m:nor/>
                        </m:rPr>
                        <a:rPr lang="vi-VN" sz="1600" smtClean="0">
                          <a:latin typeface="Arial" panose="020B0604020202020204" pitchFamily="34" charset="0"/>
                        </a:rPr>
                        <m:t> đã </m:t>
                      </m:r>
                      <m:r>
                        <m:rPr>
                          <m:nor/>
                        </m:rPr>
                        <a:rPr lang="vi-VN" sz="1600" smtClean="0">
                          <a:latin typeface="Arial" panose="020B0604020202020204" pitchFamily="34" charset="0"/>
                        </a:rPr>
                        <m:t>h</m:t>
                      </m:r>
                      <m:r>
                        <m:rPr>
                          <m:nor/>
                        </m:rPr>
                        <a:rPr lang="vi-VN" sz="1600" smtClean="0">
                          <a:latin typeface="Arial" panose="020B0604020202020204" pitchFamily="34" charset="0"/>
                        </a:rPr>
                        <m:t>ẹ</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m</m:t>
                      </m:r>
                      <m:r>
                        <m:rPr>
                          <m:nor/>
                        </m:rPr>
                        <a:rPr lang="vi-VN" sz="1600" smtClean="0">
                          <a:latin typeface="Arial" panose="020B0604020202020204" pitchFamily="34" charset="0"/>
                        </a:rPr>
                        <m:t>ộ</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ú</m:t>
                      </m:r>
                      <m:r>
                        <m:rPr>
                          <m:nor/>
                        </m:rPr>
                        <a:rPr lang="vi-VN" sz="1600" smtClean="0">
                          <a:latin typeface="Arial" panose="020B0604020202020204" pitchFamily="34" charset="0"/>
                        </a:rPr>
                        <m:t>c</m:t>
                      </m:r>
                      <m:r>
                        <m:rPr>
                          <m:nor/>
                        </m:rPr>
                        <a:rPr lang="vi-VN" sz="1600" smtClean="0">
                          <a:latin typeface="Arial" panose="020B0604020202020204" pitchFamily="34" charset="0"/>
                        </a:rPr>
                        <m:t> </m:t>
                      </m:r>
                      <m:r>
                        <m:rPr>
                          <m:nor/>
                        </m:rPr>
                        <a:rPr lang="vi-VN" sz="1600" smtClean="0">
                          <a:latin typeface="Arial" panose="020B0604020202020204" pitchFamily="34" charset="0"/>
                        </a:rPr>
                        <m:t>n</m:t>
                      </m:r>
                      <m:r>
                        <m:rPr>
                          <m:nor/>
                        </m:rPr>
                        <a:rPr lang="vi-VN" sz="1600" smtClean="0">
                          <a:latin typeface="Arial" panose="020B0604020202020204" pitchFamily="34" charset="0"/>
                        </a:rPr>
                        <m:t>ê</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th</m:t>
                      </m:r>
                      <m:r>
                        <m:rPr>
                          <m:nor/>
                        </m:rPr>
                        <a:rPr lang="vi-VN" sz="1600" smtClean="0">
                          <a:latin typeface="Arial" panose="020B0604020202020204" pitchFamily="34" charset="0"/>
                        </a:rPr>
                        <m:t>ờ</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gian</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ủ</m:t>
                      </m:r>
                      <m:r>
                        <m:rPr>
                          <m:nor/>
                        </m:rPr>
                        <a:rPr lang="vi-VN" sz="1600" smtClean="0">
                          <a:latin typeface="Arial" panose="020B0604020202020204" pitchFamily="34" charset="0"/>
                        </a:rPr>
                        <m:t>a</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à </m:t>
                      </m:r>
                      <m:r>
                        <m:rPr>
                          <m:nor/>
                        </m:rPr>
                        <a:rPr lang="vi-VN" sz="1600" smtClean="0">
                          <a:latin typeface="Arial" panose="020B0604020202020204" pitchFamily="34" charset="0"/>
                        </a:rPr>
                        <m:t>nh</m:t>
                      </m:r>
                      <m:r>
                        <m:rPr>
                          <m:nor/>
                        </m:rPr>
                        <a:rPr lang="vi-VN" sz="1600" smtClean="0">
                          <a:latin typeface="Arial" panose="020B0604020202020204" pitchFamily="34" charset="0"/>
                        </a:rPr>
                        <m:t>ư </m:t>
                      </m:r>
                      <m:r>
                        <m:rPr>
                          <m:nor/>
                        </m:rPr>
                        <a:rPr lang="vi-VN" sz="1600" smtClean="0">
                          <a:latin typeface="Arial" panose="020B0604020202020204" pitchFamily="34" charset="0"/>
                        </a:rPr>
                        <m:t>nhau</m:t>
                      </m:r>
                      <m:r>
                        <m:rPr>
                          <m:nor/>
                        </m:rPr>
                        <a:rPr lang="vi-VN" sz="1600" smtClean="0">
                          <a:latin typeface="Arial" panose="020B0604020202020204" pitchFamily="34" charset="0"/>
                        </a:rPr>
                        <m:t>. </m:t>
                      </m:r>
                      <m:r>
                        <m:rPr>
                          <m:nor/>
                        </m:rPr>
                        <a:rPr lang="vi-VN" sz="1600" smtClean="0">
                          <a:latin typeface="Arial" panose="020B0604020202020204" pitchFamily="34" charset="0"/>
                        </a:rPr>
                        <m:t>Ta</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ó </m:t>
                      </m:r>
                      <m:r>
                        <m:rPr>
                          <m:nor/>
                        </m:rPr>
                        <a:rPr lang="vi-VN" sz="1600" smtClean="0">
                          <a:latin typeface="Arial" panose="020B0604020202020204" pitchFamily="34" charset="0"/>
                        </a:rPr>
                        <m:t>ph</m:t>
                      </m:r>
                      <m:r>
                        <m:rPr>
                          <m:nor/>
                        </m:rPr>
                        <a:rPr lang="vi-VN" sz="1600" smtClean="0">
                          <a:latin typeface="Arial" panose="020B0604020202020204" pitchFamily="34" charset="0"/>
                        </a:rPr>
                        <m:t>ươ</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tr</m:t>
                      </m:r>
                      <m:r>
                        <m:rPr>
                          <m:nor/>
                        </m:rPr>
                        <a:rPr lang="vi-VN" sz="1600" smtClean="0">
                          <a:latin typeface="Arial" panose="020B0604020202020204" pitchFamily="34" charset="0"/>
                        </a:rPr>
                        <m:t>ì</m:t>
                      </m:r>
                      <m:r>
                        <m:rPr>
                          <m:nor/>
                        </m:rPr>
                        <a:rPr lang="vi-VN" sz="1600" smtClean="0">
                          <a:latin typeface="Arial" panose="020B0604020202020204" pitchFamily="34" charset="0"/>
                        </a:rPr>
                        <m:t>nh</m:t>
                      </m:r>
                      <m:r>
                        <m:rPr>
                          <m:nor/>
                        </m:rPr>
                        <a:rPr lang="vi-VN" sz="1600" smtClean="0">
                          <a:latin typeface="Arial" panose="020B0604020202020204" pitchFamily="34" charset="0"/>
                        </a:rPr>
                        <m:t>:</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600" b="0" i="0" smtClean="0">
                          <a:latin typeface="Arial" panose="020B0604020202020204" pitchFamily="34" charset="0"/>
                        </a:rPr>
                        <m:t>Gi</m:t>
                      </m:r>
                      <m:r>
                        <m:rPr>
                          <m:nor/>
                        </m:rPr>
                        <a:rPr lang="en-US" sz="1600" b="0" i="0" smtClean="0">
                          <a:latin typeface="Arial" panose="020B0604020202020204" pitchFamily="34" charset="0"/>
                        </a:rPr>
                        <m:t>ả</m:t>
                      </m:r>
                      <m:r>
                        <m:rPr>
                          <m:nor/>
                        </m:rPr>
                        <a:rPr lang="en-US" sz="1600" b="0" i="0" smtClean="0">
                          <a:latin typeface="Arial" panose="020B0604020202020204" pitchFamily="34" charset="0"/>
                        </a:rPr>
                        <m:t>i</m:t>
                      </m:r>
                      <m:r>
                        <m:rPr>
                          <m:nor/>
                        </m:rPr>
                        <a:rPr lang="en-US" sz="1600" b="0" i="0" smtClean="0">
                          <a:latin typeface="Arial" panose="020B0604020202020204" pitchFamily="34" charset="0"/>
                        </a:rPr>
                        <m:t> </m:t>
                      </m:r>
                      <m:r>
                        <m:rPr>
                          <m:nor/>
                        </m:rPr>
                        <a:rPr lang="vi-VN" sz="1600">
                          <a:latin typeface="Arial" panose="020B0604020202020204" pitchFamily="34" charset="0"/>
                        </a:rPr>
                        <m:t>ph</m:t>
                      </m:r>
                      <m:r>
                        <m:rPr>
                          <m:nor/>
                        </m:rPr>
                        <a:rPr lang="vi-VN" sz="1600">
                          <a:latin typeface="Arial" panose="020B0604020202020204" pitchFamily="34" charset="0"/>
                        </a:rPr>
                        <m:t>ươ</m:t>
                      </m:r>
                      <m:r>
                        <m:rPr>
                          <m:nor/>
                        </m:rPr>
                        <a:rPr lang="vi-VN" sz="1600">
                          <a:latin typeface="Arial" panose="020B0604020202020204" pitchFamily="34" charset="0"/>
                        </a:rPr>
                        <m:t>ng</m:t>
                      </m:r>
                      <m:r>
                        <m:rPr>
                          <m:nor/>
                        </m:rPr>
                        <a:rPr lang="vi-VN" sz="1600">
                          <a:latin typeface="Arial" panose="020B0604020202020204" pitchFamily="34" charset="0"/>
                        </a:rPr>
                        <m:t> </m:t>
                      </m:r>
                      <m:r>
                        <m:rPr>
                          <m:nor/>
                        </m:rPr>
                        <a:rPr lang="vi-VN" sz="1600">
                          <a:latin typeface="Arial" panose="020B0604020202020204" pitchFamily="34" charset="0"/>
                        </a:rPr>
                        <m:t>tr</m:t>
                      </m:r>
                      <m:r>
                        <m:rPr>
                          <m:nor/>
                        </m:rPr>
                        <a:rPr lang="vi-VN" sz="1600">
                          <a:latin typeface="Arial" panose="020B0604020202020204" pitchFamily="34" charset="0"/>
                        </a:rPr>
                        <m:t>ì</m:t>
                      </m:r>
                      <m:r>
                        <m:rPr>
                          <m:nor/>
                        </m:rPr>
                        <a:rPr lang="vi-VN" sz="1600">
                          <a:latin typeface="Arial" panose="020B0604020202020204" pitchFamily="34" charset="0"/>
                        </a:rPr>
                        <m:t>nh</m:t>
                      </m:r>
                      <m:r>
                        <m:rPr>
                          <m:nor/>
                        </m:rPr>
                        <a:rPr lang="vi-VN" sz="1600">
                          <a:latin typeface="Arial" panose="020B0604020202020204" pitchFamily="34" charset="0"/>
                        </a:rPr>
                        <m:t>:</m:t>
                      </m:r>
                      <m:r>
                        <a:rPr lang="en-US" sz="1600" i="1">
                          <a:latin typeface="Cambria Math" panose="02040503050406030204" pitchFamily="18" charset="0"/>
                        </a:rPr>
                        <m:t> </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d>
                            <m:dPr>
                              <m:ctrlPr>
                                <a:rPr lang="en-US" sz="1600" i="1" smtClean="0">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r>
                            <a:rPr lang="en-US" sz="1600" b="0" i="1" smtClean="0">
                              <a:latin typeface="Cambria Math" panose="02040503050406030204" pitchFamily="18" charset="0"/>
                            </a:rPr>
                            <m:t>𝑥</m:t>
                          </m:r>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oMath>
                  </m:oMathPara>
                </a14:m>
                <a:endParaRPr lang="en-US" sz="160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6</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r>
                        <a:rPr lang="en-US" sz="1600" b="0" i="1" smtClean="0">
                          <a:latin typeface="Cambria Math" panose="02040503050406030204" pitchFamily="18" charset="0"/>
                        </a:rPr>
                        <m:t>=7</m:t>
                      </m:r>
                      <m:r>
                        <a:rPr lang="en-US" sz="1600" b="0" i="1" smtClean="0">
                          <a:latin typeface="Cambria Math" panose="02040503050406030204" pitchFamily="18" charset="0"/>
                        </a:rPr>
                        <m:t>𝑥</m:t>
                      </m:r>
                    </m:oMath>
                  </m:oMathPara>
                </a14:m>
                <a:endParaRPr lang="en-US" sz="1600" b="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6</m:t>
                      </m:r>
                      <m:r>
                        <a:rPr lang="en-US" sz="1600" b="0" i="1" smtClean="0">
                          <a:latin typeface="Cambria Math" panose="02040503050406030204" pitchFamily="18" charset="0"/>
                        </a:rPr>
                        <m:t>𝑥</m:t>
                      </m:r>
                      <m:r>
                        <a:rPr lang="en-US" sz="1600" b="0" i="1" smtClean="0">
                          <a:latin typeface="Cambria Math" panose="02040503050406030204" pitchFamily="18" charset="0"/>
                        </a:rPr>
                        <m:t>+12=7</m:t>
                      </m:r>
                      <m:r>
                        <a:rPr lang="en-US" sz="1600" i="1">
                          <a:latin typeface="Cambria Math" panose="02040503050406030204" pitchFamily="18" charset="0"/>
                        </a:rPr>
                        <m:t>𝑥</m:t>
                      </m:r>
                    </m:oMath>
                  </m:oMathPara>
                </a14:m>
                <a:endParaRPr lang="en-US" sz="1600">
                  <a:latin typeface="Arial" panose="020B0604020202020204" pitchFamily="34" charset="0"/>
                </a:endParaRPr>
              </a:p>
              <a:p>
                <a:pPr algn="ctr">
                  <a:lnSpc>
                    <a:spcPct val="150000"/>
                  </a:lnSpc>
                </a:pPr>
                <a:r>
                  <a:rPr lang="en-US" sz="1600" b="0"/>
                  <a: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=12</m:t>
                    </m:r>
                  </m:oMath>
                </a14:m>
                <a:r>
                  <a:rPr lang="en-US" sz="1600">
                    <a:latin typeface="Arial" panose="020B0604020202020204" pitchFamily="34" charset="0"/>
                  </a:rPr>
                  <a:t> (thoả mãn </a:t>
                </a:r>
                <a14:m>
                  <m:oMath xmlns:m="http://schemas.openxmlformats.org/officeDocument/2006/math">
                    <m:r>
                      <a:rPr lang="vi-VN" sz="1600" i="1">
                        <a:solidFill>
                          <a:schemeClr val="tx1"/>
                        </a:solidFill>
                        <a:latin typeface="Cambria Math" panose="02040503050406030204" pitchFamily="18" charset="0"/>
                      </a:rPr>
                      <m:t>𝑥</m:t>
                    </m:r>
                    <m:r>
                      <a:rPr lang="vi-VN" sz="1600" i="1">
                        <a:solidFill>
                          <a:schemeClr val="tx1"/>
                        </a:solidFill>
                        <a:latin typeface="Cambria Math" panose="02040503050406030204" pitchFamily="18" charset="0"/>
                      </a:rPr>
                      <m:t>&gt;0). </m:t>
                    </m:r>
                  </m:oMath>
                </a14:m>
                <a:endParaRPr lang="en-US" sz="1600">
                  <a:solidFill>
                    <a:schemeClr val="tx1"/>
                  </a:solidFill>
                </a:endParaRPr>
              </a:p>
              <a:p>
                <a:pPr>
                  <a:lnSpc>
                    <a:spcPct val="150000"/>
                  </a:lnSpc>
                </a:pPr>
                <a:r>
                  <a:rPr lang="en-US" sz="1600">
                    <a:solidFill>
                      <a:schemeClr val="tx1"/>
                    </a:solidFill>
                  </a:rPr>
                  <a:t>Vậy tốc độ của bạn Phong là 12km/h, tốc độ của bạn Khang là 14km/h.</a:t>
                </a:r>
                <a:endParaRPr lang="en-US" sz="1600">
                  <a:latin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2820" y="719919"/>
                <a:ext cx="7777389" cy="3889783"/>
              </a:xfrm>
              <a:prstGeom prst="rect">
                <a:avLst/>
              </a:prstGeom>
              <a:blipFill>
                <a:blip r:embed="rId2"/>
                <a:stretch>
                  <a:fillRect l="-392"/>
                </a:stretch>
              </a:blipFill>
            </p:spPr>
            <p:txBody>
              <a:bodyPr/>
              <a:lstStyle/>
              <a:p>
                <a:r>
                  <a:rPr lang="en-US">
                    <a:noFill/>
                  </a:rPr>
                  <a:t> </a:t>
                </a:r>
              </a:p>
            </p:txBody>
          </p:sp>
        </mc:Fallback>
      </mc:AlternateContent>
    </p:spTree>
    <p:extLst>
      <p:ext uri="{BB962C8B-B14F-4D97-AF65-F5344CB8AC3E}">
        <p14:creationId xmlns:p14="http://schemas.microsoft.com/office/powerpoint/2010/main" val="17887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32" name="Rounded Rectangle 131"/>
          <p:cNvSpPr/>
          <p:nvPr/>
        </p:nvSpPr>
        <p:spPr>
          <a:xfrm>
            <a:off x="3529181" y="604614"/>
            <a:ext cx="2085625" cy="47840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5</a:t>
            </a:r>
          </a:p>
        </p:txBody>
      </p:sp>
      <mc:AlternateContent xmlns:mc="http://schemas.openxmlformats.org/markup-compatibility/2006" xmlns:a14="http://schemas.microsoft.com/office/drawing/2010/main">
        <mc:Choice Requires="a14">
          <p:sp>
            <p:nvSpPr>
              <p:cNvPr id="133" name="Rectangle 132"/>
              <p:cNvSpPr/>
              <p:nvPr/>
            </p:nvSpPr>
            <p:spPr>
              <a:xfrm>
                <a:off x="719586" y="1159610"/>
                <a:ext cx="7704817" cy="1754326"/>
              </a:xfrm>
              <a:prstGeom prst="rect">
                <a:avLst/>
              </a:prstGeom>
            </p:spPr>
            <p:txBody>
              <a:bodyPr wrap="square">
                <a:spAutoFit/>
              </a:bodyPr>
              <a:lstStyle/>
              <a:p>
                <a:pPr algn="just" defTabSz="457200">
                  <a:lnSpc>
                    <a:spcPct val="150000"/>
                  </a:lnSpc>
                  <a:buClrTx/>
                </a:pPr>
                <a:r>
                  <a:rPr lang="vi-VN" sz="1800"/>
                  <a:t>Một đội công nhân làm đường nhận nhiệm vụ trải nhựa </a:t>
                </a:r>
                <a14:m>
                  <m:oMath xmlns:m="http://schemas.openxmlformats.org/officeDocument/2006/math">
                    <m:r>
                      <a:rPr lang="vi-VN" sz="1800" i="1" smtClean="0">
                        <a:latin typeface="Cambria Math" panose="02040503050406030204" pitchFamily="18" charset="0"/>
                      </a:rPr>
                      <m:t>8 100</m:t>
                    </m:r>
                    <m:r>
                      <a:rPr lang="en-US" sz="1800" b="0" i="1" smtClean="0">
                        <a:latin typeface="Cambria Math" panose="02040503050406030204" pitchFamily="18" charset="0"/>
                      </a:rPr>
                      <m:t> </m:t>
                    </m:r>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vi-VN" sz="1800"/>
                  <a:t> mặt đường. Ở giai đoạn đầu, đội trải được </a:t>
                </a:r>
                <a14:m>
                  <m:oMath xmlns:m="http://schemas.openxmlformats.org/officeDocument/2006/math">
                    <m:r>
                      <a:rPr lang="en-US" sz="1800" b="0" i="1" smtClean="0">
                        <a:latin typeface="Cambria Math" panose="02040503050406030204" pitchFamily="18" charset="0"/>
                      </a:rPr>
                      <m:t>3 600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en-US" sz="1800"/>
                  <a:t> </a:t>
                </a:r>
                <a:r>
                  <a:rPr lang="vi-VN" sz="1800"/>
                  <a:t>mặt đường. Ở giai đoạn hai, đội công nhân tăng năng suất thêm </a:t>
                </a:r>
                <a14:m>
                  <m:oMath xmlns:m="http://schemas.openxmlformats.org/officeDocument/2006/math">
                    <m:r>
                      <a:rPr lang="en-US" sz="1800" i="1">
                        <a:latin typeface="Cambria Math" panose="02040503050406030204" pitchFamily="18" charset="0"/>
                      </a:rPr>
                      <m:t>300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vi-VN" sz="1800"/>
                  <a:t>/ngày rồi hoàn thành công việc. Hỏi đội công nhân đã hoàn thành công việc trong bao nhiêu ngày? </a:t>
                </a:r>
                <a:endParaRPr lang="en-US" sz="1800"/>
              </a:p>
            </p:txBody>
          </p:sp>
        </mc:Choice>
        <mc:Fallback xmlns="">
          <p:sp>
            <p:nvSpPr>
              <p:cNvPr id="133" name="Rectangle 132"/>
              <p:cNvSpPr>
                <a:spLocks noRot="1" noChangeAspect="1" noMove="1" noResize="1" noEditPoints="1" noAdjustHandles="1" noChangeArrowheads="1" noChangeShapeType="1" noTextEdit="1"/>
              </p:cNvSpPr>
              <p:nvPr/>
            </p:nvSpPr>
            <p:spPr>
              <a:xfrm>
                <a:off x="719586" y="1159610"/>
                <a:ext cx="7704817" cy="1754326"/>
              </a:xfrm>
              <a:prstGeom prst="rect">
                <a:avLst/>
              </a:prstGeom>
              <a:blipFill>
                <a:blip r:embed="rId3"/>
                <a:stretch>
                  <a:fillRect l="-633" r="-712" b="-1736"/>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flipH="1">
            <a:off x="842618" y="3022335"/>
            <a:ext cx="2568490" cy="1600860"/>
          </a:xfrm>
          <a:prstGeom prst="rect">
            <a:avLst/>
          </a:prstGeom>
        </p:spPr>
      </p:pic>
      <p:sp>
        <p:nvSpPr>
          <p:cNvPr id="11" name="Rectangle 10"/>
          <p:cNvSpPr/>
          <p:nvPr/>
        </p:nvSpPr>
        <p:spPr>
          <a:xfrm>
            <a:off x="3673503" y="2920008"/>
            <a:ext cx="4750900" cy="1338828"/>
          </a:xfrm>
          <a:prstGeom prst="rect">
            <a:avLst/>
          </a:prstGeom>
        </p:spPr>
        <p:txBody>
          <a:bodyPr wrap="square">
            <a:spAutoFit/>
          </a:bodyPr>
          <a:lstStyle/>
          <a:p>
            <a:pPr lvl="0" algn="just" defTabSz="457200">
              <a:lnSpc>
                <a:spcPct val="150000"/>
              </a:lnSpc>
              <a:buClrTx/>
            </a:pPr>
            <a:r>
              <a:rPr lang="vi-VN" sz="1800"/>
              <a:t>Biết năng suất lao động của đội là không thay đổi ở mỗi giai đoạn và thời gian làm việc của hai giai đoạn là như nhau.</a:t>
            </a: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anim calcmode="lin" valueType="num">
                                      <p:cBhvr>
                                        <p:cTn id="13" dur="500" fill="hold"/>
                                        <p:tgtEl>
                                          <p:spTgt spid="133"/>
                                        </p:tgtEl>
                                        <p:attrNameLst>
                                          <p:attrName>ppt_x</p:attrName>
                                        </p:attrNameLst>
                                      </p:cBhvr>
                                      <p:tavLst>
                                        <p:tav tm="0">
                                          <p:val>
                                            <p:strVal val="#ppt_x"/>
                                          </p:val>
                                        </p:tav>
                                        <p:tav tm="100000">
                                          <p:val>
                                            <p:strVal val="#ppt_x"/>
                                          </p:val>
                                        </p:tav>
                                      </p:tavLst>
                                    </p:anim>
                                    <p:anim calcmode="lin" valueType="num">
                                      <p:cBhvr>
                                        <p:cTn id="14" dur="500" fill="hold"/>
                                        <p:tgtEl>
                                          <p:spTgt spid="1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6" name="Google Shape;1913;p42"/>
          <p:cNvSpPr/>
          <p:nvPr/>
        </p:nvSpPr>
        <p:spPr>
          <a:xfrm rot="2165">
            <a:off x="4106258" y="714545"/>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744477" y="1294309"/>
                <a:ext cx="7641842" cy="3168624"/>
              </a:xfrm>
              <a:prstGeom prst="rect">
                <a:avLst/>
              </a:prstGeom>
            </p:spPr>
            <p:txBody>
              <a:bodyPr wrap="square">
                <a:spAutoFit/>
              </a:bodyPr>
              <a:lstStyle/>
              <a:p>
                <a:pPr algn="just">
                  <a:lnSpc>
                    <a:spcPct val="150000"/>
                  </a:lnSpc>
                </a:pPr>
                <a:r>
                  <a:rPr lang="vi-VN" sz="1700">
                    <a:latin typeface="+mn-lt"/>
                    <a:ea typeface="Arial" panose="020B0604020202020204" pitchFamily="34" charset="0"/>
                    <a:cs typeface="Times New Roman" panose="02020603050405020304" pitchFamily="18" charset="0"/>
                  </a:rPr>
                  <a:t>Gọi năng suất của đội công nhân làm trong giai đoạn 1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 </a:t>
                </a:r>
                <a14:m>
                  <m:oMath xmlns:m="http://schemas.openxmlformats.org/officeDocument/2006/math">
                    <m:d>
                      <m:d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700" i="1">
                            <a:effectLst/>
                            <a:latin typeface="Cambria Math" panose="02040503050406030204" pitchFamily="18" charset="0"/>
                            <a:ea typeface="Dotum" panose="020B0600000101010101" pitchFamily="34" charset="-127"/>
                            <a:cs typeface="Times New Roman" panose="02020603050405020304" pitchFamily="18" charset="0"/>
                          </a:rPr>
                          <m:t>&gt;0</m:t>
                        </m:r>
                      </m:e>
                    </m:d>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Arial" panose="020B0604020202020204" pitchFamily="34" charset="0"/>
                    <a:cs typeface="Times New Roman" panose="02020603050405020304" pitchFamily="18" charset="0"/>
                  </a:rPr>
                  <a:t>Năng suất của đội công nhân làm trong giai đoạn 2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1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2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1700" b="0" i="1">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8</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100−3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a:rPr lang="vi-VN"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4</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44477" y="1294309"/>
                <a:ext cx="7641842" cy="3168624"/>
              </a:xfrm>
              <a:prstGeom prst="rect">
                <a:avLst/>
              </a:prstGeom>
              <a:blipFill>
                <a:blip r:embed="rId3"/>
                <a:stretch>
                  <a:fillRect l="-478" r="-478"/>
                </a:stretch>
              </a:blipFill>
            </p:spPr>
            <p:txBody>
              <a:bodyPr/>
              <a:lstStyle/>
              <a:p>
                <a:r>
                  <a:rPr lang="en-US">
                    <a:noFill/>
                  </a:rPr>
                  <a:t> </a:t>
                </a:r>
              </a:p>
            </p:txBody>
          </p:sp>
        </mc:Fallback>
      </mc:AlternateContent>
    </p:spTree>
    <p:extLst>
      <p:ext uri="{BB962C8B-B14F-4D97-AF65-F5344CB8AC3E}">
        <p14:creationId xmlns:p14="http://schemas.microsoft.com/office/powerpoint/2010/main" val="16185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9076" y="499569"/>
                <a:ext cx="7840624" cy="4185826"/>
              </a:xfrm>
              <a:prstGeom prst="rect">
                <a:avLst/>
              </a:prstGeom>
            </p:spPr>
            <p:txBody>
              <a:bodyPr wrap="square">
                <a:spAutoFit/>
              </a:bodyPr>
              <a:lstStyle/>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Vì thời gian làm việc ở hai giai đoạn là như nhau nên ta có phương trình: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45000"/>
                  </a:lnSpc>
                </a:pPr>
                <a14:m>
                  <m:oMathPara xmlns:m="http://schemas.openxmlformats.org/officeDocument/2006/math">
                    <m:oMathParaPr>
                      <m:jc m:val="left"/>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Gi</m:t>
                      </m:r>
                      <m:r>
                        <m:rPr>
                          <m:nor/>
                        </m:rPr>
                        <a:rPr lang="vi-VN" sz="1700">
                          <a:latin typeface="Arial" panose="020B0604020202020204" pitchFamily="34" charset="0"/>
                          <a:ea typeface="Arial" panose="020B0604020202020204" pitchFamily="34" charset="0"/>
                          <a:cs typeface="Times New Roman" panose="02020603050405020304" pitchFamily="18" charset="0"/>
                        </a:rPr>
                        <m:t>ả</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ph</m:t>
                      </m:r>
                      <m:r>
                        <m:rPr>
                          <m:nor/>
                        </m:rPr>
                        <a:rPr lang="vi-VN" sz="1700">
                          <a:latin typeface="Arial" panose="020B0604020202020204" pitchFamily="34" charset="0"/>
                          <a:ea typeface="Arial" panose="020B0604020202020204" pitchFamily="34" charset="0"/>
                          <a:cs typeface="Times New Roman" panose="02020603050405020304" pitchFamily="18" charset="0"/>
                        </a:rPr>
                        <m:t>ươ</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tr</m:t>
                      </m:r>
                      <m:r>
                        <m:rPr>
                          <m:nor/>
                        </m:rPr>
                        <a:rPr lang="vi-VN" sz="1700">
                          <a:latin typeface="Arial" panose="020B0604020202020204" pitchFamily="34" charset="0"/>
                          <a:ea typeface="Arial" panose="020B0604020202020204" pitchFamily="34" charset="0"/>
                          <a:cs typeface="Times New Roman" panose="02020603050405020304" pitchFamily="18" charset="0"/>
                        </a:rPr>
                        <m:t>ì</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en-US" sz="1700">
                          <a:ea typeface="Arial" panose="020B0604020202020204" pitchFamily="34" charset="0"/>
                          <a:cs typeface="Times New Roman" panose="02020603050405020304" pitchFamily="18" charset="0"/>
                        </a:rPr>
                        <m:t>:</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45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(t</a:t>
                </a: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hoả</a:t>
                </a:r>
                <a:r>
                  <a:rPr kumimoji="0" lang="en-US" sz="1700" b="0" i="0" u="none" strike="noStrike" kern="0" cap="none" spc="0" normalizeH="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45000"/>
                  </a:lnSpc>
                </a:pPr>
                <a14:m>
                  <m:oMathPara xmlns:m="http://schemas.openxmlformats.org/officeDocument/2006/math">
                    <m:oMathParaPr>
                      <m:jc m:val="centerGroup"/>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V</m:t>
                      </m:r>
                      <m:r>
                        <m:rPr>
                          <m:nor/>
                        </m:rPr>
                        <a:rPr lang="vi-VN" sz="1700">
                          <a:latin typeface="Arial" panose="020B0604020202020204" pitchFamily="34" charset="0"/>
                          <a:ea typeface="Arial" panose="020B0604020202020204" pitchFamily="34" charset="0"/>
                          <a:cs typeface="Times New Roman" panose="02020603050405020304" pitchFamily="18" charset="0"/>
                        </a:rPr>
                        <m:t>ậ</m:t>
                      </m:r>
                      <m:r>
                        <m:rPr>
                          <m:nor/>
                        </m:rPr>
                        <a:rPr lang="vi-VN" sz="1700">
                          <a:latin typeface="Arial" panose="020B0604020202020204" pitchFamily="34" charset="0"/>
                          <a:ea typeface="Arial" panose="020B0604020202020204" pitchFamily="34" charset="0"/>
                          <a:cs typeface="Times New Roman" panose="02020603050405020304" pitchFamily="18" charset="0"/>
                        </a:rPr>
                        <m:t>y</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ờ</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gian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m</m:t>
                      </m:r>
                      <m:r>
                        <m:rPr>
                          <m:nor/>
                        </m:rPr>
                        <a:rPr lang="vi-VN" sz="1700">
                          <a:latin typeface="Arial" panose="020B0604020202020204" pitchFamily="34" charset="0"/>
                          <a:ea typeface="Arial" panose="020B0604020202020204" pitchFamily="34" charset="0"/>
                          <a:cs typeface="Times New Roman" panose="02020603050405020304" pitchFamily="18" charset="0"/>
                        </a:rPr>
                        <m:t>à độ</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â</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đã </m:t>
                      </m:r>
                      <m:r>
                        <m:rPr>
                          <m:nor/>
                        </m:rPr>
                        <a:rPr lang="vi-VN" sz="1700">
                          <a:latin typeface="Arial" panose="020B0604020202020204" pitchFamily="34" charset="0"/>
                          <a:ea typeface="Arial" panose="020B0604020202020204" pitchFamily="34" charset="0"/>
                          <a:cs typeface="Times New Roman" panose="02020603050405020304" pitchFamily="18" charset="0"/>
                        </a:rPr>
                        <m:t>ho</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vi</m:t>
                      </m:r>
                      <m:r>
                        <m:rPr>
                          <m:nor/>
                        </m:rPr>
                        <a:rPr lang="vi-VN" sz="1700">
                          <a:latin typeface="Arial" panose="020B0604020202020204" pitchFamily="34" charset="0"/>
                          <a:ea typeface="Arial" panose="020B0604020202020204" pitchFamily="34" charset="0"/>
                          <a:cs typeface="Times New Roman" panose="02020603050405020304" pitchFamily="18" charset="0"/>
                        </a:rPr>
                        <m:t>ệ</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l</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r>
                        <m:rPr>
                          <m:nor/>
                        </m:rPr>
                        <a:rPr lang="vi-VN" sz="1700">
                          <a:latin typeface="Arial" panose="020B0604020202020204" pitchFamily="34" charset="0"/>
                          <a:ea typeface="Dotum" panose="020B0600000101010101" pitchFamily="34" charset="-127"/>
                          <a:cs typeface="Times New Roman" panose="02020603050405020304" pitchFamily="18" charset="0"/>
                        </a:rPr>
                        <m:t>ng</m:t>
                      </m:r>
                      <m:r>
                        <m:rPr>
                          <m:nor/>
                        </m:rPr>
                        <a:rPr lang="vi-VN" sz="1700">
                          <a:latin typeface="Arial" panose="020B0604020202020204" pitchFamily="34" charset="0"/>
                          <a:ea typeface="Dotum" panose="020B0600000101010101" pitchFamily="34" charset="-127"/>
                          <a:cs typeface="Times New Roman" panose="02020603050405020304" pitchFamily="18" charset="0"/>
                        </a:rPr>
                        <m:t>à</m:t>
                      </m:r>
                      <m:r>
                        <m:rPr>
                          <m:nor/>
                        </m:rPr>
                        <a:rPr lang="vi-VN" sz="1700">
                          <a:latin typeface="Arial" panose="020B0604020202020204" pitchFamily="34" charset="0"/>
                          <a:ea typeface="Dotum" panose="020B0600000101010101" pitchFamily="34" charset="-127"/>
                          <a:cs typeface="Times New Roman" panose="02020603050405020304" pitchFamily="18" charset="0"/>
                        </a:rPr>
                        <m:t>y</m:t>
                      </m:r>
                      <m:r>
                        <m:rPr>
                          <m:nor/>
                        </m:rPr>
                        <a:rPr lang="vi-VN" sz="1700">
                          <a:latin typeface="Arial" panose="020B0604020202020204" pitchFamily="34"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076" y="499569"/>
                <a:ext cx="7840624" cy="4185826"/>
              </a:xfrm>
              <a:prstGeom prst="rect">
                <a:avLst/>
              </a:prstGeom>
              <a:blipFill>
                <a:blip r:embed="rId3"/>
                <a:stretch>
                  <a:fillRect l="-544"/>
                </a:stretch>
              </a:blipFill>
            </p:spPr>
            <p:txBody>
              <a:bodyPr/>
              <a:lstStyle/>
              <a:p>
                <a:r>
                  <a:rPr lang="en-US">
                    <a:noFill/>
                  </a:rPr>
                  <a:t> </a:t>
                </a:r>
              </a:p>
            </p:txBody>
          </p:sp>
        </mc:Fallback>
      </mc:AlternateContent>
    </p:spTree>
    <p:extLst>
      <p:ext uri="{BB962C8B-B14F-4D97-AF65-F5344CB8AC3E}">
        <p14:creationId xmlns:p14="http://schemas.microsoft.com/office/powerpoint/2010/main" val="39489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Google Shape;1913;p42"/>
          <p:cNvSpPr/>
          <p:nvPr/>
        </p:nvSpPr>
        <p:spPr>
          <a:xfrm rot="2165">
            <a:off x="4137456" y="1811296"/>
            <a:ext cx="863499"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4" name="TextBox 33"/>
              <p:cNvSpPr txBox="1"/>
              <p:nvPr/>
            </p:nvSpPr>
            <p:spPr>
              <a:xfrm>
                <a:off x="741835" y="434712"/>
                <a:ext cx="7654742" cy="123495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7:</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Biết nồng độ muối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3,5%</m:t>
                    </m:r>
                  </m:oMath>
                </a14:m>
                <a:r>
                  <a:rPr lang="vi-VN" sz="1650" kern="1200">
                    <a:solidFill>
                      <a:sysClr val="windowText" lastClr="000000"/>
                    </a:solidFill>
                    <a:latin typeface="Arial" panose="020B0604020202020204" pitchFamily="34" charset="0"/>
                    <a:ea typeface="+mn-ea"/>
                    <a:cs typeface="Arial" panose="020B0604020202020204" pitchFamily="34" charset="0"/>
                  </a:rPr>
                  <a:t> và khối lượng riêng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1 020 </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𝑔</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𝑙</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 </m:t>
                    </m:r>
                  </m:oMath>
                </a14:m>
                <a:r>
                  <a:rPr lang="vi-VN" sz="1650" kern="1200">
                    <a:solidFill>
                      <a:sysClr val="windowText" lastClr="000000"/>
                    </a:solidFill>
                    <a:latin typeface="Arial" panose="020B0604020202020204" pitchFamily="34" charset="0"/>
                    <a:ea typeface="+mn-ea"/>
                    <a:cs typeface="Arial" panose="020B0604020202020204" pitchFamily="34" charset="0"/>
                  </a:rPr>
                  <a:t>Từ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m:t>
                    </m:r>
                    <m:r>
                      <a:rPr lang="en-US" sz="1650" i="1" kern="1200" smtClean="0">
                        <a:solidFill>
                          <a:sysClr val="windowText" lastClr="000000"/>
                        </a:solidFill>
                        <a:latin typeface="Cambria Math" panose="02040503050406030204" pitchFamily="18" charset="0"/>
                        <a:ea typeface="+mn-ea"/>
                        <a:cs typeface="Arial" panose="020B0604020202020204" pitchFamily="34" charset="0"/>
                      </a:rPr>
                      <m:t>𝑙</m:t>
                    </m:r>
                  </m:oMath>
                </a14:m>
                <a:r>
                  <a:rPr lang="vi-VN" sz="1650" kern="1200">
                    <a:solidFill>
                      <a:sysClr val="windowText" lastClr="000000"/>
                    </a:solidFill>
                    <a:latin typeface="Arial" panose="020B0604020202020204" pitchFamily="34" charset="0"/>
                    <a:ea typeface="+mn-ea"/>
                    <a:cs typeface="Arial" panose="020B0604020202020204" pitchFamily="34" charset="0"/>
                  </a:rPr>
                  <a:t> nước biển như thế, người ta hoà thêm muối để được một dung dịch có nồng độ muối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20%</m:t>
                    </m:r>
                  </m:oMath>
                </a14:m>
                <a:r>
                  <a:rPr lang="vi-VN" sz="1650" kern="1200">
                    <a:solidFill>
                      <a:sysClr val="windowText" lastClr="000000"/>
                    </a:solidFill>
                    <a:latin typeface="Arial" panose="020B0604020202020204" pitchFamily="34" charset="0"/>
                    <a:ea typeface="+mn-ea"/>
                    <a:cs typeface="Arial" panose="020B0604020202020204" pitchFamily="34" charset="0"/>
                  </a:rPr>
                  <a:t>. Tính lượng muối cần hoà thêm.</a:t>
                </a: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654742" cy="1234953"/>
              </a:xfrm>
              <a:prstGeom prst="rect">
                <a:avLst/>
              </a:prstGeom>
              <a:blipFill>
                <a:blip r:embed="rId3"/>
                <a:stretch>
                  <a:fillRect l="-478" r="-558" b="-1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71171" y="2320017"/>
                <a:ext cx="7625405" cy="2337756"/>
              </a:xfrm>
              <a:prstGeom prst="rect">
                <a:avLst/>
              </a:prstGeom>
            </p:spPr>
            <p:txBody>
              <a:bodyPr wrap="square">
                <a:spAutoFit/>
              </a:bodyPr>
              <a:lstStyle/>
              <a:p>
                <a:pPr algn="just">
                  <a:lnSpc>
                    <a:spcPct val="150000"/>
                  </a:lnSpc>
                </a:pPr>
                <a:r>
                  <a:rPr lang="vi-VN" sz="1650">
                    <a:solidFill>
                      <a:schemeClr val="tx1"/>
                    </a:solidFill>
                    <a:latin typeface="+mn-lt"/>
                  </a:rPr>
                  <a:t>Khối lượng của </a:t>
                </a:r>
                <a14:m>
                  <m:oMath xmlns:m="http://schemas.openxmlformats.org/officeDocument/2006/math">
                    <m:r>
                      <a:rPr lang="vi-VN" sz="1650" i="1" smtClean="0">
                        <a:solidFill>
                          <a:schemeClr val="tx1"/>
                        </a:solidFill>
                        <a:latin typeface="Cambria Math" panose="02040503050406030204" pitchFamily="18" charset="0"/>
                      </a:rPr>
                      <m:t>2</m:t>
                    </m:r>
                    <m:r>
                      <a:rPr lang="vi-VN" sz="1650" i="1" smtClean="0">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a:solidFill>
                          <a:schemeClr val="tx1"/>
                        </a:solidFill>
                        <a:latin typeface="Cambria Math" panose="02040503050406030204" pitchFamily="18" charset="0"/>
                      </a:rPr>
                      <m:t>1 020.2=2040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endParaRPr>
              </a:p>
              <a:p>
                <a:pPr algn="just">
                  <a:lnSpc>
                    <a:spcPct val="150000"/>
                  </a:lnSpc>
                </a:pPr>
                <a:r>
                  <a:rPr lang="vi-VN" sz="1650">
                    <a:solidFill>
                      <a:schemeClr val="tx1"/>
                    </a:solidFill>
                    <a:latin typeface="+mn-lt"/>
                  </a:rPr>
                  <a:t>Khối lượng muối trong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smtClean="0">
                        <a:solidFill>
                          <a:schemeClr val="tx1"/>
                        </a:solidFill>
                        <a:latin typeface="Cambria Math" panose="02040503050406030204" pitchFamily="18" charset="0"/>
                      </a:rPr>
                      <m:t>2 </m:t>
                    </m:r>
                    <m:r>
                      <a:rPr lang="vi-VN" sz="1650" i="1">
                        <a:solidFill>
                          <a:schemeClr val="tx1"/>
                        </a:solidFill>
                        <a:latin typeface="Cambria Math" panose="02040503050406030204" pitchFamily="18" charset="0"/>
                      </a:rPr>
                      <m:t>040 . 3,5% = 71,4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latin typeface="+mn-lt"/>
                </a:endParaRPr>
              </a:p>
              <a:p>
                <a:pPr algn="just">
                  <a:lnSpc>
                    <a:spcPct val="150000"/>
                  </a:lnSpc>
                </a:pPr>
                <a:r>
                  <a:rPr lang="vi-VN" sz="1650">
                    <a:solidFill>
                      <a:schemeClr val="tx1"/>
                    </a:solidFill>
                    <a:latin typeface="+mn-lt"/>
                  </a:rPr>
                  <a:t>Gọi lượng muối cần hoà thêm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như thế để được một dung dịch có nồng độ muối là </a:t>
                </a:r>
                <a14:m>
                  <m:oMath xmlns:m="http://schemas.openxmlformats.org/officeDocument/2006/math">
                    <m:r>
                      <a:rPr lang="vi-VN" sz="1650" i="1" smtClean="0">
                        <a:solidFill>
                          <a:schemeClr val="tx1"/>
                        </a:solidFill>
                        <a:latin typeface="Cambria Math" panose="02040503050406030204" pitchFamily="18" charset="0"/>
                      </a:rPr>
                      <m:t>20%</m:t>
                    </m:r>
                  </m:oMath>
                </a14:m>
                <a:r>
                  <a:rPr lang="vi-VN" sz="1650">
                    <a:solidFill>
                      <a:schemeClr val="tx1"/>
                    </a:solidFill>
                    <a:latin typeface="+mn-lt"/>
                  </a:rPr>
                  <a:t>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𝑔</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r>
                  <a:rPr lang="vi-VN" sz="1650">
                    <a:solidFill>
                      <a:schemeClr val="tx1"/>
                    </a:solidFill>
                    <a:latin typeface="+mn-lt"/>
                  </a:rPr>
                  <a:t>Ta có phương trình:</a:t>
                </a:r>
                <a:endParaRPr lang="en-US" sz="1650">
                  <a:solidFill>
                    <a:schemeClr val="tx1"/>
                  </a:solidFill>
                  <a:latin typeface="+mn-lt"/>
                </a:endParaRPr>
              </a:p>
              <a:p>
                <a:pPr algn="just">
                  <a:lnSpc>
                    <a:spcPct val="150000"/>
                  </a:lnSpc>
                </a:pPr>
                <a14:m>
                  <m:oMathPara xmlns:m="http://schemas.openxmlformats.org/officeDocument/2006/math">
                    <m:oMathParaPr>
                      <m:jc m:val="centerGroup"/>
                    </m:oMathParaPr>
                    <m:oMath xmlns:m="http://schemas.openxmlformats.org/officeDocument/2006/math">
                      <m:f>
                        <m:fPr>
                          <m:ctrlPr>
                            <a:rPr lang="vi-VN" sz="1650" i="1" smtClean="0">
                              <a:solidFill>
                                <a:schemeClr val="tx1"/>
                              </a:solidFill>
                              <a:latin typeface="Cambria Math" panose="02040503050406030204" pitchFamily="18" charset="0"/>
                            </a:rPr>
                          </m:ctrlPr>
                        </m:fPr>
                        <m:num>
                          <m:r>
                            <a:rPr lang="vi-VN" sz="1650" i="1">
                              <a:solidFill>
                                <a:schemeClr val="tx1"/>
                              </a:solidFill>
                              <a:latin typeface="Cambria Math" panose="02040503050406030204" pitchFamily="18" charset="0"/>
                            </a:rPr>
                            <m:t>71,4</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num>
                        <m:den>
                          <m:r>
                            <a:rPr lang="vi-VN" sz="1650" i="1">
                              <a:solidFill>
                                <a:schemeClr val="tx1"/>
                              </a:solidFill>
                              <a:latin typeface="Cambria Math" panose="02040503050406030204" pitchFamily="18" charset="0"/>
                            </a:rPr>
                            <m:t>2 040</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den>
                      </m:f>
                      <m:r>
                        <a:rPr lang="en-US" sz="1650" b="0" i="1" smtClean="0">
                          <a:solidFill>
                            <a:schemeClr val="tx1"/>
                          </a:solidFill>
                          <a:latin typeface="Cambria Math" panose="02040503050406030204" pitchFamily="18" charset="0"/>
                        </a:rPr>
                        <m:t>=</m:t>
                      </m:r>
                      <m:f>
                        <m:fPr>
                          <m:ctrlPr>
                            <a:rPr lang="en-US" sz="1650" b="0" i="1" smtClean="0">
                              <a:solidFill>
                                <a:schemeClr val="tx1"/>
                              </a:solidFill>
                              <a:latin typeface="Cambria Math" panose="02040503050406030204" pitchFamily="18" charset="0"/>
                            </a:rPr>
                          </m:ctrlPr>
                        </m:fPr>
                        <m:num>
                          <m:r>
                            <a:rPr lang="en-US" sz="1650" b="0" i="1" smtClean="0">
                              <a:solidFill>
                                <a:schemeClr val="tx1"/>
                              </a:solidFill>
                              <a:latin typeface="Cambria Math" panose="02040503050406030204" pitchFamily="18" charset="0"/>
                            </a:rPr>
                            <m:t>20</m:t>
                          </m:r>
                        </m:num>
                        <m:den>
                          <m:r>
                            <a:rPr lang="en-US" sz="1650" b="0" i="1" smtClean="0">
                              <a:solidFill>
                                <a:schemeClr val="tx1"/>
                              </a:solidFill>
                              <a:latin typeface="Cambria Math" panose="02040503050406030204" pitchFamily="18" charset="0"/>
                            </a:rPr>
                            <m:t>100</m:t>
                          </m:r>
                        </m:den>
                      </m:f>
                    </m:oMath>
                  </m:oMathPara>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71171" y="2320017"/>
                <a:ext cx="7625405" cy="2337756"/>
              </a:xfrm>
              <a:prstGeom prst="rect">
                <a:avLst/>
              </a:prstGeom>
              <a:blipFill>
                <a:blip r:embed="rId4"/>
                <a:stretch>
                  <a:fillRect l="-480" r="-560"/>
                </a:stretch>
              </a:blipFill>
            </p:spPr>
            <p:txBody>
              <a:bodyPr/>
              <a:lstStyle/>
              <a:p>
                <a:r>
                  <a:rPr lang="en-US">
                    <a:noFill/>
                  </a:rPr>
                  <a:t> </a:t>
                </a:r>
              </a:p>
            </p:txBody>
          </p:sp>
        </mc:Fallback>
      </mc:AlternateContent>
    </p:spTree>
    <p:extLst>
      <p:ext uri="{BB962C8B-B14F-4D97-AF65-F5344CB8AC3E}">
        <p14:creationId xmlns:p14="http://schemas.microsoft.com/office/powerpoint/2010/main" val="24679063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75738" y="397754"/>
                <a:ext cx="6593408" cy="427347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650" smtClean="0">
                          <a:latin typeface="Arial" panose="020B0604020202020204" pitchFamily="34" charset="0"/>
                        </a:rPr>
                        <m:t>Gi</m:t>
                      </m:r>
                      <m:r>
                        <m:rPr>
                          <m:nor/>
                        </m:rPr>
                        <a:rPr lang="en-US" sz="1650" smtClean="0">
                          <a:latin typeface="Arial" panose="020B0604020202020204" pitchFamily="34" charset="0"/>
                        </a:rPr>
                        <m:t>ả</m:t>
                      </m:r>
                      <m:r>
                        <m:rPr>
                          <m:nor/>
                        </m:rPr>
                        <a:rPr lang="en-US" sz="1650" smtClean="0">
                          <a:latin typeface="Arial" panose="020B0604020202020204" pitchFamily="34" charset="0"/>
                        </a:rPr>
                        <m:t>i</m:t>
                      </m:r>
                      <m:r>
                        <m:rPr>
                          <m:nor/>
                        </m:rPr>
                        <a:rPr lang="en-US" sz="1650" smtClean="0">
                          <a:latin typeface="Arial" panose="020B0604020202020204" pitchFamily="34" charset="0"/>
                        </a:rPr>
                        <m:t> </m:t>
                      </m:r>
                      <m:r>
                        <m:rPr>
                          <m:nor/>
                        </m:rPr>
                        <a:rPr lang="vi-VN" sz="1650" smtClean="0">
                          <a:latin typeface="Arial" panose="020B0604020202020204" pitchFamily="34" charset="0"/>
                        </a:rPr>
                        <m:t>ph</m:t>
                      </m:r>
                      <m:r>
                        <m:rPr>
                          <m:nor/>
                        </m:rPr>
                        <a:rPr lang="vi-VN" sz="1650" smtClean="0">
                          <a:latin typeface="Arial" panose="020B0604020202020204" pitchFamily="34" charset="0"/>
                        </a:rPr>
                        <m:t>ươ</m:t>
                      </m:r>
                      <m:r>
                        <m:rPr>
                          <m:nor/>
                        </m:rPr>
                        <a:rPr lang="vi-VN" sz="1650" smtClean="0">
                          <a:latin typeface="Arial" panose="020B0604020202020204" pitchFamily="34" charset="0"/>
                        </a:rPr>
                        <m:t>ng</m:t>
                      </m:r>
                      <m:r>
                        <m:rPr>
                          <m:nor/>
                        </m:rPr>
                        <a:rPr lang="vi-VN" sz="1650" smtClean="0">
                          <a:latin typeface="Arial" panose="020B0604020202020204" pitchFamily="34" charset="0"/>
                        </a:rPr>
                        <m:t> </m:t>
                      </m:r>
                      <m:r>
                        <m:rPr>
                          <m:nor/>
                        </m:rPr>
                        <a:rPr lang="vi-VN" sz="1650" smtClean="0">
                          <a:latin typeface="Arial" panose="020B0604020202020204" pitchFamily="34" charset="0"/>
                        </a:rPr>
                        <m:t>tr</m:t>
                      </m:r>
                      <m:r>
                        <m:rPr>
                          <m:nor/>
                        </m:rPr>
                        <a:rPr lang="vi-VN" sz="1650" smtClean="0">
                          <a:latin typeface="Arial" panose="020B0604020202020204" pitchFamily="34" charset="0"/>
                        </a:rPr>
                        <m:t>ì</m:t>
                      </m:r>
                      <m:r>
                        <m:rPr>
                          <m:nor/>
                        </m:rPr>
                        <a:rPr lang="vi-VN" sz="1650" smtClean="0">
                          <a:latin typeface="Arial" panose="020B0604020202020204" pitchFamily="34" charset="0"/>
                        </a:rPr>
                        <m:t>nh</m:t>
                      </m:r>
                      <m:r>
                        <m:rPr>
                          <m:nor/>
                        </m:rPr>
                        <a:rPr lang="vi-VN" sz="1650" smtClean="0">
                          <a:latin typeface="Arial" panose="020B0604020202020204" pitchFamily="34" charset="0"/>
                        </a:rPr>
                        <m:t>:</m:t>
                      </m:r>
                      <m:r>
                        <a:rPr lang="en-US" sz="1650" b="0" i="1" smtClean="0">
                          <a:latin typeface="Cambria Math" panose="02040503050406030204" pitchFamily="18" charset="0"/>
                        </a:rPr>
                        <m:t>                           </m:t>
                      </m:r>
                      <m:f>
                        <m:fPr>
                          <m:ctrlPr>
                            <a:rPr kumimoji="0" lang="vi-VN"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71,4</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2 040</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20</m:t>
                          </m:r>
                        </m:num>
                        <m:den>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m:t>
                          </m:r>
                        </m:den>
                      </m:f>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sym typeface="Arial"/>
                </a:endParaRPr>
              </a:p>
              <a:p>
                <a:pPr algn="just">
                  <a:lnSpc>
                    <a:spcPct val="150000"/>
                  </a:lnSpc>
                </a:pPr>
                <a14:m>
                  <m:oMathPara xmlns:m="http://schemas.openxmlformats.org/officeDocument/2006/math">
                    <m:oMathParaPr>
                      <m:jc m:val="center"/>
                    </m:oMathParaPr>
                    <m:oMath xmlns:m="http://schemas.openxmlformats.org/officeDocument/2006/math">
                      <m:f>
                        <m:fPr>
                          <m:ctrlPr>
                            <a:rPr lang="vi-VN" sz="1650" i="1">
                              <a:latin typeface="Cambria Math" panose="02040503050406030204" pitchFamily="18" charset="0"/>
                            </a:rPr>
                          </m:ctrlPr>
                        </m:fPr>
                        <m:num>
                          <m:r>
                            <a:rPr lang="en-US" sz="1650" b="0" i="1" smtClean="0">
                              <a:latin typeface="Cambria Math" panose="02040503050406030204" pitchFamily="18" charset="0"/>
                            </a:rPr>
                            <m:t>100. </m:t>
                          </m:r>
                          <m:d>
                            <m:dPr>
                              <m:ctrlPr>
                                <a:rPr lang="en-US" sz="1650" b="0" i="1" smtClean="0">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i="1" smtClean="0">
                              <a:latin typeface="Cambria Math" panose="02040503050406030204" pitchFamily="18" charset="0"/>
                            </a:rPr>
                            <m:t> </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r>
                        <a:rPr lang="en-US" sz="1650" i="1">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20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oMath>
                  </m:oMathPara>
                </a14:m>
                <a:endParaRPr lang="en-US" sz="1650" i="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100. </m:t>
                      </m:r>
                      <m:d>
                        <m:dPr>
                          <m:ctrlPr>
                            <a:rPr lang="en-US" sz="1650" i="1">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r>
                        <a:rPr lang="en-US" sz="1650" b="0" i="1" smtClean="0">
                          <a:latin typeface="Cambria Math" panose="02040503050406030204" pitchFamily="18" charset="0"/>
                        </a:rPr>
                        <m:t>=</m:t>
                      </m:r>
                      <m:r>
                        <a:rPr lang="en-US" sz="1650" i="1">
                          <a:latin typeface="Cambria Math" panose="02040503050406030204" pitchFamily="18" charset="0"/>
                        </a:rPr>
                        <m:t>20.</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7 </m:t>
                      </m:r>
                      <m:r>
                        <a:rPr lang="en-US" sz="1650" i="1">
                          <a:latin typeface="Cambria Math" panose="02040503050406030204" pitchFamily="18" charset="0"/>
                        </a:rPr>
                        <m:t>1</m:t>
                      </m:r>
                      <m:r>
                        <a:rPr lang="en-US" sz="1650" b="0" i="1" smtClean="0">
                          <a:latin typeface="Cambria Math" panose="02040503050406030204" pitchFamily="18" charset="0"/>
                        </a:rPr>
                        <m:t>4</m:t>
                      </m:r>
                      <m:r>
                        <a:rPr lang="en-US" sz="1650" i="1">
                          <a:latin typeface="Cambria Math" panose="02040503050406030204" pitchFamily="18" charset="0"/>
                        </a:rPr>
                        <m:t>0</m:t>
                      </m:r>
                      <m:r>
                        <a:rPr lang="en-US" sz="1650" b="0" i="1" smtClean="0">
                          <a:latin typeface="Cambria Math" panose="02040503050406030204" pitchFamily="18" charset="0"/>
                        </a:rPr>
                        <m:t>+100</m:t>
                      </m:r>
                      <m:r>
                        <a:rPr lang="en-US" sz="1650" b="0" i="1" smtClean="0">
                          <a:latin typeface="Cambria Math" panose="02040503050406030204" pitchFamily="18" charset="0"/>
                        </a:rPr>
                        <m:t>𝑥</m:t>
                      </m:r>
                      <m:r>
                        <a:rPr lang="en-US" sz="1650" i="1">
                          <a:latin typeface="Cambria Math" panose="02040503050406030204" pitchFamily="18" charset="0"/>
                        </a:rPr>
                        <m:t>=</m:t>
                      </m:r>
                      <m:r>
                        <a:rPr lang="en-US" sz="1650" b="0" i="1" smtClean="0">
                          <a:latin typeface="Cambria Math" panose="02040503050406030204" pitchFamily="18" charset="0"/>
                        </a:rPr>
                        <m:t>40 800+20</m:t>
                      </m:r>
                      <m:r>
                        <a:rPr lang="en-US" sz="1650" b="0" i="1" smtClean="0">
                          <a:latin typeface="Cambria Math" panose="02040503050406030204" pitchFamily="18" charset="0"/>
                        </a:rPr>
                        <m:t>𝑥</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m:t>
                      </m:r>
                      <m:r>
                        <a:rPr lang="en-US" sz="1650" i="1">
                          <a:latin typeface="Cambria Math" panose="02040503050406030204" pitchFamily="18" charset="0"/>
                        </a:rPr>
                        <m:t>𝑥</m:t>
                      </m:r>
                      <m:r>
                        <a:rPr lang="en-US" sz="1650" b="0" i="1" smtClean="0">
                          <a:latin typeface="Cambria Math" panose="02040503050406030204" pitchFamily="18" charset="0"/>
                        </a:rPr>
                        <m:t>−20</m:t>
                      </m:r>
                      <m:r>
                        <a:rPr lang="en-US" sz="1650" b="0" i="1" smtClean="0">
                          <a:latin typeface="Cambria Math" panose="02040503050406030204" pitchFamily="18" charset="0"/>
                        </a:rPr>
                        <m:t>𝑥</m:t>
                      </m:r>
                      <m:r>
                        <a:rPr lang="en-US" sz="1650" i="1">
                          <a:latin typeface="Cambria Math" panose="02040503050406030204" pitchFamily="18" charset="0"/>
                        </a:rPr>
                        <m:t>=40 800</m:t>
                      </m:r>
                      <m:r>
                        <a:rPr lang="en-US" sz="1650" b="0" i="1" smtClean="0">
                          <a:latin typeface="Cambria Math" panose="02040503050406030204" pitchFamily="18" charset="0"/>
                        </a:rPr>
                        <m:t>−7 140</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8</m:t>
                      </m:r>
                      <m:r>
                        <a:rPr lang="en-US" sz="1650" i="1">
                          <a:latin typeface="Cambria Math" panose="02040503050406030204" pitchFamily="18" charset="0"/>
                        </a:rPr>
                        <m:t>0</m:t>
                      </m:r>
                      <m:r>
                        <a:rPr lang="en-US" sz="1650" i="1">
                          <a:latin typeface="Cambria Math" panose="02040503050406030204" pitchFamily="18" charset="0"/>
                        </a:rPr>
                        <m:t>𝑥</m:t>
                      </m:r>
                      <m:r>
                        <a:rPr lang="en-US" sz="1650" i="1">
                          <a:latin typeface="Cambria Math" panose="02040503050406030204" pitchFamily="18" charset="0"/>
                        </a:rPr>
                        <m:t>=33 660</m:t>
                      </m:r>
                    </m:oMath>
                  </m:oMathPara>
                </a14:m>
                <a:endParaRPr lang="vi-VN" sz="1650">
                  <a:latin typeface="Arial" panose="020B0604020202020204" pitchFamily="34" charset="0"/>
                </a:endParaRPr>
              </a:p>
              <a:p>
                <a:pPr algn="ctr">
                  <a:lnSpc>
                    <a:spcPct val="150000"/>
                  </a:lnSpc>
                </a:pPr>
                <a14:m>
                  <m:oMath xmlns:m="http://schemas.openxmlformats.org/officeDocument/2006/math">
                    <m:r>
                      <a:rPr lang="en-US" sz="1650" i="1">
                        <a:latin typeface="Cambria Math" panose="02040503050406030204" pitchFamily="18" charset="0"/>
                      </a:rPr>
                      <m:t>𝑥</m:t>
                    </m:r>
                    <m:r>
                      <a:rPr lang="en-US" sz="1650" i="1">
                        <a:latin typeface="Cambria Math" panose="02040503050406030204" pitchFamily="18" charset="0"/>
                      </a:rPr>
                      <m:t>=420,75</m:t>
                    </m:r>
                  </m:oMath>
                </a14:m>
                <a:r>
                  <a:rPr lang="en-US" sz="1650">
                    <a:latin typeface="Arial" panose="020B0604020202020204" pitchFamily="34" charset="0"/>
                  </a:rPr>
                  <a:t> (thoản mãn </a:t>
                </a:r>
                <a14:m>
                  <m:oMath xmlns:m="http://schemas.openxmlformats.org/officeDocument/2006/math">
                    <m:r>
                      <a:rPr lang="vi-VN" sz="1650" i="1">
                        <a:solidFill>
                          <a:schemeClr val="tx1"/>
                        </a:solidFill>
                        <a:latin typeface="Cambria Math" panose="02040503050406030204" pitchFamily="18" charset="0"/>
                      </a:rPr>
                      <m:t>𝑥</m:t>
                    </m:r>
                    <m:r>
                      <a:rPr lang="vi-VN" sz="1650" i="1">
                        <a:solidFill>
                          <a:schemeClr val="tx1"/>
                        </a:solidFill>
                        <a:latin typeface="Cambria Math" panose="02040503050406030204" pitchFamily="18" charset="0"/>
                      </a:rPr>
                      <m:t>&gt;0</m:t>
                    </m:r>
                  </m:oMath>
                </a14:m>
                <a:r>
                  <a:rPr lang="en-US" sz="1650">
                    <a:latin typeface="Arial" panose="020B0604020202020204" pitchFamily="34" charset="0"/>
                  </a:rPr>
                  <a:t>)</a:t>
                </a:r>
                <a:endParaRPr lang="vi-VN" sz="1650">
                  <a:latin typeface="Arial" panose="020B0604020202020204" pitchFamily="34" charset="0"/>
                </a:endParaRPr>
              </a:p>
              <a:p>
                <a:pPr algn="just">
                  <a:lnSpc>
                    <a:spcPct val="150000"/>
                  </a:lnSpc>
                </a:pPr>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Vậy</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cần hoà thêm </a:t>
                </a:r>
                <a14:m>
                  <m:oMath xmlns:m="http://schemas.openxmlformats.org/officeDocument/2006/math">
                    <m:r>
                      <a:rPr lang="en-US" sz="1650" i="1">
                        <a:latin typeface="Cambria Math" panose="02040503050406030204" pitchFamily="18" charset="0"/>
                      </a:rPr>
                      <m:t>420,75</m:t>
                    </m:r>
                    <m:r>
                      <a:rPr lang="en-US" sz="1650" b="0" i="1" smtClean="0">
                        <a:latin typeface="Cambria Math" panose="02040503050406030204" pitchFamily="18" charset="0"/>
                      </a:rPr>
                      <m:t>𝑔</m:t>
                    </m:r>
                  </m:oMath>
                </a14:m>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 muối</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rPr>
                  <a:t> </a:t>
                </a:r>
                <a:r>
                  <a:rPr lang="en-US" sz="1650">
                    <a:solidFill>
                      <a:schemeClr val="tx1"/>
                    </a:solidFill>
                  </a:rPr>
                  <a:t>nước biển ban đầu để được một dung dịch có nồng độ muối là </a:t>
                </a:r>
                <a14:m>
                  <m:oMath xmlns:m="http://schemas.openxmlformats.org/officeDocument/2006/math">
                    <m:r>
                      <a:rPr lang="en-US" sz="1650" i="1" smtClean="0">
                        <a:solidFill>
                          <a:schemeClr val="tx1"/>
                        </a:solidFill>
                        <a:latin typeface="Cambria Math" panose="02040503050406030204" pitchFamily="18" charset="0"/>
                      </a:rPr>
                      <m:t>20%.</m:t>
                    </m:r>
                  </m:oMath>
                </a14:m>
                <a:endParaRPr kumimoji="0" lang="vi-VN"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275738" y="397754"/>
                <a:ext cx="6593408" cy="4273478"/>
              </a:xfrm>
              <a:prstGeom prst="rect">
                <a:avLst/>
              </a:prstGeom>
              <a:blipFill>
                <a:blip r:embed="rId3"/>
                <a:stretch>
                  <a:fillRect l="-555" r="-555"/>
                </a:stretch>
              </a:blipFill>
            </p:spPr>
            <p:txBody>
              <a:bodyPr/>
              <a:lstStyle/>
              <a:p>
                <a:r>
                  <a:rPr lang="en-US">
                    <a:noFill/>
                  </a:rPr>
                  <a:t> </a:t>
                </a:r>
              </a:p>
            </p:txBody>
          </p:sp>
        </mc:Fallback>
      </mc:AlternateContent>
    </p:spTree>
    <p:extLst>
      <p:ext uri="{BB962C8B-B14F-4D97-AF65-F5344CB8AC3E}">
        <p14:creationId xmlns:p14="http://schemas.microsoft.com/office/powerpoint/2010/main" val="16301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p:cNvSpPr/>
          <p:nvPr/>
        </p:nvSpPr>
        <p:spPr>
          <a:xfrm>
            <a:off x="1738422" y="70018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LUYỆN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TẬP</a:t>
            </a:r>
            <a:endParaRPr kumimoji="0" lang="en-US" sz="7000" b="1" i="0" u="none" strike="noStrike" kern="0" cap="none" spc="0" normalizeH="0" baseline="0" noProof="0">
              <a:ln>
                <a:noFill/>
              </a:ln>
              <a:solidFill>
                <a:srgbClr val="00487E"/>
              </a:solidFill>
              <a:effectLst/>
              <a:uLnTx/>
              <a:uFillTx/>
              <a:latin typeface="Arial"/>
              <a:sym typeface="Arial"/>
            </a:endParaRPr>
          </a:p>
        </p:txBody>
      </p:sp>
      <p:pic>
        <p:nvPicPr>
          <p:cNvPr id="4" name="Picture 3"/>
          <p:cNvPicPr>
            <a:picLocks noChangeAspect="1"/>
          </p:cNvPicPr>
          <p:nvPr/>
        </p:nvPicPr>
        <p:blipFill>
          <a:blip r:embed="rId3"/>
          <a:stretch>
            <a:fillRect/>
          </a:stretch>
        </p:blipFill>
        <p:spPr>
          <a:xfrm>
            <a:off x="3028020" y="2731736"/>
            <a:ext cx="3049196" cy="18048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4003" y="2838450"/>
            <a:ext cx="5528040" cy="1015663"/>
          </a:xfrm>
          <a:prstGeom prst="rect">
            <a:avLst/>
          </a:prstGeom>
        </p:spPr>
        <p:txBody>
          <a:bodyPr wrap="square">
            <a:spAutoFit/>
          </a:bodyPr>
          <a:lstStyle/>
          <a:p>
            <a:pPr marL="0" marR="0" lvl="0" indent="0" algn="ctr" defTabSz="457200" rtl="0" eaLnBrk="1" fontAlgn="auto" latinLnBrk="0" hangingPunct="1">
              <a:lnSpc>
                <a:spcPct val="150000"/>
              </a:lnSpc>
              <a:spcBef>
                <a:spcPts val="150"/>
              </a:spcBef>
              <a:spcAft>
                <a:spcPts val="150"/>
              </a:spcAft>
              <a:buClrTx/>
              <a:buSzTx/>
              <a:buFont typeface="Arial"/>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sym typeface="Arial"/>
              </a:rPr>
              <a:t>TRÒ CHƠI BÓNG ĐÁ</a:t>
            </a:r>
            <a:endParaRPr kumimoji="0" lang="en-US" sz="4000" b="0" i="0" u="none" strike="noStrike" kern="1200" cap="none" spc="0" normalizeH="0" baseline="0" noProof="0">
              <a:ln>
                <a:noFill/>
              </a:ln>
              <a:solidFill>
                <a:srgbClr val="FFFF00"/>
              </a:solidFill>
              <a:effectLst/>
              <a:uLnTx/>
              <a:uFillTx/>
              <a:latin typeface="Calibri"/>
              <a:ea typeface="Arial" panose="020B0604020202020204" pitchFamily="34" charset="0"/>
              <a:cs typeface="Times New Roman" panose="02020603050405020304" pitchFamily="18" charset="0"/>
              <a:sym typeface="Arial"/>
            </a:endParaRPr>
          </a:p>
        </p:txBody>
      </p:sp>
      <p:pic>
        <p:nvPicPr>
          <p:cNvPr id="8" name="Thủ Mô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352550"/>
            <a:ext cx="1516046" cy="1373559"/>
          </a:xfrm>
          <a:prstGeom prst="rect">
            <a:avLst/>
          </a:prstGeom>
        </p:spPr>
      </p:pic>
      <p:pic>
        <p:nvPicPr>
          <p:cNvPr id="9" name="Quả Bó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4019550"/>
            <a:ext cx="879232" cy="762000"/>
          </a:xfrm>
          <a:prstGeom prst="rect">
            <a:avLst/>
          </a:prstGeom>
        </p:spPr>
      </p:pic>
    </p:spTree>
    <p:extLst>
      <p:ext uri="{BB962C8B-B14F-4D97-AF65-F5344CB8AC3E}">
        <p14:creationId xmlns:p14="http://schemas.microsoft.com/office/powerpoint/2010/main" val="331063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63" presetClass="path" presetSubtype="0" accel="50000" decel="50000" fill="hold" nodeType="withEffect">
                                  <p:stCondLst>
                                    <p:cond delay="0"/>
                                  </p:stCondLst>
                                  <p:childTnLst>
                                    <p:animMotion origin="layout" path="M -3.33333E-6 -2.6827E-7 L 0.19167 -2.6827E-7 " pathEditMode="relative" rAng="0" ptsTypes="AA">
                                      <p:cBhvr>
                                        <p:cTn id="12" dur="1000" fill="hold"/>
                                        <p:tgtEl>
                                          <p:spTgt spid="8"/>
                                        </p:tgtEl>
                                        <p:attrNameLst>
                                          <p:attrName>ppt_x</p:attrName>
                                          <p:attrName>ppt_y</p:attrName>
                                        </p:attrNameLst>
                                      </p:cBhvr>
                                      <p:rCtr x="9583" y="0"/>
                                    </p:animMotion>
                                  </p:childTnLst>
                                </p:cTn>
                              </p:par>
                              <p:par>
                                <p:cTn id="13" presetID="63" presetClass="path" presetSubtype="0" accel="50000" decel="50000" fill="hold" nodeType="withEffect">
                                  <p:stCondLst>
                                    <p:cond delay="0"/>
                                  </p:stCondLst>
                                  <p:childTnLst>
                                    <p:animMotion origin="layout" path="M -3.33333E-6 1.25809E-6 L 0.18334 -0.00023 " pathEditMode="relative" rAng="0" ptsTypes="AA">
                                      <p:cBhvr>
                                        <p:cTn id="14" dur="1000" fill="hold"/>
                                        <p:tgtEl>
                                          <p:spTgt spid="8"/>
                                        </p:tgtEl>
                                        <p:attrNameLst>
                                          <p:attrName>ppt_x</p:attrName>
                                          <p:attrName>ppt_y</p:attrName>
                                        </p:attrNameLst>
                                      </p:cBhvr>
                                      <p:rCtr x="9167" y="-23"/>
                                    </p:animMotion>
                                  </p:childTnLst>
                                </p:cTn>
                              </p:par>
                              <p:par>
                                <p:cTn id="15" presetID="35"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8"/>
                                        </p:tgtEl>
                                        <p:attrNameLst>
                                          <p:attrName>ppt_x</p:attrName>
                                          <p:attrName>ppt_y</p:attrName>
                                        </p:attrNameLst>
                                      </p:cBhvr>
                                      <p:rCtr x="9167" y="-23"/>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1000" fill="hold"/>
                                        <p:tgtEl>
                                          <p:spTgt spid="8"/>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8"/>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768129" y="3859770"/>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922509" y="256809"/>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795794" y="4563407"/>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11;p39"/>
          <p:cNvSpPr txBox="1">
            <a:spLocks/>
          </p:cNvSpPr>
          <p:nvPr/>
        </p:nvSpPr>
        <p:spPr>
          <a:xfrm>
            <a:off x="752937" y="575714"/>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a:ln>
                  <a:noFill/>
                </a:ln>
                <a:solidFill>
                  <a:srgbClr val="C00000"/>
                </a:solidFill>
                <a:effectLst/>
                <a:uLnTx/>
                <a:uFillTx/>
                <a:latin typeface="Arial"/>
                <a:cs typeface="Orbitron Medium"/>
                <a:sym typeface="Orbitron Medium"/>
              </a:rPr>
              <a:t>NỘI DUNG BÀI HỌC</a:t>
            </a:r>
            <a:endParaRPr kumimoji="0" lang="en-US" sz="3400" b="1" i="0" u="none" strike="noStrike" kern="0" cap="none" spc="0" normalizeH="0" baseline="0" noProof="0" dirty="0">
              <a:ln>
                <a:noFill/>
              </a:ln>
              <a:solidFill>
                <a:srgbClr val="C00000"/>
              </a:solidFill>
              <a:effectLst/>
              <a:uLnTx/>
              <a:uFillTx/>
              <a:latin typeface="Arial"/>
              <a:cs typeface="Orbitron Medium"/>
              <a:sym typeface="Orbitron Medium"/>
            </a:endParaRPr>
          </a:p>
        </p:txBody>
      </p:sp>
      <p:cxnSp>
        <p:nvCxnSpPr>
          <p:cNvPr id="61" name="Google Shape;679;p54"/>
          <p:cNvCxnSpPr/>
          <p:nvPr/>
        </p:nvCxnSpPr>
        <p:spPr>
          <a:xfrm rot="10800000">
            <a:off x="2697899" y="2271139"/>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62" name="Google Shape;687;p54"/>
          <p:cNvCxnSpPr/>
          <p:nvPr/>
        </p:nvCxnSpPr>
        <p:spPr>
          <a:xfrm rot="10800000">
            <a:off x="6627838" y="2271139"/>
            <a:ext cx="0" cy="339900"/>
          </a:xfrm>
          <a:prstGeom prst="straightConnector1">
            <a:avLst/>
          </a:prstGeom>
          <a:noFill/>
          <a:ln w="9525" cap="flat" cmpd="sng">
            <a:solidFill>
              <a:srgbClr val="00487E"/>
            </a:solidFill>
            <a:prstDash val="solid"/>
            <a:round/>
            <a:headEnd type="triangle" w="med" len="med"/>
            <a:tailEnd type="none" w="med" len="med"/>
          </a:ln>
        </p:spPr>
      </p:cxnSp>
      <p:sp>
        <p:nvSpPr>
          <p:cNvPr id="63" name="Google Shape;680;p54"/>
          <p:cNvSpPr txBox="1">
            <a:spLocks/>
          </p:cNvSpPr>
          <p:nvPr/>
        </p:nvSpPr>
        <p:spPr>
          <a:xfrm>
            <a:off x="2336575"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64" name="Google Shape;688;p54"/>
          <p:cNvSpPr txBox="1">
            <a:spLocks/>
          </p:cNvSpPr>
          <p:nvPr/>
        </p:nvSpPr>
        <p:spPr>
          <a:xfrm>
            <a:off x="6252536"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cxnSp>
        <p:nvCxnSpPr>
          <p:cNvPr id="65" name="Google Shape;690;p54"/>
          <p:cNvCxnSpPr>
            <a:stCxn id="63" idx="3"/>
          </p:cNvCxnSpPr>
          <p:nvPr/>
        </p:nvCxnSpPr>
        <p:spPr>
          <a:xfrm>
            <a:off x="3071275" y="17932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cxnSp>
        <p:nvCxnSpPr>
          <p:cNvPr id="66" name="Google Shape;691;p54"/>
          <p:cNvCxnSpPr>
            <a:endCxn id="64" idx="1"/>
          </p:cNvCxnSpPr>
          <p:nvPr/>
        </p:nvCxnSpPr>
        <p:spPr>
          <a:xfrm rot="10800000" flipH="1">
            <a:off x="5307209" y="17931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pic>
        <p:nvPicPr>
          <p:cNvPr id="69" name="Picture 68"/>
          <p:cNvPicPr>
            <a:picLocks noChangeAspect="1"/>
          </p:cNvPicPr>
          <p:nvPr/>
        </p:nvPicPr>
        <p:blipFill>
          <a:blip r:embed="rId3"/>
          <a:stretch>
            <a:fillRect/>
          </a:stretch>
        </p:blipFill>
        <p:spPr>
          <a:xfrm>
            <a:off x="4223799" y="1796899"/>
            <a:ext cx="876186" cy="58412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37633" y="2788102"/>
                <a:ext cx="3320530" cy="1477328"/>
              </a:xfrm>
              <a:prstGeom prst="rect">
                <a:avLst/>
              </a:prstGeom>
            </p:spPr>
            <p:txBody>
              <a:bodyPr wrap="square">
                <a:spAutoFit/>
              </a:bodyPr>
              <a:lstStyle/>
              <a:p>
                <a:pPr algn="ctr">
                  <a:lnSpc>
                    <a:spcPct val="150000"/>
                  </a:lnSpc>
                </a:pPr>
                <a:r>
                  <a:rPr lang="da-DK" sz="2000">
                    <a:solidFill>
                      <a:srgbClr val="00487E"/>
                    </a:solidFill>
                    <a:ea typeface="Calibri" panose="020F0502020204030204" pitchFamily="34" charset="0"/>
                    <a:cs typeface="Times New Roman" panose="02020603050405020304" pitchFamily="18" charset="0"/>
                  </a:rPr>
                  <a:t>Phương trình tích có dạng </a:t>
                </a:r>
                <a14:m>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𝑏</m:t>
                        </m:r>
                      </m:e>
                    </m:d>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𝑑</m:t>
                        </m:r>
                      </m:e>
                    </m:d>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oMath>
                </a14:m>
                <a:endParaRPr lang="en-US"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n-US" sz="2000">
                  <a:solidFill>
                    <a:srgbClr val="00487E"/>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037633" y="2788102"/>
                <a:ext cx="3320530" cy="1477328"/>
              </a:xfrm>
              <a:prstGeom prst="rect">
                <a:avLst/>
              </a:prstGeom>
              <a:blipFill>
                <a:blip r:embed="rId4"/>
                <a:stretch>
                  <a:fillRect r="-1468"/>
                </a:stretch>
              </a:blipFill>
            </p:spPr>
            <p:txBody>
              <a:bodyPr/>
              <a:lstStyle/>
              <a:p>
                <a:r>
                  <a:rPr lang="en-US">
                    <a:noFill/>
                  </a:rPr>
                  <a:t> </a:t>
                </a:r>
              </a:p>
            </p:txBody>
          </p:sp>
        </mc:Fallback>
      </mc:AlternateContent>
      <p:sp>
        <p:nvSpPr>
          <p:cNvPr id="8" name="Rectangle 7"/>
          <p:cNvSpPr/>
          <p:nvPr/>
        </p:nvSpPr>
        <p:spPr>
          <a:xfrm>
            <a:off x="5233866" y="2796053"/>
            <a:ext cx="2787943" cy="958660"/>
          </a:xfrm>
          <a:prstGeom prst="rect">
            <a:avLst/>
          </a:prstGeom>
        </p:spPr>
        <p:txBody>
          <a:bodyPr wrap="none">
            <a:spAutoFit/>
          </a:bodyPr>
          <a:lstStyle/>
          <a:p>
            <a:pPr lvl="0" algn="ctr">
              <a:lnSpc>
                <a:spcPct val="150000"/>
              </a:lnSpc>
              <a:buClr>
                <a:srgbClr val="014040"/>
              </a:buClr>
              <a:buSzPts val="4600"/>
            </a:pPr>
            <a:r>
              <a:rPr lang="vi-VN" sz="2000">
                <a:solidFill>
                  <a:srgbClr val="00487E"/>
                </a:solidFill>
                <a:ea typeface="+mn-ea"/>
                <a:sym typeface="DM Sans SemiBold"/>
              </a:rPr>
              <a:t>Phương trình chứa ẩn </a:t>
            </a:r>
            <a:endParaRPr lang="en-US" sz="2000">
              <a:solidFill>
                <a:srgbClr val="00487E"/>
              </a:solidFill>
              <a:ea typeface="+mn-ea"/>
              <a:sym typeface="DM Sans SemiBold"/>
            </a:endParaRPr>
          </a:p>
          <a:p>
            <a:pPr lvl="0" algn="ctr">
              <a:lnSpc>
                <a:spcPct val="150000"/>
              </a:lnSpc>
              <a:buClr>
                <a:srgbClr val="014040"/>
              </a:buClr>
              <a:buSzPts val="4600"/>
            </a:pPr>
            <a:r>
              <a:rPr lang="vi-VN" sz="2000">
                <a:solidFill>
                  <a:srgbClr val="00487E"/>
                </a:solidFill>
                <a:ea typeface="+mn-ea"/>
                <a:sym typeface="DM Sans SemiBold"/>
              </a:rPr>
              <a:t>ở mẫu</a:t>
            </a:r>
            <a:endParaRPr lang="en-US" sz="2000">
              <a:solidFill>
                <a:srgbClr val="00487E"/>
              </a:solidFill>
              <a:ea typeface="+mn-ea"/>
              <a:sym typeface="DM Sans SemiBold"/>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par>
                                <p:cTn id="13" presetID="16" presetClass="entr" presetSubtype="2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up)">
                                      <p:cBhvr>
                                        <p:cTn id="39" dur="500"/>
                                        <p:tgtEl>
                                          <p:spTgt spid="6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4"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53947"/>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fr-FR" sz="2000">
                    <a:effectLst/>
                    <a:latin typeface="Arial" panose="020B0604020202020204" pitchFamily="34" charset="0"/>
                    <a:ea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53947"/>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−1; 1</m:t>
                        </m:r>
                      </m:e>
                    </m:d>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50"/>
                  </a:spcBef>
                  <a:spcAft>
                    <a:spcPts val="150"/>
                  </a:spcAft>
                  <a:buClrTx/>
                  <a:defRPr/>
                </a:pPr>
                <a:r>
                  <a:rPr lang="fr-FR" sz="2000">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oMath>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94873" y="43112"/>
                <a:ext cx="8701790" cy="91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ctr">
                  <a:lnSpc>
                    <a:spcPct val="150000"/>
                  </a:lnSpc>
                  <a:spcBef>
                    <a:spcPts val="600"/>
                  </a:spcBef>
                  <a:spcAft>
                    <a:spcPts val="600"/>
                  </a:spcAft>
                </a:pPr>
                <a:r>
                  <a:rPr lang="fr-FR" sz="2100" b="1">
                    <a:latin typeface="Arial" panose="020B0604020202020204" pitchFamily="34" charset="0"/>
                    <a:ea typeface="Times New Roman" panose="02020603050405020304" pitchFamily="18" charset="0"/>
                    <a:cs typeface="Arial" panose="020B0604020202020204" pitchFamily="34" charset="0"/>
                  </a:rPr>
                  <a:t>Câu 1.</a:t>
                </a:r>
                <a:r>
                  <a:rPr lang="fr-FR" sz="2100">
                    <a:effectLst/>
                    <a:latin typeface="Arial" panose="020B0604020202020204" pitchFamily="34" charset="0"/>
                    <a:ea typeface="Times New Roman" panose="02020603050405020304" pitchFamily="18" charset="0"/>
                    <a:cs typeface="Arial" panose="020B0604020202020204" pitchFamily="34" charset="0"/>
                  </a:rPr>
                  <a:t> Nghiệm của phương trình </a:t>
                </a:r>
                <a14:m>
                  <m:oMath xmlns:m="http://schemas.openxmlformats.org/officeDocument/2006/math">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100">
                    <a:effectLst/>
                    <a:latin typeface="Arial" panose="020B0604020202020204" pitchFamily="34" charset="0"/>
                    <a:ea typeface="Times New Roman" panose="02020603050405020304" pitchFamily="18" charset="0"/>
                    <a:cs typeface="Arial" panose="020B0604020202020204" pitchFamily="34" charset="0"/>
                  </a:rPr>
                  <a:t> là:</a:t>
                </a:r>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94873" y="43112"/>
                <a:ext cx="8701790" cy="910385"/>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9207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8" y="4141461"/>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8" y="4141461"/>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51490"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5351490" y="3072792"/>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877057"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0;3</m:t>
                          </m:r>
                        </m:e>
                      </m:d>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877057" y="3072792"/>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176729" y="57166"/>
                <a:ext cx="6783047" cy="76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b="1">
                          <a:latin typeface="Arial" panose="020B0604020202020204" pitchFamily="34" charset="0"/>
                          <a:ea typeface="Times New Roman" panose="02020603050405020304" pitchFamily="18" charset="0"/>
                          <a:cs typeface="Arial" panose="020B0604020202020204" pitchFamily="34" charset="0"/>
                        </a:rPr>
                        <m:t>C</m:t>
                      </m:r>
                      <m:r>
                        <m:rPr>
                          <m:nor/>
                        </m:rPr>
                        <a:rPr lang="fr-FR" sz="2000" b="1">
                          <a:latin typeface="Arial" panose="020B0604020202020204" pitchFamily="34" charset="0"/>
                          <a:ea typeface="Times New Roman" panose="02020603050405020304" pitchFamily="18" charset="0"/>
                          <a:cs typeface="Arial" panose="020B0604020202020204" pitchFamily="34" charset="0"/>
                        </a:rPr>
                        <m:t>â</m:t>
                      </m:r>
                      <m:r>
                        <m:rPr>
                          <m:nor/>
                        </m:rPr>
                        <a:rPr lang="fr-FR" sz="2000" b="1">
                          <a:latin typeface="Arial" panose="020B0604020202020204" pitchFamily="34" charset="0"/>
                          <a:ea typeface="Times New Roman" panose="02020603050405020304" pitchFamily="18" charset="0"/>
                          <a:cs typeface="Arial" panose="020B0604020202020204" pitchFamily="34" charset="0"/>
                        </a:rPr>
                        <m:t>u</m:t>
                      </m:r>
                      <m:r>
                        <m:rPr>
                          <m:nor/>
                        </m:rPr>
                        <a:rPr lang="fr-FR" sz="2000" b="1">
                          <a:latin typeface="Arial" panose="020B0604020202020204" pitchFamily="34" charset="0"/>
                          <a:ea typeface="Times New Roman" panose="02020603050405020304" pitchFamily="18" charset="0"/>
                          <a:cs typeface="Arial" panose="020B0604020202020204" pitchFamily="34" charset="0"/>
                        </a:rPr>
                        <m:t> 2</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Gi</m:t>
                      </m:r>
                      <m:r>
                        <m:rPr>
                          <m:nor/>
                        </m:rPr>
                        <a:rPr lang="fr-FR" sz="2000">
                          <a:latin typeface="Arial" panose="020B0604020202020204" pitchFamily="34" charset="0"/>
                          <a:ea typeface="Times New Roman" panose="02020603050405020304" pitchFamily="18" charset="0"/>
                          <a:cs typeface="Arial" panose="020B0604020202020204" pitchFamily="34" charset="0"/>
                        </a:rPr>
                        <m:t>ả</m:t>
                      </m:r>
                      <m:r>
                        <m:rPr>
                          <m:nor/>
                        </m:rPr>
                        <a:rPr lang="fr-FR" sz="2000">
                          <a:latin typeface="Arial" panose="020B0604020202020204" pitchFamily="34" charset="0"/>
                          <a:ea typeface="Times New Roman" panose="02020603050405020304" pitchFamily="18" charset="0"/>
                          <a:cs typeface="Arial" panose="020B0604020202020204" pitchFamily="34" charset="0"/>
                        </a:rPr>
                        <m:t>i</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ph</m:t>
                      </m:r>
                      <m:r>
                        <m:rPr>
                          <m:nor/>
                        </m:rPr>
                        <a:rPr lang="fr-FR" sz="2000">
                          <a:latin typeface="Arial" panose="020B0604020202020204" pitchFamily="34" charset="0"/>
                          <a:ea typeface="Times New Roman" panose="02020603050405020304" pitchFamily="18" charset="0"/>
                          <a:cs typeface="Arial" panose="020B0604020202020204" pitchFamily="34" charset="0"/>
                        </a:rPr>
                        <m:t>ươ</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tr</m:t>
                      </m:r>
                      <m:r>
                        <m:rPr>
                          <m:nor/>
                        </m:rPr>
                        <a:rPr lang="fr-FR" sz="2000">
                          <a:latin typeface="Arial" panose="020B0604020202020204" pitchFamily="34" charset="0"/>
                          <a:ea typeface="Times New Roman" panose="02020603050405020304" pitchFamily="18" charset="0"/>
                          <a:cs typeface="Arial" panose="020B0604020202020204" pitchFamily="34" charset="0"/>
                        </a:rPr>
                        <m:t>ì</m:t>
                      </m:r>
                      <m:r>
                        <m:rPr>
                          <m:nor/>
                        </m:rPr>
                        <a:rPr lang="fr-FR" sz="2000">
                          <a:latin typeface="Arial" panose="020B0604020202020204" pitchFamily="34" charset="0"/>
                          <a:ea typeface="Times New Roman" panose="02020603050405020304" pitchFamily="18" charset="0"/>
                          <a:cs typeface="Arial" panose="020B0604020202020204" pitchFamily="34" charset="0"/>
                        </a:rPr>
                        <m:t>nh</m:t>
                      </m:r>
                      <m:r>
                        <m:rPr>
                          <m:nor/>
                        </m:rPr>
                        <a:rPr lang="fr-FR" sz="2000">
                          <a:latin typeface="Arial" panose="020B0604020202020204" pitchFamily="34" charset="0"/>
                          <a:ea typeface="Times New Roman" panose="02020603050405020304" pitchFamily="18" charset="0"/>
                          <a:cs typeface="Arial" panose="020B0604020202020204" pitchFamily="34"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176729" y="57166"/>
                <a:ext cx="6783047" cy="761817"/>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0214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11811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ctr" defTabSz="457200">
                  <a:buClrTx/>
                  <a:tabLst>
                    <a:tab pos="90170" algn="l"/>
                    <a:tab pos="315278" algn="l"/>
                    <a:tab pos="1710373" algn="l"/>
                  </a:tabLst>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v</m:t>
                      </m:r>
                      <m:r>
                        <m:rPr>
                          <m:nor/>
                        </m:rPr>
                        <a:rPr lang="fr-FR" sz="2000">
                          <a:effectLst/>
                          <a:latin typeface="Arial" panose="020B0604020202020204" pitchFamily="34" charset="0"/>
                          <a:ea typeface="Arial" panose="020B0604020202020204" pitchFamily="34" charset="0"/>
                          <a:cs typeface="Arial" panose="020B0604020202020204" pitchFamily="34" charset="0"/>
                        </a:rPr>
                        <m:t>à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kumimoji="0" lang="en-US" sz="2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1181100" y="4174254"/>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spcBef>
                    <a:spcPts val="150"/>
                  </a:spcBef>
                  <a:spcAft>
                    <a:spcPts val="150"/>
                  </a:spcAft>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4483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448300" y="4174254"/>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059337" y="49081"/>
                <a:ext cx="7027183" cy="79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100" b="1">
                          <a:latin typeface="Arial" panose="020B0604020202020204" pitchFamily="34" charset="0"/>
                          <a:ea typeface="Times New Roman" panose="02020603050405020304" pitchFamily="18" charset="0"/>
                          <a:cs typeface="Arial" panose="020B0604020202020204" pitchFamily="34" charset="0"/>
                        </a:rPr>
                        <m:t>C</m:t>
                      </m:r>
                      <m:r>
                        <m:rPr>
                          <m:nor/>
                        </m:rPr>
                        <a:rPr lang="fr-FR" sz="2100" b="1">
                          <a:latin typeface="Arial" panose="020B0604020202020204" pitchFamily="34" charset="0"/>
                          <a:ea typeface="Times New Roman" panose="02020603050405020304" pitchFamily="18" charset="0"/>
                          <a:cs typeface="Arial" panose="020B0604020202020204" pitchFamily="34" charset="0"/>
                        </a:rPr>
                        <m:t>â</m:t>
                      </m:r>
                      <m:r>
                        <m:rPr>
                          <m:nor/>
                        </m:rPr>
                        <a:rPr lang="fr-FR" sz="2100" b="1">
                          <a:latin typeface="Arial" panose="020B0604020202020204" pitchFamily="34" charset="0"/>
                          <a:ea typeface="Times New Roman" panose="02020603050405020304" pitchFamily="18" charset="0"/>
                          <a:cs typeface="Arial" panose="020B0604020202020204" pitchFamily="34" charset="0"/>
                        </a:rPr>
                        <m:t>u</m:t>
                      </m:r>
                      <m:r>
                        <m:rPr>
                          <m:nor/>
                        </m:rPr>
                        <a:rPr lang="fr-FR" sz="2100" b="1">
                          <a:latin typeface="Arial" panose="020B0604020202020204" pitchFamily="34" charset="0"/>
                          <a:ea typeface="Times New Roman" panose="02020603050405020304" pitchFamily="18" charset="0"/>
                          <a:cs typeface="Arial" panose="020B0604020202020204" pitchFamily="34" charset="0"/>
                        </a:rPr>
                        <m:t> 3. </m:t>
                      </m:r>
                      <m:r>
                        <m:rPr>
                          <m:nor/>
                        </m:rPr>
                        <a:rPr lang="fr-FR" sz="2100">
                          <a:latin typeface="Arial" panose="020B0604020202020204" pitchFamily="34" charset="0"/>
                          <a:ea typeface="Times New Roman" panose="02020603050405020304" pitchFamily="18" charset="0"/>
                          <a:cs typeface="Arial" panose="020B0604020202020204" pitchFamily="34" charset="0"/>
                        </a:rPr>
                        <m:t>Nghi</m:t>
                      </m:r>
                      <m:r>
                        <m:rPr>
                          <m:nor/>
                        </m:rPr>
                        <a:rPr lang="fr-FR" sz="2100">
                          <a:latin typeface="Arial" panose="020B0604020202020204" pitchFamily="34" charset="0"/>
                          <a:ea typeface="Times New Roman" panose="02020603050405020304" pitchFamily="18" charset="0"/>
                          <a:cs typeface="Arial" panose="020B0604020202020204" pitchFamily="34" charset="0"/>
                        </a:rPr>
                        <m:t>ệ</m:t>
                      </m:r>
                      <m:r>
                        <m:rPr>
                          <m:nor/>
                        </m:rPr>
                        <a:rPr lang="fr-FR" sz="2100">
                          <a:latin typeface="Arial" panose="020B0604020202020204" pitchFamily="34" charset="0"/>
                          <a:ea typeface="Times New Roman" panose="02020603050405020304" pitchFamily="18" charset="0"/>
                          <a:cs typeface="Arial" panose="020B0604020202020204" pitchFamily="34" charset="0"/>
                        </a:rPr>
                        <m:t>m</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c</m:t>
                      </m:r>
                      <m:r>
                        <m:rPr>
                          <m:nor/>
                        </m:rPr>
                        <a:rPr lang="fr-FR" sz="2100">
                          <a:latin typeface="Arial" panose="020B0604020202020204" pitchFamily="34" charset="0"/>
                          <a:ea typeface="Times New Roman" panose="02020603050405020304" pitchFamily="18" charset="0"/>
                          <a:cs typeface="Arial" panose="020B0604020202020204" pitchFamily="34" charset="0"/>
                        </a:rPr>
                        <m:t>ủ</m:t>
                      </m:r>
                      <m:r>
                        <m:rPr>
                          <m:nor/>
                        </m:rPr>
                        <a:rPr lang="fr-FR" sz="2100">
                          <a:latin typeface="Arial" panose="020B0604020202020204" pitchFamily="34" charset="0"/>
                          <a:ea typeface="Times New Roman" panose="02020603050405020304" pitchFamily="18" charset="0"/>
                          <a:cs typeface="Arial" panose="020B0604020202020204" pitchFamily="34" charset="0"/>
                        </a:rPr>
                        <m:t>a</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ph</m:t>
                      </m:r>
                      <m:r>
                        <m:rPr>
                          <m:nor/>
                        </m:rPr>
                        <a:rPr lang="fr-FR" sz="2100">
                          <a:latin typeface="Arial" panose="020B0604020202020204" pitchFamily="34" charset="0"/>
                          <a:ea typeface="Times New Roman" panose="02020603050405020304" pitchFamily="18" charset="0"/>
                          <a:cs typeface="Arial" panose="020B0604020202020204" pitchFamily="34" charset="0"/>
                        </a:rPr>
                        <m:t>ươ</m:t>
                      </m:r>
                      <m:r>
                        <m:rPr>
                          <m:nor/>
                        </m:rPr>
                        <a:rPr lang="fr-FR" sz="2100">
                          <a:latin typeface="Arial" panose="020B0604020202020204" pitchFamily="34" charset="0"/>
                          <a:ea typeface="Times New Roman" panose="02020603050405020304" pitchFamily="18" charset="0"/>
                          <a:cs typeface="Arial" panose="020B0604020202020204" pitchFamily="34" charset="0"/>
                        </a:rPr>
                        <m:t>ng</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tr</m:t>
                      </m:r>
                      <m:r>
                        <m:rPr>
                          <m:nor/>
                        </m:rPr>
                        <a:rPr lang="fr-FR" sz="2100">
                          <a:latin typeface="Arial" panose="020B0604020202020204" pitchFamily="34" charset="0"/>
                          <a:ea typeface="Times New Roman" panose="02020603050405020304" pitchFamily="18" charset="0"/>
                          <a:cs typeface="Arial" panose="020B0604020202020204" pitchFamily="34" charset="0"/>
                        </a:rPr>
                        <m:t>ì</m:t>
                      </m:r>
                      <m:r>
                        <m:rPr>
                          <m:nor/>
                        </m:rPr>
                        <a:rPr lang="fr-FR" sz="2100">
                          <a:latin typeface="Arial" panose="020B0604020202020204" pitchFamily="34" charset="0"/>
                          <a:ea typeface="Times New Roman" panose="02020603050405020304" pitchFamily="18" charset="0"/>
                          <a:cs typeface="Arial" panose="020B0604020202020204" pitchFamily="34" charset="0"/>
                        </a:rPr>
                        <m:t>nh</m:t>
                      </m:r>
                      <m:r>
                        <m:rPr>
                          <m:nor/>
                        </m:rPr>
                        <a:rPr lang="fr-FR" sz="2100">
                          <a:latin typeface="Arial" panose="020B0604020202020204" pitchFamily="34" charset="0"/>
                          <a:ea typeface="Times New Roman" panose="02020603050405020304" pitchFamily="18" charset="0"/>
                          <a:cs typeface="Arial" panose="020B0604020202020204" pitchFamily="34" charset="0"/>
                        </a:rPr>
                        <m:t> </m:t>
                      </m:r>
                      <m:sSup>
                        <m:sSup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−6=0</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059337" y="49081"/>
                <a:ext cx="7027183" cy="797863"/>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576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4</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ng</m:t>
                      </m:r>
                      <m:r>
                        <m:rPr>
                          <m:nor/>
                        </m:rPr>
                        <a:rPr lang="fr-FR" sz="2000">
                          <a:effectLst/>
                          <a:latin typeface="Arial" panose="020B0604020202020204" pitchFamily="34" charset="0"/>
                          <a:ea typeface="Arial" panose="020B0604020202020204" pitchFamily="34" charset="0"/>
                          <a:cs typeface="Arial" panose="020B0604020202020204" pitchFamily="34" charset="0"/>
                        </a:rPr>
                        <m:t>à</m:t>
                      </m:r>
                      <m:r>
                        <m:rPr>
                          <m:nor/>
                        </m:rPr>
                        <a:rPr lang="fr-FR" sz="2000">
                          <a:effectLst/>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87174"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7 </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à</m:t>
                      </m:r>
                      <m:r>
                        <m:rPr>
                          <m:nor/>
                        </m:rPr>
                        <a:rPr lang="fr-FR" sz="2000">
                          <a:latin typeface="Arial" panose="020B0604020202020204" pitchFamily="34" charset="0"/>
                          <a:ea typeface="Times New Roman" panose="02020603050405020304" pitchFamily="18" charset="0"/>
                          <a:cs typeface="Arial" panose="020B0604020202020204" pitchFamily="34" charset="0"/>
                        </a:rPr>
                        <m:t>y</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Câu TL C"/>
              <p:cNvSpPr>
                <a:spLocks noRot="1" noChangeAspect="1" noMove="1" noResize="1" noEditPoints="1" noAdjustHandles="1" noChangeArrowheads="1" noChangeShapeType="1" noTextEdit="1"/>
              </p:cNvSpPr>
              <p:nvPr/>
            </p:nvSpPr>
            <p:spPr>
              <a:xfrm>
                <a:off x="5387174" y="4202505"/>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11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1181101"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just" defTabSz="457200">
                  <a:buClrTx/>
                  <a:tabLst>
                    <a:tab pos="90170" algn="l"/>
                    <a:tab pos="315278" algn="l"/>
                    <a:tab pos="1710373" algn="l"/>
                  </a:tabLs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8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r>
                        <m:rPr>
                          <m:nor/>
                        </m:rPr>
                        <a:rPr lang="fr-FR" sz="20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9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1181101" y="4202505"/>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03367" y="49081"/>
            <a:ext cx="8905460" cy="1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vi-VN" sz="1600" b="1">
                <a:latin typeface="Arial" panose="020B0604020202020204" pitchFamily="34" charset="0"/>
                <a:ea typeface="Times New Roman" panose="02020603050405020304" pitchFamily="18" charset="0"/>
                <a:cs typeface="Arial" panose="020B0604020202020204" pitchFamily="34" charset="0"/>
              </a:rPr>
              <a:t>Câu 4. </a:t>
            </a:r>
            <a:r>
              <a:rPr lang="vi-VN" sz="1600">
                <a:latin typeface="Arial" panose="020B0604020202020204" pitchFamily="34" charset="0"/>
                <a:ea typeface="Times New Roman" panose="02020603050405020304" pitchFamily="18" charset="0"/>
                <a:cs typeface="Arial" panose="020B0604020202020204" pitchFamily="34" charset="0"/>
              </a:rPr>
              <a:t>Một đội xe theo kế hoạch chở hết 140 tấn hàng trong một số ngày quy định. Do mỗi ngày đội đó chở vượt mức 5 tấn nên đội đó hoàn thành kế hoạch sớm hơn thời gian quy định 1 ngày và chở thêm được 10 tấn. Hỏi theo kế hoạch đội xe chở hàng hết bao nhiêu ngày?</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7004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75585"/>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C</m:t>
                      </m:r>
                      <m:r>
                        <m:rPr>
                          <m:nor/>
                        </m:rPr>
                        <a:rPr lang="fr-FR" sz="1800">
                          <a:latin typeface="Arial" panose="020B0604020202020204" pitchFamily="34" charset="0"/>
                          <a:ea typeface="Arial" panose="020B0604020202020204" pitchFamily="34" charset="0"/>
                          <a:cs typeface="Arial" panose="020B0604020202020204" pitchFamily="34" charset="0"/>
                        </a:rPr>
                        <m:t>. 70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75585"/>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A</m:t>
                      </m:r>
                      <m:r>
                        <m:rPr>
                          <m:nor/>
                        </m:rPr>
                        <a:rPr lang="fr-FR" sz="1800">
                          <a:latin typeface="Arial" panose="020B0604020202020204" pitchFamily="34" charset="0"/>
                          <a:ea typeface="Arial" panose="020B0604020202020204" pitchFamily="34" charset="0"/>
                          <a:cs typeface="Arial" panose="020B0604020202020204" pitchFamily="34" charset="0"/>
                        </a:rPr>
                        <m:t>. 50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B</m:t>
                      </m:r>
                      <m:r>
                        <m:rPr>
                          <m:nor/>
                        </m:rPr>
                        <a:rPr lang="fr-FR" sz="1800">
                          <a:latin typeface="Arial" panose="020B0604020202020204" pitchFamily="34" charset="0"/>
                          <a:ea typeface="Arial" panose="020B0604020202020204" pitchFamily="34" charset="0"/>
                          <a:cs typeface="Arial" panose="020B0604020202020204" pitchFamily="34" charset="0"/>
                        </a:rPr>
                        <m:t>. 60 </m:t>
                      </m:r>
                      <m:r>
                        <m:rPr>
                          <m:nor/>
                        </m:rPr>
                        <a:rPr lang="fr-FR" sz="1800">
                          <a:latin typeface="Arial" panose="020B0604020202020204" pitchFamily="34" charset="0"/>
                          <a:ea typeface="Arial" panose="020B0604020202020204" pitchFamily="34" charset="0"/>
                          <a:cs typeface="Arial" panose="020B0604020202020204" pitchFamily="34" charset="0"/>
                        </a:rPr>
                        <m:t>km</m:t>
                      </m:r>
                    </m:oMath>
                  </m:oMathPara>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Times New Roman" panose="02020603050405020304" pitchFamily="18" charset="0"/>
                          <a:cs typeface="Arial" panose="020B0604020202020204" pitchFamily="34" charset="0"/>
                        </a:rPr>
                        <m:t>D</m:t>
                      </m:r>
                      <m:r>
                        <m:rPr>
                          <m:nor/>
                        </m:rPr>
                        <a:rPr lang="fr-FR" sz="1800">
                          <a:latin typeface="Arial" panose="020B0604020202020204" pitchFamily="34" charset="0"/>
                          <a:ea typeface="Times New Roman" panose="02020603050405020304" pitchFamily="18" charset="0"/>
                          <a:cs typeface="Arial" panose="020B0604020202020204" pitchFamily="34" charset="0"/>
                        </a:rPr>
                        <m:t>. 80 </m:t>
                      </m:r>
                      <m:r>
                        <m:rPr>
                          <m:nor/>
                        </m:rPr>
                        <a:rPr lang="fr-FR" sz="1800">
                          <a:latin typeface="Arial" panose="020B0604020202020204" pitchFamily="34" charset="0"/>
                          <a:ea typeface="Times New Roman" panose="02020603050405020304" pitchFamily="18" charset="0"/>
                          <a:cs typeface="Arial" panose="020B0604020202020204" pitchFamily="34" charset="0"/>
                        </a:rPr>
                        <m:t>km</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44233" y="61394"/>
            <a:ext cx="8848693" cy="841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fr-FR" sz="1700" b="1">
                <a:latin typeface="Arial" panose="020B0604020202020204" pitchFamily="34" charset="0"/>
                <a:ea typeface="Times New Roman" panose="02020603050405020304" pitchFamily="18" charset="0"/>
                <a:cs typeface="Arial" panose="020B0604020202020204" pitchFamily="34" charset="0"/>
              </a:rPr>
              <a:t>Câu 5.</a:t>
            </a:r>
            <a:r>
              <a:rPr lang="fr-FR" sz="1700">
                <a:latin typeface="Arial" panose="020B0604020202020204" pitchFamily="34" charset="0"/>
                <a:ea typeface="Times New Roman" panose="02020603050405020304" pitchFamily="18" charset="0"/>
                <a:cs typeface="Arial" panose="020B0604020202020204" pitchFamily="34" charset="0"/>
              </a:rPr>
              <a:t> </a:t>
            </a:r>
            <a:r>
              <a:rPr lang="en-US" sz="1700">
                <a:latin typeface="Arial" panose="020B0604020202020204" pitchFamily="34" charset="0"/>
                <a:ea typeface="Times New Roman" panose="02020603050405020304" pitchFamily="18" charset="0"/>
                <a:cs typeface="Arial" panose="020B0604020202020204" pitchFamily="34" charset="0"/>
              </a:rPr>
              <a:t>Một người đi xe máy từ A đến B với vận tốc 25 km/h. Lúc về người đó đi với vận tốc 30 km/h nên thời gian về ít hơn thời gian đi là 20 phút. Tính quãng đường AB?</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7091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lvl="0" algn="just">
              <a:lnSpc>
                <a:spcPct val="150000"/>
              </a:lnSpc>
              <a:spcBef>
                <a:spcPts val="600"/>
              </a:spcBef>
              <a:spcAft>
                <a:spcPts val="600"/>
              </a:spcAf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700">
              <a:solidFill>
                <a:prstClr val="black"/>
              </a:solidFill>
              <a:cs typeface="Arial" panose="020B0604020202020204" pitchFamily="34" charset="0"/>
            </a:endParaRPr>
          </a:p>
          <a:p>
            <a:pPr lvl="0" algn="just">
              <a:lnSpc>
                <a:spcPct val="150000"/>
              </a:lnSpc>
              <a:spcBef>
                <a:spcPts val="600"/>
              </a:spcBef>
              <a:spcAft>
                <a:spcPts val="600"/>
              </a:spcAft>
              <a:defRPr/>
            </a:pPr>
            <a:r>
              <a:rPr lang="en-US" sz="1700">
                <a:solidFill>
                  <a:prstClr val="black"/>
                </a:solidFill>
                <a:cs typeface="Arial" panose="020B0604020202020204" pitchFamily="34" charset="0"/>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08" name="Rectangle 107"/>
              <p:cNvSpPr/>
              <p:nvPr/>
            </p:nvSpPr>
            <p:spPr>
              <a:xfrm>
                <a:off x="4503309" y="1565168"/>
                <a:ext cx="3313408" cy="458587"/>
              </a:xfrm>
              <a:prstGeom prst="rect">
                <a:avLst/>
              </a:prstGeom>
            </p:spPr>
            <p:txBody>
              <a:bodyPr wrap="none">
                <a:spAutoFit/>
              </a:bodyPr>
              <a:lstStyle/>
              <a:p>
                <a:pPr lvl="0" algn="ctr" defTabSz="1828800">
                  <a:lnSpc>
                    <a:spcPct val="140000"/>
                  </a:lnSpc>
                  <a:buClr>
                    <a:srgbClr val="2D1549"/>
                  </a:buClr>
                  <a:buSzPts val="1100"/>
                  <a:defRPr/>
                </a:pP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𝑎</m:t>
                    </m:r>
                    <m:r>
                      <a:rPr lang="en-US" sz="1700" i="1">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200">
                    <a:solidFill>
                      <a:sysClr val="windowText" lastClr="000000"/>
                    </a:solidFill>
                    <a:latin typeface="Arial" panose="020B0604020202020204" pitchFamily="34" charset="0"/>
                    <a:ea typeface="+mn-ea"/>
                    <a:cs typeface="Arial" panose="020B0604020202020204" pitchFamily="34" charset="0"/>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503309" y="1565168"/>
                <a:ext cx="3313408" cy="458587"/>
              </a:xfrm>
              <a:prstGeom prst="rect">
                <a:avLst/>
              </a:prstGeom>
              <a:blipFill>
                <a:blip r:embed="rId7"/>
                <a:stretch>
                  <a:fillRect r="-552"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530320" y="2120402"/>
                <a:ext cx="1685674" cy="1052148"/>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latin typeface="Times New Roman" panose="02020603050405020304" pitchFamily="18" charset="0"/>
                    <a:ea typeface="Calibri" panose="020F0502020204030204" pitchFamily="34" charset="0"/>
                    <a:cs typeface="Times New Roman" panose="02020603050405020304" pitchFamily="18" charset="0"/>
                  </a:rPr>
                  <a:t> ;</a:t>
                </a:r>
                <a:endParaRPr lang="en-US" sz="1700">
                  <a:latin typeface="Times New Roman" panose="02020603050405020304" pitchFamily="18" charset="0"/>
                  <a:ea typeface="Arial" panose="020B0604020202020204" pitchFamily="34"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4</m:t>
                          </m:r>
                        </m:num>
                        <m:den>
                          <m:r>
                            <a:rPr lang="fr-FR" sz="17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700"/>
              </a:p>
            </p:txBody>
          </p:sp>
        </mc:Choice>
        <mc:Fallback xmlns="">
          <p:sp>
            <p:nvSpPr>
              <p:cNvPr id="23" name="Rectangle 22"/>
              <p:cNvSpPr>
                <a:spLocks noRot="1" noChangeAspect="1" noMove="1" noResize="1" noEditPoints="1" noAdjustHandles="1" noChangeArrowheads="1" noChangeShapeType="1" noTextEdit="1"/>
              </p:cNvSpPr>
              <p:nvPr/>
            </p:nvSpPr>
            <p:spPr>
              <a:xfrm>
                <a:off x="4530320" y="2120402"/>
                <a:ext cx="1685674" cy="10521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53317" y="2120402"/>
                <a:ext cx="2001316" cy="1056764"/>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700"/>
              </a:p>
            </p:txBody>
          </p:sp>
        </mc:Choice>
        <mc:Fallback xmlns="">
          <p:sp>
            <p:nvSpPr>
              <p:cNvPr id="24" name="Rectangle 23"/>
              <p:cNvSpPr>
                <a:spLocks noRot="1" noChangeAspect="1" noMove="1" noResize="1" noEditPoints="1" noAdjustHandles="1" noChangeArrowheads="1" noChangeShapeType="1" noTextEdit="1"/>
              </p:cNvSpPr>
              <p:nvPr/>
            </p:nvSpPr>
            <p:spPr>
              <a:xfrm>
                <a:off x="6653317" y="2120402"/>
                <a:ext cx="2001316"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426249" y="3253295"/>
                <a:ext cx="4238043" cy="1383777"/>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m:t>
                          </m:r>
                        </m:e>
                      </m:d>
                      <m:r>
                        <a:rPr lang="fr-FR" sz="1700" i="1">
                          <a:latin typeface="Cambria Math" panose="02040503050406030204" pitchFamily="18" charset="0"/>
                          <a:ea typeface="Calibri" panose="020F0502020204030204" pitchFamily="34" charset="0"/>
                          <a:cs typeface="Times New Roman" panose="02020603050405020304" pitchFamily="18" charset="0"/>
                        </a:rPr>
                        <m:t>=0</m:t>
                      </m:r>
                      <m:r>
                        <m:rPr>
                          <m:nor/>
                        </m:rPr>
                        <a:rPr lang="fr-FR" sz="1700">
                          <a:ea typeface="Calibri" panose="020F0502020204030204" pitchFamily="34" charset="0"/>
                          <a:cs typeface="Times New Roman" panose="02020603050405020304" pitchFamily="18" charset="0"/>
                        </a:rPr>
                        <m:t> </m:t>
                      </m:r>
                    </m:oMath>
                  </m:oMathPara>
                </a14:m>
                <a:endParaRPr lang="en-US" sz="17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cs typeface="Times New Roman" panose="02020603050405020304" pitchFamily="18" charset="0"/>
                        </a:rPr>
                        <m:t>c</m:t>
                      </m:r>
                      <m:r>
                        <m:rPr>
                          <m:nor/>
                        </m:rPr>
                        <a:rPr lang="fr-FR" sz="1700">
                          <a:ea typeface="Calibri" panose="020F0502020204030204" pitchFamily="34" charset="0"/>
                          <a:cs typeface="Times New Roman" panose="02020603050405020304" pitchFamily="18" charset="0"/>
                        </a:rPr>
                        <m:t>ó </m:t>
                      </m:r>
                      <m:r>
                        <m:rPr>
                          <m:nor/>
                        </m:rPr>
                        <a:rPr lang="fr-FR" sz="1700">
                          <a:ea typeface="Calibri" panose="020F0502020204030204" pitchFamily="34" charset="0"/>
                          <a:cs typeface="Times New Roman" panose="02020603050405020304" pitchFamily="18" charset="0"/>
                        </a:rPr>
                        <m:t>nghi</m:t>
                      </m:r>
                      <m:r>
                        <m:rPr>
                          <m:nor/>
                        </m:rPr>
                        <a:rPr lang="fr-FR" sz="1700">
                          <a:ea typeface="Calibri" panose="020F0502020204030204" pitchFamily="34" charset="0"/>
                          <a:cs typeface="Times New Roman" panose="02020603050405020304" pitchFamily="18" charset="0"/>
                        </a:rPr>
                        <m:t>ệ</m:t>
                      </m:r>
                      <m:r>
                        <m:rPr>
                          <m:nor/>
                        </m:rPr>
                        <a:rPr lang="fr-FR" sz="1700">
                          <a:ea typeface="Calibri" panose="020F0502020204030204" pitchFamily="34" charset="0"/>
                          <a:cs typeface="Times New Roman" panose="02020603050405020304" pitchFamily="18" charset="0"/>
                        </a:rPr>
                        <m:t>m</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l</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den>
                      </m:f>
                      <m:r>
                        <m:rPr>
                          <m:nor/>
                        </m:rPr>
                        <a:rPr lang="en-US" sz="1700" b="0" i="0" smtClean="0">
                          <a:effectLst/>
                          <a:latin typeface="+mn-lt"/>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426249" y="3253295"/>
                <a:ext cx="4238043" cy="1383777"/>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barn(inVertical)">
                                      <p:cBhvr>
                                        <p:cTn id="39" dur="500"/>
                                        <p:tgtEl>
                                          <p:spTgt spid="10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8">
                                            <p:txEl>
                                              <p:pRg st="0" end="0"/>
                                            </p:txEl>
                                          </p:spTgt>
                                        </p:tgtEl>
                                        <p:attrNameLst>
                                          <p:attrName>style.visibility</p:attrName>
                                        </p:attrNameLst>
                                      </p:cBhvr>
                                      <p:to>
                                        <p:strVal val="visible"/>
                                      </p:to>
                                    </p:set>
                                    <p:animEffect transition="in" filter="fade">
                                      <p:cBhvr>
                                        <p:cTn id="44" dur="500"/>
                                        <p:tgtEl>
                                          <p:spTgt spid="10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wipe(up)">
                                      <p:cBhvr>
                                        <p:cTn id="49" dur="500"/>
                                        <p:tgtEl>
                                          <p:spTgt spid="23">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23">
                                            <p:txEl>
                                              <p:pRg st="1" end="1"/>
                                            </p:txEl>
                                          </p:spTgt>
                                        </p:tgtEl>
                                        <p:attrNameLst>
                                          <p:attrName>style.visibility</p:attrName>
                                        </p:attrNameLst>
                                      </p:cBhvr>
                                      <p:to>
                                        <p:strVal val="visible"/>
                                      </p:to>
                                    </p:set>
                                    <p:animEffect transition="in" filter="wipe(up)">
                                      <p:cBhvr>
                                        <p:cTn id="52" dur="500"/>
                                        <p:tgtEl>
                                          <p:spTgt spid="2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wipe(up)">
                                      <p:cBhvr>
                                        <p:cTn id="57" dur="500"/>
                                        <p:tgtEl>
                                          <p:spTgt spid="24">
                                            <p:txEl>
                                              <p:pRg st="0" end="0"/>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animEffect transition="in" filter="wipe(up)">
                                      <p:cBhvr>
                                        <p:cTn id="60" dur="500"/>
                                        <p:tgtEl>
                                          <p:spTgt spid="2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5" dur="500"/>
                                        <p:tgtEl>
                                          <p:spTgt spid="25">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6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 grpId="0"/>
      <p:bldP spid="13" grpId="0"/>
      <p:bldP spid="14" grpId="0"/>
      <p:bldP spid="15" grpId="0"/>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98113" y="1580562"/>
                <a:ext cx="3308085" cy="416653"/>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98113" y="1580562"/>
                <a:ext cx="3308085" cy="416653"/>
              </a:xfrm>
              <a:prstGeom prst="rect">
                <a:avLst/>
              </a:prstGeom>
              <a:blipFill>
                <a:blip r:embed="rId7"/>
                <a:stretch>
                  <a:fillRect r="-737"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98113" y="2164691"/>
                <a:ext cx="2053360" cy="1080809"/>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1,3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+0,26=0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298113" y="2164691"/>
                <a:ext cx="2053360" cy="108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2948" y="2164691"/>
                <a:ext cx="2001316" cy="1079847"/>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0,2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2948" y="2164691"/>
                <a:ext cx="2001316" cy="1079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41270" y="3398613"/>
                <a:ext cx="4114367" cy="877163"/>
              </a:xfrm>
              <a:prstGeom prst="rect">
                <a:avLst/>
              </a:prstGeom>
            </p:spPr>
            <p:txBody>
              <a:bodyPr wrap="square">
                <a:spAutoFit/>
              </a:bodyPr>
              <a:lstStyle/>
              <a:p>
                <a:pPr algn="just">
                  <a:lnSpc>
                    <a:spcPct val="150000"/>
                  </a:lnSpc>
                  <a:spcBef>
                    <a:spcPts val="600"/>
                  </a:spcBef>
                  <a:spcAft>
                    <a:spcPts val="600"/>
                  </a:spcAft>
                </a:pPr>
                <a:r>
                  <a:rPr lang="fr-FR" sz="1700">
                    <a:latin typeface="+mn-lt"/>
                    <a:ea typeface="Calibri" panose="020F0502020204030204" pitchFamily="34" charset="0"/>
                    <a:cs typeface="Times New Roman" panose="02020603050405020304" pitchFamily="18" charset="0"/>
                  </a:rPr>
                  <a:t>Vậy phương trình có nghiệm là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17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241270" y="3398613"/>
                <a:ext cx="4114367" cy="877163"/>
              </a:xfrm>
              <a:prstGeom prst="rect">
                <a:avLst/>
              </a:prstGeom>
              <a:blipFill>
                <a:blip r:embed="rId10"/>
                <a:stretch>
                  <a:fillRect l="-1037" b="-4196"/>
                </a:stretch>
              </a:blipFill>
            </p:spPr>
            <p:txBody>
              <a:bodyPr/>
              <a:lstStyle/>
              <a:p>
                <a:r>
                  <a:rPr lang="en-US">
                    <a:noFill/>
                  </a:rPr>
                  <a:t> </a:t>
                </a:r>
              </a:p>
            </p:txBody>
          </p:sp>
        </mc:Fallback>
      </mc:AlternateContent>
    </p:spTree>
    <p:extLst>
      <p:ext uri="{BB962C8B-B14F-4D97-AF65-F5344CB8AC3E}">
        <p14:creationId xmlns:p14="http://schemas.microsoft.com/office/powerpoint/2010/main" val="19117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wipe(up)">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up)">
                                      <p:cBhvr>
                                        <p:cTn id="20" dur="500"/>
                                        <p:tgtEl>
                                          <p:spTgt spid="24">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up)">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41270" y="1483179"/>
                <a:ext cx="3071610" cy="1221104"/>
              </a:xfrm>
              <a:prstGeom prst="rect">
                <a:avLst/>
              </a:prstGeom>
            </p:spPr>
            <p:txBody>
              <a:bodyPr wrap="none">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1828800" rtl="0" eaLnBrk="1" fontAlgn="auto" latinLnBrk="0" hangingPunct="1">
                  <a:lnSpc>
                    <a:spcPct val="150000"/>
                  </a:lnSpc>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41270" y="1483179"/>
                <a:ext cx="3071610" cy="1221104"/>
              </a:xfrm>
              <a:prstGeom prst="rect">
                <a:avLst/>
              </a:prstGeom>
              <a:blipFill>
                <a:blip r:embed="rId7"/>
                <a:stretch>
                  <a:fillRect l="-397" r="-198" b="-5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67408" y="2699203"/>
                <a:ext cx="1523575" cy="746358"/>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+3=0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767408" y="2699203"/>
                <a:ext cx="1523575" cy="7463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3116" y="2699203"/>
                <a:ext cx="1668583" cy="1076000"/>
              </a:xfrm>
              <a:prstGeom prst="rect">
                <a:avLst/>
              </a:prstGeom>
            </p:spPr>
            <p:txBody>
              <a:bodyPr wrap="square">
                <a:spAutoFit/>
              </a:bodyPr>
              <a:lstStyle/>
              <a:p>
                <a:pPr lvl="0" algn="just">
                  <a:lnSpc>
                    <a:spcPct val="130000"/>
                  </a:lnSpc>
                </a:pPr>
                <a14:m>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2</m:t>
                    </m:r>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−5=0</m:t>
                    </m:r>
                  </m:oMath>
                </a14:m>
                <a:r>
                  <a:rPr kumimoji="0" lang="fr-FR" sz="17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3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3116" y="2699203"/>
                <a:ext cx="1668583" cy="1076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10"/>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41270" y="3693875"/>
                <a:ext cx="4309603" cy="1076000"/>
              </a:xfrm>
              <a:prstGeom prst="rect">
                <a:avLst/>
              </a:prstGeom>
            </p:spPr>
            <p:txBody>
              <a:bodyPr wrap="square">
                <a:spAutoFit/>
              </a:bodyPr>
              <a:lstStyle/>
              <a:p>
                <a:pPr lvl="0">
                  <a:lnSpc>
                    <a:spcPct val="130000"/>
                  </a:lnSpc>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c</m:t>
                      </m:r>
                      <m:r>
                        <m:rPr>
                          <m:nor/>
                        </m:rPr>
                        <a:rPr lang="fr-FR" sz="1700" smtClean="0">
                          <a:ea typeface="Calibri" panose="020F0502020204030204" pitchFamily="34" charset="0"/>
                          <a:cs typeface="Times New Roman" panose="02020603050405020304" pitchFamily="18" charset="0"/>
                        </a:rPr>
                        <m:t>ó </m:t>
                      </m:r>
                      <m:r>
                        <m:rPr>
                          <m:nor/>
                        </m:rPr>
                        <a:rPr lang="fr-FR" sz="1700" smtClean="0">
                          <a:ea typeface="Calibri" panose="020F0502020204030204" pitchFamily="34" charset="0"/>
                          <a:cs typeface="Times New Roman" panose="02020603050405020304" pitchFamily="18" charset="0"/>
                        </a:rPr>
                        <m:t>nghi</m:t>
                      </m:r>
                      <m:r>
                        <m:rPr>
                          <m:nor/>
                        </m:rPr>
                        <a:rPr lang="fr-FR" sz="1700" smtClean="0">
                          <a:ea typeface="Calibri" panose="020F0502020204030204" pitchFamily="34" charset="0"/>
                          <a:cs typeface="Times New Roman" panose="02020603050405020304" pitchFamily="18" charset="0"/>
                        </a:rPr>
                        <m:t>ệ</m:t>
                      </m:r>
                      <m:r>
                        <m:rPr>
                          <m:nor/>
                        </m:rPr>
                        <a:rPr lang="fr-FR" sz="1700" smtClean="0">
                          <a:ea typeface="Calibri" panose="020F0502020204030204" pitchFamily="34" charset="0"/>
                          <a:cs typeface="Times New Roman" panose="02020603050405020304" pitchFamily="18" charset="0"/>
                        </a:rPr>
                        <m:t>m</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l</m:t>
                      </m:r>
                      <m:r>
                        <m:rPr>
                          <m:nor/>
                        </m:rPr>
                        <a:rPr lang="fr-FR" sz="1700" smtClean="0">
                          <a:ea typeface="Calibri" panose="020F0502020204030204" pitchFamily="34" charset="0"/>
                          <a:cs typeface="Times New Roman" panose="02020603050405020304" pitchFamily="18" charset="0"/>
                        </a:rPr>
                        <m:t>à </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700" b="0" i="1">
                  <a:latin typeface="Cambria Math" panose="02040503050406030204" pitchFamily="18" charset="0"/>
                  <a:ea typeface="Calibri" panose="020F0502020204030204" pitchFamily="34" charset="0"/>
                  <a:cs typeface="Times New Roman" panose="02020603050405020304" pitchFamily="18" charset="0"/>
                </a:endParaRPr>
              </a:p>
              <a:p>
                <a:pPr lvl="0">
                  <a:lnSpc>
                    <a:spcPct val="130000"/>
                  </a:lnSpc>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5</m:t>
                          </m:r>
                        </m:num>
                        <m:den>
                          <m:r>
                            <a:rPr lang="fr-FR" sz="1700" i="1">
                              <a:latin typeface="Cambria Math" panose="02040503050406030204" pitchFamily="18" charset="0"/>
                              <a:ea typeface="Calibri" panose="020F0502020204030204" pitchFamily="34" charset="0"/>
                              <a:cs typeface="Times New Roman" panose="02020603050405020304" pitchFamily="18" charset="0"/>
                            </a:rPr>
                            <m:t>2</m:t>
                          </m:r>
                        </m:den>
                      </m:f>
                      <m:r>
                        <a:rPr lang="en-US" sz="17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4241270" y="3693875"/>
                <a:ext cx="4309603" cy="1076000"/>
              </a:xfrm>
              <a:prstGeom prst="rect">
                <a:avLst/>
              </a:prstGeom>
              <a:blipFill>
                <a:blip r:embed="rId11"/>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39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wipe(down)">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wipe(left)">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up)">
                                      <p:cBhvr>
                                        <p:cTn id="22" dur="500"/>
                                        <p:tgtEl>
                                          <p:spTgt spid="23">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wipe(up)">
                                      <p:cBhvr>
                                        <p:cTn id="25" dur="500"/>
                                        <p:tgtEl>
                                          <p:spTgt spid="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wipe(up)">
                                      <p:cBhvr>
                                        <p:cTn id="30" dur="500"/>
                                        <p:tgtEl>
                                          <p:spTgt spid="24">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wipe(up)">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7"/>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77845" y="1567426"/>
                <a:ext cx="3826538" cy="2678810"/>
              </a:xfrm>
              <a:prstGeom prst="rect">
                <a:avLst/>
              </a:prstGeom>
            </p:spPr>
            <p:txBody>
              <a:bodyPr wrap="square">
                <a:spAutoFit/>
              </a:bodyPr>
              <a:lstStyle/>
              <a:p>
                <a:pPr algn="ct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1700">
                    <a:effectLst/>
                    <a:latin typeface="+mn-lt"/>
                    <a:ea typeface="Calibri" panose="020F0502020204030204" pitchFamily="34" charset="0"/>
                    <a:cs typeface="Times New Roman" panose="02020603050405020304" pitchFamily="18" charset="0"/>
                  </a:rPr>
                  <a:t> hoặc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7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477845" y="1567426"/>
                <a:ext cx="3826538" cy="2678810"/>
              </a:xfrm>
              <a:prstGeom prst="rect">
                <a:avLst/>
              </a:prstGeom>
              <a:blipFill>
                <a:blip r:embed="rId8"/>
                <a:stretch>
                  <a:fillRect b="-227"/>
                </a:stretch>
              </a:blipFill>
            </p:spPr>
            <p:txBody>
              <a:bodyPr/>
              <a:lstStyle/>
              <a:p>
                <a:r>
                  <a:rPr lang="en-US">
                    <a:noFill/>
                  </a:rPr>
                  <a:t> </a:t>
                </a:r>
              </a:p>
            </p:txBody>
          </p:sp>
        </mc:Fallback>
      </mc:AlternateContent>
    </p:spTree>
    <p:extLst>
      <p:ext uri="{BB962C8B-B14F-4D97-AF65-F5344CB8AC3E}">
        <p14:creationId xmlns:p14="http://schemas.microsoft.com/office/powerpoint/2010/main" val="716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820927" y="1531969"/>
                <a:ext cx="4572000" cy="2863669"/>
              </a:xfrm>
              <a:prstGeom prst="rect">
                <a:avLst/>
              </a:prstGeom>
            </p:spPr>
            <p:txBody>
              <a:bodyPr>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700">
                    <a:effectLst/>
                    <a:latin typeface="+mn-lt"/>
                    <a:ea typeface="Times New Roman" panose="02020603050405020304" pitchFamily="18" charset="0"/>
                    <a:cs typeface="Times New Roman" panose="02020603050405020304" pitchFamily="18" charset="0"/>
                  </a:rPr>
                  <a:t> Điều kiện xác định :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7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1700">
                    <a:effectLst/>
                    <a:latin typeface="+mn-lt"/>
                    <a:ea typeface="Times New Roman" panose="02020603050405020304" pitchFamily="18" charset="0"/>
                    <a:cs typeface="Times New Roman" panose="02020603050405020304" pitchFamily="18" charset="0"/>
                  </a:rPr>
                  <a:t> (thỏa mãn điều kiện).</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20927" y="1531969"/>
                <a:ext cx="4572000" cy="2863669"/>
              </a:xfrm>
              <a:prstGeom prst="rect">
                <a:avLst/>
              </a:prstGeom>
              <a:blipFill>
                <a:blip r:embed="rId3"/>
                <a:stretch>
                  <a:fillRect b="-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2" name="Rectangle 61"/>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3" name="Rectangle 62"/>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8" name="Rectangle 7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303477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strVal val="#ppt_x"/>
                                          </p:val>
                                        </p:tav>
                                        <p:tav tm="100000">
                                          <p:val>
                                            <p:strVal val="#ppt_x"/>
                                          </p:val>
                                        </p:tav>
                                      </p:tavLst>
                                    </p:anim>
                                    <p:anim calcmode="lin" valueType="num">
                                      <p:cBhvr>
                                        <p:cTn id="19" dur="5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anim calcmode="lin" valueType="num">
                                      <p:cBhvr>
                                        <p:cTn id="33" dur="500" fill="hold"/>
                                        <p:tgtEl>
                                          <p:spTgt spid="58"/>
                                        </p:tgtEl>
                                        <p:attrNameLst>
                                          <p:attrName>ppt_x</p:attrName>
                                        </p:attrNameLst>
                                      </p:cBhvr>
                                      <p:tavLst>
                                        <p:tav tm="0">
                                          <p:val>
                                            <p:strVal val="#ppt_x"/>
                                          </p:val>
                                        </p:tav>
                                        <p:tav tm="100000">
                                          <p:val>
                                            <p:strVal val="#ppt_x"/>
                                          </p:val>
                                        </p:tav>
                                      </p:tavLst>
                                    </p:anim>
                                    <p:anim calcmode="lin" valueType="num">
                                      <p:cBhvr>
                                        <p:cTn id="3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up)">
                                      <p:cBhvr>
                                        <p:cTn id="49" dur="500"/>
                                        <p:tgtEl>
                                          <p:spTgt spid="9">
                                            <p:txEl>
                                              <p:pRg st="1" end="1"/>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up)">
                                      <p:cBhvr>
                                        <p:cTn id="53" dur="500"/>
                                        <p:tgtEl>
                                          <p:spTgt spid="9">
                                            <p:txEl>
                                              <p:pRg st="2" end="2"/>
                                            </p:txEl>
                                          </p:spTgt>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up)">
                                      <p:cBhvr>
                                        <p:cTn id="57" dur="500"/>
                                        <p:tgtEl>
                                          <p:spTgt spid="9">
                                            <p:txEl>
                                              <p:pRg st="3" end="3"/>
                                            </p:txEl>
                                          </p:spTgt>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wipe(up)">
                                      <p:cBhvr>
                                        <p:cTn id="6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9" grpId="0" animBg="1"/>
      <p:bldP spid="61" grpId="0"/>
      <p:bldP spid="62" grpId="0"/>
      <p:bldP spid="63"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377891" y="795572"/>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90537" y="665966"/>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683712" y="3108960"/>
            <a:ext cx="120822" cy="521309"/>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149809" y="320210"/>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829613" y="2777059"/>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648589" y="3744639"/>
            <a:ext cx="750842" cy="912516"/>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865891" y="441194"/>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530478" y="4244935"/>
            <a:ext cx="738929" cy="432439"/>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5" name="Rectangle 64"/>
              <p:cNvSpPr/>
              <p:nvPr/>
            </p:nvSpPr>
            <p:spPr>
              <a:xfrm>
                <a:off x="992479" y="795572"/>
                <a:ext cx="7089136" cy="3139321"/>
              </a:xfrm>
              <a:prstGeom prst="rect">
                <a:avLst/>
              </a:prstGeom>
            </p:spPr>
            <p:txBody>
              <a:bodyPr wrap="square">
                <a:spAutoFit/>
              </a:bodyPr>
              <a:lstStyle/>
              <a:p>
                <a:pPr algn="ctr">
                  <a:lnSpc>
                    <a:spcPct val="200000"/>
                  </a:lnSpc>
                </a:pPr>
                <a:r>
                  <a:rPr lang="da-DK" sz="3300" b="1">
                    <a:solidFill>
                      <a:srgbClr val="00487E"/>
                    </a:solidFill>
                    <a:latin typeface="+mn-lt"/>
                    <a:ea typeface="Calibri" panose="020F0502020204030204" pitchFamily="34" charset="0"/>
                    <a:cs typeface="Times New Roman" panose="02020603050405020304" pitchFamily="18" charset="0"/>
                  </a:rPr>
                  <a:t>I. PHƯƠNG TRÌNH TÍCH CÓ DẠNG </a:t>
                </a:r>
                <a14:m>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𝒃</m:t>
                        </m:r>
                      </m:e>
                    </m:d>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𝒅</m:t>
                        </m:r>
                      </m:e>
                    </m:d>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300" b="1" i="1">
                  <a:solidFill>
                    <a:srgbClr val="00487E"/>
                  </a:solidFill>
                  <a:latin typeface="+mn-lt"/>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3300" b="1">
                  <a:solidFill>
                    <a:srgbClr val="00487E"/>
                  </a:solidFill>
                  <a:latin typeface="+mn-lt"/>
                </a:endParaRPr>
              </a:p>
            </p:txBody>
          </p:sp>
        </mc:Choice>
        <mc:Fallback xmlns="">
          <p:sp>
            <p:nvSpPr>
              <p:cNvPr id="65" name="Rectangle 64"/>
              <p:cNvSpPr>
                <a:spLocks noRot="1" noChangeAspect="1" noMove="1" noResize="1" noEditPoints="1" noAdjustHandles="1" noChangeArrowheads="1" noChangeShapeType="1" noTextEdit="1"/>
              </p:cNvSpPr>
              <p:nvPr/>
            </p:nvSpPr>
            <p:spPr>
              <a:xfrm>
                <a:off x="992479" y="795572"/>
                <a:ext cx="7089136" cy="3139321"/>
              </a:xfrm>
              <a:prstGeom prst="rect">
                <a:avLst/>
              </a:prstGeom>
              <a:blipFill>
                <a:blip r:embed="rId3"/>
                <a:stretch>
                  <a:fillRect l="-1978" r="-35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695607" y="1108509"/>
                <a:ext cx="4572000" cy="3575146"/>
              </a:xfrm>
              <a:prstGeom prst="rect">
                <a:avLst/>
              </a:prstGeom>
            </p:spPr>
            <p:txBody>
              <a:bodyPr>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x</m:t>
                      </m:r>
                      <m:r>
                        <m:rPr>
                          <m:nor/>
                        </m:rPr>
                        <a:rPr lang="fr-FR" sz="1700">
                          <a:ea typeface="Times New Roman" panose="02020603050405020304" pitchFamily="18" charset="0"/>
                          <a:cs typeface="Times New Roman" panose="02020603050405020304" pitchFamily="18" charset="0"/>
                        </a:rPr>
                        <m:t>á</m:t>
                      </m:r>
                      <m:r>
                        <m:rPr>
                          <m:nor/>
                        </m:rPr>
                        <a:rPr lang="fr-FR" sz="1700">
                          <a:ea typeface="Times New Roman" panose="02020603050405020304" pitchFamily="18" charset="0"/>
                          <a:cs typeface="Times New Roman" panose="02020603050405020304" pitchFamily="18" charset="0"/>
                        </a:rPr>
                        <m:t>c</m:t>
                      </m:r>
                      <m:r>
                        <m:rPr>
                          <m:nor/>
                        </m:rPr>
                        <a:rPr lang="fr-FR" sz="1700">
                          <a:ea typeface="Times New Roman" panose="02020603050405020304" pitchFamily="18" charset="0"/>
                          <a:cs typeface="Times New Roman" panose="02020603050405020304" pitchFamily="18" charset="0"/>
                        </a:rPr>
                        <m:t> đị</m:t>
                      </m:r>
                      <m:r>
                        <m:rPr>
                          <m:nor/>
                        </m:rPr>
                        <a:rPr lang="fr-FR" sz="1700">
                          <a:ea typeface="Times New Roman" panose="02020603050405020304" pitchFamily="18" charset="0"/>
                          <a:cs typeface="Times New Roman" panose="02020603050405020304" pitchFamily="18" charset="0"/>
                        </a:rPr>
                        <m:t>nh</m:t>
                      </m:r>
                      <m:r>
                        <m:rPr>
                          <m:nor/>
                        </m:rPr>
                        <a:rPr lang="fr-FR" sz="1700">
                          <a:ea typeface="Times New Roman" panose="02020603050405020304" pitchFamily="18" charset="0"/>
                          <a:cs typeface="Times New Roman" panose="02020603050405020304" pitchFamily="18" charset="0"/>
                        </a:rPr>
                        <m:t>:</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r>
                        <m:rPr>
                          <m:nor/>
                        </m:rPr>
                        <a:rPr lang="en-US" sz="1700" b="0" i="0" smtClean="0">
                          <a:effectLst/>
                          <a:latin typeface="+mn-lt"/>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v</m:t>
                      </m:r>
                      <m:r>
                        <m:rPr>
                          <m:nor/>
                        </m:rPr>
                        <a:rPr lang="fr-FR" sz="1700">
                          <a:ea typeface="Times New Roman" panose="02020603050405020304" pitchFamily="18" charset="0"/>
                          <a:cs typeface="Times New Roman" panose="02020603050405020304" pitchFamily="18" charset="0"/>
                        </a:rPr>
                        <m:t>à</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t>
                      </m:r>
                      <m:r>
                        <m:rPr>
                          <m:nor/>
                        </m:rPr>
                        <a:rPr lang="fr-FR" sz="1700">
                          <a:ea typeface="Times New Roman" panose="02020603050405020304" pitchFamily="18" charset="0"/>
                          <a:cs typeface="Times New Roman" panose="02020603050405020304" pitchFamily="18" charset="0"/>
                        </a:rPr>
                        <m:t>th</m:t>
                      </m:r>
                      <m:r>
                        <m:rPr>
                          <m:nor/>
                        </m:rPr>
                        <a:rPr lang="fr-FR" sz="1700">
                          <a:ea typeface="Times New Roman" panose="02020603050405020304" pitchFamily="18" charset="0"/>
                          <a:cs typeface="Times New Roman" panose="02020603050405020304" pitchFamily="18" charset="0"/>
                        </a:rPr>
                        <m:t>ỏ</m:t>
                      </m:r>
                      <m:r>
                        <m:rPr>
                          <m:nor/>
                        </m:rPr>
                        <a:rPr lang="fr-FR" sz="1700">
                          <a:ea typeface="Times New Roman" panose="02020603050405020304" pitchFamily="18" charset="0"/>
                          <a:cs typeface="Times New Roman" panose="02020603050405020304" pitchFamily="18" charset="0"/>
                        </a:rPr>
                        <m:t>a</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m:t>
                      </m:r>
                      <m:r>
                        <m:rPr>
                          <m:nor/>
                        </m:rPr>
                        <a:rPr lang="fr-FR" sz="1700">
                          <a:ea typeface="Times New Roman" panose="02020603050405020304" pitchFamily="18" charset="0"/>
                          <a:cs typeface="Times New Roman" panose="02020603050405020304" pitchFamily="18" charset="0"/>
                        </a:rPr>
                        <m:t>ã</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95607" y="1108509"/>
                <a:ext cx="4572000" cy="357514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28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3192028"/>
              </a:xfrm>
              <a:prstGeom prst="rect">
                <a:avLst/>
              </a:prstGeom>
            </p:spPr>
            <p:txBody>
              <a:bodyPr wrap="square">
                <a:spAutoFit/>
              </a:bodyPr>
              <a:lstStyle/>
              <a:p>
                <a:pPr algn="just">
                  <a:lnSpc>
                    <a:spcPct val="150000"/>
                  </a:lnSpc>
                </a:pPr>
                <a14:m>
                  <m:oMath xmlns:m="http://schemas.openxmlformats.org/officeDocument/2006/math">
                    <m:r>
                      <a:rPr lang="en-US" sz="1700" i="1">
                        <a:latin typeface="Cambria Math" panose="02040503050406030204" pitchFamily="18" charset="0"/>
                        <a:ea typeface="Times New Roman" panose="02020603050405020304" pitchFamily="18" charset="0"/>
                        <a:cs typeface="Times New Roman" panose="02020603050405020304" pitchFamily="18" charset="0"/>
                      </a:rPr>
                      <m:t>𝑐</m:t>
                    </m:r>
                    <m:r>
                      <a:rPr lang="en-US" sz="1700"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700">
                    <a:effectLst/>
                    <a:latin typeface="+mn-lt"/>
                    <a:ea typeface="Times New Roman" panose="02020603050405020304" pitchFamily="18" charset="0"/>
                    <a:cs typeface="Times New Roman" panose="02020603050405020304" pitchFamily="18" charset="0"/>
                  </a:rPr>
                  <a:t>Điều kiện xác định: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5</m:t>
                          </m:r>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e>
                          </m:d>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10</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−14+10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1700">
                    <a:effectLst/>
                    <a:latin typeface="+mn-lt"/>
                    <a:ea typeface="Times New Roman" panose="02020603050405020304" pitchFamily="18" charset="0"/>
                    <a:cs typeface="Times New Roman" panose="02020603050405020304" pitchFamily="18" charset="0"/>
                  </a:rPr>
                  <a:t> (không thỏa mãn điều kiện)</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fr-FR" sz="1700">
                    <a:effectLst/>
                    <a:latin typeface="+mn-lt"/>
                    <a:ea typeface="Times New Roman" panose="02020603050405020304" pitchFamily="18" charset="0"/>
                    <a:cs typeface="Times New Roman" panose="02020603050405020304" pitchFamily="18" charset="0"/>
                  </a:rPr>
                  <a:t>Vậy phương trình vô nghiệm.</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3192028"/>
              </a:xfrm>
              <a:prstGeom prst="rect">
                <a:avLst/>
              </a:prstGeom>
              <a:blipFill>
                <a:blip r:embed="rId7"/>
                <a:stretch>
                  <a:fillRect l="-1074" b="-765"/>
                </a:stretch>
              </a:blipFill>
            </p:spPr>
            <p:txBody>
              <a:bodyPr/>
              <a:lstStyle/>
              <a:p>
                <a:r>
                  <a:rPr lang="en-US">
                    <a:noFill/>
                  </a:rPr>
                  <a:t> </a:t>
                </a:r>
              </a:p>
            </p:txBody>
          </p:sp>
        </mc:Fallback>
      </mc:AlternateContent>
    </p:spTree>
    <p:extLst>
      <p:ext uri="{BB962C8B-B14F-4D97-AF65-F5344CB8AC3E}">
        <p14:creationId xmlns:p14="http://schemas.microsoft.com/office/powerpoint/2010/main" val="3839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up)">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289342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a:effectLst/>
                    <a:latin typeface="+mn-lt"/>
                    <a:ea typeface="Times New Roman" panose="02020603050405020304" pitchFamily="18" charset="0"/>
                    <a:cs typeface="Times New Roman" panose="02020603050405020304" pitchFamily="18" charset="0"/>
                  </a:rPr>
                  <a:t> Điều kiện xác định: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700">
                  <a:effectLst/>
                  <a:latin typeface="+mn-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latin typeface="Cambria Math" panose="02040503050406030204" pitchFamily="18" charset="0"/>
                                  <a:ea typeface="Times New Roman" panose="02020603050405020304" pitchFamily="18" charset="0"/>
                                  <a:cs typeface="Times New Roman" panose="02020603050405020304" pitchFamily="18" charset="0"/>
                                </a:rPr>
                                <m:t>−6</m:t>
                              </m:r>
                            </m:e>
                          </m:d>
                        </m:num>
                        <m:den>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700" i="1">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latin typeface="Cambria Math" panose="02040503050406030204" pitchFamily="18" charset="0"/>
                              <a:ea typeface="Times New Roman" panose="02020603050405020304" pitchFamily="18" charset="0"/>
                              <a:cs typeface="Times New Roman" panose="02020603050405020304" pitchFamily="18" charset="0"/>
                            </a:rPr>
                            <m:t>3</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1700" i="1">
                              <a:latin typeface="Cambria Math" panose="02040503050406030204" pitchFamily="18" charset="0"/>
                              <a:ea typeface="Times New Roman" panose="02020603050405020304" pitchFamily="18" charset="0"/>
                              <a:cs typeface="Times New Roman" panose="02020603050405020304" pitchFamily="18" charset="0"/>
                            </a:rPr>
                            <m:t>2</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−12=2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1700">
                    <a:effectLst/>
                    <a:latin typeface="+mn-lt"/>
                    <a:ea typeface="Times New Roman" panose="02020603050405020304" pitchFamily="18" charset="0"/>
                    <a:cs typeface="Times New Roman" panose="02020603050405020304" pitchFamily="18" charset="0"/>
                  </a:rPr>
                  <a:t> (thỏa mãn điều kiện)</a:t>
                </a:r>
                <a:r>
                  <a:rPr lang="en-US" sz="1700">
                    <a:effectLst/>
                    <a:latin typeface="+mn-lt"/>
                    <a:ea typeface="Times New Roman" panose="02020603050405020304" pitchFamily="18"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2893421"/>
              </a:xfrm>
              <a:prstGeom prst="rect">
                <a:avLst/>
              </a:prstGeom>
              <a:blipFill>
                <a:blip r:embed="rId7"/>
                <a:stretch>
                  <a:fillRect b="-422"/>
                </a:stretch>
              </a:blipFill>
            </p:spPr>
            <p:txBody>
              <a:bodyPr/>
              <a:lstStyle/>
              <a:p>
                <a:r>
                  <a:rPr lang="en-US">
                    <a:noFill/>
                  </a:rPr>
                  <a:t> </a:t>
                </a:r>
              </a:p>
            </p:txBody>
          </p:sp>
        </mc:Fallback>
      </mc:AlternateContent>
    </p:spTree>
    <p:extLst>
      <p:ext uri="{BB962C8B-B14F-4D97-AF65-F5344CB8AC3E}">
        <p14:creationId xmlns:p14="http://schemas.microsoft.com/office/powerpoint/2010/main" val="36449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Rectangle 56"/>
          <p:cNvSpPr/>
          <p:nvPr/>
        </p:nvSpPr>
        <p:spPr>
          <a:xfrm>
            <a:off x="1738421" y="80469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VẬN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DỤNG</a:t>
            </a:r>
            <a:endParaRPr kumimoji="0" lang="en-US" sz="7000" b="1" i="0" u="none" strike="noStrike" kern="0" cap="none" spc="0" normalizeH="0" baseline="0" noProof="0">
              <a:ln>
                <a:noFill/>
              </a:ln>
              <a:solidFill>
                <a:srgbClr val="00487E"/>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3028019" y="2795346"/>
            <a:ext cx="3049196" cy="1804865"/>
          </a:xfrm>
          <a:prstGeom prst="rect">
            <a:avLst/>
          </a:prstGeom>
        </p:spPr>
      </p:pic>
    </p:spTree>
    <p:extLst>
      <p:ext uri="{BB962C8B-B14F-4D97-AF65-F5344CB8AC3E}">
        <p14:creationId xmlns:p14="http://schemas.microsoft.com/office/powerpoint/2010/main" val="387761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4" name="Rectangle 123"/>
          <p:cNvSpPr/>
          <p:nvPr/>
        </p:nvSpPr>
        <p:spPr>
          <a:xfrm>
            <a:off x="661776" y="430218"/>
            <a:ext cx="7806362" cy="16619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3</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7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r>
              <a:rPr lang="vi-VN" sz="1700">
                <a:solidFill>
                  <a:prstClr val="black"/>
                </a:solidFill>
                <a:cs typeface="Arial" panose="020B0604020202020204" pitchFamily="34" charset="0"/>
              </a:rPr>
              <a:t>Một ca nô đi xuôi dòng từ địa điểm A đến địa điểm B, rồi lại đi ngược dòng từ địa điểm B trở về địa điểm A. Thời gian cả đi và về là 3 giờ. Tính tốc độ của dòng nước. Biết tốc độ của ca nô khi nước yên lặng là 27 km/h và độ dài quãng đường AB là 40 km.</a:t>
            </a:r>
          </a:p>
        </p:txBody>
      </p:sp>
      <p:sp>
        <p:nvSpPr>
          <p:cNvPr id="126" name="Google Shape;1913;p42"/>
          <p:cNvSpPr/>
          <p:nvPr/>
        </p:nvSpPr>
        <p:spPr>
          <a:xfrm rot="2165">
            <a:off x="4105817" y="2215491"/>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6" name="Rectangle 15"/>
              <p:cNvSpPr/>
              <p:nvPr/>
            </p:nvSpPr>
            <p:spPr>
              <a:xfrm>
                <a:off x="661776" y="2720761"/>
                <a:ext cx="7390737" cy="2013243"/>
              </a:xfrm>
              <a:prstGeom prst="rect">
                <a:avLst/>
              </a:prstGeom>
            </p:spPr>
            <p:txBody>
              <a:bodyPr wrap="square">
                <a:spAutoFit/>
              </a:bodyPr>
              <a:lstStyle/>
              <a:p>
                <a:pPr algn="just">
                  <a:lnSpc>
                    <a:spcPct val="150000"/>
                  </a:lnSpc>
                </a:pPr>
                <a:r>
                  <a:rPr lang="vi-VN" sz="1700" dirty="0">
                    <a:latin typeface="+mn-lt"/>
                    <a:ea typeface="Calibri" panose="020F0502020204030204" pitchFamily="34" charset="0"/>
                    <a:cs typeface="Times New Roman" panose="02020603050405020304" pitchFamily="18" charset="0"/>
                  </a:rPr>
                  <a:t>Gọi vận tốc của dòng nước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dirty="0">
                    <a:effectLst/>
                    <a:latin typeface="+mn-lt"/>
                    <a:ea typeface="Calibri" panose="020F0502020204030204" pitchFamily="34" charset="0"/>
                    <a:cs typeface="Times New Roman" panose="02020603050405020304" pitchFamily="18" charset="0"/>
                  </a:rPr>
                  <a:t> (km/h)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0&lt;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1700" i="1">
                        <a:effectLst/>
                        <a:latin typeface="Cambria Math" panose="02040503050406030204" pitchFamily="18" charset="0"/>
                        <a:ea typeface="Calibri" panose="020F0502020204030204" pitchFamily="34" charset="0"/>
                        <a:cs typeface="Times New Roman" panose="02020603050405020304" pitchFamily="18" charset="0"/>
                      </a:rPr>
                      <m:t>&lt;27</m:t>
                    </m:r>
                  </m:oMath>
                </a14:m>
                <a:r>
                  <a:rPr lang="vi-VN" sz="1700" dirty="0">
                    <a:effectLst/>
                    <a:latin typeface="+mn-lt"/>
                    <a:ea typeface="Calibri" panose="020F0502020204030204" pitchFamily="34" charset="0"/>
                    <a:cs typeface="Times New Roman" panose="02020603050405020304" pitchFamily="18" charset="0"/>
                  </a:rPr>
                  <a:t>)</a:t>
                </a:r>
                <a:endParaRPr lang="en-US" sz="1700" dirty="0">
                  <a:effectLst/>
                  <a:latin typeface="+mn-lt"/>
                  <a:ea typeface="Arial" panose="020B0604020202020204" pitchFamily="34" charset="0"/>
                  <a:cs typeface="Times New Roman" panose="02020603050405020304" pitchFamily="18" charset="0"/>
                </a:endParaRPr>
              </a:p>
              <a:p>
                <a:pPr algn="just">
                  <a:lnSpc>
                    <a:spcPct val="150000"/>
                  </a:lnSpc>
                </a:pPr>
                <a:r>
                  <a:rPr lang="vi-VN" sz="1700" dirty="0">
                    <a:effectLst/>
                    <a:latin typeface="+mn-lt"/>
                    <a:ea typeface="Calibri" panose="020F0502020204030204" pitchFamily="34" charset="0"/>
                    <a:cs typeface="Times New Roman" panose="02020603050405020304" pitchFamily="18" charset="0"/>
                  </a:rPr>
                  <a:t>Vận tốc</a:t>
                </a:r>
                <a:r>
                  <a:rPr lang="en-US" sz="1700">
                    <a:effectLst/>
                    <a:latin typeface="+mn-lt"/>
                    <a:ea typeface="Calibri" panose="020F0502020204030204" pitchFamily="34" charset="0"/>
                    <a:cs typeface="Times New Roman" panose="02020603050405020304" pitchFamily="18" charset="0"/>
                  </a:rPr>
                  <a:t> </a:t>
                </a:r>
                <a:r>
                  <a:rPr lang="vi-VN" sz="1700">
                    <a:latin typeface="+mn-lt"/>
                    <a:ea typeface="Calibri" panose="020F0502020204030204" pitchFamily="34" charset="0"/>
                    <a:cs typeface="Times New Roman" panose="02020603050405020304" pitchFamily="18" charset="0"/>
                  </a:rPr>
                  <a:t>của cano khi đi xuôi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dirty="0">
                    <a:latin typeface="+mn-lt"/>
                    <a:ea typeface="Calibri" panose="020F0502020204030204" pitchFamily="34" charset="0"/>
                    <a:cs typeface="Times New Roman" panose="02020603050405020304" pitchFamily="18" charset="0"/>
                  </a:rPr>
                  <a:t> đến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dirty="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dirty="0">
                    <a:latin typeface="+mn-lt"/>
                    <a:ea typeface="Calibri" panose="020F0502020204030204" pitchFamily="34" charset="0"/>
                    <a:cs typeface="Times New Roman" panose="02020603050405020304" pitchFamily="18" charset="0"/>
                  </a:rPr>
                  <a:t> (km/h)</a:t>
                </a:r>
                <a:endParaRPr lang="en-US" sz="1700" dirty="0">
                  <a:latin typeface="+mn-lt"/>
                  <a:ea typeface="Arial" panose="020B0604020202020204" pitchFamily="34" charset="0"/>
                  <a:cs typeface="Times New Roman" panose="02020603050405020304" pitchFamily="18" charset="0"/>
                </a:endParaRPr>
              </a:p>
              <a:p>
                <a:pPr algn="just">
                  <a:lnSpc>
                    <a:spcPct val="150000"/>
                  </a:lnSpc>
                </a:pPr>
                <a:r>
                  <a:rPr lang="vi-VN" sz="1700" dirty="0">
                    <a:latin typeface="+mn-lt"/>
                    <a:ea typeface="Calibri" panose="020F0502020204030204" pitchFamily="34" charset="0"/>
                    <a:cs typeface="Times New Roman" panose="02020603050405020304" pitchFamily="18" charset="0"/>
                  </a:rPr>
                  <a:t>Vận tốc của cano khi đi ngược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dirty="0">
                    <a:latin typeface="+mn-lt"/>
                    <a:ea typeface="Calibri" panose="020F0502020204030204" pitchFamily="34" charset="0"/>
                    <a:cs typeface="Times New Roman" panose="02020603050405020304" pitchFamily="18" charset="0"/>
                  </a:rPr>
                  <a:t> về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dirty="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dirty="0">
                    <a:latin typeface="+mn-lt"/>
                    <a:ea typeface="Calibri" panose="020F0502020204030204" pitchFamily="34" charset="0"/>
                    <a:cs typeface="Times New Roman" panose="02020603050405020304" pitchFamily="18" charset="0"/>
                  </a:rPr>
                  <a:t> (km/h</a:t>
                </a:r>
                <a:r>
                  <a:rPr lang="vi-VN" sz="1700" dirty="0">
                    <a:effectLst/>
                    <a:latin typeface="+mn-lt"/>
                    <a:ea typeface="Calibri" panose="020F0502020204030204" pitchFamily="34" charset="0"/>
                    <a:cs typeface="Times New Roman" panose="02020603050405020304" pitchFamily="18" charset="0"/>
                  </a:rPr>
                  <a:t>)</a:t>
                </a:r>
                <a:endParaRPr lang="en-US" sz="1700" dirty="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Th</m:t>
                      </m:r>
                      <m:r>
                        <m:rPr>
                          <m:nor/>
                        </m:rPr>
                        <a:rPr lang="vi-VN" sz="1700">
                          <a:ea typeface="Calibri" panose="020F0502020204030204" pitchFamily="34" charset="0"/>
                          <a:cs typeface="Times New Roman" panose="02020603050405020304" pitchFamily="18" charset="0"/>
                        </a:rPr>
                        <m:t>ờ</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gian</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cano</m:t>
                      </m:r>
                      <m:r>
                        <m:rPr>
                          <m:nor/>
                        </m:rPr>
                        <a:rPr lang="vi-VN" sz="1700">
                          <a:ea typeface="Calibri" panose="020F0502020204030204" pitchFamily="34" charset="0"/>
                          <a:cs typeface="Times New Roman" panose="02020603050405020304" pitchFamily="18" charset="0"/>
                        </a:rPr>
                        <m:t> đ</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xu</m:t>
                      </m:r>
                      <m:r>
                        <m:rPr>
                          <m:nor/>
                        </m:rPr>
                        <a:rPr lang="vi-VN" sz="1700">
                          <a:ea typeface="Calibri" panose="020F0502020204030204" pitchFamily="34" charset="0"/>
                          <a:cs typeface="Times New Roman" panose="02020603050405020304" pitchFamily="18" charset="0"/>
                        </a:rPr>
                        <m:t>ô</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d</m:t>
                      </m:r>
                      <m:r>
                        <m:rPr>
                          <m:nor/>
                        </m:rPr>
                        <a:rPr lang="vi-VN" sz="1700">
                          <a:ea typeface="Calibri" panose="020F0502020204030204" pitchFamily="34" charset="0"/>
                          <a:cs typeface="Times New Roman" panose="02020603050405020304" pitchFamily="18" charset="0"/>
                        </a:rPr>
                        <m:t>ò</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l</m:t>
                      </m:r>
                      <m:r>
                        <m:rPr>
                          <m:nor/>
                        </m:rPr>
                        <a:rPr lang="vi-VN"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27+</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vi-VN" sz="1700">
                          <a:ea typeface="Calibri" panose="020F0502020204030204" pitchFamily="34" charset="0"/>
                          <a:cs typeface="Times New Roman" panose="02020603050405020304" pitchFamily="18" charset="0"/>
                        </a:rPr>
                        <m:t>(</m:t>
                      </m:r>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ờ)</m:t>
                      </m:r>
                    </m:oMath>
                  </m:oMathPara>
                </a14:m>
                <a:endParaRPr lang="en-US" sz="1700" dirty="0">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61776" y="2720761"/>
                <a:ext cx="7390737" cy="2013243"/>
              </a:xfrm>
              <a:prstGeom prst="rect">
                <a:avLst/>
              </a:prstGeom>
              <a:blipFill>
                <a:blip r:embed="rId3"/>
                <a:stretch>
                  <a:fillRect l="-5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barn(inVertical)">
                                      <p:cBhvr>
                                        <p:cTn id="14" dur="500"/>
                                        <p:tgtEl>
                                          <p:spTgt spid="1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left)">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up)">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p:cNvSpPr/>
              <p:nvPr/>
            </p:nvSpPr>
            <p:spPr>
              <a:xfrm>
                <a:off x="1180772" y="365409"/>
                <a:ext cx="6826195" cy="4346703"/>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vi-VN" sz="1700" smtClean="0">
                          <a:latin typeface="Arial" panose="020B0604020202020204" pitchFamily="34" charset="0"/>
                          <a:ea typeface="Calibri" panose="020F0502020204030204" pitchFamily="34" charset="0"/>
                          <a:cs typeface="Times New Roman" panose="02020603050405020304" pitchFamily="18" charset="0"/>
                        </a:rPr>
                        <m:t>Th</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ờ</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gian</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cano</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đ</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ượ</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d</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ò</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l</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700">
                          <a:latin typeface="Arial" panose="020B0604020202020204" pitchFamily="34" charset="0"/>
                          <a:ea typeface="Calibri" panose="020F0502020204030204" pitchFamily="34" charset="0"/>
                          <a:cs typeface="Times New Roman" panose="02020603050405020304" pitchFamily="18" charset="0"/>
                        </a:rPr>
                        <m:t>(</m:t>
                      </m:r>
                      <m:r>
                        <m:rPr>
                          <m:nor/>
                        </m:rPr>
                        <a:rPr lang="vi-VN" sz="1700">
                          <a:latin typeface="Arial" panose="020B0604020202020204" pitchFamily="34" charset="0"/>
                          <a:ea typeface="Calibri" panose="020F0502020204030204" pitchFamily="34" charset="0"/>
                          <a:cs typeface="Times New Roman" panose="02020603050405020304" pitchFamily="18" charset="0"/>
                        </a:rPr>
                        <m:t>gi</m:t>
                      </m:r>
                      <m:r>
                        <m:rPr>
                          <m:nor/>
                        </m:rPr>
                        <a:rPr lang="vi-VN" sz="1700">
                          <a:latin typeface="Arial" panose="020B0604020202020204" pitchFamily="34" charset="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a:p>
                <a:pPr lvl="0" algn="just">
                  <a:lnSpc>
                    <a:spcPct val="150000"/>
                  </a:lnSpc>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tổng thời gian đi và về của cano là 3 giờ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)=3(729−</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2160=2187−3</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Ta thấy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r>
                  <a:rPr lang="en-US" sz="1700">
                    <a:ea typeface="Calibri" panose="020F0502020204030204" pitchFamily="34" charset="0"/>
                    <a:cs typeface="Times New Roman" panose="02020603050405020304" pitchFamily="18" charset="0"/>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vận tốc dòng nước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km/h.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1180772" y="365409"/>
                <a:ext cx="6826195" cy="4346703"/>
              </a:xfrm>
              <a:prstGeom prst="rect">
                <a:avLst/>
              </a:prstGeom>
              <a:blipFill>
                <a:blip r:embed="rId3"/>
                <a:stretch>
                  <a:fillRect l="-626"/>
                </a:stretch>
              </a:blipFill>
            </p:spPr>
            <p:txBody>
              <a:bodyPr/>
              <a:lstStyle/>
              <a:p>
                <a:r>
                  <a:rPr lang="en-US">
                    <a:noFill/>
                  </a:rPr>
                  <a:t> </a:t>
                </a:r>
              </a:p>
            </p:txBody>
          </p:sp>
        </mc:Fallback>
      </mc:AlternateContent>
    </p:spTree>
    <p:extLst>
      <p:ext uri="{BB962C8B-B14F-4D97-AF65-F5344CB8AC3E}">
        <p14:creationId xmlns:p14="http://schemas.microsoft.com/office/powerpoint/2010/main" val="12041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wipe(up)">
                                      <p:cBhvr>
                                        <p:cTn id="20" dur="500"/>
                                        <p:tgtEl>
                                          <p:spTgt spid="1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wipe(up)">
                                      <p:cBhvr>
                                        <p:cTn id="24" dur="500"/>
                                        <p:tgtEl>
                                          <p:spTgt spid="16">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wipe(up)">
                                      <p:cBhvr>
                                        <p:cTn id="28" dur="500"/>
                                        <p:tgtEl>
                                          <p:spTgt spid="16">
                                            <p:txEl>
                                              <p:pRg st="5" end="5"/>
                                            </p:txEl>
                                          </p:spTgt>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up)">
                                      <p:cBhvr>
                                        <p:cTn id="32" dur="500"/>
                                        <p:tgtEl>
                                          <p:spTgt spid="16">
                                            <p:txEl>
                                              <p:pRg st="6" end="6"/>
                                            </p:txEl>
                                          </p:spTgt>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wipe(up)">
                                      <p:cBhvr>
                                        <p:cTn id="36" dur="500"/>
                                        <p:tgtEl>
                                          <p:spTgt spid="1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barn(inVertical)">
                                      <p:cBhvr>
                                        <p:cTn id="4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p:cNvGrpSpPr/>
          <p:nvPr/>
        </p:nvGrpSpPr>
        <p:grpSpPr>
          <a:xfrm>
            <a:off x="741835" y="510840"/>
            <a:ext cx="7740704" cy="3440942"/>
            <a:chOff x="741835" y="434712"/>
            <a:chExt cx="7740704" cy="3440942"/>
          </a:xfrm>
        </p:grpSpPr>
        <mc:AlternateContent xmlns:mc="http://schemas.openxmlformats.org/markup-compatibility/2006" xmlns:a14="http://schemas.microsoft.com/office/drawing/2010/main">
          <mc:Choice Requires="a14">
            <p:sp>
              <p:nvSpPr>
                <p:cNvPr id="34" name="TextBox 33"/>
                <p:cNvSpPr txBox="1"/>
                <p:nvPr/>
              </p:nvSpPr>
              <p:spPr>
                <a:xfrm>
                  <a:off x="741835" y="434712"/>
                  <a:ext cx="7740704" cy="3440942"/>
                </a:xfrm>
                <a:prstGeom prst="rect">
                  <a:avLst/>
                </a:prstGeom>
                <a:noFill/>
              </p:spPr>
              <p:txBody>
                <a:bodyPr wrap="square" rtlCol="0">
                  <a:spAutoFit/>
                </a:bodyPr>
                <a:lstStyle/>
                <a:p>
                  <a:pPr lvl="0" algn="just" defTabSz="1828800">
                    <a:lnSpc>
                      <a:spcPct val="160000"/>
                    </a:lnSpc>
                    <a:buClr>
                      <a:srgbClr val="2D1549"/>
                    </a:buClr>
                    <a:buSzPts val="1100"/>
                    <a:defRPr/>
                  </a:pPr>
                  <a:r>
                    <a:rPr lang="vi-VN" sz="1700" b="1" kern="1200">
                      <a:solidFill>
                        <a:srgbClr val="1F497D"/>
                      </a:solidFill>
                      <a:latin typeface="Arial" panose="020B0604020202020204" pitchFamily="34" charset="0"/>
                      <a:ea typeface="+mn-ea"/>
                      <a:cs typeface="Arial" panose="020B0604020202020204" pitchFamily="34" charset="0"/>
                    </a:rPr>
                    <a:t>Bài </a:t>
                  </a:r>
                  <a:r>
                    <a:rPr lang="en-US" sz="1700" b="1" kern="1200">
                      <a:solidFill>
                        <a:srgbClr val="1F497D"/>
                      </a:solidFill>
                      <a:latin typeface="Arial" panose="020B0604020202020204" pitchFamily="34" charset="0"/>
                      <a:ea typeface="+mn-ea"/>
                      <a:cs typeface="Arial" panose="020B0604020202020204" pitchFamily="34" charset="0"/>
                    </a:rPr>
                    <a:t>4</a:t>
                  </a:r>
                  <a:r>
                    <a:rPr lang="vi-VN" sz="1700" b="1" kern="1200">
                      <a:solidFill>
                        <a:srgbClr val="1F497D"/>
                      </a:solidFill>
                      <a:latin typeface="Arial" panose="020B0604020202020204" pitchFamily="34" charset="0"/>
                      <a:ea typeface="+mn-ea"/>
                      <a:cs typeface="Arial" panose="020B0604020202020204" pitchFamily="34" charset="0"/>
                    </a:rPr>
                    <a:t> (SGK</a:t>
                  </a:r>
                  <a:r>
                    <a:rPr lang="en-US" sz="1700" b="1" kern="1200">
                      <a:solidFill>
                        <a:srgbClr val="1F497D"/>
                      </a:solidFill>
                      <a:latin typeface="Arial" panose="020B0604020202020204" pitchFamily="34" charset="0"/>
                      <a:ea typeface="+mn-ea"/>
                      <a:cs typeface="Arial" panose="020B0604020202020204" pitchFamily="34" charset="0"/>
                    </a:rPr>
                    <a:t> – </a:t>
                  </a:r>
                  <a:r>
                    <a:rPr lang="vi-VN" sz="1700" b="1" kern="1200">
                      <a:solidFill>
                        <a:srgbClr val="1F497D"/>
                      </a:solidFill>
                      <a:latin typeface="Arial" panose="020B0604020202020204" pitchFamily="34" charset="0"/>
                      <a:ea typeface="+mn-ea"/>
                      <a:cs typeface="Arial" panose="020B0604020202020204" pitchFamily="34" charset="0"/>
                    </a:rPr>
                    <a:t>tr.</a:t>
                  </a:r>
                  <a:r>
                    <a:rPr lang="en-US" sz="1700" b="1">
                      <a:solidFill>
                        <a:srgbClr val="1F497D"/>
                      </a:solidFill>
                      <a:latin typeface="Arial" panose="020B0604020202020204" pitchFamily="34" charset="0"/>
                      <a:cs typeface="Arial" panose="020B0604020202020204" pitchFamily="34" charset="0"/>
                    </a:rPr>
                    <a:t>11</a:t>
                  </a:r>
                  <a:r>
                    <a:rPr lang="en-US" sz="1700" b="1" kern="1200">
                      <a:solidFill>
                        <a:srgbClr val="1F497D"/>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Một doanh nghiệp sử dụng than để sản xuất sản phẩm. Doanh nghiệp đó lập kế hoạch tài chính cho việc loại bỏ chất ô nhiễm trong khí thải theo dự kiến sau: Để loại bỏ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m:t>
                      </m:r>
                    </m:oMath>
                  </a14:m>
                  <a:r>
                    <a:rPr lang="vi-VN" sz="1700" kern="1200">
                      <a:solidFill>
                        <a:sysClr val="windowText" lastClr="000000"/>
                      </a:solidFill>
                      <a:latin typeface="Arial" panose="020B0604020202020204" pitchFamily="34" charset="0"/>
                      <a:ea typeface="+mn-ea"/>
                      <a:cs typeface="Arial" panose="020B0604020202020204" pitchFamily="34" charset="0"/>
                    </a:rPr>
                    <a:t> chất ô nhiễm trong khí thải thì chi phí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𝐶</m:t>
                      </m:r>
                    </m:oMath>
                  </a14:m>
                  <a:r>
                    <a:rPr lang="vi-VN" sz="1700" kern="1200">
                      <a:solidFill>
                        <a:sysClr val="windowText" lastClr="000000"/>
                      </a:solidFill>
                      <a:latin typeface="Arial" panose="020B0604020202020204" pitchFamily="34" charset="0"/>
                      <a:ea typeface="+mn-ea"/>
                      <a:cs typeface="Arial" panose="020B0604020202020204" pitchFamily="34" charset="0"/>
                    </a:rPr>
                    <a:t> (triệu đồng) được tính theo công thức:</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với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0≤</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&lt;100 </m:t>
                      </m:r>
                    </m:oMath>
                  </a14:m>
                  <a:r>
                    <a:rPr lang="vi-VN" sz="1700" kern="1200">
                      <a:solidFill>
                        <a:sysClr val="windowText" lastClr="000000"/>
                      </a:solidFill>
                      <a:latin typeface="Arial" panose="020B0604020202020204" pitchFamily="34" charset="0"/>
                      <a:ea typeface="+mn-ea"/>
                      <a:cs typeface="Arial" panose="020B0604020202020204" pitchFamily="34" charset="0"/>
                    </a:rPr>
                    <a:t>(Nguồn: John W. Cell, Engineering Problems Illustrating Mathematics, MeGraw-Hill Book Company, Inc. New York and London, năm 1943). Với chi phí là 420 triệu đồng thì doanh nghiệp loại bỏ được bao nhiêu phần trăm chất gây ô nhiễm trong khí thải (làm tròn kết quả đến hàng phần mười)?</a:t>
                  </a:r>
                  <a:endParaRPr kumimoji="0" lang="vi-VN"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740704" cy="3440942"/>
                </a:xfrm>
                <a:prstGeom prst="rect">
                  <a:avLst/>
                </a:prstGeom>
                <a:blipFill>
                  <a:blip r:embed="rId3"/>
                  <a:stretch>
                    <a:fillRect l="-552" r="-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71866" y="1659376"/>
                  <a:ext cx="1443087" cy="56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1650" i="1" kern="1200">
                            <a:solidFill>
                              <a:sysClr val="windowText" lastClr="000000"/>
                            </a:solidFill>
                            <a:latin typeface="Cambria Math" panose="02040503050406030204" pitchFamily="18" charset="0"/>
                            <a:ea typeface="+mn-ea"/>
                            <a:cs typeface="Arial" panose="020B0604020202020204" pitchFamily="34" charset="0"/>
                          </a:rPr>
                          <m:t>𝐶</m:t>
                        </m:r>
                        <m:r>
                          <a:rPr lang="vi-VN" sz="1650" i="1" kern="1200">
                            <a:solidFill>
                              <a:sysClr val="windowText" lastClr="000000"/>
                            </a:solidFill>
                            <a:latin typeface="Cambria Math" panose="02040503050406030204" pitchFamily="18" charset="0"/>
                            <a:ea typeface="+mn-ea"/>
                            <a:cs typeface="Arial" panose="020B0604020202020204" pitchFamily="34" charset="0"/>
                          </a:rPr>
                          <m:t> =</m:t>
                        </m:r>
                        <m:f>
                          <m:fPr>
                            <m:ctrlPr>
                              <a:rPr lang="vi-VN" sz="1650" i="1" kern="1200">
                                <a:solidFill>
                                  <a:sysClr val="windowText" lastClr="000000"/>
                                </a:solidFill>
                                <a:latin typeface="Cambria Math" panose="02040503050406030204" pitchFamily="18" charset="0"/>
                                <a:ea typeface="+mn-ea"/>
                                <a:cs typeface="Arial" panose="020B0604020202020204" pitchFamily="34" charset="0"/>
                              </a:rPr>
                            </m:ctrlPr>
                          </m:fPr>
                          <m:num>
                            <m:r>
                              <a:rPr lang="en-US" sz="1650" i="1" kern="1200">
                                <a:solidFill>
                                  <a:sysClr val="windowText" lastClr="000000"/>
                                </a:solidFill>
                                <a:latin typeface="Cambria Math" panose="02040503050406030204" pitchFamily="18" charset="0"/>
                                <a:ea typeface="+mn-ea"/>
                                <a:cs typeface="Arial" panose="020B0604020202020204" pitchFamily="34" charset="0"/>
                              </a:rPr>
                              <m:t>80</m:t>
                            </m:r>
                          </m:num>
                          <m:den>
                            <m:r>
                              <a:rPr lang="en-US" sz="1650" i="1" kern="1200">
                                <a:solidFill>
                                  <a:sysClr val="windowText" lastClr="000000"/>
                                </a:solidFill>
                                <a:latin typeface="Cambria Math" panose="02040503050406030204" pitchFamily="18" charset="0"/>
                                <a:ea typeface="+mn-ea"/>
                                <a:cs typeface="Arial" panose="020B0604020202020204" pitchFamily="34" charset="0"/>
                              </a:rPr>
                              <m:t>100−</m:t>
                            </m:r>
                            <m:r>
                              <a:rPr lang="en-US" sz="1650" i="1" kern="1200">
                                <a:solidFill>
                                  <a:sysClr val="windowText" lastClr="000000"/>
                                </a:solidFill>
                                <a:latin typeface="Cambria Math" panose="02040503050406030204" pitchFamily="18" charset="0"/>
                                <a:ea typeface="+mn-ea"/>
                                <a:cs typeface="Arial" panose="020B0604020202020204" pitchFamily="34" charset="0"/>
                              </a:rPr>
                              <m:t>𝑃</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671866" y="1659376"/>
                  <a:ext cx="1443087" cy="569387"/>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834864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836317" y="673066"/>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456539" y="1274995"/>
                <a:ext cx="6687519" cy="3220882"/>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Với chi phí là 420 triệu đồng thì doanh nghiệp loại bỏ được: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100−</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ả</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ph</m:t>
                      </m:r>
                      <m:r>
                        <m:rPr>
                          <m:nor/>
                        </m:rPr>
                        <a:rPr lang="vi-VN" sz="1700">
                          <a:ea typeface="Calibri" panose="020F0502020204030204" pitchFamily="34" charset="0"/>
                          <a:cs typeface="Times New Roman" panose="02020603050405020304" pitchFamily="18" charset="0"/>
                        </a:rPr>
                        <m:t>ươ</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tr</m:t>
                      </m:r>
                      <m:r>
                        <m:rPr>
                          <m:nor/>
                        </m:rPr>
                        <a:rPr lang="vi-VN" sz="1700">
                          <a:ea typeface="Calibri" panose="020F0502020204030204" pitchFamily="34" charset="0"/>
                          <a:cs typeface="Times New Roman" panose="02020603050405020304" pitchFamily="18" charset="0"/>
                        </a:rPr>
                        <m:t>ì</m:t>
                      </m:r>
                      <m:r>
                        <m:rPr>
                          <m:nor/>
                        </m:rPr>
                        <a:rPr lang="vi-VN" sz="1700">
                          <a:ea typeface="Calibri" panose="020F0502020204030204" pitchFamily="34" charset="0"/>
                          <a:cs typeface="Times New Roman" panose="02020603050405020304" pitchFamily="18" charset="0"/>
                        </a:rPr>
                        <m:t>nh</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vi-VN" sz="1700" i="1">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420</m:t>
                      </m:r>
                      <m:d>
                        <m:dPr>
                          <m:ctrlPr>
                            <a:rPr lang="vi-VN" sz="1700" i="1" smtClean="0">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e>
                      </m:d>
                      <m:r>
                        <a:rPr lang="vi-VN" sz="1700" i="1">
                          <a:latin typeface="Cambria Math" panose="02040503050406030204" pitchFamily="18" charset="0"/>
                          <a:ea typeface="Calibri" panose="020F0502020204030204" pitchFamily="34" charset="0"/>
                          <a:cs typeface="Times New Roman" panose="02020603050405020304" pitchFamily="18" charset="0"/>
                        </a:rPr>
                        <m:t>=</m:t>
                      </m:r>
                      <m:r>
                        <a:rPr lang="en-US" sz="1700" b="0" i="1" smtClean="0">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r>
                        <a:rPr lang="vi-VN"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420 . 100−80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≈99,8%</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56539" y="1274995"/>
                <a:ext cx="6687519" cy="3220882"/>
              </a:xfrm>
              <a:prstGeom prst="rect">
                <a:avLst/>
              </a:prstGeo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40856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up)">
                                      <p:cBhvr>
                                        <p:cTn id="24" dur="500"/>
                                        <p:tgtEl>
                                          <p:spTgt spid="2">
                                            <p:txEl>
                                              <p:pRg st="3" end="3"/>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grpSp>
        <p:nvGrpSpPr>
          <p:cNvPr id="9" name="Group 8"/>
          <p:cNvGrpSpPr/>
          <p:nvPr/>
        </p:nvGrpSpPr>
        <p:grpSpPr>
          <a:xfrm>
            <a:off x="710837" y="650324"/>
            <a:ext cx="7696994" cy="3875182"/>
            <a:chOff x="749583" y="689069"/>
            <a:chExt cx="7696994" cy="3842491"/>
          </a:xfrm>
        </p:grpSpPr>
        <p:pic>
          <p:nvPicPr>
            <p:cNvPr id="6" name="Picture 5"/>
            <p:cNvPicPr>
              <a:picLocks noChangeAspect="1"/>
            </p:cNvPicPr>
            <p:nvPr/>
          </p:nvPicPr>
          <p:blipFill>
            <a:blip r:embed="rId3"/>
            <a:stretch>
              <a:fillRect/>
            </a:stretch>
          </p:blipFill>
          <p:spPr>
            <a:xfrm>
              <a:off x="4956976" y="2226055"/>
              <a:ext cx="3189866" cy="2202822"/>
            </a:xfrm>
            <a:prstGeom prst="rect">
              <a:avLst/>
            </a:prstGeom>
          </p:spPr>
        </p:pic>
        <p:grpSp>
          <p:nvGrpSpPr>
            <p:cNvPr id="8" name="Group 7"/>
            <p:cNvGrpSpPr/>
            <p:nvPr/>
          </p:nvGrpSpPr>
          <p:grpSpPr>
            <a:xfrm>
              <a:off x="749583" y="689069"/>
              <a:ext cx="7696994" cy="3842491"/>
              <a:chOff x="718586" y="565082"/>
              <a:chExt cx="7696994" cy="3842491"/>
            </a:xfrm>
          </p:grpSpPr>
          <p:sp>
            <p:nvSpPr>
              <p:cNvPr id="15" name="TextBox 14"/>
              <p:cNvSpPr txBox="1"/>
              <p:nvPr/>
            </p:nvSpPr>
            <p:spPr>
              <a:xfrm>
                <a:off x="718586" y="565082"/>
                <a:ext cx="7696994" cy="1434303"/>
              </a:xfrm>
              <a:prstGeom prst="rect">
                <a:avLst/>
              </a:prstGeom>
              <a:noFill/>
            </p:spPr>
            <p:txBody>
              <a:bodyPr wrap="square" rtlCol="0">
                <a:spAutoFit/>
              </a:bodyPr>
              <a:lstStyle/>
              <a:p>
                <a:pPr lvl="0" algn="just" defTabSz="1828800">
                  <a:lnSpc>
                    <a:spcPct val="160000"/>
                  </a:lnSpc>
                  <a:buClr>
                    <a:srgbClr val="2D1549"/>
                  </a:buClr>
                  <a:buSzPts val="1100"/>
                  <a:defRPr/>
                </a:pPr>
                <a:r>
                  <a:rPr lang="vi-VN" sz="1900" b="1" kern="1200">
                    <a:solidFill>
                      <a:srgbClr val="1F497D"/>
                    </a:solidFill>
                    <a:latin typeface="Arial" panose="020B0604020202020204" pitchFamily="34" charset="0"/>
                    <a:ea typeface="+mn-ea"/>
                    <a:cs typeface="Arial" panose="020B0604020202020204" pitchFamily="34" charset="0"/>
                  </a:rPr>
                  <a:t>Bài </a:t>
                </a:r>
                <a:r>
                  <a:rPr lang="en-US" sz="1900" b="1" kern="1200">
                    <a:solidFill>
                      <a:srgbClr val="1F497D"/>
                    </a:solidFill>
                    <a:latin typeface="Arial" panose="020B0604020202020204" pitchFamily="34" charset="0"/>
                    <a:ea typeface="+mn-ea"/>
                    <a:cs typeface="Arial" panose="020B0604020202020204" pitchFamily="34" charset="0"/>
                  </a:rPr>
                  <a:t>5</a:t>
                </a:r>
                <a:r>
                  <a:rPr lang="vi-VN" sz="1900" b="1" kern="1200">
                    <a:solidFill>
                      <a:srgbClr val="1F497D"/>
                    </a:solidFill>
                    <a:latin typeface="Arial" panose="020B0604020202020204" pitchFamily="34" charset="0"/>
                    <a:ea typeface="+mn-ea"/>
                    <a:cs typeface="Arial" panose="020B0604020202020204" pitchFamily="34" charset="0"/>
                  </a:rPr>
                  <a:t> (SGK</a:t>
                </a:r>
                <a:r>
                  <a:rPr lang="en-US" sz="1900" b="1" kern="1200">
                    <a:solidFill>
                      <a:srgbClr val="1F497D"/>
                    </a:solidFill>
                    <a:latin typeface="Arial" panose="020B0604020202020204" pitchFamily="34" charset="0"/>
                    <a:ea typeface="+mn-ea"/>
                    <a:cs typeface="Arial" panose="020B0604020202020204" pitchFamily="34" charset="0"/>
                  </a:rPr>
                  <a:t> – </a:t>
                </a:r>
                <a:r>
                  <a:rPr lang="vi-VN" sz="1900" b="1" kern="1200">
                    <a:solidFill>
                      <a:srgbClr val="1F497D"/>
                    </a:solidFill>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lang="en-US" sz="1900" b="1" kern="1200">
                    <a:solidFill>
                      <a:srgbClr val="1F497D"/>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Bạn Hoa dự định dùng hết số tiền 600 nghìn đồng để mua một số chiếc áo đồng giá tặng các bạn có hoàn cảnh khó khăn. Khi đến cửa hàng, loại áo mà bạn Hoa dự định mua được</a:t>
                </a:r>
              </a:p>
            </p:txBody>
          </p:sp>
          <p:sp>
            <p:nvSpPr>
              <p:cNvPr id="7" name="Rectangle 6"/>
              <p:cNvSpPr/>
              <p:nvPr/>
            </p:nvSpPr>
            <p:spPr>
              <a:xfrm>
                <a:off x="726336" y="1976138"/>
                <a:ext cx="3899908" cy="2431435"/>
              </a:xfrm>
              <a:prstGeom prst="rect">
                <a:avLst/>
              </a:prstGeom>
            </p:spPr>
            <p:txBody>
              <a:bodyPr wrap="square">
                <a:spAutoFit/>
              </a:bodyPr>
              <a:lstStyle/>
              <a:p>
                <a:pPr lvl="0" algn="just" defTabSz="1828800">
                  <a:lnSpc>
                    <a:spcPct val="160000"/>
                  </a:lnSpc>
                  <a:buClr>
                    <a:srgbClr val="2D1549"/>
                  </a:buClr>
                  <a:buSzPts val="1100"/>
                  <a:defRPr/>
                </a:pPr>
                <a:r>
                  <a:rPr lang="vi-VN" sz="1900" kern="1200">
                    <a:solidFill>
                      <a:sysClr val="windowText" lastClr="000000"/>
                    </a:solidFill>
                    <a:latin typeface="Arial" panose="020B0604020202020204" pitchFamily="34" charset="0"/>
                    <a:ea typeface="+mn-ea"/>
                    <a:cs typeface="Arial" panose="020B0604020202020204" pitchFamily="34" charset="0"/>
                  </a:rPr>
                  <a:t>Giảm</a:t>
                </a:r>
                <a:r>
                  <a:rPr lang="en-US" sz="1900" kern="1200">
                    <a:solidFill>
                      <a:sysClr val="windowText" lastClr="000000"/>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giá 30 nghìn đồng/chiếc. Do vậy, bạn Hoa đã mua được số lượng áo gấp 1,25 lần so với số lượng dự định. Tính giá tiền của mỗi chiếc áo bạn Hoa đã mua.</a:t>
                </a:r>
              </a:p>
            </p:txBody>
          </p:sp>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8"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085586" y="1380503"/>
                <a:ext cx="7020027" cy="286924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Gọi số tiền của một chiếc áo ban đầu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ban</m:t>
                      </m:r>
                      <m:r>
                        <m:rPr>
                          <m:nor/>
                        </m:rPr>
                        <a:rPr lang="vi-VN" sz="1800">
                          <a:ea typeface="Calibri" panose="020F0502020204030204" pitchFamily="34" charset="0"/>
                          <a:cs typeface="Times New Roman" panose="02020603050405020304" pitchFamily="18" charset="0"/>
                        </a:rPr>
                        <m:t> đầ</m:t>
                      </m:r>
                      <m:r>
                        <m:rPr>
                          <m:nor/>
                        </m:rPr>
                        <a:rPr lang="vi-VN" sz="1800">
                          <a:ea typeface="Calibri" panose="020F0502020204030204" pitchFamily="34" charset="0"/>
                          <a:cs typeface="Times New Roman" panose="02020603050405020304" pitchFamily="18" charset="0"/>
                        </a:rPr>
                        <m:t>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Số tiền của một chiếc áo khi được giảm giá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sau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khi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ả</m:t>
                      </m:r>
                      <m:r>
                        <m:rPr>
                          <m:nor/>
                        </m:rPr>
                        <a:rPr lang="vi-VN" sz="1800">
                          <a:ea typeface="Calibri" panose="020F0502020204030204" pitchFamily="34" charset="0"/>
                          <a:cs typeface="Times New Roman" panose="02020603050405020304" pitchFamily="18" charset="0"/>
                        </a:rPr>
                        <m:t>m</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085586" y="1380503"/>
                <a:ext cx="7020027" cy="2869247"/>
              </a:xfrm>
              <a:prstGeom prst="rect">
                <a:avLst/>
              </a:prstGeom>
              <a:blipFill>
                <a:blip r:embed="rId3"/>
                <a:stretch>
                  <a:fillRect l="-694"/>
                </a:stretch>
              </a:blipFill>
            </p:spPr>
            <p:txBody>
              <a:bodyPr/>
              <a:lstStyle/>
              <a:p>
                <a:r>
                  <a:rPr lang="en-US">
                    <a:noFill/>
                  </a:rPr>
                  <a:t> </a:t>
                </a:r>
              </a:p>
            </p:txBody>
          </p:sp>
        </mc:Fallback>
      </mc:AlternateContent>
    </p:spTree>
    <p:extLst>
      <p:ext uri="{BB962C8B-B14F-4D97-AF65-F5344CB8AC3E}">
        <p14:creationId xmlns:p14="http://schemas.microsoft.com/office/powerpoint/2010/main" val="5844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8" name="Group 7"/>
          <p:cNvGrpSpPr/>
          <p:nvPr/>
        </p:nvGrpSpPr>
        <p:grpSpPr>
          <a:xfrm>
            <a:off x="714956" y="659954"/>
            <a:ext cx="7681621" cy="3807859"/>
            <a:chOff x="-2003343" y="546774"/>
            <a:chExt cx="7681621" cy="3807859"/>
          </a:xfrm>
        </p:grpSpPr>
        <p:sp>
          <p:nvSpPr>
            <p:cNvPr id="9" name="Rounded Rectangle 8"/>
            <p:cNvSpPr/>
            <p:nvPr/>
          </p:nvSpPr>
          <p:spPr>
            <a:xfrm>
              <a:off x="1427785" y="546774"/>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Rectangle 9"/>
                <p:cNvSpPr/>
                <p:nvPr/>
              </p:nvSpPr>
              <p:spPr>
                <a:xfrm>
                  <a:off x="-2003343" y="976144"/>
                  <a:ext cx="7681621" cy="3378489"/>
                </a:xfrm>
                <a:prstGeom prst="rect">
                  <a:avLst/>
                </a:prstGeom>
              </p:spPr>
              <p:txBody>
                <a:bodyPr wrap="square">
                  <a:spAutoFit/>
                </a:bodyPr>
                <a:lstStyle/>
                <a:p>
                  <a:pPr algn="just">
                    <a:lnSpc>
                      <a:spcPct val="155000"/>
                    </a:lnSpc>
                  </a:pPr>
                  <a:r>
                    <a:rPr lang="en-US" sz="1750">
                      <a:latin typeface="Arial" panose="020B0604020202020204" pitchFamily="34" charset="0"/>
                      <a:cs typeface="Arial" panose="020B0604020202020204" pitchFamily="34" charset="0"/>
                    </a:rPr>
                    <a:t>a) Cho hai số thực </a:t>
                  </a:r>
                  <a14:m>
                    <m:oMath xmlns:m="http://schemas.openxmlformats.org/officeDocument/2006/math">
                      <m:r>
                        <a:rPr lang="en-US" sz="1750" b="0" i="1" smtClean="0">
                          <a:latin typeface="Cambria Math" panose="02040503050406030204" pitchFamily="18" charset="0"/>
                          <a:cs typeface="Arial" panose="020B0604020202020204" pitchFamily="34" charset="0"/>
                        </a:rPr>
                        <m:t>𝑢</m:t>
                      </m:r>
                      <m:r>
                        <a:rPr lang="en-US" sz="1750" b="0" i="1" smtClean="0">
                          <a:latin typeface="Cambria Math" panose="02040503050406030204" pitchFamily="18" charset="0"/>
                          <a:cs typeface="Arial" panose="020B0604020202020204" pitchFamily="34" charset="0"/>
                        </a:rPr>
                        <m:t>,</m:t>
                      </m:r>
                      <m:r>
                        <a:rPr lang="en-US" sz="1750" b="0" i="1" smtClean="0">
                          <a:latin typeface="Cambria Math" panose="02040503050406030204" pitchFamily="18" charset="0"/>
                          <a:cs typeface="Arial" panose="020B0604020202020204" pitchFamily="34" charset="0"/>
                        </a:rPr>
                        <m:t>𝑣</m:t>
                      </m:r>
                    </m:oMath>
                  </a14:m>
                  <a:r>
                    <a:rPr lang="en-US" sz="1750">
                      <a:latin typeface="Arial" panose="020B0604020202020204" pitchFamily="34" charset="0"/>
                      <a:cs typeface="Arial" panose="020B0604020202020204" pitchFamily="34" charset="0"/>
                    </a:rPr>
                    <a:t> có tích</a:t>
                  </a:r>
                  <a:r>
                    <a:rPr lang="en-US" sz="1750">
                      <a:cs typeface="Arial" panose="020B0604020202020204" pitchFamily="34" charset="0"/>
                    </a:rPr>
                    <a:t> </a:t>
                  </a:r>
                  <a14:m>
                    <m:oMath xmlns:m="http://schemas.openxmlformats.org/officeDocument/2006/math">
                      <m:r>
                        <a:rPr lang="en-US" sz="1750" i="1">
                          <a:latin typeface="Cambria Math" panose="02040503050406030204" pitchFamily="18" charset="0"/>
                          <a:cs typeface="Arial" panose="020B0604020202020204" pitchFamily="34" charset="0"/>
                        </a:rPr>
                        <m:t>𝑢𝑣</m:t>
                      </m:r>
                      <m:r>
                        <a:rPr lang="en-US" sz="1750" b="0" i="1" smtClean="0">
                          <a:latin typeface="Cambria Math" panose="02040503050406030204" pitchFamily="18" charset="0"/>
                          <a:cs typeface="Arial" panose="020B0604020202020204" pitchFamily="34" charset="0"/>
                        </a:rPr>
                        <m:t>=0</m:t>
                      </m:r>
                    </m:oMath>
                  </a14:m>
                  <a:r>
                    <a:rPr lang="en-US" sz="1750">
                      <a:latin typeface="Arial" panose="020B0604020202020204" pitchFamily="34" charset="0"/>
                      <a:cs typeface="Arial" panose="020B0604020202020204" pitchFamily="34" charset="0"/>
                    </a:rPr>
                    <a:t>. Có nhận xét gì về giá trị của </a:t>
                  </a:r>
                  <a14:m>
                    <m:oMath xmlns:m="http://schemas.openxmlformats.org/officeDocument/2006/math">
                      <m:r>
                        <a:rPr lang="en-US" sz="1750" i="1">
                          <a:latin typeface="Cambria Math" panose="02040503050406030204" pitchFamily="18" charset="0"/>
                          <a:cs typeface="Arial" panose="020B0604020202020204" pitchFamily="34" charset="0"/>
                        </a:rPr>
                        <m:t>𝑢</m:t>
                      </m:r>
                      <m:r>
                        <a:rPr lang="en-US" sz="1750" i="1">
                          <a:latin typeface="Cambria Math" panose="02040503050406030204" pitchFamily="18" charset="0"/>
                          <a:cs typeface="Arial" panose="020B0604020202020204" pitchFamily="34" charset="0"/>
                        </a:rPr>
                        <m:t>,</m:t>
                      </m:r>
                      <m:r>
                        <a:rPr lang="en-US" sz="1750" i="1">
                          <a:latin typeface="Cambria Math" panose="02040503050406030204" pitchFamily="18" charset="0"/>
                          <a:cs typeface="Arial" panose="020B0604020202020204" pitchFamily="34" charset="0"/>
                        </a:rPr>
                        <m:t>𝑣</m:t>
                      </m:r>
                      <m:r>
                        <a:rPr lang="en-US" sz="1750" b="0" i="0" smtClean="0">
                          <a:latin typeface="Cambria Math" panose="02040503050406030204" pitchFamily="18" charset="0"/>
                          <a:cs typeface="Arial" panose="020B0604020202020204" pitchFamily="34" charset="0"/>
                        </a:rPr>
                        <m:t>?</m:t>
                      </m:r>
                    </m:oMath>
                  </a14:m>
                  <a:endParaRPr lang="en-US"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b) Cho phương trình </a:t>
                  </a:r>
                  <a14:m>
                    <m:oMath xmlns:m="http://schemas.openxmlformats.org/officeDocument/2006/math">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−3</m:t>
                          </m:r>
                        </m:e>
                      </m:d>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2</m:t>
                          </m:r>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+1</m:t>
                          </m:r>
                        </m:e>
                      </m:d>
                      <m:r>
                        <a:rPr lang="en-US" sz="1750" b="0" i="1" smtClean="0">
                          <a:latin typeface="Cambria Math" panose="02040503050406030204" pitchFamily="18" charset="0"/>
                          <a:cs typeface="Arial" panose="020B0604020202020204" pitchFamily="34" charset="0"/>
                        </a:rPr>
                        <m:t>=0.</m:t>
                      </m:r>
                    </m:oMath>
                  </a14:m>
                  <a:endParaRPr lang="en-US" sz="1750" b="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Hãy giải mỗi phương trình bậc nhất sau: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2</m:t>
                      </m:r>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+1=0.</m:t>
                      </m:r>
                    </m:oMath>
                  </a14:m>
                  <a:endParaRPr lang="vi-VN"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Chứng tỏ rằng nghiệm của phương trình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và nghiệm của phương trình</a:t>
                  </a:r>
                  <a:r>
                    <a:rPr lang="en-US" sz="1750">
                      <a:latin typeface="Arial" panose="020B0604020202020204" pitchFamily="34" charset="0"/>
                      <a:cs typeface="Arial" panose="020B0604020202020204" pitchFamily="34" charset="0"/>
                    </a:rPr>
                    <a:t> </a:t>
                  </a:r>
                  <a14:m>
                    <m:oMath xmlns:m="http://schemas.openxmlformats.org/officeDocument/2006/math">
                      <m:r>
                        <a:rPr lang="vi-VN" sz="1750" i="1" smtClean="0">
                          <a:latin typeface="Cambria Math" panose="02040503050406030204" pitchFamily="18" charset="0"/>
                          <a:cs typeface="Arial" panose="020B0604020202020204" pitchFamily="34" charset="0"/>
                        </a:rPr>
                        <m:t>2</m:t>
                      </m:r>
                      <m:r>
                        <a:rPr lang="vi-VN" sz="1750" i="1" smtClean="0">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đều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endParaRPr lang="en-US" sz="1750">
                    <a:latin typeface="Arial" panose="020B0604020202020204" pitchFamily="34" charset="0"/>
                    <a:cs typeface="Arial" panose="020B0604020202020204" pitchFamily="34" charset="0"/>
                  </a:endParaRPr>
                </a:p>
                <a:p>
                  <a:pPr lvl="0"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Giả sử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m:t>
                      </m:r>
                      <m:sSub>
                        <m:sSubPr>
                          <m:ctrlPr>
                            <a:rPr lang="vi-VN" sz="1750" i="1" smtClean="0">
                              <a:latin typeface="Cambria Math" panose="02040503050406030204" pitchFamily="18" charset="0"/>
                              <a:cs typeface="Arial" panose="020B0604020202020204" pitchFamily="34" charset="0"/>
                            </a:rPr>
                          </m:ctrlPr>
                        </m:sSubPr>
                        <m:e>
                          <m:r>
                            <a:rPr lang="en-US" sz="1750" b="0" i="1" smtClean="0">
                              <a:latin typeface="Cambria Math" panose="02040503050406030204" pitchFamily="18" charset="0"/>
                              <a:cs typeface="Arial" panose="020B0604020202020204" pitchFamily="34" charset="0"/>
                            </a:rPr>
                            <m:t>𝑥</m:t>
                          </m:r>
                        </m:e>
                        <m:sub>
                          <m:r>
                            <a:rPr lang="en-US" sz="1750" b="0" i="1" smtClean="0">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r>
                    <a:rPr lang="vi-VN" sz="1750">
                      <a:latin typeface="Arial" panose="020B0604020202020204" pitchFamily="34" charset="0"/>
                      <a:cs typeface="Arial" panose="020B0604020202020204" pitchFamily="34" charset="0"/>
                    </a:rPr>
                    <a:t>. Giá trị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m:t>
                      </m:r>
                      <m:sSub>
                        <m:sSubPr>
                          <m:ctrlPr>
                            <a:rPr lang="vi-VN" sz="1750" i="1">
                              <a:latin typeface="Cambria Math" panose="02040503050406030204" pitchFamily="18" charset="0"/>
                              <a:cs typeface="Arial" panose="020B0604020202020204" pitchFamily="34" charset="0"/>
                            </a:rPr>
                          </m:ctrlPr>
                        </m:sSubPr>
                        <m:e>
                          <m:r>
                            <a:rPr lang="en-US" sz="1750" i="1">
                              <a:latin typeface="Cambria Math" panose="02040503050406030204" pitchFamily="18" charset="0"/>
                              <a:cs typeface="Arial" panose="020B0604020202020204" pitchFamily="34" charset="0"/>
                            </a:rPr>
                            <m:t>𝑥</m:t>
                          </m:r>
                        </m:e>
                        <m:sub>
                          <m:r>
                            <a:rPr lang="en-US" sz="1750" i="1">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có phải là nghiệm của phương trình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hoặc phương trình </a:t>
                  </a:r>
                  <a14:m>
                    <m:oMath xmlns:m="http://schemas.openxmlformats.org/officeDocument/2006/math">
                      <m:r>
                        <a:rPr lang="vi-VN" sz="1750" i="1">
                          <a:latin typeface="Cambria Math" panose="02040503050406030204" pitchFamily="18" charset="0"/>
                          <a:cs typeface="Arial" panose="020B0604020202020204" pitchFamily="34" charset="0"/>
                        </a:rPr>
                        <m:t>2</m:t>
                      </m:r>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hay không?</a:t>
                  </a:r>
                </a:p>
              </p:txBody>
            </p:sp>
          </mc:Choice>
          <mc:Fallback xmlns="">
            <p:sp>
              <p:nvSpPr>
                <p:cNvPr id="10" name="Rectangle 9"/>
                <p:cNvSpPr>
                  <a:spLocks noRot="1" noChangeAspect="1" noMove="1" noResize="1" noEditPoints="1" noAdjustHandles="1" noChangeArrowheads="1" noChangeShapeType="1" noTextEdit="1"/>
                </p:cNvSpPr>
                <p:nvPr/>
              </p:nvSpPr>
              <p:spPr>
                <a:xfrm>
                  <a:off x="-2003343" y="976144"/>
                  <a:ext cx="7681621" cy="3378489"/>
                </a:xfrm>
                <a:prstGeom prst="rect">
                  <a:avLst/>
                </a:prstGeom>
                <a:blipFill>
                  <a:blip r:embed="rId3"/>
                  <a:stretch>
                    <a:fillRect l="-556" r="-556" b="-1625"/>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36289" y="1210021"/>
                <a:ext cx="7363054" cy="333027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Hoa đã mua được số lượng áo gấp 1,25 lần so với số lượng dự định (ban đầu)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=1,25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=750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−22 500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giá của một chiếc áo ban đầu là: 150 nghìn đồng.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36289" y="1210021"/>
                <a:ext cx="7363054" cy="3330271"/>
              </a:xfrm>
              <a:prstGeom prst="rect">
                <a:avLst/>
              </a:prstGeom>
              <a:blipFill>
                <a:blip r:embed="rId3"/>
                <a:stretch>
                  <a:fillRect l="-580" r="-580"/>
                </a:stretch>
              </a:blipFill>
            </p:spPr>
            <p:txBody>
              <a:bodyPr/>
              <a:lstStyle/>
              <a:p>
                <a:r>
                  <a:rPr lang="en-US">
                    <a:noFill/>
                  </a:rPr>
                  <a:t> </a:t>
                </a:r>
              </a:p>
            </p:txBody>
          </p:sp>
        </mc:Fallback>
      </mc:AlternateContent>
      <p:sp>
        <p:nvSpPr>
          <p:cNvPr id="4"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474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0" name="TextBox 29"/>
              <p:cNvSpPr txBox="1"/>
              <p:nvPr/>
            </p:nvSpPr>
            <p:spPr>
              <a:xfrm>
                <a:off x="819324" y="465436"/>
                <a:ext cx="7604004" cy="2492990"/>
              </a:xfrm>
              <a:prstGeom prst="rect">
                <a:avLst/>
              </a:prstGeom>
              <a:noFill/>
            </p:spPr>
            <p:txBody>
              <a:bodyPr wrap="square" rtlCol="0">
                <a:spAutoFit/>
              </a:bodyPr>
              <a:lstStyle/>
              <a:p>
                <a:pPr lvl="0" algn="just" defTabSz="1828800">
                  <a:lnSpc>
                    <a:spcPct val="160000"/>
                  </a:lnSpc>
                  <a:buClr>
                    <a:srgbClr val="2D1549"/>
                  </a:buClr>
                  <a:buSzPts val="1100"/>
                  <a:defRPr/>
                </a:pPr>
                <a:r>
                  <a:rPr lang="vi-VN" sz="1950" b="1" kern="1200">
                    <a:solidFill>
                      <a:srgbClr val="1F497D"/>
                    </a:solidFill>
                    <a:latin typeface="Arial" panose="020B0604020202020204" pitchFamily="34" charset="0"/>
                    <a:ea typeface="+mn-ea"/>
                    <a:cs typeface="Arial" panose="020B0604020202020204" pitchFamily="34" charset="0"/>
                  </a:rPr>
                  <a:t>Bài </a:t>
                </a:r>
                <a:r>
                  <a:rPr lang="en-US" sz="1950" b="1" kern="1200">
                    <a:solidFill>
                      <a:srgbClr val="1F497D"/>
                    </a:solidFill>
                    <a:latin typeface="Arial" panose="020B0604020202020204" pitchFamily="34" charset="0"/>
                    <a:ea typeface="+mn-ea"/>
                    <a:cs typeface="Arial" panose="020B0604020202020204" pitchFamily="34" charset="0"/>
                  </a:rPr>
                  <a:t>6</a:t>
                </a:r>
                <a:r>
                  <a:rPr lang="vi-VN" sz="1950" b="1" kern="1200">
                    <a:solidFill>
                      <a:srgbClr val="1F497D"/>
                    </a:solidFill>
                    <a:latin typeface="Arial" panose="020B0604020202020204" pitchFamily="34" charset="0"/>
                    <a:ea typeface="+mn-ea"/>
                    <a:cs typeface="Arial" panose="020B0604020202020204" pitchFamily="34" charset="0"/>
                  </a:rPr>
                  <a:t> (SGK</a:t>
                </a:r>
                <a:r>
                  <a:rPr lang="en-US" sz="1950" b="1" kern="1200">
                    <a:solidFill>
                      <a:srgbClr val="1F497D"/>
                    </a:solidFill>
                    <a:latin typeface="Arial" panose="020B0604020202020204" pitchFamily="34" charset="0"/>
                    <a:ea typeface="+mn-ea"/>
                    <a:cs typeface="Arial" panose="020B0604020202020204" pitchFamily="34" charset="0"/>
                  </a:rPr>
                  <a:t> – </a:t>
                </a:r>
                <a:r>
                  <a:rPr lang="vi-VN" sz="1950" b="1" kern="1200">
                    <a:solidFill>
                      <a:srgbClr val="1F497D"/>
                    </a:solidFill>
                    <a:latin typeface="Arial" panose="020B0604020202020204" pitchFamily="34" charset="0"/>
                    <a:ea typeface="+mn-ea"/>
                    <a:cs typeface="Arial" panose="020B0604020202020204" pitchFamily="34" charset="0"/>
                  </a:rPr>
                  <a:t>tr.</a:t>
                </a:r>
                <a:r>
                  <a:rPr lang="en-US" sz="1950" b="1">
                    <a:solidFill>
                      <a:srgbClr val="1F497D"/>
                    </a:solidFill>
                    <a:latin typeface="Arial" panose="020B0604020202020204" pitchFamily="34" charset="0"/>
                    <a:cs typeface="Arial" panose="020B0604020202020204" pitchFamily="34" charset="0"/>
                  </a:rPr>
                  <a:t>11</a:t>
                </a:r>
                <a:r>
                  <a:rPr lang="en-US" sz="1950" b="1" kern="1200">
                    <a:solidFill>
                      <a:srgbClr val="1F497D"/>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ea typeface="+mn-ea"/>
                    <a:cs typeface="Arial" panose="020B0604020202020204" pitchFamily="34" charset="0"/>
                  </a:rPr>
                  <a:t>Một mảnh đất có dạng hình chữ nhật với chu vi bằng</a:t>
                </a:r>
                <a:r>
                  <a:rPr lang="en-US" sz="195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a:rPr lang="vi-VN" sz="1950" i="1" kern="1200" smtClean="0">
                        <a:solidFill>
                          <a:sysClr val="windowText" lastClr="000000"/>
                        </a:solidFill>
                        <a:latin typeface="Cambria Math" panose="02040503050406030204" pitchFamily="18" charset="0"/>
                        <a:ea typeface="+mn-ea"/>
                        <a:cs typeface="Arial" panose="020B0604020202020204" pitchFamily="34" charset="0"/>
                      </a:rPr>
                      <m:t>52</m:t>
                    </m:r>
                    <m:r>
                      <a:rPr lang="vi-VN" sz="1950" i="1" kern="1200" smtClean="0">
                        <a:solidFill>
                          <a:sysClr val="windowText" lastClr="000000"/>
                        </a:solidFill>
                        <a:latin typeface="Cambria Math" panose="02040503050406030204" pitchFamily="18" charset="0"/>
                        <a:ea typeface="+mn-ea"/>
                        <a:cs typeface="Arial" panose="020B0604020202020204" pitchFamily="34" charset="0"/>
                      </a:rPr>
                      <m:t>𝑚</m:t>
                    </m:r>
                    <m:r>
                      <a:rPr lang="vi-VN" sz="1950" i="1" kern="1200">
                        <a:solidFill>
                          <a:sysClr val="windowText" lastClr="000000"/>
                        </a:solidFill>
                        <a:latin typeface="Cambria Math" panose="02040503050406030204" pitchFamily="18" charset="0"/>
                        <a:ea typeface="+mn-ea"/>
                        <a:cs typeface="Arial" panose="020B0604020202020204" pitchFamily="34" charset="0"/>
                      </a:rPr>
                      <m:t>. </m:t>
                    </m:r>
                  </m:oMath>
                </a14:m>
                <a:r>
                  <a:rPr lang="vi-VN" sz="1950" kern="1200">
                    <a:solidFill>
                      <a:sysClr val="windowText" lastClr="000000"/>
                    </a:solidFill>
                    <a:latin typeface="Arial" panose="020B0604020202020204" pitchFamily="34" charset="0"/>
                    <a:ea typeface="+mn-ea"/>
                    <a:cs typeface="Arial" panose="020B0604020202020204" pitchFamily="34" charset="0"/>
                  </a:rPr>
                  <a:t>Trên mảnh đất đó, người ta làm một vườn rau có dạng</a:t>
                </a:r>
                <a:r>
                  <a:rPr lang="en-US" sz="1950" kern="1200">
                    <a:solidFill>
                      <a:sysClr val="windowText" lastClr="000000"/>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hình chữ nhật với diện tích là </a:t>
                </a:r>
                <a14:m>
                  <m:oMath xmlns:m="http://schemas.openxmlformats.org/officeDocument/2006/math">
                    <m:r>
                      <a:rPr lang="vi-VN" sz="1950" i="1" kern="1200">
                        <a:solidFill>
                          <a:sysClr val="windowText" lastClr="000000"/>
                        </a:solidFill>
                        <a:latin typeface="Cambria Math" panose="02040503050406030204" pitchFamily="18" charset="0"/>
                        <a:cs typeface="Arial" panose="020B0604020202020204" pitchFamily="34" charset="0"/>
                      </a:rPr>
                      <m:t>112</m:t>
                    </m:r>
                    <m:sSup>
                      <m:sSupPr>
                        <m:ctrlPr>
                          <a:rPr lang="vi-VN" sz="1950" i="1" kern="1200">
                            <a:solidFill>
                              <a:sysClr val="windowText" lastClr="000000"/>
                            </a:solidFill>
                            <a:latin typeface="Cambria Math" panose="02040503050406030204" pitchFamily="18" charset="0"/>
                            <a:cs typeface="Arial" panose="020B0604020202020204" pitchFamily="34" charset="0"/>
                          </a:rPr>
                        </m:ctrlPr>
                      </m:sSupPr>
                      <m:e>
                        <m:r>
                          <a:rPr lang="en-US" sz="1950" i="1" kern="1200">
                            <a:solidFill>
                              <a:sysClr val="windowText" lastClr="000000"/>
                            </a:solidFill>
                            <a:latin typeface="Cambria Math" panose="02040503050406030204" pitchFamily="18" charset="0"/>
                            <a:cs typeface="Arial" panose="020B0604020202020204" pitchFamily="34" charset="0"/>
                          </a:rPr>
                          <m:t>𝑚</m:t>
                        </m:r>
                      </m:e>
                      <m:sup>
                        <m:r>
                          <a:rPr lang="en-US" sz="1950" i="1" kern="1200">
                            <a:solidFill>
                              <a:sysClr val="windowText" lastClr="000000"/>
                            </a:solidFill>
                            <a:latin typeface="Cambria Math" panose="02040503050406030204" pitchFamily="18" charset="0"/>
                            <a:cs typeface="Arial" panose="020B0604020202020204" pitchFamily="34" charset="0"/>
                          </a:rPr>
                          <m:t>2</m:t>
                        </m:r>
                      </m:sup>
                    </m:sSup>
                  </m:oMath>
                </a14:m>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và một lối</a:t>
                </a:r>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đi xung quanh vườn rộng 1 m (Hình 2). </a:t>
                </a:r>
                <a:endParaRPr lang="en-US" sz="1950" kern="1200">
                  <a:solidFill>
                    <a:sysClr val="windowText" lastClr="000000"/>
                  </a:solidFill>
                  <a:latin typeface="Arial" panose="020B0604020202020204" pitchFamily="34" charset="0"/>
                  <a:cs typeface="Arial" panose="020B0604020202020204" pitchFamily="34" charset="0"/>
                </a:endParaRPr>
              </a:p>
              <a:p>
                <a:pPr lvl="0" algn="just" defTabSz="1828800">
                  <a:lnSpc>
                    <a:spcPct val="160000"/>
                  </a:lnSpc>
                  <a:buClr>
                    <a:srgbClr val="2D1549"/>
                  </a:buClr>
                  <a:buSzPts val="1100"/>
                  <a:defRPr/>
                </a:pPr>
                <a:r>
                  <a:rPr lang="vi-VN" sz="1950" kern="1200">
                    <a:solidFill>
                      <a:sysClr val="windowText" lastClr="000000"/>
                    </a:solidFill>
                    <a:latin typeface="Arial" panose="020B0604020202020204" pitchFamily="34" charset="0"/>
                    <a:cs typeface="Arial" panose="020B0604020202020204" pitchFamily="34" charset="0"/>
                  </a:rPr>
                  <a:t>Tính các kích thước của mảnh đất đó.</a:t>
                </a:r>
              </a:p>
            </p:txBody>
          </p:sp>
        </mc:Choice>
        <mc:Fallback xmlns="">
          <p:sp>
            <p:nvSpPr>
              <p:cNvPr id="30" name="TextBox 29"/>
              <p:cNvSpPr txBox="1">
                <a:spLocks noRot="1" noChangeAspect="1" noMove="1" noResize="1" noEditPoints="1" noAdjustHandles="1" noChangeArrowheads="1" noChangeShapeType="1" noTextEdit="1"/>
              </p:cNvSpPr>
              <p:nvPr/>
            </p:nvSpPr>
            <p:spPr>
              <a:xfrm>
                <a:off x="819324" y="465436"/>
                <a:ext cx="7604004" cy="2492990"/>
              </a:xfrm>
              <a:prstGeom prst="rect">
                <a:avLst/>
              </a:prstGeom>
              <a:blipFill>
                <a:blip r:embed="rId2"/>
                <a:stretch>
                  <a:fillRect l="-801" r="-721" b="-122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480699" y="2221186"/>
            <a:ext cx="2816596" cy="2334970"/>
          </a:xfrm>
          <a:prstGeom prst="rect">
            <a:avLst/>
          </a:prstGeom>
        </p:spPr>
      </p:pic>
      <p:pic>
        <p:nvPicPr>
          <p:cNvPr id="8" name="Picture 7"/>
          <p:cNvPicPr>
            <a:picLocks noChangeAspect="1"/>
          </p:cNvPicPr>
          <p:nvPr/>
        </p:nvPicPr>
        <p:blipFill>
          <a:blip r:embed="rId4"/>
          <a:stretch>
            <a:fillRect/>
          </a:stretch>
        </p:blipFill>
        <p:spPr>
          <a:xfrm>
            <a:off x="2623424" y="3511379"/>
            <a:ext cx="656883" cy="688926"/>
          </a:xfrm>
          <a:prstGeom prst="rect">
            <a:avLst/>
          </a:prstGeom>
        </p:spPr>
      </p:pic>
    </p:spTree>
    <p:extLst>
      <p:ext uri="{BB962C8B-B14F-4D97-AF65-F5344CB8AC3E}">
        <p14:creationId xmlns:p14="http://schemas.microsoft.com/office/powerpoint/2010/main" val="217824465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0108" y="1109259"/>
                <a:ext cx="7639974" cy="3353803"/>
              </a:xfrm>
              <a:prstGeom prst="rect">
                <a:avLst/>
              </a:prstGeom>
            </p:spPr>
            <p:txBody>
              <a:bodyPr wrap="square">
                <a:spAutoFit/>
              </a:bodyPr>
              <a:lstStyle/>
              <a:p>
                <a:pPr algn="just">
                  <a:lnSpc>
                    <a:spcPct val="150000"/>
                  </a:lnSpc>
                  <a:spcBef>
                    <a:spcPts val="300"/>
                  </a:spcBef>
                  <a:spcAft>
                    <a:spcPts val="300"/>
                  </a:spcAft>
                </a:pPr>
                <a:r>
                  <a:rPr lang="vi-VN" sz="1700">
                    <a:latin typeface="+mn-lt"/>
                    <a:ea typeface="Calibri" panose="020F0502020204030204" pitchFamily="34" charset="0"/>
                    <a:cs typeface="Times New Roman" panose="02020603050405020304" pitchFamily="18" charset="0"/>
                  </a:rPr>
                  <a:t>Gọi chiều dài của mảnh đất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của mảnh đất là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52</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=26−</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dài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Vì tích của chiều dài và rộng sau khi giảm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chính bằng diện tích vườn rau nên ta có phương trình:</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=112 </m:t>
                    </m:r>
                  </m:oMath>
                </a14:m>
                <a:r>
                  <a:rPr lang="vi-VN"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0108" y="1109259"/>
                <a:ext cx="7639974" cy="3353803"/>
              </a:xfrm>
              <a:prstGeom prst="rect">
                <a:avLst/>
              </a:prstGeom>
              <a:blipFill>
                <a:blip r:embed="rId2"/>
                <a:stretch>
                  <a:fillRect l="-559" r="-479"/>
                </a:stretch>
              </a:blipFill>
            </p:spPr>
            <p:txBody>
              <a:bodyPr/>
              <a:lstStyle/>
              <a:p>
                <a:r>
                  <a:rPr lang="en-US">
                    <a:noFill/>
                  </a:rPr>
                  <a:t> </a:t>
                </a:r>
              </a:p>
            </p:txBody>
          </p:sp>
        </mc:Fallback>
      </mc:AlternateContent>
    </p:spTree>
    <p:extLst>
      <p:ext uri="{BB962C8B-B14F-4D97-AF65-F5344CB8AC3E}">
        <p14:creationId xmlns:p14="http://schemas.microsoft.com/office/powerpoint/2010/main" val="30880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992583" y="1227645"/>
                <a:ext cx="7213770" cy="324935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ta được: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−48+2</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=112</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26−16=10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(hợp lí)</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26−10=16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(vô lí, vì chiều dài lại ngắn hơn chiều rộng).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và kích thước mảnh đất là: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Chiều dài 16 m; Chiều rộng 10 m.</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992583" y="1227645"/>
                <a:ext cx="7213770" cy="3249351"/>
              </a:xfrm>
              <a:prstGeom prst="rect">
                <a:avLst/>
              </a:prstGeom>
              <a:blipFill>
                <a:blip r:embed="rId2"/>
                <a:stretch>
                  <a:fillRect l="-592" r="-507" b="-188"/>
                </a:stretch>
              </a:blipFill>
            </p:spPr>
            <p:txBody>
              <a:bodyPr/>
              <a:lstStyle/>
              <a:p>
                <a:r>
                  <a:rPr lang="en-US">
                    <a:noFill/>
                  </a:rPr>
                  <a:t> </a:t>
                </a:r>
              </a:p>
            </p:txBody>
          </p:sp>
        </mc:Fallback>
      </mc:AlternateContent>
      <p:sp>
        <p:nvSpPr>
          <p:cNvPr id="24"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33917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0" dur="500"/>
                                        <p:tgtEl>
                                          <p:spTgt spid="2">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a:solidFill>
                  <a:srgbClr val="C00000"/>
                </a:solidFill>
                <a:latin typeface="Arial" panose="020B0604020202020204" pitchFamily="34" charset="0"/>
                <a:cs typeface="Arial" panose="020B0604020202020204" pitchFamily="34" charset="0"/>
              </a:rPr>
              <a:t>HƯỚNG DẪN VỀ NHÀ</a:t>
            </a:r>
          </a:p>
        </p:txBody>
      </p:sp>
      <p:sp>
        <p:nvSpPr>
          <p:cNvPr id="81" name="Rectangle 80"/>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82" name="Rectangle 81"/>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83" name="Rectangle 82"/>
          <p:cNvSpPr/>
          <p:nvPr/>
        </p:nvSpPr>
        <p:spPr>
          <a:xfrm>
            <a:off x="1008391" y="3124274"/>
            <a:ext cx="7173450"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2: </a:t>
            </a:r>
            <a:r>
              <a:rPr lang="vi-VN"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Phương trình bậc nhất hai ẩn. Hệ hai phương trình bậc nhất hai ẩn</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46735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81" grpId="0"/>
      <p:bldP spid="82" grpId="0"/>
      <p:bldP spid="8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grpSp>
        <p:nvGrpSpPr>
          <p:cNvPr id="4509" name="Google Shape;4509;p75"/>
          <p:cNvGrpSpPr/>
          <p:nvPr/>
        </p:nvGrpSpPr>
        <p:grpSpPr>
          <a:xfrm>
            <a:off x="6936609" y="3273735"/>
            <a:ext cx="242585" cy="475038"/>
            <a:chOff x="6833975" y="3957025"/>
            <a:chExt cx="346550" cy="678625"/>
          </a:xfrm>
        </p:grpSpPr>
        <p:sp>
          <p:nvSpPr>
            <p:cNvPr id="4510" name="Google Shape;4510;p7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3" name="Google Shape;4513;p75"/>
          <p:cNvGrpSpPr/>
          <p:nvPr/>
        </p:nvGrpSpPr>
        <p:grpSpPr>
          <a:xfrm>
            <a:off x="5504138" y="4116264"/>
            <a:ext cx="1675047" cy="149573"/>
            <a:chOff x="4790625" y="1824675"/>
            <a:chExt cx="2392925" cy="213675"/>
          </a:xfrm>
        </p:grpSpPr>
        <p:sp>
          <p:nvSpPr>
            <p:cNvPr id="4514" name="Google Shape;4514;p7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9" name="Google Shape;4519;p75"/>
          <p:cNvGrpSpPr/>
          <p:nvPr/>
        </p:nvGrpSpPr>
        <p:grpSpPr>
          <a:xfrm>
            <a:off x="8821899" y="3132230"/>
            <a:ext cx="214918" cy="250565"/>
            <a:chOff x="6571050" y="2495000"/>
            <a:chExt cx="307025" cy="357950"/>
          </a:xfrm>
        </p:grpSpPr>
        <p:sp>
          <p:nvSpPr>
            <p:cNvPr id="4520" name="Google Shape;4520;p7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75"/>
          <p:cNvGrpSpPr/>
          <p:nvPr/>
        </p:nvGrpSpPr>
        <p:grpSpPr>
          <a:xfrm>
            <a:off x="7480476" y="1236047"/>
            <a:ext cx="346832" cy="1809080"/>
            <a:chOff x="4713875" y="2486650"/>
            <a:chExt cx="495475" cy="2584400"/>
          </a:xfrm>
        </p:grpSpPr>
        <p:sp>
          <p:nvSpPr>
            <p:cNvPr id="4524" name="Google Shape;4524;p7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9" name="Google Shape;4539;p75"/>
          <p:cNvGrpSpPr/>
          <p:nvPr/>
        </p:nvGrpSpPr>
        <p:grpSpPr>
          <a:xfrm>
            <a:off x="7438777" y="3273137"/>
            <a:ext cx="1063335" cy="1454810"/>
            <a:chOff x="3064150" y="3027700"/>
            <a:chExt cx="1519050" cy="2078300"/>
          </a:xfrm>
        </p:grpSpPr>
        <p:sp>
          <p:nvSpPr>
            <p:cNvPr id="4540" name="Google Shape;4540;p75"/>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Rectangle 145"/>
          <p:cNvSpPr/>
          <p:nvPr/>
        </p:nvSpPr>
        <p:spPr>
          <a:xfrm>
            <a:off x="775049" y="666761"/>
            <a:ext cx="6172200" cy="3070071"/>
          </a:xfrm>
          <a:prstGeom prst="rect">
            <a:avLst/>
          </a:prstGeom>
        </p:spPr>
        <p:txBody>
          <a:bodyPr wrap="square">
            <a:spAutoFit/>
          </a:bodyPr>
          <a:lstStyle/>
          <a:p>
            <a:pPr algn="ctr" defTabSz="457200">
              <a:lnSpc>
                <a:spcPct val="150000"/>
              </a:lnSpc>
              <a:spcBef>
                <a:spcPts val="600"/>
              </a:spcBef>
              <a:buClrTx/>
            </a:pP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circle(in)">
                                      <p:cBhvr>
                                        <p:cTn id="7"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6"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037646" y="1404555"/>
                <a:ext cx="7128345" cy="3093347"/>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a)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𝑢</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hoặc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b)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1:</m:t>
                      </m:r>
                      <m:r>
                        <m:rPr>
                          <m:nor/>
                        </m:rPr>
                        <a:rPr lang="en-US"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m:t>
                      </m:r>
                      <m:r>
                        <m:rPr>
                          <m:nor/>
                        </m:rP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2</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+1=0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m:t>
                    </m:r>
                    <m:r>
                      <m:rPr>
                        <m:nor/>
                      </m:rPr>
                      <a:rPr lang="en-US" sz="1800" b="0" i="0" smtClean="0">
                        <a:ea typeface="Dotum" panose="020B0600000101010101" pitchFamily="34" charset="-127"/>
                        <a:cs typeface="Times New Roman" panose="02020603050405020304" pitchFamily="18" charset="0"/>
                      </a:rPr>
                      <m:t>2</m:t>
                    </m:r>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 </m:t>
                    </m:r>
                  </m:oMath>
                </a14:m>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được: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3−3</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2.3</m:t>
                          </m:r>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18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37646" y="1404555"/>
                <a:ext cx="7128345" cy="3093347"/>
              </a:xfrm>
              <a:prstGeom prst="rect">
                <a:avLst/>
              </a:prstGeom>
              <a:blipFill>
                <a:blip r:embed="rId3"/>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36638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58132" y="1375945"/>
                <a:ext cx="7319177" cy="2711704"/>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vi-VN" sz="18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Thay</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m:rPr>
                          <m:nor/>
                        </m:rP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v</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à</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o</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ph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ươ</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ng</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tr</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ì</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ta</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đượ</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c</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oMath>
                  </m:oMathPara>
                </a14:m>
                <a:endParaRPr kumimoji="0" lang="en-US" sz="1800" b="0" i="1"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Vậy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 đều là nghiệm của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58132" y="1375945"/>
                <a:ext cx="7319177" cy="2711704"/>
              </a:xfrm>
              <a:prstGeom prst="rect">
                <a:avLst/>
              </a:prstGeom>
              <a:blipFill>
                <a:blip r:embed="rId3"/>
                <a:stretch>
                  <a:fillRect l="-666" r="-749" b="-899"/>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0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30910" y="1558825"/>
                <a:ext cx="7525910" cy="223849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m:t>
                    </m:r>
                    <m:r>
                      <m:rPr>
                        <m:nor/>
                      </m:rPr>
                      <a:rPr lang="vi-VN" sz="1800">
                        <a:latin typeface="+mn-lt"/>
                        <a:ea typeface="Dotum" panose="020B0600000101010101" pitchFamily="34" charset="-127"/>
                        <a:cs typeface="Times New Roman" panose="02020603050405020304" pitchFamily="18" charset="0"/>
                      </a:rPr>
                      <m:t> </m:t>
                    </m:r>
                    <m:r>
                      <m:rPr>
                        <m:nor/>
                      </m:rPr>
                      <a:rPr lang="en-US" sz="1800">
                        <a:latin typeface="+mn-lt"/>
                        <a:ea typeface="Dotum" panose="020B0600000101010101" pitchFamily="34" charset="-127"/>
                        <a:cs typeface="Times New Roman" panose="02020603050405020304" pitchFamily="18" charset="0"/>
                      </a:rPr>
                      <m:t>Ý</m:t>
                    </m:r>
                    <m:r>
                      <m:rPr>
                        <m:nor/>
                      </m:rPr>
                      <a:rPr lang="vi-VN" sz="1800">
                        <a:latin typeface="+mn-lt"/>
                        <a:ea typeface="Dotum" panose="020B0600000101010101" pitchFamily="34" charset="-127"/>
                        <a:cs typeface="Times New Roman" panose="02020603050405020304" pitchFamily="18" charset="0"/>
                      </a:rPr>
                      <m:t> </m:t>
                    </m:r>
                    <m:r>
                      <m:rPr>
                        <m:nor/>
                      </m:rPr>
                      <a:rPr lang="en-US" sz="1800" b="0" i="0" smtClean="0">
                        <a:latin typeface="+mn-lt"/>
                        <a:ea typeface="Dotum" panose="020B0600000101010101" pitchFamily="34" charset="-127"/>
                        <a:cs typeface="Times New Roman" panose="02020603050405020304" pitchFamily="18" charset="0"/>
                      </a:rPr>
                      <m:t>3</m:t>
                    </m:r>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có:</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Suy ra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Dotum" panose="020B0600000101010101" pitchFamily="34" charset="-127"/>
                    <a:cs typeface="Times New Roman" panose="02020603050405020304" pitchFamily="18" charset="0"/>
                  </a:rPr>
                  <a:t> hoặc</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 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Vậy giá trị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là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vào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910" y="1558825"/>
                <a:ext cx="7525910" cy="2238498"/>
              </a:xfrm>
              <a:prstGeom prst="rect">
                <a:avLst/>
              </a:prstGeom>
              <a:blipFill>
                <a:blip r:embed="rId3"/>
                <a:stretch>
                  <a:fillRect l="-648" b="-1362"/>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0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4804</Words>
  <Application>Microsoft Office PowerPoint</Application>
  <PresentationFormat>On-screen Show (16:9)</PresentationFormat>
  <Paragraphs>462</Paragraphs>
  <Slides>65</Slides>
  <Notes>56</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Calibri</vt:lpstr>
      <vt:lpstr>Cambria Math</vt:lpstr>
      <vt:lpstr>Archivo Black</vt:lpstr>
      <vt:lpstr>Orbitron Medium</vt:lpstr>
      <vt:lpstr>Montserrat Medium</vt:lpstr>
      <vt:lpstr>Exo 2 Black</vt:lpstr>
      <vt:lpstr>Arial</vt:lpstr>
      <vt:lpstr>Times New Roman</vt:lpstr>
      <vt:lpstr>Wingdings</vt:lpstr>
      <vt:lpstr>Dotum</vt:lpstr>
      <vt:lpstr>DengXian</vt:lpstr>
      <vt:lpstr>Math Subject for Middle School - 8th Grade: Measurement by Slidesgo</vt:lpstr>
      <vt:lpstr>2_Office Theme</vt:lpstr>
      <vt:lpstr>CHÀO MỪNG CẢ LỚP ĐẾN VỚI BUỔI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BUỔI HỌC HÔM NAY!</dc:title>
  <dc:creator>tuyết nguyễn thị ánh</dc:creator>
  <cp:lastModifiedBy>sao kim</cp:lastModifiedBy>
  <cp:revision>46</cp:revision>
  <dcterms:modified xsi:type="dcterms:W3CDTF">2024-09-20T02:05:56Z</dcterms:modified>
</cp:coreProperties>
</file>