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92" r:id="rId4"/>
    <p:sldId id="259" r:id="rId5"/>
    <p:sldId id="260" r:id="rId6"/>
    <p:sldId id="258" r:id="rId7"/>
    <p:sldId id="261" r:id="rId8"/>
    <p:sldId id="262" r:id="rId9"/>
    <p:sldId id="264" r:id="rId10"/>
    <p:sldId id="263" r:id="rId11"/>
    <p:sldId id="293" r:id="rId12"/>
    <p:sldId id="265" r:id="rId13"/>
    <p:sldId id="270" r:id="rId14"/>
    <p:sldId id="266" r:id="rId15"/>
    <p:sldId id="267" r:id="rId16"/>
    <p:sldId id="268" r:id="rId17"/>
    <p:sldId id="269" r:id="rId18"/>
    <p:sldId id="271" r:id="rId19"/>
    <p:sldId id="272" r:id="rId20"/>
    <p:sldId id="273" r:id="rId21"/>
    <p:sldId id="275" r:id="rId22"/>
    <p:sldId id="274" r:id="rId23"/>
    <p:sldId id="281" r:id="rId24"/>
    <p:sldId id="282" r:id="rId25"/>
    <p:sldId id="283" r:id="rId26"/>
    <p:sldId id="289" r:id="rId27"/>
    <p:sldId id="290" r:id="rId28"/>
    <p:sldId id="286" r:id="rId29"/>
    <p:sldId id="285" r:id="rId30"/>
    <p:sldId id="287" r:id="rId31"/>
    <p:sldId id="284" r:id="rId32"/>
    <p:sldId id="276" r:id="rId33"/>
    <p:sldId id="277" r:id="rId34"/>
    <p:sldId id="278" r:id="rId35"/>
    <p:sldId id="280" r:id="rId36"/>
    <p:sldId id="279" r:id="rId37"/>
    <p:sldId id="291" r:id="rId38"/>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480"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11/11/2024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5</a:t>
            </a:fld>
            <a:endParaRPr lang="vi-VN"/>
          </a:p>
        </p:txBody>
      </p:sp>
    </p:spTree>
    <p:extLst>
      <p:ext uri="{BB962C8B-B14F-4D97-AF65-F5344CB8AC3E}">
        <p14:creationId xmlns:p14="http://schemas.microsoft.com/office/powerpoint/2010/main" val="311983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CDE57-8D52-40CB-87E4-09A31BF9524D}" type="slidenum">
              <a:rPr lang="vi-VN" smtClean="0"/>
              <a:t>22</a:t>
            </a:fld>
            <a:endParaRPr lang="vi-VN"/>
          </a:p>
        </p:txBody>
      </p:sp>
    </p:spTree>
    <p:extLst>
      <p:ext uri="{BB962C8B-B14F-4D97-AF65-F5344CB8AC3E}">
        <p14:creationId xmlns:p14="http://schemas.microsoft.com/office/powerpoint/2010/main" val="326342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11/11/2024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11/11/2024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11/11/2024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11/11/2024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11/11/2024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11/11/2024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11/11/2024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11/11/2024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11/11/2024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11/11/2024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11/11/2024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11/11/2024</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 y="3769"/>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405089" y="2587187"/>
            <a:ext cx="5070619" cy="461665"/>
          </a:xfrm>
          <a:prstGeom prst="rect">
            <a:avLst/>
          </a:prstGeom>
          <a:noFill/>
        </p:spPr>
        <p:txBody>
          <a:bodyPr wrap="none" rtlCol="0">
            <a:spAutoFit/>
          </a:bodyPr>
          <a:lstStyle/>
          <a:p>
            <a:r>
              <a:rPr lang="en-US" sz="2400"/>
              <a:t>Bài hát : Trái Đất này là của chúng mình</a:t>
            </a:r>
            <a:endParaRPr lang="vi-VN" sz="2400"/>
          </a:p>
        </p:txBody>
      </p:sp>
    </p:spTree>
    <p:extLst>
      <p:ext uri="{BB962C8B-B14F-4D97-AF65-F5344CB8AC3E}">
        <p14:creationId xmlns:p14="http://schemas.microsoft.com/office/powerpoint/2010/main" val="2683321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83089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716365"/>
            <a:ext cx="7272808" cy="2677656"/>
          </a:xfrm>
          <a:prstGeom prst="rect">
            <a:avLst/>
          </a:prstGeom>
        </p:spPr>
        <p:txBody>
          <a:bodyPr wrap="square">
            <a:spAutoFit/>
          </a:bodyPr>
          <a:lstStyle/>
          <a:p>
            <a:r>
              <a:rPr lang="nl-NL" sz="2800" b="1"/>
              <a:t>- Trái Đất nằm ở vị trí thứ 3 theo thứ tự xa dần Mặt Trời</a:t>
            </a:r>
            <a:r>
              <a:rPr lang="vi-VN" sz="2800" b="1"/>
              <a:t>.</a:t>
            </a:r>
          </a:p>
          <a:p>
            <a:r>
              <a:rPr lang="nl-NL" sz="2800" b="1"/>
              <a:t>- Ý nghĩa: Khoảng cách từ Trái Đất đến Mặt Trời là khoảng cách lí tưởng giúp cho Trái Đất nhận được lượng nhiệt và ánh sáng phù hợp để sự sống có th</a:t>
            </a:r>
            <a:r>
              <a:rPr lang="vi-VN" sz="2800" b="1"/>
              <a:t>ể</a:t>
            </a:r>
            <a:r>
              <a:rPr lang="nl-NL" sz="2800" b="1"/>
              <a:t> tồn tại và phát tri</a:t>
            </a:r>
            <a:r>
              <a:rPr lang="vi-VN" sz="2800" b="1"/>
              <a:t>ể</a:t>
            </a:r>
            <a:r>
              <a:rPr lang="nl-NL" sz="2800" b="1"/>
              <a:t>n</a:t>
            </a:r>
            <a:r>
              <a:rPr lang="vi-VN" sz="2800" b="1"/>
              <a:t>.</a:t>
            </a:r>
            <a:endParaRPr lang="vi-VN" sz="2800" b="1" dirty="0"/>
          </a:p>
        </p:txBody>
      </p:sp>
      <p:sp>
        <p:nvSpPr>
          <p:cNvPr id="3" name="Rectangle 2"/>
          <p:cNvSpPr/>
          <p:nvPr/>
        </p:nvSpPr>
        <p:spPr>
          <a:xfrm>
            <a:off x="395536" y="1131590"/>
            <a:ext cx="6628353" cy="584775"/>
          </a:xfrm>
          <a:prstGeom prst="rect">
            <a:avLst/>
          </a:prstGeom>
        </p:spPr>
        <p:txBody>
          <a:bodyPr wrap="none">
            <a:spAutoFit/>
          </a:bodyPr>
          <a:lstStyle/>
          <a:p>
            <a:r>
              <a:rPr lang="en-US" sz="32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32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Vị trí Trái Đất trong hệ Mặt Trời</a:t>
            </a:r>
            <a:endParaRPr lang="vi-VN"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886385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43808" y="566498"/>
            <a:ext cx="6049397" cy="126188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a:ln/>
                <a:solidFill>
                  <a:schemeClr val="accent3"/>
                </a:solidFill>
                <a:effectLst/>
              </a:rPr>
              <a:t>               </a:t>
            </a:r>
            <a:r>
              <a:rPr lang="en-US" sz="4000" b="1" cap="none" spc="0" smtClean="0">
                <a:ln/>
                <a:solidFill>
                  <a:schemeClr val="accent3"/>
                </a:solidFill>
                <a:effectLst/>
              </a:rPr>
              <a:t>TIẾT </a:t>
            </a:r>
            <a:r>
              <a:rPr lang="en-US" sz="4000" b="1" cap="none" spc="0" smtClean="0">
                <a:ln/>
                <a:solidFill>
                  <a:schemeClr val="accent3"/>
                </a:solidFill>
                <a:effectLst/>
              </a:rPr>
              <a:t>11- </a:t>
            </a:r>
            <a:r>
              <a:rPr lang="vi-VN" sz="4000" b="1" cap="none" spc="0" smtClean="0">
                <a:ln/>
                <a:solidFill>
                  <a:schemeClr val="accent3"/>
                </a:solidFill>
                <a:effectLst/>
              </a:rPr>
              <a:t>Bài </a:t>
            </a:r>
            <a:r>
              <a:rPr lang="en-US" sz="4000" b="1" cap="none" spc="0">
                <a:ln/>
                <a:solidFill>
                  <a:schemeClr val="accent3"/>
                </a:solidFill>
                <a:effectLst/>
              </a:rPr>
              <a:t>6</a:t>
            </a:r>
            <a:r>
              <a:rPr lang="vi-VN" sz="4000" b="1" cap="none" spc="0">
                <a:ln/>
                <a:solidFill>
                  <a:schemeClr val="accent3"/>
                </a:solidFill>
                <a:effectLst/>
              </a:rPr>
              <a:t>: </a:t>
            </a:r>
            <a:endParaRPr lang="vi-VN" sz="4000" b="1" cap="none" spc="0" dirty="0">
              <a:ln/>
              <a:solidFill>
                <a:schemeClr val="accent3"/>
              </a:solidFill>
              <a:effectLst/>
            </a:endParaRPr>
          </a:p>
          <a:p>
            <a:pPr algn="just"/>
            <a:r>
              <a:rPr lang="vi-VN" sz="3600" b="1" cap="none" spc="0">
                <a:ln/>
                <a:solidFill>
                  <a:schemeClr val="accent3"/>
                </a:solidFill>
                <a:effectLst/>
              </a:rPr>
              <a:t>Trái </a:t>
            </a:r>
            <a:r>
              <a:rPr lang="vi-VN" sz="3600" b="1" cap="none" spc="0" dirty="0">
                <a:ln/>
                <a:solidFill>
                  <a:schemeClr val="accent3"/>
                </a:solidFill>
                <a:effectLst/>
              </a:rPr>
              <a:t>Đất trong hệ </a:t>
            </a:r>
            <a:r>
              <a:rPr lang="vi-VN" sz="3600" b="1" cap="none" spc="0">
                <a:ln/>
                <a:solidFill>
                  <a:schemeClr val="accent3"/>
                </a:solidFill>
                <a:effectLst/>
              </a:rPr>
              <a:t>Mặt Trời</a:t>
            </a:r>
            <a:endParaRPr lang="en-US" sz="3600" b="1" cap="none" spc="0" dirty="0">
              <a:ln/>
              <a:solidFill>
                <a:schemeClr val="accent3"/>
              </a:solidFill>
              <a:effectLst/>
            </a:endParaRPr>
          </a:p>
        </p:txBody>
      </p:sp>
      <p:pic>
        <p:nvPicPr>
          <p:cNvPr id="5" name="Picture 2">
            <a:extLst>
              <a:ext uri="{FF2B5EF4-FFF2-40B4-BE49-F238E27FC236}">
                <a16:creationId xmlns:a16="http://schemas.microsoft.com/office/drawing/2014/main"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3"/>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779912" y="911285"/>
            <a:ext cx="4248472" cy="36009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1" i="0" u="none" strike="noStrike">
                <a:solidFill>
                  <a:schemeClr val="bg1"/>
                </a:solidFill>
                <a:effectLst/>
                <a:latin typeface="Times New Roman" panose="02020603050405020304" pitchFamily="18" charset="0"/>
              </a:rPr>
              <a:t>Trái Đất có hình cầu.</a:t>
            </a:r>
            <a:endParaRPr lang="en-US" sz="3600" b="1">
              <a:solidFill>
                <a:schemeClr val="bg1"/>
              </a:solidFill>
              <a:effectLst/>
              <a:latin typeface="Times New Roman" panose="02020603050405020304" pitchFamily="18" charset="0"/>
            </a:endParaRPr>
          </a:p>
          <a:p>
            <a:pPr algn="just" rtl="0">
              <a:spcBef>
                <a:spcPts val="0"/>
              </a:spcBef>
              <a:spcAft>
                <a:spcPts val="0"/>
              </a:spcAft>
            </a:pPr>
            <a:r>
              <a:rPr lang="en-US" sz="2400" b="1">
                <a:solidFill>
                  <a:schemeClr val="bg1"/>
                </a:solidFill>
                <a:latin typeface="Times New Roman" panose="02020603050405020304" pitchFamily="18" charset="0"/>
              </a:rPr>
              <a:t>- </a:t>
            </a:r>
            <a:r>
              <a:rPr lang="vi-VN" sz="2400" b="1" i="0" u="none" strike="noStrike">
                <a:solidFill>
                  <a:schemeClr val="bg1"/>
                </a:solidFill>
                <a:effectLst/>
                <a:latin typeface="Times New Roman" panose="02020603050405020304" pitchFamily="18" charset="0"/>
              </a:rPr>
              <a:t>Trái Đất có bán kính Xích đạo là 6 378 km, diện tích bề mặt là 510 triệu km</a:t>
            </a:r>
            <a:r>
              <a:rPr lang="vi-VN" sz="2400" b="1" i="0" u="none" strike="noStrike" baseline="30000">
                <a:solidFill>
                  <a:schemeClr val="bg1"/>
                </a:solidFill>
                <a:effectLst/>
                <a:latin typeface="Times New Roman" panose="02020603050405020304" pitchFamily="18" charset="0"/>
              </a:rPr>
              <a:t>2</a:t>
            </a:r>
            <a:r>
              <a:rPr lang="vi-VN" sz="2400" b="1" i="0" u="none" strike="noStrike">
                <a:solidFill>
                  <a:schemeClr val="bg1"/>
                </a:solidFill>
                <a:effectLst/>
                <a:latin typeface="Times New Roman" panose="02020603050405020304" pitchFamily="18" charset="0"/>
              </a:rPr>
              <a:t>. </a:t>
            </a:r>
            <a:endParaRPr lang="en-US" sz="3600" b="1">
              <a:solidFill>
                <a:schemeClr val="bg1"/>
              </a:solidFill>
            </a:endParaRPr>
          </a:p>
          <a:p>
            <a:pPr algn="just" rtl="0">
              <a:spcBef>
                <a:spcPts val="0"/>
              </a:spcBef>
              <a:spcAft>
                <a:spcPts val="0"/>
              </a:spcAft>
            </a:pPr>
            <a:r>
              <a:rPr lang="en-US" sz="3600" b="1" i="0" u="none" strike="noStrike">
                <a:solidFill>
                  <a:schemeClr val="bg1"/>
                </a:solidFill>
                <a:effectLst/>
                <a:latin typeface="Times New Roman" panose="02020603050405020304" pitchFamily="18" charset="0"/>
                <a:sym typeface="Wingdings" panose="05000000000000000000" pitchFamily="2" charset="2"/>
              </a:rPr>
              <a:t></a:t>
            </a:r>
            <a:r>
              <a:rPr lang="vi-VN" sz="2400" b="1" i="0" u="none" strike="noStrike">
                <a:solidFill>
                  <a:schemeClr val="bg1"/>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solidFill>
                <a:schemeClr val="bg1"/>
              </a:solidFill>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chemeClr val="bg1"/>
                </a:solidFill>
                <a:effectLst/>
                <a:latin typeface="Times New Roman" panose="02020603050405020304" pitchFamily="18" charset="0"/>
              </a:rPr>
              <a:t>Câu 5: Nội dung nào sau đây </a:t>
            </a:r>
            <a:r>
              <a:rPr lang="vi-VN" sz="2800" b="1" i="1" u="none" strike="noStrike">
                <a:solidFill>
                  <a:schemeClr val="bg1"/>
                </a:solidFill>
                <a:effectLst/>
                <a:latin typeface="Times New Roman" panose="02020603050405020304" pitchFamily="18" charset="0"/>
              </a:rPr>
              <a:t>không</a:t>
            </a:r>
            <a:r>
              <a:rPr lang="vi-VN" sz="2800" b="0" i="1" u="none" strike="noStrike">
                <a:solidFill>
                  <a:schemeClr val="bg1"/>
                </a:solidFill>
                <a:effectLst/>
                <a:latin typeface="Times New Roman" panose="02020603050405020304" pitchFamily="18" charset="0"/>
              </a:rPr>
              <a:t> đúng với vị trí của Trái Đất trong hệ Mặt Trời?</a:t>
            </a:r>
            <a:endParaRPr lang="vi-VN" sz="2800" b="0">
              <a:solidFill>
                <a:schemeClr val="bg1"/>
              </a:solidFill>
              <a:effectLst/>
            </a:endParaRPr>
          </a:p>
          <a:p>
            <a:pPr algn="just" rtl="0">
              <a:spcBef>
                <a:spcPts val="0"/>
              </a:spcBef>
              <a:spcAft>
                <a:spcPts val="0"/>
              </a:spcAft>
            </a:pPr>
            <a:r>
              <a:rPr lang="vi-VN" sz="2800" b="0" i="0" u="none" strike="noStrike">
                <a:solidFill>
                  <a:schemeClr val="bg1"/>
                </a:solidFill>
                <a:effectLst/>
                <a:latin typeface="Times New Roman" panose="02020603050405020304" pitchFamily="18" charset="0"/>
              </a:rPr>
              <a:t>A. Nằm ở vị trí thứ ba từ Mặt Trời trở ra.</a:t>
            </a:r>
            <a:endParaRPr lang="vi-VN" sz="2800" b="0">
              <a:solidFill>
                <a:schemeClr val="bg1"/>
              </a:solidFill>
              <a:effectLst/>
            </a:endParaRPr>
          </a:p>
          <a:p>
            <a:pPr algn="just" rtl="0">
              <a:spcBef>
                <a:spcPts val="0"/>
              </a:spcBef>
              <a:spcAft>
                <a:spcPts val="0"/>
              </a:spcAft>
            </a:pPr>
            <a:r>
              <a:rPr lang="vi-VN" sz="2800" b="0" i="0" u="none" strike="noStrike">
                <a:solidFill>
                  <a:schemeClr val="bg1"/>
                </a:solidFill>
                <a:effectLst/>
                <a:latin typeface="Times New Roman" panose="02020603050405020304" pitchFamily="18" charset="0"/>
              </a:rPr>
              <a:t>B. Nằm ở vị trí thứ ba từ ngoài trở vào Mặt Trời.</a:t>
            </a:r>
            <a:endParaRPr lang="vi-VN" sz="2800" b="0">
              <a:solidFill>
                <a:schemeClr val="bg1"/>
              </a:solidFill>
              <a:effectLst/>
            </a:endParaRPr>
          </a:p>
          <a:p>
            <a:pPr algn="just" rtl="0">
              <a:spcBef>
                <a:spcPts val="0"/>
              </a:spcBef>
              <a:spcAft>
                <a:spcPts val="0"/>
              </a:spcAft>
            </a:pPr>
            <a:r>
              <a:rPr lang="vi-VN" sz="2800" b="0" i="0" u="none" strike="noStrike">
                <a:solidFill>
                  <a:schemeClr val="bg1"/>
                </a:solidFill>
                <a:effectLst/>
                <a:latin typeface="Times New Roman" panose="02020603050405020304" pitchFamily="18" charset="0"/>
              </a:rPr>
              <a:t>C. Khoảng cách đến Mặt Trời là 149,6 triệu km.</a:t>
            </a:r>
            <a:endParaRPr lang="vi-VN" sz="2800" b="0">
              <a:solidFill>
                <a:schemeClr val="bg1"/>
              </a:solidFill>
              <a:effectLst/>
            </a:endParaRPr>
          </a:p>
          <a:p>
            <a:pPr algn="just" rtl="0">
              <a:spcBef>
                <a:spcPts val="0"/>
              </a:spcBef>
              <a:spcAft>
                <a:spcPts val="0"/>
              </a:spcAft>
            </a:pPr>
            <a:r>
              <a:rPr lang="vi-VN" sz="2800" b="0" i="0" u="none" strike="noStrike">
                <a:solidFill>
                  <a:schemeClr val="bg1"/>
                </a:solidFill>
                <a:effectLst/>
                <a:latin typeface="Times New Roman" panose="02020603050405020304" pitchFamily="18" charset="0"/>
              </a:rPr>
              <a:t>D. Khoảng cách từ Mặt Trời đến Trái Đất phù hợp cho sự sống. </a:t>
            </a:r>
            <a:endParaRPr lang="vi-VN" sz="2800" b="0">
              <a:solidFill>
                <a:schemeClr val="bg1"/>
              </a:solidFill>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r>
              <a:rPr lang="vi-VN"/>
              <a:t/>
            </a:r>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r>
              <a:rPr lang="vi-VN"/>
              <a:t/>
            </a:r>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ài liệu VietJack"/>
          <p:cNvPicPr/>
          <p:nvPr/>
        </p:nvPicPr>
        <p:blipFill>
          <a:blip r:embed="rId2">
            <a:extLst>
              <a:ext uri="{28A0092B-C50C-407E-A947-70E740481C1C}">
                <a14:useLocalDpi xmlns:a14="http://schemas.microsoft.com/office/drawing/2010/main" val="0"/>
              </a:ext>
            </a:extLst>
          </a:blip>
          <a:srcRect/>
          <a:stretch>
            <a:fillRect/>
          </a:stretch>
        </p:blipFill>
        <p:spPr bwMode="auto">
          <a:xfrm>
            <a:off x="323528" y="771550"/>
            <a:ext cx="7776864" cy="3888432"/>
          </a:xfrm>
          <a:prstGeom prst="rect">
            <a:avLst/>
          </a:prstGeom>
          <a:noFill/>
          <a:ln>
            <a:noFill/>
          </a:ln>
        </p:spPr>
      </p:pic>
    </p:spTree>
    <p:extLst>
      <p:ext uri="{BB962C8B-B14F-4D97-AF65-F5344CB8AC3E}">
        <p14:creationId xmlns:p14="http://schemas.microsoft.com/office/powerpoint/2010/main" val="2428660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170631"/>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Mặt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8 </a:t>
            </a:r>
            <a:r>
              <a:rPr lang="en-US" sz="2400" b="1" dirty="0" err="1">
                <a:solidFill>
                  <a:schemeClr val="tx1"/>
                </a:solidFill>
                <a:latin typeface="Times New Roman" panose="02020603050405020304" pitchFamily="18" charset="0"/>
                <a:cs typeface="Times New Roman" panose="02020603050405020304" pitchFamily="18" charset="0"/>
              </a:rPr>
              <a: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nhỏ</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Thủy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lớn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Mặt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trở</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đứng</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vị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a:t>
            </a:r>
            <a:r>
              <a:rPr lang="en-US" sz="2400" b="1" dirty="0">
                <a:solidFill>
                  <a:schemeClr val="tx1"/>
                </a:solidFill>
                <a:latin typeface="Times New Roman" panose="02020603050405020304" pitchFamily="18" charset="0"/>
                <a:cs typeface="Times New Roman" panose="02020603050405020304" pitchFamily="18" charset="0"/>
              </a:rPr>
              <a:t> 3. </a:t>
            </a:r>
            <a:r>
              <a:rPr lang="en-US" sz="2400" b="1" dirty="0" err="1">
                <a:solidFill>
                  <a:schemeClr val="tx1"/>
                </a:solidFill>
                <a:latin typeface="Times New Roman" panose="02020603050405020304" pitchFamily="18" charset="0"/>
                <a:cs typeface="Times New Roman" panose="02020603050405020304" pitchFamily="18" charset="0"/>
              </a:rPr>
              <a:t>Trái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Mặt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Trời</a:t>
            </a:r>
            <a:r>
              <a:rPr lang="en-US" sz="2400" b="1" dirty="0">
                <a:solidFill>
                  <a:schemeClr val="tx1"/>
                </a:solidFill>
                <a:latin typeface="Times New Roman" panose="02020603050405020304" pitchFamily="18" charset="0"/>
                <a:cs typeface="Times New Roman" panose="02020603050405020304" pitchFamily="18" charset="0"/>
              </a:rPr>
              <a:t> 149,6 </a:t>
            </a:r>
            <a:r>
              <a:rPr lang="en-US" sz="2400" b="1" dirty="0" err="1">
                <a:solidFill>
                  <a:schemeClr val="tx1"/>
                </a:solidFill>
                <a:latin typeface="Times New Roman" panose="02020603050405020304" pitchFamily="18" charset="0"/>
                <a:cs typeface="Times New Roman" panose="02020603050405020304" pitchFamily="18" charset="0"/>
              </a:rPr>
              <a:t>triệu</a:t>
            </a:r>
            <a:r>
              <a:rPr lang="en-US" sz="2400" b="1" dirty="0">
                <a:solidFill>
                  <a:schemeClr val="tx1"/>
                </a:solidFill>
                <a:latin typeface="Times New Roman" panose="02020603050405020304" pitchFamily="18" charset="0"/>
                <a:cs typeface="Times New Roman" panose="02020603050405020304" pitchFamily="18" charset="0"/>
              </a:rPr>
              <a:t> km. </a:t>
            </a:r>
            <a:r>
              <a:rPr lang="en-US" sz="2400" b="1" dirty="0" err="1">
                <a:solidFill>
                  <a:schemeClr val="tx1"/>
                </a:solidFill>
                <a:latin typeface="Times New Roman" panose="02020603050405020304" pitchFamily="18" charset="0"/>
                <a:cs typeface="Times New Roman" panose="02020603050405020304" pitchFamily="18" charset="0"/>
              </a:rPr>
              <a:t>Khoảng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cùng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sự</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tự</a:t>
            </a:r>
            <a:r>
              <a:rPr lang="en-US" sz="2400" b="1" dirty="0">
                <a:solidFill>
                  <a:schemeClr val="tx1"/>
                </a:solidFill>
                <a:latin typeface="Times New Roman" panose="02020603050405020304" pitchFamily="18" charset="0"/>
                <a:cs typeface="Times New Roman" panose="02020603050405020304" pitchFamily="18" charset="0"/>
              </a:rPr>
              <a:t> quay </a:t>
            </a:r>
            <a:r>
              <a:rPr lang="en-US" sz="2400" b="1" dirty="0" err="1">
                <a:solidFill>
                  <a:schemeClr val="tx1"/>
                </a:solidFill>
                <a:latin typeface="Times New Roman" panose="02020603050405020304" pitchFamily="18" charset="0"/>
                <a:cs typeface="Times New Roman" panose="02020603050405020304" pitchFamily="18" charset="0"/>
              </a:rPr>
              <a:t>giúp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lượng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nhiệt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sự</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triển</a:t>
            </a:r>
            <a:r>
              <a:rPr lang="en-US" sz="2400" b="1"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1500</Words>
  <Application>Microsoft Office PowerPoint</Application>
  <PresentationFormat>On-screen Show (16:9)</PresentationFormat>
  <Paragraphs>131</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宋体</vt:lpstr>
      <vt:lpstr>Arial</vt:lpstr>
      <vt:lpstr>Calibri</vt:lpstr>
      <vt:lpstr>Encode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Chu Thi Truc</cp:lastModifiedBy>
  <cp:revision>55</cp:revision>
  <dcterms:created xsi:type="dcterms:W3CDTF">2021-08-12T13:33:35Z</dcterms:created>
  <dcterms:modified xsi:type="dcterms:W3CDTF">2024-11-11T04:47:01Z</dcterms:modified>
</cp:coreProperties>
</file>