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0"/>
  </p:notesMasterIdLst>
  <p:sldIdLst>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585" r:id="rId16"/>
    <p:sldId id="561" r:id="rId17"/>
    <p:sldId id="607" r:id="rId18"/>
    <p:sldId id="562" r:id="rId19"/>
    <p:sldId id="563" r:id="rId20"/>
    <p:sldId id="587" r:id="rId21"/>
    <p:sldId id="566" r:id="rId22"/>
    <p:sldId id="570" r:id="rId23"/>
    <p:sldId id="569" r:id="rId24"/>
    <p:sldId id="515" r:id="rId25"/>
    <p:sldId id="572" r:id="rId26"/>
    <p:sldId id="608" r:id="rId27"/>
    <p:sldId id="521" r:id="rId28"/>
    <p:sldId id="571" r:id="rId29"/>
    <p:sldId id="573" r:id="rId30"/>
    <p:sldId id="574" r:id="rId31"/>
    <p:sldId id="575" r:id="rId32"/>
    <p:sldId id="582" r:id="rId33"/>
    <p:sldId id="545" r:id="rId34"/>
    <p:sldId id="576" r:id="rId35"/>
    <p:sldId id="577" r:id="rId36"/>
    <p:sldId id="578" r:id="rId37"/>
    <p:sldId id="579" r:id="rId38"/>
    <p:sldId id="546" r:id="rId39"/>
    <p:sldId id="580" r:id="rId40"/>
    <p:sldId id="588" r:id="rId41"/>
    <p:sldId id="603" r:id="rId42"/>
    <p:sldId id="604" r:id="rId43"/>
    <p:sldId id="605" r:id="rId44"/>
    <p:sldId id="590" r:id="rId45"/>
    <p:sldId id="609" r:id="rId46"/>
    <p:sldId id="610" r:id="rId47"/>
    <p:sldId id="591" r:id="rId48"/>
    <p:sldId id="592" r:id="rId49"/>
    <p:sldId id="593" r:id="rId50"/>
    <p:sldId id="594" r:id="rId51"/>
    <p:sldId id="595" r:id="rId52"/>
    <p:sldId id="596" r:id="rId53"/>
    <p:sldId id="597" r:id="rId54"/>
    <p:sldId id="601" r:id="rId55"/>
    <p:sldId id="602" r:id="rId56"/>
    <p:sldId id="542" r:id="rId57"/>
    <p:sldId id="581" r:id="rId58"/>
    <p:sldId id="524"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94680" autoAdjust="0"/>
  </p:normalViewPr>
  <p:slideViewPr>
    <p:cSldViewPr>
      <p:cViewPr varScale="1">
        <p:scale>
          <a:sx n="60" d="100"/>
          <a:sy n="60" d="100"/>
        </p:scale>
        <p:origin x="1204" y="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iagrams/_rels/data3.xml.rels><?xml version="1.0" encoding="UTF-8" standalone="yes"?>
<Relationships xmlns="http://schemas.openxmlformats.org/package/2006/relationships"><Relationship Id="rId1" Type="http://schemas.openxmlformats.org/officeDocument/2006/relationships/image" Target="../media/image54.png"/></Relationships>
</file>

<file path=ppt/diagrams/_rels/data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diagrams/_rels/data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smtClean="0">
              <a:latin typeface="Cambria" pitchFamily="18" charset="0"/>
              <a:ea typeface="Cambria" pitchFamily="18" charset="0"/>
            </a:rPr>
            <a:t>4 </a:t>
          </a:r>
          <a:r>
            <a:rPr lang="en-US" sz="2000" b="1" dirty="0" err="1" smtClean="0">
              <a:latin typeface="Cambria" pitchFamily="18" charset="0"/>
              <a:ea typeface="Cambria" pitchFamily="18" charset="0"/>
            </a:rPr>
            <a:t>đặc</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điểm</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smtClean="0">
              <a:latin typeface="Cambria" pitchFamily="18" charset="0"/>
              <a:ea typeface="Cambria" pitchFamily="18" charset="0"/>
            </a:rPr>
            <a:t>Địa hình đồi núi chiếm ưu thế</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smtClean="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smtClean="0">
              <a:latin typeface="Cambria" pitchFamily="18" charset="0"/>
              <a:ea typeface="Cambria" pitchFamily="18" charset="0"/>
            </a:rPr>
            <a:t>Địa</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hình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tính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chất</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bậc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khá</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rõ</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smtClean="0">
              <a:latin typeface="Cambria" pitchFamily="18" charset="0"/>
              <a:ea typeface="Cambria" pitchFamily="18" charset="0"/>
            </a:rPr>
            <a:t>Địa hình chịu tác động của khí hậu nhiệt đới ẩm gió mùa và con người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99AEBE31-15D0-48C2-BD6D-0B59C40D6C35}" type="presOf" srcId="{0ABB49B6-8467-42F6-AC15-344F799C1469}" destId="{CD7C0DA7-4673-430F-B17D-F4A6D0CF8E78}"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80479130-C74F-41A2-A30D-4352F3B470A5}" type="presOf" srcId="{D9234A93-74FC-4F5B-939C-6F0E7B5BDCE9}" destId="{6B664DAE-CFAB-4EB3-86DA-BCD831827A4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1FEB5100-326C-46CC-9C21-82B20147C3FE}" type="presOf" srcId="{F72E7E77-CB09-42AF-ACC5-792126FFCA2E}" destId="{194FA8BE-403B-4438-BA10-D5FA171165B8}"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C0CCC99A-303D-4ECE-8313-5C7EE6073328}" type="presOf" srcId="{9005D8F4-2F55-4BF6-A353-2E56F4C4C2E3}" destId="{90BCF881-EB1A-449F-BD7A-DA4E3052AEF9}" srcOrd="0"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EA64417C-74F9-4C99-98F1-7B27A9BC1635}" type="presOf" srcId="{7AB79125-B231-4799-84D0-EB928BE69659}" destId="{96F6B4A5-4316-483E-A215-A50AB58380CF}" srcOrd="0"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94075342-0968-47A5-83AA-6AD6BDB1678A}" type="presOf" srcId="{D9234A93-74FC-4F5B-939C-6F0E7B5BDCE9}" destId="{CB055323-E44E-407A-8665-53A08ECD62A4}"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C814D90C-945F-4E7A-BDA5-8BAFC61A9923}" type="presOf" srcId="{0ABB49B6-8467-42F6-AC15-344F799C1469}" destId="{2BE94A9D-F048-47D5-ADF2-709C6A94530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2AA5B627-4AEE-4574-8204-A25E0E6A34A9}" type="presOf" srcId="{33505401-C1B2-4468-B86E-70745E096832}" destId="{E8278B7B-0FAD-4B56-BFD7-99CDD2D15D79}" srcOrd="0" destOrd="0" presId="urn:microsoft.com/office/officeart/2005/8/layout/hierarchy2"/>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smtClean="0">
            <a:solidFill>
              <a:schemeClr val="tx1"/>
            </a:solidFill>
            <a:latin typeface="Cambria" pitchFamily="18" charset="0"/>
            <a:ea typeface="Cambria" pitchFamily="18" charset="0"/>
          </a:endParaRPr>
        </a:p>
        <a:p>
          <a:pPr algn="just"/>
          <a:r>
            <a:rPr lang="en-US" sz="1800" b="0" dirty="0" err="1" smtClean="0">
              <a:solidFill>
                <a:schemeClr val="tx1"/>
              </a:solidFill>
              <a:latin typeface="Cambria" pitchFamily="18" charset="0"/>
              <a:ea typeface="Cambria" pitchFamily="18" charset="0"/>
            </a:rPr>
            <a:t>Bờ</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bồi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châu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thổ</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Cửu</a:t>
          </a:r>
          <a:r>
            <a:rPr lang="en-US" sz="1800" b="0" dirty="0" smtClean="0">
              <a:solidFill>
                <a:schemeClr val="tx1"/>
              </a:solidFill>
              <a:latin typeface="Cambria" pitchFamily="18" charset="0"/>
              <a:ea typeface="Cambria" pitchFamily="18" charset="0"/>
            </a:rPr>
            <a:t> Long),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bùn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rộng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cây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ngập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thuận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nuôi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thủy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sản</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Mở</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rộng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tại</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các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vùng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biển</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Bắc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và</a:t>
          </a:r>
          <a:r>
            <a:rPr lang="en-US" sz="2000" b="0" dirty="0" smtClean="0">
              <a:solidFill>
                <a:schemeClr val="tx1"/>
              </a:solidFill>
              <a:latin typeface="Cambria" pitchFamily="18" charset="0"/>
              <a:ea typeface="Cambria" pitchFamily="18" charset="0"/>
            </a:rPr>
            <a:t> Nam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a:t>
          </a:r>
        </a:p>
        <a:p>
          <a:r>
            <a:rPr lang="vi-VN" sz="2000" b="0" dirty="0" smtClean="0">
              <a:solidFill>
                <a:schemeClr val="tx1"/>
              </a:solidFill>
              <a:latin typeface="Cambria" pitchFamily="18" charset="0"/>
              <a:ea typeface="Cambria" pitchFamily="18" charset="0"/>
            </a:rPr>
            <a:t>- Vùng biển miền Trung sâu và hẹp hơn.</a:t>
          </a:r>
          <a:endParaRPr lang="en-US" sz="20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smtClean="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A95AE1DE-EFE8-4967-8857-F9B5F875EFDC}" type="pres">
      <dgm:prSet presAssocID="{9A9D4387-40D8-499A-B6E8-CF30B92FE55C}" presName="text_2" presStyleLbl="node1" presStyleIdx="1" presStyleCnt="3" custScaleY="115764">
        <dgm:presLayoutVars>
          <dgm:bulletEnabled val="1"/>
        </dgm:presLayoutVars>
      </dgm:prSet>
      <dgm:spPr/>
      <dgm:t>
        <a:bodyPr/>
        <a:lstStyle/>
        <a:p>
          <a:endParaRPr lang="en-US"/>
        </a:p>
      </dgm:t>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BE4692B3-4C35-4DEA-98BE-486FB22EFEFB}" type="pres">
      <dgm:prSet presAssocID="{2EA4557B-2359-4BA8-9F14-A6ECB8DAC4AB}" presName="text_3" presStyleLbl="node1" presStyleIdx="2" presStyleCnt="3">
        <dgm:presLayoutVars>
          <dgm:bulletEnabled val="1"/>
        </dgm:presLayoutVars>
      </dgm:prSet>
      <dgm:spPr/>
      <dgm:t>
        <a:bodyPr/>
        <a:lstStyle/>
        <a:p>
          <a:endParaRPr lang="en-US"/>
        </a:p>
      </dgm:t>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E50BEFA-C47E-4403-BF96-FD613E6023FB}" type="presOf" srcId="{2EA4557B-2359-4BA8-9F14-A6ECB8DAC4AB}" destId="{BE4692B3-4C35-4DEA-98BE-486FB22EFEFB}"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BFC3127-5A08-41DD-A85D-D699C1E3B05A}" srcId="{A55E36B4-5DBD-4D69-9E07-2ACE1B02C75C}" destId="{9A9D4387-40D8-499A-B6E8-CF30B92FE55C}" srcOrd="1" destOrd="0" parTransId="{BC18CD03-F0D2-4A4D-B3CC-F0C48A677802}" sibTransId="{6E91F6B9-D95F-4765-9F6E-F8484F74B52B}"/>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smtClean="0">
              <a:latin typeface="Cambria" pitchFamily="18" charset="0"/>
              <a:ea typeface="Cambria" pitchFamily="18" charset="0"/>
            </a:rPr>
            <a:t>Đai ôn đới gió mùa trên núi</a:t>
          </a:r>
          <a:r>
            <a:rPr lang="en-US" sz="1700" b="1" dirty="0" smtClean="0">
              <a:latin typeface="Cambria" pitchFamily="18" charset="0"/>
              <a:ea typeface="Cambria" pitchFamily="18" charset="0"/>
            </a:rPr>
            <a:t>:</a:t>
          </a:r>
          <a:r>
            <a:rPr lang="vi-VN" sz="1700" dirty="0" smtClean="0">
              <a:latin typeface="Cambria" pitchFamily="18" charset="0"/>
              <a:ea typeface="Cambria" pitchFamily="18" charset="0"/>
            </a:rPr>
            <a:t> sinh vật là các loài thực vật ôn đới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như </a:t>
          </a:r>
          <a:r>
            <a:rPr lang="en-US" sz="1700" dirty="0" smtClean="0">
              <a:latin typeface="Cambria" pitchFamily="18" charset="0"/>
              <a:ea typeface="Cambria" pitchFamily="18" charset="0"/>
            </a:rPr>
            <a:t>đ</a:t>
          </a:r>
          <a:r>
            <a:rPr lang="vi-VN" sz="1700" dirty="0" smtClean="0">
              <a:latin typeface="Cambria" pitchFamily="18" charset="0"/>
              <a:ea typeface="Cambria" pitchFamily="18" charset="0"/>
            </a:rPr>
            <a:t>ỗ quyên, </a:t>
          </a:r>
          <a:r>
            <a:rPr lang="en-US" sz="1700" dirty="0" smtClean="0">
              <a:latin typeface="Cambria" pitchFamily="18" charset="0"/>
              <a:ea typeface="Cambria" pitchFamily="18" charset="0"/>
            </a:rPr>
            <a:t>l</a:t>
          </a:r>
          <a:r>
            <a:rPr lang="vi-VN" sz="1700" dirty="0" smtClean="0">
              <a:latin typeface="Cambria" pitchFamily="18" charset="0"/>
              <a:ea typeface="Cambria" pitchFamily="18" charset="0"/>
            </a:rPr>
            <a:t>ãnh sam, </a:t>
          </a:r>
          <a:r>
            <a:rPr lang="en-US" sz="1700" dirty="0" smtClean="0">
              <a:latin typeface="Cambria" pitchFamily="18" charset="0"/>
              <a:ea typeface="Cambria" pitchFamily="18" charset="0"/>
            </a:rPr>
            <a:t>t</a:t>
          </a:r>
          <a:r>
            <a:rPr lang="vi-VN" sz="1700" dirty="0" smtClean="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smtClean="0">
              <a:latin typeface="Cambria" pitchFamily="18" charset="0"/>
              <a:ea typeface="Cambria" pitchFamily="18" charset="0"/>
            </a:rPr>
            <a:t>Đai cận nhiệt đới gió mùa trên núi</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sinh vật gồm có rừng cận nhiệt lá rộng, rừng lá kim</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thông</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Đà</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Lạt</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smtClean="0">
              <a:latin typeface="Cambria" pitchFamily="18" charset="0"/>
              <a:ea typeface="Cambria" pitchFamily="18" charset="0"/>
            </a:rPr>
            <a:t>Đai nhiệt đới gió mùa</a:t>
          </a:r>
          <a:r>
            <a:rPr lang="vi-VN" sz="1700" dirty="0" smtClean="0">
              <a:latin typeface="Cambria" pitchFamily="18" charset="0"/>
              <a:ea typeface="Cambria" pitchFamily="18" charset="0"/>
            </a:rPr>
            <a:t>: sinh vật tiêu biểu là hệ sinh thái rừng nhiệt đới ẩm lá rộng thường xanh và rừng nhiệt đới gió mùa</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ở VQG </a:t>
          </a:r>
          <a:r>
            <a:rPr lang="en-US" sz="1700" dirty="0" err="1" smtClean="0">
              <a:latin typeface="Cambria" pitchFamily="18" charset="0"/>
              <a:ea typeface="Cambria" pitchFamily="18" charset="0"/>
            </a:rPr>
            <a:t>Cúc</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Phương</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t>
        <a:bodyPr/>
        <a:lstStyle/>
        <a:p>
          <a:endParaRPr lang="en-US"/>
        </a:p>
      </dgm:t>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t>
        <a:bodyPr/>
        <a:lstStyle/>
        <a:p>
          <a:endParaRPr lang="en-US"/>
        </a:p>
      </dgm:t>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t>
        <a:bodyPr/>
        <a:lstStyle/>
        <a:p>
          <a:endParaRPr lang="en-US"/>
        </a:p>
      </dgm:t>
    </dgm:pt>
    <dgm:pt modelId="{2F067563-BC6C-4A34-ABC5-96243DB663A8}" type="pres">
      <dgm:prSet presAssocID="{0B378FEF-87EA-4756-80DD-E0236AF7CE5E}" presName="aSpace" presStyleCnt="0"/>
      <dgm:spPr/>
    </dgm:pt>
  </dgm:ptLst>
  <dgm:cxnLst>
    <dgm:cxn modelId="{3A2CD8D5-C6E0-404D-A79C-0C1FC4E0D204}" type="presOf" srcId="{089310BF-6140-4E19-BEA0-D9B60CDEBDD2}" destId="{65BC949D-ED43-4F09-8968-C4EC959DD164}"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903B38AF-C6AF-48B5-A2BF-E268257E6B43}" srcId="{4E5E5906-3986-493B-9E88-5E662AF3BBEA}" destId="{F020E571-4E85-45BE-BE54-C43CCEBC0F55}" srcOrd="1" destOrd="0" parTransId="{4081D713-9DB7-4A0B-8F3A-65424B1F0B1A}" sibTransId="{86490219-7BC8-468C-855F-812E9B168FB8}"/>
    <dgm:cxn modelId="{E2D2617F-0101-4B45-9E10-5BD8AE8CF59B}" type="presOf" srcId="{0B378FEF-87EA-4756-80DD-E0236AF7CE5E}" destId="{54EB3799-FE36-48B1-AF18-3F53D17F0D01}" srcOrd="0" destOrd="0" presId="urn:microsoft.com/office/officeart/2005/8/layout/pyramid2"/>
    <dgm:cxn modelId="{FD884431-0125-477F-9303-52F15DCB41A5}" type="presOf" srcId="{4E5E5906-3986-493B-9E88-5E662AF3BBEA}" destId="{52436171-77E0-4D83-B497-AE0799F40825}" srcOrd="0" destOrd="0" presId="urn:microsoft.com/office/officeart/2005/8/layout/pyramid2"/>
    <dgm:cxn modelId="{97E8BE2D-0BA8-41A4-BBE3-8B14CE77D8C7}" srcId="{4E5E5906-3986-493B-9E88-5E662AF3BBEA}" destId="{089310BF-6140-4E19-BEA0-D9B60CDEBDD2}" srcOrd="0" destOrd="0" parTransId="{A8055120-0601-47FD-9315-00C1E3DCB2D4}" sibTransId="{F1034278-DC90-4232-AF36-798DAD118940}"/>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b="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du lịch: hình thành các điểm du lịch có giá trị.</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địa hình bị chia cắt gây </a:t>
          </a:r>
          <a:r>
            <a:rPr lang="en-US" sz="1800" b="0" i="0" dirty="0" err="1" smtClean="0">
              <a:solidFill>
                <a:schemeClr val="tx1"/>
              </a:solidFill>
              <a:latin typeface="Cambria" pitchFamily="18" charset="0"/>
              <a:ea typeface="Cambria" pitchFamily="18" charset="0"/>
            </a:rPr>
            <a:t>khó</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khăn</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cho</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giao thông</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phê</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nuôi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bò</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sữa</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a:t>
          </a:r>
        </a:p>
        <a:p>
          <a:pPr algn="just"/>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quét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267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4E8FDF4-4D5F-4678-B5C9-E8788A1E837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DA9236-D101-4E93-BCF7-ACD0AD4B8579}" type="presOf" srcId="{2EA4557B-2359-4BA8-9F14-A6ECB8DAC4AB}" destId="{DD97E049-4A6C-47F8-8707-C5FFDBF743ED}" srcOrd="0" destOrd="0" presId="urn:microsoft.com/office/officeart/2008/layout/VerticalCurvedList"/>
    <dgm:cxn modelId="{EB15B1D4-8A7A-4AC8-9AA6-DC72B02DA4B1}" type="presOf" srcId="{75A2E02A-7769-4E94-8561-8178449CF35B}" destId="{534504B8-3AD3-4D7F-BA10-772C4BC9F4DA}"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dirty="0" smtClean="0">
              <a:solidFill>
                <a:prstClr val="black"/>
              </a:solidFill>
              <a:latin typeface="Cambria" pitchFamily="18" charset="0"/>
              <a:ea typeface="Cambria" pitchFamily="18" charset="0"/>
            </a:rPr>
            <a:t>+ Đối với nông</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nghiệp</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thủy</a:t>
          </a:r>
          <a:r>
            <a:rPr lang="en-US" sz="1800" dirty="0" smtClean="0">
              <a:solidFill>
                <a:prstClr val="black"/>
              </a:solidFill>
              <a:latin typeface="Cambria" pitchFamily="18" charset="0"/>
              <a:ea typeface="Cambria" pitchFamily="18" charset="0"/>
            </a:rPr>
            <a:t> </a:t>
          </a:r>
          <a:r>
            <a:rPr lang="vi-VN" sz="18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smtClean="0">
              <a:solidFill>
                <a:prstClr val="black"/>
              </a:solidFill>
              <a:latin typeface="Cambria" pitchFamily="18" charset="0"/>
              <a:ea typeface="Cambria" pitchFamily="18" charset="0"/>
            </a:rPr>
            <a:t>+ Xây dựng cơ sở hạ tầng và cư trú.</a:t>
          </a:r>
          <a:endParaRPr lang="vi-VN"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t</a:t>
          </a:r>
          <a:r>
            <a:rPr lang="vi-VN" sz="1800" b="0" dirty="0" smtClean="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lúa</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rồng cây ăn quả</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như</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xoài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sầu</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riêng</a:t>
          </a:r>
          <a:r>
            <a:rPr lang="en-US" sz="1800" dirty="0" smtClean="0">
              <a:solidFill>
                <a:schemeClr val="tx1"/>
              </a:solidFill>
              <a:latin typeface="Cambria" pitchFamily="18" charset="0"/>
              <a:ea typeface="Cambria" pitchFamily="18" charset="0"/>
            </a:rPr>
            <a:t>…</a:t>
          </a:r>
          <a:r>
            <a:rPr lang="vi-VN" sz="1800" dirty="0" smtClean="0">
              <a:solidFill>
                <a:schemeClr val="tx1"/>
              </a:solidFill>
              <a:latin typeface="Cambria" pitchFamily="18" charset="0"/>
              <a:ea typeface="Cambria" pitchFamily="18" charset="0"/>
            </a:rPr>
            <a:t> ở ĐB. Sông Cửu Long</a:t>
          </a:r>
          <a:r>
            <a:rPr lang="en-US" sz="1800" dirty="0" smtClean="0">
              <a:solidFill>
                <a:schemeClr val="tx1"/>
              </a:solidFill>
              <a:latin typeface="Cambria" pitchFamily="18" charset="0"/>
              <a:ea typeface="Cambria" pitchFamily="18" charset="0"/>
            </a:rPr>
            <a:t>.</a:t>
          </a:r>
          <a:br>
            <a:rPr lang="en-US" sz="1800" dirty="0" smtClean="0">
              <a:solidFill>
                <a:schemeClr val="tx1"/>
              </a:solidFill>
              <a:latin typeface="Cambria" pitchFamily="18" charset="0"/>
              <a:ea typeface="Cambria" pitchFamily="18" charset="0"/>
            </a:rPr>
          </a:b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ngập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bị</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màu</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Cửu</a:t>
          </a:r>
          <a:r>
            <a:rPr lang="en-US" sz="1800" dirty="0" smtClean="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5029614-ABE3-4A34-8E46-2D5B648C8891}" type="presOf" srcId="{9DA92A08-ED37-48A9-A0DD-F521D2142CD2}" destId="{C7497E28-FAE4-42DA-8D9D-5B4659273D7A}" srcOrd="0" destOrd="0" presId="urn:microsoft.com/office/officeart/2008/layout/VerticalCurvedList"/>
    <dgm:cxn modelId="{6E33F204-7FCC-4F8A-AD97-E2E9984172B5}"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74A961C9-4296-4D0D-ADF1-CFA1067D77E1}"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126DE2BA-692E-4C8D-99FE-F1A935839C4C}" type="presOf" srcId="{2EA4557B-2359-4BA8-9F14-A6ECB8DAC4AB}" destId="{DD97E049-4A6C-47F8-8707-C5FFDBF743ED}" srcOrd="0" destOrd="0" presId="urn:microsoft.com/office/officeart/2008/layout/VerticalCurvedList"/>
    <dgm:cxn modelId="{8E6BDFC2-963A-4FD4-AC23-C3307F74A3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itchFamily="18" charset="0"/>
              <a:ea typeface="Cambria" pitchFamily="18" charset="0"/>
            </a:rPr>
            <a:t>4 </a:t>
          </a:r>
          <a:r>
            <a:rPr lang="en-US" sz="2000" b="1" kern="1200" dirty="0" err="1" smtClean="0">
              <a:latin typeface="Cambria" pitchFamily="18" charset="0"/>
              <a:ea typeface="Cambria" pitchFamily="18" charset="0"/>
            </a:rPr>
            <a:t>đặc</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điểm</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đồi núi chiếm ưu thế</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Địa</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hình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tính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chất</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phân</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bậc</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khá</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rõ</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chịu tác động của khí hậu nhiệt đới ẩm gió mùa và con người</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err="1" smtClean="0">
              <a:solidFill>
                <a:schemeClr val="tx1"/>
              </a:solidFill>
              <a:latin typeface="Cambria" pitchFamily="18" charset="0"/>
              <a:ea typeface="Cambria" pitchFamily="18" charset="0"/>
            </a:rPr>
            <a:t>Bờ</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bồi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châu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thổ</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Cửu</a:t>
          </a:r>
          <a:r>
            <a:rPr lang="en-US" sz="1800" b="0" kern="1200" dirty="0" smtClean="0">
              <a:solidFill>
                <a:schemeClr val="tx1"/>
              </a:solidFill>
              <a:latin typeface="Cambria" pitchFamily="18" charset="0"/>
              <a:ea typeface="Cambria" pitchFamily="18" charset="0"/>
            </a:rPr>
            <a:t> Long),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bùn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rộng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cây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ngập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thuận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nuôi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thủy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sản</a:t>
          </a:r>
          <a:r>
            <a:rPr lang="en-US" sz="1800" b="0" kern="1200" dirty="0" smtClean="0">
              <a:solidFill>
                <a:schemeClr val="tx1"/>
              </a:solidFill>
              <a:latin typeface="Cambria" pitchFamily="18" charset="0"/>
              <a:ea typeface="Cambria" pitchFamily="18" charset="0"/>
            </a:rPr>
            <a:t>.</a:t>
          </a: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AE1DE-EFE8-4967-8857-F9B5F875EFDC}">
      <dsp:nvSpPr>
        <dsp:cNvPr id="0" name=""/>
        <dsp:cNvSpPr/>
      </dsp:nvSpPr>
      <dsp:spPr>
        <a:xfrm>
          <a:off x="1090536" y="1981197"/>
          <a:ext cx="6153508" cy="119380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kern="1200" dirty="0" smtClean="0">
            <a:solidFill>
              <a:schemeClr val="tx1"/>
            </a:solidFill>
            <a:latin typeface="Cambria" pitchFamily="18" charset="0"/>
            <a:ea typeface="Cambria" pitchFamily="18" charset="0"/>
          </a:endParaRPr>
        </a:p>
      </dsp:txBody>
      <dsp:txXfrm>
        <a:off x="1090536" y="1981197"/>
        <a:ext cx="6153508" cy="1193804"/>
      </dsp:txXfrm>
    </dsp:sp>
    <dsp:sp modelId="{12F6AAE8-7DC1-4798-BBE9-2FAFB9989731}">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692B3-4C35-4DEA-98BE-486FB22EFEFB}">
      <dsp:nvSpPr>
        <dsp:cNvPr id="0" name=""/>
        <dsp:cNvSpPr/>
      </dsp:nvSpPr>
      <dsp:spPr>
        <a:xfrm>
          <a:off x="715680" y="3609340"/>
          <a:ext cx="6528363" cy="103124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50800" rIns="50800" bIns="50800" numCol="1" spcCol="1270" anchor="ctr" anchorCtr="0">
          <a:noAutofit/>
        </a:bodyPr>
        <a:lstStyle/>
        <a:p>
          <a:pPr lvl="0" algn="l" defTabSz="889000">
            <a:lnSpc>
              <a:spcPct val="90000"/>
            </a:lnSpc>
            <a:spcBef>
              <a:spcPct val="0"/>
            </a:spcBef>
            <a:spcAft>
              <a:spcPct val="35000"/>
            </a:spcAft>
          </a:pP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Mở</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rộng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tại</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các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vùng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biển</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Bắc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và</a:t>
          </a:r>
          <a:r>
            <a:rPr lang="en-US" sz="2000" b="0" kern="1200" dirty="0" smtClean="0">
              <a:solidFill>
                <a:schemeClr val="tx1"/>
              </a:solidFill>
              <a:latin typeface="Cambria" pitchFamily="18" charset="0"/>
              <a:ea typeface="Cambria" pitchFamily="18" charset="0"/>
            </a:rPr>
            <a:t> Nam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a:t>
          </a:r>
        </a:p>
        <a:p>
          <a:pPr lvl="0" algn="l" defTabSz="889000">
            <a:lnSpc>
              <a:spcPct val="90000"/>
            </a:lnSpc>
            <a:spcBef>
              <a:spcPct val="0"/>
            </a:spcBef>
            <a:spcAft>
              <a:spcPct val="35000"/>
            </a:spcAft>
          </a:pPr>
          <a:r>
            <a:rPr lang="vi-VN" sz="2000" b="0" kern="1200" dirty="0" smtClean="0">
              <a:solidFill>
                <a:schemeClr val="tx1"/>
              </a:solidFill>
              <a:latin typeface="Cambria" pitchFamily="18" charset="0"/>
              <a:ea typeface="Cambria" pitchFamily="18" charset="0"/>
            </a:rPr>
            <a:t>- Vùng biển miền Trung sâu và hẹp hơn.</a:t>
          </a:r>
          <a:endParaRPr lang="en-US" sz="2000" b="0" kern="1200" dirty="0" smtClean="0">
            <a:solidFill>
              <a:schemeClr val="tx1"/>
            </a:solidFill>
            <a:latin typeface="Cambria" pitchFamily="18" charset="0"/>
            <a:ea typeface="Cambria" pitchFamily="18" charset="0"/>
          </a:endParaRPr>
        </a:p>
      </dsp:txBody>
      <dsp:txXfrm>
        <a:off x="715680" y="3609340"/>
        <a:ext cx="6528363" cy="1031240"/>
      </dsp:txXfrm>
    </dsp:sp>
    <dsp:sp modelId="{9D6C96D5-59F1-4074-AA4E-276172A59D56}">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CB72-5F32-4A24-9863-2BBFF80C45F5}">
      <dsp:nvSpPr>
        <dsp:cNvPr id="0" name=""/>
        <dsp:cNvSpPr/>
      </dsp:nvSpPr>
      <dsp:spPr>
        <a:xfrm>
          <a:off x="-2889" y="147940"/>
          <a:ext cx="4791993" cy="4569784"/>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C949D-ED43-4F09-8968-C4EC959DD164}">
      <dsp:nvSpPr>
        <dsp:cNvPr id="0" name=""/>
        <dsp:cNvSpPr/>
      </dsp:nvSpPr>
      <dsp:spPr>
        <a:xfrm>
          <a:off x="1764131" y="487505"/>
          <a:ext cx="3229102" cy="10331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ôn đới gió mùa trên núi</a:t>
          </a:r>
          <a:r>
            <a:rPr lang="en-US" sz="1700" b="1" kern="1200" dirty="0" smtClean="0">
              <a:latin typeface="Cambria" pitchFamily="18" charset="0"/>
              <a:ea typeface="Cambria" pitchFamily="18" charset="0"/>
            </a:rPr>
            <a:t>:</a:t>
          </a:r>
          <a:r>
            <a:rPr lang="vi-VN" sz="1700" kern="1200" dirty="0" smtClean="0">
              <a:latin typeface="Cambria" pitchFamily="18" charset="0"/>
              <a:ea typeface="Cambria" pitchFamily="18" charset="0"/>
            </a:rPr>
            <a:t> sinh vật là các loài thực vật ôn đới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vi-VN" sz="1700" kern="1200" dirty="0" smtClean="0">
              <a:latin typeface="Cambria" pitchFamily="18" charset="0"/>
              <a:ea typeface="Cambria" pitchFamily="18" charset="0"/>
            </a:rPr>
            <a:t>như </a:t>
          </a:r>
          <a:r>
            <a:rPr lang="en-US" sz="1700" kern="1200" dirty="0" smtClean="0">
              <a:latin typeface="Cambria" pitchFamily="18" charset="0"/>
              <a:ea typeface="Cambria" pitchFamily="18" charset="0"/>
            </a:rPr>
            <a:t>đ</a:t>
          </a:r>
          <a:r>
            <a:rPr lang="vi-VN" sz="1700" kern="1200" dirty="0" smtClean="0">
              <a:latin typeface="Cambria" pitchFamily="18" charset="0"/>
              <a:ea typeface="Cambria" pitchFamily="18" charset="0"/>
            </a:rPr>
            <a:t>ỗ quyên, </a:t>
          </a:r>
          <a:r>
            <a:rPr lang="en-US" sz="1700" kern="1200" dirty="0" smtClean="0">
              <a:latin typeface="Cambria" pitchFamily="18" charset="0"/>
              <a:ea typeface="Cambria" pitchFamily="18" charset="0"/>
            </a:rPr>
            <a:t>l</a:t>
          </a:r>
          <a:r>
            <a:rPr lang="vi-VN" sz="1700" kern="1200" dirty="0" smtClean="0">
              <a:latin typeface="Cambria" pitchFamily="18" charset="0"/>
              <a:ea typeface="Cambria" pitchFamily="18" charset="0"/>
            </a:rPr>
            <a:t>ãnh sam, </a:t>
          </a:r>
          <a:r>
            <a:rPr lang="en-US" sz="1700" kern="1200" dirty="0" smtClean="0">
              <a:latin typeface="Cambria" pitchFamily="18" charset="0"/>
              <a:ea typeface="Cambria" pitchFamily="18" charset="0"/>
            </a:rPr>
            <a:t>t</a:t>
          </a:r>
          <a:r>
            <a:rPr lang="vi-VN" sz="1700" kern="1200" dirty="0" smtClean="0">
              <a:latin typeface="Cambria" pitchFamily="18" charset="0"/>
              <a:ea typeface="Cambria" pitchFamily="18" charset="0"/>
            </a:rPr>
            <a:t>hiết sam...</a:t>
          </a:r>
          <a:endParaRPr lang="en-US" sz="1700" kern="1200" dirty="0">
            <a:latin typeface="Cambria" pitchFamily="18" charset="0"/>
            <a:ea typeface="Cambria" pitchFamily="18" charset="0"/>
          </a:endParaRPr>
        </a:p>
      </dsp:txBody>
      <dsp:txXfrm>
        <a:off x="1814564" y="537938"/>
        <a:ext cx="3128236" cy="932250"/>
      </dsp:txXfrm>
    </dsp:sp>
    <dsp:sp modelId="{917B1408-F7E0-4520-A7D8-9ADD48684CDA}">
      <dsp:nvSpPr>
        <dsp:cNvPr id="0" name=""/>
        <dsp:cNvSpPr/>
      </dsp:nvSpPr>
      <dsp:spPr>
        <a:xfrm>
          <a:off x="1779378" y="1627177"/>
          <a:ext cx="3198609" cy="11015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cận nhiệt đới gió mùa trên núi</a:t>
          </a:r>
          <a:r>
            <a:rPr lang="en-US" sz="1700" kern="1200" dirty="0" smtClean="0">
              <a:latin typeface="Cambria" pitchFamily="18" charset="0"/>
              <a:ea typeface="Cambria" pitchFamily="18" charset="0"/>
            </a:rPr>
            <a:t>: </a:t>
          </a:r>
          <a:r>
            <a:rPr lang="vi-VN" sz="1700" kern="1200" dirty="0" smtClean="0">
              <a:latin typeface="Cambria" pitchFamily="18" charset="0"/>
              <a:ea typeface="Cambria" pitchFamily="18" charset="0"/>
            </a:rPr>
            <a:t>sinh vật gồm có rừng cận nhiệt lá rộng, rừng lá kim</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như</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rừng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thông</a:t>
          </a:r>
          <a:r>
            <a:rPr lang="en-US" sz="1700" kern="1200" dirty="0" smtClean="0">
              <a:latin typeface="Cambria" pitchFamily="18" charset="0"/>
              <a:ea typeface="Cambria" pitchFamily="18" charset="0"/>
            </a:rPr>
            <a:t> ở </a:t>
          </a:r>
          <a:r>
            <a:rPr lang="en-US" sz="1700" kern="1200" dirty="0" err="1" smtClean="0">
              <a:latin typeface="Cambria" pitchFamily="18" charset="0"/>
              <a:ea typeface="Cambria" pitchFamily="18" charset="0"/>
            </a:rPr>
            <a:t>Đà</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Lạt</a:t>
          </a:r>
          <a:r>
            <a:rPr lang="en-US" sz="1700" kern="1200" dirty="0" smtClean="0">
              <a:latin typeface="Cambria" pitchFamily="18" charset="0"/>
              <a:ea typeface="Cambria" pitchFamily="18" charset="0"/>
            </a:rPr>
            <a:t>.</a:t>
          </a:r>
          <a:endParaRPr lang="en-US" sz="1700" kern="1200" dirty="0">
            <a:latin typeface="Cambria" pitchFamily="18" charset="0"/>
            <a:ea typeface="Cambria" pitchFamily="18" charset="0"/>
          </a:endParaRPr>
        </a:p>
      </dsp:txBody>
      <dsp:txXfrm>
        <a:off x="1833153" y="1680952"/>
        <a:ext cx="3091059" cy="994043"/>
      </dsp:txXfrm>
    </dsp:sp>
    <dsp:sp modelId="{54EB3799-FE36-48B1-AF18-3F53D17F0D01}">
      <dsp:nvSpPr>
        <dsp:cNvPr id="0" name=""/>
        <dsp:cNvSpPr/>
      </dsp:nvSpPr>
      <dsp:spPr>
        <a:xfrm>
          <a:off x="1802204" y="2835326"/>
          <a:ext cx="3152957" cy="14362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nhiệt đới gió mùa</a:t>
          </a:r>
          <a:r>
            <a:rPr lang="vi-VN" sz="1700" kern="1200" dirty="0" smtClean="0">
              <a:latin typeface="Cambria" pitchFamily="18" charset="0"/>
              <a:ea typeface="Cambria" pitchFamily="18" charset="0"/>
            </a:rPr>
            <a:t>: sinh vật tiêu biểu là hệ sinh thái rừng nhiệt đới ẩm lá rộng thường xanh và rừng nhiệt đới gió mùa</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như</a:t>
          </a:r>
          <a:r>
            <a:rPr lang="en-US" sz="1700" kern="1200" dirty="0" smtClean="0">
              <a:latin typeface="Cambria" pitchFamily="18" charset="0"/>
              <a:ea typeface="Cambria" pitchFamily="18" charset="0"/>
            </a:rPr>
            <a:t> ở VQG </a:t>
          </a:r>
          <a:r>
            <a:rPr lang="en-US" sz="1700" kern="1200" dirty="0" err="1" smtClean="0">
              <a:latin typeface="Cambria" pitchFamily="18" charset="0"/>
              <a:ea typeface="Cambria" pitchFamily="18" charset="0"/>
            </a:rPr>
            <a:t>Cúc</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Phương</a:t>
          </a:r>
          <a:r>
            <a:rPr lang="en-US" sz="1700" kern="1200" dirty="0" smtClean="0">
              <a:latin typeface="Cambria" pitchFamily="18" charset="0"/>
              <a:ea typeface="Cambria" pitchFamily="18" charset="0"/>
            </a:rPr>
            <a:t>.</a:t>
          </a:r>
          <a:endParaRPr lang="en-US" sz="1700" kern="1200" dirty="0">
            <a:latin typeface="Cambria" pitchFamily="18" charset="0"/>
            <a:ea typeface="Cambria" pitchFamily="18" charset="0"/>
          </a:endParaRPr>
        </a:p>
      </dsp:txBody>
      <dsp:txXfrm>
        <a:off x="1872317" y="2905439"/>
        <a:ext cx="3012731" cy="129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5333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71068"/>
          <a:ext cx="6528363" cy="199820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du lịch: hình thành các điểm du lịch có giá trị.</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71068"/>
        <a:ext cx="6528363" cy="1998202"/>
      </dsp:txXfrm>
    </dsp:sp>
    <dsp:sp modelId="{467C472B-F399-46AE-B017-5DC56BBEA7D7}">
      <dsp:nvSpPr>
        <dsp:cNvPr id="0" name=""/>
        <dsp:cNvSpPr/>
      </dsp:nvSpPr>
      <dsp:spPr>
        <a:xfrm>
          <a:off x="71155" y="42564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6020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địa hình bị chia cắt gây </a:t>
          </a:r>
          <a:r>
            <a:rPr lang="en-US" sz="1800" b="0" i="0" kern="1200" dirty="0" err="1" smtClean="0">
              <a:solidFill>
                <a:schemeClr val="tx1"/>
              </a:solidFill>
              <a:latin typeface="Cambria" pitchFamily="18" charset="0"/>
              <a:ea typeface="Cambria" pitchFamily="18" charset="0"/>
            </a:rPr>
            <a:t>khó</a:t>
          </a:r>
          <a:r>
            <a:rPr lang="en-US" sz="1800" b="0" i="0" kern="1200" dirty="0" smtClean="0">
              <a:solidFill>
                <a:schemeClr val="tx1"/>
              </a:solidFill>
              <a:latin typeface="Cambria" pitchFamily="18" charset="0"/>
              <a:ea typeface="Cambria" pitchFamily="18" charset="0"/>
            </a:rPr>
            <a:t> </a:t>
          </a:r>
          <a:r>
            <a:rPr lang="en-US" sz="1800" b="0" i="0" kern="1200" dirty="0" err="1" smtClean="0">
              <a:solidFill>
                <a:schemeClr val="tx1"/>
              </a:solidFill>
              <a:latin typeface="Cambria" pitchFamily="18" charset="0"/>
              <a:ea typeface="Cambria" pitchFamily="18" charset="0"/>
            </a:rPr>
            <a:t>khăn</a:t>
          </a:r>
          <a:r>
            <a:rPr lang="en-US" sz="1800" b="0" i="0" kern="1200" dirty="0" smtClean="0">
              <a:solidFill>
                <a:schemeClr val="tx1"/>
              </a:solidFill>
              <a:latin typeface="Cambria" pitchFamily="18" charset="0"/>
              <a:ea typeface="Cambria" pitchFamily="18" charset="0"/>
            </a:rPr>
            <a:t> </a:t>
          </a:r>
          <a:r>
            <a:rPr lang="en-US" sz="1800" b="0" i="0" kern="1200" dirty="0" err="1" smtClean="0">
              <a:solidFill>
                <a:schemeClr val="tx1"/>
              </a:solidFill>
              <a:latin typeface="Cambria" pitchFamily="18" charset="0"/>
              <a:ea typeface="Cambria" pitchFamily="18" charset="0"/>
            </a:rPr>
            <a:t>cho</a:t>
          </a:r>
          <a:r>
            <a:rPr lang="en-US" sz="1800" b="0" i="0"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giao thông</a:t>
          </a:r>
          <a:r>
            <a:rPr lang="en-US" sz="1800" b="0" i="0"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thiên tai: lũ quét, sạt lở đất…</a:t>
          </a:r>
          <a:endParaRPr lang="en-US" sz="1800" b="0" i="0" kern="1200" dirty="0">
            <a:solidFill>
              <a:schemeClr val="tx1"/>
            </a:solidFill>
            <a:latin typeface="Cambria" pitchFamily="18" charset="0"/>
            <a:ea typeface="Cambria" pitchFamily="18" charset="0"/>
          </a:endParaRPr>
        </a:p>
      </dsp:txBody>
      <dsp:txXfrm>
        <a:off x="1090536" y="2260205"/>
        <a:ext cx="6153508" cy="713649"/>
      </dsp:txXfrm>
    </dsp:sp>
    <dsp:sp modelId="{9D6C96D5-59F1-4074-AA4E-276172A59D56}">
      <dsp:nvSpPr>
        <dsp:cNvPr id="0" name=""/>
        <dsp:cNvSpPr/>
      </dsp:nvSpPr>
      <dsp:spPr>
        <a:xfrm>
          <a:off x="446011" y="197250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1"/>
          <a:ext cx="6528363" cy="136817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phê</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nuôi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bò</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sữa</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Bắc</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quét</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Bắc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lở</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đất</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Nguyên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479801"/>
        <a:ext cx="6528363" cy="1368177"/>
      </dsp:txXfrm>
    </dsp:sp>
    <dsp:sp modelId="{BB02C15B-25BD-4CA5-8B62-85830BA892A9}">
      <dsp:nvSpPr>
        <dsp:cNvPr id="0" name=""/>
        <dsp:cNvSpPr/>
      </dsp:nvSpPr>
      <dsp:spPr>
        <a:xfrm>
          <a:off x="71155" y="351936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82880"/>
          <a:ext cx="6528363" cy="16967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kern="1200" dirty="0" smtClean="0">
              <a:solidFill>
                <a:prstClr val="black"/>
              </a:solidFill>
              <a:latin typeface="Cambria" pitchFamily="18" charset="0"/>
              <a:ea typeface="Cambria" pitchFamily="18" charset="0"/>
            </a:rPr>
            <a:t>+ Đối với nông</a:t>
          </a:r>
          <a:r>
            <a:rPr lang="en-US" sz="1800" kern="1200" dirty="0" smtClean="0">
              <a:solidFill>
                <a:prstClr val="black"/>
              </a:solidFill>
              <a:latin typeface="Cambria" pitchFamily="18" charset="0"/>
              <a:ea typeface="Cambria" pitchFamily="18" charset="0"/>
            </a:rPr>
            <a:t> </a:t>
          </a:r>
          <a:r>
            <a:rPr lang="en-US" sz="1800" kern="1200" dirty="0" err="1" smtClean="0">
              <a:solidFill>
                <a:prstClr val="black"/>
              </a:solidFill>
              <a:latin typeface="Cambria" pitchFamily="18" charset="0"/>
              <a:ea typeface="Cambria" pitchFamily="18" charset="0"/>
            </a:rPr>
            <a:t>nghiệp</a:t>
          </a:r>
          <a:r>
            <a:rPr lang="en-US" sz="1800" kern="1200" dirty="0" smtClean="0">
              <a:solidFill>
                <a:prstClr val="black"/>
              </a:solidFill>
              <a:latin typeface="Cambria" pitchFamily="18" charset="0"/>
              <a:ea typeface="Cambria" pitchFamily="18" charset="0"/>
            </a:rPr>
            <a:t>, </a:t>
          </a:r>
          <a:r>
            <a:rPr lang="en-US" sz="1800" kern="1200" dirty="0" err="1" smtClean="0">
              <a:solidFill>
                <a:prstClr val="black"/>
              </a:solidFill>
              <a:latin typeface="Cambria" pitchFamily="18" charset="0"/>
              <a:ea typeface="Cambria" pitchFamily="18" charset="0"/>
            </a:rPr>
            <a:t>thủy</a:t>
          </a:r>
          <a:r>
            <a:rPr lang="en-US" sz="1800" kern="1200" dirty="0" smtClean="0">
              <a:solidFill>
                <a:prstClr val="black"/>
              </a:solidFill>
              <a:latin typeface="Cambria" pitchFamily="18" charset="0"/>
              <a:ea typeface="Cambria" pitchFamily="18" charset="0"/>
            </a:rPr>
            <a:t> </a:t>
          </a:r>
          <a:r>
            <a:rPr lang="vi-VN" sz="1800" kern="12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defTabSz="800100">
            <a:lnSpc>
              <a:spcPct val="90000"/>
            </a:lnSpc>
            <a:spcBef>
              <a:spcPct val="0"/>
            </a:spcBef>
            <a:spcAft>
              <a:spcPct val="35000"/>
            </a:spcAft>
          </a:pPr>
          <a:r>
            <a:rPr lang="vi-VN" sz="1800" kern="1200" dirty="0" smtClean="0">
              <a:solidFill>
                <a:prstClr val="black"/>
              </a:solidFill>
              <a:latin typeface="Cambria" pitchFamily="18" charset="0"/>
              <a:ea typeface="Cambria" pitchFamily="18" charset="0"/>
            </a:rPr>
            <a:t>+ Xây dựng cơ sở hạ tầng và cư trú.</a:t>
          </a:r>
          <a:endParaRPr lang="vi-VN" sz="1800" b="0" kern="1200" dirty="0" smtClean="0">
            <a:solidFill>
              <a:schemeClr val="tx1"/>
            </a:solidFill>
            <a:latin typeface="Cambria" pitchFamily="18" charset="0"/>
            <a:ea typeface="Cambria" pitchFamily="18" charset="0"/>
          </a:endParaRPr>
        </a:p>
      </dsp:txBody>
      <dsp:txXfrm>
        <a:off x="715680" y="182880"/>
        <a:ext cx="6528363" cy="16967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2127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en-US" sz="1800" b="0" kern="1200" dirty="0" smtClean="0">
              <a:solidFill>
                <a:schemeClr val="tx1"/>
              </a:solidFill>
              <a:latin typeface="Cambria" pitchFamily="18" charset="0"/>
              <a:ea typeface="Cambria" pitchFamily="18" charset="0"/>
            </a:rPr>
            <a:t>t</a:t>
          </a:r>
          <a:r>
            <a:rPr lang="vi-VN" sz="1800" b="0" kern="1200" dirty="0" smtClean="0">
              <a:solidFill>
                <a:schemeClr val="tx1"/>
              </a:solidFill>
              <a:latin typeface="Cambria" pitchFamily="18" charset="0"/>
              <a:ea typeface="Cambria" pitchFamily="18" charset="0"/>
            </a:rPr>
            <a:t>ài nguyên bị khai thác quá mức, môi trường bị suy thoái.</a:t>
          </a:r>
          <a:endParaRPr lang="en-US" sz="1800" b="0" i="0" kern="1200" dirty="0">
            <a:solidFill>
              <a:schemeClr val="tx1"/>
            </a:solidFill>
            <a:latin typeface="Cambria" pitchFamily="18" charset="0"/>
            <a:ea typeface="Cambria" pitchFamily="18" charset="0"/>
          </a:endParaRPr>
        </a:p>
      </dsp:txBody>
      <dsp:txXfrm>
        <a:off x="1090536" y="2221275"/>
        <a:ext cx="6153508" cy="713649"/>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lúa</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Hồng</a:t>
          </a:r>
          <a:r>
            <a:rPr lang="en-US" sz="1800" kern="1200" dirty="0" smtClean="0">
              <a:solidFill>
                <a:schemeClr val="tx1"/>
              </a:solidFill>
              <a:latin typeface="Cambria" pitchFamily="18" charset="0"/>
              <a:ea typeface="Cambria" pitchFamily="18" charset="0"/>
            </a:rPr>
            <a:t>, t</a:t>
          </a:r>
          <a:r>
            <a:rPr lang="vi-VN" sz="1800" kern="1200" dirty="0" smtClean="0">
              <a:solidFill>
                <a:schemeClr val="tx1"/>
              </a:solidFill>
              <a:latin typeface="Cambria" pitchFamily="18" charset="0"/>
              <a:ea typeface="Cambria" pitchFamily="18" charset="0"/>
            </a:rPr>
            <a:t>rồng cây ăn quả</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như</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chôm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chôm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xoài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sầu</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riêng</a:t>
          </a:r>
          <a:r>
            <a:rPr lang="en-US" sz="1800" kern="1200" dirty="0" smtClean="0">
              <a:solidFill>
                <a:schemeClr val="tx1"/>
              </a:solidFill>
              <a:latin typeface="Cambria" pitchFamily="18" charset="0"/>
              <a:ea typeface="Cambria" pitchFamily="18" charset="0"/>
            </a:rPr>
            <a:t>…</a:t>
          </a:r>
          <a:r>
            <a:rPr lang="vi-VN" sz="1800" kern="1200" dirty="0" smtClean="0">
              <a:solidFill>
                <a:schemeClr val="tx1"/>
              </a:solidFill>
              <a:latin typeface="Cambria" pitchFamily="18" charset="0"/>
              <a:ea typeface="Cambria" pitchFamily="18" charset="0"/>
            </a:rPr>
            <a:t> ở ĐB. Sông Cửu Long</a:t>
          </a:r>
          <a:r>
            <a:rPr lang="en-US" sz="1800" kern="1200" dirty="0" smtClean="0">
              <a:solidFill>
                <a:schemeClr val="tx1"/>
              </a:solidFill>
              <a:latin typeface="Cambria" pitchFamily="18" charset="0"/>
              <a:ea typeface="Cambria" pitchFamily="18" charset="0"/>
            </a:rPr>
            <a:t>.</a:t>
          </a:r>
          <a:br>
            <a:rPr lang="en-US" sz="1800" kern="1200" dirty="0" smtClean="0">
              <a:solidFill>
                <a:schemeClr val="tx1"/>
              </a:solidFill>
              <a:latin typeface="Cambria" pitchFamily="18" charset="0"/>
              <a:ea typeface="Cambria" pitchFamily="18" charset="0"/>
            </a:rPr>
          </a:b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ngập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đất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bị</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màu</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Cửu</a:t>
          </a:r>
          <a:r>
            <a:rPr lang="en-US" sz="1800" kern="1200" dirty="0" smtClean="0">
              <a:solidFill>
                <a:schemeClr val="tx1"/>
              </a:solidFill>
              <a:latin typeface="Cambria" pitchFamily="18" charset="0"/>
              <a:ea typeface="Cambria" pitchFamily="18" charset="0"/>
            </a:rPr>
            <a:t> Long.</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a:noFill/>
          <a:ln w="12700">
            <a:solidFill>
              <a:srgbClr val="000000"/>
            </a:solidFill>
            <a:miter lim="800000"/>
            <a:headEnd/>
            <a:tailEnd/>
          </a:ln>
        </p:spPr>
      </p:sp>
      <p:sp>
        <p:nvSpPr>
          <p:cNvPr id="31747" name="Rectangle 3"/>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12700">
                <a:solidFill>
                  <a:srgbClr val="000000"/>
                </a:solidFill>
                <a:miter lim="800000"/>
                <a:headEnd/>
                <a:tailEnd/>
              </a14:hiddenLine>
            </a:ext>
          </a:extLst>
        </p:spPr>
        <p:txBody>
          <a:bodyPr anchor="t"/>
          <a:lstStyle/>
          <a:p>
            <a:r>
              <a:rPr lang="en-US" altLang="en-US" smtClean="0"/>
              <a:t> </a:t>
            </a:r>
          </a:p>
        </p:txBody>
      </p:sp>
    </p:spTree>
    <p:extLst>
      <p:ext uri="{BB962C8B-B14F-4D97-AF65-F5344CB8AC3E}">
        <p14:creationId xmlns:p14="http://schemas.microsoft.com/office/powerpoint/2010/main" val="3376474603"/>
      </p:ext>
    </p:extLst>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13.jpeg"/><Relationship Id="rId9"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jpeg"/><Relationship Id="rId5" Type="http://schemas.openxmlformats.org/officeDocument/2006/relationships/image" Target="../media/image14.png"/><Relationship Id="rId10" Type="http://schemas.openxmlformats.org/officeDocument/2006/relationships/image" Target="../media/image29.pn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4.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image" Target="../media/image38.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4.png"/><Relationship Id="rId4" Type="http://schemas.openxmlformats.org/officeDocument/2006/relationships/image" Target="../media/image13.jpeg"/><Relationship Id="rId9" Type="http://schemas.microsoft.com/office/2007/relationships/diagramDrawing" Target="../diagrams/drawing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3.jpeg"/><Relationship Id="rId18" Type="http://schemas.microsoft.com/office/2007/relationships/diagramDrawing" Target="../diagrams/drawing3.xml"/><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2.jpeg"/><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1.png"/><Relationship Id="rId5" Type="http://schemas.openxmlformats.org/officeDocument/2006/relationships/image" Target="../media/image13.jpeg"/><Relationship Id="rId1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5.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9.jpeg"/><Relationship Id="rId5" Type="http://schemas.openxmlformats.org/officeDocument/2006/relationships/image" Target="../media/image14.png"/><Relationship Id="rId10" Type="http://schemas.openxmlformats.org/officeDocument/2006/relationships/image" Target="../media/image58.png"/><Relationship Id="rId4" Type="http://schemas.openxmlformats.org/officeDocument/2006/relationships/image" Target="../media/image13.jpeg"/><Relationship Id="rId9"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slide" Target="slide18.xml"/></Relationships>
</file>

<file path=ppt/slides/_rels/slide4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slide" Target="slide19.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34.png"/><Relationship Id="rId4" Type="http://schemas.openxmlformats.org/officeDocument/2006/relationships/image" Target="../media/image13.jpeg"/></Relationships>
</file>

<file path=ppt/slides/_rels/slide4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7.png"/><Relationship Id="rId7" Type="http://schemas.openxmlformats.org/officeDocument/2006/relationships/image" Target="../media/image65.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13.jpeg"/><Relationship Id="rId9" Type="http://schemas.openxmlformats.org/officeDocument/2006/relationships/image" Target="../media/image67.jpeg"/></Relationships>
</file>

<file path=ppt/slides/_rels/slide4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3.jpeg"/><Relationship Id="rId10" Type="http://schemas.openxmlformats.org/officeDocument/2006/relationships/image" Target="../media/image71.png"/><Relationship Id="rId4" Type="http://schemas.openxmlformats.org/officeDocument/2006/relationships/image" Target="../media/image13.jpeg"/><Relationship Id="rId9" Type="http://schemas.openxmlformats.org/officeDocument/2006/relationships/image" Target="../media/image70.jpeg"/></Relationships>
</file>

<file path=ppt/slides/_rels/slide4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png"/><Relationship Id="rId7" Type="http://schemas.openxmlformats.org/officeDocument/2006/relationships/image" Target="../media/image7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63.jpeg"/><Relationship Id="rId4" Type="http://schemas.openxmlformats.org/officeDocument/2006/relationships/image" Target="../media/image13.jpeg"/><Relationship Id="rId9"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png"/><Relationship Id="rId4" Type="http://schemas.openxmlformats.org/officeDocument/2006/relationships/image" Target="../media/image13.jpeg"/><Relationship Id="rId9" Type="http://schemas.microsoft.com/office/2007/relationships/diagramDrawing" Target="../diagrams/drawing4.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4.png"/><Relationship Id="rId4" Type="http://schemas.openxmlformats.org/officeDocument/2006/relationships/image" Target="../media/image13.jpeg"/><Relationship Id="rId9" Type="http://schemas.microsoft.com/office/2007/relationships/diagramDrawing" Target="../diagrams/drawing5.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2.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83.jpeg"/></Relationships>
</file>

<file path=ppt/slides/_rels/slide5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85.png"/><Relationship Id="rId4" Type="http://schemas.openxmlformats.org/officeDocument/2006/relationships/image" Target="../media/image13.jpeg"/><Relationship Id="rId9" Type="http://schemas.openxmlformats.org/officeDocument/2006/relationships/image" Target="../media/image84.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ĐỒNG BẰNG</a:t>
            </a:r>
            <a:endParaRPr lang="en-US" sz="2800" b="1" dirty="0">
              <a:latin typeface="Cambria" pitchFamily="18" charset="0"/>
              <a:ea typeface="Cambria" pitchFamily="18" charset="0"/>
            </a:endParaRP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ồng </a:t>
            </a:r>
            <a:r>
              <a:rPr lang="vi-VN" sz="2400" i="1" dirty="0">
                <a:solidFill>
                  <a:srgbClr val="FF0000"/>
                </a:solidFill>
                <a:latin typeface="Cambria" panose="02040503050406030204" pitchFamily="18" charset="0"/>
                <a:ea typeface="Cambria" panose="02040503050406030204" pitchFamily="18" charset="0"/>
              </a:rPr>
              <a:t>bằng chiếm bao nhiêu diện tích lãnh thổ</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Đồng </a:t>
            </a:r>
            <a:r>
              <a:rPr lang="vi-VN" sz="2400" i="1" dirty="0">
                <a:solidFill>
                  <a:srgbClr val="FF0000"/>
                </a:solidFill>
                <a:latin typeface="Cambria" panose="02040503050406030204" pitchFamily="18" charset="0"/>
                <a:ea typeface="Cambria" panose="02040503050406030204" pitchFamily="18" charset="0"/>
              </a:rPr>
              <a:t>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Đồng </a:t>
            </a:r>
            <a:r>
              <a:rPr lang="vi-VN" sz="2400" dirty="0">
                <a:latin typeface="Cambria" pitchFamily="18" charset="0"/>
                <a:ea typeface="Cambria" pitchFamily="18" charset="0"/>
                <a:cs typeface="Times New Roman"/>
              </a:rPr>
              <a:t>bằng chiếm 1/4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Được </a:t>
            </a:r>
            <a:r>
              <a:rPr lang="vi-VN" sz="2400" dirty="0">
                <a:latin typeface="Cambria" pitchFamily="18" charset="0"/>
                <a:ea typeface="Cambria" pitchFamily="18" charset="0"/>
                <a:cs typeface="Times New Roman"/>
              </a:rPr>
              <a:t>chia thành đồng bằng châu thổ và đồng bằng ven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9505" y="1163311"/>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370289" y="3131107"/>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núi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3/4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p>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bằng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1/4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endParaRPr lang="en-US"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trên bản đồ </a:t>
            </a:r>
            <a:r>
              <a:rPr lang="vi-VN" sz="2400" i="1" dirty="0" smtClean="0">
                <a:solidFill>
                  <a:srgbClr val="FF0000"/>
                </a:solidFill>
                <a:latin typeface="Cambria" panose="02040503050406030204" pitchFamily="18" charset="0"/>
                <a:ea typeface="Cambria" panose="02040503050406030204" pitchFamily="18" charset="0"/>
              </a:rPr>
              <a:t>các </a:t>
            </a:r>
            <a:r>
              <a:rPr lang="vi-VN" sz="2400" i="1" dirty="0">
                <a:solidFill>
                  <a:srgbClr val="FF0000"/>
                </a:solidFill>
                <a:latin typeface="Cambria" panose="02040503050406030204" pitchFamily="18" charset="0"/>
                <a:ea typeface="Cambria" panose="02040503050406030204" pitchFamily="18" charset="0"/>
              </a:rPr>
              <a:t>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smtClean="0"/>
              <a:t>Con </a:t>
            </a:r>
            <a:r>
              <a:rPr lang="en-US" sz="1000" b="1" dirty="0" err="1" smtClean="0"/>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r>
              <a:rPr lang="en-US" sz="1000" b="1" dirty="0" smtClean="0"/>
              <a:t> </a:t>
            </a:r>
            <a:r>
              <a:rPr lang="en-US" sz="1000" b="1" dirty="0" err="1" smtClean="0"/>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895600"/>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1646605"/>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Hướng vòng cung: thể hiện rõ nhất ở vùng núi </a:t>
            </a:r>
            <a:r>
              <a:rPr lang="vi-VN" sz="2400" dirty="0" smtClean="0">
                <a:latin typeface="Cambria" pitchFamily="18" charset="0"/>
                <a:ea typeface="Cambria" pitchFamily="18" charset="0"/>
                <a:cs typeface="Times New Roman"/>
              </a:rPr>
              <a:t>Đ</a:t>
            </a:r>
            <a:r>
              <a:rPr lang="en-US" sz="2400" dirty="0" err="1" smtClean="0">
                <a:latin typeface="Cambria" pitchFamily="18" charset="0"/>
                <a:ea typeface="Cambria" pitchFamily="18" charset="0"/>
                <a:cs typeface="Times New Roman"/>
              </a:rPr>
              <a:t>ông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Bắc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địa hình nước ta có tính phân bậc? Kể tên các bậc địa hình kế tiếp nhau từ nội địa ra biển.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6858000"/>
          </a:xfrm>
          <a:prstGeom prst="rect">
            <a:avLst/>
          </a:prstGeom>
          <a:gradFill rotWithShape="1">
            <a:gsLst>
              <a:gs pos="0">
                <a:schemeClr val="bg1"/>
              </a:gs>
              <a:gs pos="50000">
                <a:srgbClr val="99FF99"/>
              </a:gs>
              <a:gs pos="100000">
                <a:schemeClr val="bg1"/>
              </a:gs>
            </a:gsLst>
            <a:lin ang="54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latin typeface="Times New Roman" panose="02020603050405020304" pitchFamily="18" charset="0"/>
            </a:endParaRPr>
          </a:p>
        </p:txBody>
      </p:sp>
      <p:sp>
        <p:nvSpPr>
          <p:cNvPr id="26627" name="Text Box 3"/>
          <p:cNvSpPr txBox="1">
            <a:spLocks noChangeArrowheads="1"/>
          </p:cNvSpPr>
          <p:nvPr/>
        </p:nvSpPr>
        <p:spPr bwMode="auto">
          <a:xfrm>
            <a:off x="5181600" y="44450"/>
            <a:ext cx="3962400" cy="258763"/>
          </a:xfrm>
          <a:prstGeom prst="rect">
            <a:avLst/>
          </a:prstGeom>
          <a:gradFill rotWithShape="1">
            <a:gsLst>
              <a:gs pos="0">
                <a:schemeClr val="bg1"/>
              </a:gs>
              <a:gs pos="5000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100">
              <a:solidFill>
                <a:schemeClr val="bg1"/>
              </a:solidFill>
              <a:latin typeface="Times New Roman" panose="02020603050405020304" pitchFamily="18" charset="0"/>
            </a:endParaRPr>
          </a:p>
        </p:txBody>
      </p:sp>
      <p:sp>
        <p:nvSpPr>
          <p:cNvPr id="30724" name="Text Box 4"/>
          <p:cNvSpPr txBox="1">
            <a:spLocks noChangeArrowheads="1"/>
          </p:cNvSpPr>
          <p:nvPr/>
        </p:nvSpPr>
        <p:spPr bwMode="auto">
          <a:xfrm>
            <a:off x="5334000" y="-60325"/>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tx2"/>
                </a:solidFill>
                <a:latin typeface="Times New Roman" panose="02020603050405020304" pitchFamily="18" charset="0"/>
                <a:cs typeface="Times New Roman" panose="02020603050405020304" pitchFamily="18" charset="0"/>
              </a:rPr>
              <a:t>Thứ 2 ngày 16 tháng 3 n</a:t>
            </a:r>
            <a:r>
              <a:rPr lang="vi-VN" altLang="en-US" sz="1800">
                <a:solidFill>
                  <a:schemeClr val="tx2"/>
                </a:solidFill>
                <a:latin typeface="Times New Roman" panose="02020603050405020304" pitchFamily="18" charset="0"/>
                <a:cs typeface="Times New Roman" panose="02020603050405020304" pitchFamily="18" charset="0"/>
              </a:rPr>
              <a:t>ă</a:t>
            </a:r>
            <a:r>
              <a:rPr lang="en-US" altLang="en-US" sz="1800">
                <a:solidFill>
                  <a:schemeClr val="tx2"/>
                </a:solidFill>
                <a:latin typeface="Times New Roman" panose="02020603050405020304" pitchFamily="18" charset="0"/>
                <a:cs typeface="Times New Roman" panose="02020603050405020304" pitchFamily="18" charset="0"/>
              </a:rPr>
              <a:t>m 2009</a:t>
            </a:r>
          </a:p>
        </p:txBody>
      </p:sp>
      <p:pic>
        <p:nvPicPr>
          <p:cNvPr id="30725" name="Picture 5" descr="scan0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0"/>
            <a:ext cx="388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scan0024"/>
          <p:cNvPicPr>
            <a:picLocks noGrp="1" noChangeAspect="1" noChangeArrowheads="1"/>
          </p:cNvPicPr>
          <p:nvPr>
            <p:ph type="body" idx="4294967295"/>
          </p:nvPr>
        </p:nvPicPr>
        <p:blipFill>
          <a:blip r:embed="rId4">
            <a:extLst>
              <a:ext uri="{28A0092B-C50C-407E-A947-70E740481C1C}">
                <a14:useLocalDpi xmlns:a14="http://schemas.microsoft.com/office/drawing/2010/main" val="0"/>
              </a:ext>
            </a:extLst>
          </a:blip>
          <a:srcRect/>
          <a:stretch>
            <a:fillRect/>
          </a:stretch>
        </p:blipFill>
        <p:spPr>
          <a:xfrm>
            <a:off x="0" y="1600200"/>
            <a:ext cx="5410200" cy="4876800"/>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7" name="Text Box 7"/>
          <p:cNvSpPr txBox="1">
            <a:spLocks noChangeArrowheads="1"/>
          </p:cNvSpPr>
          <p:nvPr/>
        </p:nvSpPr>
        <p:spPr bwMode="auto">
          <a:xfrm>
            <a:off x="6934200" y="1524000"/>
            <a:ext cx="685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Times New Roman" panose="02020603050405020304" pitchFamily="18" charset="0"/>
              </a:rPr>
              <a:t>D</a:t>
            </a:r>
          </a:p>
        </p:txBody>
      </p:sp>
      <p:sp>
        <p:nvSpPr>
          <p:cNvPr id="30728" name="Text Box 8"/>
          <p:cNvSpPr txBox="1">
            <a:spLocks noChangeArrowheads="1"/>
          </p:cNvSpPr>
          <p:nvPr/>
        </p:nvSpPr>
        <p:spPr bwMode="auto">
          <a:xfrm>
            <a:off x="5867400" y="152400"/>
            <a:ext cx="304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Times New Roman" panose="02020603050405020304" pitchFamily="18" charset="0"/>
              </a:rPr>
              <a:t>C</a:t>
            </a:r>
          </a:p>
        </p:txBody>
      </p:sp>
      <p:sp>
        <p:nvSpPr>
          <p:cNvPr id="30729" name="Text Box 9"/>
          <p:cNvSpPr txBox="1">
            <a:spLocks noChangeArrowheads="1"/>
          </p:cNvSpPr>
          <p:nvPr/>
        </p:nvSpPr>
        <p:spPr bwMode="auto">
          <a:xfrm>
            <a:off x="6400800" y="0"/>
            <a:ext cx="304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Times New Roman" panose="02020603050405020304" pitchFamily="18" charset="0"/>
              </a:rPr>
              <a:t>A</a:t>
            </a:r>
          </a:p>
        </p:txBody>
      </p:sp>
      <p:sp>
        <p:nvSpPr>
          <p:cNvPr id="30730" name="Text Box 10"/>
          <p:cNvSpPr txBox="1">
            <a:spLocks noChangeArrowheads="1"/>
          </p:cNvSpPr>
          <p:nvPr/>
        </p:nvSpPr>
        <p:spPr bwMode="auto">
          <a:xfrm>
            <a:off x="7239000" y="1295400"/>
            <a:ext cx="381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Times New Roman" panose="02020603050405020304" pitchFamily="18" charset="0"/>
              </a:rPr>
              <a:t>B</a:t>
            </a:r>
          </a:p>
        </p:txBody>
      </p:sp>
      <p:sp>
        <p:nvSpPr>
          <p:cNvPr id="30731" name="Line 11"/>
          <p:cNvSpPr>
            <a:spLocks noChangeShapeType="1"/>
          </p:cNvSpPr>
          <p:nvPr/>
        </p:nvSpPr>
        <p:spPr bwMode="auto">
          <a:xfrm>
            <a:off x="6096000" y="533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2" name="Line 12"/>
          <p:cNvSpPr>
            <a:spLocks noChangeShapeType="1"/>
          </p:cNvSpPr>
          <p:nvPr/>
        </p:nvSpPr>
        <p:spPr bwMode="auto">
          <a:xfrm>
            <a:off x="6096000" y="533400"/>
            <a:ext cx="838200" cy="10668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3" name="Line 13"/>
          <p:cNvSpPr>
            <a:spLocks noChangeShapeType="1"/>
          </p:cNvSpPr>
          <p:nvPr/>
        </p:nvSpPr>
        <p:spPr bwMode="auto">
          <a:xfrm>
            <a:off x="6781800" y="2286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4" name="Line 14"/>
          <p:cNvSpPr>
            <a:spLocks noChangeShapeType="1"/>
          </p:cNvSpPr>
          <p:nvPr/>
        </p:nvSpPr>
        <p:spPr bwMode="auto">
          <a:xfrm>
            <a:off x="6705600" y="304800"/>
            <a:ext cx="533400" cy="990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9" name="Rectangle 15"/>
          <p:cNvSpPr>
            <a:spLocks noChangeArrowheads="1"/>
          </p:cNvSpPr>
          <p:nvPr/>
        </p:nvSpPr>
        <p:spPr bwMode="auto">
          <a:xfrm>
            <a:off x="0" y="228600"/>
            <a:ext cx="5562600" cy="8382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 typeface="Arial" panose="020B0604020202020204" pitchFamily="34" charset="0"/>
              <a:buChar char="-"/>
            </a:pPr>
            <a:r>
              <a:rPr lang="en-US" altLang="en-US" sz="2000">
                <a:solidFill>
                  <a:srgbClr val="FF0000"/>
                </a:solidFill>
                <a:latin typeface="Times New Roman" panose="02020603050405020304" pitchFamily="18" charset="0"/>
                <a:cs typeface="Times New Roman" panose="02020603050405020304" pitchFamily="18" charset="0"/>
              </a:rPr>
              <a:t>Quan sát lát cắt địa hình em có nhận xét gì về độ cao </a:t>
            </a:r>
          </a:p>
          <a:p>
            <a:pPr algn="ctr" eaLnBrk="1" hangingPunct="1">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của địa hình nước ta khi đi từ TB -ĐN.</a:t>
            </a:r>
            <a:r>
              <a:rPr lang="en-US" altLang="en-US" sz="2400">
                <a:solidFill>
                  <a:srgbClr val="FF0000"/>
                </a:solidFill>
                <a:latin typeface="Times New Roman" panose="02020603050405020304" pitchFamily="18" charset="0"/>
                <a:cs typeface="Times New Roman" panose="02020603050405020304" pitchFamily="18" charset="0"/>
              </a:rPr>
              <a:t> </a:t>
            </a:r>
          </a:p>
        </p:txBody>
      </p:sp>
      <p:sp>
        <p:nvSpPr>
          <p:cNvPr id="30736" name="Text Box 16"/>
          <p:cNvSpPr txBox="1">
            <a:spLocks noChangeArrowheads="1"/>
          </p:cNvSpPr>
          <p:nvPr/>
        </p:nvSpPr>
        <p:spPr bwMode="auto">
          <a:xfrm>
            <a:off x="304800" y="3810000"/>
            <a:ext cx="304800" cy="3746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Times New Roman" panose="02020603050405020304" pitchFamily="18" charset="0"/>
              </a:rPr>
              <a:t>A</a:t>
            </a:r>
          </a:p>
        </p:txBody>
      </p:sp>
      <p:sp>
        <p:nvSpPr>
          <p:cNvPr id="30737" name="Text Box 17"/>
          <p:cNvSpPr txBox="1">
            <a:spLocks noChangeArrowheads="1"/>
          </p:cNvSpPr>
          <p:nvPr/>
        </p:nvSpPr>
        <p:spPr bwMode="auto">
          <a:xfrm>
            <a:off x="4838700" y="6062663"/>
            <a:ext cx="457200" cy="36671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Times New Roman" panose="02020603050405020304" pitchFamily="18" charset="0"/>
              </a:rPr>
              <a:t>D</a:t>
            </a:r>
          </a:p>
        </p:txBody>
      </p:sp>
      <p:sp>
        <p:nvSpPr>
          <p:cNvPr id="30738" name="Text Box 18"/>
          <p:cNvSpPr txBox="1">
            <a:spLocks noChangeArrowheads="1"/>
          </p:cNvSpPr>
          <p:nvPr/>
        </p:nvSpPr>
        <p:spPr bwMode="auto">
          <a:xfrm>
            <a:off x="342900" y="6019800"/>
            <a:ext cx="304800" cy="3651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Times New Roman" panose="02020603050405020304" pitchFamily="18" charset="0"/>
              </a:rPr>
              <a:t>C</a:t>
            </a:r>
          </a:p>
        </p:txBody>
      </p:sp>
      <p:sp>
        <p:nvSpPr>
          <p:cNvPr id="30739" name="Text Box 19"/>
          <p:cNvSpPr txBox="1">
            <a:spLocks noChangeArrowheads="1"/>
          </p:cNvSpPr>
          <p:nvPr/>
        </p:nvSpPr>
        <p:spPr bwMode="auto">
          <a:xfrm>
            <a:off x="4572000" y="3962400"/>
            <a:ext cx="381000" cy="3651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Times New Roman" panose="02020603050405020304" pitchFamily="18" charset="0"/>
              </a:rPr>
              <a:t>B</a:t>
            </a:r>
          </a:p>
        </p:txBody>
      </p:sp>
    </p:spTree>
    <p:extLst>
      <p:ext uri="{BB962C8B-B14F-4D97-AF65-F5344CB8AC3E}">
        <p14:creationId xmlns:p14="http://schemas.microsoft.com/office/powerpoint/2010/main" val="1353742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639"/>
                                        </p:tgtEl>
                                        <p:attrNameLst>
                                          <p:attrName>style.visibility</p:attrName>
                                        </p:attrNameLst>
                                      </p:cBhvr>
                                      <p:to>
                                        <p:strVal val="visible"/>
                                      </p:to>
                                    </p:set>
                                    <p:animEffect transition="in" filter="slide(fromBottom)">
                                      <p:cBhvr>
                                        <p:cTn id="7" dur="500"/>
                                        <p:tgtEl>
                                          <p:spTgt spid="26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9"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37401" y="2940129"/>
            <a:ext cx="8047089" cy="2782145"/>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832643" y="3190392"/>
            <a:ext cx="6553198" cy="1938992"/>
          </a:xfrm>
          <a:prstGeom prst="rect">
            <a:avLst/>
          </a:prstGeom>
        </p:spPr>
        <p:txBody>
          <a:bodyPr wrap="square">
            <a:spAutoFit/>
          </a:bodyPr>
          <a:lstStyle/>
          <a:p>
            <a:pPr algn="just">
              <a:spcBef>
                <a:spcPts val="600"/>
              </a:spcBef>
              <a:spcAft>
                <a:spcPts val="0"/>
              </a:spcAft>
            </a:pPr>
            <a:r>
              <a:rPr lang="vi-VN" sz="4000" b="1"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40536" y="1437435"/>
            <a:ext cx="8431687" cy="1323439"/>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4000" b="1" smtClean="0">
                <a:solidFill>
                  <a:srgbClr val="CC0000"/>
                </a:solidFill>
                <a:latin typeface="Times New Roman" pitchFamily="18" charset="0"/>
                <a:cs typeface="Times New Roman" pitchFamily="18" charset="0"/>
              </a:rPr>
              <a:t>c</a:t>
            </a:r>
            <a:r>
              <a:rPr lang="vi-VN" sz="4000" b="1" smtClean="0">
                <a:solidFill>
                  <a:srgbClr val="CC0000"/>
                </a:solidFill>
                <a:latin typeface="Times New Roman" pitchFamily="18" charset="0"/>
                <a:cs typeface="Times New Roman" pitchFamily="18" charset="0"/>
              </a:rPr>
              <a:t>. Địa hình có tính </a:t>
            </a:r>
            <a:r>
              <a:rPr lang="vi-VN" sz="4000" b="1" dirty="0">
                <a:solidFill>
                  <a:srgbClr val="CC0000"/>
                </a:solidFill>
                <a:latin typeface="Times New Roman" pitchFamily="18" charset="0"/>
                <a:cs typeface="Times New Roman" pitchFamily="18" charset="0"/>
              </a:rPr>
              <a:t>chất phân </a:t>
            </a:r>
            <a:r>
              <a:rPr lang="vi-VN" sz="4000" b="1">
                <a:solidFill>
                  <a:srgbClr val="CC0000"/>
                </a:solidFill>
                <a:latin typeface="Times New Roman" pitchFamily="18" charset="0"/>
                <a:cs typeface="Times New Roman" pitchFamily="18" charset="0"/>
              </a:rPr>
              <a:t>bậc </a:t>
            </a:r>
            <a:r>
              <a:rPr lang="vi-VN" sz="4000" b="1" smtClean="0">
                <a:solidFill>
                  <a:srgbClr val="CC0000"/>
                </a:solidFill>
                <a:latin typeface="Times New Roman" pitchFamily="18" charset="0"/>
                <a:cs typeface="Times New Roman" pitchFamily="18" charset="0"/>
              </a:rPr>
              <a:t>khá </a:t>
            </a:r>
            <a:r>
              <a:rPr lang="vi-VN" sz="4000" b="1" dirty="0">
                <a:solidFill>
                  <a:srgbClr val="CC0000"/>
                </a:solidFill>
                <a:latin typeface="Times New Roman" pitchFamily="18" charset="0"/>
                <a:cs typeface="Times New Roman" pitchFamily="18" charset="0"/>
              </a:rPr>
              <a:t>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v</a:t>
            </a:r>
            <a:r>
              <a:rPr lang="vi-VN" i="1" dirty="0" smtClean="0">
                <a:solidFill>
                  <a:srgbClr val="FF0000"/>
                </a:solidFill>
                <a:latin typeface="Cambria" panose="02040503050406030204" pitchFamily="18" charset="0"/>
                <a:ea typeface="Cambria" panose="02040503050406030204" pitchFamily="18" charset="0"/>
              </a:rPr>
              <a:t>ì </a:t>
            </a:r>
            <a:r>
              <a:rPr lang="vi-VN" i="1" dirty="0">
                <a:solidFill>
                  <a:srgbClr val="FF0000"/>
                </a:solidFill>
                <a:latin typeface="Cambria" panose="02040503050406030204" pitchFamily="18" charset="0"/>
                <a:ea typeface="Cambria" panose="02040503050406030204" pitchFamily="18" charset="0"/>
              </a:rPr>
              <a:t>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830" dirty="0">
                <a:latin typeface="Cambria" pitchFamily="18" charset="0"/>
                <a:ea typeface="Cambria" pitchFamily="18" charset="0"/>
                <a:cs typeface="Times New Roman"/>
              </a:rPr>
              <a:t>- Nguyên nhân: nhiệt độ cao, lượng mưa lớn tập trung theo </a:t>
            </a:r>
            <a:r>
              <a:rPr lang="vi-VN" sz="1830" dirty="0" smtClean="0">
                <a:latin typeface="Cambria" pitchFamily="18" charset="0"/>
                <a:ea typeface="Cambria" pitchFamily="18" charset="0"/>
                <a:cs typeface="Times New Roman"/>
              </a:rPr>
              <a:t>mùa</a:t>
            </a:r>
            <a:r>
              <a:rPr lang="en-US"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spcAft>
                <a:spcPts val="0"/>
              </a:spcAft>
            </a:pPr>
            <a:r>
              <a:rPr lang="vi-VN" sz="1830" dirty="0">
                <a:latin typeface="Cambria" pitchFamily="18" charset="0"/>
                <a:ea typeface="Cambria" pitchFamily="18" charset="0"/>
                <a:cs typeface="Times New Roman"/>
              </a:rPr>
              <a:t>- Biểu hiện:</a:t>
            </a:r>
          </a:p>
          <a:p>
            <a:pPr algn="just">
              <a:spcBef>
                <a:spcPts val="600"/>
              </a:spcBef>
              <a:spcAft>
                <a:spcPts val="0"/>
              </a:spcAft>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1830" dirty="0">
                <a:latin typeface="Cambria" pitchFamily="18" charset="0"/>
                <a:ea typeface="Cambria" pitchFamily="18" charset="0"/>
                <a:cs typeface="Times New Roman"/>
              </a:rPr>
              <a:t>+ Bồi tụ ở vùng đồng bằng và thung lũng</a:t>
            </a:r>
            <a:r>
              <a:rPr lang="vi-VN"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Bồi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tụ</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smtClean="0">
                <a:solidFill>
                  <a:srgbClr val="CC0000"/>
                </a:solidFill>
                <a:latin typeface="Times New Roman" pitchFamily="18" charset="0"/>
                <a:cs typeface="Times New Roman" pitchFamily="18" charset="0"/>
              </a:rPr>
              <a:t>.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điện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BÁN BÌNH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Q</a:t>
            </a:r>
            <a:r>
              <a:rPr lang="en-US" sz="2400" dirty="0" err="1" smtClean="0">
                <a:latin typeface="Cambria" pitchFamily="18" charset="0"/>
                <a:ea typeface="Cambria" pitchFamily="18" charset="0"/>
                <a:cs typeface="Times New Roman"/>
              </a:rPr>
              <a:t>uá</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Kể</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tên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vực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ở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KHU VỰC ĐỊA </a:t>
            </a:r>
            <a:r>
              <a:rPr lang="en-US" sz="2400" b="1" dirty="0">
                <a:solidFill>
                  <a:srgbClr val="0D30DD"/>
                </a:solidFill>
                <a:latin typeface="Cambria" pitchFamily="18" charset="0"/>
              </a:rPr>
              <a:t>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Khu</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vực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đồi</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núi</a:t>
            </a:r>
            <a:endParaRPr lang="en-US" b="1" dirty="0" smtClean="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Đông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r>
              <a:rPr lang="en-US" b="1" dirty="0" smtClean="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Tây</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endParaRPr lang="en-US" b="1" dirty="0" smtClean="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Đồng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bằng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ven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miền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Trung</a:t>
            </a:r>
            <a:endParaRPr lang="en-US" b="1" dirty="0" smtClean="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Bờ</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endParaRPr lang="en-US" b="1" dirty="0" smtClean="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Thềm</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lục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địa</a:t>
            </a:r>
            <a:endParaRPr lang="en-US" b="1" dirty="0" smtClean="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2" name="Rectangle 21"/>
          <p:cNvSpPr/>
          <p:nvPr/>
        </p:nvSpPr>
        <p:spPr>
          <a:xfrm>
            <a:off x="268865" y="1274088"/>
            <a:ext cx="49127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phạm</a:t>
            </a:r>
            <a:r>
              <a:rPr lang="en-US" sz="1900" i="1" dirty="0" smtClean="0">
                <a:solidFill>
                  <a:srgbClr val="FF0000"/>
                </a:solidFill>
                <a:latin typeface="Cambria" panose="02040503050406030204" pitchFamily="18" charset="0"/>
                <a:ea typeface="Cambria" panose="02040503050406030204" pitchFamily="18" charset="0"/>
              </a:rPr>
              <a:t> vi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thái</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smtClean="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Nam</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về phạm vi và đặc điểm hình thái</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diện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nguồn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gốc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thành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a:t>
            </a:r>
            <a:r>
              <a:rPr lang="en-US" sz="1900" b="1" dirty="0" smtClean="0">
                <a:solidFill>
                  <a:srgbClr val="00B050"/>
                </a:solidFill>
                <a:latin typeface="Cambria" panose="02040503050406030204" pitchFamily="18" charset="0"/>
                <a:ea typeface="Cambria" panose="02040503050406030204" pitchFamily="18" charset="0"/>
              </a:rPr>
              <a:t>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t</a:t>
            </a:r>
            <a:r>
              <a:rPr lang="vi-VN" sz="1900" i="1" dirty="0" smtClean="0">
                <a:solidFill>
                  <a:srgbClr val="FF0000"/>
                </a:solidFill>
                <a:latin typeface="Cambria" panose="02040503050406030204" pitchFamily="18" charset="0"/>
                <a:ea typeface="Cambria" panose="02040503050406030204" pitchFamily="18" charset="0"/>
              </a:rPr>
              <a:t>rình </a:t>
            </a:r>
            <a:r>
              <a:rPr lang="vi-VN" sz="1900" i="1" dirty="0">
                <a:solidFill>
                  <a:srgbClr val="FF0000"/>
                </a:solidFill>
                <a:latin typeface="Cambria" panose="02040503050406030204" pitchFamily="18" charset="0"/>
                <a:ea typeface="Cambria" panose="02040503050406030204" pitchFamily="18" charset="0"/>
              </a:rPr>
              <a:t>bày đặc điểm địa hình </a:t>
            </a:r>
            <a:r>
              <a:rPr lang="en-US" sz="1900" i="1" dirty="0" err="1" smtClean="0">
                <a:solidFill>
                  <a:srgbClr val="FF0000"/>
                </a:solidFill>
                <a:latin typeface="Cambria" panose="02040503050406030204" pitchFamily="18" charset="0"/>
                <a:ea typeface="Cambria" panose="02040503050406030204" pitchFamily="18" charset="0"/>
              </a:rPr>
              <a:t>bờ</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biển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thềm </a:t>
            </a:r>
            <a:r>
              <a:rPr lang="vi-VN" sz="1900" i="1" dirty="0">
                <a:solidFill>
                  <a:srgbClr val="FF0000"/>
                </a:solidFill>
                <a:latin typeface="Cambria" panose="02040503050406030204" pitchFamily="18" charset="0"/>
                <a:ea typeface="Cambria" panose="02040503050406030204" pitchFamily="18" charset="0"/>
              </a:rPr>
              <a:t>lục địa nước ta.</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uoc do Tu nhien vung Trung du mien nui Bac Bo"/>
          <p:cNvPicPr>
            <a:picLocks noChangeAspect="1" noChangeArrowheads="1"/>
          </p:cNvPicPr>
          <p:nvPr/>
        </p:nvPicPr>
        <p:blipFill rotWithShape="1">
          <a:blip r:embed="rId2">
            <a:extLst>
              <a:ext uri="{28A0092B-C50C-407E-A947-70E740481C1C}">
                <a14:useLocalDpi xmlns:a14="http://schemas.microsoft.com/office/drawing/2010/main" val="0"/>
              </a:ext>
            </a:extLst>
          </a:blip>
          <a:srcRect l="1846" b="34359"/>
          <a:stretch/>
        </p:blipFill>
        <p:spPr bwMode="auto">
          <a:xfrm>
            <a:off x="168812" y="1869938"/>
            <a:ext cx="8975188" cy="45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p:cNvSpPr/>
          <p:nvPr/>
        </p:nvSpPr>
        <p:spPr>
          <a:xfrm>
            <a:off x="611945" y="2971800"/>
            <a:ext cx="4832350" cy="2819400"/>
          </a:xfrm>
          <a:custGeom>
            <a:avLst/>
            <a:gdLst>
              <a:gd name="connsiteX0" fmla="*/ 0 w 4751882"/>
              <a:gd name="connsiteY0" fmla="*/ 442769 h 2829836"/>
              <a:gd name="connsiteX1" fmla="*/ 44970 w 4751882"/>
              <a:gd name="connsiteY1" fmla="*/ 412789 h 2829836"/>
              <a:gd name="connsiteX2" fmla="*/ 89941 w 4751882"/>
              <a:gd name="connsiteY2" fmla="*/ 397799 h 2829836"/>
              <a:gd name="connsiteX3" fmla="*/ 134911 w 4751882"/>
              <a:gd name="connsiteY3" fmla="*/ 307858 h 2829836"/>
              <a:gd name="connsiteX4" fmla="*/ 179882 w 4751882"/>
              <a:gd name="connsiteY4" fmla="*/ 277877 h 2829836"/>
              <a:gd name="connsiteX5" fmla="*/ 284813 w 4751882"/>
              <a:gd name="connsiteY5" fmla="*/ 232907 h 2829836"/>
              <a:gd name="connsiteX6" fmla="*/ 359763 w 4751882"/>
              <a:gd name="connsiteY6" fmla="*/ 157956 h 2829836"/>
              <a:gd name="connsiteX7" fmla="*/ 434714 w 4751882"/>
              <a:gd name="connsiteY7" fmla="*/ 97995 h 2829836"/>
              <a:gd name="connsiteX8" fmla="*/ 629586 w 4751882"/>
              <a:gd name="connsiteY8" fmla="*/ 68015 h 2829836"/>
              <a:gd name="connsiteX9" fmla="*/ 719527 w 4751882"/>
              <a:gd name="connsiteY9" fmla="*/ 97995 h 2829836"/>
              <a:gd name="connsiteX10" fmla="*/ 764498 w 4751882"/>
              <a:gd name="connsiteY10" fmla="*/ 112985 h 2829836"/>
              <a:gd name="connsiteX11" fmla="*/ 809468 w 4751882"/>
              <a:gd name="connsiteY11" fmla="*/ 142966 h 2829836"/>
              <a:gd name="connsiteX12" fmla="*/ 899409 w 4751882"/>
              <a:gd name="connsiteY12" fmla="*/ 187936 h 2829836"/>
              <a:gd name="connsiteX13" fmla="*/ 974360 w 4751882"/>
              <a:gd name="connsiteY13" fmla="*/ 262887 h 2829836"/>
              <a:gd name="connsiteX14" fmla="*/ 1049311 w 4751882"/>
              <a:gd name="connsiteY14" fmla="*/ 322848 h 2829836"/>
              <a:gd name="connsiteX15" fmla="*/ 1094282 w 4751882"/>
              <a:gd name="connsiteY15" fmla="*/ 337838 h 2829836"/>
              <a:gd name="connsiteX16" fmla="*/ 1334124 w 4751882"/>
              <a:gd name="connsiteY16" fmla="*/ 277877 h 2829836"/>
              <a:gd name="connsiteX17" fmla="*/ 1364104 w 4751882"/>
              <a:gd name="connsiteY17" fmla="*/ 232907 h 2829836"/>
              <a:gd name="connsiteX18" fmla="*/ 1394085 w 4751882"/>
              <a:gd name="connsiteY18" fmla="*/ 127976 h 2829836"/>
              <a:gd name="connsiteX19" fmla="*/ 1424065 w 4751882"/>
              <a:gd name="connsiteY19" fmla="*/ 97995 h 2829836"/>
              <a:gd name="connsiteX20" fmla="*/ 1454045 w 4751882"/>
              <a:gd name="connsiteY20" fmla="*/ 53025 h 2829836"/>
              <a:gd name="connsiteX21" fmla="*/ 1499016 w 4751882"/>
              <a:gd name="connsiteY21" fmla="*/ 38035 h 2829836"/>
              <a:gd name="connsiteX22" fmla="*/ 1618937 w 4751882"/>
              <a:gd name="connsiteY22" fmla="*/ 53025 h 2829836"/>
              <a:gd name="connsiteX23" fmla="*/ 1648918 w 4751882"/>
              <a:gd name="connsiteY23" fmla="*/ 83005 h 2829836"/>
              <a:gd name="connsiteX24" fmla="*/ 1693888 w 4751882"/>
              <a:gd name="connsiteY24" fmla="*/ 112985 h 2829836"/>
              <a:gd name="connsiteX25" fmla="*/ 1828800 w 4751882"/>
              <a:gd name="connsiteY25" fmla="*/ 187936 h 2829836"/>
              <a:gd name="connsiteX26" fmla="*/ 1873770 w 4751882"/>
              <a:gd name="connsiteY26" fmla="*/ 97995 h 2829836"/>
              <a:gd name="connsiteX27" fmla="*/ 1918741 w 4751882"/>
              <a:gd name="connsiteY27" fmla="*/ 83005 h 2829836"/>
              <a:gd name="connsiteX28" fmla="*/ 2023672 w 4751882"/>
              <a:gd name="connsiteY28" fmla="*/ 97995 h 2829836"/>
              <a:gd name="connsiteX29" fmla="*/ 2128603 w 4751882"/>
              <a:gd name="connsiteY29" fmla="*/ 217917 h 2829836"/>
              <a:gd name="connsiteX30" fmla="*/ 2173573 w 4751882"/>
              <a:gd name="connsiteY30" fmla="*/ 247897 h 2829836"/>
              <a:gd name="connsiteX31" fmla="*/ 2203554 w 4751882"/>
              <a:gd name="connsiteY31" fmla="*/ 277877 h 2829836"/>
              <a:gd name="connsiteX32" fmla="*/ 2293495 w 4751882"/>
              <a:gd name="connsiteY32" fmla="*/ 307858 h 2829836"/>
              <a:gd name="connsiteX33" fmla="*/ 2383436 w 4751882"/>
              <a:gd name="connsiteY33" fmla="*/ 367818 h 2829836"/>
              <a:gd name="connsiteX34" fmla="*/ 2533337 w 4751882"/>
              <a:gd name="connsiteY34" fmla="*/ 412789 h 2829836"/>
              <a:gd name="connsiteX35" fmla="*/ 2563318 w 4751882"/>
              <a:gd name="connsiteY35" fmla="*/ 442769 h 2829836"/>
              <a:gd name="connsiteX36" fmla="*/ 2653259 w 4751882"/>
              <a:gd name="connsiteY36" fmla="*/ 502730 h 2829836"/>
              <a:gd name="connsiteX37" fmla="*/ 2728209 w 4751882"/>
              <a:gd name="connsiteY37" fmla="*/ 577681 h 2829836"/>
              <a:gd name="connsiteX38" fmla="*/ 2758190 w 4751882"/>
              <a:gd name="connsiteY38" fmla="*/ 622651 h 2829836"/>
              <a:gd name="connsiteX39" fmla="*/ 2878111 w 4751882"/>
              <a:gd name="connsiteY39" fmla="*/ 727582 h 2829836"/>
              <a:gd name="connsiteX40" fmla="*/ 2938072 w 4751882"/>
              <a:gd name="connsiteY40" fmla="*/ 802533 h 2829836"/>
              <a:gd name="connsiteX41" fmla="*/ 2983042 w 4751882"/>
              <a:gd name="connsiteY41" fmla="*/ 832513 h 2829836"/>
              <a:gd name="connsiteX42" fmla="*/ 3057993 w 4751882"/>
              <a:gd name="connsiteY42" fmla="*/ 877484 h 2829836"/>
              <a:gd name="connsiteX43" fmla="*/ 3102963 w 4751882"/>
              <a:gd name="connsiteY43" fmla="*/ 922454 h 2829836"/>
              <a:gd name="connsiteX44" fmla="*/ 3192904 w 4751882"/>
              <a:gd name="connsiteY44" fmla="*/ 982415 h 2829836"/>
              <a:gd name="connsiteX45" fmla="*/ 3237875 w 4751882"/>
              <a:gd name="connsiteY45" fmla="*/ 1012395 h 2829836"/>
              <a:gd name="connsiteX46" fmla="*/ 3327816 w 4751882"/>
              <a:gd name="connsiteY46" fmla="*/ 1072356 h 2829836"/>
              <a:gd name="connsiteX47" fmla="*/ 3462727 w 4751882"/>
              <a:gd name="connsiteY47" fmla="*/ 1177287 h 2829836"/>
              <a:gd name="connsiteX48" fmla="*/ 3507698 w 4751882"/>
              <a:gd name="connsiteY48" fmla="*/ 1192277 h 2829836"/>
              <a:gd name="connsiteX49" fmla="*/ 3582649 w 4751882"/>
              <a:gd name="connsiteY49" fmla="*/ 1252238 h 2829836"/>
              <a:gd name="connsiteX50" fmla="*/ 3702570 w 4751882"/>
              <a:gd name="connsiteY50" fmla="*/ 1357169 h 2829836"/>
              <a:gd name="connsiteX51" fmla="*/ 3747541 w 4751882"/>
              <a:gd name="connsiteY51" fmla="*/ 1402140 h 2829836"/>
              <a:gd name="connsiteX52" fmla="*/ 3807501 w 4751882"/>
              <a:gd name="connsiteY52" fmla="*/ 1492081 h 2829836"/>
              <a:gd name="connsiteX53" fmla="*/ 3882452 w 4751882"/>
              <a:gd name="connsiteY53" fmla="*/ 1597012 h 2829836"/>
              <a:gd name="connsiteX54" fmla="*/ 3942413 w 4751882"/>
              <a:gd name="connsiteY54" fmla="*/ 1686953 h 2829836"/>
              <a:gd name="connsiteX55" fmla="*/ 3987383 w 4751882"/>
              <a:gd name="connsiteY55" fmla="*/ 1746913 h 2829836"/>
              <a:gd name="connsiteX56" fmla="*/ 4047344 w 4751882"/>
              <a:gd name="connsiteY56" fmla="*/ 1806874 h 2829836"/>
              <a:gd name="connsiteX57" fmla="*/ 4092314 w 4751882"/>
              <a:gd name="connsiteY57" fmla="*/ 1896815 h 2829836"/>
              <a:gd name="connsiteX58" fmla="*/ 4107304 w 4751882"/>
              <a:gd name="connsiteY58" fmla="*/ 1941785 h 2829836"/>
              <a:gd name="connsiteX59" fmla="*/ 4047344 w 4751882"/>
              <a:gd name="connsiteY59" fmla="*/ 1971766 h 2829836"/>
              <a:gd name="connsiteX60" fmla="*/ 4137285 w 4751882"/>
              <a:gd name="connsiteY60" fmla="*/ 2031726 h 2829836"/>
              <a:gd name="connsiteX61" fmla="*/ 4242216 w 4751882"/>
              <a:gd name="connsiteY61" fmla="*/ 2151648 h 2829836"/>
              <a:gd name="connsiteX62" fmla="*/ 4257206 w 4751882"/>
              <a:gd name="connsiteY62" fmla="*/ 2211608 h 2829836"/>
              <a:gd name="connsiteX63" fmla="*/ 4302177 w 4751882"/>
              <a:gd name="connsiteY63" fmla="*/ 2226599 h 2829836"/>
              <a:gd name="connsiteX64" fmla="*/ 4437088 w 4751882"/>
              <a:gd name="connsiteY64" fmla="*/ 2241589 h 2829836"/>
              <a:gd name="connsiteX65" fmla="*/ 4527029 w 4751882"/>
              <a:gd name="connsiteY65" fmla="*/ 2421471 h 2829836"/>
              <a:gd name="connsiteX66" fmla="*/ 4572000 w 4751882"/>
              <a:gd name="connsiteY66" fmla="*/ 2526402 h 2829836"/>
              <a:gd name="connsiteX67" fmla="*/ 4691921 w 4751882"/>
              <a:gd name="connsiteY67" fmla="*/ 2541392 h 2829836"/>
              <a:gd name="connsiteX68" fmla="*/ 4736891 w 4751882"/>
              <a:gd name="connsiteY68" fmla="*/ 2721274 h 2829836"/>
              <a:gd name="connsiteX69" fmla="*/ 4751882 w 4751882"/>
              <a:gd name="connsiteY69" fmla="*/ 2766244 h 2829836"/>
              <a:gd name="connsiteX70" fmla="*/ 4736891 w 4751882"/>
              <a:gd name="connsiteY70" fmla="*/ 2706284 h 2829836"/>
              <a:gd name="connsiteX71" fmla="*/ 4646950 w 4751882"/>
              <a:gd name="connsiteY71" fmla="*/ 2736264 h 2829836"/>
              <a:gd name="connsiteX72" fmla="*/ 4557009 w 4751882"/>
              <a:gd name="connsiteY72" fmla="*/ 2796225 h 2829836"/>
              <a:gd name="connsiteX73" fmla="*/ 4122295 w 4751882"/>
              <a:gd name="connsiteY73" fmla="*/ 2766244 h 2829836"/>
              <a:gd name="connsiteX74" fmla="*/ 4047344 w 4751882"/>
              <a:gd name="connsiteY74" fmla="*/ 2691294 h 2829836"/>
              <a:gd name="connsiteX75" fmla="*/ 4017363 w 4751882"/>
              <a:gd name="connsiteY75" fmla="*/ 2661313 h 2829836"/>
              <a:gd name="connsiteX76" fmla="*/ 3942413 w 4751882"/>
              <a:gd name="connsiteY76" fmla="*/ 2646323 h 2829836"/>
              <a:gd name="connsiteX77" fmla="*/ 3792511 w 4751882"/>
              <a:gd name="connsiteY77" fmla="*/ 2586363 h 2829836"/>
              <a:gd name="connsiteX78" fmla="*/ 3717560 w 4751882"/>
              <a:gd name="connsiteY78" fmla="*/ 2526402 h 2829836"/>
              <a:gd name="connsiteX79" fmla="*/ 3597639 w 4751882"/>
              <a:gd name="connsiteY79" fmla="*/ 2466441 h 2829836"/>
              <a:gd name="connsiteX80" fmla="*/ 3507698 w 4751882"/>
              <a:gd name="connsiteY80" fmla="*/ 2451451 h 2829836"/>
              <a:gd name="connsiteX81" fmla="*/ 3462727 w 4751882"/>
              <a:gd name="connsiteY81" fmla="*/ 2421471 h 2829836"/>
              <a:gd name="connsiteX82" fmla="*/ 3417757 w 4751882"/>
              <a:gd name="connsiteY82" fmla="*/ 2406481 h 2829836"/>
              <a:gd name="connsiteX83" fmla="*/ 2968052 w 4751882"/>
              <a:gd name="connsiteY83" fmla="*/ 2391490 h 2829836"/>
              <a:gd name="connsiteX84" fmla="*/ 2908091 w 4751882"/>
              <a:gd name="connsiteY84" fmla="*/ 2361510 h 2829836"/>
              <a:gd name="connsiteX85" fmla="*/ 2818150 w 4751882"/>
              <a:gd name="connsiteY85" fmla="*/ 2331530 h 2829836"/>
              <a:gd name="connsiteX86" fmla="*/ 2803160 w 4751882"/>
              <a:gd name="connsiteY86" fmla="*/ 2271569 h 2829836"/>
              <a:gd name="connsiteX87" fmla="*/ 2713219 w 4751882"/>
              <a:gd name="connsiteY87" fmla="*/ 2196618 h 2829836"/>
              <a:gd name="connsiteX88" fmla="*/ 2668249 w 4751882"/>
              <a:gd name="connsiteY88" fmla="*/ 2151648 h 2829836"/>
              <a:gd name="connsiteX89" fmla="*/ 2638268 w 4751882"/>
              <a:gd name="connsiteY89" fmla="*/ 2076697 h 2829836"/>
              <a:gd name="connsiteX90" fmla="*/ 2233534 w 4751882"/>
              <a:gd name="connsiteY90" fmla="*/ 2046717 h 2829836"/>
              <a:gd name="connsiteX91" fmla="*/ 2143593 w 4751882"/>
              <a:gd name="connsiteY91" fmla="*/ 2061707 h 2829836"/>
              <a:gd name="connsiteX92" fmla="*/ 2098622 w 4751882"/>
              <a:gd name="connsiteY92" fmla="*/ 2076697 h 2829836"/>
              <a:gd name="connsiteX93" fmla="*/ 2083632 w 4751882"/>
              <a:gd name="connsiteY93" fmla="*/ 2121667 h 2829836"/>
              <a:gd name="connsiteX94" fmla="*/ 2068642 w 4751882"/>
              <a:gd name="connsiteY94" fmla="*/ 2211608 h 2829836"/>
              <a:gd name="connsiteX95" fmla="*/ 1978701 w 4751882"/>
              <a:gd name="connsiteY95" fmla="*/ 2241589 h 2829836"/>
              <a:gd name="connsiteX96" fmla="*/ 1933731 w 4751882"/>
              <a:gd name="connsiteY96" fmla="*/ 2286559 h 2829836"/>
              <a:gd name="connsiteX97" fmla="*/ 1723868 w 4751882"/>
              <a:gd name="connsiteY97" fmla="*/ 2286559 h 2829836"/>
              <a:gd name="connsiteX98" fmla="*/ 1693888 w 4751882"/>
              <a:gd name="connsiteY98" fmla="*/ 2226599 h 2829836"/>
              <a:gd name="connsiteX99" fmla="*/ 1558977 w 4751882"/>
              <a:gd name="connsiteY99" fmla="*/ 2181628 h 2829836"/>
              <a:gd name="connsiteX100" fmla="*/ 1514006 w 4751882"/>
              <a:gd name="connsiteY100" fmla="*/ 2166638 h 2829836"/>
              <a:gd name="connsiteX101" fmla="*/ 1469036 w 4751882"/>
              <a:gd name="connsiteY101" fmla="*/ 2151648 h 2829836"/>
              <a:gd name="connsiteX102" fmla="*/ 1394085 w 4751882"/>
              <a:gd name="connsiteY102" fmla="*/ 2046717 h 2829836"/>
              <a:gd name="connsiteX103" fmla="*/ 1334124 w 4751882"/>
              <a:gd name="connsiteY103" fmla="*/ 2016736 h 2829836"/>
              <a:gd name="connsiteX104" fmla="*/ 1214203 w 4751882"/>
              <a:gd name="connsiteY104" fmla="*/ 1986756 h 2829836"/>
              <a:gd name="connsiteX105" fmla="*/ 1094282 w 4751882"/>
              <a:gd name="connsiteY105" fmla="*/ 1851844 h 2829836"/>
              <a:gd name="connsiteX106" fmla="*/ 1049311 w 4751882"/>
              <a:gd name="connsiteY106" fmla="*/ 1761903 h 2829836"/>
              <a:gd name="connsiteX107" fmla="*/ 1034321 w 4751882"/>
              <a:gd name="connsiteY107" fmla="*/ 1716933 h 2829836"/>
              <a:gd name="connsiteX108" fmla="*/ 989350 w 4751882"/>
              <a:gd name="connsiteY108" fmla="*/ 1701943 h 2829836"/>
              <a:gd name="connsiteX109" fmla="*/ 944380 w 4751882"/>
              <a:gd name="connsiteY109" fmla="*/ 1656972 h 2829836"/>
              <a:gd name="connsiteX110" fmla="*/ 899409 w 4751882"/>
              <a:gd name="connsiteY110" fmla="*/ 1641982 h 2829836"/>
              <a:gd name="connsiteX111" fmla="*/ 869429 w 4751882"/>
              <a:gd name="connsiteY111" fmla="*/ 1582022 h 2829836"/>
              <a:gd name="connsiteX112" fmla="*/ 899409 w 4751882"/>
              <a:gd name="connsiteY112" fmla="*/ 1537051 h 2829836"/>
              <a:gd name="connsiteX113" fmla="*/ 944380 w 4751882"/>
              <a:gd name="connsiteY113" fmla="*/ 1492081 h 2829836"/>
              <a:gd name="connsiteX114" fmla="*/ 1034321 w 4751882"/>
              <a:gd name="connsiteY114" fmla="*/ 1357169 h 2829836"/>
              <a:gd name="connsiteX115" fmla="*/ 1079291 w 4751882"/>
              <a:gd name="connsiteY115" fmla="*/ 1312199 h 2829836"/>
              <a:gd name="connsiteX116" fmla="*/ 1124262 w 4751882"/>
              <a:gd name="connsiteY116" fmla="*/ 1282218 h 2829836"/>
              <a:gd name="connsiteX117" fmla="*/ 1139252 w 4751882"/>
              <a:gd name="connsiteY117" fmla="*/ 1237248 h 2829836"/>
              <a:gd name="connsiteX118" fmla="*/ 1109272 w 4751882"/>
              <a:gd name="connsiteY118" fmla="*/ 1192277 h 2829836"/>
              <a:gd name="connsiteX119" fmla="*/ 1064301 w 4751882"/>
              <a:gd name="connsiteY119" fmla="*/ 1162297 h 2829836"/>
              <a:gd name="connsiteX120" fmla="*/ 929390 w 4751882"/>
              <a:gd name="connsiteY120" fmla="*/ 1132317 h 2829836"/>
              <a:gd name="connsiteX121" fmla="*/ 884419 w 4751882"/>
              <a:gd name="connsiteY121" fmla="*/ 1057366 h 2829836"/>
              <a:gd name="connsiteX122" fmla="*/ 809468 w 4751882"/>
              <a:gd name="connsiteY122" fmla="*/ 1132317 h 2829836"/>
              <a:gd name="connsiteX123" fmla="*/ 689547 w 4751882"/>
              <a:gd name="connsiteY123" fmla="*/ 1162297 h 2829836"/>
              <a:gd name="connsiteX124" fmla="*/ 644577 w 4751882"/>
              <a:gd name="connsiteY124" fmla="*/ 1177287 h 2829836"/>
              <a:gd name="connsiteX125" fmla="*/ 614596 w 4751882"/>
              <a:gd name="connsiteY125" fmla="*/ 1147307 h 2829836"/>
              <a:gd name="connsiteX126" fmla="*/ 599606 w 4751882"/>
              <a:gd name="connsiteY126" fmla="*/ 1087346 h 2829836"/>
              <a:gd name="connsiteX127" fmla="*/ 584616 w 4751882"/>
              <a:gd name="connsiteY127" fmla="*/ 1042376 h 2829836"/>
              <a:gd name="connsiteX128" fmla="*/ 524655 w 4751882"/>
              <a:gd name="connsiteY128" fmla="*/ 907464 h 2829836"/>
              <a:gd name="connsiteX129" fmla="*/ 449704 w 4751882"/>
              <a:gd name="connsiteY129" fmla="*/ 832513 h 2829836"/>
              <a:gd name="connsiteX130" fmla="*/ 434714 w 4751882"/>
              <a:gd name="connsiteY130" fmla="*/ 787543 h 2829836"/>
              <a:gd name="connsiteX131" fmla="*/ 389744 w 4751882"/>
              <a:gd name="connsiteY131" fmla="*/ 742572 h 2829836"/>
              <a:gd name="connsiteX132" fmla="*/ 359763 w 4751882"/>
              <a:gd name="connsiteY132" fmla="*/ 697602 h 2829836"/>
              <a:gd name="connsiteX133" fmla="*/ 299803 w 4751882"/>
              <a:gd name="connsiteY133" fmla="*/ 562690 h 2829836"/>
              <a:gd name="connsiteX134" fmla="*/ 269822 w 4751882"/>
              <a:gd name="connsiteY134" fmla="*/ 532710 h 2829836"/>
              <a:gd name="connsiteX135" fmla="*/ 194872 w 4751882"/>
              <a:gd name="connsiteY135" fmla="*/ 487740 h 2829836"/>
              <a:gd name="connsiteX136" fmla="*/ 164891 w 4751882"/>
              <a:gd name="connsiteY136" fmla="*/ 442769 h 2829836"/>
              <a:gd name="connsiteX137" fmla="*/ 74950 w 4751882"/>
              <a:gd name="connsiteY137" fmla="*/ 397799 h 2829836"/>
              <a:gd name="connsiteX138" fmla="*/ 134911 w 4751882"/>
              <a:gd name="connsiteY138" fmla="*/ 472749 h 2829836"/>
              <a:gd name="connsiteX139" fmla="*/ 179882 w 4751882"/>
              <a:gd name="connsiteY139" fmla="*/ 592671 h 2829836"/>
              <a:gd name="connsiteX140" fmla="*/ 194872 w 4751882"/>
              <a:gd name="connsiteY140" fmla="*/ 652631 h 2829836"/>
              <a:gd name="connsiteX141" fmla="*/ 209862 w 4751882"/>
              <a:gd name="connsiteY141" fmla="*/ 697602 h 2829836"/>
              <a:gd name="connsiteX142" fmla="*/ 194872 w 4751882"/>
              <a:gd name="connsiteY142" fmla="*/ 517720 h 2829836"/>
              <a:gd name="connsiteX143" fmla="*/ 164891 w 4751882"/>
              <a:gd name="connsiteY143" fmla="*/ 487740 h 2829836"/>
              <a:gd name="connsiteX144" fmla="*/ 74950 w 4751882"/>
              <a:gd name="connsiteY144" fmla="*/ 457759 h 2829836"/>
              <a:gd name="connsiteX145" fmla="*/ 29980 w 4751882"/>
              <a:gd name="connsiteY145" fmla="*/ 427779 h 2829836"/>
              <a:gd name="connsiteX146" fmla="*/ 74950 w 4751882"/>
              <a:gd name="connsiteY146" fmla="*/ 412789 h 2829836"/>
              <a:gd name="connsiteX147" fmla="*/ 104931 w 4751882"/>
              <a:gd name="connsiteY147" fmla="*/ 442769 h 2829836"/>
              <a:gd name="connsiteX148" fmla="*/ 164891 w 4751882"/>
              <a:gd name="connsiteY148" fmla="*/ 517720 h 2829836"/>
              <a:gd name="connsiteX149" fmla="*/ 179882 w 4751882"/>
              <a:gd name="connsiteY149" fmla="*/ 562690 h 2829836"/>
              <a:gd name="connsiteX150" fmla="*/ 209862 w 4751882"/>
              <a:gd name="connsiteY150" fmla="*/ 592671 h 2829836"/>
              <a:gd name="connsiteX151" fmla="*/ 314793 w 4751882"/>
              <a:gd name="connsiteY151" fmla="*/ 652631 h 2829836"/>
              <a:gd name="connsiteX152" fmla="*/ 404734 w 4751882"/>
              <a:gd name="connsiteY152" fmla="*/ 712592 h 2829836"/>
              <a:gd name="connsiteX153" fmla="*/ 359763 w 4751882"/>
              <a:gd name="connsiteY153" fmla="*/ 802533 h 2829836"/>
              <a:gd name="connsiteX154" fmla="*/ 494675 w 4751882"/>
              <a:gd name="connsiteY154" fmla="*/ 817523 h 2829836"/>
              <a:gd name="connsiteX155" fmla="*/ 314793 w 4751882"/>
              <a:gd name="connsiteY155" fmla="*/ 712592 h 282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751882" h="2829836">
                <a:moveTo>
                  <a:pt x="0" y="442769"/>
                </a:moveTo>
                <a:cubicBezTo>
                  <a:pt x="14990" y="432776"/>
                  <a:pt x="28856" y="420846"/>
                  <a:pt x="44970" y="412789"/>
                </a:cubicBezTo>
                <a:cubicBezTo>
                  <a:pt x="59103" y="405723"/>
                  <a:pt x="77602" y="407670"/>
                  <a:pt x="89941" y="397799"/>
                </a:cubicBezTo>
                <a:cubicBezTo>
                  <a:pt x="160143" y="341637"/>
                  <a:pt x="86634" y="368204"/>
                  <a:pt x="134911" y="307858"/>
                </a:cubicBezTo>
                <a:cubicBezTo>
                  <a:pt x="146166" y="293790"/>
                  <a:pt x="164240" y="286816"/>
                  <a:pt x="179882" y="277877"/>
                </a:cubicBezTo>
                <a:cubicBezTo>
                  <a:pt x="231747" y="248240"/>
                  <a:pt x="234361" y="249724"/>
                  <a:pt x="284813" y="232907"/>
                </a:cubicBezTo>
                <a:cubicBezTo>
                  <a:pt x="309796" y="207923"/>
                  <a:pt x="330365" y="177554"/>
                  <a:pt x="359763" y="157956"/>
                </a:cubicBezTo>
                <a:cubicBezTo>
                  <a:pt x="416493" y="120137"/>
                  <a:pt x="391995" y="140715"/>
                  <a:pt x="434714" y="97995"/>
                </a:cubicBezTo>
                <a:cubicBezTo>
                  <a:pt x="467379" y="0"/>
                  <a:pt x="439106" y="36269"/>
                  <a:pt x="629586" y="68015"/>
                </a:cubicBezTo>
                <a:cubicBezTo>
                  <a:pt x="660758" y="73210"/>
                  <a:pt x="689547" y="88002"/>
                  <a:pt x="719527" y="97995"/>
                </a:cubicBezTo>
                <a:lnTo>
                  <a:pt x="764498" y="112985"/>
                </a:lnTo>
                <a:cubicBezTo>
                  <a:pt x="779488" y="122979"/>
                  <a:pt x="793354" y="134909"/>
                  <a:pt x="809468" y="142966"/>
                </a:cubicBezTo>
                <a:cubicBezTo>
                  <a:pt x="870797" y="173631"/>
                  <a:pt x="842128" y="137815"/>
                  <a:pt x="899409" y="187936"/>
                </a:cubicBezTo>
                <a:cubicBezTo>
                  <a:pt x="925999" y="211202"/>
                  <a:pt x="949376" y="237903"/>
                  <a:pt x="974360" y="262887"/>
                </a:cubicBezTo>
                <a:cubicBezTo>
                  <a:pt x="1002242" y="290769"/>
                  <a:pt x="1011497" y="303941"/>
                  <a:pt x="1049311" y="322848"/>
                </a:cubicBezTo>
                <a:cubicBezTo>
                  <a:pt x="1063444" y="329915"/>
                  <a:pt x="1079292" y="332841"/>
                  <a:pt x="1094282" y="337838"/>
                </a:cubicBezTo>
                <a:cubicBezTo>
                  <a:pt x="1430170" y="315446"/>
                  <a:pt x="1275340" y="395446"/>
                  <a:pt x="1334124" y="277877"/>
                </a:cubicBezTo>
                <a:cubicBezTo>
                  <a:pt x="1342181" y="261763"/>
                  <a:pt x="1354111" y="247897"/>
                  <a:pt x="1364104" y="232907"/>
                </a:cubicBezTo>
                <a:cubicBezTo>
                  <a:pt x="1366904" y="221709"/>
                  <a:pt x="1384870" y="143335"/>
                  <a:pt x="1394085" y="127976"/>
                </a:cubicBezTo>
                <a:cubicBezTo>
                  <a:pt x="1401356" y="115857"/>
                  <a:pt x="1415236" y="109031"/>
                  <a:pt x="1424065" y="97995"/>
                </a:cubicBezTo>
                <a:cubicBezTo>
                  <a:pt x="1435319" y="83927"/>
                  <a:pt x="1439977" y="64279"/>
                  <a:pt x="1454045" y="53025"/>
                </a:cubicBezTo>
                <a:cubicBezTo>
                  <a:pt x="1466384" y="43154"/>
                  <a:pt x="1484026" y="43032"/>
                  <a:pt x="1499016" y="38035"/>
                </a:cubicBezTo>
                <a:cubicBezTo>
                  <a:pt x="1538990" y="43032"/>
                  <a:pt x="1580351" y="41449"/>
                  <a:pt x="1618937" y="53025"/>
                </a:cubicBezTo>
                <a:cubicBezTo>
                  <a:pt x="1632474" y="57086"/>
                  <a:pt x="1637882" y="74176"/>
                  <a:pt x="1648918" y="83005"/>
                </a:cubicBezTo>
                <a:cubicBezTo>
                  <a:pt x="1662986" y="94259"/>
                  <a:pt x="1678898" y="102992"/>
                  <a:pt x="1693888" y="112985"/>
                </a:cubicBezTo>
                <a:cubicBezTo>
                  <a:pt x="1767982" y="224125"/>
                  <a:pt x="1718517" y="209992"/>
                  <a:pt x="1828800" y="187936"/>
                </a:cubicBezTo>
                <a:cubicBezTo>
                  <a:pt x="1838675" y="158312"/>
                  <a:pt x="1847354" y="119128"/>
                  <a:pt x="1873770" y="97995"/>
                </a:cubicBezTo>
                <a:cubicBezTo>
                  <a:pt x="1886109" y="88124"/>
                  <a:pt x="1903751" y="88002"/>
                  <a:pt x="1918741" y="83005"/>
                </a:cubicBezTo>
                <a:cubicBezTo>
                  <a:pt x="1953718" y="88002"/>
                  <a:pt x="1992070" y="82194"/>
                  <a:pt x="2023672" y="97995"/>
                </a:cubicBezTo>
                <a:cubicBezTo>
                  <a:pt x="2120899" y="146609"/>
                  <a:pt x="2074160" y="163474"/>
                  <a:pt x="2128603" y="217917"/>
                </a:cubicBezTo>
                <a:cubicBezTo>
                  <a:pt x="2141342" y="230656"/>
                  <a:pt x="2159505" y="236643"/>
                  <a:pt x="2173573" y="247897"/>
                </a:cubicBezTo>
                <a:cubicBezTo>
                  <a:pt x="2184609" y="256726"/>
                  <a:pt x="2190913" y="271557"/>
                  <a:pt x="2203554" y="277877"/>
                </a:cubicBezTo>
                <a:cubicBezTo>
                  <a:pt x="2231820" y="292010"/>
                  <a:pt x="2267200" y="290328"/>
                  <a:pt x="2293495" y="307858"/>
                </a:cubicBezTo>
                <a:cubicBezTo>
                  <a:pt x="2323475" y="327845"/>
                  <a:pt x="2349253" y="356424"/>
                  <a:pt x="2383436" y="367818"/>
                </a:cubicBezTo>
                <a:cubicBezTo>
                  <a:pt x="2492922" y="404314"/>
                  <a:pt x="2442718" y="390134"/>
                  <a:pt x="2533337" y="412789"/>
                </a:cubicBezTo>
                <a:cubicBezTo>
                  <a:pt x="2543331" y="422782"/>
                  <a:pt x="2552012" y="434289"/>
                  <a:pt x="2563318" y="442769"/>
                </a:cubicBezTo>
                <a:cubicBezTo>
                  <a:pt x="2592144" y="464388"/>
                  <a:pt x="2653259" y="502730"/>
                  <a:pt x="2653259" y="502730"/>
                </a:cubicBezTo>
                <a:cubicBezTo>
                  <a:pt x="2733203" y="622645"/>
                  <a:pt x="2628279" y="477751"/>
                  <a:pt x="2728209" y="577681"/>
                </a:cubicBezTo>
                <a:cubicBezTo>
                  <a:pt x="2740948" y="590420"/>
                  <a:pt x="2746326" y="609093"/>
                  <a:pt x="2758190" y="622651"/>
                </a:cubicBezTo>
                <a:cubicBezTo>
                  <a:pt x="2866072" y="745944"/>
                  <a:pt x="2793447" y="659850"/>
                  <a:pt x="2878111" y="727582"/>
                </a:cubicBezTo>
                <a:cubicBezTo>
                  <a:pt x="2952279" y="786917"/>
                  <a:pt x="2860162" y="724624"/>
                  <a:pt x="2938072" y="802533"/>
                </a:cubicBezTo>
                <a:cubicBezTo>
                  <a:pt x="2950811" y="815272"/>
                  <a:pt x="2968974" y="821259"/>
                  <a:pt x="2983042" y="832513"/>
                </a:cubicBezTo>
                <a:cubicBezTo>
                  <a:pt x="3041833" y="879546"/>
                  <a:pt x="2979894" y="851452"/>
                  <a:pt x="3057993" y="877484"/>
                </a:cubicBezTo>
                <a:cubicBezTo>
                  <a:pt x="3072983" y="892474"/>
                  <a:pt x="3086229" y="909439"/>
                  <a:pt x="3102963" y="922454"/>
                </a:cubicBezTo>
                <a:cubicBezTo>
                  <a:pt x="3131405" y="944575"/>
                  <a:pt x="3162924" y="962428"/>
                  <a:pt x="3192904" y="982415"/>
                </a:cubicBezTo>
                <a:cubicBezTo>
                  <a:pt x="3207894" y="992408"/>
                  <a:pt x="3225136" y="999656"/>
                  <a:pt x="3237875" y="1012395"/>
                </a:cubicBezTo>
                <a:cubicBezTo>
                  <a:pt x="3294018" y="1068539"/>
                  <a:pt x="3262734" y="1050662"/>
                  <a:pt x="3327816" y="1072356"/>
                </a:cubicBezTo>
                <a:cubicBezTo>
                  <a:pt x="3366617" y="1111157"/>
                  <a:pt x="3408938" y="1159358"/>
                  <a:pt x="3462727" y="1177287"/>
                </a:cubicBezTo>
                <a:lnTo>
                  <a:pt x="3507698" y="1192277"/>
                </a:lnTo>
                <a:cubicBezTo>
                  <a:pt x="3646125" y="1284564"/>
                  <a:pt x="3475839" y="1166792"/>
                  <a:pt x="3582649" y="1252238"/>
                </a:cubicBezTo>
                <a:cubicBezTo>
                  <a:pt x="3706589" y="1351389"/>
                  <a:pt x="3517660" y="1172259"/>
                  <a:pt x="3702570" y="1357169"/>
                </a:cubicBezTo>
                <a:cubicBezTo>
                  <a:pt x="3717560" y="1372159"/>
                  <a:pt x="3738060" y="1383179"/>
                  <a:pt x="3747541" y="1402140"/>
                </a:cubicBezTo>
                <a:cubicBezTo>
                  <a:pt x="3783841" y="1474741"/>
                  <a:pt x="3761720" y="1446299"/>
                  <a:pt x="3807501" y="1492081"/>
                </a:cubicBezTo>
                <a:cubicBezTo>
                  <a:pt x="3844684" y="1603630"/>
                  <a:pt x="3787607" y="1454746"/>
                  <a:pt x="3882452" y="1597012"/>
                </a:cubicBezTo>
                <a:cubicBezTo>
                  <a:pt x="3902439" y="1626992"/>
                  <a:pt x="3920794" y="1658127"/>
                  <a:pt x="3942413" y="1686953"/>
                </a:cubicBezTo>
                <a:cubicBezTo>
                  <a:pt x="3957403" y="1706940"/>
                  <a:pt x="3970931" y="1728111"/>
                  <a:pt x="3987383" y="1746913"/>
                </a:cubicBezTo>
                <a:cubicBezTo>
                  <a:pt x="4005996" y="1768185"/>
                  <a:pt x="4047344" y="1806874"/>
                  <a:pt x="4047344" y="1806874"/>
                </a:cubicBezTo>
                <a:cubicBezTo>
                  <a:pt x="4085022" y="1919907"/>
                  <a:pt x="4034197" y="1780580"/>
                  <a:pt x="4092314" y="1896815"/>
                </a:cubicBezTo>
                <a:cubicBezTo>
                  <a:pt x="4099380" y="1910948"/>
                  <a:pt x="4102307" y="1926795"/>
                  <a:pt x="4107304" y="1941785"/>
                </a:cubicBezTo>
                <a:cubicBezTo>
                  <a:pt x="4087317" y="1951779"/>
                  <a:pt x="4040277" y="1950567"/>
                  <a:pt x="4047344" y="1971766"/>
                </a:cubicBezTo>
                <a:cubicBezTo>
                  <a:pt x="4058738" y="2005949"/>
                  <a:pt x="4111807" y="2006248"/>
                  <a:pt x="4137285" y="2031726"/>
                </a:cubicBezTo>
                <a:cubicBezTo>
                  <a:pt x="4224975" y="2119416"/>
                  <a:pt x="4192638" y="2077279"/>
                  <a:pt x="4242216" y="2151648"/>
                </a:cubicBezTo>
                <a:cubicBezTo>
                  <a:pt x="4247213" y="2171635"/>
                  <a:pt x="4244336" y="2195521"/>
                  <a:pt x="4257206" y="2211608"/>
                </a:cubicBezTo>
                <a:cubicBezTo>
                  <a:pt x="4267077" y="2223947"/>
                  <a:pt x="4286591" y="2224001"/>
                  <a:pt x="4302177" y="2226599"/>
                </a:cubicBezTo>
                <a:cubicBezTo>
                  <a:pt x="4346808" y="2234038"/>
                  <a:pt x="4392118" y="2236592"/>
                  <a:pt x="4437088" y="2241589"/>
                </a:cubicBezTo>
                <a:cubicBezTo>
                  <a:pt x="4487622" y="2317390"/>
                  <a:pt x="4509297" y="2332810"/>
                  <a:pt x="4527029" y="2421471"/>
                </a:cubicBezTo>
                <a:cubicBezTo>
                  <a:pt x="4531904" y="2445848"/>
                  <a:pt x="4531151" y="2514147"/>
                  <a:pt x="4572000" y="2526402"/>
                </a:cubicBezTo>
                <a:cubicBezTo>
                  <a:pt x="4610586" y="2537978"/>
                  <a:pt x="4651947" y="2536395"/>
                  <a:pt x="4691921" y="2541392"/>
                </a:cubicBezTo>
                <a:cubicBezTo>
                  <a:pt x="4746476" y="2677782"/>
                  <a:pt x="4703057" y="2552108"/>
                  <a:pt x="4736891" y="2721274"/>
                </a:cubicBezTo>
                <a:cubicBezTo>
                  <a:pt x="4739990" y="2736768"/>
                  <a:pt x="4751882" y="2782045"/>
                  <a:pt x="4751882" y="2766244"/>
                </a:cubicBezTo>
                <a:cubicBezTo>
                  <a:pt x="4751882" y="2745642"/>
                  <a:pt x="4741888" y="2726271"/>
                  <a:pt x="4736891" y="2706284"/>
                </a:cubicBezTo>
                <a:cubicBezTo>
                  <a:pt x="4706911" y="2716277"/>
                  <a:pt x="4674575" y="2720917"/>
                  <a:pt x="4646950" y="2736264"/>
                </a:cubicBezTo>
                <a:cubicBezTo>
                  <a:pt x="4478522" y="2829836"/>
                  <a:pt x="4705785" y="2746634"/>
                  <a:pt x="4557009" y="2796225"/>
                </a:cubicBezTo>
                <a:cubicBezTo>
                  <a:pt x="4412104" y="2786231"/>
                  <a:pt x="4266422" y="2784260"/>
                  <a:pt x="4122295" y="2766244"/>
                </a:cubicBezTo>
                <a:cubicBezTo>
                  <a:pt x="4082320" y="2761247"/>
                  <a:pt x="4067332" y="2716278"/>
                  <a:pt x="4047344" y="2691294"/>
                </a:cubicBezTo>
                <a:cubicBezTo>
                  <a:pt x="4038515" y="2680258"/>
                  <a:pt x="4030353" y="2666880"/>
                  <a:pt x="4017363" y="2661313"/>
                </a:cubicBezTo>
                <a:cubicBezTo>
                  <a:pt x="3993945" y="2651277"/>
                  <a:pt x="3966993" y="2653027"/>
                  <a:pt x="3942413" y="2646323"/>
                </a:cubicBezTo>
                <a:cubicBezTo>
                  <a:pt x="3860910" y="2624095"/>
                  <a:pt x="3859781" y="2619997"/>
                  <a:pt x="3792511" y="2586363"/>
                </a:cubicBezTo>
                <a:cubicBezTo>
                  <a:pt x="3761657" y="2555508"/>
                  <a:pt x="3759165" y="2549096"/>
                  <a:pt x="3717560" y="2526402"/>
                </a:cubicBezTo>
                <a:cubicBezTo>
                  <a:pt x="3678325" y="2505001"/>
                  <a:pt x="3641723" y="2473788"/>
                  <a:pt x="3597639" y="2466441"/>
                </a:cubicBezTo>
                <a:lnTo>
                  <a:pt x="3507698" y="2451451"/>
                </a:lnTo>
                <a:cubicBezTo>
                  <a:pt x="3492708" y="2441458"/>
                  <a:pt x="3478841" y="2429528"/>
                  <a:pt x="3462727" y="2421471"/>
                </a:cubicBezTo>
                <a:cubicBezTo>
                  <a:pt x="3448594" y="2414405"/>
                  <a:pt x="3433529" y="2407437"/>
                  <a:pt x="3417757" y="2406481"/>
                </a:cubicBezTo>
                <a:cubicBezTo>
                  <a:pt x="3268047" y="2397407"/>
                  <a:pt x="3117954" y="2396487"/>
                  <a:pt x="2968052" y="2391490"/>
                </a:cubicBezTo>
                <a:cubicBezTo>
                  <a:pt x="2948065" y="2381497"/>
                  <a:pt x="2928839" y="2369809"/>
                  <a:pt x="2908091" y="2361510"/>
                </a:cubicBezTo>
                <a:cubicBezTo>
                  <a:pt x="2878749" y="2349773"/>
                  <a:pt x="2818150" y="2331530"/>
                  <a:pt x="2818150" y="2331530"/>
                </a:cubicBezTo>
                <a:cubicBezTo>
                  <a:pt x="2813153" y="2311543"/>
                  <a:pt x="2813381" y="2289457"/>
                  <a:pt x="2803160" y="2271569"/>
                </a:cubicBezTo>
                <a:cubicBezTo>
                  <a:pt x="2779274" y="2229768"/>
                  <a:pt x="2747084" y="2224839"/>
                  <a:pt x="2713219" y="2196618"/>
                </a:cubicBezTo>
                <a:cubicBezTo>
                  <a:pt x="2696933" y="2183047"/>
                  <a:pt x="2683239" y="2166638"/>
                  <a:pt x="2668249" y="2151648"/>
                </a:cubicBezTo>
                <a:cubicBezTo>
                  <a:pt x="2658255" y="2126664"/>
                  <a:pt x="2652529" y="2099515"/>
                  <a:pt x="2638268" y="2076697"/>
                </a:cubicBezTo>
                <a:cubicBezTo>
                  <a:pt x="2555881" y="1944877"/>
                  <a:pt x="2345814" y="2042038"/>
                  <a:pt x="2233534" y="2046717"/>
                </a:cubicBezTo>
                <a:cubicBezTo>
                  <a:pt x="2203554" y="2051714"/>
                  <a:pt x="2173263" y="2055114"/>
                  <a:pt x="2143593" y="2061707"/>
                </a:cubicBezTo>
                <a:cubicBezTo>
                  <a:pt x="2128168" y="2065135"/>
                  <a:pt x="2109795" y="2065524"/>
                  <a:pt x="2098622" y="2076697"/>
                </a:cubicBezTo>
                <a:cubicBezTo>
                  <a:pt x="2087449" y="2087870"/>
                  <a:pt x="2088629" y="2106677"/>
                  <a:pt x="2083632" y="2121667"/>
                </a:cubicBezTo>
                <a:cubicBezTo>
                  <a:pt x="2078635" y="2151647"/>
                  <a:pt x="2088656" y="2188734"/>
                  <a:pt x="2068642" y="2211608"/>
                </a:cubicBezTo>
                <a:cubicBezTo>
                  <a:pt x="2047832" y="2235391"/>
                  <a:pt x="1978701" y="2241589"/>
                  <a:pt x="1978701" y="2241589"/>
                </a:cubicBezTo>
                <a:cubicBezTo>
                  <a:pt x="1963711" y="2256579"/>
                  <a:pt x="1952137" y="2276041"/>
                  <a:pt x="1933731" y="2286559"/>
                </a:cubicBezTo>
                <a:cubicBezTo>
                  <a:pt x="1877080" y="2318931"/>
                  <a:pt x="1767456" y="2290918"/>
                  <a:pt x="1723868" y="2286559"/>
                </a:cubicBezTo>
                <a:cubicBezTo>
                  <a:pt x="1713875" y="2266572"/>
                  <a:pt x="1711765" y="2240006"/>
                  <a:pt x="1693888" y="2226599"/>
                </a:cubicBezTo>
                <a:cubicBezTo>
                  <a:pt x="1693887" y="2226598"/>
                  <a:pt x="1581463" y="2189123"/>
                  <a:pt x="1558977" y="2181628"/>
                </a:cubicBezTo>
                <a:lnTo>
                  <a:pt x="1514006" y="2166638"/>
                </a:lnTo>
                <a:lnTo>
                  <a:pt x="1469036" y="2151648"/>
                </a:lnTo>
                <a:cubicBezTo>
                  <a:pt x="1454993" y="2130584"/>
                  <a:pt x="1408545" y="2059112"/>
                  <a:pt x="1394085" y="2046717"/>
                </a:cubicBezTo>
                <a:cubicBezTo>
                  <a:pt x="1377118" y="2032174"/>
                  <a:pt x="1354663" y="2025539"/>
                  <a:pt x="1334124" y="2016736"/>
                </a:cubicBezTo>
                <a:cubicBezTo>
                  <a:pt x="1293792" y="1999451"/>
                  <a:pt x="1258194" y="1995554"/>
                  <a:pt x="1214203" y="1986756"/>
                </a:cubicBezTo>
                <a:cubicBezTo>
                  <a:pt x="1159538" y="1945757"/>
                  <a:pt x="1118891" y="1925665"/>
                  <a:pt x="1094282" y="1851844"/>
                </a:cubicBezTo>
                <a:cubicBezTo>
                  <a:pt x="1056600" y="1738804"/>
                  <a:pt x="1107432" y="1878146"/>
                  <a:pt x="1049311" y="1761903"/>
                </a:cubicBezTo>
                <a:cubicBezTo>
                  <a:pt x="1042245" y="1747770"/>
                  <a:pt x="1045494" y="1728106"/>
                  <a:pt x="1034321" y="1716933"/>
                </a:cubicBezTo>
                <a:cubicBezTo>
                  <a:pt x="1023148" y="1705760"/>
                  <a:pt x="1004340" y="1706940"/>
                  <a:pt x="989350" y="1701943"/>
                </a:cubicBezTo>
                <a:cubicBezTo>
                  <a:pt x="974360" y="1686953"/>
                  <a:pt x="962019" y="1668731"/>
                  <a:pt x="944380" y="1656972"/>
                </a:cubicBezTo>
                <a:cubicBezTo>
                  <a:pt x="931233" y="1648207"/>
                  <a:pt x="910582" y="1653155"/>
                  <a:pt x="899409" y="1641982"/>
                </a:cubicBezTo>
                <a:cubicBezTo>
                  <a:pt x="883608" y="1626181"/>
                  <a:pt x="879422" y="1602009"/>
                  <a:pt x="869429" y="1582022"/>
                </a:cubicBezTo>
                <a:cubicBezTo>
                  <a:pt x="879422" y="1567032"/>
                  <a:pt x="887875" y="1550891"/>
                  <a:pt x="899409" y="1537051"/>
                </a:cubicBezTo>
                <a:cubicBezTo>
                  <a:pt x="912980" y="1520765"/>
                  <a:pt x="936507" y="1511764"/>
                  <a:pt x="944380" y="1492081"/>
                </a:cubicBezTo>
                <a:cubicBezTo>
                  <a:pt x="1003452" y="1344401"/>
                  <a:pt x="895891" y="1412540"/>
                  <a:pt x="1034321" y="1357169"/>
                </a:cubicBezTo>
                <a:cubicBezTo>
                  <a:pt x="1049311" y="1342179"/>
                  <a:pt x="1063005" y="1325770"/>
                  <a:pt x="1079291" y="1312199"/>
                </a:cubicBezTo>
                <a:cubicBezTo>
                  <a:pt x="1093131" y="1300665"/>
                  <a:pt x="1113007" y="1296286"/>
                  <a:pt x="1124262" y="1282218"/>
                </a:cubicBezTo>
                <a:cubicBezTo>
                  <a:pt x="1134133" y="1269880"/>
                  <a:pt x="1134255" y="1252238"/>
                  <a:pt x="1139252" y="1237248"/>
                </a:cubicBezTo>
                <a:cubicBezTo>
                  <a:pt x="1129259" y="1222258"/>
                  <a:pt x="1122011" y="1205016"/>
                  <a:pt x="1109272" y="1192277"/>
                </a:cubicBezTo>
                <a:cubicBezTo>
                  <a:pt x="1096533" y="1179538"/>
                  <a:pt x="1080415" y="1170354"/>
                  <a:pt x="1064301" y="1162297"/>
                </a:cubicBezTo>
                <a:cubicBezTo>
                  <a:pt x="1027398" y="1143846"/>
                  <a:pt x="963935" y="1138074"/>
                  <a:pt x="929390" y="1132317"/>
                </a:cubicBezTo>
                <a:cubicBezTo>
                  <a:pt x="929102" y="1131452"/>
                  <a:pt x="908426" y="1047077"/>
                  <a:pt x="884419" y="1057366"/>
                </a:cubicBezTo>
                <a:cubicBezTo>
                  <a:pt x="851944" y="1071284"/>
                  <a:pt x="842987" y="1121144"/>
                  <a:pt x="809468" y="1132317"/>
                </a:cubicBezTo>
                <a:cubicBezTo>
                  <a:pt x="706673" y="1166582"/>
                  <a:pt x="834258" y="1126119"/>
                  <a:pt x="689547" y="1162297"/>
                </a:cubicBezTo>
                <a:cubicBezTo>
                  <a:pt x="674218" y="1166129"/>
                  <a:pt x="659567" y="1172290"/>
                  <a:pt x="644577" y="1177287"/>
                </a:cubicBezTo>
                <a:cubicBezTo>
                  <a:pt x="634583" y="1167294"/>
                  <a:pt x="620917" y="1159948"/>
                  <a:pt x="614596" y="1147307"/>
                </a:cubicBezTo>
                <a:cubicBezTo>
                  <a:pt x="605382" y="1128880"/>
                  <a:pt x="605266" y="1107155"/>
                  <a:pt x="599606" y="1087346"/>
                </a:cubicBezTo>
                <a:cubicBezTo>
                  <a:pt x="595265" y="1072153"/>
                  <a:pt x="589613" y="1057366"/>
                  <a:pt x="584616" y="1042376"/>
                </a:cubicBezTo>
                <a:cubicBezTo>
                  <a:pt x="562117" y="884881"/>
                  <a:pt x="601554" y="974750"/>
                  <a:pt x="524655" y="907464"/>
                </a:cubicBezTo>
                <a:cubicBezTo>
                  <a:pt x="498065" y="884198"/>
                  <a:pt x="449704" y="832513"/>
                  <a:pt x="449704" y="832513"/>
                </a:cubicBezTo>
                <a:cubicBezTo>
                  <a:pt x="444707" y="817523"/>
                  <a:pt x="443479" y="800690"/>
                  <a:pt x="434714" y="787543"/>
                </a:cubicBezTo>
                <a:cubicBezTo>
                  <a:pt x="422955" y="769904"/>
                  <a:pt x="403315" y="758858"/>
                  <a:pt x="389744" y="742572"/>
                </a:cubicBezTo>
                <a:cubicBezTo>
                  <a:pt x="378210" y="728732"/>
                  <a:pt x="369757" y="712592"/>
                  <a:pt x="359763" y="697602"/>
                </a:cubicBezTo>
                <a:cubicBezTo>
                  <a:pt x="335993" y="626290"/>
                  <a:pt x="340524" y="613592"/>
                  <a:pt x="299803" y="562690"/>
                </a:cubicBezTo>
                <a:cubicBezTo>
                  <a:pt x="290974" y="551654"/>
                  <a:pt x="281322" y="540925"/>
                  <a:pt x="269822" y="532710"/>
                </a:cubicBezTo>
                <a:cubicBezTo>
                  <a:pt x="246114" y="515776"/>
                  <a:pt x="219855" y="502730"/>
                  <a:pt x="194872" y="487740"/>
                </a:cubicBezTo>
                <a:cubicBezTo>
                  <a:pt x="184878" y="472750"/>
                  <a:pt x="177630" y="455508"/>
                  <a:pt x="164891" y="442769"/>
                </a:cubicBezTo>
                <a:cubicBezTo>
                  <a:pt x="135832" y="413710"/>
                  <a:pt x="111526" y="409991"/>
                  <a:pt x="74950" y="397799"/>
                </a:cubicBezTo>
                <a:cubicBezTo>
                  <a:pt x="96903" y="419751"/>
                  <a:pt x="123565" y="442492"/>
                  <a:pt x="134911" y="472749"/>
                </a:cubicBezTo>
                <a:cubicBezTo>
                  <a:pt x="190480" y="620935"/>
                  <a:pt x="109572" y="487208"/>
                  <a:pt x="179882" y="592671"/>
                </a:cubicBezTo>
                <a:cubicBezTo>
                  <a:pt x="184879" y="612658"/>
                  <a:pt x="189212" y="632822"/>
                  <a:pt x="194872" y="652631"/>
                </a:cubicBezTo>
                <a:cubicBezTo>
                  <a:pt x="199213" y="667824"/>
                  <a:pt x="209862" y="713403"/>
                  <a:pt x="209862" y="697602"/>
                </a:cubicBezTo>
                <a:cubicBezTo>
                  <a:pt x="209862" y="637434"/>
                  <a:pt x="207479" y="576553"/>
                  <a:pt x="194872" y="517720"/>
                </a:cubicBezTo>
                <a:cubicBezTo>
                  <a:pt x="191911" y="503901"/>
                  <a:pt x="177532" y="494060"/>
                  <a:pt x="164891" y="487740"/>
                </a:cubicBezTo>
                <a:cubicBezTo>
                  <a:pt x="136625" y="473607"/>
                  <a:pt x="74950" y="457759"/>
                  <a:pt x="74950" y="457759"/>
                </a:cubicBezTo>
                <a:cubicBezTo>
                  <a:pt x="59960" y="447766"/>
                  <a:pt x="29980" y="445795"/>
                  <a:pt x="29980" y="427779"/>
                </a:cubicBezTo>
                <a:cubicBezTo>
                  <a:pt x="29980" y="411978"/>
                  <a:pt x="59456" y="409690"/>
                  <a:pt x="74950" y="412789"/>
                </a:cubicBezTo>
                <a:cubicBezTo>
                  <a:pt x="88808" y="415561"/>
                  <a:pt x="94937" y="432776"/>
                  <a:pt x="104931" y="442769"/>
                </a:cubicBezTo>
                <a:cubicBezTo>
                  <a:pt x="142608" y="555801"/>
                  <a:pt x="87403" y="420861"/>
                  <a:pt x="164891" y="517720"/>
                </a:cubicBezTo>
                <a:cubicBezTo>
                  <a:pt x="174762" y="530058"/>
                  <a:pt x="171752" y="549141"/>
                  <a:pt x="179882" y="562690"/>
                </a:cubicBezTo>
                <a:cubicBezTo>
                  <a:pt x="187153" y="574809"/>
                  <a:pt x="198826" y="583842"/>
                  <a:pt x="209862" y="592671"/>
                </a:cubicBezTo>
                <a:cubicBezTo>
                  <a:pt x="245174" y="620921"/>
                  <a:pt x="273760" y="632115"/>
                  <a:pt x="314793" y="652631"/>
                </a:cubicBezTo>
                <a:cubicBezTo>
                  <a:pt x="381820" y="719658"/>
                  <a:pt x="346488" y="712592"/>
                  <a:pt x="404734" y="712592"/>
                </a:cubicBezTo>
                <a:lnTo>
                  <a:pt x="359763" y="802533"/>
                </a:lnTo>
                <a:cubicBezTo>
                  <a:pt x="520782" y="786431"/>
                  <a:pt x="532123" y="742628"/>
                  <a:pt x="494675" y="817523"/>
                </a:cubicBezTo>
                <a:lnTo>
                  <a:pt x="314793" y="712592"/>
                </a:lnTo>
              </a:path>
            </a:pathLst>
          </a:cu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5" name="Group 4"/>
          <p:cNvGrpSpPr/>
          <p:nvPr/>
        </p:nvGrpSpPr>
        <p:grpSpPr>
          <a:xfrm>
            <a:off x="2590800" y="1137527"/>
            <a:ext cx="3695129" cy="2596273"/>
            <a:chOff x="4534472" y="911602"/>
            <a:chExt cx="3695129" cy="2596273"/>
          </a:xfrm>
        </p:grpSpPr>
        <p:sp>
          <p:nvSpPr>
            <p:cNvPr id="6" name="TextBox 5"/>
            <p:cNvSpPr txBox="1"/>
            <p:nvPr/>
          </p:nvSpPr>
          <p:spPr>
            <a:xfrm>
              <a:off x="6781801" y="911602"/>
              <a:ext cx="1447800" cy="430887"/>
            </a:xfrm>
            <a:prstGeom prst="rect">
              <a:avLst/>
            </a:prstGeom>
            <a:solidFill>
              <a:schemeClr val="accent6">
                <a:lumMod val="40000"/>
                <a:lumOff val="60000"/>
              </a:schemeClr>
            </a:solidFill>
            <a:ln w="28575">
              <a:solidFill>
                <a:srgbClr val="7030A0"/>
              </a:solidFill>
            </a:ln>
          </p:spPr>
          <p:txBody>
            <a:bodyPr wrap="square" rtlCol="0">
              <a:spAutoFit/>
            </a:bodyPr>
            <a:lstStyle/>
            <a:p>
              <a:pPr algn="ctr"/>
              <a:r>
                <a:rPr lang="en-US" sz="2200" b="1" dirty="0" smtClean="0"/>
                <a:t>TÂY BẮC</a:t>
              </a:r>
              <a:endParaRPr lang="en-US" sz="2200" b="1" dirty="0"/>
            </a:p>
          </p:txBody>
        </p:sp>
        <p:cxnSp>
          <p:nvCxnSpPr>
            <p:cNvPr id="7" name="Straight Arrow Connector 6"/>
            <p:cNvCxnSpPr>
              <a:stCxn id="6" idx="2"/>
            </p:cNvCxnSpPr>
            <p:nvPr/>
          </p:nvCxnSpPr>
          <p:spPr>
            <a:xfrm flipH="1">
              <a:off x="4534472" y="1342489"/>
              <a:ext cx="2971229" cy="2165386"/>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838200" y="267574"/>
            <a:ext cx="7162800" cy="461665"/>
          </a:xfrm>
          <a:prstGeom prst="rect">
            <a:avLst/>
          </a:prstGeom>
          <a:noFill/>
        </p:spPr>
        <p:txBody>
          <a:bodyPr wrap="square" rtlCol="0">
            <a:spAutoFit/>
          </a:bodyPr>
          <a:lstStyle/>
          <a:p>
            <a:pPr algn="just"/>
            <a:r>
              <a:rPr lang="en-US" sz="2400" b="1" smtClean="0"/>
              <a:t> </a:t>
            </a:r>
            <a:r>
              <a:rPr lang="en-US" sz="2400" b="1">
                <a:solidFill>
                  <a:srgbClr val="0D30DD"/>
                </a:solidFill>
                <a:latin typeface="Cambria" pitchFamily="18" charset="0"/>
              </a:rPr>
              <a:t>CÁC KHU VỰC ĐỊA HÌNH</a:t>
            </a:r>
            <a:endParaRPr lang="en-US" sz="2400" b="1" dirty="0">
              <a:solidFill>
                <a:srgbClr val="0D30DD"/>
              </a:solidFill>
              <a:latin typeface="Cambria" pitchFamily="18" charset="0"/>
            </a:endParaRPr>
          </a:p>
        </p:txBody>
      </p:sp>
      <p:sp>
        <p:nvSpPr>
          <p:cNvPr id="3" name="Arc 2"/>
          <p:cNvSpPr/>
          <p:nvPr/>
        </p:nvSpPr>
        <p:spPr>
          <a:xfrm rot="810329">
            <a:off x="1088473" y="3308757"/>
            <a:ext cx="2581741" cy="2520642"/>
          </a:xfrm>
          <a:prstGeom prst="arc">
            <a:avLst>
              <a:gd name="adj1" fmla="val 16200000"/>
              <a:gd name="adj2" fmla="val 2084820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984740" y="3390313"/>
            <a:ext cx="506437" cy="623398"/>
          </a:xfrm>
          <a:custGeom>
            <a:avLst/>
            <a:gdLst>
              <a:gd name="connsiteX0" fmla="*/ 0 w 506437"/>
              <a:gd name="connsiteY0" fmla="*/ 0 h 623398"/>
              <a:gd name="connsiteX1" fmla="*/ 14068 w 506437"/>
              <a:gd name="connsiteY1" fmla="*/ 84406 h 623398"/>
              <a:gd name="connsiteX2" fmla="*/ 56271 w 506437"/>
              <a:gd name="connsiteY2" fmla="*/ 112541 h 623398"/>
              <a:gd name="connsiteX3" fmla="*/ 112542 w 506437"/>
              <a:gd name="connsiteY3" fmla="*/ 168812 h 623398"/>
              <a:gd name="connsiteX4" fmla="*/ 140677 w 506437"/>
              <a:gd name="connsiteY4" fmla="*/ 196948 h 623398"/>
              <a:gd name="connsiteX5" fmla="*/ 196948 w 506437"/>
              <a:gd name="connsiteY5" fmla="*/ 267286 h 623398"/>
              <a:gd name="connsiteX6" fmla="*/ 281354 w 506437"/>
              <a:gd name="connsiteY6" fmla="*/ 323557 h 623398"/>
              <a:gd name="connsiteX7" fmla="*/ 295422 w 506437"/>
              <a:gd name="connsiteY7" fmla="*/ 365760 h 623398"/>
              <a:gd name="connsiteX8" fmla="*/ 337625 w 506437"/>
              <a:gd name="connsiteY8" fmla="*/ 393895 h 623398"/>
              <a:gd name="connsiteX9" fmla="*/ 365760 w 506437"/>
              <a:gd name="connsiteY9" fmla="*/ 422031 h 623398"/>
              <a:gd name="connsiteX10" fmla="*/ 379828 w 506437"/>
              <a:gd name="connsiteY10" fmla="*/ 464234 h 623398"/>
              <a:gd name="connsiteX11" fmla="*/ 450166 w 506437"/>
              <a:gd name="connsiteY11" fmla="*/ 562708 h 623398"/>
              <a:gd name="connsiteX12" fmla="*/ 464234 w 506437"/>
              <a:gd name="connsiteY12" fmla="*/ 618978 h 623398"/>
              <a:gd name="connsiteX13" fmla="*/ 506437 w 506437"/>
              <a:gd name="connsiteY13" fmla="*/ 618978 h 62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437" h="623398">
                <a:moveTo>
                  <a:pt x="0" y="0"/>
                </a:moveTo>
                <a:cubicBezTo>
                  <a:pt x="4689" y="28135"/>
                  <a:pt x="1312" y="58894"/>
                  <a:pt x="14068" y="84406"/>
                </a:cubicBezTo>
                <a:cubicBezTo>
                  <a:pt x="21629" y="99528"/>
                  <a:pt x="43434" y="101538"/>
                  <a:pt x="56271" y="112541"/>
                </a:cubicBezTo>
                <a:cubicBezTo>
                  <a:pt x="76411" y="129804"/>
                  <a:pt x="93785" y="150055"/>
                  <a:pt x="112542" y="168812"/>
                </a:cubicBezTo>
                <a:cubicBezTo>
                  <a:pt x="121920" y="178191"/>
                  <a:pt x="133320" y="185912"/>
                  <a:pt x="140677" y="196948"/>
                </a:cubicBezTo>
                <a:cubicBezTo>
                  <a:pt x="155729" y="219526"/>
                  <a:pt x="172891" y="251248"/>
                  <a:pt x="196948" y="267286"/>
                </a:cubicBezTo>
                <a:cubicBezTo>
                  <a:pt x="299145" y="335417"/>
                  <a:pt x="216845" y="259048"/>
                  <a:pt x="281354" y="323557"/>
                </a:cubicBezTo>
                <a:cubicBezTo>
                  <a:pt x="286043" y="337625"/>
                  <a:pt x="286159" y="354181"/>
                  <a:pt x="295422" y="365760"/>
                </a:cubicBezTo>
                <a:cubicBezTo>
                  <a:pt x="305984" y="378962"/>
                  <a:pt x="324423" y="383333"/>
                  <a:pt x="337625" y="393895"/>
                </a:cubicBezTo>
                <a:cubicBezTo>
                  <a:pt x="347982" y="402181"/>
                  <a:pt x="356382" y="412652"/>
                  <a:pt x="365760" y="422031"/>
                </a:cubicBezTo>
                <a:cubicBezTo>
                  <a:pt x="370449" y="436099"/>
                  <a:pt x="371603" y="451896"/>
                  <a:pt x="379828" y="464234"/>
                </a:cubicBezTo>
                <a:cubicBezTo>
                  <a:pt x="441227" y="556333"/>
                  <a:pt x="408530" y="451679"/>
                  <a:pt x="450166" y="562708"/>
                </a:cubicBezTo>
                <a:cubicBezTo>
                  <a:pt x="456955" y="580811"/>
                  <a:pt x="450563" y="605307"/>
                  <a:pt x="464234" y="618978"/>
                </a:cubicBezTo>
                <a:cubicBezTo>
                  <a:pt x="474181" y="628925"/>
                  <a:pt x="492369" y="618978"/>
                  <a:pt x="506437" y="618978"/>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rot="20185152">
            <a:off x="2084363" y="4723826"/>
            <a:ext cx="506437" cy="623398"/>
          </a:xfrm>
          <a:custGeom>
            <a:avLst/>
            <a:gdLst>
              <a:gd name="connsiteX0" fmla="*/ 0 w 506437"/>
              <a:gd name="connsiteY0" fmla="*/ 0 h 623398"/>
              <a:gd name="connsiteX1" fmla="*/ 14068 w 506437"/>
              <a:gd name="connsiteY1" fmla="*/ 84406 h 623398"/>
              <a:gd name="connsiteX2" fmla="*/ 56271 w 506437"/>
              <a:gd name="connsiteY2" fmla="*/ 112541 h 623398"/>
              <a:gd name="connsiteX3" fmla="*/ 112542 w 506437"/>
              <a:gd name="connsiteY3" fmla="*/ 168812 h 623398"/>
              <a:gd name="connsiteX4" fmla="*/ 140677 w 506437"/>
              <a:gd name="connsiteY4" fmla="*/ 196948 h 623398"/>
              <a:gd name="connsiteX5" fmla="*/ 196948 w 506437"/>
              <a:gd name="connsiteY5" fmla="*/ 267286 h 623398"/>
              <a:gd name="connsiteX6" fmla="*/ 281354 w 506437"/>
              <a:gd name="connsiteY6" fmla="*/ 323557 h 623398"/>
              <a:gd name="connsiteX7" fmla="*/ 295422 w 506437"/>
              <a:gd name="connsiteY7" fmla="*/ 365760 h 623398"/>
              <a:gd name="connsiteX8" fmla="*/ 337625 w 506437"/>
              <a:gd name="connsiteY8" fmla="*/ 393895 h 623398"/>
              <a:gd name="connsiteX9" fmla="*/ 365760 w 506437"/>
              <a:gd name="connsiteY9" fmla="*/ 422031 h 623398"/>
              <a:gd name="connsiteX10" fmla="*/ 379828 w 506437"/>
              <a:gd name="connsiteY10" fmla="*/ 464234 h 623398"/>
              <a:gd name="connsiteX11" fmla="*/ 450166 w 506437"/>
              <a:gd name="connsiteY11" fmla="*/ 562708 h 623398"/>
              <a:gd name="connsiteX12" fmla="*/ 464234 w 506437"/>
              <a:gd name="connsiteY12" fmla="*/ 618978 h 623398"/>
              <a:gd name="connsiteX13" fmla="*/ 506437 w 506437"/>
              <a:gd name="connsiteY13" fmla="*/ 618978 h 62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437" h="623398">
                <a:moveTo>
                  <a:pt x="0" y="0"/>
                </a:moveTo>
                <a:cubicBezTo>
                  <a:pt x="4689" y="28135"/>
                  <a:pt x="1312" y="58894"/>
                  <a:pt x="14068" y="84406"/>
                </a:cubicBezTo>
                <a:cubicBezTo>
                  <a:pt x="21629" y="99528"/>
                  <a:pt x="43434" y="101538"/>
                  <a:pt x="56271" y="112541"/>
                </a:cubicBezTo>
                <a:cubicBezTo>
                  <a:pt x="76411" y="129804"/>
                  <a:pt x="93785" y="150055"/>
                  <a:pt x="112542" y="168812"/>
                </a:cubicBezTo>
                <a:cubicBezTo>
                  <a:pt x="121920" y="178191"/>
                  <a:pt x="133320" y="185912"/>
                  <a:pt x="140677" y="196948"/>
                </a:cubicBezTo>
                <a:cubicBezTo>
                  <a:pt x="155729" y="219526"/>
                  <a:pt x="172891" y="251248"/>
                  <a:pt x="196948" y="267286"/>
                </a:cubicBezTo>
                <a:cubicBezTo>
                  <a:pt x="299145" y="335417"/>
                  <a:pt x="216845" y="259048"/>
                  <a:pt x="281354" y="323557"/>
                </a:cubicBezTo>
                <a:cubicBezTo>
                  <a:pt x="286043" y="337625"/>
                  <a:pt x="286159" y="354181"/>
                  <a:pt x="295422" y="365760"/>
                </a:cubicBezTo>
                <a:cubicBezTo>
                  <a:pt x="305984" y="378962"/>
                  <a:pt x="324423" y="383333"/>
                  <a:pt x="337625" y="393895"/>
                </a:cubicBezTo>
                <a:cubicBezTo>
                  <a:pt x="347982" y="402181"/>
                  <a:pt x="356382" y="412652"/>
                  <a:pt x="365760" y="422031"/>
                </a:cubicBezTo>
                <a:cubicBezTo>
                  <a:pt x="370449" y="436099"/>
                  <a:pt x="371603" y="451896"/>
                  <a:pt x="379828" y="464234"/>
                </a:cubicBezTo>
                <a:cubicBezTo>
                  <a:pt x="441227" y="556333"/>
                  <a:pt x="408530" y="451679"/>
                  <a:pt x="450166" y="562708"/>
                </a:cubicBezTo>
                <a:cubicBezTo>
                  <a:pt x="456955" y="580811"/>
                  <a:pt x="450563" y="605307"/>
                  <a:pt x="464234" y="618978"/>
                </a:cubicBezTo>
                <a:cubicBezTo>
                  <a:pt x="474181" y="628925"/>
                  <a:pt x="492369" y="618978"/>
                  <a:pt x="506437" y="618978"/>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62"/>
          <p:cNvSpPr>
            <a:spLocks/>
          </p:cNvSpPr>
          <p:nvPr/>
        </p:nvSpPr>
        <p:spPr bwMode="auto">
          <a:xfrm rot="891586" flipV="1">
            <a:off x="5371844" y="3405072"/>
            <a:ext cx="878689" cy="847005"/>
          </a:xfrm>
          <a:custGeom>
            <a:avLst/>
            <a:gdLst>
              <a:gd name="T0" fmla="*/ 2147483647 w 21284"/>
              <a:gd name="T1" fmla="*/ 0 h 21266"/>
              <a:gd name="T2" fmla="*/ 2147483647 w 21284"/>
              <a:gd name="T3" fmla="*/ 2147483647 h 21266"/>
              <a:gd name="T4" fmla="*/ 0 w 21284"/>
              <a:gd name="T5" fmla="*/ 2147483647 h 21266"/>
              <a:gd name="T6" fmla="*/ 0 60000 65536"/>
              <a:gd name="T7" fmla="*/ 0 60000 65536"/>
              <a:gd name="T8" fmla="*/ 0 60000 65536"/>
              <a:gd name="T9" fmla="*/ 0 w 21284"/>
              <a:gd name="T10" fmla="*/ 0 h 21266"/>
              <a:gd name="T11" fmla="*/ 21284 w 21284"/>
              <a:gd name="T12" fmla="*/ 21266 h 21266"/>
            </a:gdLst>
            <a:ahLst/>
            <a:cxnLst>
              <a:cxn ang="T6">
                <a:pos x="T0" y="T1"/>
              </a:cxn>
              <a:cxn ang="T7">
                <a:pos x="T2" y="T3"/>
              </a:cxn>
              <a:cxn ang="T8">
                <a:pos x="T4" y="T5"/>
              </a:cxn>
            </a:cxnLst>
            <a:rect l="T9" t="T10" r="T11" b="T12"/>
            <a:pathLst>
              <a:path w="21284" h="21266" fill="none" extrusionOk="0">
                <a:moveTo>
                  <a:pt x="3785" y="0"/>
                </a:moveTo>
                <a:cubicBezTo>
                  <a:pt x="12737" y="1594"/>
                  <a:pt x="19732" y="8622"/>
                  <a:pt x="21283" y="17582"/>
                </a:cubicBezTo>
              </a:path>
              <a:path w="21284" h="21266" stroke="0" extrusionOk="0">
                <a:moveTo>
                  <a:pt x="3785" y="0"/>
                </a:moveTo>
                <a:cubicBezTo>
                  <a:pt x="12737" y="1594"/>
                  <a:pt x="19732" y="8622"/>
                  <a:pt x="21283" y="17582"/>
                </a:cubicBezTo>
                <a:lnTo>
                  <a:pt x="0" y="21266"/>
                </a:lnTo>
                <a:lnTo>
                  <a:pt x="3785" y="0"/>
                </a:ln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Arc 63"/>
          <p:cNvSpPr>
            <a:spLocks/>
          </p:cNvSpPr>
          <p:nvPr/>
        </p:nvSpPr>
        <p:spPr bwMode="auto">
          <a:xfrm rot="1704398" flipV="1">
            <a:off x="5953675" y="4130293"/>
            <a:ext cx="1267038" cy="642533"/>
          </a:xfrm>
          <a:custGeom>
            <a:avLst/>
            <a:gdLst>
              <a:gd name="T0" fmla="*/ 2147483647 w 21284"/>
              <a:gd name="T1" fmla="*/ 0 h 21266"/>
              <a:gd name="T2" fmla="*/ 2147483647 w 21284"/>
              <a:gd name="T3" fmla="*/ 2147483647 h 21266"/>
              <a:gd name="T4" fmla="*/ 0 w 21284"/>
              <a:gd name="T5" fmla="*/ 2147483647 h 21266"/>
              <a:gd name="T6" fmla="*/ 0 60000 65536"/>
              <a:gd name="T7" fmla="*/ 0 60000 65536"/>
              <a:gd name="T8" fmla="*/ 0 60000 65536"/>
              <a:gd name="T9" fmla="*/ 0 w 21284"/>
              <a:gd name="T10" fmla="*/ 0 h 21266"/>
              <a:gd name="T11" fmla="*/ 21284 w 21284"/>
              <a:gd name="T12" fmla="*/ 21266 h 21266"/>
            </a:gdLst>
            <a:ahLst/>
            <a:cxnLst>
              <a:cxn ang="T6">
                <a:pos x="T0" y="T1"/>
              </a:cxn>
              <a:cxn ang="T7">
                <a:pos x="T2" y="T3"/>
              </a:cxn>
              <a:cxn ang="T8">
                <a:pos x="T4" y="T5"/>
              </a:cxn>
            </a:cxnLst>
            <a:rect l="T9" t="T10" r="T11" b="T12"/>
            <a:pathLst>
              <a:path w="21284" h="21266" fill="none" extrusionOk="0">
                <a:moveTo>
                  <a:pt x="3785" y="0"/>
                </a:moveTo>
                <a:cubicBezTo>
                  <a:pt x="12737" y="1594"/>
                  <a:pt x="19732" y="8622"/>
                  <a:pt x="21283" y="17582"/>
                </a:cubicBezTo>
              </a:path>
              <a:path w="21284" h="21266" stroke="0" extrusionOk="0">
                <a:moveTo>
                  <a:pt x="3785" y="0"/>
                </a:moveTo>
                <a:cubicBezTo>
                  <a:pt x="12737" y="1594"/>
                  <a:pt x="19732" y="8622"/>
                  <a:pt x="21283" y="17582"/>
                </a:cubicBezTo>
                <a:lnTo>
                  <a:pt x="0" y="21266"/>
                </a:lnTo>
                <a:lnTo>
                  <a:pt x="3785" y="0"/>
                </a:ln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Arc 64"/>
          <p:cNvSpPr>
            <a:spLocks/>
          </p:cNvSpPr>
          <p:nvPr/>
        </p:nvSpPr>
        <p:spPr bwMode="auto">
          <a:xfrm rot="17758286" flipV="1">
            <a:off x="4837218" y="3033370"/>
            <a:ext cx="1044976" cy="910028"/>
          </a:xfrm>
          <a:custGeom>
            <a:avLst/>
            <a:gdLst>
              <a:gd name="T0" fmla="*/ 2147483647 w 21284"/>
              <a:gd name="T1" fmla="*/ 0 h 21266"/>
              <a:gd name="T2" fmla="*/ 2147483647 w 21284"/>
              <a:gd name="T3" fmla="*/ 2147483647 h 21266"/>
              <a:gd name="T4" fmla="*/ 0 w 21284"/>
              <a:gd name="T5" fmla="*/ 2147483647 h 21266"/>
              <a:gd name="T6" fmla="*/ 0 60000 65536"/>
              <a:gd name="T7" fmla="*/ 0 60000 65536"/>
              <a:gd name="T8" fmla="*/ 0 60000 65536"/>
              <a:gd name="T9" fmla="*/ 0 w 21284"/>
              <a:gd name="T10" fmla="*/ 0 h 21266"/>
              <a:gd name="T11" fmla="*/ 21284 w 21284"/>
              <a:gd name="T12" fmla="*/ 21266 h 21266"/>
            </a:gdLst>
            <a:ahLst/>
            <a:cxnLst>
              <a:cxn ang="T6">
                <a:pos x="T0" y="T1"/>
              </a:cxn>
              <a:cxn ang="T7">
                <a:pos x="T2" y="T3"/>
              </a:cxn>
              <a:cxn ang="T8">
                <a:pos x="T4" y="T5"/>
              </a:cxn>
            </a:cxnLst>
            <a:rect l="T9" t="T10" r="T11" b="T12"/>
            <a:pathLst>
              <a:path w="21284" h="21266" fill="none" extrusionOk="0">
                <a:moveTo>
                  <a:pt x="3785" y="0"/>
                </a:moveTo>
                <a:cubicBezTo>
                  <a:pt x="12737" y="1594"/>
                  <a:pt x="19732" y="8622"/>
                  <a:pt x="21283" y="17582"/>
                </a:cubicBezTo>
              </a:path>
              <a:path w="21284" h="21266" stroke="0" extrusionOk="0">
                <a:moveTo>
                  <a:pt x="3785" y="0"/>
                </a:moveTo>
                <a:cubicBezTo>
                  <a:pt x="12737" y="1594"/>
                  <a:pt x="19732" y="8622"/>
                  <a:pt x="21283" y="17582"/>
                </a:cubicBezTo>
                <a:lnTo>
                  <a:pt x="0" y="21266"/>
                </a:lnTo>
                <a:lnTo>
                  <a:pt x="3785" y="0"/>
                </a:ln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Arc 65"/>
          <p:cNvSpPr>
            <a:spLocks/>
          </p:cNvSpPr>
          <p:nvPr/>
        </p:nvSpPr>
        <p:spPr bwMode="auto">
          <a:xfrm rot="18698482" flipV="1">
            <a:off x="4395568" y="2926130"/>
            <a:ext cx="896495" cy="943185"/>
          </a:xfrm>
          <a:custGeom>
            <a:avLst/>
            <a:gdLst>
              <a:gd name="T0" fmla="*/ 2147483647 w 21284"/>
              <a:gd name="T1" fmla="*/ 0 h 21266"/>
              <a:gd name="T2" fmla="*/ 2147483647 w 21284"/>
              <a:gd name="T3" fmla="*/ 2147483647 h 21266"/>
              <a:gd name="T4" fmla="*/ 0 w 21284"/>
              <a:gd name="T5" fmla="*/ 2147483647 h 21266"/>
              <a:gd name="T6" fmla="*/ 0 60000 65536"/>
              <a:gd name="T7" fmla="*/ 0 60000 65536"/>
              <a:gd name="T8" fmla="*/ 0 60000 65536"/>
              <a:gd name="T9" fmla="*/ 0 w 21284"/>
              <a:gd name="T10" fmla="*/ 0 h 21266"/>
              <a:gd name="T11" fmla="*/ 21284 w 21284"/>
              <a:gd name="T12" fmla="*/ 21266 h 21266"/>
            </a:gdLst>
            <a:ahLst/>
            <a:cxnLst>
              <a:cxn ang="T6">
                <a:pos x="T0" y="T1"/>
              </a:cxn>
              <a:cxn ang="T7">
                <a:pos x="T2" y="T3"/>
              </a:cxn>
              <a:cxn ang="T8">
                <a:pos x="T4" y="T5"/>
              </a:cxn>
            </a:cxnLst>
            <a:rect l="T9" t="T10" r="T11" b="T12"/>
            <a:pathLst>
              <a:path w="21284" h="21266" fill="none" extrusionOk="0">
                <a:moveTo>
                  <a:pt x="3785" y="0"/>
                </a:moveTo>
                <a:cubicBezTo>
                  <a:pt x="12737" y="1594"/>
                  <a:pt x="19732" y="8622"/>
                  <a:pt x="21283" y="17582"/>
                </a:cubicBezTo>
              </a:path>
              <a:path w="21284" h="21266" stroke="0" extrusionOk="0">
                <a:moveTo>
                  <a:pt x="3785" y="0"/>
                </a:moveTo>
                <a:cubicBezTo>
                  <a:pt x="12737" y="1594"/>
                  <a:pt x="19732" y="8622"/>
                  <a:pt x="21283" y="17582"/>
                </a:cubicBezTo>
                <a:lnTo>
                  <a:pt x="0" y="21266"/>
                </a:lnTo>
                <a:lnTo>
                  <a:pt x="3785" y="0"/>
                </a:ln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Freeform 16"/>
          <p:cNvSpPr/>
          <p:nvPr/>
        </p:nvSpPr>
        <p:spPr>
          <a:xfrm>
            <a:off x="3037627" y="2307776"/>
            <a:ext cx="4963373" cy="2626059"/>
          </a:xfrm>
          <a:custGeom>
            <a:avLst/>
            <a:gdLst>
              <a:gd name="connsiteX0" fmla="*/ 14991 w 5156617"/>
              <a:gd name="connsiteY0" fmla="*/ 884420 h 2683239"/>
              <a:gd name="connsiteX1" fmla="*/ 89941 w 5156617"/>
              <a:gd name="connsiteY1" fmla="*/ 764498 h 2683239"/>
              <a:gd name="connsiteX2" fmla="*/ 149902 w 5156617"/>
              <a:gd name="connsiteY2" fmla="*/ 674557 h 2683239"/>
              <a:gd name="connsiteX3" fmla="*/ 179882 w 5156617"/>
              <a:gd name="connsiteY3" fmla="*/ 629587 h 2683239"/>
              <a:gd name="connsiteX4" fmla="*/ 254833 w 5156617"/>
              <a:gd name="connsiteY4" fmla="*/ 554636 h 2683239"/>
              <a:gd name="connsiteX5" fmla="*/ 344774 w 5156617"/>
              <a:gd name="connsiteY5" fmla="*/ 524656 h 2683239"/>
              <a:gd name="connsiteX6" fmla="*/ 389745 w 5156617"/>
              <a:gd name="connsiteY6" fmla="*/ 509666 h 2683239"/>
              <a:gd name="connsiteX7" fmla="*/ 449705 w 5156617"/>
              <a:gd name="connsiteY7" fmla="*/ 569626 h 2683239"/>
              <a:gd name="connsiteX8" fmla="*/ 509666 w 5156617"/>
              <a:gd name="connsiteY8" fmla="*/ 644577 h 2683239"/>
              <a:gd name="connsiteX9" fmla="*/ 599607 w 5156617"/>
              <a:gd name="connsiteY9" fmla="*/ 689548 h 2683239"/>
              <a:gd name="connsiteX10" fmla="*/ 659568 w 5156617"/>
              <a:gd name="connsiteY10" fmla="*/ 674557 h 2683239"/>
              <a:gd name="connsiteX11" fmla="*/ 749509 w 5156617"/>
              <a:gd name="connsiteY11" fmla="*/ 554636 h 2683239"/>
              <a:gd name="connsiteX12" fmla="*/ 929391 w 5156617"/>
              <a:gd name="connsiteY12" fmla="*/ 539646 h 2683239"/>
              <a:gd name="connsiteX13" fmla="*/ 974361 w 5156617"/>
              <a:gd name="connsiteY13" fmla="*/ 524656 h 2683239"/>
              <a:gd name="connsiteX14" fmla="*/ 1049312 w 5156617"/>
              <a:gd name="connsiteY14" fmla="*/ 449705 h 2683239"/>
              <a:gd name="connsiteX15" fmla="*/ 1094282 w 5156617"/>
              <a:gd name="connsiteY15" fmla="*/ 434715 h 2683239"/>
              <a:gd name="connsiteX16" fmla="*/ 1109273 w 5156617"/>
              <a:gd name="connsiteY16" fmla="*/ 389744 h 2683239"/>
              <a:gd name="connsiteX17" fmla="*/ 1139253 w 5156617"/>
              <a:gd name="connsiteY17" fmla="*/ 269823 h 2683239"/>
              <a:gd name="connsiteX18" fmla="*/ 1169233 w 5156617"/>
              <a:gd name="connsiteY18" fmla="*/ 224853 h 2683239"/>
              <a:gd name="connsiteX19" fmla="*/ 1199214 w 5156617"/>
              <a:gd name="connsiteY19" fmla="*/ 194872 h 2683239"/>
              <a:gd name="connsiteX20" fmla="*/ 1244184 w 5156617"/>
              <a:gd name="connsiteY20" fmla="*/ 179882 h 2683239"/>
              <a:gd name="connsiteX21" fmla="*/ 1364105 w 5156617"/>
              <a:gd name="connsiteY21" fmla="*/ 164892 h 2683239"/>
              <a:gd name="connsiteX22" fmla="*/ 1484027 w 5156617"/>
              <a:gd name="connsiteY22" fmla="*/ 119921 h 2683239"/>
              <a:gd name="connsiteX23" fmla="*/ 1618938 w 5156617"/>
              <a:gd name="connsiteY23" fmla="*/ 74951 h 2683239"/>
              <a:gd name="connsiteX24" fmla="*/ 1678899 w 5156617"/>
              <a:gd name="connsiteY24" fmla="*/ 59961 h 2683239"/>
              <a:gd name="connsiteX25" fmla="*/ 1723869 w 5156617"/>
              <a:gd name="connsiteY25" fmla="*/ 29980 h 2683239"/>
              <a:gd name="connsiteX26" fmla="*/ 1813810 w 5156617"/>
              <a:gd name="connsiteY26" fmla="*/ 0 h 2683239"/>
              <a:gd name="connsiteX27" fmla="*/ 1888761 w 5156617"/>
              <a:gd name="connsiteY27" fmla="*/ 44971 h 2683239"/>
              <a:gd name="connsiteX28" fmla="*/ 1948722 w 5156617"/>
              <a:gd name="connsiteY28" fmla="*/ 134912 h 2683239"/>
              <a:gd name="connsiteX29" fmla="*/ 2053653 w 5156617"/>
              <a:gd name="connsiteY29" fmla="*/ 164892 h 2683239"/>
              <a:gd name="connsiteX30" fmla="*/ 2098623 w 5156617"/>
              <a:gd name="connsiteY30" fmla="*/ 194872 h 2683239"/>
              <a:gd name="connsiteX31" fmla="*/ 2128604 w 5156617"/>
              <a:gd name="connsiteY31" fmla="*/ 224853 h 2683239"/>
              <a:gd name="connsiteX32" fmla="*/ 2173574 w 5156617"/>
              <a:gd name="connsiteY32" fmla="*/ 239843 h 2683239"/>
              <a:gd name="connsiteX33" fmla="*/ 2263515 w 5156617"/>
              <a:gd name="connsiteY33" fmla="*/ 284813 h 2683239"/>
              <a:gd name="connsiteX34" fmla="*/ 2338466 w 5156617"/>
              <a:gd name="connsiteY34" fmla="*/ 344774 h 2683239"/>
              <a:gd name="connsiteX35" fmla="*/ 2458387 w 5156617"/>
              <a:gd name="connsiteY35" fmla="*/ 434715 h 2683239"/>
              <a:gd name="connsiteX36" fmla="*/ 2593299 w 5156617"/>
              <a:gd name="connsiteY36" fmla="*/ 449705 h 2683239"/>
              <a:gd name="connsiteX37" fmla="*/ 2683240 w 5156617"/>
              <a:gd name="connsiteY37" fmla="*/ 389744 h 2683239"/>
              <a:gd name="connsiteX38" fmla="*/ 2893102 w 5156617"/>
              <a:gd name="connsiteY38" fmla="*/ 419725 h 2683239"/>
              <a:gd name="connsiteX39" fmla="*/ 2983043 w 5156617"/>
              <a:gd name="connsiteY39" fmla="*/ 479685 h 2683239"/>
              <a:gd name="connsiteX40" fmla="*/ 3072984 w 5156617"/>
              <a:gd name="connsiteY40" fmla="*/ 509666 h 2683239"/>
              <a:gd name="connsiteX41" fmla="*/ 3117955 w 5156617"/>
              <a:gd name="connsiteY41" fmla="*/ 524656 h 2683239"/>
              <a:gd name="connsiteX42" fmla="*/ 3192905 w 5156617"/>
              <a:gd name="connsiteY42" fmla="*/ 509666 h 2683239"/>
              <a:gd name="connsiteX43" fmla="*/ 3237876 w 5156617"/>
              <a:gd name="connsiteY43" fmla="*/ 494675 h 2683239"/>
              <a:gd name="connsiteX44" fmla="*/ 3507699 w 5156617"/>
              <a:gd name="connsiteY44" fmla="*/ 524656 h 2683239"/>
              <a:gd name="connsiteX45" fmla="*/ 3627620 w 5156617"/>
              <a:gd name="connsiteY45" fmla="*/ 644577 h 2683239"/>
              <a:gd name="connsiteX46" fmla="*/ 3657600 w 5156617"/>
              <a:gd name="connsiteY46" fmla="*/ 689548 h 2683239"/>
              <a:gd name="connsiteX47" fmla="*/ 3612630 w 5156617"/>
              <a:gd name="connsiteY47" fmla="*/ 704538 h 2683239"/>
              <a:gd name="connsiteX48" fmla="*/ 3582650 w 5156617"/>
              <a:gd name="connsiteY48" fmla="*/ 794479 h 2683239"/>
              <a:gd name="connsiteX49" fmla="*/ 3552669 w 5156617"/>
              <a:gd name="connsiteY49" fmla="*/ 824459 h 2683239"/>
              <a:gd name="connsiteX50" fmla="*/ 3492709 w 5156617"/>
              <a:gd name="connsiteY50" fmla="*/ 914400 h 2683239"/>
              <a:gd name="connsiteX51" fmla="*/ 3402768 w 5156617"/>
              <a:gd name="connsiteY51" fmla="*/ 944380 h 2683239"/>
              <a:gd name="connsiteX52" fmla="*/ 3357797 w 5156617"/>
              <a:gd name="connsiteY52" fmla="*/ 974361 h 2683239"/>
              <a:gd name="connsiteX53" fmla="*/ 3312827 w 5156617"/>
              <a:gd name="connsiteY53" fmla="*/ 989351 h 2683239"/>
              <a:gd name="connsiteX54" fmla="*/ 3282846 w 5156617"/>
              <a:gd name="connsiteY54" fmla="*/ 1019331 h 2683239"/>
              <a:gd name="connsiteX55" fmla="*/ 3297837 w 5156617"/>
              <a:gd name="connsiteY55" fmla="*/ 1094282 h 2683239"/>
              <a:gd name="connsiteX56" fmla="*/ 3342807 w 5156617"/>
              <a:gd name="connsiteY56" fmla="*/ 1109272 h 2683239"/>
              <a:gd name="connsiteX57" fmla="*/ 3372787 w 5156617"/>
              <a:gd name="connsiteY57" fmla="*/ 1139253 h 2683239"/>
              <a:gd name="connsiteX58" fmla="*/ 3387778 w 5156617"/>
              <a:gd name="connsiteY58" fmla="*/ 1199213 h 2683239"/>
              <a:gd name="connsiteX59" fmla="*/ 3402768 w 5156617"/>
              <a:gd name="connsiteY59" fmla="*/ 1244184 h 2683239"/>
              <a:gd name="connsiteX60" fmla="*/ 3417758 w 5156617"/>
              <a:gd name="connsiteY60" fmla="*/ 1364105 h 2683239"/>
              <a:gd name="connsiteX61" fmla="*/ 3477718 w 5156617"/>
              <a:gd name="connsiteY61" fmla="*/ 1454046 h 2683239"/>
              <a:gd name="connsiteX62" fmla="*/ 3522689 w 5156617"/>
              <a:gd name="connsiteY62" fmla="*/ 1543987 h 2683239"/>
              <a:gd name="connsiteX63" fmla="*/ 3792512 w 5156617"/>
              <a:gd name="connsiteY63" fmla="*/ 1558977 h 2683239"/>
              <a:gd name="connsiteX64" fmla="*/ 3927423 w 5156617"/>
              <a:gd name="connsiteY64" fmla="*/ 1663908 h 2683239"/>
              <a:gd name="connsiteX65" fmla="*/ 3987384 w 5156617"/>
              <a:gd name="connsiteY65" fmla="*/ 1693889 h 2683239"/>
              <a:gd name="connsiteX66" fmla="*/ 4032355 w 5156617"/>
              <a:gd name="connsiteY66" fmla="*/ 1738859 h 2683239"/>
              <a:gd name="connsiteX67" fmla="*/ 4077325 w 5156617"/>
              <a:gd name="connsiteY67" fmla="*/ 1753849 h 2683239"/>
              <a:gd name="connsiteX68" fmla="*/ 4212237 w 5156617"/>
              <a:gd name="connsiteY68" fmla="*/ 1768839 h 2683239"/>
              <a:gd name="connsiteX69" fmla="*/ 4257207 w 5156617"/>
              <a:gd name="connsiteY69" fmla="*/ 1843790 h 2683239"/>
              <a:gd name="connsiteX70" fmla="*/ 4317168 w 5156617"/>
              <a:gd name="connsiteY70" fmla="*/ 1903751 h 2683239"/>
              <a:gd name="connsiteX71" fmla="*/ 4616971 w 5156617"/>
              <a:gd name="connsiteY71" fmla="*/ 1933731 h 2683239"/>
              <a:gd name="connsiteX72" fmla="*/ 4691922 w 5156617"/>
              <a:gd name="connsiteY72" fmla="*/ 1948721 h 2683239"/>
              <a:gd name="connsiteX73" fmla="*/ 4931764 w 5156617"/>
              <a:gd name="connsiteY73" fmla="*/ 1978702 h 2683239"/>
              <a:gd name="connsiteX74" fmla="*/ 5051686 w 5156617"/>
              <a:gd name="connsiteY74" fmla="*/ 2008682 h 2683239"/>
              <a:gd name="connsiteX75" fmla="*/ 5111646 w 5156617"/>
              <a:gd name="connsiteY75" fmla="*/ 2038662 h 2683239"/>
              <a:gd name="connsiteX76" fmla="*/ 5156617 w 5156617"/>
              <a:gd name="connsiteY76" fmla="*/ 2053653 h 2683239"/>
              <a:gd name="connsiteX77" fmla="*/ 5066676 w 5156617"/>
              <a:gd name="connsiteY77" fmla="*/ 2098623 h 2683239"/>
              <a:gd name="connsiteX78" fmla="*/ 5021705 w 5156617"/>
              <a:gd name="connsiteY78" fmla="*/ 2128603 h 2683239"/>
              <a:gd name="connsiteX79" fmla="*/ 4931764 w 5156617"/>
              <a:gd name="connsiteY79" fmla="*/ 2158584 h 2683239"/>
              <a:gd name="connsiteX80" fmla="*/ 4826833 w 5156617"/>
              <a:gd name="connsiteY80" fmla="*/ 2188564 h 2683239"/>
              <a:gd name="connsiteX81" fmla="*/ 4781863 w 5156617"/>
              <a:gd name="connsiteY81" fmla="*/ 2203554 h 2683239"/>
              <a:gd name="connsiteX82" fmla="*/ 4751882 w 5156617"/>
              <a:gd name="connsiteY82" fmla="*/ 2233535 h 2683239"/>
              <a:gd name="connsiteX83" fmla="*/ 4676932 w 5156617"/>
              <a:gd name="connsiteY83" fmla="*/ 2248525 h 2683239"/>
              <a:gd name="connsiteX84" fmla="*/ 4512040 w 5156617"/>
              <a:gd name="connsiteY84" fmla="*/ 2278505 h 2683239"/>
              <a:gd name="connsiteX85" fmla="*/ 4422099 w 5156617"/>
              <a:gd name="connsiteY85" fmla="*/ 2308485 h 2683239"/>
              <a:gd name="connsiteX86" fmla="*/ 4392118 w 5156617"/>
              <a:gd name="connsiteY86" fmla="*/ 2338466 h 2683239"/>
              <a:gd name="connsiteX87" fmla="*/ 4287187 w 5156617"/>
              <a:gd name="connsiteY87" fmla="*/ 2473377 h 2683239"/>
              <a:gd name="connsiteX88" fmla="*/ 4272197 w 5156617"/>
              <a:gd name="connsiteY88" fmla="*/ 2533338 h 2683239"/>
              <a:gd name="connsiteX89" fmla="*/ 4182256 w 5156617"/>
              <a:gd name="connsiteY89" fmla="*/ 2563318 h 2683239"/>
              <a:gd name="connsiteX90" fmla="*/ 4137286 w 5156617"/>
              <a:gd name="connsiteY90" fmla="*/ 2593298 h 2683239"/>
              <a:gd name="connsiteX91" fmla="*/ 4002374 w 5156617"/>
              <a:gd name="connsiteY91" fmla="*/ 2638269 h 2683239"/>
              <a:gd name="connsiteX92" fmla="*/ 3867463 w 5156617"/>
              <a:gd name="connsiteY92" fmla="*/ 2653259 h 2683239"/>
              <a:gd name="connsiteX93" fmla="*/ 3687581 w 5156617"/>
              <a:gd name="connsiteY93" fmla="*/ 2683239 h 2683239"/>
              <a:gd name="connsiteX94" fmla="*/ 3522689 w 5156617"/>
              <a:gd name="connsiteY94" fmla="*/ 2668249 h 2683239"/>
              <a:gd name="connsiteX95" fmla="*/ 3462728 w 5156617"/>
              <a:gd name="connsiteY95" fmla="*/ 2578308 h 2683239"/>
              <a:gd name="connsiteX96" fmla="*/ 3402768 w 5156617"/>
              <a:gd name="connsiteY96" fmla="*/ 2548328 h 2683239"/>
              <a:gd name="connsiteX97" fmla="*/ 3372787 w 5156617"/>
              <a:gd name="connsiteY97" fmla="*/ 2518348 h 2683239"/>
              <a:gd name="connsiteX98" fmla="*/ 3357797 w 5156617"/>
              <a:gd name="connsiteY98" fmla="*/ 2473377 h 2683239"/>
              <a:gd name="connsiteX99" fmla="*/ 3162925 w 5156617"/>
              <a:gd name="connsiteY99" fmla="*/ 2428407 h 2683239"/>
              <a:gd name="connsiteX100" fmla="*/ 3057994 w 5156617"/>
              <a:gd name="connsiteY100" fmla="*/ 2398426 h 2683239"/>
              <a:gd name="connsiteX101" fmla="*/ 2998033 w 5156617"/>
              <a:gd name="connsiteY101" fmla="*/ 2383436 h 2683239"/>
              <a:gd name="connsiteX102" fmla="*/ 2908092 w 5156617"/>
              <a:gd name="connsiteY102" fmla="*/ 2353456 h 2683239"/>
              <a:gd name="connsiteX103" fmla="*/ 2803161 w 5156617"/>
              <a:gd name="connsiteY103" fmla="*/ 2338466 h 2683239"/>
              <a:gd name="connsiteX104" fmla="*/ 2593299 w 5156617"/>
              <a:gd name="connsiteY104" fmla="*/ 2278505 h 2683239"/>
              <a:gd name="connsiteX105" fmla="*/ 2443397 w 5156617"/>
              <a:gd name="connsiteY105" fmla="*/ 2263515 h 2683239"/>
              <a:gd name="connsiteX106" fmla="*/ 2368446 w 5156617"/>
              <a:gd name="connsiteY106" fmla="*/ 2218544 h 2683239"/>
              <a:gd name="connsiteX107" fmla="*/ 2323476 w 5156617"/>
              <a:gd name="connsiteY107" fmla="*/ 2128603 h 2683239"/>
              <a:gd name="connsiteX108" fmla="*/ 2248525 w 5156617"/>
              <a:gd name="connsiteY108" fmla="*/ 2023672 h 2683239"/>
              <a:gd name="connsiteX109" fmla="*/ 2188564 w 5156617"/>
              <a:gd name="connsiteY109" fmla="*/ 1948721 h 2683239"/>
              <a:gd name="connsiteX110" fmla="*/ 2143594 w 5156617"/>
              <a:gd name="connsiteY110" fmla="*/ 1933731 h 2683239"/>
              <a:gd name="connsiteX111" fmla="*/ 1873771 w 5156617"/>
              <a:gd name="connsiteY111" fmla="*/ 1948721 h 2683239"/>
              <a:gd name="connsiteX112" fmla="*/ 1828800 w 5156617"/>
              <a:gd name="connsiteY112" fmla="*/ 1963712 h 2683239"/>
              <a:gd name="connsiteX113" fmla="*/ 1738859 w 5156617"/>
              <a:gd name="connsiteY113" fmla="*/ 2023672 h 2683239"/>
              <a:gd name="connsiteX114" fmla="*/ 1708879 w 5156617"/>
              <a:gd name="connsiteY114" fmla="*/ 2188564 h 2683239"/>
              <a:gd name="connsiteX115" fmla="*/ 1678899 w 5156617"/>
              <a:gd name="connsiteY115" fmla="*/ 2248525 h 2683239"/>
              <a:gd name="connsiteX116" fmla="*/ 1618938 w 5156617"/>
              <a:gd name="connsiteY116" fmla="*/ 2263515 h 2683239"/>
              <a:gd name="connsiteX117" fmla="*/ 1573968 w 5156617"/>
              <a:gd name="connsiteY117" fmla="*/ 2293495 h 2683239"/>
              <a:gd name="connsiteX118" fmla="*/ 1499017 w 5156617"/>
              <a:gd name="connsiteY118" fmla="*/ 2218544 h 2683239"/>
              <a:gd name="connsiteX119" fmla="*/ 1439056 w 5156617"/>
              <a:gd name="connsiteY119" fmla="*/ 2203554 h 2683239"/>
              <a:gd name="connsiteX120" fmla="*/ 1334125 w 5156617"/>
              <a:gd name="connsiteY120" fmla="*/ 2083633 h 2683239"/>
              <a:gd name="connsiteX121" fmla="*/ 1274164 w 5156617"/>
              <a:gd name="connsiteY121" fmla="*/ 2008682 h 2683239"/>
              <a:gd name="connsiteX122" fmla="*/ 1184223 w 5156617"/>
              <a:gd name="connsiteY122" fmla="*/ 1978702 h 2683239"/>
              <a:gd name="connsiteX123" fmla="*/ 1079292 w 5156617"/>
              <a:gd name="connsiteY123" fmla="*/ 1903751 h 2683239"/>
              <a:gd name="connsiteX124" fmla="*/ 989351 w 5156617"/>
              <a:gd name="connsiteY124" fmla="*/ 1813810 h 2683239"/>
              <a:gd name="connsiteX125" fmla="*/ 944381 w 5156617"/>
              <a:gd name="connsiteY125" fmla="*/ 1708879 h 2683239"/>
              <a:gd name="connsiteX126" fmla="*/ 869430 w 5156617"/>
              <a:gd name="connsiteY126" fmla="*/ 1648918 h 2683239"/>
              <a:gd name="connsiteX127" fmla="*/ 809469 w 5156617"/>
              <a:gd name="connsiteY127" fmla="*/ 1573967 h 2683239"/>
              <a:gd name="connsiteX128" fmla="*/ 719528 w 5156617"/>
              <a:gd name="connsiteY128" fmla="*/ 1469036 h 2683239"/>
              <a:gd name="connsiteX129" fmla="*/ 629587 w 5156617"/>
              <a:gd name="connsiteY129" fmla="*/ 1409075 h 2683239"/>
              <a:gd name="connsiteX130" fmla="*/ 584617 w 5156617"/>
              <a:gd name="connsiteY130" fmla="*/ 1364105 h 2683239"/>
              <a:gd name="connsiteX131" fmla="*/ 494676 w 5156617"/>
              <a:gd name="connsiteY131" fmla="*/ 1304144 h 2683239"/>
              <a:gd name="connsiteX132" fmla="*/ 434715 w 5156617"/>
              <a:gd name="connsiteY132" fmla="*/ 1259174 h 2683239"/>
              <a:gd name="connsiteX133" fmla="*/ 389745 w 5156617"/>
              <a:gd name="connsiteY133" fmla="*/ 1244184 h 2683239"/>
              <a:gd name="connsiteX134" fmla="*/ 269823 w 5156617"/>
              <a:gd name="connsiteY134" fmla="*/ 1154243 h 2683239"/>
              <a:gd name="connsiteX135" fmla="*/ 224853 w 5156617"/>
              <a:gd name="connsiteY135" fmla="*/ 1124262 h 2683239"/>
              <a:gd name="connsiteX136" fmla="*/ 179882 w 5156617"/>
              <a:gd name="connsiteY136" fmla="*/ 1094282 h 2683239"/>
              <a:gd name="connsiteX137" fmla="*/ 89941 w 5156617"/>
              <a:gd name="connsiteY137" fmla="*/ 974361 h 2683239"/>
              <a:gd name="connsiteX138" fmla="*/ 89941 w 5156617"/>
              <a:gd name="connsiteY138" fmla="*/ 884420 h 2683239"/>
              <a:gd name="connsiteX139" fmla="*/ 0 w 5156617"/>
              <a:gd name="connsiteY139" fmla="*/ 824459 h 2683239"/>
              <a:gd name="connsiteX140" fmla="*/ 89941 w 5156617"/>
              <a:gd name="connsiteY140" fmla="*/ 854439 h 268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156617" h="2683239">
                <a:moveTo>
                  <a:pt x="14991" y="884420"/>
                </a:moveTo>
                <a:cubicBezTo>
                  <a:pt x="128775" y="855974"/>
                  <a:pt x="38515" y="898205"/>
                  <a:pt x="89941" y="764498"/>
                </a:cubicBezTo>
                <a:cubicBezTo>
                  <a:pt x="102876" y="730868"/>
                  <a:pt x="129915" y="704537"/>
                  <a:pt x="149902" y="674557"/>
                </a:cubicBezTo>
                <a:cubicBezTo>
                  <a:pt x="159895" y="659567"/>
                  <a:pt x="167143" y="642326"/>
                  <a:pt x="179882" y="629587"/>
                </a:cubicBezTo>
                <a:cubicBezTo>
                  <a:pt x="204866" y="604603"/>
                  <a:pt x="221314" y="565809"/>
                  <a:pt x="254833" y="554636"/>
                </a:cubicBezTo>
                <a:lnTo>
                  <a:pt x="344774" y="524656"/>
                </a:lnTo>
                <a:lnTo>
                  <a:pt x="389745" y="509666"/>
                </a:lnTo>
                <a:cubicBezTo>
                  <a:pt x="416394" y="589613"/>
                  <a:pt x="383083" y="529652"/>
                  <a:pt x="449705" y="569626"/>
                </a:cubicBezTo>
                <a:cubicBezTo>
                  <a:pt x="486793" y="591879"/>
                  <a:pt x="479026" y="613937"/>
                  <a:pt x="509666" y="644577"/>
                </a:cubicBezTo>
                <a:cubicBezTo>
                  <a:pt x="538723" y="673634"/>
                  <a:pt x="563033" y="677356"/>
                  <a:pt x="599607" y="689548"/>
                </a:cubicBezTo>
                <a:cubicBezTo>
                  <a:pt x="619594" y="684551"/>
                  <a:pt x="643741" y="687746"/>
                  <a:pt x="659568" y="674557"/>
                </a:cubicBezTo>
                <a:cubicBezTo>
                  <a:pt x="695284" y="644794"/>
                  <a:pt x="682481" y="560222"/>
                  <a:pt x="749509" y="554636"/>
                </a:cubicBezTo>
                <a:lnTo>
                  <a:pt x="929391" y="539646"/>
                </a:lnTo>
                <a:cubicBezTo>
                  <a:pt x="944381" y="534649"/>
                  <a:pt x="961720" y="534137"/>
                  <a:pt x="974361" y="524656"/>
                </a:cubicBezTo>
                <a:cubicBezTo>
                  <a:pt x="1002627" y="503457"/>
                  <a:pt x="1015793" y="460878"/>
                  <a:pt x="1049312" y="449705"/>
                </a:cubicBezTo>
                <a:lnTo>
                  <a:pt x="1094282" y="434715"/>
                </a:lnTo>
                <a:cubicBezTo>
                  <a:pt x="1099279" y="419725"/>
                  <a:pt x="1105441" y="405073"/>
                  <a:pt x="1109273" y="389744"/>
                </a:cubicBezTo>
                <a:cubicBezTo>
                  <a:pt x="1117825" y="355536"/>
                  <a:pt x="1122121" y="304088"/>
                  <a:pt x="1139253" y="269823"/>
                </a:cubicBezTo>
                <a:cubicBezTo>
                  <a:pt x="1147310" y="253709"/>
                  <a:pt x="1157979" y="238921"/>
                  <a:pt x="1169233" y="224853"/>
                </a:cubicBezTo>
                <a:cubicBezTo>
                  <a:pt x="1178062" y="213817"/>
                  <a:pt x="1187095" y="202144"/>
                  <a:pt x="1199214" y="194872"/>
                </a:cubicBezTo>
                <a:cubicBezTo>
                  <a:pt x="1212763" y="186742"/>
                  <a:pt x="1228638" y="182709"/>
                  <a:pt x="1244184" y="179882"/>
                </a:cubicBezTo>
                <a:cubicBezTo>
                  <a:pt x="1283819" y="172676"/>
                  <a:pt x="1324131" y="169889"/>
                  <a:pt x="1364105" y="164892"/>
                </a:cubicBezTo>
                <a:cubicBezTo>
                  <a:pt x="1442365" y="112720"/>
                  <a:pt x="1374312" y="149843"/>
                  <a:pt x="1484027" y="119921"/>
                </a:cubicBezTo>
                <a:lnTo>
                  <a:pt x="1618938" y="74951"/>
                </a:lnTo>
                <a:cubicBezTo>
                  <a:pt x="1638483" y="68436"/>
                  <a:pt x="1658912" y="64958"/>
                  <a:pt x="1678899" y="59961"/>
                </a:cubicBezTo>
                <a:cubicBezTo>
                  <a:pt x="1693889" y="49967"/>
                  <a:pt x="1707406" y="37297"/>
                  <a:pt x="1723869" y="29980"/>
                </a:cubicBezTo>
                <a:cubicBezTo>
                  <a:pt x="1752747" y="17145"/>
                  <a:pt x="1813810" y="0"/>
                  <a:pt x="1813810" y="0"/>
                </a:cubicBezTo>
                <a:cubicBezTo>
                  <a:pt x="1856853" y="14347"/>
                  <a:pt x="1861324" y="8389"/>
                  <a:pt x="1888761" y="44971"/>
                </a:cubicBezTo>
                <a:cubicBezTo>
                  <a:pt x="1910380" y="73797"/>
                  <a:pt x="1913766" y="126173"/>
                  <a:pt x="1948722" y="134912"/>
                </a:cubicBezTo>
                <a:cubicBezTo>
                  <a:pt x="2024011" y="153734"/>
                  <a:pt x="1989137" y="143387"/>
                  <a:pt x="2053653" y="164892"/>
                </a:cubicBezTo>
                <a:cubicBezTo>
                  <a:pt x="2068643" y="174885"/>
                  <a:pt x="2084555" y="183618"/>
                  <a:pt x="2098623" y="194872"/>
                </a:cubicBezTo>
                <a:cubicBezTo>
                  <a:pt x="2109659" y="203701"/>
                  <a:pt x="2116485" y="217581"/>
                  <a:pt x="2128604" y="224853"/>
                </a:cubicBezTo>
                <a:cubicBezTo>
                  <a:pt x="2142153" y="232983"/>
                  <a:pt x="2159441" y="232777"/>
                  <a:pt x="2173574" y="239843"/>
                </a:cubicBezTo>
                <a:cubicBezTo>
                  <a:pt x="2289809" y="297960"/>
                  <a:pt x="2150482" y="247135"/>
                  <a:pt x="2263515" y="284813"/>
                </a:cubicBezTo>
                <a:cubicBezTo>
                  <a:pt x="2380409" y="401707"/>
                  <a:pt x="2187186" y="212404"/>
                  <a:pt x="2338466" y="344774"/>
                </a:cubicBezTo>
                <a:cubicBezTo>
                  <a:pt x="2444464" y="437523"/>
                  <a:pt x="2371010" y="405589"/>
                  <a:pt x="2458387" y="434715"/>
                </a:cubicBezTo>
                <a:cubicBezTo>
                  <a:pt x="2505046" y="481372"/>
                  <a:pt x="2495142" y="487458"/>
                  <a:pt x="2593299" y="449705"/>
                </a:cubicBezTo>
                <a:cubicBezTo>
                  <a:pt x="2626929" y="436770"/>
                  <a:pt x="2683240" y="389744"/>
                  <a:pt x="2683240" y="389744"/>
                </a:cubicBezTo>
                <a:cubicBezTo>
                  <a:pt x="2701279" y="391384"/>
                  <a:pt x="2842322" y="391514"/>
                  <a:pt x="2893102" y="419725"/>
                </a:cubicBezTo>
                <a:cubicBezTo>
                  <a:pt x="2924599" y="437223"/>
                  <a:pt x="2953063" y="459698"/>
                  <a:pt x="2983043" y="479685"/>
                </a:cubicBezTo>
                <a:cubicBezTo>
                  <a:pt x="3009338" y="497215"/>
                  <a:pt x="3043004" y="499672"/>
                  <a:pt x="3072984" y="509666"/>
                </a:cubicBezTo>
                <a:lnTo>
                  <a:pt x="3117955" y="524656"/>
                </a:lnTo>
                <a:cubicBezTo>
                  <a:pt x="3142938" y="519659"/>
                  <a:pt x="3168188" y="515845"/>
                  <a:pt x="3192905" y="509666"/>
                </a:cubicBezTo>
                <a:cubicBezTo>
                  <a:pt x="3208234" y="505834"/>
                  <a:pt x="3222093" y="493923"/>
                  <a:pt x="3237876" y="494675"/>
                </a:cubicBezTo>
                <a:cubicBezTo>
                  <a:pt x="3328268" y="498979"/>
                  <a:pt x="3417758" y="514662"/>
                  <a:pt x="3507699" y="524656"/>
                </a:cubicBezTo>
                <a:lnTo>
                  <a:pt x="3627620" y="644577"/>
                </a:lnTo>
                <a:cubicBezTo>
                  <a:pt x="3640359" y="657316"/>
                  <a:pt x="3647607" y="674558"/>
                  <a:pt x="3657600" y="689548"/>
                </a:cubicBezTo>
                <a:cubicBezTo>
                  <a:pt x="3642610" y="694545"/>
                  <a:pt x="3621814" y="691680"/>
                  <a:pt x="3612630" y="704538"/>
                </a:cubicBezTo>
                <a:cubicBezTo>
                  <a:pt x="3594262" y="730254"/>
                  <a:pt x="3604996" y="772133"/>
                  <a:pt x="3582650" y="794479"/>
                </a:cubicBezTo>
                <a:cubicBezTo>
                  <a:pt x="3572656" y="804472"/>
                  <a:pt x="3561149" y="813153"/>
                  <a:pt x="3552669" y="824459"/>
                </a:cubicBezTo>
                <a:cubicBezTo>
                  <a:pt x="3531050" y="853284"/>
                  <a:pt x="3526892" y="903006"/>
                  <a:pt x="3492709" y="914400"/>
                </a:cubicBezTo>
                <a:lnTo>
                  <a:pt x="3402768" y="944380"/>
                </a:lnTo>
                <a:cubicBezTo>
                  <a:pt x="3387778" y="954374"/>
                  <a:pt x="3373911" y="966304"/>
                  <a:pt x="3357797" y="974361"/>
                </a:cubicBezTo>
                <a:cubicBezTo>
                  <a:pt x="3343664" y="981427"/>
                  <a:pt x="3326376" y="981222"/>
                  <a:pt x="3312827" y="989351"/>
                </a:cubicBezTo>
                <a:cubicBezTo>
                  <a:pt x="3300708" y="996622"/>
                  <a:pt x="3292840" y="1009338"/>
                  <a:pt x="3282846" y="1019331"/>
                </a:cubicBezTo>
                <a:cubicBezTo>
                  <a:pt x="3287843" y="1044315"/>
                  <a:pt x="3283704" y="1073083"/>
                  <a:pt x="3297837" y="1094282"/>
                </a:cubicBezTo>
                <a:cubicBezTo>
                  <a:pt x="3306602" y="1107429"/>
                  <a:pt x="3329258" y="1101142"/>
                  <a:pt x="3342807" y="1109272"/>
                </a:cubicBezTo>
                <a:cubicBezTo>
                  <a:pt x="3354926" y="1116543"/>
                  <a:pt x="3362794" y="1129259"/>
                  <a:pt x="3372787" y="1139253"/>
                </a:cubicBezTo>
                <a:cubicBezTo>
                  <a:pt x="3377784" y="1159240"/>
                  <a:pt x="3382118" y="1179404"/>
                  <a:pt x="3387778" y="1199213"/>
                </a:cubicBezTo>
                <a:cubicBezTo>
                  <a:pt x="3392119" y="1214406"/>
                  <a:pt x="3399941" y="1228638"/>
                  <a:pt x="3402768" y="1244184"/>
                </a:cubicBezTo>
                <a:cubicBezTo>
                  <a:pt x="3409974" y="1283819"/>
                  <a:pt x="3404209" y="1326167"/>
                  <a:pt x="3417758" y="1364105"/>
                </a:cubicBezTo>
                <a:cubicBezTo>
                  <a:pt x="3429877" y="1398038"/>
                  <a:pt x="3466323" y="1419864"/>
                  <a:pt x="3477718" y="1454046"/>
                </a:cubicBezTo>
                <a:cubicBezTo>
                  <a:pt x="3482628" y="1468775"/>
                  <a:pt x="3501935" y="1539836"/>
                  <a:pt x="3522689" y="1543987"/>
                </a:cubicBezTo>
                <a:cubicBezTo>
                  <a:pt x="3611019" y="1561653"/>
                  <a:pt x="3702571" y="1553980"/>
                  <a:pt x="3792512" y="1558977"/>
                </a:cubicBezTo>
                <a:cubicBezTo>
                  <a:pt x="3862960" y="1629427"/>
                  <a:pt x="3819843" y="1592189"/>
                  <a:pt x="3927423" y="1663908"/>
                </a:cubicBezTo>
                <a:cubicBezTo>
                  <a:pt x="3946016" y="1676303"/>
                  <a:pt x="3969200" y="1680901"/>
                  <a:pt x="3987384" y="1693889"/>
                </a:cubicBezTo>
                <a:cubicBezTo>
                  <a:pt x="4004635" y="1706211"/>
                  <a:pt x="4014716" y="1727100"/>
                  <a:pt x="4032355" y="1738859"/>
                </a:cubicBezTo>
                <a:cubicBezTo>
                  <a:pt x="4045502" y="1747624"/>
                  <a:pt x="4061739" y="1751251"/>
                  <a:pt x="4077325" y="1753849"/>
                </a:cubicBezTo>
                <a:cubicBezTo>
                  <a:pt x="4121957" y="1761288"/>
                  <a:pt x="4167266" y="1763842"/>
                  <a:pt x="4212237" y="1768839"/>
                </a:cubicBezTo>
                <a:cubicBezTo>
                  <a:pt x="4323017" y="1879623"/>
                  <a:pt x="4159903" y="1707565"/>
                  <a:pt x="4257207" y="1843790"/>
                </a:cubicBezTo>
                <a:cubicBezTo>
                  <a:pt x="4273636" y="1866791"/>
                  <a:pt x="4290353" y="1894813"/>
                  <a:pt x="4317168" y="1903751"/>
                </a:cubicBezTo>
                <a:cubicBezTo>
                  <a:pt x="4442863" y="1945649"/>
                  <a:pt x="4346364" y="1917813"/>
                  <a:pt x="4616971" y="1933731"/>
                </a:cubicBezTo>
                <a:cubicBezTo>
                  <a:pt x="4641955" y="1938728"/>
                  <a:pt x="4666640" y="1945561"/>
                  <a:pt x="4691922" y="1948721"/>
                </a:cubicBezTo>
                <a:cubicBezTo>
                  <a:pt x="4862179" y="1970004"/>
                  <a:pt x="4811932" y="1951049"/>
                  <a:pt x="4931764" y="1978702"/>
                </a:cubicBezTo>
                <a:cubicBezTo>
                  <a:pt x="4971913" y="1987967"/>
                  <a:pt x="5051686" y="2008682"/>
                  <a:pt x="5051686" y="2008682"/>
                </a:cubicBezTo>
                <a:cubicBezTo>
                  <a:pt x="5071673" y="2018675"/>
                  <a:pt x="5091107" y="2029859"/>
                  <a:pt x="5111646" y="2038662"/>
                </a:cubicBezTo>
                <a:cubicBezTo>
                  <a:pt x="5126170" y="2044886"/>
                  <a:pt x="5156617" y="2037852"/>
                  <a:pt x="5156617" y="2053653"/>
                </a:cubicBezTo>
                <a:cubicBezTo>
                  <a:pt x="5156617" y="2075132"/>
                  <a:pt x="5077765" y="2093078"/>
                  <a:pt x="5066676" y="2098623"/>
                </a:cubicBezTo>
                <a:cubicBezTo>
                  <a:pt x="5050562" y="2106680"/>
                  <a:pt x="5038168" y="2121286"/>
                  <a:pt x="5021705" y="2128603"/>
                </a:cubicBezTo>
                <a:cubicBezTo>
                  <a:pt x="4992827" y="2141438"/>
                  <a:pt x="4961744" y="2148590"/>
                  <a:pt x="4931764" y="2158584"/>
                </a:cubicBezTo>
                <a:cubicBezTo>
                  <a:pt x="4823953" y="2194522"/>
                  <a:pt x="4958575" y="2150924"/>
                  <a:pt x="4826833" y="2188564"/>
                </a:cubicBezTo>
                <a:cubicBezTo>
                  <a:pt x="4811640" y="2192905"/>
                  <a:pt x="4796853" y="2198557"/>
                  <a:pt x="4781863" y="2203554"/>
                </a:cubicBezTo>
                <a:cubicBezTo>
                  <a:pt x="4771869" y="2213548"/>
                  <a:pt x="4764872" y="2227968"/>
                  <a:pt x="4751882" y="2233535"/>
                </a:cubicBezTo>
                <a:cubicBezTo>
                  <a:pt x="4728464" y="2243571"/>
                  <a:pt x="4701649" y="2242346"/>
                  <a:pt x="4676932" y="2248525"/>
                </a:cubicBezTo>
                <a:cubicBezTo>
                  <a:pt x="4538287" y="2283186"/>
                  <a:pt x="4789024" y="2243882"/>
                  <a:pt x="4512040" y="2278505"/>
                </a:cubicBezTo>
                <a:lnTo>
                  <a:pt x="4422099" y="2308485"/>
                </a:lnTo>
                <a:cubicBezTo>
                  <a:pt x="4408691" y="2312954"/>
                  <a:pt x="4400598" y="2327159"/>
                  <a:pt x="4392118" y="2338466"/>
                </a:cubicBezTo>
                <a:cubicBezTo>
                  <a:pt x="4284540" y="2481904"/>
                  <a:pt x="4378734" y="2381832"/>
                  <a:pt x="4287187" y="2473377"/>
                </a:cubicBezTo>
                <a:cubicBezTo>
                  <a:pt x="4282190" y="2493364"/>
                  <a:pt x="4287839" y="2519930"/>
                  <a:pt x="4272197" y="2533338"/>
                </a:cubicBezTo>
                <a:cubicBezTo>
                  <a:pt x="4248203" y="2553904"/>
                  <a:pt x="4182256" y="2563318"/>
                  <a:pt x="4182256" y="2563318"/>
                </a:cubicBezTo>
                <a:cubicBezTo>
                  <a:pt x="4167266" y="2573311"/>
                  <a:pt x="4153749" y="2585981"/>
                  <a:pt x="4137286" y="2593298"/>
                </a:cubicBezTo>
                <a:cubicBezTo>
                  <a:pt x="4137272" y="2593304"/>
                  <a:pt x="4024866" y="2630772"/>
                  <a:pt x="4002374" y="2638269"/>
                </a:cubicBezTo>
                <a:cubicBezTo>
                  <a:pt x="3959449" y="2652577"/>
                  <a:pt x="3912433" y="2648262"/>
                  <a:pt x="3867463" y="2653259"/>
                </a:cubicBezTo>
                <a:cubicBezTo>
                  <a:pt x="3797100" y="2676713"/>
                  <a:pt x="3787991" y="2683239"/>
                  <a:pt x="3687581" y="2683239"/>
                </a:cubicBezTo>
                <a:cubicBezTo>
                  <a:pt x="3632390" y="2683239"/>
                  <a:pt x="3577653" y="2673246"/>
                  <a:pt x="3522689" y="2668249"/>
                </a:cubicBezTo>
                <a:lnTo>
                  <a:pt x="3462728" y="2578308"/>
                </a:lnTo>
                <a:cubicBezTo>
                  <a:pt x="3450333" y="2559715"/>
                  <a:pt x="3421361" y="2560723"/>
                  <a:pt x="3402768" y="2548328"/>
                </a:cubicBezTo>
                <a:cubicBezTo>
                  <a:pt x="3391009" y="2540489"/>
                  <a:pt x="3382781" y="2528341"/>
                  <a:pt x="3372787" y="2518348"/>
                </a:cubicBezTo>
                <a:cubicBezTo>
                  <a:pt x="3367790" y="2503358"/>
                  <a:pt x="3367668" y="2485716"/>
                  <a:pt x="3357797" y="2473377"/>
                </a:cubicBezTo>
                <a:cubicBezTo>
                  <a:pt x="3315050" y="2419942"/>
                  <a:pt x="3208094" y="2432924"/>
                  <a:pt x="3162925" y="2428407"/>
                </a:cubicBezTo>
                <a:cubicBezTo>
                  <a:pt x="2975422" y="2381529"/>
                  <a:pt x="3208571" y="2441447"/>
                  <a:pt x="3057994" y="2398426"/>
                </a:cubicBezTo>
                <a:cubicBezTo>
                  <a:pt x="3038185" y="2392766"/>
                  <a:pt x="3017766" y="2389356"/>
                  <a:pt x="2998033" y="2383436"/>
                </a:cubicBezTo>
                <a:cubicBezTo>
                  <a:pt x="2967764" y="2374355"/>
                  <a:pt x="2939376" y="2357925"/>
                  <a:pt x="2908092" y="2353456"/>
                </a:cubicBezTo>
                <a:cubicBezTo>
                  <a:pt x="2873115" y="2348459"/>
                  <a:pt x="2837807" y="2345395"/>
                  <a:pt x="2803161" y="2338466"/>
                </a:cubicBezTo>
                <a:cubicBezTo>
                  <a:pt x="2709056" y="2319645"/>
                  <a:pt x="2679016" y="2307077"/>
                  <a:pt x="2593299" y="2278505"/>
                </a:cubicBezTo>
                <a:cubicBezTo>
                  <a:pt x="2545659" y="2262625"/>
                  <a:pt x="2493364" y="2268512"/>
                  <a:pt x="2443397" y="2263515"/>
                </a:cubicBezTo>
                <a:cubicBezTo>
                  <a:pt x="2412625" y="2253258"/>
                  <a:pt x="2384908" y="2251467"/>
                  <a:pt x="2368446" y="2218544"/>
                </a:cubicBezTo>
                <a:cubicBezTo>
                  <a:pt x="2313190" y="2108034"/>
                  <a:pt x="2393294" y="2198424"/>
                  <a:pt x="2323476" y="2128603"/>
                </a:cubicBezTo>
                <a:cubicBezTo>
                  <a:pt x="2299548" y="2056818"/>
                  <a:pt x="2319659" y="2094806"/>
                  <a:pt x="2248525" y="2023672"/>
                </a:cubicBezTo>
                <a:cubicBezTo>
                  <a:pt x="2217886" y="1993033"/>
                  <a:pt x="2225651" y="1970973"/>
                  <a:pt x="2188564" y="1948721"/>
                </a:cubicBezTo>
                <a:cubicBezTo>
                  <a:pt x="2175015" y="1940591"/>
                  <a:pt x="2158584" y="1938728"/>
                  <a:pt x="2143594" y="1933731"/>
                </a:cubicBezTo>
                <a:cubicBezTo>
                  <a:pt x="2053653" y="1938728"/>
                  <a:pt x="1963445" y="1940180"/>
                  <a:pt x="1873771" y="1948721"/>
                </a:cubicBezTo>
                <a:cubicBezTo>
                  <a:pt x="1858041" y="1950219"/>
                  <a:pt x="1842613" y="1956038"/>
                  <a:pt x="1828800" y="1963712"/>
                </a:cubicBezTo>
                <a:cubicBezTo>
                  <a:pt x="1797303" y="1981211"/>
                  <a:pt x="1738859" y="2023672"/>
                  <a:pt x="1738859" y="2023672"/>
                </a:cubicBezTo>
                <a:cubicBezTo>
                  <a:pt x="1730226" y="2092737"/>
                  <a:pt x="1733346" y="2131473"/>
                  <a:pt x="1708879" y="2188564"/>
                </a:cubicBezTo>
                <a:cubicBezTo>
                  <a:pt x="1700077" y="2209103"/>
                  <a:pt x="1696066" y="2234219"/>
                  <a:pt x="1678899" y="2248525"/>
                </a:cubicBezTo>
                <a:cubicBezTo>
                  <a:pt x="1663072" y="2261714"/>
                  <a:pt x="1638925" y="2258518"/>
                  <a:pt x="1618938" y="2263515"/>
                </a:cubicBezTo>
                <a:cubicBezTo>
                  <a:pt x="1603948" y="2273508"/>
                  <a:pt x="1591984" y="2293495"/>
                  <a:pt x="1573968" y="2293495"/>
                </a:cubicBezTo>
                <a:cubicBezTo>
                  <a:pt x="1523998" y="2293495"/>
                  <a:pt x="1528999" y="2238532"/>
                  <a:pt x="1499017" y="2218544"/>
                </a:cubicBezTo>
                <a:cubicBezTo>
                  <a:pt x="1481875" y="2207116"/>
                  <a:pt x="1459043" y="2208551"/>
                  <a:pt x="1439056" y="2203554"/>
                </a:cubicBezTo>
                <a:cubicBezTo>
                  <a:pt x="1351366" y="2115864"/>
                  <a:pt x="1383704" y="2158001"/>
                  <a:pt x="1334125" y="2083633"/>
                </a:cubicBezTo>
                <a:cubicBezTo>
                  <a:pt x="1317870" y="2034867"/>
                  <a:pt x="1327229" y="2032266"/>
                  <a:pt x="1274164" y="2008682"/>
                </a:cubicBezTo>
                <a:cubicBezTo>
                  <a:pt x="1245286" y="1995847"/>
                  <a:pt x="1184223" y="1978702"/>
                  <a:pt x="1184223" y="1978702"/>
                </a:cubicBezTo>
                <a:cubicBezTo>
                  <a:pt x="1152949" y="1957852"/>
                  <a:pt x="1105846" y="1927650"/>
                  <a:pt x="1079292" y="1903751"/>
                </a:cubicBezTo>
                <a:cubicBezTo>
                  <a:pt x="1047777" y="1875388"/>
                  <a:pt x="989351" y="1813810"/>
                  <a:pt x="989351" y="1813810"/>
                </a:cubicBezTo>
                <a:cubicBezTo>
                  <a:pt x="976027" y="1773836"/>
                  <a:pt x="969079" y="1745926"/>
                  <a:pt x="944381" y="1708879"/>
                </a:cubicBezTo>
                <a:cubicBezTo>
                  <a:pt x="927293" y="1683247"/>
                  <a:pt x="893486" y="1664956"/>
                  <a:pt x="869430" y="1648918"/>
                </a:cubicBezTo>
                <a:cubicBezTo>
                  <a:pt x="777156" y="1510508"/>
                  <a:pt x="894908" y="1680765"/>
                  <a:pt x="809469" y="1573967"/>
                </a:cubicBezTo>
                <a:cubicBezTo>
                  <a:pt x="770719" y="1525530"/>
                  <a:pt x="781388" y="1510276"/>
                  <a:pt x="719528" y="1469036"/>
                </a:cubicBezTo>
                <a:lnTo>
                  <a:pt x="629587" y="1409075"/>
                </a:lnTo>
                <a:cubicBezTo>
                  <a:pt x="611948" y="1397316"/>
                  <a:pt x="601351" y="1377120"/>
                  <a:pt x="584617" y="1364105"/>
                </a:cubicBezTo>
                <a:cubicBezTo>
                  <a:pt x="556175" y="1341984"/>
                  <a:pt x="524656" y="1324131"/>
                  <a:pt x="494676" y="1304144"/>
                </a:cubicBezTo>
                <a:cubicBezTo>
                  <a:pt x="473888" y="1290286"/>
                  <a:pt x="456407" y="1271569"/>
                  <a:pt x="434715" y="1259174"/>
                </a:cubicBezTo>
                <a:cubicBezTo>
                  <a:pt x="420996" y="1251335"/>
                  <a:pt x="404735" y="1249181"/>
                  <a:pt x="389745" y="1244184"/>
                </a:cubicBezTo>
                <a:cubicBezTo>
                  <a:pt x="334285" y="1188724"/>
                  <a:pt x="371527" y="1222046"/>
                  <a:pt x="269823" y="1154243"/>
                </a:cubicBezTo>
                <a:lnTo>
                  <a:pt x="224853" y="1124262"/>
                </a:lnTo>
                <a:lnTo>
                  <a:pt x="179882" y="1094282"/>
                </a:lnTo>
                <a:cubicBezTo>
                  <a:pt x="112083" y="992582"/>
                  <a:pt x="145401" y="1029819"/>
                  <a:pt x="89941" y="974361"/>
                </a:cubicBezTo>
                <a:cubicBezTo>
                  <a:pt x="99935" y="944380"/>
                  <a:pt x="119923" y="914401"/>
                  <a:pt x="89941" y="884420"/>
                </a:cubicBezTo>
                <a:cubicBezTo>
                  <a:pt x="64462" y="858942"/>
                  <a:pt x="0" y="824459"/>
                  <a:pt x="0" y="824459"/>
                </a:cubicBezTo>
                <a:lnTo>
                  <a:pt x="89941" y="854439"/>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8" name="Group 17"/>
          <p:cNvGrpSpPr/>
          <p:nvPr/>
        </p:nvGrpSpPr>
        <p:grpSpPr>
          <a:xfrm>
            <a:off x="5334000" y="911602"/>
            <a:ext cx="2895601" cy="2212598"/>
            <a:chOff x="5334000" y="911602"/>
            <a:chExt cx="2895601" cy="2212598"/>
          </a:xfrm>
        </p:grpSpPr>
        <p:sp>
          <p:nvSpPr>
            <p:cNvPr id="19" name="TextBox 18"/>
            <p:cNvSpPr txBox="1"/>
            <p:nvPr/>
          </p:nvSpPr>
          <p:spPr>
            <a:xfrm>
              <a:off x="6781801" y="911602"/>
              <a:ext cx="1447800" cy="430887"/>
            </a:xfrm>
            <a:prstGeom prst="rect">
              <a:avLst/>
            </a:prstGeom>
            <a:solidFill>
              <a:schemeClr val="accent6">
                <a:lumMod val="40000"/>
                <a:lumOff val="60000"/>
              </a:schemeClr>
            </a:solidFill>
            <a:ln w="28575">
              <a:solidFill>
                <a:srgbClr val="7030A0"/>
              </a:solidFill>
            </a:ln>
          </p:spPr>
          <p:txBody>
            <a:bodyPr wrap="square" rtlCol="0">
              <a:spAutoFit/>
            </a:bodyPr>
            <a:lstStyle/>
            <a:p>
              <a:pPr algn="ctr"/>
              <a:r>
                <a:rPr lang="en-US" sz="2200" b="1" dirty="0" smtClean="0"/>
                <a:t>ĐÔNG BẮC</a:t>
              </a:r>
              <a:endParaRPr lang="en-US" sz="2200" b="1" dirty="0"/>
            </a:p>
          </p:txBody>
        </p:sp>
        <p:cxnSp>
          <p:nvCxnSpPr>
            <p:cNvPr id="20" name="Straight Arrow Connector 19"/>
            <p:cNvCxnSpPr>
              <a:stCxn id="19" idx="2"/>
            </p:cNvCxnSpPr>
            <p:nvPr/>
          </p:nvCxnSpPr>
          <p:spPr>
            <a:xfrm flipH="1">
              <a:off x="5334000" y="1342489"/>
              <a:ext cx="2171701" cy="1781711"/>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90416"/>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repeatCount="4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repeatCount="400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repeatCount="400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repeatCount="400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1"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2219245613"/>
              </p:ext>
            </p:extLst>
          </p:nvPr>
        </p:nvGraphicFramePr>
        <p:xfrm>
          <a:off x="362185" y="1713396"/>
          <a:ext cx="8400816" cy="4838205"/>
        </p:xfrm>
        <a:graphic>
          <a:graphicData uri="http://schemas.openxmlformats.org/drawingml/2006/table">
            <a:tbl>
              <a:tblPr firstRow="1" bandRow="1">
                <a:tableStyleId>{5C22544A-7EE6-4342-B048-85BDC9FD1C3A}</a:tableStyleId>
              </a:tblPr>
              <a:tblGrid>
                <a:gridCol w="1061156">
                  <a:extLst>
                    <a:ext uri="{9D8B030D-6E8A-4147-A177-3AD203B41FA5}">
                      <a16:colId xmlns:a16="http://schemas.microsoft.com/office/drawing/2014/main" val="20000"/>
                    </a:ext>
                  </a:extLst>
                </a:gridCol>
                <a:gridCol w="1243658">
                  <a:extLst>
                    <a:ext uri="{9D8B030D-6E8A-4147-A177-3AD203B41FA5}">
                      <a16:colId xmlns:a16="http://schemas.microsoft.com/office/drawing/2014/main" val="20001"/>
                    </a:ext>
                  </a:extLst>
                </a:gridCol>
                <a:gridCol w="60960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02803">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b="1" dirty="0" err="1">
                          <a:effectLst/>
                          <a:latin typeface="Cambria" pitchFamily="18" charset="0"/>
                          <a:ea typeface="Cambria" pitchFamily="18" charset="0"/>
                          <a:cs typeface="Times New Roman"/>
                        </a:rPr>
                        <a:t>Nằm</a:t>
                      </a:r>
                      <a:r>
                        <a:rPr lang="en-US" sz="1800" b="1" dirty="0">
                          <a:effectLst/>
                          <a:latin typeface="Cambria" pitchFamily="18" charset="0"/>
                          <a:ea typeface="Cambria" pitchFamily="18" charset="0"/>
                          <a:cs typeface="Times New Roman"/>
                        </a:rPr>
                        <a:t> ở </a:t>
                      </a:r>
                      <a:r>
                        <a:rPr lang="en-US" sz="1800" b="1" dirty="0" err="1">
                          <a:effectLst/>
                          <a:latin typeface="Cambria" pitchFamily="18" charset="0"/>
                          <a:ea typeface="Cambria" pitchFamily="18" charset="0"/>
                          <a:cs typeface="Times New Roman"/>
                        </a:rPr>
                        <a:t>tả</a:t>
                      </a:r>
                      <a:r>
                        <a:rPr lang="en-US" sz="1800" b="1" dirty="0">
                          <a:effectLst/>
                          <a:latin typeface="Cambria" pitchFamily="18" charset="0"/>
                          <a:ea typeface="Cambria" pitchFamily="18" charset="0"/>
                          <a:cs typeface="Times New Roman"/>
                        </a:rPr>
                        <a:t> </a:t>
                      </a:r>
                      <a:r>
                        <a:rPr lang="en-US" sz="1800" b="1" dirty="0" err="1">
                          <a:effectLst/>
                          <a:latin typeface="Cambria" pitchFamily="18" charset="0"/>
                          <a:ea typeface="Cambria" pitchFamily="18" charset="0"/>
                          <a:cs typeface="Times New Roman"/>
                        </a:rPr>
                        <a:t>ngạn</a:t>
                      </a:r>
                      <a:r>
                        <a:rPr lang="en-US" sz="1800" b="1" dirty="0">
                          <a:effectLst/>
                          <a:latin typeface="Cambria" pitchFamily="18" charset="0"/>
                          <a:ea typeface="Cambria" pitchFamily="18" charset="0"/>
                          <a:cs typeface="Times New Roman"/>
                        </a:rPr>
                        <a:t> </a:t>
                      </a:r>
                      <a:r>
                        <a:rPr lang="en-US" sz="1800" b="1" dirty="0" err="1">
                          <a:effectLst/>
                          <a:latin typeface="Cambria" pitchFamily="18" charset="0"/>
                          <a:ea typeface="Cambria" pitchFamily="18" charset="0"/>
                          <a:cs typeface="Times New Roman"/>
                        </a:rPr>
                        <a:t>sông</a:t>
                      </a:r>
                      <a:r>
                        <a:rPr lang="en-US" sz="1800" b="1" dirty="0">
                          <a:effectLst/>
                          <a:latin typeface="Cambria" pitchFamily="18" charset="0"/>
                          <a:ea typeface="Cambria" pitchFamily="18" charset="0"/>
                          <a:cs typeface="Times New Roman"/>
                        </a:rPr>
                        <a:t> </a:t>
                      </a:r>
                      <a:r>
                        <a:rPr lang="en-US" sz="1800" b="1" dirty="0" err="1">
                          <a:effectLst/>
                          <a:latin typeface="Cambria" pitchFamily="18" charset="0"/>
                          <a:ea typeface="Cambria" pitchFamily="18" charset="0"/>
                          <a:cs typeface="Times New Roman"/>
                        </a:rPr>
                        <a:t>Hồng</a:t>
                      </a:r>
                      <a:r>
                        <a:rPr lang="en-US" sz="1800" b="1"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b="1" smtClean="0">
                          <a:solidFill>
                            <a:srgbClr val="FF0000"/>
                          </a:solidFill>
                          <a:effectLst/>
                          <a:latin typeface="Cambria" pitchFamily="18" charset="0"/>
                          <a:ea typeface="Cambria" pitchFamily="18" charset="0"/>
                          <a:cs typeface="Times New Roman"/>
                        </a:rPr>
                        <a:t>- </a:t>
                      </a:r>
                      <a:r>
                        <a:rPr lang="en-US" sz="1800" b="1" smtClean="0">
                          <a:solidFill>
                            <a:srgbClr val="FF0000"/>
                          </a:solidFill>
                          <a:effectLst/>
                          <a:latin typeface="Cambria" pitchFamily="18" charset="0"/>
                          <a:ea typeface="Cambria" pitchFamily="18" charset="0"/>
                          <a:cs typeface="Times New Roman"/>
                        </a:rPr>
                        <a:t>Độ cao trung bình phổ biến dưới 1.000 m.</a:t>
                      </a:r>
                    </a:p>
                    <a:p>
                      <a:pPr algn="just">
                        <a:lnSpc>
                          <a:spcPct val="115000"/>
                        </a:lnSpc>
                        <a:spcBef>
                          <a:spcPts val="600"/>
                        </a:spcBef>
                        <a:spcAft>
                          <a:spcPts val="0"/>
                        </a:spcAft>
                      </a:pPr>
                      <a:r>
                        <a:rPr lang="vi-VN" sz="1800" b="1" smtClean="0">
                          <a:solidFill>
                            <a:srgbClr val="FF0000"/>
                          </a:solidFill>
                          <a:effectLst/>
                          <a:latin typeface="Cambria" pitchFamily="18" charset="0"/>
                          <a:ea typeface="Cambria" pitchFamily="18" charset="0"/>
                          <a:cs typeface="Times New Roman"/>
                        </a:rPr>
                        <a:t>- </a:t>
                      </a:r>
                      <a:r>
                        <a:rPr lang="en-US" sz="1800" b="1" smtClean="0">
                          <a:solidFill>
                            <a:srgbClr val="FF0000"/>
                          </a:solidFill>
                          <a:effectLst/>
                          <a:latin typeface="Cambria" pitchFamily="18" charset="0"/>
                          <a:ea typeface="Cambria" pitchFamily="18" charset="0"/>
                          <a:cs typeface="Times New Roman"/>
                        </a:rPr>
                        <a:t>Chủ yếu là đồi núi thấp, có 4 dãy núi hình cánh cung </a:t>
                      </a:r>
                      <a:r>
                        <a:rPr lang="en-US" sz="1800" smtClean="0">
                          <a:effectLst/>
                          <a:latin typeface="Cambria" pitchFamily="18" charset="0"/>
                          <a:ea typeface="Cambria" pitchFamily="18" charset="0"/>
                          <a:cs typeface="Times New Roman"/>
                        </a:rPr>
                        <a:t>(Sông Gâm, Ngân Sơn, Bắc Sơn, Đông Triều) mở</a:t>
                      </a:r>
                      <a:r>
                        <a:rPr lang="en-US" sz="1800" baseline="0" smtClean="0">
                          <a:effectLst/>
                          <a:latin typeface="Cambria" pitchFamily="18" charset="0"/>
                          <a:ea typeface="Cambria" pitchFamily="18" charset="0"/>
                          <a:cs typeface="Times New Roman"/>
                        </a:rPr>
                        <a:t> rộng về phía bắc và </a:t>
                      </a:r>
                      <a:r>
                        <a:rPr lang="en-US" sz="1800" smtClean="0">
                          <a:effectLst/>
                          <a:latin typeface="Cambria" pitchFamily="18" charset="0"/>
                          <a:ea typeface="Cambria" pitchFamily="18" charset="0"/>
                          <a:cs typeface="Times New Roman"/>
                        </a:rPr>
                        <a:t>chụm lại ở Tam Đảo. </a:t>
                      </a:r>
                    </a:p>
                    <a:p>
                      <a:pPr algn="just">
                        <a:lnSpc>
                          <a:spcPct val="115000"/>
                        </a:lnSpc>
                        <a:spcBef>
                          <a:spcPts val="600"/>
                        </a:spcBef>
                        <a:spcAft>
                          <a:spcPts val="0"/>
                        </a:spcAft>
                      </a:pPr>
                      <a:r>
                        <a:rPr lang="vi-VN" sz="1800" b="1" smtClean="0">
                          <a:solidFill>
                            <a:srgbClr val="FF0000"/>
                          </a:solidFill>
                          <a:effectLst/>
                          <a:latin typeface="Cambria" pitchFamily="18" charset="0"/>
                          <a:ea typeface="Cambria" pitchFamily="18" charset="0"/>
                          <a:cs typeface="Times New Roman"/>
                        </a:rPr>
                        <a:t>- </a:t>
                      </a:r>
                      <a:r>
                        <a:rPr lang="vi-VN" sz="1800" b="1" dirty="0">
                          <a:solidFill>
                            <a:srgbClr val="FF0000"/>
                          </a:solidFill>
                          <a:effectLst/>
                          <a:latin typeface="Cambria" pitchFamily="18" charset="0"/>
                          <a:ea typeface="Cambria" pitchFamily="18" charset="0"/>
                          <a:cs typeface="Times New Roman"/>
                        </a:rPr>
                        <a:t>Địa hình các-xtơ khá phổ biến, </a:t>
                      </a:r>
                      <a:r>
                        <a:rPr lang="vi-VN" sz="1800" dirty="0">
                          <a:effectLst/>
                          <a:latin typeface="Cambria" pitchFamily="18" charset="0"/>
                          <a:ea typeface="Cambria" pitchFamily="18" charset="0"/>
                          <a:cs typeface="Times New Roman"/>
                        </a:rPr>
                        <a:t>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4025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endParaRPr lang="en-US" sz="180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b="0" smtClean="0">
                          <a:effectLst/>
                          <a:latin typeface="Cambria" pitchFamily="18" charset="0"/>
                          <a:ea typeface="Cambria" pitchFamily="18" charset="0"/>
                          <a:cs typeface="Times New Roman"/>
                        </a:rPr>
                        <a:t>Nằm giữa sông Hồng đến sông </a:t>
                      </a:r>
                      <a:r>
                        <a:rPr lang="vi-VN" sz="1800" b="0" dirty="0" smtClean="0">
                          <a:effectLst/>
                          <a:latin typeface="Cambria" pitchFamily="18" charset="0"/>
                          <a:ea typeface="Cambria" pitchFamily="18" charset="0"/>
                          <a:cs typeface="Times New Roman"/>
                        </a:rPr>
                        <a:t>Cả.</a:t>
                      </a:r>
                      <a:endParaRPr lang="vi-VN" sz="18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b="1" dirty="0">
                          <a:solidFill>
                            <a:srgbClr val="FF0000"/>
                          </a:solidFill>
                          <a:effectLst/>
                          <a:latin typeface="Cambria" pitchFamily="18" charset="0"/>
                          <a:ea typeface="Cambria" pitchFamily="18" charset="0"/>
                          <a:cs typeface="Times New Roman"/>
                        </a:rPr>
                        <a:t>- </a:t>
                      </a:r>
                      <a:r>
                        <a:rPr lang="en-US" sz="1800" b="1" dirty="0" err="1">
                          <a:solidFill>
                            <a:srgbClr val="FF0000"/>
                          </a:solidFill>
                          <a:effectLst/>
                          <a:latin typeface="Cambria" pitchFamily="18" charset="0"/>
                          <a:ea typeface="Cambria" pitchFamily="18" charset="0"/>
                          <a:cs typeface="Times New Roman"/>
                        </a:rPr>
                        <a:t>Địa</a:t>
                      </a:r>
                      <a:r>
                        <a:rPr lang="en-US" sz="1800" b="1" dirty="0">
                          <a:solidFill>
                            <a:srgbClr val="FF0000"/>
                          </a:solidFill>
                          <a:effectLst/>
                          <a:latin typeface="Cambria" pitchFamily="18" charset="0"/>
                          <a:ea typeface="Cambria" pitchFamily="18" charset="0"/>
                          <a:cs typeface="Times New Roman"/>
                        </a:rPr>
                        <a:t> </a:t>
                      </a:r>
                      <a:r>
                        <a:rPr lang="en-US" sz="1800" b="1" dirty="0" err="1">
                          <a:solidFill>
                            <a:srgbClr val="FF0000"/>
                          </a:solidFill>
                          <a:effectLst/>
                          <a:latin typeface="Cambria" pitchFamily="18" charset="0"/>
                          <a:ea typeface="Cambria" pitchFamily="18" charset="0"/>
                          <a:cs typeface="Times New Roman"/>
                        </a:rPr>
                        <a:t>hình</a:t>
                      </a:r>
                      <a:r>
                        <a:rPr lang="en-US" sz="1800" b="1" dirty="0">
                          <a:solidFill>
                            <a:srgbClr val="FF0000"/>
                          </a:solidFill>
                          <a:effectLst/>
                          <a:latin typeface="Cambria" pitchFamily="18" charset="0"/>
                          <a:ea typeface="Cambria" pitchFamily="18" charset="0"/>
                          <a:cs typeface="Times New Roman"/>
                        </a:rPr>
                        <a:t> </a:t>
                      </a:r>
                      <a:r>
                        <a:rPr lang="en-US" sz="1800" b="1" dirty="0" err="1">
                          <a:solidFill>
                            <a:srgbClr val="FF0000"/>
                          </a:solidFill>
                          <a:effectLst/>
                          <a:latin typeface="Cambria" pitchFamily="18" charset="0"/>
                          <a:ea typeface="Cambria" pitchFamily="18" charset="0"/>
                          <a:cs typeface="Times New Roman"/>
                        </a:rPr>
                        <a:t>cao</a:t>
                      </a:r>
                      <a:r>
                        <a:rPr lang="en-US" sz="1800" b="1" dirty="0">
                          <a:solidFill>
                            <a:srgbClr val="FF0000"/>
                          </a:solidFill>
                          <a:effectLst/>
                          <a:latin typeface="Cambria" pitchFamily="18" charset="0"/>
                          <a:ea typeface="Cambria" pitchFamily="18" charset="0"/>
                          <a:cs typeface="Times New Roman"/>
                        </a:rPr>
                        <a:t> </a:t>
                      </a:r>
                      <a:r>
                        <a:rPr lang="en-US" sz="1800" b="1" dirty="0" err="1">
                          <a:solidFill>
                            <a:srgbClr val="FF0000"/>
                          </a:solidFill>
                          <a:effectLst/>
                          <a:latin typeface="Cambria" pitchFamily="18" charset="0"/>
                          <a:ea typeface="Cambria" pitchFamily="18" charset="0"/>
                          <a:cs typeface="Times New Roman"/>
                        </a:rPr>
                        <a:t>nhất</a:t>
                      </a:r>
                      <a:r>
                        <a:rPr lang="en-US" sz="1800" b="1" dirty="0">
                          <a:solidFill>
                            <a:srgbClr val="FF0000"/>
                          </a:solidFill>
                          <a:effectLst/>
                          <a:latin typeface="Cambria" pitchFamily="18" charset="0"/>
                          <a:ea typeface="Cambria" pitchFamily="18" charset="0"/>
                          <a:cs typeface="Times New Roman"/>
                        </a:rPr>
                        <a:t> </a:t>
                      </a:r>
                      <a:r>
                        <a:rPr lang="en-US" sz="1800" b="1" dirty="0" err="1">
                          <a:solidFill>
                            <a:srgbClr val="FF0000"/>
                          </a:solidFill>
                          <a:effectLst/>
                          <a:latin typeface="Cambria" pitchFamily="18" charset="0"/>
                          <a:ea typeface="Cambria" pitchFamily="18" charset="0"/>
                          <a:cs typeface="Times New Roman"/>
                        </a:rPr>
                        <a:t>nước</a:t>
                      </a:r>
                      <a:r>
                        <a:rPr lang="en-US" sz="1800" b="1" dirty="0">
                          <a:solidFill>
                            <a:srgbClr val="FF0000"/>
                          </a:solidFill>
                          <a:effectLst/>
                          <a:latin typeface="Cambria" pitchFamily="18" charset="0"/>
                          <a:ea typeface="Cambria" pitchFamily="18" charset="0"/>
                          <a:cs typeface="Times New Roman"/>
                        </a:rPr>
                        <a:t> ta </a:t>
                      </a:r>
                      <a:r>
                        <a:rPr lang="en-US" sz="1800" dirty="0">
                          <a:effectLst/>
                          <a:latin typeface="Cambria" pitchFamily="18" charset="0"/>
                          <a:ea typeface="Cambria" pitchFamily="18" charset="0"/>
                          <a:cs typeface="Times New Roman"/>
                        </a:rPr>
                        <a:t>(</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b="1" dirty="0">
                          <a:solidFill>
                            <a:srgbClr val="FF0000"/>
                          </a:solidFill>
                          <a:effectLst/>
                          <a:latin typeface="Cambria" pitchFamily="18" charset="0"/>
                          <a:ea typeface="Cambria" pitchFamily="18" charset="0"/>
                          <a:cs typeface="Times New Roman"/>
                        </a:rPr>
                        <a:t>- Độ cao trung bình 1000-2000m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b="1" dirty="0" err="1">
                          <a:solidFill>
                            <a:srgbClr val="FF0000"/>
                          </a:solidFill>
                          <a:effectLst/>
                          <a:latin typeface="Cambria" pitchFamily="18" charset="0"/>
                          <a:ea typeface="Cambria" pitchFamily="18" charset="0"/>
                          <a:cs typeface="Times New Roman"/>
                        </a:rPr>
                        <a:t>hướng</a:t>
                      </a:r>
                      <a:r>
                        <a:rPr lang="en-US" sz="1800" b="1" dirty="0">
                          <a:solidFill>
                            <a:srgbClr val="FF0000"/>
                          </a:solidFill>
                          <a:effectLst/>
                          <a:latin typeface="Cambria" pitchFamily="18" charset="0"/>
                          <a:ea typeface="Cambria" pitchFamily="18" charset="0"/>
                          <a:cs typeface="Times New Roman"/>
                        </a:rPr>
                        <a:t> </a:t>
                      </a:r>
                      <a:r>
                        <a:rPr lang="en-US" sz="1800" b="1" dirty="0" err="1">
                          <a:solidFill>
                            <a:srgbClr val="FF0000"/>
                          </a:solidFill>
                          <a:effectLst/>
                          <a:latin typeface="Cambria" pitchFamily="18" charset="0"/>
                          <a:ea typeface="Cambria" pitchFamily="18" charset="0"/>
                          <a:cs typeface="Times New Roman"/>
                        </a:rPr>
                        <a:t>tây</a:t>
                      </a:r>
                      <a:r>
                        <a:rPr lang="en-US" sz="1800" b="1" dirty="0">
                          <a:solidFill>
                            <a:srgbClr val="FF0000"/>
                          </a:solidFill>
                          <a:effectLst/>
                          <a:latin typeface="Cambria" pitchFamily="18" charset="0"/>
                          <a:ea typeface="Cambria" pitchFamily="18" charset="0"/>
                          <a:cs typeface="Times New Roman"/>
                        </a:rPr>
                        <a:t> </a:t>
                      </a:r>
                      <a:r>
                        <a:rPr lang="en-US" sz="1800" b="1" dirty="0" err="1">
                          <a:solidFill>
                            <a:srgbClr val="FF0000"/>
                          </a:solidFill>
                          <a:effectLst/>
                          <a:latin typeface="Cambria" pitchFamily="18" charset="0"/>
                          <a:ea typeface="Cambria" pitchFamily="18" charset="0"/>
                          <a:cs typeface="Times New Roman"/>
                        </a:rPr>
                        <a:t>bắc</a:t>
                      </a:r>
                      <a:r>
                        <a:rPr lang="en-US" sz="1800" b="1" dirty="0">
                          <a:solidFill>
                            <a:srgbClr val="FF0000"/>
                          </a:solidFill>
                          <a:effectLst/>
                          <a:latin typeface="Cambria" pitchFamily="18" charset="0"/>
                          <a:ea typeface="Cambria" pitchFamily="18" charset="0"/>
                          <a:cs typeface="Times New Roman"/>
                        </a:rPr>
                        <a:t> - </a:t>
                      </a:r>
                      <a:r>
                        <a:rPr lang="en-US" sz="1800" b="1" dirty="0" err="1">
                          <a:solidFill>
                            <a:srgbClr val="FF0000"/>
                          </a:solidFill>
                          <a:effectLst/>
                          <a:latin typeface="Cambria" pitchFamily="18" charset="0"/>
                          <a:ea typeface="Cambria" pitchFamily="18" charset="0"/>
                          <a:cs typeface="Times New Roman"/>
                        </a:rPr>
                        <a:t>đông</a:t>
                      </a:r>
                      <a:r>
                        <a:rPr lang="en-US" sz="1800" b="1" dirty="0">
                          <a:solidFill>
                            <a:srgbClr val="FF0000"/>
                          </a:solidFill>
                          <a:effectLst/>
                          <a:latin typeface="Cambria" pitchFamily="18" charset="0"/>
                          <a:ea typeface="Cambria" pitchFamily="18" charset="0"/>
                          <a:cs typeface="Times New Roman"/>
                        </a:rPr>
                        <a:t> </a:t>
                      </a:r>
                      <a:r>
                        <a:rPr lang="en-US" sz="1800" b="1" dirty="0" err="1">
                          <a:solidFill>
                            <a:srgbClr val="FF0000"/>
                          </a:solidFill>
                          <a:effectLst/>
                          <a:latin typeface="Cambria" pitchFamily="18" charset="0"/>
                          <a:ea typeface="Cambria" pitchFamily="18" charset="0"/>
                          <a:cs typeface="Times New Roman"/>
                        </a:rPr>
                        <a:t>nam</a:t>
                      </a:r>
                      <a:r>
                        <a:rPr lang="en-US" sz="1800" b="1" dirty="0">
                          <a:solidFill>
                            <a:srgbClr val="FF0000"/>
                          </a:solidFill>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a:t>
                      </a:r>
                      <a:r>
                        <a:rPr lang="vi-VN" sz="1800" b="1" dirty="0">
                          <a:solidFill>
                            <a:srgbClr val="FF0000"/>
                          </a:solidFill>
                          <a:effectLst/>
                          <a:latin typeface="Cambria" pitchFamily="18" charset="0"/>
                          <a:ea typeface="Cambria" pitchFamily="18" charset="0"/>
                          <a:cs typeface="Times New Roman"/>
                        </a:rPr>
                        <a:t>địa hình Tây Bắc là bị chia cắt mạnh</a:t>
                      </a:r>
                      <a:r>
                        <a:rPr lang="vi-VN" sz="1800" dirty="0">
                          <a:effectLst/>
                          <a:latin typeface="Cambria" pitchFamily="18" charset="0"/>
                          <a:ea typeface="Cambria" pitchFamily="18" charset="0"/>
                          <a:cs typeface="Times New Roman"/>
                        </a:rPr>
                        <a:t>. Xen giữa các </a:t>
                      </a:r>
                      <a:r>
                        <a:rPr lang="vi-VN" sz="1800" dirty="0" smtClean="0">
                          <a:effectLst/>
                          <a:latin typeface="Cambria" pitchFamily="18" charset="0"/>
                          <a:ea typeface="Cambria" pitchFamily="18" charset="0"/>
                          <a:cs typeface="Times New Roman"/>
                        </a:rPr>
                        <a:t>và các cao nguyên đá vôi: Sơn La, Mộc Châu.</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099071"/>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33992" y="1115004"/>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1</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Mộc</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Hoành</a:t>
            </a:r>
            <a:r>
              <a:rPr lang="en-US" sz="1000" b="1" dirty="0" smtClean="0"/>
              <a:t> </a:t>
            </a:r>
            <a:r>
              <a:rPr lang="en-US" sz="1000" b="1" dirty="0" err="1" smtClean="0"/>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1550460514"/>
              </p:ext>
            </p:extLst>
          </p:nvPr>
        </p:nvGraphicFramePr>
        <p:xfrm>
          <a:off x="362186" y="2057400"/>
          <a:ext cx="8605602" cy="4495800"/>
        </p:xfrm>
        <a:graphic>
          <a:graphicData uri="http://schemas.openxmlformats.org/drawingml/2006/table">
            <a:tbl>
              <a:tblPr firstRow="1" bandRow="1">
                <a:tableStyleId>{5C22544A-7EE6-4342-B048-85BDC9FD1C3A}</a:tableStyleId>
              </a:tblPr>
              <a:tblGrid>
                <a:gridCol w="1112078">
                  <a:extLst>
                    <a:ext uri="{9D8B030D-6E8A-4147-A177-3AD203B41FA5}">
                      <a16:colId xmlns:a16="http://schemas.microsoft.com/office/drawing/2014/main" val="20000"/>
                    </a:ext>
                  </a:extLst>
                </a:gridCol>
                <a:gridCol w="1326978">
                  <a:extLst>
                    <a:ext uri="{9D8B030D-6E8A-4147-A177-3AD203B41FA5}">
                      <a16:colId xmlns:a16="http://schemas.microsoft.com/office/drawing/2014/main" val="20001"/>
                    </a:ext>
                  </a:extLst>
                </a:gridCol>
                <a:gridCol w="6166546">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err="1" smtClean="0">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1" i="1" dirty="0" err="1">
                          <a:effectLst/>
                          <a:latin typeface="Cambria" pitchFamily="18" charset="0"/>
                          <a:ea typeface="Cambria" pitchFamily="18" charset="0"/>
                          <a:cs typeface="Times New Roman"/>
                        </a:rPr>
                        <a:t>Từ</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phía</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nam</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sông</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Cả</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đến</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dãy</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Bạch</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Mã</a:t>
                      </a:r>
                      <a:r>
                        <a:rPr lang="en-US" sz="1650" b="1" i="1"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độ</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cao</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trung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bình</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khoảng</a:t>
                      </a:r>
                      <a:r>
                        <a:rPr lang="en-US" sz="1650" b="1" dirty="0">
                          <a:solidFill>
                            <a:srgbClr val="FF0000"/>
                          </a:solidFill>
                          <a:effectLst/>
                          <a:latin typeface="Cambria" pitchFamily="18" charset="0"/>
                          <a:ea typeface="Cambria" pitchFamily="18" charset="0"/>
                          <a:cs typeface="Times New Roman"/>
                        </a:rPr>
                        <a:t> 1.000 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Có</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nhiều</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nhánh</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núi</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đâm</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ngang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ra</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biển</a:t>
                      </a:r>
                      <a:r>
                        <a:rPr lang="en-US" sz="1650" b="1" dirty="0">
                          <a:solidFill>
                            <a:srgbClr val="FF0000"/>
                          </a:solidFill>
                          <a:effectLst/>
                          <a:latin typeface="Cambria" pitchFamily="18" charset="0"/>
                          <a:ea typeface="Cambria" pitchFamily="18" charset="0"/>
                          <a:cs typeface="Times New Roman"/>
                        </a:rPr>
                        <a:t> chia </a:t>
                      </a:r>
                      <a:r>
                        <a:rPr lang="en-US" sz="1650" b="1" dirty="0" err="1">
                          <a:solidFill>
                            <a:srgbClr val="FF0000"/>
                          </a:solidFill>
                          <a:effectLst/>
                          <a:latin typeface="Cambria" pitchFamily="18" charset="0"/>
                          <a:ea typeface="Cambria" pitchFamily="18" charset="0"/>
                          <a:cs typeface="Times New Roman"/>
                        </a:rPr>
                        <a:t>cắt</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đồng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bằng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duyên</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hải</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miền</a:t>
                      </a:r>
                      <a:r>
                        <a:rPr lang="en-US" sz="1650" b="1" dirty="0">
                          <a:solidFill>
                            <a:srgbClr val="FF0000"/>
                          </a:solidFill>
                          <a:effectLst/>
                          <a:latin typeface="Cambria" pitchFamily="18" charset="0"/>
                          <a:ea typeface="Cambria" pitchFamily="18" charset="0"/>
                          <a:cs typeface="Times New Roman"/>
                        </a:rPr>
                        <a:t> </a:t>
                      </a:r>
                      <a:r>
                        <a:rPr lang="en-US" sz="1650" b="1" dirty="0" err="1" smtClean="0">
                          <a:solidFill>
                            <a:srgbClr val="FF0000"/>
                          </a:solidFill>
                          <a:effectLst/>
                          <a:latin typeface="Cambria" pitchFamily="18" charset="0"/>
                          <a:ea typeface="Cambria" pitchFamily="18" charset="0"/>
                          <a:cs typeface="Times New Roman"/>
                        </a:rPr>
                        <a:t>Trung</a:t>
                      </a:r>
                      <a:r>
                        <a:rPr lang="en-US" sz="1650" b="1" dirty="0" smtClean="0">
                          <a:solidFill>
                            <a:srgbClr val="FF0000"/>
                          </a:solidFill>
                          <a:effectLst/>
                          <a:latin typeface="Cambria" pitchFamily="18" charset="0"/>
                          <a:ea typeface="Cambria" pitchFamily="18" charset="0"/>
                          <a:cs typeface="Times New Roman"/>
                        </a:rPr>
                        <a:t>:</a:t>
                      </a:r>
                      <a:r>
                        <a:rPr lang="en-US" sz="1650" b="1" baseline="0" dirty="0" smtClean="0">
                          <a:solidFill>
                            <a:srgbClr val="FF0000"/>
                          </a:solidFill>
                          <a:effectLst/>
                          <a:latin typeface="Cambria" pitchFamily="18" charset="0"/>
                          <a:ea typeface="Cambria" pitchFamily="18" charset="0"/>
                          <a:cs typeface="Times New Roman"/>
                        </a:rPr>
                        <a:t> </a:t>
                      </a:r>
                      <a:r>
                        <a:rPr lang="en-US" sz="1650" b="1" baseline="0" dirty="0" err="1" smtClean="0">
                          <a:solidFill>
                            <a:srgbClr val="FF0000"/>
                          </a:solidFill>
                          <a:effectLst/>
                          <a:latin typeface="Cambria" pitchFamily="18" charset="0"/>
                          <a:ea typeface="Cambria" pitchFamily="18" charset="0"/>
                          <a:cs typeface="Times New Roman"/>
                        </a:rPr>
                        <a:t>Bạch</a:t>
                      </a:r>
                      <a:r>
                        <a:rPr lang="en-US" sz="1650" b="1" baseline="0" dirty="0" smtClean="0">
                          <a:solidFill>
                            <a:srgbClr val="FF0000"/>
                          </a:solidFill>
                          <a:effectLst/>
                          <a:latin typeface="Cambria" pitchFamily="18" charset="0"/>
                          <a:ea typeface="Cambria" pitchFamily="18" charset="0"/>
                          <a:cs typeface="Times New Roman"/>
                        </a:rPr>
                        <a:t> </a:t>
                      </a:r>
                      <a:r>
                        <a:rPr lang="en-US" sz="1650" b="1" baseline="0" dirty="0" err="1" smtClean="0">
                          <a:solidFill>
                            <a:srgbClr val="FF0000"/>
                          </a:solidFill>
                          <a:effectLst/>
                          <a:latin typeface="Cambria" pitchFamily="18" charset="0"/>
                          <a:ea typeface="Cambria" pitchFamily="18" charset="0"/>
                          <a:cs typeface="Times New Roman"/>
                        </a:rPr>
                        <a:t>Mã</a:t>
                      </a:r>
                      <a:r>
                        <a:rPr lang="en-US" sz="1650" b="1" baseline="0" dirty="0" smtClean="0">
                          <a:solidFill>
                            <a:srgbClr val="FF0000"/>
                          </a:solidFill>
                          <a:effectLst/>
                          <a:latin typeface="Cambria" pitchFamily="18" charset="0"/>
                          <a:ea typeface="Cambria" pitchFamily="18" charset="0"/>
                          <a:cs typeface="Times New Roman"/>
                        </a:rPr>
                        <a:t>, </a:t>
                      </a:r>
                      <a:r>
                        <a:rPr lang="en-US" sz="1650" b="1" baseline="0" dirty="0" err="1" smtClean="0">
                          <a:solidFill>
                            <a:srgbClr val="FF0000"/>
                          </a:solidFill>
                          <a:effectLst/>
                          <a:latin typeface="Cambria" pitchFamily="18" charset="0"/>
                          <a:ea typeface="Cambria" pitchFamily="18" charset="0"/>
                          <a:cs typeface="Times New Roman"/>
                        </a:rPr>
                        <a:t>Hoành</a:t>
                      </a:r>
                      <a:r>
                        <a:rPr lang="en-US" sz="1650" b="1" baseline="0" dirty="0" smtClean="0">
                          <a:solidFill>
                            <a:srgbClr val="FF0000"/>
                          </a:solidFill>
                          <a:effectLst/>
                          <a:latin typeface="Cambria" pitchFamily="18" charset="0"/>
                          <a:ea typeface="Cambria" pitchFamily="18" charset="0"/>
                          <a:cs typeface="Times New Roman"/>
                        </a:rPr>
                        <a:t> </a:t>
                      </a:r>
                      <a:r>
                        <a:rPr lang="en-US" sz="1650" b="1" baseline="0" dirty="0" err="1" smtClean="0">
                          <a:solidFill>
                            <a:srgbClr val="FF0000"/>
                          </a:solidFill>
                          <a:effectLst/>
                          <a:latin typeface="Cambria" pitchFamily="18" charset="0"/>
                          <a:ea typeface="Cambria" pitchFamily="18" charset="0"/>
                          <a:cs typeface="Times New Roman"/>
                        </a:rPr>
                        <a:t>Sơn</a:t>
                      </a:r>
                      <a:r>
                        <a:rPr lang="en-US" sz="1650" b="1" baseline="0" dirty="0" smtClean="0">
                          <a:solidFill>
                            <a:srgbClr val="FF0000"/>
                          </a:solidFill>
                          <a:effectLst/>
                          <a:latin typeface="Cambria" pitchFamily="18" charset="0"/>
                          <a:ea typeface="Cambria" pitchFamily="18" charset="0"/>
                          <a:cs typeface="Times New Roman"/>
                        </a:rPr>
                        <a:t>.</a:t>
                      </a:r>
                      <a:endParaRPr lang="en-US" sz="1650" b="1" dirty="0">
                        <a:solidFill>
                          <a:srgbClr val="FF0000"/>
                        </a:solidFill>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smtClean="0">
                          <a:effectLst/>
                          <a:latin typeface="Cambria" pitchFamily="18" charset="0"/>
                          <a:ea typeface="Cambria" pitchFamily="18" charset="0"/>
                          <a:cs typeface="Times New Roman"/>
                        </a:rPr>
                        <a:t>Nam</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1" i="1" dirty="0" err="1">
                          <a:effectLst/>
                          <a:latin typeface="Cambria" pitchFamily="18" charset="0"/>
                          <a:ea typeface="Cambria" pitchFamily="18" charset="0"/>
                          <a:cs typeface="Times New Roman"/>
                        </a:rPr>
                        <a:t>Từ</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phía</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nam</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dãy</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Bạch</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Mã</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đến</a:t>
                      </a:r>
                      <a:r>
                        <a:rPr lang="en-US" sz="1650" b="1" i="1" dirty="0">
                          <a:effectLst/>
                          <a:latin typeface="Cambria" pitchFamily="18" charset="0"/>
                          <a:ea typeface="Cambria" pitchFamily="18" charset="0"/>
                          <a:cs typeface="Times New Roman"/>
                        </a:rPr>
                        <a:t> </a:t>
                      </a:r>
                      <a:r>
                        <a:rPr lang="en-US" sz="1650" b="1" i="1" dirty="0" err="1">
                          <a:effectLst/>
                          <a:latin typeface="Cambria" pitchFamily="18" charset="0"/>
                          <a:ea typeface="Cambria" pitchFamily="18" charset="0"/>
                          <a:cs typeface="Times New Roman"/>
                        </a:rPr>
                        <a:t>Đông</a:t>
                      </a:r>
                      <a:r>
                        <a:rPr lang="en-US" sz="1650" b="1" i="1" dirty="0">
                          <a:effectLst/>
                          <a:latin typeface="Cambria" pitchFamily="18" charset="0"/>
                          <a:ea typeface="Cambria" pitchFamily="18" charset="0"/>
                          <a:cs typeface="Times New Roman"/>
                        </a:rPr>
                        <a:t> Nam </a:t>
                      </a:r>
                      <a:r>
                        <a:rPr lang="en-US" sz="1650" b="1" i="1" dirty="0" err="1">
                          <a:effectLst/>
                          <a:latin typeface="Cambria" pitchFamily="18" charset="0"/>
                          <a:ea typeface="Cambria" pitchFamily="18" charset="0"/>
                          <a:cs typeface="Times New Roman"/>
                        </a:rPr>
                        <a:t>Bộ</a:t>
                      </a:r>
                      <a:r>
                        <a:rPr lang="en-US" sz="1650" b="1" i="1"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chủ</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yếu</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là</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núi</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và</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cao</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nguyên</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có</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độ</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cao</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lớn</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hơn</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vùng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Trường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Sơn</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Bắc</a:t>
                      </a:r>
                      <a:r>
                        <a:rPr lang="en-US" sz="1650" b="1" dirty="0">
                          <a:solidFill>
                            <a:srgbClr val="FF0000"/>
                          </a:solidFill>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hướng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vòng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cung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hai</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sườn</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đông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và</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tây</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Trường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Sơn</a:t>
                      </a:r>
                      <a:r>
                        <a:rPr lang="en-US" sz="1650" b="1" dirty="0">
                          <a:solidFill>
                            <a:srgbClr val="FF0000"/>
                          </a:solidFill>
                          <a:effectLst/>
                          <a:latin typeface="Cambria" pitchFamily="18" charset="0"/>
                          <a:ea typeface="Cambria" pitchFamily="18" charset="0"/>
                          <a:cs typeface="Times New Roman"/>
                        </a:rPr>
                        <a:t> Nam </a:t>
                      </a:r>
                      <a:r>
                        <a:rPr lang="en-US" sz="1650" b="1" dirty="0" err="1">
                          <a:solidFill>
                            <a:srgbClr val="FF0000"/>
                          </a:solidFill>
                          <a:effectLst/>
                          <a:latin typeface="Cambria" pitchFamily="18" charset="0"/>
                          <a:ea typeface="Cambria" pitchFamily="18" charset="0"/>
                          <a:cs typeface="Times New Roman"/>
                        </a:rPr>
                        <a:t>không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đối</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xứng</a:t>
                      </a:r>
                      <a:r>
                        <a:rPr lang="en-US" sz="1650" b="1" dirty="0">
                          <a:solidFill>
                            <a:srgbClr val="FF0000"/>
                          </a:solidFill>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Dạng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địa</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hình</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nổi</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bật</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là</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các</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cao</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nguyên</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rộng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lớn</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xếp</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tầng</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bề</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mặt</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phủ</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đất</a:t>
                      </a:r>
                      <a:r>
                        <a:rPr lang="en-US" sz="1650" b="1" dirty="0">
                          <a:solidFill>
                            <a:srgbClr val="FF0000"/>
                          </a:solidFill>
                          <a:effectLst/>
                          <a:latin typeface="Cambria" pitchFamily="18" charset="0"/>
                          <a:ea typeface="Cambria" pitchFamily="18" charset="0"/>
                          <a:cs typeface="Times New Roman"/>
                        </a:rPr>
                        <a:t> </a:t>
                      </a:r>
                      <a:r>
                        <a:rPr lang="en-US" sz="1650" b="1" dirty="0" err="1">
                          <a:solidFill>
                            <a:srgbClr val="FF0000"/>
                          </a:solidFill>
                          <a:effectLst/>
                          <a:latin typeface="Cambria" pitchFamily="18" charset="0"/>
                          <a:ea typeface="Cambria" pitchFamily="18" charset="0"/>
                          <a:cs typeface="Times New Roman"/>
                        </a:rPr>
                        <a:t>đỏ</a:t>
                      </a:r>
                      <a:r>
                        <a:rPr lang="en-US" sz="1650" b="1" dirty="0">
                          <a:solidFill>
                            <a:srgbClr val="FF0000"/>
                          </a:solidFill>
                          <a:effectLst/>
                          <a:latin typeface="Cambria" pitchFamily="18" charset="0"/>
                          <a:ea typeface="Cambria" pitchFamily="18" charset="0"/>
                          <a:cs typeface="Times New Roman"/>
                        </a:rPr>
                        <a:t> </a:t>
                      </a:r>
                      <a:r>
                        <a:rPr lang="en-US" sz="1650" b="1" dirty="0" err="1" smtClean="0">
                          <a:solidFill>
                            <a:srgbClr val="FF0000"/>
                          </a:solidFill>
                          <a:effectLst/>
                          <a:latin typeface="Cambria" pitchFamily="18" charset="0"/>
                          <a:ea typeface="Cambria" pitchFamily="18" charset="0"/>
                          <a:cs typeface="Times New Roman"/>
                        </a:rPr>
                        <a:t>badan</a:t>
                      </a:r>
                      <a:r>
                        <a:rPr lang="en-US" sz="1650" b="1" baseline="0" dirty="0" smtClean="0">
                          <a:solidFill>
                            <a:srgbClr val="FF0000"/>
                          </a:solidFill>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như</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Kon</a:t>
                      </a:r>
                      <a:r>
                        <a:rPr lang="en-US" sz="1650" baseline="0" dirty="0" smtClean="0">
                          <a:effectLst/>
                          <a:latin typeface="Cambria" pitchFamily="18" charset="0"/>
                          <a:ea typeface="Cambria" pitchFamily="18" charset="0"/>
                          <a:cs typeface="Times New Roman"/>
                        </a:rPr>
                        <a:t> Tum, </a:t>
                      </a:r>
                      <a:r>
                        <a:rPr lang="en-US" sz="1650" baseline="0" dirty="0" err="1" smtClean="0">
                          <a:effectLst/>
                          <a:latin typeface="Cambria" pitchFamily="18" charset="0"/>
                          <a:ea typeface="Cambria" pitchFamily="18" charset="0"/>
                          <a:cs typeface="Times New Roman"/>
                        </a:rPr>
                        <a:t>Plei</a:t>
                      </a:r>
                      <a:r>
                        <a:rPr lang="en-US" sz="1650" baseline="0" dirty="0" smtClean="0">
                          <a:effectLst/>
                          <a:latin typeface="Cambria" pitchFamily="18" charset="0"/>
                          <a:ea typeface="Cambria" pitchFamily="18" charset="0"/>
                          <a:cs typeface="Times New Roman"/>
                        </a:rPr>
                        <a:t> Ku, </a:t>
                      </a:r>
                      <a:r>
                        <a:rPr lang="en-US" sz="1650" baseline="0" dirty="0" err="1" smtClean="0">
                          <a:effectLst/>
                          <a:latin typeface="Cambria" pitchFamily="18" charset="0"/>
                          <a:ea typeface="Cambria" pitchFamily="18" charset="0"/>
                          <a:cs typeface="Times New Roman"/>
                        </a:rPr>
                        <a:t>Lâm</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viên</a:t>
                      </a:r>
                      <a:r>
                        <a:rPr lang="en-US" sz="1650" baseline="0" dirty="0" smtClean="0">
                          <a:effectLst/>
                          <a:latin typeface="Cambria" pitchFamily="18" charset="0"/>
                          <a:ea typeface="Cambria" pitchFamily="18" charset="0"/>
                          <a:cs typeface="Times New Roman"/>
                        </a:rPr>
                        <a:t>, Di </a:t>
                      </a:r>
                      <a:r>
                        <a:rPr lang="en-US" sz="1650" baseline="0" dirty="0" err="1" smtClean="0">
                          <a:effectLst/>
                          <a:latin typeface="Cambria" pitchFamily="18" charset="0"/>
                          <a:ea typeface="Cambria" pitchFamily="18" charset="0"/>
                          <a:cs typeface="Times New Roman"/>
                        </a:rPr>
                        <a:t>Linh</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trên</a:t>
                      </a:r>
                      <a:r>
                        <a:rPr lang="en-US" sz="1650" dirty="0" smtClean="0">
                          <a:effectLst/>
                          <a:latin typeface="Cambria" pitchFamily="18" charset="0"/>
                          <a:ea typeface="Cambria" pitchFamily="18" charset="0"/>
                          <a:cs typeface="Times New Roman"/>
                        </a:rPr>
                        <a:t> </a:t>
                      </a:r>
                      <a:r>
                        <a:rPr lang="en-US" sz="1650" dirty="0">
                          <a:effectLst/>
                          <a:latin typeface="Cambria" pitchFamily="18" charset="0"/>
                          <a:ea typeface="Cambria" pitchFamily="18" charset="0"/>
                          <a:cs typeface="Times New Roman"/>
                        </a:rPr>
                        <a:t>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3</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CAO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Plei</a:t>
            </a:r>
            <a:r>
              <a:rPr lang="en-US" dirty="0" smtClean="0">
                <a:latin typeface="Cambria" pitchFamily="18" charset="0"/>
                <a:ea typeface="Cambria" pitchFamily="18" charset="0"/>
              </a:rPr>
              <a:t> Ku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Lâm</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kể</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dạng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chuyển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tiếp</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giữa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miền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núi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bằng</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dạng địa hình chuyển tiếp giữa miền núi và đồng </a:t>
            </a:r>
            <a:r>
              <a:rPr lang="vi-VN" sz="2200" dirty="0" smtClean="0">
                <a:latin typeface="Cambria" pitchFamily="18" charset="0"/>
                <a:ea typeface="Cambria" pitchFamily="18" charset="0"/>
                <a:cs typeface="Times New Roman"/>
              </a:rPr>
              <a:t>bằng</a:t>
            </a:r>
            <a:r>
              <a:rPr lang="en-US" sz="2200" dirty="0" smtClean="0">
                <a:latin typeface="Cambria" pitchFamily="18" charset="0"/>
                <a:ea typeface="Cambria" pitchFamily="18" charset="0"/>
                <a:cs typeface="Times New Roman"/>
              </a:rPr>
              <a:t>:</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Vùng</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đồi</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trung</a:t>
            </a:r>
            <a:r>
              <a:rPr lang="en-US" sz="2200" dirty="0" smtClean="0">
                <a:latin typeface="Cambria" pitchFamily="18" charset="0"/>
                <a:ea typeface="Cambria" pitchFamily="18" charset="0"/>
                <a:cs typeface="Times New Roman"/>
              </a:rPr>
              <a:t> du ở </a:t>
            </a:r>
            <a:r>
              <a:rPr lang="en-US" sz="2200" dirty="0" err="1" smtClean="0">
                <a:latin typeface="Cambria" pitchFamily="18" charset="0"/>
                <a:ea typeface="Cambria" pitchFamily="18" charset="0"/>
                <a:cs typeface="Times New Roman"/>
              </a:rPr>
              <a:t>Bắc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B</a:t>
            </a:r>
            <a:r>
              <a:rPr lang="en-US" sz="2200" dirty="0" err="1" smtClean="0">
                <a:latin typeface="Cambria" pitchFamily="18" charset="0"/>
                <a:ea typeface="Cambria" pitchFamily="18" charset="0"/>
                <a:cs typeface="Times New Roman"/>
              </a:rPr>
              <a:t>án</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bình</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nguyên</a:t>
            </a:r>
            <a:r>
              <a:rPr lang="en-US" sz="2200" dirty="0" smtClean="0">
                <a:latin typeface="Cambria" pitchFamily="18" charset="0"/>
                <a:ea typeface="Cambria" pitchFamily="18" charset="0"/>
                <a:cs typeface="Times New Roman"/>
              </a:rPr>
              <a:t> ở </a:t>
            </a:r>
            <a:r>
              <a:rPr lang="en-US" sz="2200" dirty="0" err="1" smtClean="0">
                <a:latin typeface="Cambria" pitchFamily="18" charset="0"/>
                <a:ea typeface="Cambria" pitchFamily="18" charset="0"/>
                <a:cs typeface="Times New Roman"/>
              </a:rPr>
              <a:t>Đông</a:t>
            </a:r>
            <a:r>
              <a:rPr lang="en-US" sz="2200" dirty="0" smtClean="0">
                <a:latin typeface="Cambria" pitchFamily="18" charset="0"/>
                <a:ea typeface="Cambria" pitchFamily="18" charset="0"/>
                <a:cs typeface="Times New Roman"/>
              </a:rPr>
              <a:t> Nam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smtClean="0">
                <a:solidFill>
                  <a:srgbClr val="CC0000"/>
                </a:solidFill>
                <a:latin typeface="Times New Roman" pitchFamily="18" charset="0"/>
                <a:cs typeface="Times New Roman" pitchFamily="18" charset="0"/>
              </a:rPr>
              <a:t> 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622787"/>
        </p:xfrm>
        <a:graphic>
          <a:graphicData uri="http://schemas.openxmlformats.org/drawingml/2006/table">
            <a:tbl>
              <a:tblPr firstRow="1" bandRow="1">
                <a:tableStyleId>{5C22544A-7EE6-4342-B048-85BDC9FD1C3A}</a:tableStyleId>
              </a:tblPr>
              <a:tblGrid>
                <a:gridCol w="898360">
                  <a:extLst>
                    <a:ext uri="{9D8B030D-6E8A-4147-A177-3AD203B41FA5}">
                      <a16:colId xmlns:a16="http://schemas.microsoft.com/office/drawing/2014/main" val="20000"/>
                    </a:ext>
                  </a:extLst>
                </a:gridCol>
                <a:gridCol w="1392254">
                  <a:extLst>
                    <a:ext uri="{9D8B030D-6E8A-4147-A177-3AD203B41FA5}">
                      <a16:colId xmlns:a16="http://schemas.microsoft.com/office/drawing/2014/main" val="20001"/>
                    </a:ext>
                  </a:extLst>
                </a:gridCol>
                <a:gridCol w="4205224">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Chủ</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cung</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Gâm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Ngân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Bắc</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Triều</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và</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hình</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cac-xtơ</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smtClean="0">
                          <a:effectLst/>
                          <a:latin typeface="Cambria" pitchFamily="18" charset="0"/>
                          <a:ea typeface="Cambria" pitchFamily="18" charset="0"/>
                          <a:cs typeface="Times New Roman"/>
                        </a:rPr>
                        <a:t>Nằm</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g</a:t>
                      </a:r>
                      <a:r>
                        <a:rPr lang="en-US" sz="1600" i="0" dirty="0" err="1" smtClean="0">
                          <a:effectLst/>
                          <a:latin typeface="Cambria" pitchFamily="18" charset="0"/>
                          <a:ea typeface="Cambria" pitchFamily="18" charset="0"/>
                          <a:cs typeface="Times New Roman"/>
                        </a:rPr>
                        <a:t>i</a:t>
                      </a:r>
                      <a:r>
                        <a:rPr lang="en-US" sz="1600" i="0" baseline="0" dirty="0" err="1" smtClean="0">
                          <a:effectLst/>
                          <a:latin typeface="Cambria" pitchFamily="18" charset="0"/>
                          <a:ea typeface="Cambria" pitchFamily="18" charset="0"/>
                          <a:cs typeface="Times New Roman"/>
                        </a:rPr>
                        <a:t>ữa</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a:t>
                      </a:r>
                      <a:r>
                        <a:rPr lang="en-US" sz="1600" i="0" dirty="0" smtClean="0">
                          <a:effectLst/>
                          <a:latin typeface="Cambria" pitchFamily="18" charset="0"/>
                          <a:ea typeface="Cambria" pitchFamily="18" charset="0"/>
                          <a:cs typeface="Times New Roman"/>
                        </a:rPr>
                        <a:t>3147m</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nam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Hoàng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a:t>
                      </a:r>
                      <a:r>
                        <a:rPr lang="en-US" sz="1600" i="0" dirty="0" smtClean="0">
                          <a:effectLst/>
                          <a:latin typeface="Cambria" pitchFamily="18" charset="0"/>
                          <a:ea typeface="Cambria" pitchFamily="18" charset="0"/>
                          <a:cs typeface="Times New Roman"/>
                        </a:rPr>
                        <a:t>Sao</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và</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nguyên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đá</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vôi</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Sơn</a:t>
                      </a:r>
                      <a:r>
                        <a:rPr lang="en-US" sz="1600" i="0" baseline="0" dirty="0" smtClean="0">
                          <a:effectLst/>
                          <a:latin typeface="Cambria" pitchFamily="18" charset="0"/>
                          <a:ea typeface="Cambria" pitchFamily="18" charset="0"/>
                          <a:cs typeface="Times New Roman"/>
                        </a:rPr>
                        <a:t> La, </a:t>
                      </a:r>
                      <a:r>
                        <a:rPr lang="en-US" sz="1600" i="0" baseline="0" dirty="0" err="1" smtClean="0">
                          <a:effectLst/>
                          <a:latin typeface="Cambria" pitchFamily="18" charset="0"/>
                          <a:ea typeface="Cambria" pitchFamily="18" charset="0"/>
                          <a:cs typeface="Times New Roman"/>
                        </a:rPr>
                        <a:t>Mộc</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Châu</a:t>
                      </a:r>
                      <a:r>
                        <a:rPr lang="en-US" sz="1600" i="0" baseline="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smtClean="0">
                          <a:effectLst/>
                          <a:latin typeface="Cambria" pitchFamily="18" charset="0"/>
                          <a:ea typeface="Cambria" pitchFamily="18" charset="0"/>
                          <a:cs typeface="Times New Roman"/>
                        </a:rPr>
                        <a:t>C</a:t>
                      </a:r>
                      <a:r>
                        <a:rPr lang="vi-VN" sz="1600" b="0" dirty="0" smtClean="0">
                          <a:effectLst/>
                          <a:latin typeface="Cambria" pitchFamily="18" charset="0"/>
                          <a:ea typeface="Cambria" pitchFamily="18" charset="0"/>
                          <a:cs typeface="Times New Roman"/>
                        </a:rPr>
                        <a:t>ó nhiều nhánh núi đâm ngang ra biển chia cắt đồng bằng duyên hải miền Trung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Bạch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Mã</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Hoành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Sơn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nằm</a:t>
                      </a:r>
                      <a:r>
                        <a:rPr lang="en-US" sz="1600" b="0" baseline="0" dirty="0" smtClean="0">
                          <a:effectLst/>
                          <a:latin typeface="Cambria" pitchFamily="18" charset="0"/>
                          <a:ea typeface="Cambria" pitchFamily="18" charset="0"/>
                          <a:cs typeface="Times New Roman"/>
                        </a:rPr>
                        <a:t> ở </a:t>
                      </a:r>
                      <a:r>
                        <a:rPr lang="en-US" sz="1600" b="0" baseline="0" dirty="0" err="1" smtClean="0">
                          <a:effectLst/>
                          <a:latin typeface="Cambria" pitchFamily="18" charset="0"/>
                          <a:ea typeface="Cambria" pitchFamily="18" charset="0"/>
                          <a:cs typeface="Times New Roman"/>
                        </a:rPr>
                        <a:t>phía</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bắc</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nam</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Kon</a:t>
                      </a:r>
                      <a:r>
                        <a:rPr lang="en-US" sz="1600" b="0" dirty="0" smtClean="0">
                          <a:effectLst/>
                          <a:latin typeface="Cambria" pitchFamily="18" charset="0"/>
                          <a:ea typeface="Cambria" pitchFamily="18" charset="0"/>
                          <a:cs typeface="Times New Roman"/>
                        </a:rPr>
                        <a:t> Tum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cực</a:t>
                      </a:r>
                      <a:r>
                        <a:rPr lang="en-US" sz="1600" b="0" dirty="0" smtClean="0">
                          <a:effectLst/>
                          <a:latin typeface="Cambria" pitchFamily="18" charset="0"/>
                          <a:ea typeface="Cambria" pitchFamily="18" charset="0"/>
                          <a:cs typeface="Times New Roman"/>
                        </a:rPr>
                        <a:t> </a:t>
                      </a:r>
                      <a:r>
                        <a:rPr lang="en-US" sz="1600" b="0" dirty="0">
                          <a:effectLst/>
                          <a:latin typeface="Cambria" pitchFamily="18" charset="0"/>
                          <a:ea typeface="Cambria" pitchFamily="18" charset="0"/>
                          <a:cs typeface="Times New Roman"/>
                        </a:rPr>
                        <a:t>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và</a:t>
                      </a:r>
                      <a:r>
                        <a:rPr lang="en-US" sz="1600" b="0" dirty="0" smtClean="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tầng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Kon</a:t>
                      </a:r>
                      <a:r>
                        <a:rPr lang="en-US" sz="1600" b="0" baseline="0" dirty="0" smtClean="0">
                          <a:effectLst/>
                          <a:latin typeface="Cambria" pitchFamily="18" charset="0"/>
                          <a:ea typeface="Cambria" pitchFamily="18" charset="0"/>
                          <a:cs typeface="Times New Roman"/>
                        </a:rPr>
                        <a:t> Tum, </a:t>
                      </a:r>
                      <a:r>
                        <a:rPr lang="en-US" sz="1600" b="0" baseline="0" dirty="0" err="1" smtClean="0">
                          <a:effectLst/>
                          <a:latin typeface="Cambria" pitchFamily="18" charset="0"/>
                          <a:ea typeface="Cambria" pitchFamily="18" charset="0"/>
                          <a:cs typeface="Times New Roman"/>
                        </a:rPr>
                        <a:t>Plei</a:t>
                      </a:r>
                      <a:r>
                        <a:rPr lang="en-US" sz="1600" b="0" baseline="0" dirty="0" smtClean="0">
                          <a:effectLst/>
                          <a:latin typeface="Cambria" pitchFamily="18" charset="0"/>
                          <a:ea typeface="Cambria" pitchFamily="18" charset="0"/>
                          <a:cs typeface="Times New Roman"/>
                        </a:rPr>
                        <a:t> Ku, </a:t>
                      </a:r>
                      <a:r>
                        <a:rPr lang="en-US" sz="1600" b="0" baseline="0" dirty="0" err="1" smtClean="0">
                          <a:effectLst/>
                          <a:latin typeface="Cambria" pitchFamily="18" charset="0"/>
                          <a:ea typeface="Cambria" pitchFamily="18" charset="0"/>
                          <a:cs typeface="Times New Roman"/>
                        </a:rPr>
                        <a:t>Lâm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Viên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950466371"/>
              </p:ext>
            </p:extLst>
          </p:nvPr>
        </p:nvGraphicFramePr>
        <p:xfrm>
          <a:off x="362186" y="2057400"/>
          <a:ext cx="8400815" cy="4495800"/>
        </p:xfrm>
        <a:graphic>
          <a:graphicData uri="http://schemas.openxmlformats.org/drawingml/2006/table">
            <a:tbl>
              <a:tblPr firstRow="1" bandRow="1">
                <a:tableStyleId>{5C22544A-7EE6-4342-B048-85BDC9FD1C3A}</a:tableStyleId>
              </a:tblPr>
              <a:tblGrid>
                <a:gridCol w="184761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4038601">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800" b="1" i="0" dirty="0" err="1" smtClean="0">
                          <a:solidFill>
                            <a:srgbClr val="FF0000"/>
                          </a:solidFill>
                          <a:effectLst/>
                          <a:latin typeface="Cambria" pitchFamily="18" charset="0"/>
                          <a:ea typeface="Cambria" pitchFamily="18" charset="0"/>
                          <a:cs typeface="Times New Roman"/>
                        </a:rPr>
                        <a:t>Đồng</a:t>
                      </a:r>
                      <a:r>
                        <a:rPr lang="en-US" sz="1800" b="1" i="0" baseline="0" dirty="0" smtClean="0">
                          <a:solidFill>
                            <a:srgbClr val="FF0000"/>
                          </a:solidFill>
                          <a:effectLst/>
                          <a:latin typeface="Cambria" pitchFamily="18" charset="0"/>
                          <a:ea typeface="Cambria" pitchFamily="18" charset="0"/>
                          <a:cs typeface="Times New Roman"/>
                        </a:rPr>
                        <a:t> </a:t>
                      </a:r>
                      <a:r>
                        <a:rPr lang="en-US" sz="1800" b="1" i="0" baseline="0" dirty="0" err="1" smtClean="0">
                          <a:solidFill>
                            <a:srgbClr val="FF0000"/>
                          </a:solidFill>
                          <a:effectLst/>
                          <a:latin typeface="Cambria" pitchFamily="18" charset="0"/>
                          <a:ea typeface="Cambria" pitchFamily="18" charset="0"/>
                          <a:cs typeface="Times New Roman"/>
                        </a:rPr>
                        <a:t>bằng</a:t>
                      </a:r>
                      <a:endParaRPr lang="en-US" sz="1800" i="0" dirty="0">
                        <a:solidFill>
                          <a:srgbClr val="FF0000"/>
                        </a:solidFill>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solidFill>
                            <a:srgbClr val="FF0000"/>
                          </a:solidFill>
                          <a:effectLst/>
                          <a:latin typeface="Cambria" pitchFamily="18" charset="0"/>
                          <a:ea typeface="Cambria" pitchFamily="18" charset="0"/>
                          <a:cs typeface="Times New Roman"/>
                        </a:rPr>
                        <a:t>Diện</a:t>
                      </a:r>
                      <a:r>
                        <a:rPr lang="en-US" sz="1800" b="1" i="0" baseline="0" dirty="0" smtClean="0">
                          <a:solidFill>
                            <a:srgbClr val="FF0000"/>
                          </a:solidFill>
                          <a:effectLst/>
                          <a:latin typeface="Cambria" pitchFamily="18" charset="0"/>
                          <a:ea typeface="Cambria" pitchFamily="18" charset="0"/>
                          <a:cs typeface="Times New Roman"/>
                        </a:rPr>
                        <a:t> </a:t>
                      </a:r>
                      <a:r>
                        <a:rPr lang="en-US" sz="1800" b="1" i="0" baseline="0" dirty="0" err="1" smtClean="0">
                          <a:solidFill>
                            <a:srgbClr val="FF0000"/>
                          </a:solidFill>
                          <a:effectLst/>
                          <a:latin typeface="Cambria" pitchFamily="18" charset="0"/>
                          <a:ea typeface="Cambria" pitchFamily="18" charset="0"/>
                          <a:cs typeface="Times New Roman"/>
                        </a:rPr>
                        <a:t>tích</a:t>
                      </a:r>
                      <a:endParaRPr lang="en-US" sz="1800" i="0" dirty="0">
                        <a:solidFill>
                          <a:srgbClr val="FF0000"/>
                        </a:solidFill>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solidFill>
                            <a:srgbClr val="FF0000"/>
                          </a:solidFill>
                          <a:effectLst/>
                          <a:latin typeface="Cambria" pitchFamily="18" charset="0"/>
                          <a:ea typeface="Cambria" pitchFamily="18" charset="0"/>
                          <a:cs typeface="Times New Roman"/>
                        </a:rPr>
                        <a:t>Nguồn</a:t>
                      </a:r>
                      <a:r>
                        <a:rPr lang="en-US" sz="1800" i="0" baseline="0" dirty="0" smtClean="0">
                          <a:solidFill>
                            <a:srgbClr val="FF0000"/>
                          </a:solidFill>
                          <a:effectLst/>
                          <a:latin typeface="Cambria" pitchFamily="18" charset="0"/>
                          <a:ea typeface="Cambria" pitchFamily="18" charset="0"/>
                          <a:cs typeface="Times New Roman"/>
                        </a:rPr>
                        <a:t> </a:t>
                      </a:r>
                      <a:r>
                        <a:rPr lang="en-US" sz="1800" i="0" baseline="0" dirty="0" err="1" smtClean="0">
                          <a:solidFill>
                            <a:srgbClr val="FF0000"/>
                          </a:solidFill>
                          <a:effectLst/>
                          <a:latin typeface="Cambria" pitchFamily="18" charset="0"/>
                          <a:ea typeface="Cambria" pitchFamily="18" charset="0"/>
                          <a:cs typeface="Times New Roman"/>
                        </a:rPr>
                        <a:t>gốc</a:t>
                      </a:r>
                      <a:r>
                        <a:rPr lang="en-US" sz="1800" i="0" baseline="0" dirty="0" smtClean="0">
                          <a:solidFill>
                            <a:srgbClr val="FF0000"/>
                          </a:solidFill>
                          <a:effectLst/>
                          <a:latin typeface="Cambria" pitchFamily="18" charset="0"/>
                          <a:ea typeface="Cambria" pitchFamily="18" charset="0"/>
                          <a:cs typeface="Times New Roman"/>
                        </a:rPr>
                        <a:t> </a:t>
                      </a:r>
                      <a:r>
                        <a:rPr lang="en-US" sz="1800" i="0" baseline="0" dirty="0" err="1" smtClean="0">
                          <a:solidFill>
                            <a:srgbClr val="FF0000"/>
                          </a:solidFill>
                          <a:effectLst/>
                          <a:latin typeface="Cambria" pitchFamily="18" charset="0"/>
                          <a:ea typeface="Cambria" pitchFamily="18" charset="0"/>
                          <a:cs typeface="Times New Roman"/>
                        </a:rPr>
                        <a:t>hình</a:t>
                      </a:r>
                      <a:r>
                        <a:rPr lang="en-US" sz="1800" i="0" baseline="0" dirty="0" smtClean="0">
                          <a:solidFill>
                            <a:srgbClr val="FF0000"/>
                          </a:solidFill>
                          <a:effectLst/>
                          <a:latin typeface="Cambria" pitchFamily="18" charset="0"/>
                          <a:ea typeface="Cambria" pitchFamily="18" charset="0"/>
                          <a:cs typeface="Times New Roman"/>
                        </a:rPr>
                        <a:t> </a:t>
                      </a:r>
                      <a:r>
                        <a:rPr lang="en-US" sz="1800" i="0" baseline="0" dirty="0" err="1" smtClean="0">
                          <a:solidFill>
                            <a:srgbClr val="FF0000"/>
                          </a:solidFill>
                          <a:effectLst/>
                          <a:latin typeface="Cambria" pitchFamily="18" charset="0"/>
                          <a:ea typeface="Cambria" pitchFamily="18" charset="0"/>
                          <a:cs typeface="Times New Roman"/>
                        </a:rPr>
                        <a:t>thành</a:t>
                      </a:r>
                      <a:endParaRPr lang="en-US" sz="1800" i="0" dirty="0">
                        <a:solidFill>
                          <a:srgbClr val="FF0000"/>
                        </a:solidFill>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smtClean="0">
                          <a:solidFill>
                            <a:srgbClr val="FF0000"/>
                          </a:solidFill>
                          <a:effectLst/>
                          <a:latin typeface="Cambria" pitchFamily="18" charset="0"/>
                          <a:ea typeface="Cambria" pitchFamily="18" charset="0"/>
                          <a:cs typeface="Times New Roman"/>
                        </a:rPr>
                        <a:t>Đặc</a:t>
                      </a:r>
                      <a:r>
                        <a:rPr lang="en-US" sz="1800" b="1" i="0" dirty="0" smtClean="0">
                          <a:solidFill>
                            <a:srgbClr val="FF0000"/>
                          </a:solidFill>
                          <a:effectLst/>
                          <a:latin typeface="Cambria" pitchFamily="18" charset="0"/>
                          <a:ea typeface="Cambria" pitchFamily="18" charset="0"/>
                          <a:cs typeface="Times New Roman"/>
                        </a:rPr>
                        <a:t> </a:t>
                      </a:r>
                      <a:r>
                        <a:rPr lang="en-US" sz="1800" b="1" i="0" dirty="0" err="1" smtClean="0">
                          <a:solidFill>
                            <a:srgbClr val="FF0000"/>
                          </a:solidFill>
                          <a:effectLst/>
                          <a:latin typeface="Cambria" pitchFamily="18" charset="0"/>
                          <a:ea typeface="Cambria" pitchFamily="18" charset="0"/>
                          <a:cs typeface="Times New Roman"/>
                        </a:rPr>
                        <a:t>điểm</a:t>
                      </a:r>
                      <a:endParaRPr lang="en-US" sz="1800" i="0" dirty="0">
                        <a:solidFill>
                          <a:srgbClr val="FF0000"/>
                        </a:solidFill>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52258">
                <a:tc>
                  <a:txBody>
                    <a:bodyPr/>
                    <a:lstStyle/>
                    <a:p>
                      <a:pPr algn="ctr">
                        <a:lnSpc>
                          <a:spcPct val="115000"/>
                        </a:lnSpc>
                        <a:spcBef>
                          <a:spcPts val="600"/>
                        </a:spcBef>
                        <a:spcAft>
                          <a:spcPts val="0"/>
                        </a:spcAft>
                      </a:pPr>
                      <a:r>
                        <a:rPr lang="en-US" sz="1800" b="1" i="0" baseline="0" dirty="0" err="1" smtClean="0">
                          <a:solidFill>
                            <a:srgbClr val="FF0000"/>
                          </a:solidFill>
                          <a:effectLst/>
                          <a:latin typeface="Cambria" pitchFamily="18" charset="0"/>
                          <a:ea typeface="Cambria" pitchFamily="18" charset="0"/>
                          <a:cs typeface="Times New Roman"/>
                        </a:rPr>
                        <a:t>Sông</a:t>
                      </a:r>
                      <a:r>
                        <a:rPr lang="en-US" sz="1800" b="1" i="0" baseline="0" dirty="0" smtClean="0">
                          <a:solidFill>
                            <a:srgbClr val="FF0000"/>
                          </a:solidFill>
                          <a:effectLst/>
                          <a:latin typeface="Cambria" pitchFamily="18" charset="0"/>
                          <a:ea typeface="Cambria" pitchFamily="18" charset="0"/>
                          <a:cs typeface="Times New Roman"/>
                        </a:rPr>
                        <a:t> </a:t>
                      </a:r>
                      <a:r>
                        <a:rPr lang="en-US" sz="1800" b="1" i="0" baseline="0" dirty="0" err="1" smtClean="0">
                          <a:solidFill>
                            <a:srgbClr val="FF0000"/>
                          </a:solidFill>
                          <a:effectLst/>
                          <a:latin typeface="Cambria" pitchFamily="18" charset="0"/>
                          <a:ea typeface="Cambria" pitchFamily="18" charset="0"/>
                          <a:cs typeface="Times New Roman"/>
                        </a:rPr>
                        <a:t>Hồng</a:t>
                      </a:r>
                      <a:endParaRPr lang="en-US" sz="1800" b="1" i="0" dirty="0">
                        <a:solidFill>
                          <a:srgbClr val="FF0000"/>
                        </a:solidFill>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solidFill>
                            <a:srgbClr val="FF0000"/>
                          </a:solidFill>
                          <a:effectLst/>
                          <a:latin typeface="Times New Roman"/>
                          <a:ea typeface="Times New Roman"/>
                          <a:cs typeface="Times New Roman"/>
                        </a:rPr>
                        <a:t>15000 km</a:t>
                      </a:r>
                      <a:r>
                        <a:rPr lang="en-US" sz="1800" baseline="30000" dirty="0" smtClean="0">
                          <a:solidFill>
                            <a:srgbClr val="FF0000"/>
                          </a:solidFill>
                          <a:effectLst/>
                          <a:latin typeface="Times New Roman"/>
                          <a:ea typeface="Times New Roman"/>
                          <a:cs typeface="Times New Roman"/>
                        </a:rPr>
                        <a:t>2</a:t>
                      </a:r>
                      <a:endParaRPr lang="en-US" sz="1800" baseline="30000" dirty="0">
                        <a:solidFill>
                          <a:srgbClr val="FF0000"/>
                        </a:solidFill>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solidFill>
                            <a:srgbClr val="FF0000"/>
                          </a:solidFill>
                          <a:effectLst/>
                          <a:latin typeface="Times New Roman"/>
                          <a:ea typeface="Times New Roman"/>
                          <a:cs typeface="Times New Roman"/>
                        </a:rPr>
                        <a:t>Do </a:t>
                      </a:r>
                      <a:r>
                        <a:rPr lang="en-US" sz="1800" dirty="0" err="1">
                          <a:solidFill>
                            <a:srgbClr val="FF0000"/>
                          </a:solidFill>
                          <a:effectLst/>
                          <a:latin typeface="Times New Roman"/>
                          <a:ea typeface="Times New Roman"/>
                          <a:cs typeface="Times New Roman"/>
                        </a:rPr>
                        <a:t>phù</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sa</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sông</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Hồng</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và</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sông</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Thái</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Bình</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bồi</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đắp</a:t>
                      </a:r>
                      <a:r>
                        <a:rPr lang="en-US" sz="1800" dirty="0" smtClean="0">
                          <a:solidFill>
                            <a:srgbClr val="FF0000"/>
                          </a:solidFill>
                          <a:effectLst/>
                          <a:latin typeface="Times New Roman"/>
                          <a:ea typeface="Times New Roman"/>
                          <a:cs typeface="Times New Roman"/>
                        </a:rPr>
                        <a:t>.</a:t>
                      </a:r>
                      <a:endParaRPr lang="en-US" sz="1800" dirty="0">
                        <a:solidFill>
                          <a:srgbClr val="FF0000"/>
                        </a:solidFill>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solidFill>
                            <a:srgbClr val="FF0000"/>
                          </a:solidFill>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800" dirty="0">
                        <a:solidFill>
                          <a:srgbClr val="FF0000"/>
                        </a:solidFill>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5400">
                <a:tc>
                  <a:txBody>
                    <a:bodyPr/>
                    <a:lstStyle/>
                    <a:p>
                      <a:pPr algn="ctr">
                        <a:lnSpc>
                          <a:spcPct val="115000"/>
                        </a:lnSpc>
                        <a:spcBef>
                          <a:spcPts val="600"/>
                        </a:spcBef>
                        <a:spcAft>
                          <a:spcPts val="0"/>
                        </a:spcAft>
                      </a:pPr>
                      <a:r>
                        <a:rPr lang="en-US" sz="1800" b="1" i="0" baseline="0" dirty="0" err="1" smtClean="0">
                          <a:solidFill>
                            <a:srgbClr val="FF0000"/>
                          </a:solidFill>
                          <a:effectLst/>
                          <a:latin typeface="Cambria" pitchFamily="18" charset="0"/>
                          <a:ea typeface="Cambria" pitchFamily="18" charset="0"/>
                          <a:cs typeface="Times New Roman"/>
                        </a:rPr>
                        <a:t>Sông</a:t>
                      </a:r>
                      <a:r>
                        <a:rPr lang="en-US" sz="1800" b="1" i="0" baseline="0" dirty="0" smtClean="0">
                          <a:solidFill>
                            <a:srgbClr val="FF0000"/>
                          </a:solidFill>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solidFill>
                            <a:srgbClr val="FF0000"/>
                          </a:solidFill>
                          <a:effectLst/>
                          <a:latin typeface="Cambria" pitchFamily="18" charset="0"/>
                          <a:ea typeface="Cambria" pitchFamily="18" charset="0"/>
                          <a:cs typeface="Times New Roman"/>
                        </a:rPr>
                        <a:t>Cửu</a:t>
                      </a:r>
                      <a:r>
                        <a:rPr lang="en-US" sz="1800" b="1" i="0" baseline="0" dirty="0" smtClean="0">
                          <a:solidFill>
                            <a:srgbClr val="FF0000"/>
                          </a:solidFill>
                          <a:effectLst/>
                          <a:latin typeface="Cambria" pitchFamily="18" charset="0"/>
                          <a:ea typeface="Cambria" pitchFamily="18" charset="0"/>
                          <a:cs typeface="Times New Roman"/>
                        </a:rPr>
                        <a:t> Long</a:t>
                      </a:r>
                      <a:endParaRPr lang="en-US" sz="1800" b="1" i="0" dirty="0">
                        <a:solidFill>
                          <a:srgbClr val="FF0000"/>
                        </a:solidFill>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solidFill>
                            <a:srgbClr val="FF0000"/>
                          </a:solidFill>
                          <a:effectLst/>
                          <a:latin typeface="Times New Roman"/>
                          <a:ea typeface="Times New Roman"/>
                          <a:cs typeface="Times New Roman"/>
                        </a:rPr>
                        <a:t>40000 km</a:t>
                      </a:r>
                      <a:r>
                        <a:rPr lang="en-US" sz="1800" baseline="30000" dirty="0" smtClean="0">
                          <a:solidFill>
                            <a:srgbClr val="FF0000"/>
                          </a:solidFill>
                          <a:effectLst/>
                          <a:latin typeface="Times New Roman"/>
                          <a:ea typeface="Times New Roman"/>
                          <a:cs typeface="Times New Roman"/>
                        </a:rPr>
                        <a:t>2</a:t>
                      </a:r>
                      <a:endParaRPr lang="en-US" sz="1800" baseline="30000" dirty="0">
                        <a:solidFill>
                          <a:srgbClr val="FF0000"/>
                        </a:solidFill>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solidFill>
                            <a:srgbClr val="FF0000"/>
                          </a:solidFill>
                          <a:effectLst/>
                          <a:latin typeface="Times New Roman"/>
                          <a:ea typeface="Times New Roman"/>
                          <a:cs typeface="Times New Roman"/>
                        </a:rPr>
                        <a:t>Do </a:t>
                      </a:r>
                      <a:r>
                        <a:rPr lang="en-US" sz="1800" dirty="0" err="1">
                          <a:solidFill>
                            <a:srgbClr val="FF0000"/>
                          </a:solidFill>
                          <a:effectLst/>
                          <a:latin typeface="Times New Roman"/>
                          <a:ea typeface="Times New Roman"/>
                          <a:cs typeface="Times New Roman"/>
                        </a:rPr>
                        <a:t>phù</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sa</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của</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hệ</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thống</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sông</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Mê</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Công</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bồi</a:t>
                      </a:r>
                      <a:r>
                        <a:rPr lang="en-US" sz="1800" dirty="0">
                          <a:solidFill>
                            <a:srgbClr val="FF0000"/>
                          </a:solidFill>
                          <a:effectLst/>
                          <a:latin typeface="Times New Roman"/>
                          <a:ea typeface="Times New Roman"/>
                          <a:cs typeface="Times New Roman"/>
                        </a:rPr>
                        <a:t> </a:t>
                      </a:r>
                      <a:r>
                        <a:rPr lang="en-US" sz="1800" dirty="0" err="1">
                          <a:solidFill>
                            <a:srgbClr val="FF0000"/>
                          </a:solidFill>
                          <a:effectLst/>
                          <a:latin typeface="Times New Roman"/>
                          <a:ea typeface="Times New Roman"/>
                          <a:cs typeface="Times New Roman"/>
                        </a:rPr>
                        <a:t>đắp</a:t>
                      </a:r>
                      <a:r>
                        <a:rPr lang="en-US" sz="1800" dirty="0">
                          <a:solidFill>
                            <a:srgbClr val="FF0000"/>
                          </a:solidFill>
                          <a:effectLst/>
                          <a:latin typeface="Times New Roman"/>
                          <a:ea typeface="Times New Roman"/>
                          <a:cs typeface="Times New Roman"/>
                        </a:rPr>
                        <a:t>.</a:t>
                      </a:r>
                      <a:endParaRPr lang="en-US" sz="1800" dirty="0">
                        <a:solidFill>
                          <a:srgbClr val="FF0000"/>
                        </a:solidFill>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solidFill>
                            <a:srgbClr val="FF0000"/>
                          </a:solidFill>
                          <a:effectLst/>
                          <a:latin typeface="Cambria" pitchFamily="18" charset="0"/>
                          <a:ea typeface="Cambria" pitchFamily="18" charset="0"/>
                          <a:cs typeface="Times New Roman"/>
                        </a:rPr>
                        <a:t>Không có đê ngăn lũ, c</a:t>
                      </a:r>
                      <a:r>
                        <a:rPr lang="en-US" sz="1800" dirty="0" smtClean="0">
                          <a:solidFill>
                            <a:srgbClr val="FF0000"/>
                          </a:solidFill>
                          <a:effectLst/>
                          <a:latin typeface="Cambria" pitchFamily="18" charset="0"/>
                          <a:ea typeface="Cambria" pitchFamily="18" charset="0"/>
                          <a:cs typeface="Times New Roman"/>
                        </a:rPr>
                        <a:t>ó </a:t>
                      </a:r>
                      <a:r>
                        <a:rPr lang="en-US" sz="1800" dirty="0" err="1" smtClean="0">
                          <a:solidFill>
                            <a:srgbClr val="FF0000"/>
                          </a:solidFill>
                          <a:effectLst/>
                          <a:latin typeface="Cambria" pitchFamily="18" charset="0"/>
                          <a:ea typeface="Cambria" pitchFamily="18" charset="0"/>
                          <a:cs typeface="Times New Roman"/>
                        </a:rPr>
                        <a:t>hệ</a:t>
                      </a:r>
                      <a:r>
                        <a:rPr lang="en-US" sz="1800" dirty="0" smtClean="0">
                          <a:solidFill>
                            <a:srgbClr val="FF0000"/>
                          </a:solidFill>
                          <a:effectLst/>
                          <a:latin typeface="Cambria" pitchFamily="18" charset="0"/>
                          <a:ea typeface="Cambria" pitchFamily="18" charset="0"/>
                          <a:cs typeface="Times New Roman"/>
                        </a:rPr>
                        <a:t> </a:t>
                      </a:r>
                      <a:r>
                        <a:rPr lang="en-US" sz="1800" dirty="0" err="1" smtClean="0">
                          <a:solidFill>
                            <a:srgbClr val="FF0000"/>
                          </a:solidFill>
                          <a:effectLst/>
                          <a:latin typeface="Cambria" pitchFamily="18" charset="0"/>
                          <a:ea typeface="Cambria" pitchFamily="18" charset="0"/>
                          <a:cs typeface="Times New Roman"/>
                        </a:rPr>
                        <a:t>thống</a:t>
                      </a:r>
                      <a:r>
                        <a:rPr lang="en-US" sz="1800" dirty="0" smtClean="0">
                          <a:solidFill>
                            <a:srgbClr val="FF0000"/>
                          </a:solidFill>
                          <a:effectLst/>
                          <a:latin typeface="Cambria" pitchFamily="18" charset="0"/>
                          <a:ea typeface="Cambria" pitchFamily="18" charset="0"/>
                          <a:cs typeface="Times New Roman"/>
                        </a:rPr>
                        <a:t> </a:t>
                      </a:r>
                      <a:r>
                        <a:rPr lang="en-US" sz="1800" dirty="0" err="1" smtClean="0">
                          <a:solidFill>
                            <a:srgbClr val="FF0000"/>
                          </a:solidFill>
                          <a:effectLst/>
                          <a:latin typeface="Cambria" pitchFamily="18" charset="0"/>
                          <a:ea typeface="Cambria" pitchFamily="18" charset="0"/>
                          <a:cs typeface="Times New Roman"/>
                        </a:rPr>
                        <a:t>kênh</a:t>
                      </a:r>
                      <a:r>
                        <a:rPr lang="en-US" sz="1800" dirty="0" smtClean="0">
                          <a:solidFill>
                            <a:srgbClr val="FF0000"/>
                          </a:solidFill>
                          <a:effectLst/>
                          <a:latin typeface="Cambria" pitchFamily="18" charset="0"/>
                          <a:ea typeface="Cambria" pitchFamily="18" charset="0"/>
                          <a:cs typeface="Times New Roman"/>
                        </a:rPr>
                        <a:t> </a:t>
                      </a:r>
                      <a:r>
                        <a:rPr lang="en-US" sz="1800" dirty="0" err="1" smtClean="0">
                          <a:solidFill>
                            <a:srgbClr val="FF0000"/>
                          </a:solidFill>
                          <a:effectLst/>
                          <a:latin typeface="Cambria" pitchFamily="18" charset="0"/>
                          <a:ea typeface="Cambria" pitchFamily="18" charset="0"/>
                          <a:cs typeface="Times New Roman"/>
                        </a:rPr>
                        <a:t>rạch</a:t>
                      </a:r>
                      <a:r>
                        <a:rPr lang="en-US" sz="1800" dirty="0" smtClean="0">
                          <a:solidFill>
                            <a:srgbClr val="FF0000"/>
                          </a:solidFill>
                          <a:effectLst/>
                          <a:latin typeface="Cambria" pitchFamily="18" charset="0"/>
                          <a:ea typeface="Cambria" pitchFamily="18" charset="0"/>
                          <a:cs typeface="Times New Roman"/>
                        </a:rPr>
                        <a:t> </a:t>
                      </a:r>
                      <a:r>
                        <a:rPr lang="vi-VN" sz="1800" dirty="0" smtClean="0">
                          <a:solidFill>
                            <a:srgbClr val="FF0000"/>
                          </a:solidFill>
                          <a:effectLst/>
                          <a:latin typeface="Cambria" pitchFamily="18" charset="0"/>
                          <a:ea typeface="Cambria" pitchFamily="18" charset="0"/>
                          <a:cs typeface="Times New Roman"/>
                        </a:rPr>
                        <a:t>dày đặc</a:t>
                      </a:r>
                      <a:r>
                        <a:rPr lang="en-US" sz="1800" dirty="0" smtClean="0">
                          <a:solidFill>
                            <a:srgbClr val="FF0000"/>
                          </a:solidFill>
                          <a:effectLst/>
                          <a:latin typeface="Cambria" pitchFamily="18" charset="0"/>
                          <a:ea typeface="Cambria" pitchFamily="18" charset="0"/>
                          <a:cs typeface="Times New Roman"/>
                        </a:rPr>
                        <a:t>. </a:t>
                      </a:r>
                      <a:r>
                        <a:rPr lang="en-US" sz="1800" dirty="0" err="1" smtClean="0">
                          <a:solidFill>
                            <a:srgbClr val="FF0000"/>
                          </a:solidFill>
                          <a:effectLst/>
                          <a:latin typeface="Cambria" pitchFamily="18" charset="0"/>
                          <a:ea typeface="Cambria" pitchFamily="18" charset="0"/>
                          <a:cs typeface="Times New Roman"/>
                        </a:rPr>
                        <a:t>Nhiều</a:t>
                      </a:r>
                      <a:r>
                        <a:rPr lang="en-US" sz="1800" dirty="0" smtClean="0">
                          <a:solidFill>
                            <a:srgbClr val="FF0000"/>
                          </a:solidFill>
                          <a:effectLst/>
                          <a:latin typeface="Cambria" pitchFamily="18" charset="0"/>
                          <a:ea typeface="Cambria" pitchFamily="18" charset="0"/>
                          <a:cs typeface="Times New Roman"/>
                        </a:rPr>
                        <a:t> </a:t>
                      </a:r>
                      <a:r>
                        <a:rPr lang="en-US" sz="1800" dirty="0" err="1" smtClean="0">
                          <a:solidFill>
                            <a:srgbClr val="FF0000"/>
                          </a:solidFill>
                          <a:effectLst/>
                          <a:latin typeface="Cambria" pitchFamily="18" charset="0"/>
                          <a:ea typeface="Cambria" pitchFamily="18" charset="0"/>
                          <a:cs typeface="Times New Roman"/>
                        </a:rPr>
                        <a:t>vùng</a:t>
                      </a:r>
                      <a:r>
                        <a:rPr lang="en-US" sz="1800" dirty="0" smtClean="0">
                          <a:solidFill>
                            <a:srgbClr val="FF0000"/>
                          </a:solidFill>
                          <a:effectLst/>
                          <a:latin typeface="Cambria" pitchFamily="18" charset="0"/>
                          <a:ea typeface="Cambria" pitchFamily="18" charset="0"/>
                          <a:cs typeface="Times New Roman"/>
                        </a:rPr>
                        <a:t> </a:t>
                      </a:r>
                      <a:r>
                        <a:rPr lang="en-US" sz="1800" dirty="0" err="1" smtClean="0">
                          <a:solidFill>
                            <a:srgbClr val="FF0000"/>
                          </a:solidFill>
                          <a:effectLst/>
                          <a:latin typeface="Cambria" pitchFamily="18" charset="0"/>
                          <a:ea typeface="Cambria" pitchFamily="18" charset="0"/>
                          <a:cs typeface="Times New Roman"/>
                        </a:rPr>
                        <a:t>trũng</a:t>
                      </a:r>
                      <a:r>
                        <a:rPr lang="en-US" sz="1800" dirty="0" smtClean="0">
                          <a:solidFill>
                            <a:srgbClr val="FF0000"/>
                          </a:solidFill>
                          <a:effectLst/>
                          <a:latin typeface="Cambria" pitchFamily="18" charset="0"/>
                          <a:ea typeface="Cambria" pitchFamily="18" charset="0"/>
                          <a:cs typeface="Times New Roman"/>
                        </a:rPr>
                        <a:t> </a:t>
                      </a:r>
                      <a:r>
                        <a:rPr lang="en-US" sz="1800" dirty="0" err="1" smtClean="0">
                          <a:solidFill>
                            <a:srgbClr val="FF0000"/>
                          </a:solidFill>
                          <a:effectLst/>
                          <a:latin typeface="Cambria" pitchFamily="18" charset="0"/>
                          <a:ea typeface="Cambria" pitchFamily="18" charset="0"/>
                          <a:cs typeface="Times New Roman"/>
                        </a:rPr>
                        <a:t>lớn</a:t>
                      </a:r>
                      <a:r>
                        <a:rPr lang="en-US" sz="1800" dirty="0" smtClean="0">
                          <a:solidFill>
                            <a:srgbClr val="FF0000"/>
                          </a:solidFill>
                          <a:effectLst/>
                          <a:latin typeface="Cambria" pitchFamily="18" charset="0"/>
                          <a:ea typeface="Cambria" pitchFamily="18" charset="0"/>
                          <a:cs typeface="Times New Roman"/>
                        </a:rPr>
                        <a:t>: </a:t>
                      </a:r>
                      <a:r>
                        <a:rPr lang="en-US" sz="1800" dirty="0" err="1" smtClean="0">
                          <a:solidFill>
                            <a:srgbClr val="FF0000"/>
                          </a:solidFill>
                          <a:effectLst/>
                          <a:latin typeface="Cambria" pitchFamily="18" charset="0"/>
                          <a:ea typeface="Cambria" pitchFamily="18" charset="0"/>
                          <a:cs typeface="Times New Roman"/>
                        </a:rPr>
                        <a:t>Đồng</a:t>
                      </a:r>
                      <a:r>
                        <a:rPr lang="en-US" sz="1800" dirty="0" smtClean="0">
                          <a:solidFill>
                            <a:srgbClr val="FF0000"/>
                          </a:solidFill>
                          <a:effectLst/>
                          <a:latin typeface="Cambria" pitchFamily="18" charset="0"/>
                          <a:ea typeface="Cambria" pitchFamily="18" charset="0"/>
                          <a:cs typeface="Times New Roman"/>
                        </a:rPr>
                        <a:t> </a:t>
                      </a:r>
                      <a:r>
                        <a:rPr lang="en-US" sz="1800" dirty="0" err="1" smtClean="0">
                          <a:solidFill>
                            <a:srgbClr val="FF0000"/>
                          </a:solidFill>
                          <a:effectLst/>
                          <a:latin typeface="Cambria" pitchFamily="18" charset="0"/>
                          <a:ea typeface="Cambria" pitchFamily="18" charset="0"/>
                          <a:cs typeface="Times New Roman"/>
                        </a:rPr>
                        <a:t>Tháp</a:t>
                      </a:r>
                      <a:r>
                        <a:rPr lang="en-US" sz="1800" dirty="0" smtClean="0">
                          <a:solidFill>
                            <a:srgbClr val="FF0000"/>
                          </a:solidFill>
                          <a:effectLst/>
                          <a:latin typeface="Cambria" pitchFamily="18" charset="0"/>
                          <a:ea typeface="Cambria" pitchFamily="18" charset="0"/>
                          <a:cs typeface="Times New Roman"/>
                        </a:rPr>
                        <a:t> </a:t>
                      </a:r>
                      <a:r>
                        <a:rPr lang="en-US" sz="1800" dirty="0" err="1" smtClean="0">
                          <a:solidFill>
                            <a:srgbClr val="FF0000"/>
                          </a:solidFill>
                          <a:effectLst/>
                          <a:latin typeface="Cambria" pitchFamily="18" charset="0"/>
                          <a:ea typeface="Cambria" pitchFamily="18" charset="0"/>
                          <a:cs typeface="Times New Roman"/>
                        </a:rPr>
                        <a:t>Mười</a:t>
                      </a:r>
                      <a:r>
                        <a:rPr lang="en-US" sz="1800" dirty="0" smtClean="0">
                          <a:solidFill>
                            <a:srgbClr val="FF0000"/>
                          </a:solidFill>
                          <a:effectLst/>
                          <a:latin typeface="Cambria" pitchFamily="18" charset="0"/>
                          <a:ea typeface="Cambria" pitchFamily="18" charset="0"/>
                          <a:cs typeface="Times New Roman"/>
                        </a:rPr>
                        <a:t>, </a:t>
                      </a:r>
                      <a:r>
                        <a:rPr lang="en-US" sz="1800" dirty="0" err="1" smtClean="0">
                          <a:solidFill>
                            <a:srgbClr val="FF0000"/>
                          </a:solidFill>
                          <a:effectLst/>
                          <a:latin typeface="Cambria" pitchFamily="18" charset="0"/>
                          <a:ea typeface="Cambria" pitchFamily="18" charset="0"/>
                          <a:cs typeface="Times New Roman"/>
                        </a:rPr>
                        <a:t>Tứ</a:t>
                      </a:r>
                      <a:r>
                        <a:rPr lang="en-US" sz="1800" dirty="0" smtClean="0">
                          <a:solidFill>
                            <a:srgbClr val="FF0000"/>
                          </a:solidFill>
                          <a:effectLst/>
                          <a:latin typeface="Cambria" pitchFamily="18" charset="0"/>
                          <a:ea typeface="Cambria" pitchFamily="18" charset="0"/>
                          <a:cs typeface="Times New Roman"/>
                        </a:rPr>
                        <a:t> </a:t>
                      </a:r>
                      <a:r>
                        <a:rPr lang="en-US" sz="1800" dirty="0" err="1" smtClean="0">
                          <a:solidFill>
                            <a:srgbClr val="FF0000"/>
                          </a:solidFill>
                          <a:effectLst/>
                          <a:latin typeface="Cambria" pitchFamily="18" charset="0"/>
                          <a:ea typeface="Cambria" pitchFamily="18" charset="0"/>
                          <a:cs typeface="Times New Roman"/>
                        </a:rPr>
                        <a:t>giác</a:t>
                      </a:r>
                      <a:r>
                        <a:rPr lang="en-US" sz="1800" dirty="0" smtClean="0">
                          <a:solidFill>
                            <a:srgbClr val="FF0000"/>
                          </a:solidFill>
                          <a:effectLst/>
                          <a:latin typeface="Cambria" pitchFamily="18" charset="0"/>
                          <a:ea typeface="Cambria" pitchFamily="18" charset="0"/>
                          <a:cs typeface="Times New Roman"/>
                        </a:rPr>
                        <a:t> Long </a:t>
                      </a:r>
                      <a:r>
                        <a:rPr lang="en-US" sz="1800" dirty="0" err="1" smtClean="0">
                          <a:solidFill>
                            <a:srgbClr val="FF0000"/>
                          </a:solidFill>
                          <a:effectLst/>
                          <a:latin typeface="Cambria" pitchFamily="18" charset="0"/>
                          <a:ea typeface="Cambria" pitchFamily="18" charset="0"/>
                          <a:cs typeface="Times New Roman"/>
                        </a:rPr>
                        <a:t>Xuyên</a:t>
                      </a:r>
                      <a:r>
                        <a:rPr lang="vi-VN" sz="1800" dirty="0" smtClean="0">
                          <a:solidFill>
                            <a:srgbClr val="FF0000"/>
                          </a:solidFill>
                          <a:effectLst/>
                          <a:latin typeface="Cambria" pitchFamily="18" charset="0"/>
                          <a:ea typeface="Cambria" pitchFamily="18" charset="0"/>
                          <a:cs typeface="Times New Roman"/>
                        </a:rPr>
                        <a:t>.</a:t>
                      </a:r>
                      <a:endParaRPr lang="en-US" sz="1800" dirty="0">
                        <a:solidFill>
                          <a:srgbClr val="FF0000"/>
                        </a:solidFill>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5400">
                <a:tc>
                  <a:txBody>
                    <a:bodyPr/>
                    <a:lstStyle/>
                    <a:p>
                      <a:pPr algn="ctr">
                        <a:lnSpc>
                          <a:spcPct val="115000"/>
                        </a:lnSpc>
                        <a:spcBef>
                          <a:spcPts val="600"/>
                        </a:spcBef>
                        <a:spcAft>
                          <a:spcPts val="0"/>
                        </a:spcAft>
                      </a:pPr>
                      <a:r>
                        <a:rPr lang="en-US" sz="1800" b="1" i="0" dirty="0" err="1" smtClean="0">
                          <a:solidFill>
                            <a:srgbClr val="FF0000"/>
                          </a:solidFill>
                          <a:effectLst/>
                          <a:latin typeface="Cambria" pitchFamily="18" charset="0"/>
                          <a:ea typeface="Cambria" pitchFamily="18" charset="0"/>
                          <a:cs typeface="Times New Roman"/>
                        </a:rPr>
                        <a:t>V</a:t>
                      </a:r>
                      <a:r>
                        <a:rPr lang="en-US" sz="1800" b="1" i="0" baseline="0" dirty="0" err="1" smtClean="0">
                          <a:solidFill>
                            <a:srgbClr val="FF0000"/>
                          </a:solidFill>
                          <a:effectLst/>
                          <a:latin typeface="Cambria" pitchFamily="18" charset="0"/>
                          <a:ea typeface="Cambria" pitchFamily="18" charset="0"/>
                          <a:cs typeface="Times New Roman"/>
                        </a:rPr>
                        <a:t>en</a:t>
                      </a:r>
                      <a:r>
                        <a:rPr lang="en-US" sz="1800" b="1" i="0" baseline="0" dirty="0" smtClean="0">
                          <a:solidFill>
                            <a:srgbClr val="FF0000"/>
                          </a:solidFill>
                          <a:effectLst/>
                          <a:latin typeface="Cambria" pitchFamily="18" charset="0"/>
                          <a:ea typeface="Cambria" pitchFamily="18" charset="0"/>
                          <a:cs typeface="Times New Roman"/>
                        </a:rPr>
                        <a:t> </a:t>
                      </a:r>
                      <a:r>
                        <a:rPr lang="en-US" sz="1800" b="1" i="0" baseline="0" dirty="0" err="1" smtClean="0">
                          <a:solidFill>
                            <a:srgbClr val="FF0000"/>
                          </a:solidFill>
                          <a:effectLst/>
                          <a:latin typeface="Cambria" pitchFamily="18" charset="0"/>
                          <a:ea typeface="Cambria" pitchFamily="18" charset="0"/>
                          <a:cs typeface="Times New Roman"/>
                        </a:rPr>
                        <a:t>biển</a:t>
                      </a:r>
                      <a:r>
                        <a:rPr lang="en-US" sz="1800" b="1" i="0" baseline="0" dirty="0" smtClean="0">
                          <a:solidFill>
                            <a:srgbClr val="FF0000"/>
                          </a:solidFill>
                          <a:effectLst/>
                          <a:latin typeface="Cambria" pitchFamily="18" charset="0"/>
                          <a:ea typeface="Cambria" pitchFamily="18" charset="0"/>
                          <a:cs typeface="Times New Roman"/>
                        </a:rPr>
                        <a:t> </a:t>
                      </a:r>
                      <a:r>
                        <a:rPr lang="en-US" sz="1800" b="1" i="0" baseline="0" dirty="0" err="1" smtClean="0">
                          <a:solidFill>
                            <a:srgbClr val="FF0000"/>
                          </a:solidFill>
                          <a:effectLst/>
                          <a:latin typeface="Cambria" pitchFamily="18" charset="0"/>
                          <a:ea typeface="Cambria" pitchFamily="18" charset="0"/>
                          <a:cs typeface="Times New Roman"/>
                        </a:rPr>
                        <a:t>miền</a:t>
                      </a:r>
                      <a:r>
                        <a:rPr lang="en-US" sz="1800" b="1" i="0" baseline="0" dirty="0" smtClean="0">
                          <a:solidFill>
                            <a:srgbClr val="FF0000"/>
                          </a:solidFill>
                          <a:effectLst/>
                          <a:latin typeface="Cambria" pitchFamily="18" charset="0"/>
                          <a:ea typeface="Cambria" pitchFamily="18" charset="0"/>
                          <a:cs typeface="Times New Roman"/>
                        </a:rPr>
                        <a:t> </a:t>
                      </a:r>
                      <a:r>
                        <a:rPr lang="en-US" sz="1800" b="1" i="0" baseline="0" dirty="0" err="1" smtClean="0">
                          <a:solidFill>
                            <a:srgbClr val="FF0000"/>
                          </a:solidFill>
                          <a:effectLst/>
                          <a:latin typeface="Cambria" pitchFamily="18" charset="0"/>
                          <a:ea typeface="Cambria" pitchFamily="18" charset="0"/>
                          <a:cs typeface="Times New Roman"/>
                        </a:rPr>
                        <a:t>Trung</a:t>
                      </a:r>
                      <a:endParaRPr lang="en-US" sz="1800" b="1" i="0" dirty="0">
                        <a:solidFill>
                          <a:srgbClr val="FF0000"/>
                        </a:solidFill>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smtClean="0">
                          <a:solidFill>
                            <a:srgbClr val="FF0000"/>
                          </a:solidFill>
                          <a:effectLst/>
                          <a:latin typeface="Times New Roman"/>
                          <a:ea typeface="Times New Roman"/>
                          <a:cs typeface="Times New Roman"/>
                        </a:rPr>
                        <a:t>15000 km</a:t>
                      </a:r>
                      <a:r>
                        <a:rPr lang="en-US" sz="1800" baseline="30000" dirty="0" smtClean="0">
                          <a:solidFill>
                            <a:srgbClr val="FF0000"/>
                          </a:solidFill>
                          <a:effectLst/>
                          <a:latin typeface="Times New Roman"/>
                          <a:ea typeface="Times New Roman"/>
                          <a:cs typeface="Times New Roman"/>
                        </a:rPr>
                        <a:t>2</a:t>
                      </a:r>
                      <a:endParaRPr lang="en-US" sz="1800" baseline="30000" dirty="0">
                        <a:solidFill>
                          <a:srgbClr val="FF0000"/>
                        </a:solidFill>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solidFill>
                            <a:srgbClr val="FF0000"/>
                          </a:solidFill>
                          <a:effectLst/>
                          <a:latin typeface="Times New Roman"/>
                          <a:ea typeface="Times New Roman"/>
                          <a:cs typeface="Times New Roman"/>
                        </a:rPr>
                        <a:t>Từ phù sa sông hoặc kết hợp giữa phù sa sông và biển.</a:t>
                      </a:r>
                      <a:endParaRPr lang="en-US" sz="1800">
                        <a:solidFill>
                          <a:srgbClr val="FF0000"/>
                        </a:solidFill>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solidFill>
                            <a:srgbClr val="FF0000"/>
                          </a:solidFill>
                          <a:effectLst/>
                          <a:latin typeface="Cambria" pitchFamily="18" charset="0"/>
                          <a:ea typeface="Cambria" pitchFamily="18" charset="0"/>
                          <a:cs typeface="Times New Roman"/>
                        </a:rPr>
                        <a:t>Nhiều đồng bằng nhỏ hẹp, có nhiều cồn cát.</a:t>
                      </a:r>
                      <a:endParaRPr lang="en-US" sz="1800" dirty="0">
                        <a:solidFill>
                          <a:srgbClr val="FF0000"/>
                        </a:solidFill>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5</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Thanh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362187" y="1905000"/>
          <a:ext cx="6586238" cy="4653242"/>
        </p:xfrm>
        <a:graphic>
          <a:graphicData uri="http://schemas.openxmlformats.org/drawingml/2006/table">
            <a:tbl>
              <a:tblPr firstRow="1" bandRow="1">
                <a:tableStyleId>{5C22544A-7EE6-4342-B048-85BDC9FD1C3A}</a:tableStyleId>
              </a:tblPr>
              <a:tblGrid>
                <a:gridCol w="1314213">
                  <a:extLst>
                    <a:ext uri="{9D8B030D-6E8A-4147-A177-3AD203B41FA5}">
                      <a16:colId xmlns:a16="http://schemas.microsoft.com/office/drawing/2014/main" val="20000"/>
                    </a:ext>
                  </a:extLst>
                </a:gridCol>
                <a:gridCol w="851206">
                  <a:extLst>
                    <a:ext uri="{9D8B030D-6E8A-4147-A177-3AD203B41FA5}">
                      <a16:colId xmlns:a16="http://schemas.microsoft.com/office/drawing/2014/main" val="20001"/>
                    </a:ext>
                  </a:extLst>
                </a:gridCol>
                <a:gridCol w="1510994">
                  <a:extLst>
                    <a:ext uri="{9D8B030D-6E8A-4147-A177-3AD203B41FA5}">
                      <a16:colId xmlns:a16="http://schemas.microsoft.com/office/drawing/2014/main" val="20002"/>
                    </a:ext>
                  </a:extLst>
                </a:gridCol>
                <a:gridCol w="2909825">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Đồng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Diện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smtClean="0">
                          <a:effectLst/>
                          <a:latin typeface="Cambria" pitchFamily="18" charset="0"/>
                          <a:ea typeface="Cambria" pitchFamily="18" charset="0"/>
                          <a:cs typeface="Times New Roman"/>
                        </a:rPr>
                        <a:t>Nguồn</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gốc</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hình</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smtClean="0">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smtClean="0">
                          <a:effectLst/>
                          <a:latin typeface="Cambria" pitchFamily="18" charset="0"/>
                          <a:ea typeface="Cambria" pitchFamily="18" charset="0"/>
                          <a:cs typeface="Times New Roman"/>
                        </a:rPr>
                        <a: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Cửu</a:t>
                      </a:r>
                      <a:r>
                        <a:rPr lang="en-US" sz="1750" b="1" i="0" baseline="0" dirty="0" smtClean="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40000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43000">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V</a:t>
                      </a:r>
                      <a:r>
                        <a:rPr lang="en-US" sz="1750" b="1" i="0" baseline="0" dirty="0" err="1" smtClean="0">
                          <a:effectLst/>
                          <a:latin typeface="Cambria" pitchFamily="18" charset="0"/>
                          <a:ea typeface="Cambria" pitchFamily="18" charset="0"/>
                          <a:cs typeface="Times New Roman"/>
                        </a:rPr>
                        <a:t>en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biển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miền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4290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747276"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11791" y="1135004"/>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43605" y="1830430"/>
            <a:ext cx="8643196" cy="4416594"/>
          </a:xfrm>
          <a:prstGeom prst="rect">
            <a:avLst/>
          </a:prstGeom>
        </p:spPr>
        <p:txBody>
          <a:bodyPr wrap="square">
            <a:spAutoFit/>
          </a:bodyPr>
          <a:lstStyle/>
          <a:p>
            <a:pPr algn="just">
              <a:spcBef>
                <a:spcPts val="600"/>
              </a:spcBef>
              <a:spcAft>
                <a:spcPts val="0"/>
              </a:spcAft>
            </a:pPr>
            <a:r>
              <a:rPr lang="vi-VN" sz="3200" b="1" dirty="0">
                <a:latin typeface="Cambria" pitchFamily="18" charset="0"/>
                <a:ea typeface="Cambria" pitchFamily="18" charset="0"/>
                <a:cs typeface="Times New Roman"/>
              </a:rPr>
              <a:t>- Bờ biển có 2 dạng chính địa hình:</a:t>
            </a:r>
          </a:p>
          <a:p>
            <a:pPr algn="just">
              <a:spcBef>
                <a:spcPts val="600"/>
              </a:spcBef>
              <a:spcAft>
                <a:spcPts val="0"/>
              </a:spcAft>
            </a:pPr>
            <a:r>
              <a:rPr lang="vi-VN" sz="32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32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3200" b="1" dirty="0">
                <a:latin typeface="Cambria" pitchFamily="18" charset="0"/>
                <a:ea typeface="Cambria" pitchFamily="18" charset="0"/>
                <a:cs typeface="Times New Roman"/>
              </a:rPr>
              <a:t>- Thềm lục địa:</a:t>
            </a:r>
          </a:p>
          <a:p>
            <a:pPr algn="just">
              <a:spcBef>
                <a:spcPts val="600"/>
              </a:spcBef>
              <a:spcAft>
                <a:spcPts val="0"/>
              </a:spcAft>
            </a:pPr>
            <a:r>
              <a:rPr lang="vi-VN" sz="3200"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32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smtClean="0">
                <a:solidFill>
                  <a:srgbClr val="CC0000"/>
                </a:solidFill>
                <a:latin typeface="Times New Roman" pitchFamily="18" charset="0"/>
                <a:cs typeface="Times New Roman" pitchFamily="18" charset="0"/>
              </a:rPr>
              <a:t>bờ</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thềm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lục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4" dur="500"/>
                                        <p:tgtEl>
                                          <p:spTgt spid="3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4" dur="500"/>
                                        <p:tgtEl>
                                          <p:spTgt spid="3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9" dur="500"/>
                                        <p:tgtEl>
                                          <p:spTgt spid="3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4" dur="500"/>
                                        <p:tgtEl>
                                          <p:spTgt spid="3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9"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độ</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cao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hưởng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như</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thế</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nào</a:t>
            </a:r>
            <a:r>
              <a:rPr lang="en-US" sz="2000" i="1" dirty="0" smtClean="0">
                <a:solidFill>
                  <a:srgbClr val="FF0000"/>
                </a:solidFill>
                <a:latin typeface="Cambria" panose="02040503050406030204" pitchFamily="18" charset="0"/>
                <a:ea typeface="Cambria" panose="02040503050406030204" pitchFamily="18" charset="0"/>
              </a:rPr>
              <a:t>? Cho </a:t>
            </a:r>
            <a:r>
              <a:rPr lang="en-US" sz="2000" i="1" dirty="0" err="1" smtClean="0">
                <a:solidFill>
                  <a:srgbClr val="FF0000"/>
                </a:solidFill>
                <a:latin typeface="Cambria" panose="02040503050406030204" pitchFamily="18" charset="0"/>
                <a:ea typeface="Cambria" panose="02040503050406030204" pitchFamily="18" charset="0"/>
              </a:rPr>
              <a:t>ví</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dụ</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Vườn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quốc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gia</a:t>
            </a:r>
            <a:r>
              <a:rPr lang="en-US" dirty="0" smtClean="0">
                <a:solidFill>
                  <a:prstClr val="black"/>
                </a:solidFill>
                <a:latin typeface="Cambria" pitchFamily="18" charset="0"/>
                <a:ea typeface="Cambria" pitchFamily="18" charset="0"/>
              </a:rPr>
              <a:t> (VQG) </a:t>
            </a:r>
            <a:r>
              <a:rPr lang="en-US" dirty="0" err="1" smtClean="0">
                <a:solidFill>
                  <a:prstClr val="black"/>
                </a:solidFill>
                <a:latin typeface="Cambria" pitchFamily="18" charset="0"/>
                <a:ea typeface="Cambria" pitchFamily="18" charset="0"/>
              </a:rPr>
              <a:t>Cúc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Thông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Đỗ</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quyên</a:t>
            </a:r>
            <a:r>
              <a:rPr lang="en-US" dirty="0" smtClean="0">
                <a:solidFill>
                  <a:prstClr val="black"/>
                </a:solidFill>
                <a:latin typeface="Cambria" pitchFamily="18" charset="0"/>
                <a:ea typeface="Cambria" pitchFamily="18" charset="0"/>
              </a:rPr>
              <a:t> Sa Pa</a:t>
            </a:r>
            <a:endParaRPr lang="en-US" dirty="0">
              <a:solidFill>
                <a:prstClr val="black"/>
              </a:solidFill>
              <a:latin typeface="Cambria" pitchFamily="18" charset="0"/>
              <a:ea typeface="Cambria" pitchFamily="18" charset="0"/>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91255"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ĐỊA HÌNH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độ</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hưởng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đất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đai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như</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nào</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 có mùn.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1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Hoàng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Liên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Trường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Bạch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Mã</a:t>
            </a:r>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hưởng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đến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khí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hậu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nước</a:t>
            </a:r>
            <a:r>
              <a:rPr lang="en-US" i="1" dirty="0" smtClean="0">
                <a:solidFill>
                  <a:srgbClr val="FF0000"/>
                </a:solidFill>
                <a:latin typeface="Cambria" panose="02040503050406030204" pitchFamily="18" charset="0"/>
                <a:ea typeface="Cambria" panose="02040503050406030204" pitchFamily="18" charset="0"/>
              </a:rPr>
              <a:t> ta </a:t>
            </a:r>
            <a:r>
              <a:rPr lang="en-US" i="1" dirty="0" err="1" smtClean="0">
                <a:solidFill>
                  <a:srgbClr val="FF0000"/>
                </a:solidFill>
                <a:latin typeface="Cambria" panose="02040503050406030204" pitchFamily="18" charset="0"/>
                <a:ea typeface="Cambria" panose="02040503050406030204" pitchFamily="18" charset="0"/>
              </a:rPr>
              <a:t>như</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thế</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nào</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1540133"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dirty="0" smtClean="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Bạch Mã ngăn ảnh hưởng của gió mùa ĐB vào phía nam =&gt; ranh giới tự nhiên giữa 2 miền khí hậu.</a:t>
            </a:r>
            <a:endParaRPr lang="en-US" dirty="0">
              <a:effectLst/>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7167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35" name="Rounded Rectangular Callout 34"/>
          <p:cNvSpPr/>
          <p:nvPr/>
        </p:nvSpPr>
        <p:spPr>
          <a:xfrm>
            <a:off x="6096000"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a:t>
            </a:r>
            <a:r>
              <a:rPr lang="en-US" sz="1000" b="1" dirty="0" smtClean="0"/>
              <a:t> </a:t>
            </a:r>
            <a:r>
              <a:rPr lang="en-US" sz="1000" b="1" dirty="0" err="1" smtClean="0"/>
              <a:t>Liên</a:t>
            </a:r>
            <a:r>
              <a:rPr lang="en-US" sz="1000" b="1" dirty="0" smtClean="0"/>
              <a:t> </a:t>
            </a:r>
            <a:r>
              <a:rPr lang="en-US" sz="1000" b="1" dirty="0" err="1" smtClean="0"/>
              <a:t>Sơn</a:t>
            </a:r>
            <a:endParaRPr lang="en-US" sz="1000" b="1" dirty="0">
              <a:effectLst/>
            </a:endParaRPr>
          </a:p>
        </p:txBody>
      </p:sp>
      <p:sp>
        <p:nvSpPr>
          <p:cNvPr id="36" name="Rounded Rectangular Callout 35"/>
          <p:cNvSpPr/>
          <p:nvPr/>
        </p:nvSpPr>
        <p:spPr>
          <a:xfrm>
            <a:off x="6678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endParaRPr lang="en-US" sz="1000" b="1" dirty="0">
              <a:effectLst/>
            </a:endParaRPr>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hiểu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của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d</a:t>
            </a:r>
            <a:r>
              <a:rPr lang="vi-VN" sz="2400" i="1" dirty="0" smtClean="0">
                <a:solidFill>
                  <a:srgbClr val="FF0000"/>
                </a:solidFill>
                <a:latin typeface="Cambria" panose="02040503050406030204" pitchFamily="18" charset="0"/>
                <a:ea typeface="Cambria" panose="02040503050406030204" pitchFamily="18" charset="0"/>
              </a:rPr>
              <a:t>ãy </a:t>
            </a:r>
            <a:r>
              <a:rPr lang="vi-VN" sz="2400" i="1" dirty="0">
                <a:solidFill>
                  <a:srgbClr val="FF0000"/>
                </a:solidFill>
                <a:latin typeface="Cambria" panose="02040503050406030204" pitchFamily="18" charset="0"/>
                <a:ea typeface="Cambria" panose="02040503050406030204" pitchFamily="18" charset="0"/>
              </a:rPr>
              <a:t>Trường Sơn gây hiệu ứng phơn tạo sự khác biệt về mùa mưa giữa 2 sườn </a:t>
            </a:r>
            <a:r>
              <a:rPr lang="vi-VN" sz="2400" i="1" dirty="0" smtClean="0">
                <a:solidFill>
                  <a:srgbClr val="FF0000"/>
                </a:solidFill>
                <a:latin typeface="Cambria" panose="02040503050406030204" pitchFamily="18" charset="0"/>
                <a:ea typeface="Cambria" panose="02040503050406030204" pitchFamily="18" charset="0"/>
              </a:rPr>
              <a:t>núi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7831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nắng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đốt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ven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biển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miền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Trung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mưa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Nguyên</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4033271"/>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56388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5304148" y="3510605"/>
            <a:ext cx="3664392"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ven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miền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9341" y="1150966"/>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718" y="1797877"/>
            <a:ext cx="8417389" cy="46228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443514" y="2348894"/>
            <a:ext cx="7924801" cy="2985433"/>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marL="342900" indent="-342900" algn="just">
              <a:spcBef>
                <a:spcPts val="600"/>
              </a:spcBef>
              <a:spcAft>
                <a:spcPts val="0"/>
              </a:spcAft>
              <a:buFontTx/>
              <a:buChar char="-"/>
            </a:pPr>
            <a:r>
              <a:rPr lang="nl-NL" sz="2400" b="1" smtClean="0">
                <a:latin typeface="Cambria" pitchFamily="18" charset="0"/>
                <a:ea typeface="Cambria" pitchFamily="18" charset="0"/>
              </a:rPr>
              <a:t>Theo </a:t>
            </a:r>
            <a:r>
              <a:rPr lang="nl-NL" sz="2400" b="1" dirty="0">
                <a:latin typeface="Cambria" pitchFamily="18" charset="0"/>
                <a:ea typeface="Cambria" pitchFamily="18" charset="0"/>
              </a:rPr>
              <a:t>hướng sườn</a:t>
            </a:r>
            <a:r>
              <a:rPr lang="nl-NL" sz="2400" b="1" dirty="0" smtClean="0">
                <a:latin typeface="Cambria" pitchFamily="18" charset="0"/>
                <a:ea typeface="Cambria" pitchFamily="18" charset="0"/>
              </a:rPr>
              <a:t>: </a:t>
            </a:r>
            <a:r>
              <a:rPr lang="nl-NL" sz="2400" dirty="0" smtClean="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a:t>
            </a:r>
            <a:r>
              <a:rPr lang="vi-VN" sz="2400" dirty="0" smtClean="0">
                <a:latin typeface="Cambria" pitchFamily="18" charset="0"/>
                <a:ea typeface="Cambria" pitchFamily="18" charset="0"/>
              </a:rPr>
              <a:t>Mã</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tạo</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sự</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phân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hóa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khí</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hậu</a:t>
            </a:r>
            <a:r>
              <a:rPr lang="en-US" sz="2400" dirty="0" smtClean="0">
                <a:latin typeface="Cambria" pitchFamily="18" charset="0"/>
                <a:ea typeface="Cambria" pitchFamily="18" charset="0"/>
              </a:rPr>
              <a:t> ở </a:t>
            </a:r>
            <a:r>
              <a:rPr lang="en-US" sz="2400" dirty="0" err="1" smtClean="0">
                <a:latin typeface="Cambria" pitchFamily="18" charset="0"/>
                <a:ea typeface="Cambria" pitchFamily="18" charset="0"/>
              </a:rPr>
              <a:t>nước</a:t>
            </a:r>
            <a:r>
              <a:rPr lang="en-US" sz="2400" dirty="0" smtClean="0">
                <a:latin typeface="Cambria" pitchFamily="18" charset="0"/>
                <a:ea typeface="Cambria" pitchFamily="18" charset="0"/>
              </a:rPr>
              <a:t> </a:t>
            </a:r>
            <a:r>
              <a:rPr lang="en-US" sz="2400" smtClean="0">
                <a:latin typeface="Cambria" pitchFamily="18" charset="0"/>
                <a:ea typeface="Cambria" pitchFamily="18" charset="0"/>
              </a:rPr>
              <a:t>ta.</a:t>
            </a:r>
          </a:p>
          <a:p>
            <a:pPr algn="just">
              <a:spcBef>
                <a:spcPts val="600"/>
              </a:spcBef>
              <a:spcAft>
                <a:spcPts val="0"/>
              </a:spcAft>
            </a:pPr>
            <a:r>
              <a:rPr lang="vi-VN" sz="2400">
                <a:latin typeface="Cambria" pitchFamily="18" charset="0"/>
                <a:ea typeface="Cambria" pitchFamily="18" charset="0"/>
              </a:rPr>
              <a:t>-</a:t>
            </a:r>
            <a:r>
              <a:rPr lang="nl-NL" sz="2400">
                <a:latin typeface="Cambria" pitchFamily="18" charset="0"/>
                <a:ea typeface="Cambria" pitchFamily="18" charset="0"/>
              </a:rPr>
              <a:t> </a:t>
            </a:r>
            <a:r>
              <a:rPr lang="nl-NL" sz="2400" b="1" smtClean="0">
                <a:latin typeface="Cambria" pitchFamily="18" charset="0"/>
                <a:ea typeface="Cambria" pitchFamily="18" charset="0"/>
              </a:rPr>
              <a:t>Ảnh hưởng đến đất: </a:t>
            </a:r>
            <a:r>
              <a:rPr lang="nl-NL" sz="2400" smtClean="0">
                <a:latin typeface="Cambria" pitchFamily="18" charset="0"/>
                <a:ea typeface="Cambria" pitchFamily="18" charset="0"/>
              </a:rPr>
              <a:t>Đai </a:t>
            </a:r>
            <a:r>
              <a:rPr lang="nl-NL" sz="2400">
                <a:latin typeface="Cambria" pitchFamily="18" charset="0"/>
                <a:ea typeface="Cambria" pitchFamily="18" charset="0"/>
              </a:rPr>
              <a:t>nhiệt đới gió mùa: </a:t>
            </a:r>
            <a:r>
              <a:rPr lang="vi-VN" sz="2400">
                <a:latin typeface="Cambria" pitchFamily="18" charset="0"/>
                <a:ea typeface="Cambria" pitchFamily="18" charset="0"/>
              </a:rPr>
              <a:t>đất feralit.</a:t>
            </a:r>
            <a:endParaRPr lang="en-US" sz="2400">
              <a:latin typeface="Cambria" pitchFamily="18" charset="0"/>
              <a:ea typeface="Cambria" pitchFamily="18" charset="0"/>
            </a:endParaRPr>
          </a:p>
          <a:p>
            <a:pPr algn="just">
              <a:spcBef>
                <a:spcPts val="600"/>
              </a:spcBef>
              <a:spcAft>
                <a:spcPts val="0"/>
              </a:spcAft>
            </a:pPr>
            <a:r>
              <a:rPr lang="vi-VN" sz="2400">
                <a:latin typeface="Cambria" pitchFamily="18" charset="0"/>
                <a:ea typeface="Cambria" pitchFamily="18" charset="0"/>
              </a:rPr>
              <a:t>-</a:t>
            </a:r>
            <a:r>
              <a:rPr lang="nl-NL" sz="2400">
                <a:latin typeface="Cambria" pitchFamily="18" charset="0"/>
                <a:ea typeface="Cambria" pitchFamily="18" charset="0"/>
              </a:rPr>
              <a:t> Đai cận nhiệt đới gió mùa trên núi: </a:t>
            </a:r>
            <a:r>
              <a:rPr lang="vi-VN" sz="2400">
                <a:latin typeface="Cambria" pitchFamily="18" charset="0"/>
                <a:ea typeface="Cambria" pitchFamily="18" charset="0"/>
              </a:rPr>
              <a:t>đất feralit có mùn.</a:t>
            </a:r>
            <a:endParaRPr lang="en-US" sz="2400">
              <a:latin typeface="Cambria" pitchFamily="18" charset="0"/>
              <a:ea typeface="Cambria" pitchFamily="18" charset="0"/>
            </a:endParaRPr>
          </a:p>
          <a:p>
            <a:pPr algn="just">
              <a:spcBef>
                <a:spcPts val="600"/>
              </a:spcBef>
              <a:spcAft>
                <a:spcPts val="0"/>
              </a:spcAft>
            </a:pPr>
            <a:r>
              <a:rPr lang="vi-VN" sz="2400">
                <a:latin typeface="Cambria" pitchFamily="18" charset="0"/>
                <a:ea typeface="Cambria" pitchFamily="18" charset="0"/>
              </a:rPr>
              <a:t>-</a:t>
            </a:r>
            <a:r>
              <a:rPr lang="nl-NL" sz="2400">
                <a:latin typeface="Cambria" pitchFamily="18" charset="0"/>
                <a:ea typeface="Cambria" pitchFamily="18" charset="0"/>
              </a:rPr>
              <a:t> Đai ôn đới gió mùa trên núi: </a:t>
            </a:r>
            <a:r>
              <a:rPr lang="vi-VN" sz="2400">
                <a:latin typeface="Cambria" pitchFamily="18" charset="0"/>
                <a:ea typeface="Cambria" pitchFamily="18" charset="0"/>
              </a:rPr>
              <a:t>đất mùn thô</a:t>
            </a:r>
            <a:r>
              <a:rPr lang="vi-VN" sz="2400" smtClean="0">
                <a:latin typeface="Cambria" pitchFamily="18" charset="0"/>
                <a:ea typeface="Cambria" pitchFamily="18" charset="0"/>
              </a:rPr>
              <a:t>.</a:t>
            </a:r>
            <a:endParaRPr lang="en-US" sz="2400">
              <a:latin typeface="Cambria" pitchFamily="18" charset="0"/>
              <a:ea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4"/>
          <p:cNvSpPr txBox="1">
            <a:spLocks noChangeArrowheads="1"/>
          </p:cNvSpPr>
          <p:nvPr/>
        </p:nvSpPr>
        <p:spPr bwMode="auto">
          <a:xfrm>
            <a:off x="762000" y="5703888"/>
            <a:ext cx="7859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latin typeface="VNI-Times" pitchFamily="2" charset="0"/>
            </a:endParaRPr>
          </a:p>
        </p:txBody>
      </p:sp>
      <p:sp>
        <p:nvSpPr>
          <p:cNvPr id="159747" name="Text Box 10"/>
          <p:cNvSpPr txBox="1">
            <a:spLocks noChangeArrowheads="1"/>
          </p:cNvSpPr>
          <p:nvPr/>
        </p:nvSpPr>
        <p:spPr bwMode="auto">
          <a:xfrm>
            <a:off x="762000" y="5703888"/>
            <a:ext cx="7859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latin typeface="VNI-Times" pitchFamily="2" charset="0"/>
            </a:endParaRPr>
          </a:p>
        </p:txBody>
      </p:sp>
      <p:pic>
        <p:nvPicPr>
          <p:cNvPr id="159748" name="Picture 11" descr="20090519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47244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4" name="Freeform 12"/>
          <p:cNvSpPr>
            <a:spLocks/>
          </p:cNvSpPr>
          <p:nvPr/>
        </p:nvSpPr>
        <p:spPr bwMode="auto">
          <a:xfrm rot="-1868280" flipH="1" flipV="1">
            <a:off x="2362200" y="4572000"/>
            <a:ext cx="795338" cy="457200"/>
          </a:xfrm>
          <a:custGeom>
            <a:avLst/>
            <a:gdLst>
              <a:gd name="T0" fmla="*/ 2147483646 w 327"/>
              <a:gd name="T1" fmla="*/ 2147483646 h 423"/>
              <a:gd name="T2" fmla="*/ 2147483646 w 327"/>
              <a:gd name="T3" fmla="*/ 2147483646 h 423"/>
              <a:gd name="T4" fmla="*/ 2147483646 w 327"/>
              <a:gd name="T5" fmla="*/ 2147483646 h 423"/>
              <a:gd name="T6" fmla="*/ 0 w 327"/>
              <a:gd name="T7" fmla="*/ 2147483646 h 423"/>
              <a:gd name="T8" fmla="*/ 2147483646 w 327"/>
              <a:gd name="T9" fmla="*/ 2147483646 h 423"/>
              <a:gd name="T10" fmla="*/ 2147483646 w 327"/>
              <a:gd name="T11" fmla="*/ 2147483646 h 423"/>
              <a:gd name="T12" fmla="*/ 2147483646 w 327"/>
              <a:gd name="T13" fmla="*/ 2147483646 h 423"/>
              <a:gd name="T14" fmla="*/ 2147483646 w 327"/>
              <a:gd name="T15" fmla="*/ 2147483646 h 423"/>
              <a:gd name="T16" fmla="*/ 2147483646 w 327"/>
              <a:gd name="T17" fmla="*/ 0 h 423"/>
              <a:gd name="T18" fmla="*/ 2147483646 w 327"/>
              <a:gd name="T19" fmla="*/ 2147483646 h 4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7"/>
              <a:gd name="T31" fmla="*/ 0 h 423"/>
              <a:gd name="T32" fmla="*/ 327 w 327"/>
              <a:gd name="T33" fmla="*/ 423 h 4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7" h="423">
                <a:moveTo>
                  <a:pt x="192" y="192"/>
                </a:moveTo>
                <a:cubicBezTo>
                  <a:pt x="162" y="249"/>
                  <a:pt x="129" y="297"/>
                  <a:pt x="60" y="351"/>
                </a:cubicBezTo>
                <a:cubicBezTo>
                  <a:pt x="55" y="351"/>
                  <a:pt x="48" y="337"/>
                  <a:pt x="45" y="336"/>
                </a:cubicBezTo>
                <a:cubicBezTo>
                  <a:pt x="0" y="420"/>
                  <a:pt x="3" y="409"/>
                  <a:pt x="0" y="423"/>
                </a:cubicBezTo>
                <a:cubicBezTo>
                  <a:pt x="105" y="390"/>
                  <a:pt x="0" y="420"/>
                  <a:pt x="105" y="390"/>
                </a:cubicBezTo>
                <a:cubicBezTo>
                  <a:pt x="93" y="386"/>
                  <a:pt x="96" y="381"/>
                  <a:pt x="87" y="372"/>
                </a:cubicBezTo>
                <a:cubicBezTo>
                  <a:pt x="135" y="339"/>
                  <a:pt x="197" y="294"/>
                  <a:pt x="237" y="243"/>
                </a:cubicBezTo>
                <a:cubicBezTo>
                  <a:pt x="264" y="204"/>
                  <a:pt x="325" y="106"/>
                  <a:pt x="327" y="66"/>
                </a:cubicBezTo>
                <a:cubicBezTo>
                  <a:pt x="315" y="52"/>
                  <a:pt x="259" y="11"/>
                  <a:pt x="249" y="0"/>
                </a:cubicBezTo>
                <a:cubicBezTo>
                  <a:pt x="237" y="69"/>
                  <a:pt x="219" y="138"/>
                  <a:pt x="192" y="192"/>
                </a:cubicBezTo>
                <a:close/>
              </a:path>
            </a:pathLst>
          </a:custGeom>
          <a:solidFill>
            <a:srgbClr val="FF3300"/>
          </a:solidFill>
          <a:ln w="28575">
            <a:solidFill>
              <a:srgbClr val="FF3300"/>
            </a:solidFill>
            <a:round/>
            <a:headEnd/>
            <a:tailEnd/>
          </a:ln>
        </p:spPr>
        <p:txBody>
          <a:bodyPr rot="10800000" wrap="none" anchor="ctr"/>
          <a:lstStyle/>
          <a:p>
            <a:endParaRPr lang="en-US"/>
          </a:p>
        </p:txBody>
      </p:sp>
      <p:sp>
        <p:nvSpPr>
          <p:cNvPr id="44045" name="Freeform 13"/>
          <p:cNvSpPr>
            <a:spLocks/>
          </p:cNvSpPr>
          <p:nvPr/>
        </p:nvSpPr>
        <p:spPr bwMode="auto">
          <a:xfrm rot="-1868280" flipH="1" flipV="1">
            <a:off x="1066800" y="3200400"/>
            <a:ext cx="914400" cy="457200"/>
          </a:xfrm>
          <a:custGeom>
            <a:avLst/>
            <a:gdLst>
              <a:gd name="T0" fmla="*/ 2147483646 w 327"/>
              <a:gd name="T1" fmla="*/ 2147483646 h 423"/>
              <a:gd name="T2" fmla="*/ 2147483646 w 327"/>
              <a:gd name="T3" fmla="*/ 2147483646 h 423"/>
              <a:gd name="T4" fmla="*/ 2147483646 w 327"/>
              <a:gd name="T5" fmla="*/ 2147483646 h 423"/>
              <a:gd name="T6" fmla="*/ 0 w 327"/>
              <a:gd name="T7" fmla="*/ 2147483646 h 423"/>
              <a:gd name="T8" fmla="*/ 2147483646 w 327"/>
              <a:gd name="T9" fmla="*/ 2147483646 h 423"/>
              <a:gd name="T10" fmla="*/ 2147483646 w 327"/>
              <a:gd name="T11" fmla="*/ 2147483646 h 423"/>
              <a:gd name="T12" fmla="*/ 2147483646 w 327"/>
              <a:gd name="T13" fmla="*/ 2147483646 h 423"/>
              <a:gd name="T14" fmla="*/ 2147483646 w 327"/>
              <a:gd name="T15" fmla="*/ 2147483646 h 423"/>
              <a:gd name="T16" fmla="*/ 2147483646 w 327"/>
              <a:gd name="T17" fmla="*/ 0 h 423"/>
              <a:gd name="T18" fmla="*/ 2147483646 w 327"/>
              <a:gd name="T19" fmla="*/ 2147483646 h 4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7"/>
              <a:gd name="T31" fmla="*/ 0 h 423"/>
              <a:gd name="T32" fmla="*/ 327 w 327"/>
              <a:gd name="T33" fmla="*/ 423 h 4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7" h="423">
                <a:moveTo>
                  <a:pt x="192" y="192"/>
                </a:moveTo>
                <a:cubicBezTo>
                  <a:pt x="162" y="249"/>
                  <a:pt x="129" y="297"/>
                  <a:pt x="60" y="351"/>
                </a:cubicBezTo>
                <a:cubicBezTo>
                  <a:pt x="55" y="351"/>
                  <a:pt x="48" y="337"/>
                  <a:pt x="45" y="336"/>
                </a:cubicBezTo>
                <a:cubicBezTo>
                  <a:pt x="0" y="420"/>
                  <a:pt x="3" y="409"/>
                  <a:pt x="0" y="423"/>
                </a:cubicBezTo>
                <a:cubicBezTo>
                  <a:pt x="105" y="390"/>
                  <a:pt x="0" y="420"/>
                  <a:pt x="105" y="390"/>
                </a:cubicBezTo>
                <a:cubicBezTo>
                  <a:pt x="93" y="386"/>
                  <a:pt x="96" y="381"/>
                  <a:pt x="87" y="372"/>
                </a:cubicBezTo>
                <a:cubicBezTo>
                  <a:pt x="135" y="339"/>
                  <a:pt x="197" y="294"/>
                  <a:pt x="237" y="243"/>
                </a:cubicBezTo>
                <a:cubicBezTo>
                  <a:pt x="264" y="204"/>
                  <a:pt x="325" y="106"/>
                  <a:pt x="327" y="66"/>
                </a:cubicBezTo>
                <a:cubicBezTo>
                  <a:pt x="315" y="52"/>
                  <a:pt x="259" y="11"/>
                  <a:pt x="249" y="0"/>
                </a:cubicBezTo>
                <a:cubicBezTo>
                  <a:pt x="237" y="69"/>
                  <a:pt x="219" y="138"/>
                  <a:pt x="192" y="192"/>
                </a:cubicBezTo>
                <a:close/>
              </a:path>
            </a:pathLst>
          </a:custGeom>
          <a:solidFill>
            <a:srgbClr val="FF3300"/>
          </a:solidFill>
          <a:ln w="28575">
            <a:solidFill>
              <a:srgbClr val="FF3300"/>
            </a:solidFill>
            <a:round/>
            <a:headEnd/>
            <a:tailEnd/>
          </a:ln>
        </p:spPr>
        <p:txBody>
          <a:bodyPr rot="10800000" wrap="none" anchor="ctr"/>
          <a:lstStyle/>
          <a:p>
            <a:endParaRPr lang="en-US"/>
          </a:p>
        </p:txBody>
      </p:sp>
      <p:sp>
        <p:nvSpPr>
          <p:cNvPr id="44046" name="Freeform 14"/>
          <p:cNvSpPr>
            <a:spLocks/>
          </p:cNvSpPr>
          <p:nvPr/>
        </p:nvSpPr>
        <p:spPr bwMode="auto">
          <a:xfrm rot="-1868280" flipH="1" flipV="1">
            <a:off x="228600" y="2438400"/>
            <a:ext cx="914400" cy="381000"/>
          </a:xfrm>
          <a:custGeom>
            <a:avLst/>
            <a:gdLst>
              <a:gd name="T0" fmla="*/ 2147483646 w 327"/>
              <a:gd name="T1" fmla="*/ 2147483646 h 423"/>
              <a:gd name="T2" fmla="*/ 2147483646 w 327"/>
              <a:gd name="T3" fmla="*/ 2147483646 h 423"/>
              <a:gd name="T4" fmla="*/ 2147483646 w 327"/>
              <a:gd name="T5" fmla="*/ 2147483646 h 423"/>
              <a:gd name="T6" fmla="*/ 0 w 327"/>
              <a:gd name="T7" fmla="*/ 2147483646 h 423"/>
              <a:gd name="T8" fmla="*/ 2147483646 w 327"/>
              <a:gd name="T9" fmla="*/ 2147483646 h 423"/>
              <a:gd name="T10" fmla="*/ 2147483646 w 327"/>
              <a:gd name="T11" fmla="*/ 2147483646 h 423"/>
              <a:gd name="T12" fmla="*/ 2147483646 w 327"/>
              <a:gd name="T13" fmla="*/ 2147483646 h 423"/>
              <a:gd name="T14" fmla="*/ 2147483646 w 327"/>
              <a:gd name="T15" fmla="*/ 2147483646 h 423"/>
              <a:gd name="T16" fmla="*/ 2147483646 w 327"/>
              <a:gd name="T17" fmla="*/ 0 h 423"/>
              <a:gd name="T18" fmla="*/ 2147483646 w 327"/>
              <a:gd name="T19" fmla="*/ 2147483646 h 4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7"/>
              <a:gd name="T31" fmla="*/ 0 h 423"/>
              <a:gd name="T32" fmla="*/ 327 w 327"/>
              <a:gd name="T33" fmla="*/ 423 h 4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7" h="423">
                <a:moveTo>
                  <a:pt x="192" y="192"/>
                </a:moveTo>
                <a:cubicBezTo>
                  <a:pt x="162" y="249"/>
                  <a:pt x="129" y="297"/>
                  <a:pt x="60" y="351"/>
                </a:cubicBezTo>
                <a:cubicBezTo>
                  <a:pt x="55" y="351"/>
                  <a:pt x="48" y="337"/>
                  <a:pt x="45" y="336"/>
                </a:cubicBezTo>
                <a:cubicBezTo>
                  <a:pt x="0" y="420"/>
                  <a:pt x="3" y="409"/>
                  <a:pt x="0" y="423"/>
                </a:cubicBezTo>
                <a:cubicBezTo>
                  <a:pt x="105" y="390"/>
                  <a:pt x="0" y="420"/>
                  <a:pt x="105" y="390"/>
                </a:cubicBezTo>
                <a:cubicBezTo>
                  <a:pt x="93" y="386"/>
                  <a:pt x="96" y="381"/>
                  <a:pt x="87" y="372"/>
                </a:cubicBezTo>
                <a:cubicBezTo>
                  <a:pt x="135" y="339"/>
                  <a:pt x="197" y="294"/>
                  <a:pt x="237" y="243"/>
                </a:cubicBezTo>
                <a:cubicBezTo>
                  <a:pt x="264" y="204"/>
                  <a:pt x="325" y="106"/>
                  <a:pt x="327" y="66"/>
                </a:cubicBezTo>
                <a:cubicBezTo>
                  <a:pt x="315" y="52"/>
                  <a:pt x="259" y="11"/>
                  <a:pt x="249" y="0"/>
                </a:cubicBezTo>
                <a:cubicBezTo>
                  <a:pt x="237" y="69"/>
                  <a:pt x="219" y="138"/>
                  <a:pt x="192" y="192"/>
                </a:cubicBezTo>
                <a:close/>
              </a:path>
            </a:pathLst>
          </a:custGeom>
          <a:solidFill>
            <a:srgbClr val="FF3300"/>
          </a:solidFill>
          <a:ln w="28575">
            <a:solidFill>
              <a:srgbClr val="FF3300"/>
            </a:solidFill>
            <a:round/>
            <a:headEnd/>
            <a:tailEnd/>
          </a:ln>
        </p:spPr>
        <p:txBody>
          <a:bodyPr rot="10800000" wrap="none" anchor="ctr"/>
          <a:lstStyle/>
          <a:p>
            <a:endParaRPr lang="en-US"/>
          </a:p>
        </p:txBody>
      </p:sp>
      <p:sp>
        <p:nvSpPr>
          <p:cNvPr id="44047" name="AutoShape 15"/>
          <p:cNvSpPr>
            <a:spLocks noChangeArrowheads="1"/>
          </p:cNvSpPr>
          <p:nvPr/>
        </p:nvSpPr>
        <p:spPr bwMode="auto">
          <a:xfrm>
            <a:off x="457200" y="3505200"/>
            <a:ext cx="2209800" cy="685800"/>
          </a:xfrm>
          <a:prstGeom prst="rightArrow">
            <a:avLst>
              <a:gd name="adj1" fmla="val 50000"/>
              <a:gd name="adj2" fmla="val 80556"/>
            </a:avLst>
          </a:prstGeom>
          <a:solidFill>
            <a:srgbClr val="FFCC99"/>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     </a:t>
            </a:r>
            <a:r>
              <a:rPr lang="en-US" altLang="en-US" sz="1800" b="1">
                <a:solidFill>
                  <a:srgbClr val="0000FF"/>
                </a:solidFill>
                <a:latin typeface="Times New Roman" panose="02020603050405020304" pitchFamily="18" charset="0"/>
              </a:rPr>
              <a:t>Gió mùa Tây Nam</a:t>
            </a:r>
          </a:p>
        </p:txBody>
      </p:sp>
      <p:pic>
        <p:nvPicPr>
          <p:cNvPr id="159753" name="Picture 8" descr="anh%20gio%20ph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AutoShape 9"/>
          <p:cNvSpPr>
            <a:spLocks noChangeArrowheads="1"/>
          </p:cNvSpPr>
          <p:nvPr/>
        </p:nvSpPr>
        <p:spPr bwMode="auto">
          <a:xfrm rot="-2201792">
            <a:off x="5257800" y="3962400"/>
            <a:ext cx="838200" cy="74613"/>
          </a:xfrm>
          <a:prstGeom prst="notchedRightArrow">
            <a:avLst>
              <a:gd name="adj1" fmla="val 50000"/>
              <a:gd name="adj2" fmla="val 280849"/>
            </a:avLst>
          </a:prstGeom>
          <a:solidFill>
            <a:srgbClr val="FF33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2400" b="1">
              <a:latin typeface="VNI-Times" pitchFamily="2" charset="0"/>
            </a:endParaRPr>
          </a:p>
        </p:txBody>
      </p:sp>
      <p:sp>
        <p:nvSpPr>
          <p:cNvPr id="45066" name="AutoShape 10"/>
          <p:cNvSpPr>
            <a:spLocks noChangeArrowheads="1"/>
          </p:cNvSpPr>
          <p:nvPr/>
        </p:nvSpPr>
        <p:spPr bwMode="auto">
          <a:xfrm rot="-2295597">
            <a:off x="6019800" y="2819400"/>
            <a:ext cx="914400" cy="76200"/>
          </a:xfrm>
          <a:prstGeom prst="notchedRightArrow">
            <a:avLst>
              <a:gd name="adj1" fmla="val 50000"/>
              <a:gd name="adj2" fmla="val 300000"/>
            </a:avLst>
          </a:prstGeom>
          <a:solidFill>
            <a:srgbClr val="FF33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2400" b="1">
              <a:latin typeface="VNI-Times" pitchFamily="2" charset="0"/>
            </a:endParaRPr>
          </a:p>
        </p:txBody>
      </p:sp>
      <p:sp>
        <p:nvSpPr>
          <p:cNvPr id="159756" name="AutoShape 12">
            <a:hlinkClick r:id="rId4" action="ppaction://hlinksldjump" highlightClick="1"/>
          </p:cNvPr>
          <p:cNvSpPr>
            <a:spLocks noChangeArrowheads="1"/>
          </p:cNvSpPr>
          <p:nvPr/>
        </p:nvSpPr>
        <p:spPr bwMode="auto">
          <a:xfrm>
            <a:off x="7696200" y="6400800"/>
            <a:ext cx="381000" cy="3810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4000">
              <a:latin typeface="Times New Roman" panose="02020603050405020304" pitchFamily="18" charset="0"/>
            </a:endParaRPr>
          </a:p>
        </p:txBody>
      </p:sp>
      <p:sp>
        <p:nvSpPr>
          <p:cNvPr id="159757" name="Line 13"/>
          <p:cNvSpPr>
            <a:spLocks noChangeShapeType="1"/>
          </p:cNvSpPr>
          <p:nvPr/>
        </p:nvSpPr>
        <p:spPr bwMode="auto">
          <a:xfrm>
            <a:off x="558800" y="1752600"/>
            <a:ext cx="99060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58" name="Line 14"/>
          <p:cNvSpPr>
            <a:spLocks noChangeShapeType="1"/>
          </p:cNvSpPr>
          <p:nvPr/>
        </p:nvSpPr>
        <p:spPr bwMode="auto">
          <a:xfrm>
            <a:off x="1524000" y="2362200"/>
            <a:ext cx="1600200" cy="1981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360841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44044"/>
                                        </p:tgtEl>
                                        <p:attrNameLst>
                                          <p:attrName>style.visibility</p:attrName>
                                        </p:attrNameLst>
                                      </p:cBhvr>
                                      <p:to>
                                        <p:strVal val="visible"/>
                                      </p:to>
                                    </p:set>
                                    <p:animEffect transition="in" filter="wipe(down)">
                                      <p:cBhvr>
                                        <p:cTn id="7" dur="2000"/>
                                        <p:tgtEl>
                                          <p:spTgt spid="44044"/>
                                        </p:tgtEl>
                                      </p:cBhvr>
                                    </p:animEffect>
                                  </p:childTnLst>
                                  <p:subTnLst>
                                    <p:set>
                                      <p:cBhvr override="childStyle">
                                        <p:cTn dur="1" fill="hold" display="0" masterRel="nextClick" afterEffect="1"/>
                                        <p:tgtEl>
                                          <p:spTgt spid="44044"/>
                                        </p:tgtEl>
                                        <p:attrNameLst>
                                          <p:attrName>style.visibility</p:attrName>
                                        </p:attrNameLst>
                                      </p:cBhvr>
                                      <p:to>
                                        <p:strVal val="hidden"/>
                                      </p:to>
                                    </p:set>
                                  </p:subTnLst>
                                </p:cTn>
                              </p:par>
                              <p:par>
                                <p:cTn id="8" presetID="22" presetClass="entr" presetSubtype="4" repeatCount="indefinite" fill="hold" nodeType="withEffect">
                                  <p:stCondLst>
                                    <p:cond delay="0"/>
                                  </p:stCondLst>
                                  <p:childTnLst>
                                    <p:set>
                                      <p:cBhvr>
                                        <p:cTn id="9" dur="1" fill="hold">
                                          <p:stCondLst>
                                            <p:cond delay="0"/>
                                          </p:stCondLst>
                                        </p:cTn>
                                        <p:tgtEl>
                                          <p:spTgt spid="44045"/>
                                        </p:tgtEl>
                                        <p:attrNameLst>
                                          <p:attrName>style.visibility</p:attrName>
                                        </p:attrNameLst>
                                      </p:cBhvr>
                                      <p:to>
                                        <p:strVal val="visible"/>
                                      </p:to>
                                    </p:set>
                                    <p:animEffect transition="in" filter="wipe(down)">
                                      <p:cBhvr>
                                        <p:cTn id="10" dur="2000"/>
                                        <p:tgtEl>
                                          <p:spTgt spid="44045"/>
                                        </p:tgtEl>
                                      </p:cBhvr>
                                    </p:animEffect>
                                  </p:childTnLst>
                                  <p:subTnLst>
                                    <p:set>
                                      <p:cBhvr override="childStyle">
                                        <p:cTn dur="1" fill="hold" display="0" masterRel="nextClick" afterEffect="1"/>
                                        <p:tgtEl>
                                          <p:spTgt spid="44045"/>
                                        </p:tgtEl>
                                        <p:attrNameLst>
                                          <p:attrName>style.visibility</p:attrName>
                                        </p:attrNameLst>
                                      </p:cBhvr>
                                      <p:to>
                                        <p:strVal val="hidden"/>
                                      </p:to>
                                    </p:set>
                                  </p:subTnLst>
                                </p:cTn>
                              </p:par>
                              <p:par>
                                <p:cTn id="11" presetID="22" presetClass="entr" presetSubtype="4" repeatCount="indefinite" fill="hold" nodeType="withEffect">
                                  <p:stCondLst>
                                    <p:cond delay="0"/>
                                  </p:stCondLst>
                                  <p:childTnLst>
                                    <p:set>
                                      <p:cBhvr>
                                        <p:cTn id="12" dur="1" fill="hold">
                                          <p:stCondLst>
                                            <p:cond delay="0"/>
                                          </p:stCondLst>
                                        </p:cTn>
                                        <p:tgtEl>
                                          <p:spTgt spid="44046"/>
                                        </p:tgtEl>
                                        <p:attrNameLst>
                                          <p:attrName>style.visibility</p:attrName>
                                        </p:attrNameLst>
                                      </p:cBhvr>
                                      <p:to>
                                        <p:strVal val="visible"/>
                                      </p:to>
                                    </p:set>
                                    <p:animEffect transition="in" filter="wipe(down)">
                                      <p:cBhvr>
                                        <p:cTn id="13" dur="2000"/>
                                        <p:tgtEl>
                                          <p:spTgt spid="44046"/>
                                        </p:tgtEl>
                                      </p:cBhvr>
                                    </p:animEffect>
                                  </p:childTnLst>
                                  <p:subTnLst>
                                    <p:set>
                                      <p:cBhvr override="childStyle">
                                        <p:cTn dur="1" fill="hold" display="0" masterRel="nextClick" afterEffect="1"/>
                                        <p:tgtEl>
                                          <p:spTgt spid="44046"/>
                                        </p:tgtEl>
                                        <p:attrNameLst>
                                          <p:attrName>style.visibility</p:attrName>
                                        </p:attrNameLst>
                                      </p:cBhvr>
                                      <p:to>
                                        <p:strVal val="hidden"/>
                                      </p:to>
                                    </p:set>
                                  </p:subTnLst>
                                </p:cTn>
                              </p:par>
                              <p:par>
                                <p:cTn id="14" presetID="22" presetClass="entr" presetSubtype="4" repeatCount="indefinite" fill="hold" grpId="0" nodeType="withEffect">
                                  <p:stCondLst>
                                    <p:cond delay="0"/>
                                  </p:stCondLst>
                                  <p:childTnLst>
                                    <p:set>
                                      <p:cBhvr>
                                        <p:cTn id="15" dur="1" fill="hold">
                                          <p:stCondLst>
                                            <p:cond delay="0"/>
                                          </p:stCondLst>
                                        </p:cTn>
                                        <p:tgtEl>
                                          <p:spTgt spid="45065"/>
                                        </p:tgtEl>
                                        <p:attrNameLst>
                                          <p:attrName>style.visibility</p:attrName>
                                        </p:attrNameLst>
                                      </p:cBhvr>
                                      <p:to>
                                        <p:strVal val="visible"/>
                                      </p:to>
                                    </p:set>
                                    <p:animEffect transition="in" filter="wipe(down)">
                                      <p:cBhvr>
                                        <p:cTn id="16" dur="2000"/>
                                        <p:tgtEl>
                                          <p:spTgt spid="45065"/>
                                        </p:tgtEl>
                                      </p:cBhvr>
                                    </p:animEffect>
                                  </p:childTnLst>
                                </p:cTn>
                              </p:par>
                              <p:par>
                                <p:cTn id="17" presetID="22" presetClass="entr" presetSubtype="4" repeatCount="indefinite" grpId="0" nodeType="withEffect">
                                  <p:stCondLst>
                                    <p:cond delay="0"/>
                                  </p:stCondLst>
                                  <p:childTnLst>
                                    <p:set>
                                      <p:cBhvr>
                                        <p:cTn id="18" dur="1" fill="hold">
                                          <p:stCondLst>
                                            <p:cond delay="0"/>
                                          </p:stCondLst>
                                        </p:cTn>
                                        <p:tgtEl>
                                          <p:spTgt spid="45066"/>
                                        </p:tgtEl>
                                        <p:attrNameLst>
                                          <p:attrName>style.visibility</p:attrName>
                                        </p:attrNameLst>
                                      </p:cBhvr>
                                      <p:to>
                                        <p:strVal val="visible"/>
                                      </p:to>
                                    </p:set>
                                    <p:animEffect transition="in" filter="wipe(down)">
                                      <p:cBhvr>
                                        <p:cTn id="19" dur="2000"/>
                                        <p:tgtEl>
                                          <p:spTgt spid="4506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44047"/>
                                        </p:tgtEl>
                                        <p:attrNameLst>
                                          <p:attrName>style.visibility</p:attrName>
                                        </p:attrNameLst>
                                      </p:cBhvr>
                                      <p:to>
                                        <p:strVal val="visible"/>
                                      </p:to>
                                    </p:set>
                                    <p:anim calcmode="lin" valueType="num">
                                      <p:cBhvr>
                                        <p:cTn id="22" dur="1000" fill="hold"/>
                                        <p:tgtEl>
                                          <p:spTgt spid="44047"/>
                                        </p:tgtEl>
                                        <p:attrNameLst>
                                          <p:attrName>ppt_x</p:attrName>
                                        </p:attrNameLst>
                                      </p:cBhvr>
                                      <p:tavLst>
                                        <p:tav tm="0">
                                          <p:val>
                                            <p:strVal val="#ppt_x-.2"/>
                                          </p:val>
                                        </p:tav>
                                        <p:tav tm="100000">
                                          <p:val>
                                            <p:strVal val="#ppt_x"/>
                                          </p:val>
                                        </p:tav>
                                      </p:tavLst>
                                    </p:anim>
                                    <p:anim calcmode="lin" valueType="num">
                                      <p:cBhvr>
                                        <p:cTn id="23" dur="1000" fill="hold"/>
                                        <p:tgtEl>
                                          <p:spTgt spid="4404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44047"/>
                                        </p:tgtEl>
                                      </p:cBhvr>
                                    </p:animEffect>
                                  </p:childTnLst>
                                </p:cTn>
                              </p:par>
                              <p:par>
                                <p:cTn id="25" presetID="22" presetClass="emph" presetSubtype="0" repeatCount="3000" fill="hold" grpId="1" nodeType="withEffect">
                                  <p:stCondLst>
                                    <p:cond delay="0"/>
                                  </p:stCondLst>
                                  <p:childTnLst>
                                    <p:animClr clrSpc="hsl" dir="cw">
                                      <p:cBhvr override="childStyle">
                                        <p:cTn id="26" dur="500" fill="hold"/>
                                        <p:tgtEl>
                                          <p:spTgt spid="44047"/>
                                        </p:tgtEl>
                                        <p:attrNameLst>
                                          <p:attrName>style.color</p:attrName>
                                        </p:attrNameLst>
                                      </p:cBhvr>
                                      <p:by>
                                        <p:hsl h="-7200000" s="0" l="0"/>
                                      </p:by>
                                    </p:animClr>
                                    <p:animClr clrSpc="hsl" dir="cw">
                                      <p:cBhvr>
                                        <p:cTn id="27" dur="500" fill="hold"/>
                                        <p:tgtEl>
                                          <p:spTgt spid="44047"/>
                                        </p:tgtEl>
                                        <p:attrNameLst>
                                          <p:attrName>fillcolor</p:attrName>
                                        </p:attrNameLst>
                                      </p:cBhvr>
                                      <p:by>
                                        <p:hsl h="-7200000" s="0" l="0"/>
                                      </p:by>
                                    </p:animClr>
                                    <p:animClr clrSpc="hsl" dir="cw">
                                      <p:cBhvr>
                                        <p:cTn id="28" dur="500" fill="hold"/>
                                        <p:tgtEl>
                                          <p:spTgt spid="44047"/>
                                        </p:tgtEl>
                                        <p:attrNameLst>
                                          <p:attrName>stroke.color</p:attrName>
                                        </p:attrNameLst>
                                      </p:cBhvr>
                                      <p:by>
                                        <p:hsl h="-7200000" s="0" l="0"/>
                                      </p:by>
                                    </p:animClr>
                                    <p:set>
                                      <p:cBhvr>
                                        <p:cTn id="29" dur="500" fill="hold"/>
                                        <p:tgtEl>
                                          <p:spTgt spid="440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7" grpId="0" animBg="1"/>
      <p:bldP spid="44047" grpId="1" animBg="1"/>
      <p:bldP spid="45065" grpId="0" animBg="1"/>
      <p:bldP spid="4506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4"/>
          <p:cNvSpPr txBox="1">
            <a:spLocks noChangeArrowheads="1"/>
          </p:cNvSpPr>
          <p:nvPr/>
        </p:nvSpPr>
        <p:spPr bwMode="auto">
          <a:xfrm>
            <a:off x="762000" y="5703888"/>
            <a:ext cx="7859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latin typeface="VNI-Times" pitchFamily="2" charset="0"/>
            </a:endParaRPr>
          </a:p>
        </p:txBody>
      </p:sp>
      <p:pic>
        <p:nvPicPr>
          <p:cNvPr id="41989" name="Picture 5" descr="20090519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4419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Freeform 6"/>
          <p:cNvSpPr>
            <a:spLocks/>
          </p:cNvSpPr>
          <p:nvPr/>
        </p:nvSpPr>
        <p:spPr bwMode="auto">
          <a:xfrm rot="-1653959">
            <a:off x="1828800" y="1600200"/>
            <a:ext cx="1028700" cy="423863"/>
          </a:xfrm>
          <a:custGeom>
            <a:avLst/>
            <a:gdLst>
              <a:gd name="T0" fmla="*/ 2147483646 w 327"/>
              <a:gd name="T1" fmla="*/ 2147483646 h 423"/>
              <a:gd name="T2" fmla="*/ 2147483646 w 327"/>
              <a:gd name="T3" fmla="*/ 2147483646 h 423"/>
              <a:gd name="T4" fmla="*/ 2147483646 w 327"/>
              <a:gd name="T5" fmla="*/ 2147483646 h 423"/>
              <a:gd name="T6" fmla="*/ 0 w 327"/>
              <a:gd name="T7" fmla="*/ 2147483646 h 423"/>
              <a:gd name="T8" fmla="*/ 2147483646 w 327"/>
              <a:gd name="T9" fmla="*/ 2147483646 h 423"/>
              <a:gd name="T10" fmla="*/ 2147483646 w 327"/>
              <a:gd name="T11" fmla="*/ 2147483646 h 423"/>
              <a:gd name="T12" fmla="*/ 2147483646 w 327"/>
              <a:gd name="T13" fmla="*/ 2147483646 h 423"/>
              <a:gd name="T14" fmla="*/ 2147483646 w 327"/>
              <a:gd name="T15" fmla="*/ 2147483646 h 423"/>
              <a:gd name="T16" fmla="*/ 2147483646 w 327"/>
              <a:gd name="T17" fmla="*/ 0 h 423"/>
              <a:gd name="T18" fmla="*/ 2147483646 w 327"/>
              <a:gd name="T19" fmla="*/ 2147483646 h 4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7"/>
              <a:gd name="T31" fmla="*/ 0 h 423"/>
              <a:gd name="T32" fmla="*/ 327 w 327"/>
              <a:gd name="T33" fmla="*/ 423 h 4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7" h="423">
                <a:moveTo>
                  <a:pt x="192" y="192"/>
                </a:moveTo>
                <a:cubicBezTo>
                  <a:pt x="162" y="249"/>
                  <a:pt x="129" y="297"/>
                  <a:pt x="60" y="351"/>
                </a:cubicBezTo>
                <a:cubicBezTo>
                  <a:pt x="55" y="351"/>
                  <a:pt x="48" y="337"/>
                  <a:pt x="45" y="336"/>
                </a:cubicBezTo>
                <a:cubicBezTo>
                  <a:pt x="0" y="420"/>
                  <a:pt x="3" y="409"/>
                  <a:pt x="0" y="423"/>
                </a:cubicBezTo>
                <a:cubicBezTo>
                  <a:pt x="105" y="390"/>
                  <a:pt x="0" y="420"/>
                  <a:pt x="105" y="390"/>
                </a:cubicBezTo>
                <a:cubicBezTo>
                  <a:pt x="93" y="386"/>
                  <a:pt x="96" y="381"/>
                  <a:pt x="87" y="372"/>
                </a:cubicBezTo>
                <a:cubicBezTo>
                  <a:pt x="135" y="339"/>
                  <a:pt x="197" y="294"/>
                  <a:pt x="237" y="243"/>
                </a:cubicBezTo>
                <a:cubicBezTo>
                  <a:pt x="264" y="204"/>
                  <a:pt x="325" y="106"/>
                  <a:pt x="327" y="66"/>
                </a:cubicBezTo>
                <a:cubicBezTo>
                  <a:pt x="315" y="52"/>
                  <a:pt x="259" y="11"/>
                  <a:pt x="249" y="0"/>
                </a:cubicBezTo>
                <a:cubicBezTo>
                  <a:pt x="237" y="69"/>
                  <a:pt x="219" y="138"/>
                  <a:pt x="192" y="192"/>
                </a:cubicBezTo>
                <a:close/>
              </a:path>
            </a:pathLst>
          </a:custGeom>
          <a:solidFill>
            <a:srgbClr val="0000FF"/>
          </a:solidFill>
          <a:ln w="28575">
            <a:solidFill>
              <a:srgbClr val="0000FF"/>
            </a:solidFill>
            <a:round/>
            <a:headEnd/>
            <a:tailEnd/>
          </a:ln>
        </p:spPr>
        <p:txBody>
          <a:bodyPr wrap="none" anchor="ctr"/>
          <a:lstStyle/>
          <a:p>
            <a:endParaRPr lang="en-US"/>
          </a:p>
        </p:txBody>
      </p:sp>
      <p:sp>
        <p:nvSpPr>
          <p:cNvPr id="41991" name="Freeform 7"/>
          <p:cNvSpPr>
            <a:spLocks/>
          </p:cNvSpPr>
          <p:nvPr/>
        </p:nvSpPr>
        <p:spPr bwMode="auto">
          <a:xfrm rot="-1653959">
            <a:off x="2209800" y="2362200"/>
            <a:ext cx="990600" cy="533400"/>
          </a:xfrm>
          <a:custGeom>
            <a:avLst/>
            <a:gdLst>
              <a:gd name="T0" fmla="*/ 2147483646 w 327"/>
              <a:gd name="T1" fmla="*/ 2147483646 h 423"/>
              <a:gd name="T2" fmla="*/ 2147483646 w 327"/>
              <a:gd name="T3" fmla="*/ 2147483646 h 423"/>
              <a:gd name="T4" fmla="*/ 2147483646 w 327"/>
              <a:gd name="T5" fmla="*/ 2147483646 h 423"/>
              <a:gd name="T6" fmla="*/ 0 w 327"/>
              <a:gd name="T7" fmla="*/ 2147483646 h 423"/>
              <a:gd name="T8" fmla="*/ 2147483646 w 327"/>
              <a:gd name="T9" fmla="*/ 2147483646 h 423"/>
              <a:gd name="T10" fmla="*/ 2147483646 w 327"/>
              <a:gd name="T11" fmla="*/ 2147483646 h 423"/>
              <a:gd name="T12" fmla="*/ 2147483646 w 327"/>
              <a:gd name="T13" fmla="*/ 2147483646 h 423"/>
              <a:gd name="T14" fmla="*/ 2147483646 w 327"/>
              <a:gd name="T15" fmla="*/ 2147483646 h 423"/>
              <a:gd name="T16" fmla="*/ 2147483646 w 327"/>
              <a:gd name="T17" fmla="*/ 0 h 423"/>
              <a:gd name="T18" fmla="*/ 2147483646 w 327"/>
              <a:gd name="T19" fmla="*/ 2147483646 h 4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7"/>
              <a:gd name="T31" fmla="*/ 0 h 423"/>
              <a:gd name="T32" fmla="*/ 327 w 327"/>
              <a:gd name="T33" fmla="*/ 423 h 4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7" h="423">
                <a:moveTo>
                  <a:pt x="192" y="192"/>
                </a:moveTo>
                <a:cubicBezTo>
                  <a:pt x="162" y="249"/>
                  <a:pt x="129" y="297"/>
                  <a:pt x="60" y="351"/>
                </a:cubicBezTo>
                <a:cubicBezTo>
                  <a:pt x="55" y="351"/>
                  <a:pt x="48" y="337"/>
                  <a:pt x="45" y="336"/>
                </a:cubicBezTo>
                <a:cubicBezTo>
                  <a:pt x="0" y="420"/>
                  <a:pt x="3" y="409"/>
                  <a:pt x="0" y="423"/>
                </a:cubicBezTo>
                <a:cubicBezTo>
                  <a:pt x="105" y="390"/>
                  <a:pt x="0" y="420"/>
                  <a:pt x="105" y="390"/>
                </a:cubicBezTo>
                <a:cubicBezTo>
                  <a:pt x="93" y="386"/>
                  <a:pt x="96" y="381"/>
                  <a:pt x="87" y="372"/>
                </a:cubicBezTo>
                <a:cubicBezTo>
                  <a:pt x="135" y="339"/>
                  <a:pt x="197" y="294"/>
                  <a:pt x="237" y="243"/>
                </a:cubicBezTo>
                <a:cubicBezTo>
                  <a:pt x="264" y="204"/>
                  <a:pt x="325" y="106"/>
                  <a:pt x="327" y="66"/>
                </a:cubicBezTo>
                <a:cubicBezTo>
                  <a:pt x="315" y="52"/>
                  <a:pt x="259" y="11"/>
                  <a:pt x="249" y="0"/>
                </a:cubicBezTo>
                <a:cubicBezTo>
                  <a:pt x="237" y="69"/>
                  <a:pt x="219" y="138"/>
                  <a:pt x="192" y="192"/>
                </a:cubicBezTo>
                <a:close/>
              </a:path>
            </a:pathLst>
          </a:custGeom>
          <a:solidFill>
            <a:srgbClr val="0000FF"/>
          </a:solidFill>
          <a:ln w="28575">
            <a:solidFill>
              <a:srgbClr val="0000FF"/>
            </a:solidFill>
            <a:round/>
            <a:headEnd/>
            <a:tailEnd/>
          </a:ln>
        </p:spPr>
        <p:txBody>
          <a:bodyPr wrap="none" anchor="ctr"/>
          <a:lstStyle/>
          <a:p>
            <a:endParaRPr lang="en-US"/>
          </a:p>
        </p:txBody>
      </p:sp>
      <p:sp>
        <p:nvSpPr>
          <p:cNvPr id="41992" name="Freeform 8"/>
          <p:cNvSpPr>
            <a:spLocks/>
          </p:cNvSpPr>
          <p:nvPr/>
        </p:nvSpPr>
        <p:spPr bwMode="auto">
          <a:xfrm rot="-1653959">
            <a:off x="2743200" y="3124200"/>
            <a:ext cx="1062038" cy="617538"/>
          </a:xfrm>
          <a:custGeom>
            <a:avLst/>
            <a:gdLst>
              <a:gd name="T0" fmla="*/ 2147483646 w 327"/>
              <a:gd name="T1" fmla="*/ 2147483646 h 423"/>
              <a:gd name="T2" fmla="*/ 2147483646 w 327"/>
              <a:gd name="T3" fmla="*/ 2147483646 h 423"/>
              <a:gd name="T4" fmla="*/ 2147483646 w 327"/>
              <a:gd name="T5" fmla="*/ 2147483646 h 423"/>
              <a:gd name="T6" fmla="*/ 0 w 327"/>
              <a:gd name="T7" fmla="*/ 2147483646 h 423"/>
              <a:gd name="T8" fmla="*/ 2147483646 w 327"/>
              <a:gd name="T9" fmla="*/ 2147483646 h 423"/>
              <a:gd name="T10" fmla="*/ 2147483646 w 327"/>
              <a:gd name="T11" fmla="*/ 2147483646 h 423"/>
              <a:gd name="T12" fmla="*/ 2147483646 w 327"/>
              <a:gd name="T13" fmla="*/ 2147483646 h 423"/>
              <a:gd name="T14" fmla="*/ 2147483646 w 327"/>
              <a:gd name="T15" fmla="*/ 2147483646 h 423"/>
              <a:gd name="T16" fmla="*/ 2147483646 w 327"/>
              <a:gd name="T17" fmla="*/ 0 h 423"/>
              <a:gd name="T18" fmla="*/ 2147483646 w 327"/>
              <a:gd name="T19" fmla="*/ 2147483646 h 4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7"/>
              <a:gd name="T31" fmla="*/ 0 h 423"/>
              <a:gd name="T32" fmla="*/ 327 w 327"/>
              <a:gd name="T33" fmla="*/ 423 h 4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7" h="423">
                <a:moveTo>
                  <a:pt x="192" y="192"/>
                </a:moveTo>
                <a:cubicBezTo>
                  <a:pt x="162" y="249"/>
                  <a:pt x="129" y="297"/>
                  <a:pt x="60" y="351"/>
                </a:cubicBezTo>
                <a:cubicBezTo>
                  <a:pt x="55" y="351"/>
                  <a:pt x="48" y="337"/>
                  <a:pt x="45" y="336"/>
                </a:cubicBezTo>
                <a:cubicBezTo>
                  <a:pt x="0" y="420"/>
                  <a:pt x="3" y="409"/>
                  <a:pt x="0" y="423"/>
                </a:cubicBezTo>
                <a:cubicBezTo>
                  <a:pt x="105" y="390"/>
                  <a:pt x="0" y="420"/>
                  <a:pt x="105" y="390"/>
                </a:cubicBezTo>
                <a:cubicBezTo>
                  <a:pt x="93" y="386"/>
                  <a:pt x="96" y="381"/>
                  <a:pt x="87" y="372"/>
                </a:cubicBezTo>
                <a:cubicBezTo>
                  <a:pt x="135" y="339"/>
                  <a:pt x="197" y="294"/>
                  <a:pt x="237" y="243"/>
                </a:cubicBezTo>
                <a:cubicBezTo>
                  <a:pt x="264" y="204"/>
                  <a:pt x="325" y="106"/>
                  <a:pt x="327" y="66"/>
                </a:cubicBezTo>
                <a:cubicBezTo>
                  <a:pt x="315" y="52"/>
                  <a:pt x="259" y="11"/>
                  <a:pt x="249" y="0"/>
                </a:cubicBezTo>
                <a:cubicBezTo>
                  <a:pt x="237" y="69"/>
                  <a:pt x="219" y="138"/>
                  <a:pt x="192" y="192"/>
                </a:cubicBezTo>
                <a:close/>
              </a:path>
            </a:pathLst>
          </a:custGeom>
          <a:solidFill>
            <a:srgbClr val="0000FF"/>
          </a:solidFill>
          <a:ln w="28575">
            <a:solidFill>
              <a:srgbClr val="0000FF"/>
            </a:solidFill>
            <a:round/>
            <a:headEnd/>
            <a:tailEnd/>
          </a:ln>
        </p:spPr>
        <p:txBody>
          <a:bodyPr wrap="none" anchor="ctr"/>
          <a:lstStyle/>
          <a:p>
            <a:endParaRPr lang="en-US"/>
          </a:p>
        </p:txBody>
      </p:sp>
      <p:sp>
        <p:nvSpPr>
          <p:cNvPr id="41993" name="AutoShape 9"/>
          <p:cNvSpPr>
            <a:spLocks noChangeArrowheads="1"/>
          </p:cNvSpPr>
          <p:nvPr/>
        </p:nvSpPr>
        <p:spPr bwMode="auto">
          <a:xfrm>
            <a:off x="1752600" y="1752600"/>
            <a:ext cx="2438400" cy="762000"/>
          </a:xfrm>
          <a:prstGeom prst="leftArrow">
            <a:avLst>
              <a:gd name="adj1" fmla="val 50000"/>
              <a:gd name="adj2" fmla="val 80000"/>
            </a:avLst>
          </a:prstGeom>
          <a:noFill/>
          <a:ln w="9525">
            <a:solidFill>
              <a:schemeClr val="tx1"/>
            </a:solidFill>
            <a:miter lim="800000"/>
            <a:headEnd/>
            <a:tailEnd/>
          </a:ln>
          <a:extLst>
            <a:ext uri="{909E8E84-426E-40DD-AFC4-6F175D3DCCD1}">
              <a14:hiddenFill xmlns:a14="http://schemas.microsoft.com/office/drawing/2010/main">
                <a:solidFill>
                  <a:srgbClr val="FFFF99"/>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1">
                <a:latin typeface="Times New Roman" panose="02020603050405020304" pitchFamily="18" charset="0"/>
              </a:rPr>
              <a:t>Gió mùa Đông Bắc</a:t>
            </a:r>
          </a:p>
        </p:txBody>
      </p:sp>
      <p:pic>
        <p:nvPicPr>
          <p:cNvPr id="43013" name="Picture 5" descr="raining-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33400"/>
            <a:ext cx="4800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7" name="AutoShape 9">
            <a:hlinkClick r:id="rId4" action="ppaction://hlinksldjump" highlightClick="1"/>
          </p:cNvPr>
          <p:cNvSpPr>
            <a:spLocks noChangeArrowheads="1"/>
          </p:cNvSpPr>
          <p:nvPr/>
        </p:nvSpPr>
        <p:spPr bwMode="auto">
          <a:xfrm>
            <a:off x="7848600" y="6477000"/>
            <a:ext cx="457200" cy="3810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4000">
              <a:latin typeface="Times New Roman" panose="02020603050405020304" pitchFamily="18" charset="0"/>
            </a:endParaRPr>
          </a:p>
        </p:txBody>
      </p:sp>
      <p:sp>
        <p:nvSpPr>
          <p:cNvPr id="160778" name="Freeform 11"/>
          <p:cNvSpPr>
            <a:spLocks/>
          </p:cNvSpPr>
          <p:nvPr/>
        </p:nvSpPr>
        <p:spPr bwMode="auto">
          <a:xfrm>
            <a:off x="685800" y="1981200"/>
            <a:ext cx="762000" cy="533400"/>
          </a:xfrm>
          <a:custGeom>
            <a:avLst/>
            <a:gdLst>
              <a:gd name="T0" fmla="*/ 0 w 576"/>
              <a:gd name="T1" fmla="*/ 0 h 384"/>
              <a:gd name="T2" fmla="*/ 2147483646 w 576"/>
              <a:gd name="T3" fmla="*/ 2147483646 h 384"/>
              <a:gd name="T4" fmla="*/ 0 60000 65536"/>
              <a:gd name="T5" fmla="*/ 0 60000 65536"/>
            </a:gdLst>
            <a:ahLst/>
            <a:cxnLst>
              <a:cxn ang="T4">
                <a:pos x="T0" y="T1"/>
              </a:cxn>
              <a:cxn ang="T5">
                <a:pos x="T2" y="T3"/>
              </a:cxn>
            </a:cxnLst>
            <a:rect l="0" t="0" r="r" b="b"/>
            <a:pathLst>
              <a:path w="576" h="384">
                <a:moveTo>
                  <a:pt x="0" y="0"/>
                </a:moveTo>
                <a:cubicBezTo>
                  <a:pt x="240" y="160"/>
                  <a:pt x="480" y="320"/>
                  <a:pt x="576" y="38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779" name="Freeform 12"/>
          <p:cNvSpPr>
            <a:spLocks/>
          </p:cNvSpPr>
          <p:nvPr/>
        </p:nvSpPr>
        <p:spPr bwMode="auto">
          <a:xfrm>
            <a:off x="1371600" y="2438400"/>
            <a:ext cx="1765300" cy="2387600"/>
          </a:xfrm>
          <a:custGeom>
            <a:avLst/>
            <a:gdLst>
              <a:gd name="T0" fmla="*/ 0 w 1112"/>
              <a:gd name="T1" fmla="*/ 0 h 1504"/>
              <a:gd name="T2" fmla="*/ 2147483646 w 1112"/>
              <a:gd name="T3" fmla="*/ 2147483646 h 1504"/>
              <a:gd name="T4" fmla="*/ 2147483646 w 1112"/>
              <a:gd name="T5" fmla="*/ 2147483646 h 1504"/>
              <a:gd name="T6" fmla="*/ 0 60000 65536"/>
              <a:gd name="T7" fmla="*/ 0 60000 65536"/>
              <a:gd name="T8" fmla="*/ 0 60000 65536"/>
            </a:gdLst>
            <a:ahLst/>
            <a:cxnLst>
              <a:cxn ang="T6">
                <a:pos x="T0" y="T1"/>
              </a:cxn>
              <a:cxn ang="T7">
                <a:pos x="T2" y="T3"/>
              </a:cxn>
              <a:cxn ang="T8">
                <a:pos x="T4" y="T5"/>
              </a:cxn>
            </a:cxnLst>
            <a:rect l="0" t="0" r="r" b="b"/>
            <a:pathLst>
              <a:path w="1112" h="1504">
                <a:moveTo>
                  <a:pt x="0" y="0"/>
                </a:moveTo>
                <a:cubicBezTo>
                  <a:pt x="404" y="544"/>
                  <a:pt x="808" y="1088"/>
                  <a:pt x="960" y="1296"/>
                </a:cubicBezTo>
                <a:cubicBezTo>
                  <a:pt x="1112" y="1504"/>
                  <a:pt x="920" y="1256"/>
                  <a:pt x="912" y="124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Freeform 8"/>
          <p:cNvSpPr>
            <a:spLocks/>
          </p:cNvSpPr>
          <p:nvPr/>
        </p:nvSpPr>
        <p:spPr bwMode="auto">
          <a:xfrm rot="-1653959">
            <a:off x="3276600" y="3810000"/>
            <a:ext cx="1062038" cy="617538"/>
          </a:xfrm>
          <a:custGeom>
            <a:avLst/>
            <a:gdLst>
              <a:gd name="T0" fmla="*/ 2147483646 w 327"/>
              <a:gd name="T1" fmla="*/ 2147483646 h 423"/>
              <a:gd name="T2" fmla="*/ 2147483646 w 327"/>
              <a:gd name="T3" fmla="*/ 2147483646 h 423"/>
              <a:gd name="T4" fmla="*/ 2147483646 w 327"/>
              <a:gd name="T5" fmla="*/ 2147483646 h 423"/>
              <a:gd name="T6" fmla="*/ 0 w 327"/>
              <a:gd name="T7" fmla="*/ 2147483646 h 423"/>
              <a:gd name="T8" fmla="*/ 2147483646 w 327"/>
              <a:gd name="T9" fmla="*/ 2147483646 h 423"/>
              <a:gd name="T10" fmla="*/ 2147483646 w 327"/>
              <a:gd name="T11" fmla="*/ 2147483646 h 423"/>
              <a:gd name="T12" fmla="*/ 2147483646 w 327"/>
              <a:gd name="T13" fmla="*/ 2147483646 h 423"/>
              <a:gd name="T14" fmla="*/ 2147483646 w 327"/>
              <a:gd name="T15" fmla="*/ 2147483646 h 423"/>
              <a:gd name="T16" fmla="*/ 2147483646 w 327"/>
              <a:gd name="T17" fmla="*/ 0 h 423"/>
              <a:gd name="T18" fmla="*/ 2147483646 w 327"/>
              <a:gd name="T19" fmla="*/ 2147483646 h 4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7"/>
              <a:gd name="T31" fmla="*/ 0 h 423"/>
              <a:gd name="T32" fmla="*/ 327 w 327"/>
              <a:gd name="T33" fmla="*/ 423 h 4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7" h="423">
                <a:moveTo>
                  <a:pt x="192" y="192"/>
                </a:moveTo>
                <a:cubicBezTo>
                  <a:pt x="162" y="249"/>
                  <a:pt x="129" y="297"/>
                  <a:pt x="60" y="351"/>
                </a:cubicBezTo>
                <a:cubicBezTo>
                  <a:pt x="55" y="351"/>
                  <a:pt x="48" y="337"/>
                  <a:pt x="45" y="336"/>
                </a:cubicBezTo>
                <a:cubicBezTo>
                  <a:pt x="0" y="420"/>
                  <a:pt x="3" y="409"/>
                  <a:pt x="0" y="423"/>
                </a:cubicBezTo>
                <a:cubicBezTo>
                  <a:pt x="105" y="390"/>
                  <a:pt x="0" y="420"/>
                  <a:pt x="105" y="390"/>
                </a:cubicBezTo>
                <a:cubicBezTo>
                  <a:pt x="93" y="386"/>
                  <a:pt x="96" y="381"/>
                  <a:pt x="87" y="372"/>
                </a:cubicBezTo>
                <a:cubicBezTo>
                  <a:pt x="135" y="339"/>
                  <a:pt x="197" y="294"/>
                  <a:pt x="237" y="243"/>
                </a:cubicBezTo>
                <a:cubicBezTo>
                  <a:pt x="264" y="204"/>
                  <a:pt x="325" y="106"/>
                  <a:pt x="327" y="66"/>
                </a:cubicBezTo>
                <a:cubicBezTo>
                  <a:pt x="315" y="52"/>
                  <a:pt x="259" y="11"/>
                  <a:pt x="249" y="0"/>
                </a:cubicBezTo>
                <a:cubicBezTo>
                  <a:pt x="237" y="69"/>
                  <a:pt x="219" y="138"/>
                  <a:pt x="192" y="192"/>
                </a:cubicBezTo>
                <a:close/>
              </a:path>
            </a:pathLst>
          </a:custGeom>
          <a:solidFill>
            <a:srgbClr val="0000FF"/>
          </a:solidFill>
          <a:ln w="28575">
            <a:solidFill>
              <a:srgbClr val="0000FF"/>
            </a:solidFill>
            <a:round/>
            <a:headEnd/>
            <a:tailEnd/>
          </a:ln>
        </p:spPr>
        <p:txBody>
          <a:bodyPr wrap="none" anchor="ctr"/>
          <a:lstStyle/>
          <a:p>
            <a:endParaRPr lang="en-US"/>
          </a:p>
        </p:txBody>
      </p:sp>
    </p:spTree>
    <p:extLst>
      <p:ext uri="{BB962C8B-B14F-4D97-AF65-F5344CB8AC3E}">
        <p14:creationId xmlns:p14="http://schemas.microsoft.com/office/powerpoint/2010/main" val="2055036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1989"/>
                                        </p:tgtEl>
                                        <p:attrNameLst>
                                          <p:attrName>style.visibility</p:attrName>
                                        </p:attrNameLst>
                                      </p:cBhvr>
                                      <p:to>
                                        <p:strVal val="visible"/>
                                      </p:to>
                                    </p:set>
                                    <p:anim calcmode="lin" valueType="num">
                                      <p:cBhvr>
                                        <p:cTn id="7" dur="500" fill="hold"/>
                                        <p:tgtEl>
                                          <p:spTgt spid="41989"/>
                                        </p:tgtEl>
                                        <p:attrNameLst>
                                          <p:attrName>ppt_w</p:attrName>
                                        </p:attrNameLst>
                                      </p:cBhvr>
                                      <p:tavLst>
                                        <p:tav tm="0">
                                          <p:val>
                                            <p:fltVal val="0"/>
                                          </p:val>
                                        </p:tav>
                                        <p:tav tm="100000">
                                          <p:val>
                                            <p:strVal val="#ppt_w"/>
                                          </p:val>
                                        </p:tav>
                                      </p:tavLst>
                                    </p:anim>
                                    <p:anim calcmode="lin" valueType="num">
                                      <p:cBhvr>
                                        <p:cTn id="8" dur="500" fill="hold"/>
                                        <p:tgtEl>
                                          <p:spTgt spid="41989"/>
                                        </p:tgtEl>
                                        <p:attrNameLst>
                                          <p:attrName>ppt_h</p:attrName>
                                        </p:attrNameLst>
                                      </p:cBhvr>
                                      <p:tavLst>
                                        <p:tav tm="0">
                                          <p:val>
                                            <p:fltVal val="0"/>
                                          </p:val>
                                        </p:tav>
                                        <p:tav tm="100000">
                                          <p:val>
                                            <p:strVal val="#ppt_h"/>
                                          </p:val>
                                        </p:tav>
                                      </p:tavLst>
                                    </p:anim>
                                  </p:childTnLst>
                                </p:cTn>
                              </p:par>
                              <p:par>
                                <p:cTn id="9" presetID="22" presetClass="entr" presetSubtype="1" repeatCount="indefinite" fill="hold" nodeType="withEffect">
                                  <p:stCondLst>
                                    <p:cond delay="0"/>
                                  </p:stCondLst>
                                  <p:childTnLst>
                                    <p:set>
                                      <p:cBhvr>
                                        <p:cTn id="10" dur="1" fill="hold">
                                          <p:stCondLst>
                                            <p:cond delay="0"/>
                                          </p:stCondLst>
                                        </p:cTn>
                                        <p:tgtEl>
                                          <p:spTgt spid="41990"/>
                                        </p:tgtEl>
                                        <p:attrNameLst>
                                          <p:attrName>style.visibility</p:attrName>
                                        </p:attrNameLst>
                                      </p:cBhvr>
                                      <p:to>
                                        <p:strVal val="visible"/>
                                      </p:to>
                                    </p:set>
                                    <p:animEffect transition="in" filter="wipe(up)">
                                      <p:cBhvr>
                                        <p:cTn id="11" dur="2000"/>
                                        <p:tgtEl>
                                          <p:spTgt spid="41990"/>
                                        </p:tgtEl>
                                      </p:cBhvr>
                                    </p:animEffect>
                                  </p:childTnLst>
                                </p:cTn>
                              </p:par>
                              <p:par>
                                <p:cTn id="12" presetID="22" presetClass="entr" presetSubtype="1" repeatCount="indefinite" fill="hold" nodeType="withEffect">
                                  <p:stCondLst>
                                    <p:cond delay="0"/>
                                  </p:stCondLst>
                                  <p:childTnLst>
                                    <p:set>
                                      <p:cBhvr>
                                        <p:cTn id="13" dur="1" fill="hold">
                                          <p:stCondLst>
                                            <p:cond delay="0"/>
                                          </p:stCondLst>
                                        </p:cTn>
                                        <p:tgtEl>
                                          <p:spTgt spid="41991"/>
                                        </p:tgtEl>
                                        <p:attrNameLst>
                                          <p:attrName>style.visibility</p:attrName>
                                        </p:attrNameLst>
                                      </p:cBhvr>
                                      <p:to>
                                        <p:strVal val="visible"/>
                                      </p:to>
                                    </p:set>
                                    <p:animEffect transition="in" filter="wipe(up)">
                                      <p:cBhvr>
                                        <p:cTn id="14" dur="2000"/>
                                        <p:tgtEl>
                                          <p:spTgt spid="41991"/>
                                        </p:tgtEl>
                                      </p:cBhvr>
                                    </p:animEffect>
                                  </p:childTnLst>
                                </p:cTn>
                              </p:par>
                              <p:par>
                                <p:cTn id="15" presetID="22" presetClass="entr" presetSubtype="1" repeatCount="indefinite" fill="hold" nodeType="withEffect">
                                  <p:stCondLst>
                                    <p:cond delay="0"/>
                                  </p:stCondLst>
                                  <p:childTnLst>
                                    <p:set>
                                      <p:cBhvr>
                                        <p:cTn id="16" dur="1" fill="hold">
                                          <p:stCondLst>
                                            <p:cond delay="0"/>
                                          </p:stCondLst>
                                        </p:cTn>
                                        <p:tgtEl>
                                          <p:spTgt spid="41992"/>
                                        </p:tgtEl>
                                        <p:attrNameLst>
                                          <p:attrName>style.visibility</p:attrName>
                                        </p:attrNameLst>
                                      </p:cBhvr>
                                      <p:to>
                                        <p:strVal val="visible"/>
                                      </p:to>
                                    </p:set>
                                    <p:animEffect transition="in" filter="wipe(up)">
                                      <p:cBhvr>
                                        <p:cTn id="17" dur="2000"/>
                                        <p:tgtEl>
                                          <p:spTgt spid="41992"/>
                                        </p:tgtEl>
                                      </p:cBhvr>
                                    </p:animEffect>
                                  </p:childTnLst>
                                </p:cTn>
                              </p:par>
                              <p:par>
                                <p:cTn id="18" presetID="27" presetClass="entr" presetSubtype="0" fill="hold" grpId="0" nodeType="withEffect">
                                  <p:stCondLst>
                                    <p:cond delay="0"/>
                                  </p:stCondLst>
                                  <p:iterate type="lt">
                                    <p:tmPct val="50000"/>
                                  </p:iterate>
                                  <p:childTnLst>
                                    <p:set>
                                      <p:cBhvr>
                                        <p:cTn id="19" dur="1" fill="hold">
                                          <p:stCondLst>
                                            <p:cond delay="0"/>
                                          </p:stCondLst>
                                        </p:cTn>
                                        <p:tgtEl>
                                          <p:spTgt spid="41993"/>
                                        </p:tgtEl>
                                        <p:attrNameLst>
                                          <p:attrName>style.visibility</p:attrName>
                                        </p:attrNameLst>
                                      </p:cBhvr>
                                      <p:to>
                                        <p:strVal val="visible"/>
                                      </p:to>
                                    </p:set>
                                    <p:anim calcmode="discrete" valueType="clr">
                                      <p:cBhvr override="childStyle">
                                        <p:cTn id="20" dur="80"/>
                                        <p:tgtEl>
                                          <p:spTgt spid="41993"/>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41993"/>
                                        </p:tgtEl>
                                        <p:attrNameLst>
                                          <p:attrName>fillcolor</p:attrName>
                                        </p:attrNameLst>
                                      </p:cBhvr>
                                      <p:tavLst>
                                        <p:tav tm="0">
                                          <p:val>
                                            <p:clrVal>
                                              <a:schemeClr val="accent2"/>
                                            </p:clrVal>
                                          </p:val>
                                        </p:tav>
                                        <p:tav tm="50000">
                                          <p:val>
                                            <p:clrVal>
                                              <a:schemeClr val="hlink"/>
                                            </p:clrVal>
                                          </p:val>
                                        </p:tav>
                                      </p:tavLst>
                                    </p:anim>
                                    <p:set>
                                      <p:cBhvr>
                                        <p:cTn id="22" dur="80"/>
                                        <p:tgtEl>
                                          <p:spTgt spid="41993"/>
                                        </p:tgtEl>
                                        <p:attrNameLst>
                                          <p:attrName>fill.type</p:attrName>
                                        </p:attrNameLst>
                                      </p:cBhvr>
                                      <p:to>
                                        <p:strVal val="solid"/>
                                      </p:to>
                                    </p:set>
                                  </p:childTnLst>
                                </p:cTn>
                              </p:par>
                              <p:par>
                                <p:cTn id="23" presetID="21" presetClass="emph" presetSubtype="0" repeatCount="10000" fill="hold" grpId="1" nodeType="withEffect">
                                  <p:stCondLst>
                                    <p:cond delay="0"/>
                                  </p:stCondLst>
                                  <p:iterate type="lt">
                                    <p:tmPct val="0"/>
                                  </p:iterate>
                                  <p:childTnLst>
                                    <p:animClr clrSpc="hsl" dir="cw">
                                      <p:cBhvr override="childStyle">
                                        <p:cTn id="24" dur="500" fill="hold"/>
                                        <p:tgtEl>
                                          <p:spTgt spid="41993"/>
                                        </p:tgtEl>
                                        <p:attrNameLst>
                                          <p:attrName>style.color</p:attrName>
                                        </p:attrNameLst>
                                      </p:cBhvr>
                                      <p:by>
                                        <p:hsl h="7200000" s="0" l="0"/>
                                      </p:by>
                                    </p:animClr>
                                    <p:animClr clrSpc="hsl" dir="cw">
                                      <p:cBhvr>
                                        <p:cTn id="25" dur="500" fill="hold"/>
                                        <p:tgtEl>
                                          <p:spTgt spid="41993"/>
                                        </p:tgtEl>
                                        <p:attrNameLst>
                                          <p:attrName>fillcolor</p:attrName>
                                        </p:attrNameLst>
                                      </p:cBhvr>
                                      <p:by>
                                        <p:hsl h="7200000" s="0" l="0"/>
                                      </p:by>
                                    </p:animClr>
                                    <p:animClr clrSpc="hsl" dir="cw">
                                      <p:cBhvr>
                                        <p:cTn id="26" dur="500" fill="hold"/>
                                        <p:tgtEl>
                                          <p:spTgt spid="41993"/>
                                        </p:tgtEl>
                                        <p:attrNameLst>
                                          <p:attrName>stroke.color</p:attrName>
                                        </p:attrNameLst>
                                      </p:cBhvr>
                                      <p:by>
                                        <p:hsl h="7200000" s="0" l="0"/>
                                      </p:by>
                                    </p:animClr>
                                    <p:set>
                                      <p:cBhvr>
                                        <p:cTn id="27" dur="500" fill="hold"/>
                                        <p:tgtEl>
                                          <p:spTgt spid="41993"/>
                                        </p:tgtEl>
                                        <p:attrNameLst>
                                          <p:attrName>fill.type</p:attrName>
                                        </p:attrNameLst>
                                      </p:cBhvr>
                                      <p:to>
                                        <p:strVal val="solid"/>
                                      </p:to>
                                    </p:set>
                                  </p:childTnLst>
                                </p:cTn>
                              </p:par>
                              <p:par>
                                <p:cTn id="28" presetID="23" presetClass="entr" presetSubtype="16" fill="hold" nodeType="withEffect">
                                  <p:stCondLst>
                                    <p:cond delay="0"/>
                                  </p:stCondLst>
                                  <p:childTnLst>
                                    <p:set>
                                      <p:cBhvr>
                                        <p:cTn id="29" dur="1" fill="hold">
                                          <p:stCondLst>
                                            <p:cond delay="0"/>
                                          </p:stCondLst>
                                        </p:cTn>
                                        <p:tgtEl>
                                          <p:spTgt spid="43013"/>
                                        </p:tgtEl>
                                        <p:attrNameLst>
                                          <p:attrName>style.visibility</p:attrName>
                                        </p:attrNameLst>
                                      </p:cBhvr>
                                      <p:to>
                                        <p:strVal val="visible"/>
                                      </p:to>
                                    </p:set>
                                    <p:anim calcmode="lin" valueType="num">
                                      <p:cBhvr>
                                        <p:cTn id="30" dur="500" fill="hold"/>
                                        <p:tgtEl>
                                          <p:spTgt spid="43013"/>
                                        </p:tgtEl>
                                        <p:attrNameLst>
                                          <p:attrName>ppt_w</p:attrName>
                                        </p:attrNameLst>
                                      </p:cBhvr>
                                      <p:tavLst>
                                        <p:tav tm="0">
                                          <p:val>
                                            <p:fltVal val="0"/>
                                          </p:val>
                                        </p:tav>
                                        <p:tav tm="100000">
                                          <p:val>
                                            <p:strVal val="#ppt_w"/>
                                          </p:val>
                                        </p:tav>
                                      </p:tavLst>
                                    </p:anim>
                                    <p:anim calcmode="lin" valueType="num">
                                      <p:cBhvr>
                                        <p:cTn id="31" dur="500" fill="hold"/>
                                        <p:tgtEl>
                                          <p:spTgt spid="43013"/>
                                        </p:tgtEl>
                                        <p:attrNameLst>
                                          <p:attrName>ppt_h</p:attrName>
                                        </p:attrNameLst>
                                      </p:cBhvr>
                                      <p:tavLst>
                                        <p:tav tm="0">
                                          <p:val>
                                            <p:fltVal val="0"/>
                                          </p:val>
                                        </p:tav>
                                        <p:tav tm="100000">
                                          <p:val>
                                            <p:strVal val="#ppt_h"/>
                                          </p:val>
                                        </p:tav>
                                      </p:tavLst>
                                    </p:anim>
                                  </p:childTnLst>
                                </p:cTn>
                              </p:par>
                              <p:par>
                                <p:cTn id="32" presetID="22" presetClass="entr" presetSubtype="1" repeatCount="indefinite"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up)">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 grpId="0" animBg="1"/>
      <p:bldP spid="4199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362184" y="1676400"/>
            <a:ext cx="8400815" cy="4524315"/>
          </a:xfrm>
          <a:prstGeom prst="rect">
            <a:avLst/>
          </a:prstGeom>
          <a:solidFill>
            <a:srgbClr val="BCFCD4"/>
          </a:solidFill>
          <a:ln>
            <a:solidFill>
              <a:srgbClr val="00B050"/>
            </a:solidFill>
          </a:ln>
        </p:spPr>
        <p:txBody>
          <a:bodyPr wrap="square">
            <a:spAutoFit/>
          </a:bodyPr>
          <a:lstStyle/>
          <a:p>
            <a:pPr algn="ctr"/>
            <a:r>
              <a:rPr lang="en-US" sz="2400" b="1" dirty="0" smtClean="0">
                <a:solidFill>
                  <a:srgbClr val="00B050"/>
                </a:solidFill>
                <a:latin typeface="Cambria" panose="02040503050406030204" pitchFamily="18" charset="0"/>
                <a:ea typeface="Cambria" panose="02040503050406030204" pitchFamily="18" charset="0"/>
              </a:rPr>
              <a:t>HOẠT ĐỘNG NHÓM</a:t>
            </a:r>
          </a:p>
          <a:p>
            <a:pPr algn="ctr"/>
            <a:r>
              <a:rPr lang="en-US" sz="2400" b="1" dirty="0" err="1" smtClean="0">
                <a:solidFill>
                  <a:srgbClr val="00B050"/>
                </a:solidFill>
                <a:latin typeface="Cambria" panose="02040503050406030204" pitchFamily="18" charset="0"/>
                <a:ea typeface="Cambria" panose="02040503050406030204" pitchFamily="18" charset="0"/>
              </a:rPr>
              <a:t>Thời</a:t>
            </a:r>
            <a:r>
              <a:rPr lang="en-US" sz="2400" b="1" dirty="0" smtClean="0">
                <a:solidFill>
                  <a:srgbClr val="00B050"/>
                </a:solidFill>
                <a:latin typeface="Cambria" panose="02040503050406030204" pitchFamily="18" charset="0"/>
                <a:ea typeface="Cambria" panose="02040503050406030204" pitchFamily="18" charset="0"/>
              </a:rPr>
              <a:t> </a:t>
            </a:r>
            <a:r>
              <a:rPr lang="en-US" sz="2400" b="1" dirty="0" err="1" smtClean="0">
                <a:solidFill>
                  <a:srgbClr val="00B050"/>
                </a:solidFill>
                <a:latin typeface="Cambria" panose="02040503050406030204" pitchFamily="18" charset="0"/>
                <a:ea typeface="Cambria" panose="02040503050406030204" pitchFamily="18" charset="0"/>
              </a:rPr>
              <a:t>gian</a:t>
            </a:r>
            <a:r>
              <a:rPr lang="en-US" sz="2400" b="1" dirty="0" smtClean="0">
                <a:solidFill>
                  <a:srgbClr val="00B050"/>
                </a:solidFill>
                <a:latin typeface="Cambria" panose="02040503050406030204" pitchFamily="18" charset="0"/>
                <a:ea typeface="Cambria" panose="02040503050406030204" pitchFamily="18" charset="0"/>
              </a:rPr>
              <a:t>: 5 </a:t>
            </a:r>
            <a:r>
              <a:rPr lang="en-US" sz="2400" b="1" dirty="0" err="1" smtClean="0">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những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hạn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chế</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địa hình đồi núi đối với khai thác kinh tế</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Cho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b="1" dirty="0" smtClean="0">
                <a:solidFill>
                  <a:srgbClr val="00B050"/>
                </a:solidFill>
                <a:latin typeface="Cambria" panose="02040503050406030204" pitchFamily="18" charset="0"/>
                <a:ea typeface="Cambria" panose="02040503050406030204" pitchFamily="18" charset="0"/>
              </a:rPr>
              <a:t>* NHÓM 3, 4: </a:t>
            </a:r>
            <a:r>
              <a:rPr lang="vi-VN" sz="2400" i="1" dirty="0" smtClean="0">
                <a:solidFill>
                  <a:srgbClr val="FF0000"/>
                </a:solidFill>
                <a:latin typeface="Cambria" panose="02040503050406030204" pitchFamily="18" charset="0"/>
                <a:ea typeface="Cambria" panose="02040503050406030204" pitchFamily="18" charset="0"/>
              </a:rPr>
              <a:t>Quan sát các hình ảnh và kênh chữ SGK, nêu những </a:t>
            </a:r>
            <a:r>
              <a:rPr lang="vi-VN" sz="2400" i="1" dirty="0">
                <a:solidFill>
                  <a:srgbClr val="FF0000"/>
                </a:solidFill>
                <a:latin typeface="Cambria" panose="02040503050406030204" pitchFamily="18" charset="0"/>
                <a:ea typeface="Cambria" panose="02040503050406030204" pitchFamily="18" charset="0"/>
              </a:rPr>
              <a:t>thế mạnh và hạn chế của </a:t>
            </a:r>
            <a:r>
              <a:rPr lang="vi-VN" sz="2400" i="1" dirty="0" smtClean="0">
                <a:solidFill>
                  <a:srgbClr val="FF0000"/>
                </a:solidFill>
                <a:latin typeface="Cambria" panose="02040503050406030204" pitchFamily="18" charset="0"/>
                <a:ea typeface="Cambria" panose="02040503050406030204" pitchFamily="18" charset="0"/>
              </a:rPr>
              <a:t>địa hình </a:t>
            </a:r>
            <a:r>
              <a:rPr lang="en-US" sz="2400" i="1" dirty="0" err="1" smtClean="0">
                <a:solidFill>
                  <a:srgbClr val="FF0000"/>
                </a:solidFill>
                <a:latin typeface="Cambria" panose="02040503050406030204" pitchFamily="18" charset="0"/>
                <a:ea typeface="Cambria" panose="02040503050406030204" pitchFamily="18" charset="0"/>
              </a:rPr>
              <a:t>đồng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bằng</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dirty="0" smtClean="0">
                <a:solidFill>
                  <a:srgbClr val="0099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a:t>
            </a:r>
            <a:r>
              <a:rPr lang="en-US" sz="2400" b="1" dirty="0" smtClean="0">
                <a:solidFill>
                  <a:srgbClr val="00B050"/>
                </a:solidFill>
                <a:latin typeface="Cambria" panose="02040503050406030204" pitchFamily="18" charset="0"/>
                <a:ea typeface="Cambria" panose="02040503050406030204" pitchFamily="18" charset="0"/>
              </a:rPr>
              <a:t>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smtClean="0">
                <a:solidFill>
                  <a:srgbClr val="FF0000"/>
                </a:solidFill>
                <a:latin typeface="Cambria" panose="02040503050406030204" pitchFamily="18" charset="0"/>
                <a:ea typeface="Cambria" panose="02040503050406030204" pitchFamily="18" charset="0"/>
              </a:rPr>
              <a:t>bờ</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biển</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a:t>
            </a:r>
            <a:r>
              <a:rPr lang="vi-VN" sz="2400" i="1" dirty="0">
                <a:solidFill>
                  <a:srgbClr val="FF0000"/>
                </a:solidFill>
                <a:latin typeface="Cambria" panose="02040503050406030204" pitchFamily="18" charset="0"/>
                <a:ea typeface="Cambria" panose="02040503050406030204" pitchFamily="18" charset="0"/>
              </a:rPr>
              <a:t>với khai thác kinh tế. Cho ví dụ</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phê</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Chăn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nuôi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bò</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sữa</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Lũ</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quét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lúa</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quả</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Ngập</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lụt</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màu</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smtClean="0">
                <a:solidFill>
                  <a:prstClr val="black"/>
                </a:solidFill>
                <a:latin typeface="Cambria" pitchFamily="18" charset="0"/>
                <a:ea typeface="Cambria" pitchFamily="18" charset="0"/>
              </a:rPr>
              <a:t>Du </a:t>
            </a:r>
            <a:r>
              <a:rPr lang="en-US" dirty="0" err="1" smtClean="0">
                <a:solidFill>
                  <a:prstClr val="black"/>
                </a:solidFill>
                <a:latin typeface="Cambria" pitchFamily="18" charset="0"/>
                <a:ea typeface="Cambria" pitchFamily="18" charset="0"/>
              </a:rPr>
              <a:t>lịch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Nha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Cảng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Hải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Bão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đổ</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bộ</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vào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Nẵng</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bờ</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Bình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194263"/>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23279"/>
            <a:ext cx="6553198" cy="3139321"/>
          </a:xfrm>
          <a:prstGeom prst="rect">
            <a:avLst/>
          </a:prstGeom>
        </p:spPr>
        <p:txBody>
          <a:bodyPr wrap="square">
            <a:spAutoFit/>
          </a:bodyPr>
          <a:lstStyle/>
          <a:p>
            <a:pPr lvl="0" algn="just"/>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Khai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thác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kinh</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tế</a:t>
            </a:r>
            <a:r>
              <a:rPr lang="en-US" sz="2000" b="1" kern="0" dirty="0" smtClean="0">
                <a:solidFill>
                  <a:srgbClr val="009900"/>
                </a:solidFill>
                <a:latin typeface="Cambria" pitchFamily="18" charset="0"/>
                <a:ea typeface="Cambria" pitchFamily="18" charset="0"/>
              </a:rPr>
              <a:t> ở </a:t>
            </a:r>
            <a:r>
              <a:rPr lang="en-US" sz="2000" b="1" kern="0" dirty="0" err="1" smtClean="0">
                <a:solidFill>
                  <a:srgbClr val="009900"/>
                </a:solidFill>
                <a:latin typeface="Cambria" pitchFamily="18" charset="0"/>
                <a:ea typeface="Cambria" pitchFamily="18" charset="0"/>
              </a:rPr>
              <a:t>khu</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vực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đồi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núi</a:t>
            </a:r>
            <a:endParaRPr lang="en-US" sz="2000" b="1" kern="0" dirty="0" smtClean="0">
              <a:solidFill>
                <a:srgbClr val="009900"/>
              </a:solidFill>
              <a:latin typeface="Cambria" pitchFamily="18" charset="0"/>
              <a:ea typeface="Cambria" pitchFamily="18" charset="0"/>
            </a:endParaRPr>
          </a:p>
          <a:p>
            <a:pPr lvl="0" algn="just"/>
            <a:r>
              <a:rPr lang="en-US" sz="2000" b="1" kern="0" dirty="0" smtClean="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r>
              <a:rPr lang="vi-VN" sz="2000" kern="0" dirty="0" smtClean="0">
                <a:solidFill>
                  <a:prstClr val="black"/>
                </a:solidFill>
                <a:latin typeface="Cambria" pitchFamily="18" charset="0"/>
                <a:ea typeface="Cambria" pitchFamily="18" charset="0"/>
              </a:rPr>
              <a:t>.</a:t>
            </a:r>
            <a:endParaRPr lang="en-US" sz="2000" kern="0" dirty="0" smtClean="0">
              <a:solidFill>
                <a:prstClr val="black"/>
              </a:solidFill>
              <a:latin typeface="Cambria" pitchFamily="18" charset="0"/>
              <a:ea typeface="Cambria" pitchFamily="18" charset="0"/>
            </a:endParaRPr>
          </a:p>
          <a:p>
            <a:pPr lvl="0" algn="just"/>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Hạn</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chế</a:t>
            </a:r>
            <a:r>
              <a:rPr lang="en-US" sz="2000" b="1" dirty="0" smtClean="0">
                <a:latin typeface="Cambria" pitchFamily="18" charset="0"/>
                <a:ea typeface="Cambria" pitchFamily="18" charset="0"/>
              </a:rPr>
              <a:t>: </a:t>
            </a:r>
            <a:r>
              <a:rPr lang="vi-VN" sz="2000" dirty="0" smtClean="0">
                <a:latin typeface="Cambria" pitchFamily="18" charset="0"/>
                <a:ea typeface="Cambria" pitchFamily="18" charset="0"/>
              </a:rPr>
              <a:t>địa </a:t>
            </a:r>
            <a:r>
              <a:rPr lang="vi-VN" sz="2000" dirty="0">
                <a:latin typeface="Cambria" pitchFamily="18" charset="0"/>
                <a:ea typeface="Cambria" pitchFamily="18" charset="0"/>
              </a:rPr>
              <a:t>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53328" y="1163311"/>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419451" y="1889152"/>
            <a:ext cx="6553198" cy="4401205"/>
          </a:xfrm>
          <a:prstGeom prst="rect">
            <a:avLst/>
          </a:prstGeom>
        </p:spPr>
        <p:txBody>
          <a:bodyPr wrap="square">
            <a:spAutoFit/>
          </a:bodyPr>
          <a:lstStyle/>
          <a:p>
            <a:pPr lvl="0" algn="just"/>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Khai</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thác</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kinh</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tế</a:t>
            </a:r>
            <a:r>
              <a:rPr lang="en-US" sz="2800" b="1" kern="0" dirty="0" smtClean="0">
                <a:solidFill>
                  <a:srgbClr val="009900"/>
                </a:solidFill>
                <a:latin typeface="Cambria" pitchFamily="18" charset="0"/>
                <a:ea typeface="Cambria" pitchFamily="18" charset="0"/>
              </a:rPr>
              <a:t> ở </a:t>
            </a:r>
            <a:r>
              <a:rPr lang="en-US" sz="2800" b="1" kern="0" dirty="0" err="1" smtClean="0">
                <a:solidFill>
                  <a:srgbClr val="009900"/>
                </a:solidFill>
                <a:latin typeface="Cambria" pitchFamily="18" charset="0"/>
                <a:ea typeface="Cambria" pitchFamily="18" charset="0"/>
              </a:rPr>
              <a:t>khu</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vực</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đồng</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bằng</a:t>
            </a:r>
            <a:endParaRPr lang="en-US" sz="2800" b="1" kern="0" dirty="0" smtClean="0">
              <a:solidFill>
                <a:srgbClr val="009900"/>
              </a:solidFill>
              <a:latin typeface="Cambria" pitchFamily="18" charset="0"/>
              <a:ea typeface="Cambria" pitchFamily="18" charset="0"/>
            </a:endParaRPr>
          </a:p>
          <a:p>
            <a:pPr lvl="0" algn="just"/>
            <a:r>
              <a:rPr lang="vi-VN" sz="2800" b="1" kern="0" dirty="0">
                <a:solidFill>
                  <a:prstClr val="black"/>
                </a:solidFill>
                <a:latin typeface="Cambria" pitchFamily="18" charset="0"/>
                <a:ea typeface="Cambria" pitchFamily="18" charset="0"/>
              </a:rPr>
              <a:t>- Thế mạnh:</a:t>
            </a:r>
          </a:p>
          <a:p>
            <a:pPr lvl="0" algn="just"/>
            <a:r>
              <a:rPr lang="vi-VN" sz="2800" kern="0" dirty="0">
                <a:solidFill>
                  <a:prstClr val="black"/>
                </a:solidFill>
                <a:latin typeface="Cambria" pitchFamily="18" charset="0"/>
                <a:ea typeface="Cambria" pitchFamily="18" charset="0"/>
              </a:rPr>
              <a:t>+ Đối với </a:t>
            </a:r>
            <a:r>
              <a:rPr lang="vi-VN" sz="2800" kern="0" dirty="0" smtClean="0">
                <a:solidFill>
                  <a:prstClr val="black"/>
                </a:solidFill>
                <a:latin typeface="Cambria" pitchFamily="18" charset="0"/>
                <a:ea typeface="Cambria" pitchFamily="18" charset="0"/>
              </a:rPr>
              <a:t>nông</a:t>
            </a:r>
            <a:r>
              <a:rPr lang="en-US" sz="2800" kern="0" dirty="0" smtClean="0">
                <a:solidFill>
                  <a:prstClr val="black"/>
                </a:solidFill>
                <a:latin typeface="Cambria" pitchFamily="18" charset="0"/>
                <a:ea typeface="Cambria" pitchFamily="18" charset="0"/>
              </a:rPr>
              <a:t> </a:t>
            </a:r>
            <a:r>
              <a:rPr lang="en-US" sz="2800" kern="0" dirty="0" err="1" smtClean="0">
                <a:solidFill>
                  <a:prstClr val="black"/>
                </a:solidFill>
                <a:latin typeface="Cambria" pitchFamily="18" charset="0"/>
                <a:ea typeface="Cambria" pitchFamily="18" charset="0"/>
              </a:rPr>
              <a:t>nghiệp</a:t>
            </a:r>
            <a:r>
              <a:rPr lang="en-US" sz="2800" kern="0" dirty="0" smtClean="0">
                <a:solidFill>
                  <a:prstClr val="black"/>
                </a:solidFill>
                <a:latin typeface="Cambria" pitchFamily="18" charset="0"/>
                <a:ea typeface="Cambria" pitchFamily="18" charset="0"/>
              </a:rPr>
              <a:t>, </a:t>
            </a:r>
            <a:r>
              <a:rPr lang="en-US" sz="2800" kern="0" dirty="0" err="1" smtClean="0">
                <a:solidFill>
                  <a:prstClr val="black"/>
                </a:solidFill>
                <a:latin typeface="Cambria" pitchFamily="18" charset="0"/>
                <a:ea typeface="Cambria" pitchFamily="18" charset="0"/>
              </a:rPr>
              <a:t>thủy</a:t>
            </a:r>
            <a:r>
              <a:rPr lang="en-US" sz="2800" kern="0" dirty="0" smtClean="0">
                <a:solidFill>
                  <a:prstClr val="black"/>
                </a:solidFill>
                <a:latin typeface="Cambria" pitchFamily="18" charset="0"/>
                <a:ea typeface="Cambria" pitchFamily="18" charset="0"/>
              </a:rPr>
              <a:t> </a:t>
            </a:r>
            <a:r>
              <a:rPr lang="vi-VN" sz="2800" kern="0" dirty="0" smtClean="0">
                <a:solidFill>
                  <a:prstClr val="black"/>
                </a:solidFill>
                <a:latin typeface="Cambria" pitchFamily="18" charset="0"/>
                <a:ea typeface="Cambria" pitchFamily="18" charset="0"/>
              </a:rPr>
              <a:t>sản</a:t>
            </a:r>
            <a:r>
              <a:rPr lang="vi-VN" sz="2800" kern="0" dirty="0">
                <a:solidFill>
                  <a:prstClr val="black"/>
                </a:solidFill>
                <a:latin typeface="Cambria" pitchFamily="18" charset="0"/>
                <a:ea typeface="Cambria" pitchFamily="18" charset="0"/>
              </a:rPr>
              <a:t>: trồng cây lương thực thực phẩm, chăn nuôi gia súc nhỏ, gia cầm, đánh bắt và nuôi trồng thủy sản.</a:t>
            </a:r>
          </a:p>
          <a:p>
            <a:pPr lvl="0" algn="just"/>
            <a:r>
              <a:rPr lang="vi-VN" sz="2800" kern="0" dirty="0">
                <a:solidFill>
                  <a:prstClr val="black"/>
                </a:solidFill>
                <a:latin typeface="Cambria" pitchFamily="18" charset="0"/>
                <a:ea typeface="Cambria" pitchFamily="18" charset="0"/>
              </a:rPr>
              <a:t>+ Xây dựng cơ sở hạ tầng và cư trú.</a:t>
            </a:r>
          </a:p>
          <a:p>
            <a:pPr lvl="0" algn="just"/>
            <a:r>
              <a:rPr lang="vi-VN" sz="2800" b="1" kern="0" dirty="0">
                <a:solidFill>
                  <a:prstClr val="black"/>
                </a:solidFill>
                <a:latin typeface="Cambria" pitchFamily="18" charset="0"/>
                <a:ea typeface="Cambria" pitchFamily="18" charset="0"/>
              </a:rPr>
              <a:t>- Hạn chế: </a:t>
            </a:r>
            <a:r>
              <a:rPr lang="vi-VN" sz="2800" kern="0" dirty="0">
                <a:solidFill>
                  <a:prstClr val="black"/>
                </a:solidFill>
                <a:latin typeface="Cambria" pitchFamily="18" charset="0"/>
                <a:ea typeface="Cambria" pitchFamily="18" charset="0"/>
              </a:rPr>
              <a:t>Tài nguyên bị khai thác quá mức, môi trường bị suy thoái</a:t>
            </a:r>
            <a:r>
              <a:rPr lang="vi-VN" sz="2800" kern="0" dirty="0" smtClean="0">
                <a:solidFill>
                  <a:prstClr val="black"/>
                </a:solidFill>
                <a:latin typeface="Cambria" pitchFamily="18" charset="0"/>
                <a:ea typeface="Cambria" pitchFamily="18" charset="0"/>
              </a:rPr>
              <a:t>.</a:t>
            </a:r>
            <a:endParaRPr lang="vi-VN" sz="2800"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4"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33400" y="1925412"/>
            <a:ext cx="6553198" cy="4038863"/>
          </a:xfrm>
          <a:prstGeom prst="rect">
            <a:avLst/>
          </a:prstGeom>
        </p:spPr>
        <p:txBody>
          <a:bodyPr wrap="square">
            <a:spAutoFit/>
          </a:bodyPr>
          <a:lstStyle/>
          <a:p>
            <a:pPr lvl="0" algn="just"/>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Khai</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thác</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kinh</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tế</a:t>
            </a:r>
            <a:r>
              <a:rPr lang="en-US" sz="2800" b="1" kern="0" dirty="0" smtClean="0">
                <a:solidFill>
                  <a:srgbClr val="009900"/>
                </a:solidFill>
                <a:latin typeface="Cambria" pitchFamily="18" charset="0"/>
                <a:ea typeface="Cambria" pitchFamily="18" charset="0"/>
              </a:rPr>
              <a:t> ở </a:t>
            </a:r>
            <a:r>
              <a:rPr lang="en-US" sz="2800" b="1" kern="0" dirty="0" err="1" smtClean="0">
                <a:solidFill>
                  <a:srgbClr val="009900"/>
                </a:solidFill>
                <a:latin typeface="Cambria" pitchFamily="18" charset="0"/>
                <a:ea typeface="Cambria" pitchFamily="18" charset="0"/>
              </a:rPr>
              <a:t>khu</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vực</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vùng</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biển</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và</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thềm</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lục</a:t>
            </a:r>
            <a:r>
              <a:rPr lang="en-US" sz="2800" b="1" kern="0" dirty="0" smtClean="0">
                <a:solidFill>
                  <a:srgbClr val="009900"/>
                </a:solidFill>
                <a:latin typeface="Cambria" pitchFamily="18" charset="0"/>
                <a:ea typeface="Cambria" pitchFamily="18" charset="0"/>
              </a:rPr>
              <a:t> </a:t>
            </a:r>
            <a:r>
              <a:rPr lang="en-US" sz="2800" b="1" kern="0" dirty="0" err="1" smtClean="0">
                <a:solidFill>
                  <a:srgbClr val="009900"/>
                </a:solidFill>
                <a:latin typeface="Cambria" pitchFamily="18" charset="0"/>
                <a:ea typeface="Cambria" pitchFamily="18" charset="0"/>
              </a:rPr>
              <a:t>địa</a:t>
            </a:r>
            <a:endParaRPr lang="en-US" sz="2800" b="1" kern="0" dirty="0" smtClean="0">
              <a:solidFill>
                <a:srgbClr val="009900"/>
              </a:solidFill>
              <a:latin typeface="Cambria" pitchFamily="18" charset="0"/>
              <a:ea typeface="Cambria" pitchFamily="18" charset="0"/>
            </a:endParaRPr>
          </a:p>
          <a:p>
            <a:pPr algn="just">
              <a:lnSpc>
                <a:spcPct val="115000"/>
              </a:lnSpc>
              <a:spcBef>
                <a:spcPts val="600"/>
              </a:spcBef>
              <a:spcAft>
                <a:spcPts val="0"/>
              </a:spcAft>
            </a:pPr>
            <a:r>
              <a:rPr lang="vi-VN" sz="2800" b="1" dirty="0">
                <a:latin typeface="Cambria" pitchFamily="18" charset="0"/>
                <a:ea typeface="Cambria" pitchFamily="18" charset="0"/>
                <a:cs typeface="Times New Roman"/>
              </a:rPr>
              <a:t>- Thế mạnh: </a:t>
            </a:r>
            <a:r>
              <a:rPr lang="vi-VN" sz="28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800" dirty="0">
              <a:latin typeface="Cambria" pitchFamily="18" charset="0"/>
              <a:ea typeface="Cambria" pitchFamily="18" charset="0"/>
              <a:cs typeface="Times New Roman"/>
            </a:endParaRPr>
          </a:p>
          <a:p>
            <a:pPr algn="just">
              <a:lnSpc>
                <a:spcPct val="115000"/>
              </a:lnSpc>
              <a:spcBef>
                <a:spcPts val="600"/>
              </a:spcBef>
              <a:spcAft>
                <a:spcPts val="0"/>
              </a:spcAft>
            </a:pPr>
            <a:r>
              <a:rPr lang="vi-VN" sz="2800" b="1" dirty="0">
                <a:latin typeface="Cambria" pitchFamily="18" charset="0"/>
                <a:ea typeface="Cambria" pitchFamily="18" charset="0"/>
                <a:cs typeface="Times New Roman"/>
              </a:rPr>
              <a:t>- Hạn chế: </a:t>
            </a:r>
            <a:r>
              <a:rPr lang="vi-VN" sz="2800" dirty="0">
                <a:latin typeface="Cambria" pitchFamily="18" charset="0"/>
                <a:ea typeface="Cambria" pitchFamily="18" charset="0"/>
                <a:cs typeface="Times New Roman"/>
              </a:rPr>
              <a:t>bão, cạn kiệt tài nguyên, ô nhiễm môi trường biển.</a:t>
            </a:r>
            <a:endParaRPr lang="en-US" sz="28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4"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smtClean="0">
                <a:solidFill>
                  <a:srgbClr val="0D30DD"/>
                </a:solidFill>
                <a:latin typeface="Cambria" pitchFamily="18" charset="0"/>
                <a:ea typeface="Cambria" pitchFamily="18" charset="0"/>
              </a:rPr>
              <a:t>nước</a:t>
            </a:r>
            <a:r>
              <a:rPr lang="en-US" sz="2400" dirty="0" smtClean="0">
                <a:solidFill>
                  <a:srgbClr val="0D30DD"/>
                </a:solidFill>
                <a:latin typeface="Cambria" pitchFamily="18" charset="0"/>
                <a:ea typeface="Cambria" pitchFamily="18" charset="0"/>
              </a:rPr>
              <a:t> ta, </a:t>
            </a:r>
            <a:r>
              <a:rPr lang="en-US" sz="2400" dirty="0">
                <a:solidFill>
                  <a:srgbClr val="0D30DD"/>
                </a:solidFill>
                <a:latin typeface="Cambria" pitchFamily="18" charset="0"/>
                <a:ea typeface="Cambria" pitchFamily="18" charset="0"/>
              </a:rPr>
              <a:t>v</a:t>
            </a:r>
            <a:r>
              <a:rPr lang="vi-VN" sz="2400" dirty="0" smtClean="0">
                <a:solidFill>
                  <a:srgbClr val="0D30DD"/>
                </a:solidFill>
                <a:latin typeface="Cambria" pitchFamily="18" charset="0"/>
                <a:ea typeface="Cambria" pitchFamily="18" charset="0"/>
              </a:rPr>
              <a:t>ề </a:t>
            </a:r>
            <a:r>
              <a:rPr lang="vi-VN" sz="2400" dirty="0">
                <a:solidFill>
                  <a:srgbClr val="0D30DD"/>
                </a:solidFill>
                <a:latin typeface="Cambria" pitchFamily="18" charset="0"/>
                <a:ea typeface="Cambria" pitchFamily="18" charset="0"/>
              </a:rPr>
              <a:t>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a:t>
            </a:r>
            <a:r>
              <a:rPr lang="vi-VN" sz="2400" dirty="0" smtClean="0">
                <a:solidFill>
                  <a:srgbClr val="0D30DD"/>
                </a:solidFill>
                <a:latin typeface="Cambria" pitchFamily="18" charset="0"/>
                <a:ea typeface="Cambria" pitchFamily="18" charset="0"/>
              </a:rPr>
              <a:t>vào </a:t>
            </a:r>
            <a:r>
              <a:rPr lang="vi-VN" sz="2400" dirty="0">
                <a:solidFill>
                  <a:srgbClr val="0D30DD"/>
                </a:solidFill>
                <a:latin typeface="Cambria" pitchFamily="18" charset="0"/>
                <a:ea typeface="Cambria" pitchFamily="18" charset="0"/>
              </a:rPr>
              <a:t>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Dựa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kiến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thức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đã</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học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s</a:t>
            </a:r>
            <a:r>
              <a:rPr lang="vi-VN" sz="2000" i="1" dirty="0" smtClean="0">
                <a:solidFill>
                  <a:srgbClr val="FF0000"/>
                </a:solidFill>
                <a:latin typeface="Cambria" panose="02040503050406030204" pitchFamily="18" charset="0"/>
                <a:ea typeface="Cambria" panose="02040503050406030204" pitchFamily="18" charset="0"/>
              </a:rPr>
              <a:t>o </a:t>
            </a:r>
            <a:r>
              <a:rPr lang="vi-VN" sz="2000" i="1" dirty="0">
                <a:solidFill>
                  <a:srgbClr val="FF0000"/>
                </a:solidFill>
                <a:latin typeface="Cambria" panose="02040503050406030204" pitchFamily="18" charset="0"/>
                <a:ea typeface="Cambria" panose="02040503050406030204" pitchFamily="18" charset="0"/>
              </a:rPr>
              <a:t>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48228"/>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69704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Đồng</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Diện</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smtClean="0">
                          <a:effectLst/>
                          <a:latin typeface="Cambria" pitchFamily="18" charset="0"/>
                          <a:ea typeface="Cambria" pitchFamily="18" charset="0"/>
                          <a:cs typeface="Times New Roman"/>
                        </a:rPr>
                        <a:t>Nguồn</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gốc</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hình</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smtClean="0">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15000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smtClean="0">
                          <a:effectLst/>
                          <a:latin typeface="Cambria" pitchFamily="18" charset="0"/>
                          <a:ea typeface="Cambria" pitchFamily="18" charset="0"/>
                          <a:cs typeface="Times New Roman"/>
                        </a:rPr>
                        <a:t> </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Cửu</a:t>
                      </a:r>
                      <a:r>
                        <a:rPr lang="en-US" sz="1900" b="1" i="0" baseline="0" dirty="0" smtClean="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40000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Không có đê ngăn lũ, c</a:t>
                      </a:r>
                      <a:r>
                        <a:rPr lang="en-US" sz="1900" dirty="0" smtClean="0">
                          <a:effectLst/>
                          <a:latin typeface="Cambria" pitchFamily="18" charset="0"/>
                          <a:ea typeface="Cambria" pitchFamily="18" charset="0"/>
                          <a:cs typeface="Times New Roman"/>
                        </a:rPr>
                        <a:t>ó </a:t>
                      </a:r>
                      <a:r>
                        <a:rPr lang="en-US" sz="1900" dirty="0" err="1" smtClean="0">
                          <a:effectLst/>
                          <a:latin typeface="Cambria" pitchFamily="18" charset="0"/>
                          <a:ea typeface="Cambria" pitchFamily="18" charset="0"/>
                          <a:cs typeface="Times New Roman"/>
                        </a:rPr>
                        <a:t>hệ</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thống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kênh</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rạch</a:t>
                      </a:r>
                      <a:r>
                        <a:rPr lang="en-US" sz="1900" dirty="0" smtClean="0">
                          <a:effectLst/>
                          <a:latin typeface="Cambria" pitchFamily="18" charset="0"/>
                          <a:ea typeface="Cambria" pitchFamily="18" charset="0"/>
                          <a:cs typeface="Times New Roman"/>
                        </a:rPr>
                        <a:t> </a:t>
                      </a:r>
                      <a:r>
                        <a:rPr lang="vi-VN" sz="1900" dirty="0" smtClean="0">
                          <a:effectLst/>
                          <a:latin typeface="Cambria" pitchFamily="18" charset="0"/>
                          <a:ea typeface="Cambria" pitchFamily="18" charset="0"/>
                          <a:cs typeface="Times New Roman"/>
                        </a:rPr>
                        <a:t>dày đặc</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Nhiều</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vùng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trũng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lớn</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Đồng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Tháp</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Mười</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Tứ</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giác</a:t>
                      </a:r>
                      <a:r>
                        <a:rPr lang="en-US" sz="1900" dirty="0" smtClean="0">
                          <a:effectLst/>
                          <a:latin typeface="Cambria" pitchFamily="18" charset="0"/>
                          <a:ea typeface="Cambria" pitchFamily="18" charset="0"/>
                          <a:cs typeface="Times New Roman"/>
                        </a:rPr>
                        <a:t> Long </a:t>
                      </a:r>
                      <a:r>
                        <a:rPr lang="en-US" sz="1900" dirty="0" err="1" smtClean="0">
                          <a:effectLst/>
                          <a:latin typeface="Cambria" pitchFamily="18" charset="0"/>
                          <a:ea typeface="Cambria" pitchFamily="18" charset="0"/>
                          <a:cs typeface="Times New Roman"/>
                        </a:rPr>
                        <a:t>Xuyên</a:t>
                      </a:r>
                      <a:r>
                        <a:rPr lang="vi-VN" sz="1900" dirty="0" smtClean="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smtClean="0">
                <a:solidFill>
                  <a:srgbClr val="FF0000"/>
                </a:solidFill>
                <a:latin typeface="Cambria" panose="02040503050406030204" pitchFamily="18" charset="0"/>
                <a:ea typeface="Cambria" panose="02040503050406030204" pitchFamily="18" charset="0"/>
              </a:rPr>
              <a:t>T</a:t>
            </a:r>
            <a:r>
              <a:rPr lang="vi-VN" sz="2100" i="1" dirty="0" smtClean="0">
                <a:solidFill>
                  <a:srgbClr val="FF0000"/>
                </a:solidFill>
                <a:latin typeface="Cambria" panose="02040503050406030204" pitchFamily="18" charset="0"/>
                <a:ea typeface="Cambria" panose="02040503050406030204" pitchFamily="18" charset="0"/>
              </a:rPr>
              <a:t>ìm </a:t>
            </a:r>
            <a:r>
              <a:rPr lang="vi-VN" sz="2100" i="1" dirty="0">
                <a:solidFill>
                  <a:srgbClr val="FF0000"/>
                </a:solidFill>
                <a:latin typeface="Cambria" panose="02040503050406030204" pitchFamily="18" charset="0"/>
                <a:ea typeface="Cambria" panose="02040503050406030204" pitchFamily="18" charset="0"/>
              </a:rPr>
              <a:t>hiểu ảnh hưởng của các dạng địa hình của địa phương </a:t>
            </a:r>
            <a:r>
              <a:rPr lang="vi-VN" sz="2100" i="1" dirty="0" smtClean="0">
                <a:solidFill>
                  <a:srgbClr val="FF0000"/>
                </a:solidFill>
                <a:latin typeface="Cambria" panose="02040503050406030204" pitchFamily="18" charset="0"/>
                <a:ea typeface="Cambria" panose="02040503050406030204" pitchFamily="18" charset="0"/>
              </a:rPr>
              <a:t>đến </a:t>
            </a:r>
            <a:r>
              <a:rPr lang="vi-VN" sz="2100" i="1" dirty="0">
                <a:solidFill>
                  <a:srgbClr val="FF0000"/>
                </a:solidFill>
                <a:latin typeface="Cambria" panose="02040503050406030204" pitchFamily="18" charset="0"/>
                <a:ea typeface="Cambria" panose="02040503050406030204" pitchFamily="18" charset="0"/>
              </a:rPr>
              <a:t>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7800" y="2895600"/>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CHUNG CỦA ĐỊA HÌNH</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đồi núi chiếm bao nhiêu? Đồi núi thấp dưới 1000m chiến bao </a:t>
            </a:r>
            <a:r>
              <a:rPr lang="vi-VN" sz="2400" i="1" dirty="0" smtClean="0">
                <a:solidFill>
                  <a:srgbClr val="FF0000"/>
                </a:solidFill>
                <a:latin typeface="Cambria" panose="02040503050406030204" pitchFamily="18" charset="0"/>
                <a:ea typeface="Cambria" panose="02040503050406030204" pitchFamily="18" charset="0"/>
              </a:rPr>
              <a:t>nhiêu</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diện </a:t>
            </a:r>
            <a:r>
              <a:rPr lang="vi-VN" sz="2400" i="1" dirty="0">
                <a:solidFill>
                  <a:srgbClr val="FF0000"/>
                </a:solidFill>
                <a:latin typeface="Cambria" panose="02040503050406030204" pitchFamily="18" charset="0"/>
                <a:ea typeface="Cambria" panose="02040503050406030204" pitchFamily="18" charset="0"/>
              </a:rPr>
              <a:t>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Đồi núi chiếm 3/4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Trong đó đồi núi thấp dưới 1000m chiến 85%</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diện tích lãnh thổ</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đỉnh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2000m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cs typeface="Times New Roman"/>
              </a:rPr>
              <a:t> -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thổ</a:t>
            </a:r>
            <a:r>
              <a:rPr lang="en-US" sz="2100" dirty="0" smtClean="0">
                <a:latin typeface="Cambria" pitchFamily="18" charset="0"/>
                <a:ea typeface="Cambria" pitchFamily="18" charset="0"/>
                <a:cs typeface="Times New Roman"/>
              </a:rPr>
              <a:t>.</a:t>
            </a:r>
          </a:p>
          <a:p>
            <a:pPr algn="just">
              <a:spcBef>
                <a:spcPts val="600"/>
              </a:spcBef>
              <a:spcAft>
                <a:spcPts val="0"/>
              </a:spcAft>
            </a:pPr>
            <a:r>
              <a:rPr lang="en-US" sz="2100" dirty="0" smtClean="0">
                <a:latin typeface="Cambria" pitchFamily="18" charset="0"/>
                <a:ea typeface="Cambria" pitchFamily="18" charset="0"/>
                <a:cs typeface="Times New Roman"/>
              </a:rPr>
              <a:t> </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Một</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số</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đỉnh</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cao</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trên</a:t>
            </a:r>
            <a:r>
              <a:rPr lang="en-US" sz="2100" dirty="0" smtClean="0">
                <a:latin typeface="Cambria" pitchFamily="18" charset="0"/>
                <a:ea typeface="Cambria" pitchFamily="18" charset="0"/>
                <a:cs typeface="Times New Roman"/>
              </a:rPr>
              <a:t> 2000m: </a:t>
            </a:r>
            <a:r>
              <a:rPr lang="en-US" sz="2100" dirty="0" err="1" smtClean="0">
                <a:latin typeface="Cambria" pitchFamily="18" charset="0"/>
                <a:ea typeface="Cambria" pitchFamily="18" charset="0"/>
                <a:cs typeface="Times New Roman"/>
              </a:rPr>
              <a:t>Phan</a:t>
            </a:r>
            <a:r>
              <a:rPr lang="en-US" sz="2100" dirty="0" smtClean="0">
                <a:latin typeface="Cambria" pitchFamily="18" charset="0"/>
                <a:ea typeface="Cambria" pitchFamily="18" charset="0"/>
                <a:cs typeface="Times New Roman"/>
              </a:rPr>
              <a:t>-xi-</a:t>
            </a:r>
            <a:r>
              <a:rPr lang="en-US" sz="2100" dirty="0" err="1" smtClean="0">
                <a:latin typeface="Cambria" pitchFamily="18" charset="0"/>
                <a:ea typeface="Cambria" pitchFamily="18" charset="0"/>
                <a:cs typeface="Times New Roman"/>
              </a:rPr>
              <a:t>păng</a:t>
            </a:r>
            <a:r>
              <a:rPr lang="en-US" sz="2100" dirty="0" smtClean="0">
                <a:latin typeface="Cambria" pitchFamily="18" charset="0"/>
                <a:ea typeface="Cambria" pitchFamily="18" charset="0"/>
                <a:cs typeface="Times New Roman"/>
              </a:rPr>
              <a:t> 3147m, </a:t>
            </a:r>
            <a:r>
              <a:rPr lang="en-US" sz="2100" dirty="0" err="1" smtClean="0">
                <a:latin typeface="Cambria" pitchFamily="18" charset="0"/>
                <a:ea typeface="Cambria" pitchFamily="18" charset="0"/>
                <a:cs typeface="Times New Roman"/>
              </a:rPr>
              <a:t>Phu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Luông</a:t>
            </a:r>
            <a:r>
              <a:rPr lang="en-US" sz="2100" dirty="0" smtClean="0">
                <a:latin typeface="Cambria" pitchFamily="18" charset="0"/>
                <a:ea typeface="Cambria" pitchFamily="18" charset="0"/>
                <a:cs typeface="Times New Roman"/>
              </a:rPr>
              <a:t> 2985m, </a:t>
            </a:r>
            <a:r>
              <a:rPr lang="en-US" sz="2100" dirty="0" err="1" smtClean="0">
                <a:latin typeface="Cambria" pitchFamily="18" charset="0"/>
                <a:ea typeface="Cambria" pitchFamily="18" charset="0"/>
                <a:cs typeface="Times New Roman"/>
              </a:rPr>
              <a:t>Pu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a:t>
            </a:r>
            <a:r>
              <a:rPr lang="en-US" sz="2100" dirty="0" smtClean="0">
                <a:latin typeface="Cambria" pitchFamily="18" charset="0"/>
                <a:ea typeface="Cambria" pitchFamily="18" charset="0"/>
                <a:cs typeface="Times New Roman"/>
              </a:rPr>
              <a:t>Lai </a:t>
            </a:r>
            <a:r>
              <a:rPr lang="en-US" sz="2100" dirty="0" err="1" smtClean="0">
                <a:latin typeface="Cambria" pitchFamily="18" charset="0"/>
                <a:ea typeface="Cambria" pitchFamily="18" charset="0"/>
                <a:cs typeface="Times New Roman"/>
              </a:rPr>
              <a:t>Leng</a:t>
            </a:r>
            <a:r>
              <a:rPr lang="en-US" sz="2100" dirty="0" smtClean="0">
                <a:latin typeface="Cambria" pitchFamily="18" charset="0"/>
                <a:ea typeface="Cambria" pitchFamily="18" charset="0"/>
                <a:cs typeface="Times New Roman"/>
              </a:rPr>
              <a:t> 2711m, </a:t>
            </a:r>
            <a:r>
              <a:rPr lang="en-US" sz="2100" dirty="0" err="1" smtClean="0">
                <a:latin typeface="Cambria" pitchFamily="18" charset="0"/>
                <a:ea typeface="Cambria" pitchFamily="18" charset="0"/>
                <a:cs typeface="Times New Roman"/>
              </a:rPr>
              <a:t>Ngọc</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Linh</a:t>
            </a:r>
            <a:r>
              <a:rPr lang="en-US" sz="2100" dirty="0" smtClean="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Phan</a:t>
            </a:r>
            <a:r>
              <a:rPr lang="en-US" sz="1000" b="1" dirty="0" smtClean="0">
                <a:effectLst/>
              </a:rPr>
              <a:t>-xi-</a:t>
            </a:r>
            <a:r>
              <a:rPr lang="en-US" sz="1000" b="1" dirty="0" err="1" smtClean="0">
                <a:effectLst/>
              </a:rPr>
              <a:t>păng</a:t>
            </a:r>
            <a:r>
              <a:rPr lang="en-US" sz="1000" b="1" dirty="0"/>
              <a:t> </a:t>
            </a:r>
            <a:r>
              <a:rPr lang="en-US" sz="1000" b="1" dirty="0" smtClean="0"/>
              <a:t>(</a:t>
            </a:r>
            <a:r>
              <a:rPr lang="en-US" sz="1000" b="1" dirty="0" smtClean="0">
                <a:effectLst/>
              </a:rPr>
              <a:t>3147m)</a:t>
            </a:r>
            <a:endParaRPr lang="en-US" sz="1000" b="1" dirty="0">
              <a:effectLst/>
            </a:endParaRP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smtClean="0"/>
              <a:t> (</a:t>
            </a:r>
            <a:r>
              <a:rPr lang="en-US" sz="1000" b="1" dirty="0" smtClean="0">
                <a:effectLst/>
              </a:rPr>
              <a:t>2711m)</a:t>
            </a:r>
            <a:endParaRPr lang="en-US" sz="1000" b="1" dirty="0">
              <a:effectLst/>
            </a:endParaRP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Phu</a:t>
            </a:r>
            <a:r>
              <a:rPr lang="en-US" sz="1000" b="1" dirty="0" smtClean="0"/>
              <a:t> </a:t>
            </a:r>
            <a:r>
              <a:rPr lang="en-US" sz="1000" b="1" dirty="0" err="1" smtClean="0"/>
              <a:t>Luông</a:t>
            </a:r>
            <a:r>
              <a:rPr lang="en-US" sz="1000" b="1" dirty="0" smtClean="0"/>
              <a:t> (</a:t>
            </a:r>
            <a:r>
              <a:rPr lang="en-US" sz="1000" b="1" dirty="0" smtClean="0">
                <a:effectLst/>
              </a:rPr>
              <a:t>2985m)</a:t>
            </a:r>
            <a:endParaRPr lang="en-US" sz="1000" b="1" dirty="0">
              <a:effectLst/>
            </a:endParaRP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Ngọc</a:t>
            </a:r>
            <a:r>
              <a:rPr lang="en-US" sz="1000" b="1" dirty="0" smtClean="0"/>
              <a:t> </a:t>
            </a:r>
            <a:r>
              <a:rPr lang="en-US" sz="1000" b="1" dirty="0" err="1" smtClean="0"/>
              <a:t>Linh</a:t>
            </a:r>
            <a:r>
              <a:rPr lang="en-US" sz="1000" b="1" dirty="0" smtClean="0"/>
              <a:t> (</a:t>
            </a:r>
            <a:r>
              <a:rPr lang="en-US" sz="1000" b="1" dirty="0" smtClean="0">
                <a:effectLst/>
              </a:rPr>
              <a:t>2598m)</a:t>
            </a:r>
            <a:endParaRPr lang="en-US" sz="1000" b="1" dirty="0">
              <a:effectLst/>
            </a:endParaRP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Ngọc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Phan</a:t>
            </a:r>
            <a:r>
              <a:rPr lang="en-US" dirty="0" smtClean="0">
                <a:latin typeface="Cambria" pitchFamily="18" charset="0"/>
                <a:ea typeface="Cambria" pitchFamily="18" charset="0"/>
              </a:rPr>
              <a:t>-xi-</a:t>
            </a:r>
            <a:r>
              <a:rPr lang="en-US" dirty="0" err="1" smtClean="0">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7860</TotalTime>
  <Words>4642</Words>
  <Application>Microsoft Office PowerPoint</Application>
  <PresentationFormat>On-screen Show (4:3)</PresentationFormat>
  <Paragraphs>517</Paragraphs>
  <Slides>57</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57</vt:i4>
      </vt:variant>
    </vt:vector>
  </HeadingPairs>
  <TitlesOfParts>
    <vt:vector size="64" baseType="lpstr">
      <vt:lpstr>Arial</vt:lpstr>
      <vt:lpstr>Calibri</vt:lpstr>
      <vt:lpstr>Cambria</vt:lpstr>
      <vt:lpstr>Times New Roman</vt:lpstr>
      <vt:lpstr>VNI-Times</vt:lpstr>
      <vt:lpstr>Office Theme</vt:lpstr>
      <vt:lpstr>Default Design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Chu Thi Truc</cp:lastModifiedBy>
  <cp:revision>483</cp:revision>
  <dcterms:created xsi:type="dcterms:W3CDTF">2016-02-15T14:28:12Z</dcterms:created>
  <dcterms:modified xsi:type="dcterms:W3CDTF">2025-01-09T04:40:59Z</dcterms:modified>
</cp:coreProperties>
</file>