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  <p:sldMasterId id="2147483684" r:id="rId3"/>
    <p:sldMasterId id="2147483753" r:id="rId4"/>
    <p:sldMasterId id="2147483797" r:id="rId5"/>
  </p:sldMasterIdLst>
  <p:notesMasterIdLst>
    <p:notesMasterId r:id="rId19"/>
  </p:notesMasterIdLst>
  <p:sldIdLst>
    <p:sldId id="11088692" r:id="rId6"/>
    <p:sldId id="544" r:id="rId7"/>
    <p:sldId id="284" r:id="rId8"/>
    <p:sldId id="11088650" r:id="rId9"/>
    <p:sldId id="258" r:id="rId10"/>
    <p:sldId id="11088651" r:id="rId11"/>
    <p:sldId id="333" r:id="rId12"/>
    <p:sldId id="546" r:id="rId13"/>
    <p:sldId id="320" r:id="rId14"/>
    <p:sldId id="2007578012" r:id="rId15"/>
    <p:sldId id="2007578006" r:id="rId16"/>
    <p:sldId id="2007578011" r:id="rId17"/>
    <p:sldId id="347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2E"/>
    <a:srgbClr val="AD13A2"/>
    <a:srgbClr val="11780D"/>
    <a:srgbClr val="87D5ED"/>
    <a:srgbClr val="E6A2E9"/>
    <a:srgbClr val="EAA3AD"/>
    <a:srgbClr val="FFA822"/>
    <a:srgbClr val="5C8C3C"/>
    <a:srgbClr val="9DE4BC"/>
    <a:srgbClr val="FEA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93" d="100"/>
          <a:sy n="93" d="100"/>
        </p:scale>
        <p:origin x="21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09C17-CE08-40B7-AA6D-26217CB64304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7C59F-CAB2-4151-9AB9-784D5D4F9B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795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E84CD-114C-4AB1-A301-9740D6EB1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082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548ED-199D-0AE7-F07F-60516DCE6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6056C90-47E0-9816-7E04-EE12D7BD05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40F9B64-A6B4-29D2-05FC-3C7956E0E7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600484-3A58-E6DB-6A62-E8289C1B82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320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808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09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120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341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7C59F-CAB2-4151-9AB9-784D5D4F9B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274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618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34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tự</a:t>
            </a:r>
            <a:r>
              <a:rPr lang="en-US" baseline="0" dirty="0"/>
              <a:t> do chia </a:t>
            </a:r>
            <a:r>
              <a:rPr lang="en-US" baseline="0" dirty="0" err="1"/>
              <a:t>sẻ</a:t>
            </a:r>
            <a:endParaRPr lang="en-US" baseline="0" dirty="0"/>
          </a:p>
          <a:p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r>
              <a:rPr lang="en-US" baseline="0" dirty="0"/>
              <a:t>,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. </a:t>
            </a:r>
            <a:r>
              <a:rPr lang="en-US" baseline="0" dirty="0" err="1"/>
              <a:t>Vì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lâu</a:t>
            </a:r>
            <a:r>
              <a:rPr lang="en-US" baseline="0" dirty="0"/>
              <a:t>,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áp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,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thấm</a:t>
            </a:r>
            <a:r>
              <a:rPr lang="en-US" baseline="0" dirty="0"/>
              <a:t> </a:t>
            </a:r>
            <a:r>
              <a:rPr lang="en-US" baseline="0" dirty="0" err="1"/>
              <a:t>thía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đẹp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589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126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993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335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74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564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884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562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363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245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47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679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986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092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42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410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248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8619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01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242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29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19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12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45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576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5827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2551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33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11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195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0035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FBAA7-C0AD-4998-8001-845603DCA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0C2571-2322-44BF-B1FF-68AA2511C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801B1-6CA2-4C0E-8D29-D2E3C5BFD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2/12/25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C6A86-E4D9-44AA-944B-FCAF81B53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F94CC-BB44-43EF-BA4E-AE49C160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40423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55722-E1CE-488D-BD31-312871E71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3FDE6-5E22-41D8-9F6A-6AE5CF1F3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AE4A6-FB83-4E7B-AFD9-E07B42DF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2/12/25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97477-F248-4AC1-93BD-13CEAA1B4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CC01B-53F8-4A7E-95BD-EC0C831D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54214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FC261-DF59-428A-8ABB-6578986B4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73084-2094-4871-8A80-E4B223501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1135-367A-4AB6-9C4B-E8E9A9F51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2/12/25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83D0F-778F-4D10-914D-D18037420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FC26E-162E-4B1E-AFFD-B150230E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47616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1842A-6CC9-43F8-9DCF-8C85D5AB7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F250C-FC52-45C1-BB64-5074CEA597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49A0EC-6621-47DF-87A2-A613A10DF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EB113-5E5F-431B-81D8-934595D52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2/12/25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602F8-5A52-41B9-B922-82547120B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AA4BB5-E10B-43CB-9F02-F6C8617D4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2350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083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2680B-1EA7-4B09-A6BE-B468C7A8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7A3D2-A390-47E6-9261-9047F8DB7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A349E-ABAF-44A2-8A11-BF4ACBE52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5DF7FE-172F-40B7-A43A-B6DE295F0E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CDF95B-D18E-4CE7-AB85-A90CAD4EC4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12590C-2293-4BC2-B04E-3B5293036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2/12/25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D2C950-A4BA-413F-9E70-DB95B5879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ADDAE4-50E5-477C-9906-6C817BA5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91652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A1ED7-F9AA-44C6-9BE2-5C75EF7FD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9BEEF8-EA1E-4CF4-AB53-9EBDF893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2/12/25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CFBF7-96A5-4FA9-A338-2C9F011EF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6FFA4-0E70-4537-AE2B-A52317E9D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9987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0A8C72-71CA-4AF6-9C67-0A55BBEE5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2/12/25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B2CF96-4C01-4A2A-A05A-D43127AF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1533A-344E-4909-BF81-3F1675DCB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95812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3E70A-9BD0-4C5E-AC80-0C904A725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DAF94-CCBF-498D-8448-FBDF06D16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AF373-ED28-4B51-BF31-A8737062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FD04D-AAF0-4131-B478-B58F921C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2/12/25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DAAB5-87FE-42DC-9A4A-F927F6A4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66DCA-DF0E-4EC2-B16C-76FBB2FD4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76848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CC550-6118-4950-9806-9035F023F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78F40-3657-43DC-AE60-05A28301BF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2C5A0-AA9F-404E-8507-4F89215EC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3C2C7-DF76-4F0C-8701-375B4B7DE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2/12/25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B9B7A-736A-4289-BAE2-818584FAC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711EF-8F20-4164-86E0-9D79154C2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72641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987CD-06B7-45AE-A0DB-484C7AAC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4CF03A-F461-4A5C-9818-605C3F289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E61EB-CE51-483F-9561-AC9F7FCAE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2/12/25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77879-57FB-4804-880F-2C8B237A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5C4C7-7A80-4ABF-A19B-1506B0FE7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47022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D94CB6-8E8C-483A-8D6D-0DF4F1B56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F98FBA-E23C-4ECD-B82F-FA687CF1F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5D7E8-A5A7-4850-B6F2-B4148683F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2/12/25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498EE-000A-4A53-8C35-104753DF0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F59B9-EA01-4AA7-BE39-AB59EE35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46976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12192000" cy="68764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6" name="Google Shape;276;p11"/>
          <p:cNvSpPr/>
          <p:nvPr/>
        </p:nvSpPr>
        <p:spPr>
          <a:xfrm>
            <a:off x="-666948" y="-735873"/>
            <a:ext cx="1405600" cy="14056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7" name="Google Shape;277;p11"/>
          <p:cNvSpPr/>
          <p:nvPr/>
        </p:nvSpPr>
        <p:spPr>
          <a:xfrm>
            <a:off x="563800" y="-150287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" name="Google Shape;278;p11"/>
          <p:cNvSpPr/>
          <p:nvPr/>
        </p:nvSpPr>
        <p:spPr>
          <a:xfrm>
            <a:off x="701637" y="487327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" name="Google Shape;279;p11"/>
          <p:cNvSpPr/>
          <p:nvPr/>
        </p:nvSpPr>
        <p:spPr>
          <a:xfrm>
            <a:off x="279800" y="719876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6" name="Google Shape;286;p11"/>
          <p:cNvSpPr/>
          <p:nvPr/>
        </p:nvSpPr>
        <p:spPr>
          <a:xfrm>
            <a:off x="38593" y="836813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793717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A04F3D-EB07-4A50-B5CE-4BEC427AA68D}"/>
              </a:ext>
            </a:extLst>
          </p:cNvPr>
          <p:cNvGrpSpPr/>
          <p:nvPr userDrawn="1"/>
        </p:nvGrpSpPr>
        <p:grpSpPr>
          <a:xfrm flipV="1">
            <a:off x="-2" y="6083299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95411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B68E2AC-23C1-42B4-9812-AF2F759578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06CE87F1-6E2C-4AA6-9E79-442DBE2D53F9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F90CEA9-F11E-4539-8BBB-2C10D46E3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FD7894D-EA47-402D-8C23-BD7C610EF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87A681C-339F-4D38-8FD2-DB5D51B650F6}"/>
              </a:ext>
            </a:extLst>
          </p:cNvPr>
          <p:cNvGrpSpPr/>
          <p:nvPr userDrawn="1"/>
        </p:nvGrpSpPr>
        <p:grpSpPr>
          <a:xfrm flipV="1">
            <a:off x="-2" y="6083299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020D3F8-B608-4D2D-8B7B-B2B0F4CA5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B9C76FF-DA16-44B6-9B16-832FFAC4A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577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0138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D77EC3-D169-4B80-AF0F-F03A613D8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40DBE4-5E24-4F8F-A52A-4DA40C8A7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051CB7-AB54-4800-8A85-03F9210BD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D1A578-49CC-4028-9AC7-E9191F7C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3DCCCE-D830-448B-81BA-7DFDFB9CF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29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070699-5401-460D-929F-C9D753C00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5F1991-CFAE-447F-B733-FEC01F970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DFD013-9FEE-4901-BFC2-3A397E01D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ED650A-CAA8-4917-A541-2B730581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3AEC7A7-2C13-4169-925F-998E27D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B7E4893-DFE4-4A31-9183-1051D048E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3933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7B6387-8537-4B6B-8D75-CF29ED5FD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12527E-EDCA-4C6A-BEA6-AD159F5FD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D6AEA7-C5E7-43B8-A1D2-09877771C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FBC525A-C9D4-4747-BB93-4D9688CE4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A1C7DE3-3A23-4CEA-A63A-096E92E189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ADF506D-04C9-4362-B905-122D83DED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8C765E4-2C99-4FAE-A370-D1A85F457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BA30D1-6FF0-495A-9058-66F66D6C3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024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37B429-C0C0-4275-9107-73213A451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2A32103-ACF7-4738-B0E2-BE11E1740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5C8176-E83F-43B5-B2C4-40EE77831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E53E16-C27E-48CC-A56D-8770FDD56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7018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D8D7994-2C70-4F19-9BA8-67314027A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8C25292-5782-4E4C-9554-E70D32F9A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4ADB77-7515-45AF-B676-89180724D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7147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3BF46-F47A-47A8-90B4-C1FC339FE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B717BD-D402-4692-A367-26E3BAEAE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B36764-3F27-448A-BD0C-EC1D95642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54FB56-997D-441C-93DA-F8DCAE4D3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99D5742-37B3-416D-AA54-0654027B1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CBE432-7A70-41F1-A2B3-AB5434720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3616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539D51-3ED9-4F54-9CE2-BB3245B09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BAF52A1-C4C1-4892-90EC-F69323C564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AE4FD6-A3FB-4C6A-93A6-DD1833400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CE8118F-CACA-448D-8906-F8A95D2CA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B8EDD-12B1-442C-AF3D-CF5FA368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DC9060-82F6-4296-8F2A-B59DD63C0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9915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116F3-9AEE-459F-A070-B27562451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23E60E9-A149-441B-97C1-F5EDF7BAE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1E54E1-95D6-4DB9-81D2-B95CD650A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A44F5E-E33E-4986-8103-2C099FD3E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2D0279-076C-467D-8759-84F30FBE5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0683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A80199-F59A-4793-BA46-9600705777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787C77C-0CA2-4E4D-8E67-2532B675FC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110CA3-C8C8-40B9-B3BC-E8D5F0E7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F5A0D-8F0E-493A-938B-162679E27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5A2C7C-DFE2-48B4-A88B-1B194808B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1838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72AB4-939F-4C30-B16B-D0E1D6E89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86BC-7CC0-44D8-826A-391AF8CE169B}" type="datetimeFigureOut">
              <a:rPr lang="en-US"/>
              <a:pPr>
                <a:defRPr/>
              </a:pPr>
              <a:t>12/2/25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99004-1AC3-4956-A395-298866C0F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914D5-2F3A-4959-992C-982D5B585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70612-9A1F-4D1E-B758-6D13814E266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32618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49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105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036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91CD-2433-4962-AE19-F771CB78249C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93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91CD-2433-4962-AE19-F771CB78249C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844A0-46E9-4F93-90C1-84CDCB454B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63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5"/>
            <a:ext cx="12184782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349430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-349430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-349430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-349430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349430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70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12/2/25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3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28868B-E734-456E-AD8D-F1BCECACC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C85AA-3D3E-4176-A6B2-33F0FD49D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E5F7F-9FA1-4296-A1C5-ED636A7230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36502-40D9-4DED-AB80-9F49960D7E40}" type="datetimeFigureOut">
              <a:rPr lang="vi-VN" smtClean="0"/>
              <a:t>2/12/25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03613-269D-48C0-A65A-AA6498E0D0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30C40-F2BD-48DC-A98B-98E3E43CA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63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5C73302-7F50-4D2B-9D78-82CDD5D6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2BC668-8D53-47E9-92FF-FFA1090D2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34DA9E-4ED3-4E55-A776-D45F8FEB52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26D891A-3542-48F5-8488-555B99507AF3}" type="datetimeFigureOut">
              <a:rPr lang="zh-CN" altLang="en-US" smtClean="0"/>
              <a:pPr/>
              <a:t>2025/12/2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CE7E76-E393-4F1A-B939-1336329CB1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EB0F7E-7573-4782-93C4-72AF86326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C79ABF7-15B2-445E-A2B9-1E06EF41F89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557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74D84869-7CAF-D3D6-EF81-8568C101EB77}"/>
              </a:ext>
            </a:extLst>
          </p:cNvPr>
          <p:cNvGrpSpPr/>
          <p:nvPr/>
        </p:nvGrpSpPr>
        <p:grpSpPr>
          <a:xfrm>
            <a:off x="553834" y="632685"/>
            <a:ext cx="11524435" cy="6125233"/>
            <a:chOff x="0" y="0"/>
            <a:chExt cx="22491916" cy="12036549"/>
          </a:xfrm>
        </p:grpSpPr>
        <p:grpSp>
          <p:nvGrpSpPr>
            <p:cNvPr id="17" name="Group 3">
              <a:extLst>
                <a:ext uri="{FF2B5EF4-FFF2-40B4-BE49-F238E27FC236}">
                  <a16:creationId xmlns:a16="http://schemas.microsoft.com/office/drawing/2014/main" id="{C882D780-107B-4B6D-53CE-AF228BCD13C3}"/>
                </a:ext>
              </a:extLst>
            </p:cNvPr>
            <p:cNvGrpSpPr/>
            <p:nvPr/>
          </p:nvGrpSpPr>
          <p:grpSpPr>
            <a:xfrm>
              <a:off x="0" y="0"/>
              <a:ext cx="22491916" cy="12036549"/>
              <a:chOff x="0" y="0"/>
              <a:chExt cx="4375300" cy="2341442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4A136601-0EC1-E7D2-9A37-BCE74899F419}"/>
                  </a:ext>
                </a:extLst>
              </p:cNvPr>
              <p:cNvSpPr/>
              <p:nvPr/>
            </p:nvSpPr>
            <p:spPr>
              <a:xfrm>
                <a:off x="0" y="0"/>
                <a:ext cx="4375300" cy="2341442"/>
              </a:xfrm>
              <a:custGeom>
                <a:avLst/>
                <a:gdLst/>
                <a:ahLst/>
                <a:cxnLst/>
                <a:rect l="l" t="t" r="r" b="b"/>
                <a:pathLst>
                  <a:path w="4375300" h="2341442">
                    <a:moveTo>
                      <a:pt x="9179" y="0"/>
                    </a:moveTo>
                    <a:lnTo>
                      <a:pt x="4366121" y="0"/>
                    </a:lnTo>
                    <a:cubicBezTo>
                      <a:pt x="4368555" y="0"/>
                      <a:pt x="4370890" y="967"/>
                      <a:pt x="4372611" y="2688"/>
                    </a:cubicBezTo>
                    <a:cubicBezTo>
                      <a:pt x="4374333" y="4410"/>
                      <a:pt x="4375300" y="6745"/>
                      <a:pt x="4375300" y="9179"/>
                    </a:cubicBezTo>
                    <a:lnTo>
                      <a:pt x="4375300" y="2332263"/>
                    </a:lnTo>
                    <a:cubicBezTo>
                      <a:pt x="4375300" y="2334697"/>
                      <a:pt x="4374333" y="2337032"/>
                      <a:pt x="4372611" y="2338753"/>
                    </a:cubicBezTo>
                    <a:cubicBezTo>
                      <a:pt x="4370890" y="2340475"/>
                      <a:pt x="4368555" y="2341442"/>
                      <a:pt x="4366121" y="2341442"/>
                    </a:cubicBezTo>
                    <a:lnTo>
                      <a:pt x="9179" y="2341442"/>
                    </a:lnTo>
                    <a:cubicBezTo>
                      <a:pt x="6745" y="2341442"/>
                      <a:pt x="4410" y="2340475"/>
                      <a:pt x="2688" y="2338753"/>
                    </a:cubicBezTo>
                    <a:cubicBezTo>
                      <a:pt x="967" y="2337032"/>
                      <a:pt x="0" y="2334697"/>
                      <a:pt x="0" y="2332263"/>
                    </a:cubicBezTo>
                    <a:lnTo>
                      <a:pt x="0" y="9179"/>
                    </a:lnTo>
                    <a:cubicBezTo>
                      <a:pt x="0" y="6745"/>
                      <a:pt x="967" y="4410"/>
                      <a:pt x="2688" y="2688"/>
                    </a:cubicBezTo>
                    <a:cubicBezTo>
                      <a:pt x="4410" y="967"/>
                      <a:pt x="6745" y="0"/>
                      <a:pt x="9179" y="0"/>
                    </a:cubicBezTo>
                    <a:close/>
                  </a:path>
                </a:pathLst>
              </a:custGeom>
              <a:solidFill>
                <a:srgbClr val="FFFAEF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914446"/>
                <a:endParaRPr lang="en-US" sz="2667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TextBox 5">
                <a:extLst>
                  <a:ext uri="{FF2B5EF4-FFF2-40B4-BE49-F238E27FC236}">
                    <a16:creationId xmlns:a16="http://schemas.microsoft.com/office/drawing/2014/main" id="{0777442A-48AB-F7CB-D93A-58E5331DCD9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375300" cy="23795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914446">
                  <a:lnSpc>
                    <a:spcPts val="2659"/>
                  </a:lnSpc>
                  <a:spcBef>
                    <a:spcPct val="0"/>
                  </a:spcBef>
                </a:pPr>
                <a:endParaRPr sz="2667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433819D4-9FF0-9496-7890-3C94DB09444C}"/>
                </a:ext>
              </a:extLst>
            </p:cNvPr>
            <p:cNvSpPr txBox="1"/>
            <p:nvPr/>
          </p:nvSpPr>
          <p:spPr>
            <a:xfrm>
              <a:off x="20149615" y="423725"/>
              <a:ext cx="353327" cy="373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914446">
                <a:lnSpc>
                  <a:spcPts val="2659"/>
                </a:lnSpc>
              </a:pPr>
              <a:endParaRPr sz="2667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3E86134F-BFBD-93B2-3A30-948F63853962}"/>
                </a:ext>
              </a:extLst>
            </p:cNvPr>
            <p:cNvSpPr txBox="1"/>
            <p:nvPr/>
          </p:nvSpPr>
          <p:spPr>
            <a:xfrm>
              <a:off x="20788280" y="423725"/>
              <a:ext cx="353327" cy="373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914446">
                <a:lnSpc>
                  <a:spcPts val="2659"/>
                </a:lnSpc>
              </a:pPr>
              <a:endParaRPr sz="2667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TextBox 14">
              <a:extLst>
                <a:ext uri="{FF2B5EF4-FFF2-40B4-BE49-F238E27FC236}">
                  <a16:creationId xmlns:a16="http://schemas.microsoft.com/office/drawing/2014/main" id="{DD0C3F8B-8762-367E-1A8B-05A5FDD57E47}"/>
                </a:ext>
              </a:extLst>
            </p:cNvPr>
            <p:cNvSpPr txBox="1"/>
            <p:nvPr/>
          </p:nvSpPr>
          <p:spPr>
            <a:xfrm>
              <a:off x="21426948" y="423725"/>
              <a:ext cx="353327" cy="373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914446">
                <a:lnSpc>
                  <a:spcPts val="2659"/>
                </a:lnSpc>
              </a:pPr>
              <a:endParaRPr sz="2667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1132844" y="808041"/>
            <a:ext cx="9327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VIỆT HƯNG</a:t>
            </a:r>
          </a:p>
          <a:p>
            <a:pPr algn="ctr" defTabSz="914446"/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VIỆT HƯNG</a:t>
            </a:r>
          </a:p>
        </p:txBody>
      </p:sp>
      <p:sp>
        <p:nvSpPr>
          <p:cNvPr id="44" name="Freeform 2">
            <a:extLst>
              <a:ext uri="{FF2B5EF4-FFF2-40B4-BE49-F238E27FC236}">
                <a16:creationId xmlns:a16="http://schemas.microsoft.com/office/drawing/2014/main" id="{36E8FE63-BC3B-0566-E958-B7E8ED3A521A}"/>
              </a:ext>
            </a:extLst>
          </p:cNvPr>
          <p:cNvSpPr/>
          <p:nvPr/>
        </p:nvSpPr>
        <p:spPr>
          <a:xfrm>
            <a:off x="-307074" y="3889816"/>
            <a:ext cx="4984032" cy="3414061"/>
          </a:xfrm>
          <a:custGeom>
            <a:avLst/>
            <a:gdLst/>
            <a:ahLst/>
            <a:cxnLst/>
            <a:rect l="l" t="t" r="r" b="b"/>
            <a:pathLst>
              <a:path w="7088605" h="4855694">
                <a:moveTo>
                  <a:pt x="0" y="0"/>
                </a:moveTo>
                <a:lnTo>
                  <a:pt x="7088605" y="0"/>
                </a:lnTo>
                <a:lnTo>
                  <a:pt x="7088605" y="4855694"/>
                </a:lnTo>
                <a:lnTo>
                  <a:pt x="0" y="4855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6"/>
            <a:endParaRPr lang="en-US" sz="2667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B96DB9E2-9A34-AD44-8D23-65F6E14C7082}"/>
              </a:ext>
            </a:extLst>
          </p:cNvPr>
          <p:cNvSpPr/>
          <p:nvPr/>
        </p:nvSpPr>
        <p:spPr>
          <a:xfrm>
            <a:off x="10657667" y="2885186"/>
            <a:ext cx="2443635" cy="3879750"/>
          </a:xfrm>
          <a:custGeom>
            <a:avLst/>
            <a:gdLst/>
            <a:ahLst/>
            <a:cxnLst/>
            <a:rect l="l" t="t" r="r" b="b"/>
            <a:pathLst>
              <a:path w="5183359" h="8229600">
                <a:moveTo>
                  <a:pt x="0" y="0"/>
                </a:moveTo>
                <a:lnTo>
                  <a:pt x="5183359" y="0"/>
                </a:lnTo>
                <a:lnTo>
                  <a:pt x="51833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914446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2C045C4-A2F1-814A-A839-FBBC15FE89A4}"/>
              </a:ext>
            </a:extLst>
          </p:cNvPr>
          <p:cNvSpPr txBox="1"/>
          <p:nvPr/>
        </p:nvSpPr>
        <p:spPr>
          <a:xfrm>
            <a:off x="1795887" y="2477043"/>
            <a:ext cx="926326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ÔN THI VÀO LỚP 10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KĨ NĂNG ĐỌC HIỂU THƠ</a:t>
            </a:r>
          </a:p>
          <a:p>
            <a:pPr algn="ctr">
              <a:defRPr/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1E0E892-9021-304C-BC2C-D6832F45AB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990" y="750713"/>
            <a:ext cx="2044609" cy="185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89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70144-CA58-AA6F-70C1-01451E616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24CB6D70-5EEF-E968-C68B-EB20828D1F01}"/>
              </a:ext>
            </a:extLst>
          </p:cNvPr>
          <p:cNvGrpSpPr/>
          <p:nvPr/>
        </p:nvGrpSpPr>
        <p:grpSpPr>
          <a:xfrm>
            <a:off x="7628709" y="-95794"/>
            <a:ext cx="4750527" cy="4484912"/>
            <a:chOff x="7628709" y="-95794"/>
            <a:chExt cx="4750527" cy="4484912"/>
          </a:xfrm>
        </p:grpSpPr>
        <p:grpSp>
          <p:nvGrpSpPr>
            <p:cNvPr id="119" name="组合 118">
              <a:extLst>
                <a:ext uri="{FF2B5EF4-FFF2-40B4-BE49-F238E27FC236}">
                  <a16:creationId xmlns:a16="http://schemas.microsoft.com/office/drawing/2014/main" id="{389B1D28-D3EA-3371-3752-C18ADED7DDB1}"/>
                </a:ext>
              </a:extLst>
            </p:cNvPr>
            <p:cNvGrpSpPr/>
            <p:nvPr/>
          </p:nvGrpSpPr>
          <p:grpSpPr>
            <a:xfrm>
              <a:off x="7628709" y="-95794"/>
              <a:ext cx="4750527" cy="4484912"/>
              <a:chOff x="7628709" y="-95794"/>
              <a:chExt cx="4750527" cy="4484912"/>
            </a:xfrm>
          </p:grpSpPr>
          <p:grpSp>
            <p:nvGrpSpPr>
              <p:cNvPr id="122" name="组合 121">
                <a:extLst>
                  <a:ext uri="{FF2B5EF4-FFF2-40B4-BE49-F238E27FC236}">
                    <a16:creationId xmlns:a16="http://schemas.microsoft.com/office/drawing/2014/main" id="{1632684B-41F5-5CA5-99A7-93C3E3C49D6D}"/>
                  </a:ext>
                </a:extLst>
              </p:cNvPr>
              <p:cNvGrpSpPr/>
              <p:nvPr/>
            </p:nvGrpSpPr>
            <p:grpSpPr>
              <a:xfrm>
                <a:off x="8203475" y="-95794"/>
                <a:ext cx="4175761" cy="3570514"/>
                <a:chOff x="8203475" y="-95794"/>
                <a:chExt cx="4175761" cy="3570514"/>
              </a:xfrm>
            </p:grpSpPr>
            <p:sp>
              <p:nvSpPr>
                <p:cNvPr id="124" name="矩形 123">
                  <a:extLst>
                    <a:ext uri="{FF2B5EF4-FFF2-40B4-BE49-F238E27FC236}">
                      <a16:creationId xmlns:a16="http://schemas.microsoft.com/office/drawing/2014/main" id="{3C59E914-4B6D-3FD0-308B-1BB1ADEBB2A1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19B4C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" name="任意多边形 124">
                  <a:extLst>
                    <a:ext uri="{FF2B5EF4-FFF2-40B4-BE49-F238E27FC236}">
                      <a16:creationId xmlns:a16="http://schemas.microsoft.com/office/drawing/2014/main" id="{CCE01FDE-7EAB-75C5-20BE-CE07E1CB4E7B}"/>
                    </a:ext>
                  </a:extLst>
                </p:cNvPr>
                <p:cNvSpPr/>
                <p:nvPr/>
              </p:nvSpPr>
              <p:spPr>
                <a:xfrm>
                  <a:off x="8212184" y="-95794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6" name="任意多边形 125">
                  <a:extLst>
                    <a:ext uri="{FF2B5EF4-FFF2-40B4-BE49-F238E27FC236}">
                      <a16:creationId xmlns:a16="http://schemas.microsoft.com/office/drawing/2014/main" id="{194B3594-FE08-F7FE-7D41-3AF95B5555A9}"/>
                    </a:ext>
                  </a:extLst>
                </p:cNvPr>
                <p:cNvSpPr/>
                <p:nvPr/>
              </p:nvSpPr>
              <p:spPr>
                <a:xfrm>
                  <a:off x="8203475" y="-9144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3" name="任意多边形 122">
                <a:extLst>
                  <a:ext uri="{FF2B5EF4-FFF2-40B4-BE49-F238E27FC236}">
                    <a16:creationId xmlns:a16="http://schemas.microsoft.com/office/drawing/2014/main" id="{66696143-7BE7-32C5-1B26-67A1DDC24BA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0" name="图片 119">
              <a:extLst>
                <a:ext uri="{FF2B5EF4-FFF2-40B4-BE49-F238E27FC236}">
                  <a16:creationId xmlns:a16="http://schemas.microsoft.com/office/drawing/2014/main" id="{3F44FFC1-B29D-4CC4-32E9-C439DB8F0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21" name="图片 120">
              <a:extLst>
                <a:ext uri="{FF2B5EF4-FFF2-40B4-BE49-F238E27FC236}">
                  <a16:creationId xmlns:a16="http://schemas.microsoft.com/office/drawing/2014/main" id="{3D55170C-0426-5127-2446-0B8EBC23E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5F9C703D-43CC-5C37-4609-2FD8D7015D42}"/>
              </a:ext>
            </a:extLst>
          </p:cNvPr>
          <p:cNvSpPr txBox="1"/>
          <p:nvPr/>
        </p:nvSpPr>
        <p:spPr>
          <a:xfrm>
            <a:off x="3765718" y="528496"/>
            <a:ext cx="4660566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>
              <a:defRPr/>
            </a:pPr>
            <a:r>
              <a:rPr lang="en-US" sz="29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4842E8E-BCCE-1370-F0FD-4AAFE588CB59}"/>
              </a:ext>
            </a:extLst>
          </p:cNvPr>
          <p:cNvGrpSpPr/>
          <p:nvPr/>
        </p:nvGrpSpPr>
        <p:grpSpPr>
          <a:xfrm>
            <a:off x="657332" y="444377"/>
            <a:ext cx="4660567" cy="711911"/>
            <a:chOff x="8651437" y="299097"/>
            <a:chExt cx="6990850" cy="1067866"/>
          </a:xfrm>
        </p:grpSpPr>
        <p:pic>
          <p:nvPicPr>
            <p:cNvPr id="76" name="Picture 9">
              <a:extLst>
                <a:ext uri="{FF2B5EF4-FFF2-40B4-BE49-F238E27FC236}">
                  <a16:creationId xmlns:a16="http://schemas.microsoft.com/office/drawing/2014/main" id="{9523B91B-4ABE-5EC6-410C-4C41719A7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651437" y="299097"/>
              <a:ext cx="6990848" cy="1067866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3987154-D440-F16E-F47A-4BAD9CA0CAB1}"/>
                </a:ext>
              </a:extLst>
            </p:cNvPr>
            <p:cNvSpPr txBox="1"/>
            <p:nvPr/>
          </p:nvSpPr>
          <p:spPr>
            <a:xfrm>
              <a:off x="8651438" y="484726"/>
              <a:ext cx="6990849" cy="815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2933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NHÓM</a:t>
              </a:r>
            </a:p>
          </p:txBody>
        </p:sp>
      </p:grpSp>
      <p:pic>
        <p:nvPicPr>
          <p:cNvPr id="80" name="Picture 79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A9CD6FA1-8904-709F-C3CD-BA7CA20DA5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1" b="14627"/>
          <a:stretch/>
        </p:blipFill>
        <p:spPr>
          <a:xfrm>
            <a:off x="7571935" y="3429000"/>
            <a:ext cx="3962733" cy="2851236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1460D7D3-DD3E-23EB-64C5-0467B26D2D4D}"/>
              </a:ext>
            </a:extLst>
          </p:cNvPr>
          <p:cNvSpPr txBox="1"/>
          <p:nvPr/>
        </p:nvSpPr>
        <p:spPr>
          <a:xfrm>
            <a:off x="657332" y="1469626"/>
            <a:ext cx="5970457" cy="4001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60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660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660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</a:p>
          <a:p>
            <a:pPr defTabSz="609660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PBT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09660">
              <a:lnSpc>
                <a:spcPct val="150000"/>
              </a:lnSpc>
              <a:defRPr/>
            </a:pPr>
            <a:endParaRPr lang="en-US" sz="3334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组合 117"/>
          <p:cNvGrpSpPr/>
          <p:nvPr/>
        </p:nvGrpSpPr>
        <p:grpSpPr>
          <a:xfrm>
            <a:off x="7628709" y="-95794"/>
            <a:ext cx="4750527" cy="4484912"/>
            <a:chOff x="7628709" y="-95794"/>
            <a:chExt cx="4750527" cy="4484912"/>
          </a:xfrm>
        </p:grpSpPr>
        <p:grpSp>
          <p:nvGrpSpPr>
            <p:cNvPr id="119" name="组合 118"/>
            <p:cNvGrpSpPr/>
            <p:nvPr/>
          </p:nvGrpSpPr>
          <p:grpSpPr>
            <a:xfrm>
              <a:off x="7628709" y="-95794"/>
              <a:ext cx="4750527" cy="4484912"/>
              <a:chOff x="7628709" y="-95794"/>
              <a:chExt cx="4750527" cy="4484912"/>
            </a:xfrm>
          </p:grpSpPr>
          <p:grpSp>
            <p:nvGrpSpPr>
              <p:cNvPr id="122" name="组合 121"/>
              <p:cNvGrpSpPr/>
              <p:nvPr/>
            </p:nvGrpSpPr>
            <p:grpSpPr>
              <a:xfrm>
                <a:off x="8203475" y="-95794"/>
                <a:ext cx="4175761" cy="3570514"/>
                <a:chOff x="8203475" y="-95794"/>
                <a:chExt cx="4175761" cy="3570514"/>
              </a:xfrm>
            </p:grpSpPr>
            <p:sp>
              <p:nvSpPr>
                <p:cNvPr id="124" name="矩形 123"/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19B4C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" name="任意多边形 124"/>
                <p:cNvSpPr/>
                <p:nvPr/>
              </p:nvSpPr>
              <p:spPr>
                <a:xfrm>
                  <a:off x="8212184" y="-95794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6" name="任意多边形 125"/>
                <p:cNvSpPr/>
                <p:nvPr/>
              </p:nvSpPr>
              <p:spPr>
                <a:xfrm>
                  <a:off x="8203475" y="-9144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3" name="任意多边形 122"/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0" name="图片 1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21" name="图片 1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grpSp>
        <p:nvGrpSpPr>
          <p:cNvPr id="46" name="组合 45"/>
          <p:cNvGrpSpPr/>
          <p:nvPr/>
        </p:nvGrpSpPr>
        <p:grpSpPr>
          <a:xfrm>
            <a:off x="1276858" y="-95794"/>
            <a:ext cx="1284558" cy="1284558"/>
            <a:chOff x="2132930" y="1035327"/>
            <a:chExt cx="1307248" cy="1307248"/>
          </a:xfrm>
        </p:grpSpPr>
        <p:grpSp>
          <p:nvGrpSpPr>
            <p:cNvPr id="47" name="组合 46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0" name="组合 49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60" name="直接连接符 59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组合 50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8" name="直接连接符 57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组合 51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6" name="直接连接符 55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组合 52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4" name="直接连接符 53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8" name="弧形 47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61120" y="350747"/>
            <a:ext cx="1862063" cy="1142683"/>
            <a:chOff x="8726219" y="-661205"/>
            <a:chExt cx="2154936" cy="1322409"/>
          </a:xfrm>
        </p:grpSpPr>
        <p:sp>
          <p:nvSpPr>
            <p:cNvPr id="42" name="任意多边形 4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 4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E8F8D275-754D-3941-9C28-4548D244B161}"/>
              </a:ext>
            </a:extLst>
          </p:cNvPr>
          <p:cNvSpPr txBox="1"/>
          <p:nvPr/>
        </p:nvSpPr>
        <p:spPr>
          <a:xfrm>
            <a:off x="3765718" y="528496"/>
            <a:ext cx="4660566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>
              <a:defRPr/>
            </a:pPr>
            <a:r>
              <a:rPr lang="en-US" sz="29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8F6C20D-1BD5-0140-A27D-4ED05599E730}"/>
              </a:ext>
            </a:extLst>
          </p:cNvPr>
          <p:cNvGrpSpPr/>
          <p:nvPr/>
        </p:nvGrpSpPr>
        <p:grpSpPr>
          <a:xfrm>
            <a:off x="3765717" y="404743"/>
            <a:ext cx="4660567" cy="711911"/>
            <a:chOff x="8651437" y="299097"/>
            <a:chExt cx="6990850" cy="1067866"/>
          </a:xfrm>
        </p:grpSpPr>
        <p:pic>
          <p:nvPicPr>
            <p:cNvPr id="76" name="Picture 9">
              <a:extLst>
                <a:ext uri="{FF2B5EF4-FFF2-40B4-BE49-F238E27FC236}">
                  <a16:creationId xmlns:a16="http://schemas.microsoft.com/office/drawing/2014/main" id="{676F78C9-21FF-9A40-9EFD-178062BDE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651437" y="299097"/>
              <a:ext cx="6990848" cy="1067866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EF8F8E0-607F-5F44-94A5-B31802A7E95A}"/>
                </a:ext>
              </a:extLst>
            </p:cNvPr>
            <p:cNvSpPr txBox="1"/>
            <p:nvPr/>
          </p:nvSpPr>
          <p:spPr>
            <a:xfrm>
              <a:off x="8651438" y="484726"/>
              <a:ext cx="6990849" cy="815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2933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VIỆC CÁ NHÂN</a:t>
              </a:r>
            </a:p>
          </p:txBody>
        </p:sp>
      </p:grpSp>
      <p:sp>
        <p:nvSpPr>
          <p:cNvPr id="78" name="TextBox 9">
            <a:extLst>
              <a:ext uri="{FF2B5EF4-FFF2-40B4-BE49-F238E27FC236}">
                <a16:creationId xmlns:a16="http://schemas.microsoft.com/office/drawing/2014/main" id="{EE732A68-8077-1543-A27A-2D4EBAF68D6D}"/>
              </a:ext>
            </a:extLst>
          </p:cNvPr>
          <p:cNvSpPr txBox="1"/>
          <p:nvPr/>
        </p:nvSpPr>
        <p:spPr>
          <a:xfrm>
            <a:off x="657332" y="2131708"/>
            <a:ext cx="11379199" cy="1562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60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660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PBT</a:t>
            </a:r>
          </a:p>
        </p:txBody>
      </p:sp>
      <p:pic>
        <p:nvPicPr>
          <p:cNvPr id="80" name="Picture 79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76F6888E-899B-6F40-8E3F-37689EB716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1" b="14627"/>
          <a:stretch/>
        </p:blipFill>
        <p:spPr>
          <a:xfrm>
            <a:off x="-138769" y="4017645"/>
            <a:ext cx="3962733" cy="285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7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19053-2540-B6D2-574A-B22ED541C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0655BF9-6EEE-A067-C06C-EA1D4B282D55}"/>
              </a:ext>
            </a:extLst>
          </p:cNvPr>
          <p:cNvSpPr/>
          <p:nvPr/>
        </p:nvSpPr>
        <p:spPr>
          <a:xfrm>
            <a:off x="0" y="-943502"/>
            <a:ext cx="12192000" cy="8745003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2E5E830-2BB7-3DCE-3E2F-50BBD5256B7E}"/>
              </a:ext>
            </a:extLst>
          </p:cNvPr>
          <p:cNvSpPr/>
          <p:nvPr/>
        </p:nvSpPr>
        <p:spPr>
          <a:xfrm>
            <a:off x="2158726" y="258770"/>
            <a:ext cx="8926809" cy="1944310"/>
          </a:xfrm>
          <a:custGeom>
            <a:avLst/>
            <a:gdLst/>
            <a:ahLst/>
            <a:cxnLst/>
            <a:rect l="l" t="t" r="r" b="b"/>
            <a:pathLst>
              <a:path w="8905238" h="2916465">
                <a:moveTo>
                  <a:pt x="0" y="0"/>
                </a:moveTo>
                <a:lnTo>
                  <a:pt x="8905238" y="0"/>
                </a:lnTo>
                <a:lnTo>
                  <a:pt x="8905238" y="2916465"/>
                </a:lnTo>
                <a:lnTo>
                  <a:pt x="0" y="29164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DAC469-F447-59CB-DC42-9F57EBF16D02}"/>
              </a:ext>
            </a:extLst>
          </p:cNvPr>
          <p:cNvSpPr/>
          <p:nvPr/>
        </p:nvSpPr>
        <p:spPr>
          <a:xfrm rot="869256">
            <a:off x="9614818" y="-271541"/>
            <a:ext cx="2907569" cy="2453261"/>
          </a:xfrm>
          <a:custGeom>
            <a:avLst/>
            <a:gdLst/>
            <a:ahLst/>
            <a:cxnLst/>
            <a:rect l="l" t="t" r="r" b="b"/>
            <a:pathLst>
              <a:path w="4361353" h="3679891">
                <a:moveTo>
                  <a:pt x="0" y="0"/>
                </a:moveTo>
                <a:lnTo>
                  <a:pt x="4361353" y="0"/>
                </a:lnTo>
                <a:lnTo>
                  <a:pt x="4361353" y="3679891"/>
                </a:lnTo>
                <a:lnTo>
                  <a:pt x="0" y="36798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8429F99-133C-A996-721C-C1BCBDBF9D16}"/>
              </a:ext>
            </a:extLst>
          </p:cNvPr>
          <p:cNvSpPr/>
          <p:nvPr/>
        </p:nvSpPr>
        <p:spPr>
          <a:xfrm rot="-789047">
            <a:off x="1182226" y="1010909"/>
            <a:ext cx="1276298" cy="1294092"/>
          </a:xfrm>
          <a:custGeom>
            <a:avLst/>
            <a:gdLst/>
            <a:ahLst/>
            <a:cxnLst/>
            <a:rect l="l" t="t" r="r" b="b"/>
            <a:pathLst>
              <a:path w="1914447" h="1941138">
                <a:moveTo>
                  <a:pt x="0" y="0"/>
                </a:moveTo>
                <a:lnTo>
                  <a:pt x="1914447" y="0"/>
                </a:lnTo>
                <a:lnTo>
                  <a:pt x="1914447" y="1941138"/>
                </a:lnTo>
                <a:lnTo>
                  <a:pt x="0" y="19411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3" name="AutoShape 8">
            <a:extLst>
              <a:ext uri="{FF2B5EF4-FFF2-40B4-BE49-F238E27FC236}">
                <a16:creationId xmlns:a16="http://schemas.microsoft.com/office/drawing/2014/main" id="{273DAAE4-EFE3-00B3-911C-1E7DD2F86AE3}"/>
              </a:ext>
            </a:extLst>
          </p:cNvPr>
          <p:cNvSpPr/>
          <p:nvPr/>
        </p:nvSpPr>
        <p:spPr>
          <a:xfrm>
            <a:off x="1051748" y="3987800"/>
            <a:ext cx="1422086" cy="0"/>
          </a:xfrm>
          <a:prstGeom prst="line">
            <a:avLst/>
          </a:prstGeom>
          <a:ln w="38100" cap="flat">
            <a:solidFill>
              <a:srgbClr val="6A7E78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25B7544D-9FBB-899F-1DE3-28AF449B85D5}"/>
              </a:ext>
            </a:extLst>
          </p:cNvPr>
          <p:cNvSpPr txBox="1"/>
          <p:nvPr/>
        </p:nvSpPr>
        <p:spPr>
          <a:xfrm>
            <a:off x="3443945" y="880143"/>
            <a:ext cx="6404920" cy="724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61">
              <a:lnSpc>
                <a:spcPts val="6240"/>
              </a:lnSpc>
              <a:defRPr/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409391F-4469-207C-70C3-6692DE000EFA}"/>
              </a:ext>
            </a:extLst>
          </p:cNvPr>
          <p:cNvSpPr/>
          <p:nvPr/>
        </p:nvSpPr>
        <p:spPr>
          <a:xfrm>
            <a:off x="1498822" y="2793824"/>
            <a:ext cx="3423781" cy="3208112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61">
              <a:defRPr/>
            </a:pPr>
            <a:endParaRPr lang="en-US" sz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1ABBFD-F268-9209-57E0-14FB92B402FF}"/>
              </a:ext>
            </a:extLst>
          </p:cNvPr>
          <p:cNvSpPr txBox="1"/>
          <p:nvPr/>
        </p:nvSpPr>
        <p:spPr>
          <a:xfrm>
            <a:off x="1736652" y="3193415"/>
            <a:ext cx="3125498" cy="14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9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9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9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9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9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9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2933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1046FFD-A5B5-0A91-1E22-A9CE4C972171}"/>
              </a:ext>
            </a:extLst>
          </p:cNvPr>
          <p:cNvSpPr/>
          <p:nvPr/>
        </p:nvSpPr>
        <p:spPr>
          <a:xfrm>
            <a:off x="-314254" y="4747995"/>
            <a:ext cx="2165819" cy="2238573"/>
          </a:xfrm>
          <a:custGeom>
            <a:avLst/>
            <a:gdLst/>
            <a:ahLst/>
            <a:cxnLst/>
            <a:rect l="l" t="t" r="r" b="b"/>
            <a:pathLst>
              <a:path w="3248729" h="3357860">
                <a:moveTo>
                  <a:pt x="0" y="0"/>
                </a:moveTo>
                <a:lnTo>
                  <a:pt x="3248729" y="0"/>
                </a:lnTo>
                <a:lnTo>
                  <a:pt x="3248729" y="3357860"/>
                </a:lnTo>
                <a:lnTo>
                  <a:pt x="0" y="33578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28E510D-56B6-9BB0-0AB5-F7FD1EF49205}"/>
              </a:ext>
            </a:extLst>
          </p:cNvPr>
          <p:cNvSpPr/>
          <p:nvPr/>
        </p:nvSpPr>
        <p:spPr>
          <a:xfrm>
            <a:off x="249685" y="2449486"/>
            <a:ext cx="999452" cy="99945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61"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54DB75BE-BBB6-173C-2A64-0FD354218732}"/>
              </a:ext>
            </a:extLst>
          </p:cNvPr>
          <p:cNvSpPr/>
          <p:nvPr/>
        </p:nvSpPr>
        <p:spPr>
          <a:xfrm>
            <a:off x="6998513" y="2626491"/>
            <a:ext cx="4234455" cy="3542778"/>
          </a:xfrm>
          <a:prstGeom prst="roundRect">
            <a:avLst>
              <a:gd name="adj" fmla="val 1278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61">
              <a:defRPr/>
            </a:pPr>
            <a:endParaRPr lang="en-US" sz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952715-036D-BF95-04BE-2F07F7BFF0AF}"/>
              </a:ext>
            </a:extLst>
          </p:cNvPr>
          <p:cNvSpPr txBox="1"/>
          <p:nvPr/>
        </p:nvSpPr>
        <p:spPr>
          <a:xfrm>
            <a:off x="7620782" y="3213132"/>
            <a:ext cx="3405777" cy="14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61">
              <a:defRPr/>
            </a:pPr>
            <a:r>
              <a:rPr lang="en-US" sz="29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9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9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9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9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9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9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9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2933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6865BCA-F949-9F17-CD01-7B71F582484F}"/>
              </a:ext>
            </a:extLst>
          </p:cNvPr>
          <p:cNvSpPr/>
          <p:nvPr/>
        </p:nvSpPr>
        <p:spPr>
          <a:xfrm>
            <a:off x="6030303" y="2626491"/>
            <a:ext cx="999452" cy="99945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61"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65877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3" grpId="0"/>
      <p:bldP spid="27" grpId="0" animBg="1"/>
      <p:bldP spid="8" grpId="0" animBg="1"/>
      <p:bldP spid="25" grpId="0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537026">
            <a:extLst>
              <a:ext uri="{FF2B5EF4-FFF2-40B4-BE49-F238E27FC236}">
                <a16:creationId xmlns:a16="http://schemas.microsoft.com/office/drawing/2014/main" id="{6F92969D-27F9-4D52-BAD6-7C87640F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21076"/>
            <a:ext cx="12009120" cy="673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>
            <a:extLst>
              <a:ext uri="{FF2B5EF4-FFF2-40B4-BE49-F238E27FC236}">
                <a16:creationId xmlns:a16="http://schemas.microsoft.com/office/drawing/2014/main" id="{FC743C29-5B31-4A88-8D74-CF4747B708CE}"/>
              </a:ext>
            </a:extLst>
          </p:cNvPr>
          <p:cNvSpPr txBox="1">
            <a:spLocks noChangeArrowheads="1"/>
          </p:cNvSpPr>
          <p:nvPr/>
        </p:nvSpPr>
        <p:spPr bwMode="auto">
          <a:xfrm rot="219488">
            <a:off x="3011806" y="2406029"/>
            <a:ext cx="68707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Cảm</a:t>
            </a: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ơ</a:t>
            </a: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 </a:t>
            </a:r>
            <a:r>
              <a:rPr kumimoji="0" lang="en-US" alt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quý</a:t>
            </a: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thầy</a:t>
            </a: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</a:t>
            </a: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lắng</a:t>
            </a: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nghe</a:t>
            </a: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C9160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124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6293701-F4FC-A764-A16E-3677D84EF442}"/>
              </a:ext>
            </a:extLst>
          </p:cNvPr>
          <p:cNvSpPr txBox="1"/>
          <p:nvPr/>
        </p:nvSpPr>
        <p:spPr>
          <a:xfrm>
            <a:off x="3582657" y="1767725"/>
            <a:ext cx="564094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>
                    <a:lumMod val="75000"/>
                  </a:schemeClr>
                </a:solidFill>
                <a:latin typeface="American Typewriter" panose="02090604020004020304" pitchFamily="18" charset="77"/>
              </a:rPr>
              <a:t>Hãy kể tên các thể loại thơ em đã được học ở cấp THCS?</a:t>
            </a:r>
            <a:endParaRPr lang="en-VN" sz="6000" b="1" dirty="0">
              <a:solidFill>
                <a:schemeClr val="accent1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DD802E29-8BB1-A797-B259-279635DC22D0}"/>
              </a:ext>
            </a:extLst>
          </p:cNvPr>
          <p:cNvSpPr/>
          <p:nvPr/>
        </p:nvSpPr>
        <p:spPr>
          <a:xfrm>
            <a:off x="-446799" y="3650488"/>
            <a:ext cx="3810000" cy="3624262"/>
          </a:xfrm>
          <a:custGeom>
            <a:avLst/>
            <a:gdLst/>
            <a:ahLst/>
            <a:cxnLst/>
            <a:rect l="l" t="t" r="r" b="b"/>
            <a:pathLst>
              <a:path w="4082288" h="3883276">
                <a:moveTo>
                  <a:pt x="0" y="0"/>
                </a:moveTo>
                <a:lnTo>
                  <a:pt x="4082288" y="0"/>
                </a:lnTo>
                <a:lnTo>
                  <a:pt x="4082288" y="3883276"/>
                </a:lnTo>
                <a:lnTo>
                  <a:pt x="0" y="38832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20D3A332-FDA1-3662-127A-77839EB20592}"/>
              </a:ext>
            </a:extLst>
          </p:cNvPr>
          <p:cNvSpPr/>
          <p:nvPr/>
        </p:nvSpPr>
        <p:spPr>
          <a:xfrm>
            <a:off x="9247063" y="3233738"/>
            <a:ext cx="3284487" cy="3624262"/>
          </a:xfrm>
          <a:custGeom>
            <a:avLst/>
            <a:gdLst/>
            <a:ahLst/>
            <a:cxnLst/>
            <a:rect l="l" t="t" r="r" b="b"/>
            <a:pathLst>
              <a:path w="7458075" h="8229600">
                <a:moveTo>
                  <a:pt x="0" y="0"/>
                </a:moveTo>
                <a:lnTo>
                  <a:pt x="7458075" y="0"/>
                </a:lnTo>
                <a:lnTo>
                  <a:pt x="74580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B61C2-DD1D-B24C-92C7-5D48D06F9522}"/>
              </a:ext>
            </a:extLst>
          </p:cNvPr>
          <p:cNvSpPr txBox="1"/>
          <p:nvPr/>
        </p:nvSpPr>
        <p:spPr>
          <a:xfrm>
            <a:off x="2281161" y="518612"/>
            <a:ext cx="8034414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6600" b="1" dirty="0">
                <a:solidFill>
                  <a:srgbClr val="87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Phỏng vấn nhanh</a:t>
            </a:r>
            <a:endParaRPr lang="en-US" sz="6600" b="1" dirty="0">
              <a:solidFill>
                <a:srgbClr val="87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4945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3CB94D-DA4F-FD40-807E-33DEBB69B998}"/>
              </a:ext>
            </a:extLst>
          </p:cNvPr>
          <p:cNvSpPr txBox="1"/>
          <p:nvPr/>
        </p:nvSpPr>
        <p:spPr>
          <a:xfrm>
            <a:off x="2196590" y="133450"/>
            <a:ext cx="7798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LOẠI THƠ CẤP THCS</a:t>
            </a:r>
            <a:endParaRPr lang="x-none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A40C54-D39D-1745-A35D-C6531B6F7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08" y="841336"/>
            <a:ext cx="9741877" cy="601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8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E60DE9-E2D8-5D41-9874-59CA791AA6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7" y="254000"/>
            <a:ext cx="4411236" cy="6180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B1CAE6-EA98-7F4E-94E4-EBE53235E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34" y="254000"/>
            <a:ext cx="4639734" cy="618066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B6CC16-4476-7A4C-A532-D83209FC1692}"/>
              </a:ext>
            </a:extLst>
          </p:cNvPr>
          <p:cNvCxnSpPr/>
          <p:nvPr/>
        </p:nvCxnSpPr>
        <p:spPr>
          <a:xfrm>
            <a:off x="4588933" y="474133"/>
            <a:ext cx="0" cy="2692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5BE8C4-F25C-6A4B-A536-04B8D7E0D53B}"/>
              </a:ext>
            </a:extLst>
          </p:cNvPr>
          <p:cNvCxnSpPr>
            <a:cxnSpLocks/>
          </p:cNvCxnSpPr>
          <p:nvPr/>
        </p:nvCxnSpPr>
        <p:spPr>
          <a:xfrm>
            <a:off x="4588933" y="474133"/>
            <a:ext cx="463973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3934A82-6185-EF42-8510-29B3630B86C1}"/>
              </a:ext>
            </a:extLst>
          </p:cNvPr>
          <p:cNvCxnSpPr/>
          <p:nvPr/>
        </p:nvCxnSpPr>
        <p:spPr>
          <a:xfrm>
            <a:off x="9228668" y="474133"/>
            <a:ext cx="0" cy="26924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E31B13-F486-8A46-8F97-3239E8427187}"/>
              </a:ext>
            </a:extLst>
          </p:cNvPr>
          <p:cNvCxnSpPr>
            <a:cxnSpLocks/>
          </p:cNvCxnSpPr>
          <p:nvPr/>
        </p:nvCxnSpPr>
        <p:spPr>
          <a:xfrm>
            <a:off x="4588933" y="3166533"/>
            <a:ext cx="463973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gular Pentagon 15">
            <a:extLst>
              <a:ext uri="{FF2B5EF4-FFF2-40B4-BE49-F238E27FC236}">
                <a16:creationId xmlns:a16="http://schemas.microsoft.com/office/drawing/2014/main" id="{6C28071D-F9C3-C44F-B5D7-EC237A5FDEE5}"/>
              </a:ext>
            </a:extLst>
          </p:cNvPr>
          <p:cNvSpPr/>
          <p:nvPr/>
        </p:nvSpPr>
        <p:spPr>
          <a:xfrm>
            <a:off x="9228667" y="474132"/>
            <a:ext cx="2963333" cy="5079999"/>
          </a:xfrm>
          <a:prstGeom prst="pent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effectLst/>
                <a:latin typeface="+mj-lt"/>
                <a:ea typeface="Calibri" panose="020F0502020204030204" pitchFamily="34" charset="0"/>
                <a:cs typeface="Apple Chancery" panose="03020702040506060504" pitchFamily="66" charset="-79"/>
              </a:rPr>
              <a:t>Điều gì sẽ xảy ra nếu em </a:t>
            </a:r>
            <a:r>
              <a:rPr lang="vi-VN" sz="3200" b="1" dirty="0">
                <a:effectLst/>
                <a:latin typeface="+mj-lt"/>
                <a:ea typeface="Calibri" panose="020F0502020204030204" pitchFamily="34" charset="0"/>
                <a:cs typeface="APPLE CHANCERY" panose="03020702040506060504" pitchFamily="66" charset="-79"/>
              </a:rPr>
              <a:t>bỏ qua </a:t>
            </a:r>
            <a:r>
              <a:rPr lang="vi-VN" sz="3200" dirty="0">
                <a:effectLst/>
                <a:latin typeface="+mj-lt"/>
                <a:ea typeface="Calibri" panose="020F0502020204030204" pitchFamily="34" charset="0"/>
                <a:cs typeface="Apple Chancery" panose="03020702040506060504" pitchFamily="66" charset="-79"/>
              </a:rPr>
              <a:t>hoặc </a:t>
            </a:r>
            <a:r>
              <a:rPr lang="vi-VN" sz="3200" b="1" dirty="0">
                <a:effectLst/>
                <a:latin typeface="+mj-lt"/>
                <a:ea typeface="Calibri" panose="020F0502020204030204" pitchFamily="34" charset="0"/>
                <a:cs typeface="APPLE CHANCERY" panose="03020702040506060504" pitchFamily="66" charset="-79"/>
              </a:rPr>
              <a:t>làm sơ sài </a:t>
            </a:r>
            <a:r>
              <a:rPr lang="vi-VN" sz="3200" dirty="0">
                <a:effectLst/>
                <a:latin typeface="+mj-lt"/>
                <a:ea typeface="Calibri" panose="020F0502020204030204" pitchFamily="34" charset="0"/>
                <a:cs typeface="Apple Chancery" panose="03020702040506060504" pitchFamily="66" charset="-79"/>
              </a:rPr>
              <a:t>phần đọc hiểu?</a:t>
            </a:r>
            <a:endParaRPr lang="en-VN" sz="3200" dirty="0">
              <a:effectLst/>
              <a:latin typeface="+mj-lt"/>
              <a:ea typeface="Times New Roman" panose="02020603050405020304" pitchFamily="18" charset="0"/>
              <a:cs typeface="Apple Chancery" panose="03020702040506060504" pitchFamily="66" charset="-79"/>
            </a:endParaRPr>
          </a:p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2030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4">
                <a:lumMod val="20000"/>
                <a:lumOff val="80000"/>
              </a:schemeClr>
            </a:gs>
            <a:gs pos="49000">
              <a:schemeClr val="accent6">
                <a:lumMod val="20000"/>
                <a:lumOff val="80000"/>
              </a:schemeClr>
            </a:gs>
            <a:gs pos="99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>
            <a:off x="358851" y="155640"/>
            <a:ext cx="1578025" cy="1537266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12100" y="-2525"/>
            <a:ext cx="1871529" cy="1837376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625039" y="414288"/>
            <a:ext cx="1045648" cy="1077218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469071" y="208233"/>
            <a:ext cx="6986234" cy="55610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784629" y="208233"/>
            <a:ext cx="6610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VAI TRÒ CỦA PHẦN ĐỌC 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2" name="图片 30">
            <a:extLst>
              <a:ext uri="{FF2B5EF4-FFF2-40B4-BE49-F238E27FC236}">
                <a16:creationId xmlns:a16="http://schemas.microsoft.com/office/drawing/2014/main" id="{D72D364A-C83A-4453-AF0C-F0BFB8CC5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71" y="2019159"/>
            <a:ext cx="2496783" cy="4115422"/>
          </a:xfrm>
          <a:prstGeom prst="rect">
            <a:avLst/>
          </a:prstGeom>
        </p:spPr>
      </p:pic>
      <p:pic>
        <p:nvPicPr>
          <p:cNvPr id="18" name="图片 37">
            <a:extLst>
              <a:ext uri="{FF2B5EF4-FFF2-40B4-BE49-F238E27FC236}">
                <a16:creationId xmlns:a16="http://schemas.microsoft.com/office/drawing/2014/main" id="{97CEF227-0736-4898-8983-E26D5E1B8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997" y="4648971"/>
            <a:ext cx="916290" cy="1876137"/>
          </a:xfrm>
          <a:prstGeom prst="rect">
            <a:avLst/>
          </a:prstGeom>
        </p:spPr>
      </p:pic>
      <p:pic>
        <p:nvPicPr>
          <p:cNvPr id="19" name="图片 38">
            <a:extLst>
              <a:ext uri="{FF2B5EF4-FFF2-40B4-BE49-F238E27FC236}">
                <a16:creationId xmlns:a16="http://schemas.microsoft.com/office/drawing/2014/main" id="{E81D7B9D-0435-46B5-A26D-1A5057265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725" y="4293658"/>
            <a:ext cx="1028490" cy="1729039"/>
          </a:xfrm>
          <a:prstGeom prst="rect">
            <a:avLst/>
          </a:prstGeom>
        </p:spPr>
      </p:pic>
      <p:sp>
        <p:nvSpPr>
          <p:cNvPr id="20" name="矩形 21">
            <a:extLst>
              <a:ext uri="{FF2B5EF4-FFF2-40B4-BE49-F238E27FC236}">
                <a16:creationId xmlns:a16="http://schemas.microsoft.com/office/drawing/2014/main" id="{0367EBF9-1B11-461E-A251-AE15E59CE9C0}"/>
              </a:ext>
            </a:extLst>
          </p:cNvPr>
          <p:cNvSpPr/>
          <p:nvPr/>
        </p:nvSpPr>
        <p:spPr>
          <a:xfrm>
            <a:off x="4445091" y="881910"/>
            <a:ext cx="7482510" cy="16497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“kim chỉ nam” của văn bản.</a:t>
            </a:r>
            <a:endParaRPr lang="en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剪去对角的矩形 22">
            <a:extLst>
              <a:ext uri="{FF2B5EF4-FFF2-40B4-BE49-F238E27FC236}">
                <a16:creationId xmlns:a16="http://schemas.microsoft.com/office/drawing/2014/main" id="{5DCFD0B7-E317-4A61-9FF4-6F85C79C4C0A}"/>
              </a:ext>
            </a:extLst>
          </p:cNvPr>
          <p:cNvSpPr/>
          <p:nvPr/>
        </p:nvSpPr>
        <p:spPr>
          <a:xfrm>
            <a:off x="3133081" y="1103255"/>
            <a:ext cx="1046510" cy="973664"/>
          </a:xfrm>
          <a:prstGeom prst="snip2Diag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矩形 25">
            <a:extLst>
              <a:ext uri="{FF2B5EF4-FFF2-40B4-BE49-F238E27FC236}">
                <a16:creationId xmlns:a16="http://schemas.microsoft.com/office/drawing/2014/main" id="{8500C97A-1E94-4DBA-A439-72E4FA0D58AB}"/>
              </a:ext>
            </a:extLst>
          </p:cNvPr>
          <p:cNvSpPr/>
          <p:nvPr/>
        </p:nvSpPr>
        <p:spPr>
          <a:xfrm>
            <a:off x="4445091" y="2928561"/>
            <a:ext cx="7482509" cy="13175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Cơ sở cho phần viết. </a:t>
            </a:r>
            <a:endParaRPr lang="en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vi-VN" sz="3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4" name="剪去对角的矩形 26">
            <a:extLst>
              <a:ext uri="{FF2B5EF4-FFF2-40B4-BE49-F238E27FC236}">
                <a16:creationId xmlns:a16="http://schemas.microsoft.com/office/drawing/2014/main" id="{113E1D1D-C444-4BF8-9217-97D0734ACF62}"/>
              </a:ext>
            </a:extLst>
          </p:cNvPr>
          <p:cNvSpPr/>
          <p:nvPr/>
        </p:nvSpPr>
        <p:spPr>
          <a:xfrm>
            <a:off x="3112503" y="3057137"/>
            <a:ext cx="1067088" cy="973665"/>
          </a:xfrm>
          <a:prstGeom prst="snip2Diag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剪去对角的矩形 30">
            <a:extLst>
              <a:ext uri="{FF2B5EF4-FFF2-40B4-BE49-F238E27FC236}">
                <a16:creationId xmlns:a16="http://schemas.microsoft.com/office/drawing/2014/main" id="{96352AD2-7B5E-4CD8-97F2-6275AF94556A}"/>
              </a:ext>
            </a:extLst>
          </p:cNvPr>
          <p:cNvSpPr/>
          <p:nvPr/>
        </p:nvSpPr>
        <p:spPr>
          <a:xfrm>
            <a:off x="3022408" y="4781082"/>
            <a:ext cx="1267856" cy="1838185"/>
          </a:xfrm>
          <a:prstGeom prst="snip2DiagRect">
            <a:avLst/>
          </a:prstGeom>
          <a:solidFill>
            <a:srgbClr val="AD13A2"/>
          </a:solidFill>
          <a:ln>
            <a:solidFill>
              <a:schemeClr val="bg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矩形 25">
            <a:extLst>
              <a:ext uri="{FF2B5EF4-FFF2-40B4-BE49-F238E27FC236}">
                <a16:creationId xmlns:a16="http://schemas.microsoft.com/office/drawing/2014/main" id="{FD4C4EAA-E1A9-0D41-8E53-02C346E2DE76}"/>
              </a:ext>
            </a:extLst>
          </p:cNvPr>
          <p:cNvSpPr/>
          <p:nvPr/>
        </p:nvSpPr>
        <p:spPr>
          <a:xfrm>
            <a:off x="4424863" y="4671318"/>
            <a:ext cx="7442051" cy="20577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Giúp định hướng đúng chủ đề, cảm xúc, thông điệp, tư tưởng của tác giả.</a:t>
            </a:r>
            <a:r>
              <a:rPr lang="en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4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" presetClass="entr" presetSubtype="4" accel="54000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accel="54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6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6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3" grpId="0" animBg="1"/>
          <p:bldP spid="15" grpId="0" animBg="1"/>
          <p:bldP spid="17" grpId="0"/>
          <p:bldP spid="20" grpId="0" animBg="1"/>
          <p:bldP spid="21" grpId="0" animBg="1"/>
          <p:bldP spid="23" grpId="0" animBg="1"/>
          <p:bldP spid="24" grpId="0" animBg="1"/>
          <p:bldP spid="26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2" presetID="2" presetClass="entr" presetSubtype="4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accel="5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6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7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7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3" grpId="0" animBg="1"/>
          <p:bldP spid="14" grpId="0"/>
          <p:bldP spid="15" grpId="0" animBg="1"/>
          <p:bldP spid="17" grpId="0"/>
          <p:bldP spid="20" grpId="0" animBg="1"/>
          <p:bldP spid="21" grpId="0" animBg="1"/>
          <p:bldP spid="23" grpId="0" animBg="1"/>
          <p:bldP spid="24" grpId="0" animBg="1"/>
          <p:bldP spid="26" grpId="0" animBg="1"/>
          <p:bldP spid="22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:a16="http://schemas.microsoft.com/office/drawing/2014/main" id="{0D1E4B20-6EB4-429D-B984-6591D471DE77}"/>
              </a:ext>
            </a:extLst>
          </p:cNvPr>
          <p:cNvGrpSpPr/>
          <p:nvPr/>
        </p:nvGrpSpPr>
        <p:grpSpPr>
          <a:xfrm>
            <a:off x="3375412" y="5409299"/>
            <a:ext cx="6032870" cy="626075"/>
            <a:chOff x="4070198" y="3581251"/>
            <a:chExt cx="4741080" cy="492017"/>
          </a:xfrm>
          <a:solidFill>
            <a:srgbClr val="7AB9AE"/>
          </a:solidFill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313D2F4-399D-42F6-9CBA-481BFA0C45E6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sz="2400">
                <a:solidFill>
                  <a:srgbClr val="7AB9AE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00226FD-A4AE-4F63-BBD5-10D59ACA44D5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sz="2400">
                <a:solidFill>
                  <a:srgbClr val="7AB9AE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19D882C5-63E3-40C9-B74D-6E45FF589908}"/>
                </a:ext>
              </a:extLst>
            </p:cNvPr>
            <p:cNvSpPr txBox="1"/>
            <p:nvPr/>
          </p:nvSpPr>
          <p:spPr>
            <a:xfrm>
              <a:off x="5547716" y="3581251"/>
              <a:ext cx="1827237" cy="49201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217"/>
              <a:endParaRPr lang="en-US" altLang="zh-CN" sz="4399" spc="600" dirty="0">
                <a:solidFill>
                  <a:srgbClr val="FFFFFF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E6DD21A-A37D-F34E-A1E4-038A55085C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90933" y="1225298"/>
            <a:ext cx="4301067" cy="440740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A923824-DA45-9A48-917B-E649D9BB73D6}"/>
              </a:ext>
            </a:extLst>
          </p:cNvPr>
          <p:cNvSpPr/>
          <p:nvPr/>
        </p:nvSpPr>
        <p:spPr>
          <a:xfrm>
            <a:off x="830034" y="1339907"/>
            <a:ext cx="6671433" cy="4436404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FC104EFF-A1EA-1E4A-8566-C408F5717A38}"/>
              </a:ext>
            </a:extLst>
          </p:cNvPr>
          <p:cNvSpPr txBox="1"/>
          <p:nvPr/>
        </p:nvSpPr>
        <p:spPr>
          <a:xfrm>
            <a:off x="451844" y="539695"/>
            <a:ext cx="11017377" cy="814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32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C00000"/>
                </a:solidFill>
                <a:latin typeface="Harrington" pitchFamily="8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Báo</a:t>
            </a:r>
            <a:r>
              <a:rPr lang="en-US" sz="8000" b="1" dirty="0">
                <a:solidFill>
                  <a:srgbClr val="C00000"/>
                </a:solidFill>
                <a:latin typeface="Harrington" pitchFamily="8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Harrington" pitchFamily="8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cáo</a:t>
            </a:r>
            <a:r>
              <a:rPr lang="en-US" sz="8000" b="1" dirty="0">
                <a:solidFill>
                  <a:srgbClr val="C00000"/>
                </a:solidFill>
                <a:latin typeface="Harrington" pitchFamily="8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Harrington" pitchFamily="8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sản</a:t>
            </a:r>
            <a:r>
              <a:rPr lang="en-US" sz="8000" b="1" dirty="0">
                <a:solidFill>
                  <a:srgbClr val="C00000"/>
                </a:solidFill>
                <a:latin typeface="Harrington" pitchFamily="8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Harrington" pitchFamily="8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phẩm</a:t>
            </a:r>
            <a:endParaRPr lang="en-US" sz="8000" b="1" dirty="0">
              <a:solidFill>
                <a:srgbClr val="C00000"/>
              </a:solidFill>
              <a:latin typeface="Harrington" pitchFamily="8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FB9148-64D0-A74F-9540-39C54D13825D}"/>
              </a:ext>
            </a:extLst>
          </p:cNvPr>
          <p:cNvSpPr/>
          <p:nvPr/>
        </p:nvSpPr>
        <p:spPr>
          <a:xfrm>
            <a:off x="1044732" y="1508427"/>
            <a:ext cx="6117860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quá trình luyện tập những đề thi vào lớp 10, với ngữ liệu thuộc thể loại thơ, em đã gặp những dạng câu hỏi nào trong phần đọc hiểu? </a:t>
            </a:r>
          </a:p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nêu cách làm của em cho những dạng câu hỏi đó?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03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3003259" y="2016436"/>
            <a:ext cx="2705100" cy="3785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Thể thơ, dấu hiệu nhận biết thể thơ</a:t>
            </a: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Cách gieo vần</a:t>
            </a:r>
          </a:p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Nhân vật trữ tình, đối tượng trữ tình</a:t>
            </a:r>
          </a:p>
          <a:p>
            <a:pPr>
              <a:lnSpc>
                <a:spcPts val="2582"/>
              </a:lnSpc>
            </a:pP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8AC67E15-5422-B323-90AE-B8CDEAE04F6D}"/>
              </a:ext>
            </a:extLst>
          </p:cNvPr>
          <p:cNvSpPr/>
          <p:nvPr/>
        </p:nvSpPr>
        <p:spPr>
          <a:xfrm>
            <a:off x="0" y="4091124"/>
            <a:ext cx="3029639" cy="2743200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7" y="0"/>
                </a:lnTo>
                <a:lnTo>
                  <a:pt x="45444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45D83D24-B873-7B4A-8F5A-FA1F0041D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167153"/>
              </p:ext>
            </p:extLst>
          </p:nvPr>
        </p:nvGraphicFramePr>
        <p:xfrm>
          <a:off x="692640" y="350226"/>
          <a:ext cx="11317652" cy="65077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9340">
                  <a:extLst>
                    <a:ext uri="{9D8B030D-6E8A-4147-A177-3AD203B41FA5}">
                      <a16:colId xmlns:a16="http://schemas.microsoft.com/office/drawing/2014/main" val="117787156"/>
                    </a:ext>
                  </a:extLst>
                </a:gridCol>
                <a:gridCol w="3075122">
                  <a:extLst>
                    <a:ext uri="{9D8B030D-6E8A-4147-A177-3AD203B41FA5}">
                      <a16:colId xmlns:a16="http://schemas.microsoft.com/office/drawing/2014/main" val="700189944"/>
                    </a:ext>
                  </a:extLst>
                </a:gridCol>
                <a:gridCol w="3513778">
                  <a:extLst>
                    <a:ext uri="{9D8B030D-6E8A-4147-A177-3AD203B41FA5}">
                      <a16:colId xmlns:a16="http://schemas.microsoft.com/office/drawing/2014/main" val="3997602300"/>
                    </a:ext>
                  </a:extLst>
                </a:gridCol>
                <a:gridCol w="2829412">
                  <a:extLst>
                    <a:ext uri="{9D8B030D-6E8A-4147-A177-3AD203B41FA5}">
                      <a16:colId xmlns:a16="http://schemas.microsoft.com/office/drawing/2014/main" val="2964068963"/>
                    </a:ext>
                  </a:extLst>
                </a:gridCol>
              </a:tblGrid>
              <a:tr h="903677"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 độ </a:t>
                      </a:r>
                    </a:p>
                    <a:p>
                      <a:pPr algn="ctr"/>
                      <a:r>
                        <a:rPr lang="en-VN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thức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biết</a:t>
                      </a:r>
                    </a:p>
                    <a:p>
                      <a:pPr algn="ctr"/>
                      <a:r>
                        <a:rPr lang="en-VN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(0,5 điểm)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 hiểu </a:t>
                      </a:r>
                    </a:p>
                    <a:p>
                      <a:pPr algn="ctr"/>
                      <a:r>
                        <a:rPr lang="en-VN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điểm)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 dụng</a:t>
                      </a:r>
                    </a:p>
                    <a:p>
                      <a:pPr algn="ctr"/>
                      <a:r>
                        <a:rPr lang="en-VN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điểm)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639316"/>
                  </a:ext>
                </a:extLst>
              </a:tr>
              <a:tr h="5604097">
                <a:tc>
                  <a:txBody>
                    <a:bodyPr/>
                    <a:lstStyle/>
                    <a:p>
                      <a:pPr algn="ctr"/>
                      <a:r>
                        <a:rPr lang="en-VN" sz="5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 câu hỏi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206962"/>
                  </a:ext>
                </a:extLst>
              </a:tr>
            </a:tbl>
          </a:graphicData>
        </a:graphic>
      </p:graphicFrame>
      <p:sp>
        <p:nvSpPr>
          <p:cNvPr id="10" name="TextBox 4">
            <a:extLst>
              <a:ext uri="{FF2B5EF4-FFF2-40B4-BE49-F238E27FC236}">
                <a16:creationId xmlns:a16="http://schemas.microsoft.com/office/drawing/2014/main" id="{1E49984C-916D-384C-8180-AD79437AF198}"/>
              </a:ext>
            </a:extLst>
          </p:cNvPr>
          <p:cNvSpPr txBox="1"/>
          <p:nvPr/>
        </p:nvSpPr>
        <p:spPr>
          <a:xfrm>
            <a:off x="5839754" y="1382690"/>
            <a:ext cx="3119118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của các từ loại tiếng Việt, biện pháp tu từ, kiểu câu theo cấu tạo ngữ pháp, kiểu câu theo mục đích 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nghĩa của chi tiết, hình ảnh thơ/ câu 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074CE2F8-C5C4-C242-B645-B83BA0C2B51A}"/>
              </a:ext>
            </a:extLst>
          </p:cNvPr>
          <p:cNvSpPr txBox="1"/>
          <p:nvPr/>
        </p:nvSpPr>
        <p:spPr>
          <a:xfrm>
            <a:off x="9305192" y="1272548"/>
            <a:ext cx="2705100" cy="5262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ngữ liệu.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Liên hệ bản thân: rút ra bài học, những việc làm thể hiện trách nhiệm của bản thân.</a:t>
            </a:r>
          </a:p>
          <a:p>
            <a:pPr>
              <a:lnSpc>
                <a:spcPts val="2582"/>
              </a:lnSpc>
            </a:pP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903BFF-81C3-D864-33AC-4410E3562FAD}"/>
              </a:ext>
            </a:extLst>
          </p:cNvPr>
          <p:cNvSpPr txBox="1"/>
          <p:nvPr/>
        </p:nvSpPr>
        <p:spPr>
          <a:xfrm>
            <a:off x="416675" y="1117330"/>
            <a:ext cx="688094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một học sinh lớp 9 đang làm đề thi thử Ngữ văn vào lớp 10. Khi làm phần đọc hiểu,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lướt nhanh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 </a:t>
            </a:r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gạch chân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đánh dấu các yêu cầu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câu hỏi. Bạn thường viết cảm xúc </a:t>
            </a:r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chung chung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mình, như “Em thấy bài thơ hay và buồn”, mà </a:t>
            </a:r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trích dẫn chi tiết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ngữ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liệu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được yêu cầu chỉ ra biện pháp tu từ,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cũng trả lời chung: “Bài thơ có so sánh, giúp đẹp hơn”, nhưng không trình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bày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tác dụng cụ thể. Nhiều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lúc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còn </a:t>
            </a:r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bỏ qua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yêu cầu nhỏ trong câu hỏi như phạm vi khổ thơ hay liên hệ thông điệp, bài học, ..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89331184-3921-4848-A8C8-D8D14C1108C0}"/>
              </a:ext>
            </a:extLst>
          </p:cNvPr>
          <p:cNvSpPr txBox="1"/>
          <p:nvPr/>
        </p:nvSpPr>
        <p:spPr>
          <a:xfrm>
            <a:off x="416675" y="381434"/>
            <a:ext cx="11017377" cy="814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32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C00000"/>
                </a:solidFill>
                <a:latin typeface="Harrington" pitchFamily="8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Xử</a:t>
            </a:r>
            <a:r>
              <a:rPr lang="en-US" sz="8000" b="1" dirty="0">
                <a:solidFill>
                  <a:srgbClr val="C00000"/>
                </a:solidFill>
                <a:latin typeface="Harrington" pitchFamily="8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Harrington" pitchFamily="8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lí</a:t>
            </a:r>
            <a:r>
              <a:rPr lang="en-US" sz="8000" b="1" dirty="0">
                <a:solidFill>
                  <a:srgbClr val="C00000"/>
                </a:solidFill>
                <a:latin typeface="Harrington" pitchFamily="8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Harrington" pitchFamily="8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tình</a:t>
            </a:r>
            <a:r>
              <a:rPr lang="en-US" sz="8000" b="1" dirty="0">
                <a:solidFill>
                  <a:srgbClr val="C00000"/>
                </a:solidFill>
                <a:latin typeface="Harrington" pitchFamily="8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Harrington" pitchFamily="8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huống</a:t>
            </a:r>
            <a:endParaRPr lang="en-US" sz="8000" b="1" dirty="0">
              <a:solidFill>
                <a:srgbClr val="C00000"/>
              </a:solidFill>
              <a:latin typeface="Harrington" pitchFamily="82" charset="77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6CDFE33-413C-B84A-A5CE-F5CC32B5FC38}"/>
              </a:ext>
            </a:extLst>
          </p:cNvPr>
          <p:cNvSpPr/>
          <p:nvPr/>
        </p:nvSpPr>
        <p:spPr>
          <a:xfrm>
            <a:off x="7297615" y="1718227"/>
            <a:ext cx="5614846" cy="432536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Từ tình huống trên, chúng ta cần lưu ý những gì khi làm phần đọc hiểu để tránh mất những điểm số đáng tiếc?</a:t>
            </a:r>
            <a:r>
              <a:rPr lang="en-VN" sz="32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75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组合 117"/>
          <p:cNvGrpSpPr/>
          <p:nvPr/>
        </p:nvGrpSpPr>
        <p:grpSpPr>
          <a:xfrm>
            <a:off x="7628709" y="-95794"/>
            <a:ext cx="4750527" cy="4484912"/>
            <a:chOff x="7628709" y="-95794"/>
            <a:chExt cx="4750527" cy="4484912"/>
          </a:xfrm>
        </p:grpSpPr>
        <p:grpSp>
          <p:nvGrpSpPr>
            <p:cNvPr id="119" name="组合 118"/>
            <p:cNvGrpSpPr/>
            <p:nvPr/>
          </p:nvGrpSpPr>
          <p:grpSpPr>
            <a:xfrm>
              <a:off x="7628709" y="-95794"/>
              <a:ext cx="4750527" cy="4484912"/>
              <a:chOff x="7628709" y="-95794"/>
              <a:chExt cx="4750527" cy="4484912"/>
            </a:xfrm>
          </p:grpSpPr>
          <p:grpSp>
            <p:nvGrpSpPr>
              <p:cNvPr id="122" name="组合 121"/>
              <p:cNvGrpSpPr/>
              <p:nvPr/>
            </p:nvGrpSpPr>
            <p:grpSpPr>
              <a:xfrm>
                <a:off x="8203475" y="-95794"/>
                <a:ext cx="4175761" cy="3570514"/>
                <a:chOff x="8203475" y="-95794"/>
                <a:chExt cx="4175761" cy="3570514"/>
              </a:xfrm>
            </p:grpSpPr>
            <p:sp>
              <p:nvSpPr>
                <p:cNvPr id="124" name="矩形 123"/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19B4C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5" name="任意多边形 124"/>
                <p:cNvSpPr/>
                <p:nvPr/>
              </p:nvSpPr>
              <p:spPr>
                <a:xfrm>
                  <a:off x="8212184" y="-95794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6" name="任意多边形 125"/>
                <p:cNvSpPr/>
                <p:nvPr/>
              </p:nvSpPr>
              <p:spPr>
                <a:xfrm>
                  <a:off x="8203475" y="-9144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3" name="任意多边形 122"/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0" name="图片 1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21" name="图片 1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grpSp>
        <p:nvGrpSpPr>
          <p:cNvPr id="46" name="组合 45"/>
          <p:cNvGrpSpPr/>
          <p:nvPr/>
        </p:nvGrpSpPr>
        <p:grpSpPr>
          <a:xfrm>
            <a:off x="1276858" y="-95794"/>
            <a:ext cx="1284558" cy="1284558"/>
            <a:chOff x="2132930" y="1035327"/>
            <a:chExt cx="1307248" cy="1307248"/>
          </a:xfrm>
        </p:grpSpPr>
        <p:grpSp>
          <p:nvGrpSpPr>
            <p:cNvPr id="47" name="组合 46"/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0" name="组合 49"/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60" name="直接连接符 59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组合 50"/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8" name="直接连接符 57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组合 51"/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6" name="直接连接符 55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组合 52"/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4" name="直接连接符 53"/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8" name="弧形 47"/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61120" y="350747"/>
            <a:ext cx="1862063" cy="1142683"/>
            <a:chOff x="8726219" y="-661205"/>
            <a:chExt cx="2154936" cy="1322409"/>
          </a:xfrm>
        </p:grpSpPr>
        <p:sp>
          <p:nvSpPr>
            <p:cNvPr id="42" name="任意多边形 4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 4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E8F8D275-754D-3941-9C28-4548D244B161}"/>
              </a:ext>
            </a:extLst>
          </p:cNvPr>
          <p:cNvSpPr txBox="1"/>
          <p:nvPr/>
        </p:nvSpPr>
        <p:spPr>
          <a:xfrm>
            <a:off x="3765718" y="528496"/>
            <a:ext cx="4660566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>
              <a:defRPr/>
            </a:pPr>
            <a:r>
              <a:rPr lang="en-US" sz="29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8F6C20D-1BD5-0140-A27D-4ED05599E730}"/>
              </a:ext>
            </a:extLst>
          </p:cNvPr>
          <p:cNvGrpSpPr/>
          <p:nvPr/>
        </p:nvGrpSpPr>
        <p:grpSpPr>
          <a:xfrm>
            <a:off x="3765717" y="404743"/>
            <a:ext cx="4660567" cy="711911"/>
            <a:chOff x="8651437" y="299097"/>
            <a:chExt cx="6990850" cy="1067866"/>
          </a:xfrm>
        </p:grpSpPr>
        <p:pic>
          <p:nvPicPr>
            <p:cNvPr id="76" name="Picture 9">
              <a:extLst>
                <a:ext uri="{FF2B5EF4-FFF2-40B4-BE49-F238E27FC236}">
                  <a16:creationId xmlns:a16="http://schemas.microsoft.com/office/drawing/2014/main" id="{676F78C9-21FF-9A40-9EFD-178062BDE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651437" y="299097"/>
              <a:ext cx="6990848" cy="1067866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EF8F8E0-607F-5F44-94A5-B31802A7E95A}"/>
                </a:ext>
              </a:extLst>
            </p:cNvPr>
            <p:cNvSpPr txBox="1"/>
            <p:nvPr/>
          </p:nvSpPr>
          <p:spPr>
            <a:xfrm>
              <a:off x="8651438" y="484726"/>
              <a:ext cx="6990849" cy="815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2933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VIỆC CÁ NHÂN</a:t>
              </a:r>
            </a:p>
          </p:txBody>
        </p:sp>
      </p:grpSp>
      <p:sp>
        <p:nvSpPr>
          <p:cNvPr id="78" name="TextBox 9">
            <a:extLst>
              <a:ext uri="{FF2B5EF4-FFF2-40B4-BE49-F238E27FC236}">
                <a16:creationId xmlns:a16="http://schemas.microsoft.com/office/drawing/2014/main" id="{EE732A68-8077-1543-A27A-2D4EBAF68D6D}"/>
              </a:ext>
            </a:extLst>
          </p:cNvPr>
          <p:cNvSpPr txBox="1"/>
          <p:nvPr/>
        </p:nvSpPr>
        <p:spPr>
          <a:xfrm>
            <a:off x="657332" y="2131708"/>
            <a:ext cx="11379199" cy="1562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60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660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PBT</a:t>
            </a:r>
          </a:p>
        </p:txBody>
      </p:sp>
      <p:pic>
        <p:nvPicPr>
          <p:cNvPr id="80" name="Picture 79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76F6888E-899B-6F40-8E3F-37689EB716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1" b="14627"/>
          <a:stretch/>
        </p:blipFill>
        <p:spPr>
          <a:xfrm>
            <a:off x="-138769" y="4017645"/>
            <a:ext cx="3962733" cy="285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1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清新活泼开学季演讲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647</Words>
  <Application>Microsoft Macintosh PowerPoint</Application>
  <PresentationFormat>Widescreen</PresentationFormat>
  <Paragraphs>68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等线</vt:lpstr>
      <vt:lpstr>华文中宋</vt:lpstr>
      <vt:lpstr>American Typewriter</vt:lpstr>
      <vt:lpstr>APPLE CHANCERY</vt:lpstr>
      <vt:lpstr>Arial</vt:lpstr>
      <vt:lpstr>Calibri</vt:lpstr>
      <vt:lpstr>Calibri Light</vt:lpstr>
      <vt:lpstr>Harrington</vt:lpstr>
      <vt:lpstr>ITC Avant Garde Std Bk</vt:lpstr>
      <vt:lpstr>Times New Roman</vt:lpstr>
      <vt:lpstr>华康海报体W12(P)</vt:lpstr>
      <vt:lpstr>印品黑体</vt:lpstr>
      <vt:lpstr>方正静蕾简体</vt:lpstr>
      <vt:lpstr>Office 主题</vt:lpstr>
      <vt:lpstr>Office 主题​​</vt:lpstr>
      <vt:lpstr>Office Theme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清新活泼开学季演讲PPT模板</dc:title>
  <dc:creator/>
  <cp:lastModifiedBy/>
  <cp:revision>1</cp:revision>
  <dcterms:created xsi:type="dcterms:W3CDTF">2017-07-27T06:11:46Z</dcterms:created>
  <dcterms:modified xsi:type="dcterms:W3CDTF">2025-12-02T08:15:21Z</dcterms:modified>
</cp:coreProperties>
</file>