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8" r:id="rId2"/>
  </p:sldMasterIdLst>
  <p:notesMasterIdLst>
    <p:notesMasterId r:id="rId29"/>
  </p:notesMasterIdLst>
  <p:sldIdLst>
    <p:sldId id="317" r:id="rId3"/>
    <p:sldId id="582" r:id="rId4"/>
    <p:sldId id="536" r:id="rId5"/>
    <p:sldId id="318" r:id="rId6"/>
    <p:sldId id="559" r:id="rId7"/>
    <p:sldId id="558" r:id="rId8"/>
    <p:sldId id="277" r:id="rId9"/>
    <p:sldId id="560" r:id="rId10"/>
    <p:sldId id="562" r:id="rId11"/>
    <p:sldId id="561" r:id="rId12"/>
    <p:sldId id="571" r:id="rId13"/>
    <p:sldId id="573" r:id="rId14"/>
    <p:sldId id="566" r:id="rId15"/>
    <p:sldId id="568" r:id="rId16"/>
    <p:sldId id="570" r:id="rId17"/>
    <p:sldId id="580" r:id="rId18"/>
    <p:sldId id="590" r:id="rId19"/>
    <p:sldId id="585" r:id="rId20"/>
    <p:sldId id="577" r:id="rId21"/>
    <p:sldId id="591" r:id="rId22"/>
    <p:sldId id="575" r:id="rId23"/>
    <p:sldId id="576" r:id="rId24"/>
    <p:sldId id="586" r:id="rId25"/>
    <p:sldId id="589" r:id="rId26"/>
    <p:sldId id="323" r:id="rId27"/>
    <p:sldId id="588" r:id="rId2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7"/>
    <p:restoredTop sz="94745"/>
  </p:normalViewPr>
  <p:slideViewPr>
    <p:cSldViewPr snapToGrid="0">
      <p:cViewPr varScale="1">
        <p:scale>
          <a:sx n="102" d="100"/>
          <a:sy n="102" d="100"/>
        </p:scale>
        <p:origin x="7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5B120-491B-2940-B6CA-DC96CD6C067F}" type="datetimeFigureOut">
              <a:rPr lang="en-VN" smtClean="0"/>
              <a:t>1/12/25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B0F0F-503C-F549-9103-5375EC5D50A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74846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Trọng lực có xu hướng kéo các vật xuống dưới. Vậy tại sao khi đổ nước vào cốc, nắp chai nhựa lại nổi lên?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7EB44A-F735-4173-86A1-C3EAE3C250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736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7EB44A-F735-4173-86A1-C3EAE3C250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60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7EB44A-F735-4173-86A1-C3EAE3C250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052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EB44A-F735-4173-86A1-C3EAE3C250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33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>
            <a:extLst>
              <a:ext uri="{FF2B5EF4-FFF2-40B4-BE49-F238E27FC236}">
                <a16:creationId xmlns:a16="http://schemas.microsoft.com/office/drawing/2014/main" id="{750213A9-4EF6-F90F-D744-875D96BB746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Helve-Condense" pitchFamily="2" charset="0"/>
                <a:ea typeface="+mn-ea"/>
                <a:cs typeface="+mn-cs"/>
              </a:rPr>
              <a:t>GV: Nemo</a:t>
            </a: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077D2F5C-9EF8-81DD-FE43-A768A5E346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B35054BB-CCF4-2ECD-5A2D-45C552C7E0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1CE03-405D-4387-B5CD-8656A5D116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DEC7CF-16B4-476A-ADC8-E03A14A18C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7E322-BABC-4B17-9DDD-A73E4623E9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231AF0-7D40-4B22-B125-3A366449C936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40283-334B-4640-9668-6B61BE97D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2C437-2F64-49EF-82CA-17978F24D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AEFE6E-D58A-4BB2-B789-63278EF3C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78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extLst>
              <a:ext uri="{FF2B5EF4-FFF2-40B4-BE49-F238E27FC236}">
                <a16:creationId xmlns:a16="http://schemas.microsoft.com/office/drawing/2014/main" id="{06C763AF-BDC8-1130-26E4-F8C0B1913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1" t="13771" r="13771" b="13771"/>
          <a:stretch/>
        </p:blipFill>
        <p:spPr>
          <a:xfrm>
            <a:off x="0" y="-90340"/>
            <a:ext cx="12192000" cy="6948340"/>
          </a:xfrm>
          <a:prstGeom prst="rect">
            <a:avLst/>
          </a:prstGeom>
        </p:spPr>
      </p:pic>
      <p:pic>
        <p:nvPicPr>
          <p:cNvPr id="3" name="3">
            <a:extLst>
              <a:ext uri="{FF2B5EF4-FFF2-40B4-BE49-F238E27FC236}">
                <a16:creationId xmlns:a16="http://schemas.microsoft.com/office/drawing/2014/main" id="{2C8F9A7D-C310-C8BA-EC14-84E66678DE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04800"/>
            <a:ext cx="12193057" cy="617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74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993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50F3D-A231-41AA-9A64-E29B0E2AF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538E9-DA75-4DA7-8A7B-57ED29BE8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1CF03-6BB5-4D0C-A5A5-D37A382BF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E6E6F4-2341-44A9-88B9-8556465712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231AF0-7D40-4B22-B125-3A366449C936}" type="datetimeFigureOut">
              <a:rPr lang="en-US" smtClean="0"/>
              <a:t>12/1/25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DE3CA-8293-4FEE-A8DD-077117A8B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77D6D-8E20-441E-BC65-15696C092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AEFE6E-D58A-4BB2-B789-63278EF3C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0960B-4690-45BA-8FAB-173689AD2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CB924D-F42E-4BD8-ACB5-BE1AD6305E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A895D9-636A-43CA-8D88-17CDC7DF0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C06E4B-77EB-4263-961E-6F48EB03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231AF0-7D40-4B22-B125-3A366449C936}" type="datetimeFigureOut">
              <a:rPr lang="en-US" smtClean="0"/>
              <a:t>12/1/25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B42342-968D-46D6-AD4D-EC86CE24D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F2B2D-7098-4FF8-98F6-E36562D69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AEFE6E-D58A-4BB2-B789-63278EF3C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47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302A-27A9-4CFC-A833-2A9B81C3D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E68280-4B23-4809-8F21-2CCD9EC90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95121-8973-4BDA-A1DD-E679CD4D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231AF0-7D40-4B22-B125-3A366449C936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8028D-8589-421D-96C8-9E6CAADC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35591-261E-4ACD-AD74-68C80466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AEFE6E-D58A-4BB2-B789-63278EF3C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31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AE54AB-DEF3-4808-8D5F-F40A5DFAC6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3E8F4-49FE-4D5A-81F6-22BD52FDB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6A1FF-D402-440F-87F0-AD7E3AAE2D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231AF0-7D40-4B22-B125-3A366449C936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4C88D-CF2F-48A4-83C3-EDB9797F8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33455-4A11-4ED0-9FE6-28ACE9D3E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AEFE6E-D58A-4BB2-B789-63278EF3C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538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extLst>
              <a:ext uri="{FF2B5EF4-FFF2-40B4-BE49-F238E27FC236}">
                <a16:creationId xmlns:a16="http://schemas.microsoft.com/office/drawing/2014/main" id="{15B432D1-A765-20B1-31E7-DB2C8D2FE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1" t="13771" r="13771" b="137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3">
            <a:extLst>
              <a:ext uri="{FF2B5EF4-FFF2-40B4-BE49-F238E27FC236}">
                <a16:creationId xmlns:a16="http://schemas.microsoft.com/office/drawing/2014/main" id="{B9AB8AF4-51F8-5175-88AE-2F8C6DF8A5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94707"/>
            <a:ext cx="12193057" cy="54685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CA9059-0851-7D37-EBB8-6FB1427B0F23}"/>
              </a:ext>
            </a:extLst>
          </p:cNvPr>
          <p:cNvSpPr txBox="1"/>
          <p:nvPr userDrawn="1"/>
        </p:nvSpPr>
        <p:spPr>
          <a:xfrm>
            <a:off x="4343400" y="-5271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70C0"/>
                </a:solidFill>
                <a:latin typeface="#9Slide07 SVNDessert Menu Scrip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en-US" sz="5400" b="1" dirty="0">
              <a:solidFill>
                <a:srgbClr val="0070C0"/>
              </a:solidFill>
              <a:latin typeface="#9Slide07 SVNDessert Menu Scrip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154080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extLst>
              <a:ext uri="{FF2B5EF4-FFF2-40B4-BE49-F238E27FC236}">
                <a16:creationId xmlns:a16="http://schemas.microsoft.com/office/drawing/2014/main" id="{15B432D1-A765-20B1-31E7-DB2C8D2FE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1" t="13771" r="13771" b="137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3">
            <a:extLst>
              <a:ext uri="{FF2B5EF4-FFF2-40B4-BE49-F238E27FC236}">
                <a16:creationId xmlns:a16="http://schemas.microsoft.com/office/drawing/2014/main" id="{B9AB8AF4-51F8-5175-88AE-2F8C6DF8A5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94706"/>
            <a:ext cx="12193057" cy="59346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CA9059-0851-7D37-EBB8-6FB1427B0F23}"/>
              </a:ext>
            </a:extLst>
          </p:cNvPr>
          <p:cNvSpPr txBox="1"/>
          <p:nvPr userDrawn="1"/>
        </p:nvSpPr>
        <p:spPr>
          <a:xfrm>
            <a:off x="4343400" y="-5271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70C0"/>
                </a:solidFill>
                <a:latin typeface="#9Slide07 SVNDessert Menu Scrip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en-US" sz="5400" b="1" dirty="0">
              <a:solidFill>
                <a:srgbClr val="0070C0"/>
              </a:solidFill>
              <a:latin typeface="#9Slide07 SVNDessert Menu Scrip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246222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C6BB887-5091-A14A-12BE-7F58FC0240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8C26CE9-A181-9CCB-8073-8D5CCE87E9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7CBB1FF-8A04-4623-AF00-6D9D806522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1BD92-4B12-914C-8C2B-DA1E9DEEEF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2968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F5BFB1B-98AC-510A-7791-D700620084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18461E5-CE61-3A09-7AD6-029F690AAB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5BB4BC6-9C63-1E8E-AD43-BF33D8550A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4828E-D86C-644C-857F-AC55432A46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77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24869-54A8-4FAE-8A3A-152CC9310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D2754-3BC3-4FF1-B76B-8ADDCA4C9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7D780-366C-4338-9610-50DB8786B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231AF0-7D40-4B22-B125-3A366449C936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6BF10-7161-4BFB-BAC6-7D9DC3A7D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B45FB-35DC-4BD8-9325-6695882D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AEFE6E-D58A-4BB2-B789-63278EF3C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05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FD2AB22-0428-E41A-1E62-4C4BAA0401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A178979-F8B9-93CF-B32B-D3F1760C7C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2796BD5-2B57-9704-6599-A698C65C62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74880-85D1-2A4C-9BF7-E30FE8F955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682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A1F92CB-4332-A6AC-1BF4-1E55ABFDCE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438FCD2-23EB-6385-4543-A45ADE6BDD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A36494C-26B2-D32D-989E-D7ED54ABB0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16CDC-A68C-D749-B790-771B450168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3614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1B2707B-9F18-EEB5-FD3D-F7A0062FF9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8517406-0433-A396-9FAF-4941E50457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E2404D2-463F-3CC9-38AA-862231ACCE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EC41D-7736-8D44-910A-550B32F633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509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EF105F-DC9D-5C02-F612-DB13553F63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B6FCE7-959C-F055-D96A-D8E2C7E80F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EBEECF-E8AC-2430-56F1-72E21D718B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A6DE3-68F9-B24E-925E-3C6E00381E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38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177A6FE-09F1-A283-AD02-51EC596F03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B4EA69D-3AD0-0CEE-2502-504FBAA5F9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60F7FA-F762-A036-C24B-386C327D8C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37C61-FA5A-7245-8AF7-F6F3D04011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241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77B5342-8A19-E49D-A39B-BC5415E856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0E782D0-3DE6-A34A-D3E1-90C39C8423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E0EB578-4164-9778-F5C6-8559075720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957CC-822E-CF40-828F-A46552148C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1461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878C75C-BE4D-4298-02A6-E3823BC1CA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281FF8E-0975-DDD9-9158-31F819CDB3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99AB606-71A4-99F6-0300-723AE040D0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709B3-96C0-7A4B-A62B-63F88270A7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995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F3AEB7D-8971-7588-7EB0-375081A6F3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E8B42E4-EDBD-E2B3-F9B3-2E8C8F93D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C0BB588-B708-E159-B2EB-17DDD85A01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7C17C-1BE7-B94E-8F3C-B9A1D9842A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817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902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902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340176E-EBD6-B0A7-8BE6-6990A6F1D2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D43DD1F-E7A5-7E8B-49D5-3589B21F5D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AEA93B4-7F88-154F-37B4-E95213C287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43419-80CF-FF43-8DFD-5F1DF0F3A7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8132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9023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F8CAB1-2D9A-D3A9-9EFA-C378680018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79EDE6-C273-86F9-2409-B0D602E866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69E738-8B2E-ED05-53C2-6D54E75581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818EA-7E1B-EA47-82E6-3A132853B4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9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C4BFB-8F28-4B02-A153-FE8DDA8E6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F5436-DFEF-45CF-AB12-56D9B2082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165E9-B5BB-4E11-AF98-D1A89EA743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231AF0-7D40-4B22-B125-3A366449C936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5D8B6-572E-42D0-9888-750396508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7FA94-071A-42C4-AC8F-C605F6FD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AEFE6E-D58A-4BB2-B789-63278EF3C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02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21385-1CDA-40F3-B5A9-FBAA5FD2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A6365-52CE-46C7-94C9-594E4F2144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5A118-DC2A-4AAB-8591-E5A65B364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244DC1-BF3F-4577-ACD4-DAF110409A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231AF0-7D40-4B22-B125-3A366449C936}" type="datetimeFigureOut">
              <a:rPr lang="en-US" smtClean="0"/>
              <a:t>12/1/25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477111-1F8F-4B8F-B856-3B6C8B26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A7B9C7-86C7-4112-8B67-D6A35838F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AEFE6E-D58A-4BB2-B789-63278EF3C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83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3776C-BF85-407D-9CDA-1CC72253B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400E9-AEF5-4D52-906D-89029EFA6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C738AB-8330-401A-9B3F-60F7E1D32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F2F37-AC94-45BC-B972-08FAF98D28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B109B4-460D-40FF-B6B2-78C0F3E25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3B36D-8397-4077-826C-72BD372FC2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231AF0-7D40-4B22-B125-3A366449C936}" type="datetimeFigureOut">
              <a:rPr lang="en-US" smtClean="0"/>
              <a:t>12/1/25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C300D5-BB38-4B45-A5AC-F97FE7E95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C4665A-E6D5-4812-8C40-486BDCF24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AEFE6E-D58A-4BB2-B789-63278EF3C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06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F6D6F-BFBF-4E02-A19A-393F9DD5F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C7E5C9-8901-4619-85C1-F5C6A0878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231AF0-7D40-4B22-B125-3A366449C936}" type="datetimeFigureOut">
              <a:rPr lang="en-US" smtClean="0"/>
              <a:t>12/1/25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CE916A-61DD-4F35-874D-1EE713252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77566-33AB-45F2-BC13-DF19851AB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AEFE6E-D58A-4BB2-B789-63278EF3C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25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">
            <a:extLst>
              <a:ext uri="{FF2B5EF4-FFF2-40B4-BE49-F238E27FC236}">
                <a16:creationId xmlns:a16="http://schemas.microsoft.com/office/drawing/2014/main" id="{D97603A4-911F-E070-F1ED-B1191CC289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1" t="13771" r="13771" b="13771"/>
          <a:stretch/>
        </p:blipFill>
        <p:spPr>
          <a:xfrm>
            <a:off x="0" y="-35104"/>
            <a:ext cx="12192000" cy="6893104"/>
          </a:xfrm>
          <a:prstGeom prst="rect">
            <a:avLst/>
          </a:prstGeom>
        </p:spPr>
      </p:pic>
      <p:pic>
        <p:nvPicPr>
          <p:cNvPr id="6" name="3">
            <a:extLst>
              <a:ext uri="{FF2B5EF4-FFF2-40B4-BE49-F238E27FC236}">
                <a16:creationId xmlns:a16="http://schemas.microsoft.com/office/drawing/2014/main" id="{0CEDB97B-E8AB-2CF8-7A4E-8BE506728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1853"/>
          <a:stretch/>
        </p:blipFill>
        <p:spPr>
          <a:xfrm>
            <a:off x="0" y="-35105"/>
            <a:ext cx="12188952" cy="651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28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400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extLst>
              <a:ext uri="{FF2B5EF4-FFF2-40B4-BE49-F238E27FC236}">
                <a16:creationId xmlns:a16="http://schemas.microsoft.com/office/drawing/2014/main" id="{06C763AF-BDC8-1130-26E4-F8C0B1913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1" t="13771" r="13771" b="13771"/>
          <a:stretch/>
        </p:blipFill>
        <p:spPr>
          <a:xfrm>
            <a:off x="0" y="-90340"/>
            <a:ext cx="12192000" cy="6934200"/>
          </a:xfrm>
          <a:prstGeom prst="rect">
            <a:avLst/>
          </a:prstGeom>
        </p:spPr>
      </p:pic>
      <p:pic>
        <p:nvPicPr>
          <p:cNvPr id="3" name="3">
            <a:extLst>
              <a:ext uri="{FF2B5EF4-FFF2-40B4-BE49-F238E27FC236}">
                <a16:creationId xmlns:a16="http://schemas.microsoft.com/office/drawing/2014/main" id="{2C8F9A7D-C310-C8BA-EC14-84E66678DE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137279"/>
            <a:ext cx="12193057" cy="48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66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9Slide.vn - 2019">
            <a:extLst>
              <a:ext uri="{FF2B5EF4-FFF2-40B4-BE49-F238E27FC236}">
                <a16:creationId xmlns:a16="http://schemas.microsoft.com/office/drawing/2014/main" id="{CAD8D23E-CB57-4B14-99E2-6C587A4E57F3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388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954C23B-5DFC-4F4E-1D92-4F9FA6454D0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85EA761-AC41-B051-2C36-BC71091F0BC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E380A4CD-15AC-BC06-C7BF-7D6BEFB0A48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VNI-Helve-Condense" pitchFamily="2" charset="0"/>
              </a:defRPr>
            </a:lvl1pPr>
          </a:lstStyle>
          <a:p>
            <a:pPr>
              <a:defRPr/>
            </a:pPr>
            <a:fld id="{DEF54C18-D331-EC43-8C2F-A465B05F98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5E384A95-270A-680D-FD40-206367316C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274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800" kern="1200">
          <a:solidFill>
            <a:srgbClr val="00808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800">
          <a:solidFill>
            <a:srgbClr val="008080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800">
          <a:solidFill>
            <a:srgbClr val="008080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800">
          <a:solidFill>
            <a:srgbClr val="008080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800">
          <a:solidFill>
            <a:srgbClr val="008080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800">
          <a:solidFill>
            <a:srgbClr val="008080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800">
          <a:solidFill>
            <a:srgbClr val="008080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800">
          <a:solidFill>
            <a:srgbClr val="008080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800">
          <a:solidFill>
            <a:srgbClr val="008080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 kern="1200">
          <a:solidFill>
            <a:srgbClr val="00808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extLst>
              <a:ext uri="{FF2B5EF4-FFF2-40B4-BE49-F238E27FC236}">
                <a16:creationId xmlns:a16="http://schemas.microsoft.com/office/drawing/2014/main" id="{3DA9C1F8-C52B-4D5C-BAC7-DB75EAEC20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1" t="13771" r="13771" b="13771"/>
          <a:stretch/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pic>
        <p:nvPicPr>
          <p:cNvPr id="3" name="2">
            <a:extLst>
              <a:ext uri="{FF2B5EF4-FFF2-40B4-BE49-F238E27FC236}">
                <a16:creationId xmlns:a16="http://schemas.microsoft.com/office/drawing/2014/main" id="{F0E8FDDD-4B74-4FF5-9000-219B42109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840139"/>
            <a:ext cx="12193057" cy="5468586"/>
          </a:xfrm>
          <a:prstGeom prst="rect">
            <a:avLst/>
          </a:prstGeom>
        </p:spPr>
      </p:pic>
      <p:pic>
        <p:nvPicPr>
          <p:cNvPr id="8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" y="1143000"/>
            <a:ext cx="3518261" cy="35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">
            <a:extLst>
              <a:ext uri="{FF2B5EF4-FFF2-40B4-BE49-F238E27FC236}">
                <a16:creationId xmlns:a16="http://schemas.microsoft.com/office/drawing/2014/main" id="{B7340229-B08D-4684-A60F-5EDF7A6619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15" t="45100" r="5772"/>
          <a:stretch/>
        </p:blipFill>
        <p:spPr>
          <a:xfrm flipV="1">
            <a:off x="0" y="3766910"/>
            <a:ext cx="12192000" cy="30910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2200" y="2030719"/>
            <a:ext cx="90678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 SỨC</a:t>
            </a:r>
          </a:p>
        </p:txBody>
      </p:sp>
    </p:spTree>
    <p:extLst>
      <p:ext uri="{BB962C8B-B14F-4D97-AF65-F5344CB8AC3E}">
        <p14:creationId xmlns:p14="http://schemas.microsoft.com/office/powerpoint/2010/main" val="868332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4">
            <a:extLst>
              <a:ext uri="{FF2B5EF4-FFF2-40B4-BE49-F238E27FC236}">
                <a16:creationId xmlns:a16="http://schemas.microsoft.com/office/drawing/2014/main" id="{F5B012B7-5194-32CC-BB53-38049CF31E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1" t="13771" r="13771" b="13771"/>
          <a:stretch/>
        </p:blipFill>
        <p:spPr>
          <a:xfrm>
            <a:off x="0" y="-35104"/>
            <a:ext cx="12192000" cy="6893103"/>
          </a:xfrm>
          <a:prstGeom prst="rect">
            <a:avLst/>
          </a:prstGeom>
        </p:spPr>
      </p:pic>
      <p:pic>
        <p:nvPicPr>
          <p:cNvPr id="12" name="3">
            <a:extLst>
              <a:ext uri="{FF2B5EF4-FFF2-40B4-BE49-F238E27FC236}">
                <a16:creationId xmlns:a16="http://schemas.microsoft.com/office/drawing/2014/main" id="{C515837E-F3CA-CF84-44C1-F230373F00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53"/>
          <a:stretch/>
        </p:blipFill>
        <p:spPr>
          <a:xfrm>
            <a:off x="3048" y="-35105"/>
            <a:ext cx="12188952" cy="6512104"/>
          </a:xfrm>
          <a:prstGeom prst="rect">
            <a:avLst/>
          </a:prstGeom>
        </p:spPr>
      </p:pic>
      <p:pic>
        <p:nvPicPr>
          <p:cNvPr id="8" name="Picture 7" descr="A picture containing circle, graphics, creativity, astronomy&#10;&#10;Description automatically generated">
            <a:extLst>
              <a:ext uri="{FF2B5EF4-FFF2-40B4-BE49-F238E27FC236}">
                <a16:creationId xmlns:a16="http://schemas.microsoft.com/office/drawing/2014/main" id="{A74E019C-B579-6909-84E9-4C46EF6CC5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7" y="155817"/>
            <a:ext cx="634309" cy="634309"/>
          </a:xfrm>
          <a:prstGeom prst="rect">
            <a:avLst/>
          </a:prstGeom>
          <a:ln>
            <a:noFill/>
          </a:ln>
        </p:spPr>
      </p:pic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6D51F061-4C11-F1E9-E88D-5863800079BE}"/>
              </a:ext>
            </a:extLst>
          </p:cNvPr>
          <p:cNvSpPr txBox="1">
            <a:spLocks/>
          </p:cNvSpPr>
          <p:nvPr/>
        </p:nvSpPr>
        <p:spPr>
          <a:xfrm>
            <a:off x="900630" y="86039"/>
            <a:ext cx="10376970" cy="8089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Lực đẩy tác dụng lên vật đặt trong chất lỏng </a:t>
            </a:r>
            <a:endParaRPr lang="en-US" sz="3600" b="1" spc="30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F13AB97A-5FCB-8B78-BBB6-F1E505EEEA0C}"/>
              </a:ext>
            </a:extLst>
          </p:cNvPr>
          <p:cNvSpPr txBox="1">
            <a:spLocks/>
          </p:cNvSpPr>
          <p:nvPr/>
        </p:nvSpPr>
        <p:spPr>
          <a:xfrm>
            <a:off x="1553066" y="1025614"/>
            <a:ext cx="9724533" cy="8089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Em hãy nêu khái niệm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lực đẩy Archimedes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A77526-A0C5-2B27-4438-FB39CB81FF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81000"/>
            <a:ext cx="657290" cy="657290"/>
          </a:xfrm>
          <a:prstGeom prst="rect">
            <a:avLst/>
          </a:prstGeom>
        </p:spPr>
      </p:pic>
      <p:pic>
        <p:nvPicPr>
          <p:cNvPr id="14" name="Picture 13" descr="A person on a paddle board&#10;&#10;Description automatically generated">
            <a:extLst>
              <a:ext uri="{FF2B5EF4-FFF2-40B4-BE49-F238E27FC236}">
                <a16:creationId xmlns:a16="http://schemas.microsoft.com/office/drawing/2014/main" id="{CDC27EF3-FB3A-53C9-5DBD-FAE9427D9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01" y="2022049"/>
            <a:ext cx="4990407" cy="332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99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A353D04-4251-51A1-C6AA-A24691BB372A}"/>
              </a:ext>
            </a:extLst>
          </p:cNvPr>
          <p:cNvSpPr/>
          <p:nvPr/>
        </p:nvSpPr>
        <p:spPr>
          <a:xfrm>
            <a:off x="3048000" y="976549"/>
            <a:ext cx="6022254" cy="92845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circle, graphics, creativity, astronomy&#10;&#10;Description automatically generated">
            <a:extLst>
              <a:ext uri="{FF2B5EF4-FFF2-40B4-BE49-F238E27FC236}">
                <a16:creationId xmlns:a16="http://schemas.microsoft.com/office/drawing/2014/main" id="{C5C540FF-C835-DDD9-8B76-3146E0B5C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7" y="155817"/>
            <a:ext cx="634309" cy="634309"/>
          </a:xfrm>
          <a:prstGeom prst="rect">
            <a:avLst/>
          </a:prstGeom>
          <a:ln>
            <a:noFill/>
          </a:ln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B8B34F2A-AD2C-17FE-11D6-902372F9A257}"/>
              </a:ext>
            </a:extLst>
          </p:cNvPr>
          <p:cNvSpPr txBox="1">
            <a:spLocks/>
          </p:cNvSpPr>
          <p:nvPr/>
        </p:nvSpPr>
        <p:spPr>
          <a:xfrm>
            <a:off x="900630" y="86039"/>
            <a:ext cx="10376970" cy="8089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Lực đẩy tác dụng lên vật đặt trong chất lỏng </a:t>
            </a:r>
            <a:endParaRPr lang="en-US" sz="3600" b="1" spc="30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40B2FB4-8435-775C-4C46-5C5902D59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06" y="1642913"/>
            <a:ext cx="4138818" cy="4147112"/>
          </a:xfrm>
          <a:prstGeom prst="rect">
            <a:avLst/>
          </a:prstGeom>
        </p:spPr>
      </p:pic>
      <p:pic>
        <p:nvPicPr>
          <p:cNvPr id="5" name="Graphic 4" descr="Alarm clock">
            <a:extLst>
              <a:ext uri="{FF2B5EF4-FFF2-40B4-BE49-F238E27FC236}">
                <a16:creationId xmlns:a16="http://schemas.microsoft.com/office/drawing/2014/main" id="{FA927CF8-FA15-B1EF-1998-5105EE33B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28183" y="2275874"/>
            <a:ext cx="1371598" cy="1371598"/>
          </a:xfrm>
          <a:prstGeom prst="rect">
            <a:avLst/>
          </a:prstGeom>
        </p:spPr>
      </p:pic>
      <p:pic>
        <p:nvPicPr>
          <p:cNvPr id="6" name="Graphic 5" descr="Document">
            <a:extLst>
              <a:ext uri="{FF2B5EF4-FFF2-40B4-BE49-F238E27FC236}">
                <a16:creationId xmlns:a16="http://schemas.microsoft.com/office/drawing/2014/main" id="{33218107-8B2B-BAD0-D6D7-846DC64934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65342" y="4180872"/>
            <a:ext cx="1097280" cy="1097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65AD44-E651-3FAC-A2E2-140F5DD32C1B}"/>
              </a:ext>
            </a:extLst>
          </p:cNvPr>
          <p:cNvSpPr txBox="1"/>
          <p:nvPr/>
        </p:nvSpPr>
        <p:spPr>
          <a:xfrm>
            <a:off x="6477000" y="4495800"/>
            <a:ext cx="54152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342E82-309C-D38F-517B-ADFA2B2C6DC1}"/>
              </a:ext>
            </a:extLst>
          </p:cNvPr>
          <p:cNvSpPr txBox="1"/>
          <p:nvPr/>
        </p:nvSpPr>
        <p:spPr>
          <a:xfrm>
            <a:off x="6655647" y="2598003"/>
            <a:ext cx="54152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phút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005CBA-0876-0DE7-7FE3-A10852DC5C54}"/>
              </a:ext>
            </a:extLst>
          </p:cNvPr>
          <p:cNvSpPr txBox="1"/>
          <p:nvPr/>
        </p:nvSpPr>
        <p:spPr>
          <a:xfrm>
            <a:off x="3654989" y="1161706"/>
            <a:ext cx="54152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 ĐỘNG NHÓM ĐÔI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735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  <p:bldP spid="8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865AD44-E651-3FAC-A2E2-140F5DD32C1B}"/>
              </a:ext>
            </a:extLst>
          </p:cNvPr>
          <p:cNvSpPr txBox="1"/>
          <p:nvPr/>
        </p:nvSpPr>
        <p:spPr>
          <a:xfrm>
            <a:off x="4343400" y="-18441"/>
            <a:ext cx="54152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US" sz="3200"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1487978F-1EB3-29C6-037F-CCBB7EB7E275}"/>
              </a:ext>
            </a:extLst>
          </p:cNvPr>
          <p:cNvSpPr txBox="1">
            <a:spLocks/>
          </p:cNvSpPr>
          <p:nvPr/>
        </p:nvSpPr>
        <p:spPr>
          <a:xfrm>
            <a:off x="381000" y="566334"/>
            <a:ext cx="7950724" cy="25744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1. Hãy biểu diễn các lực tác dụng vào viên bi, ốc vít kim loại, nắp chai khi chúng ở vị trí như trong Hình 17.2 biết rằng viên bi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ốc vít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chìm xuống, nắp chai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nổi lên.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3C2085E9-01F8-04A5-8D18-7FEE93C3B241}"/>
              </a:ext>
            </a:extLst>
          </p:cNvPr>
          <p:cNvSpPr txBox="1">
            <a:spLocks/>
          </p:cNvSpPr>
          <p:nvPr/>
        </p:nvSpPr>
        <p:spPr>
          <a:xfrm>
            <a:off x="376286" y="2667000"/>
            <a:ext cx="8164728" cy="18609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2. Hãy rút ra điều kiện để một vật chìm xuống hoặc nổi lên khi đặt trong chất lỏng.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945DD58-5B2E-F30A-163E-2AC0C213F363}"/>
              </a:ext>
            </a:extLst>
          </p:cNvPr>
          <p:cNvSpPr/>
          <p:nvPr/>
        </p:nvSpPr>
        <p:spPr>
          <a:xfrm>
            <a:off x="9076172" y="2583344"/>
            <a:ext cx="1828614" cy="3992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00FC02-EA12-0C7E-6CB9-B0D455D5BC0C}"/>
              </a:ext>
            </a:extLst>
          </p:cNvPr>
          <p:cNvSpPr txBox="1"/>
          <p:nvPr/>
        </p:nvSpPr>
        <p:spPr>
          <a:xfrm>
            <a:off x="9125932" y="2518301"/>
            <a:ext cx="1981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 17.2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075E543-04FF-E1C8-C069-D5261E9A83FA}"/>
              </a:ext>
            </a:extLst>
          </p:cNvPr>
          <p:cNvSpPr/>
          <p:nvPr/>
        </p:nvSpPr>
        <p:spPr>
          <a:xfrm>
            <a:off x="152400" y="566334"/>
            <a:ext cx="11887200" cy="5308941"/>
          </a:xfrm>
          <a:prstGeom prst="roundRect">
            <a:avLst>
              <a:gd name="adj" fmla="val 9129"/>
            </a:avLst>
          </a:prstGeom>
          <a:noFill/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23100741">
                  <a:custGeom>
                    <a:avLst/>
                    <a:gdLst>
                      <a:gd name="connsiteX0" fmla="*/ 0 w 11887200"/>
                      <a:gd name="connsiteY0" fmla="*/ 490892 h 5377281"/>
                      <a:gd name="connsiteX1" fmla="*/ 490892 w 11887200"/>
                      <a:gd name="connsiteY1" fmla="*/ 0 h 5377281"/>
                      <a:gd name="connsiteX2" fmla="*/ 846753 w 11887200"/>
                      <a:gd name="connsiteY2" fmla="*/ 0 h 5377281"/>
                      <a:gd name="connsiteX3" fmla="*/ 1638831 w 11887200"/>
                      <a:gd name="connsiteY3" fmla="*/ 0 h 5377281"/>
                      <a:gd name="connsiteX4" fmla="*/ 2321854 w 11887200"/>
                      <a:gd name="connsiteY4" fmla="*/ 0 h 5377281"/>
                      <a:gd name="connsiteX5" fmla="*/ 2786769 w 11887200"/>
                      <a:gd name="connsiteY5" fmla="*/ 0 h 5377281"/>
                      <a:gd name="connsiteX6" fmla="*/ 3469792 w 11887200"/>
                      <a:gd name="connsiteY6" fmla="*/ 0 h 5377281"/>
                      <a:gd name="connsiteX7" fmla="*/ 3825653 w 11887200"/>
                      <a:gd name="connsiteY7" fmla="*/ 0 h 5377281"/>
                      <a:gd name="connsiteX8" fmla="*/ 4617731 w 11887200"/>
                      <a:gd name="connsiteY8" fmla="*/ 0 h 5377281"/>
                      <a:gd name="connsiteX9" fmla="*/ 5409809 w 11887200"/>
                      <a:gd name="connsiteY9" fmla="*/ 0 h 5377281"/>
                      <a:gd name="connsiteX10" fmla="*/ 5656615 w 11887200"/>
                      <a:gd name="connsiteY10" fmla="*/ 0 h 5377281"/>
                      <a:gd name="connsiteX11" fmla="*/ 6339639 w 11887200"/>
                      <a:gd name="connsiteY11" fmla="*/ 0 h 5377281"/>
                      <a:gd name="connsiteX12" fmla="*/ 6695500 w 11887200"/>
                      <a:gd name="connsiteY12" fmla="*/ 0 h 5377281"/>
                      <a:gd name="connsiteX13" fmla="*/ 7378523 w 11887200"/>
                      <a:gd name="connsiteY13" fmla="*/ 0 h 5377281"/>
                      <a:gd name="connsiteX14" fmla="*/ 7734384 w 11887200"/>
                      <a:gd name="connsiteY14" fmla="*/ 0 h 5377281"/>
                      <a:gd name="connsiteX15" fmla="*/ 8417408 w 11887200"/>
                      <a:gd name="connsiteY15" fmla="*/ 0 h 5377281"/>
                      <a:gd name="connsiteX16" fmla="*/ 8773268 w 11887200"/>
                      <a:gd name="connsiteY16" fmla="*/ 0 h 5377281"/>
                      <a:gd name="connsiteX17" fmla="*/ 9020075 w 11887200"/>
                      <a:gd name="connsiteY17" fmla="*/ 0 h 5377281"/>
                      <a:gd name="connsiteX18" fmla="*/ 9703099 w 11887200"/>
                      <a:gd name="connsiteY18" fmla="*/ 0 h 5377281"/>
                      <a:gd name="connsiteX19" fmla="*/ 10277068 w 11887200"/>
                      <a:gd name="connsiteY19" fmla="*/ 0 h 5377281"/>
                      <a:gd name="connsiteX20" fmla="*/ 10632929 w 11887200"/>
                      <a:gd name="connsiteY20" fmla="*/ 0 h 5377281"/>
                      <a:gd name="connsiteX21" fmla="*/ 11396308 w 11887200"/>
                      <a:gd name="connsiteY21" fmla="*/ 0 h 5377281"/>
                      <a:gd name="connsiteX22" fmla="*/ 11887200 w 11887200"/>
                      <a:gd name="connsiteY22" fmla="*/ 490892 h 5377281"/>
                      <a:gd name="connsiteX23" fmla="*/ 11887200 w 11887200"/>
                      <a:gd name="connsiteY23" fmla="*/ 908464 h 5377281"/>
                      <a:gd name="connsiteX24" fmla="*/ 11887200 w 11887200"/>
                      <a:gd name="connsiteY24" fmla="*/ 1413946 h 5377281"/>
                      <a:gd name="connsiteX25" fmla="*/ 11887200 w 11887200"/>
                      <a:gd name="connsiteY25" fmla="*/ 1963383 h 5377281"/>
                      <a:gd name="connsiteX26" fmla="*/ 11887200 w 11887200"/>
                      <a:gd name="connsiteY26" fmla="*/ 2512821 h 5377281"/>
                      <a:gd name="connsiteX27" fmla="*/ 11887200 w 11887200"/>
                      <a:gd name="connsiteY27" fmla="*/ 3106213 h 5377281"/>
                      <a:gd name="connsiteX28" fmla="*/ 11887200 w 11887200"/>
                      <a:gd name="connsiteY28" fmla="*/ 3699605 h 5377281"/>
                      <a:gd name="connsiteX29" fmla="*/ 11887200 w 11887200"/>
                      <a:gd name="connsiteY29" fmla="*/ 4336952 h 5377281"/>
                      <a:gd name="connsiteX30" fmla="*/ 11887200 w 11887200"/>
                      <a:gd name="connsiteY30" fmla="*/ 4886389 h 5377281"/>
                      <a:gd name="connsiteX31" fmla="*/ 11396308 w 11887200"/>
                      <a:gd name="connsiteY31" fmla="*/ 5377281 h 5377281"/>
                      <a:gd name="connsiteX32" fmla="*/ 10822339 w 11887200"/>
                      <a:gd name="connsiteY32" fmla="*/ 5377281 h 5377281"/>
                      <a:gd name="connsiteX33" fmla="*/ 10139315 w 11887200"/>
                      <a:gd name="connsiteY33" fmla="*/ 5377281 h 5377281"/>
                      <a:gd name="connsiteX34" fmla="*/ 9783454 w 11887200"/>
                      <a:gd name="connsiteY34" fmla="*/ 5377281 h 5377281"/>
                      <a:gd name="connsiteX35" fmla="*/ 9100431 w 11887200"/>
                      <a:gd name="connsiteY35" fmla="*/ 5377281 h 5377281"/>
                      <a:gd name="connsiteX36" fmla="*/ 8308353 w 11887200"/>
                      <a:gd name="connsiteY36" fmla="*/ 5377281 h 5377281"/>
                      <a:gd name="connsiteX37" fmla="*/ 7625330 w 11887200"/>
                      <a:gd name="connsiteY37" fmla="*/ 5377281 h 5377281"/>
                      <a:gd name="connsiteX38" fmla="*/ 7160415 w 11887200"/>
                      <a:gd name="connsiteY38" fmla="*/ 5377281 h 5377281"/>
                      <a:gd name="connsiteX39" fmla="*/ 6368337 w 11887200"/>
                      <a:gd name="connsiteY39" fmla="*/ 5377281 h 5377281"/>
                      <a:gd name="connsiteX40" fmla="*/ 5903422 w 11887200"/>
                      <a:gd name="connsiteY40" fmla="*/ 5377281 h 5377281"/>
                      <a:gd name="connsiteX41" fmla="*/ 5220399 w 11887200"/>
                      <a:gd name="connsiteY41" fmla="*/ 5377281 h 5377281"/>
                      <a:gd name="connsiteX42" fmla="*/ 4428321 w 11887200"/>
                      <a:gd name="connsiteY42" fmla="*/ 5377281 h 5377281"/>
                      <a:gd name="connsiteX43" fmla="*/ 3636244 w 11887200"/>
                      <a:gd name="connsiteY43" fmla="*/ 5377281 h 5377281"/>
                      <a:gd name="connsiteX44" fmla="*/ 3389437 w 11887200"/>
                      <a:gd name="connsiteY44" fmla="*/ 5377281 h 5377281"/>
                      <a:gd name="connsiteX45" fmla="*/ 2924522 w 11887200"/>
                      <a:gd name="connsiteY45" fmla="*/ 5377281 h 5377281"/>
                      <a:gd name="connsiteX46" fmla="*/ 2568661 w 11887200"/>
                      <a:gd name="connsiteY46" fmla="*/ 5377281 h 5377281"/>
                      <a:gd name="connsiteX47" fmla="*/ 1776583 w 11887200"/>
                      <a:gd name="connsiteY47" fmla="*/ 5377281 h 5377281"/>
                      <a:gd name="connsiteX48" fmla="*/ 1093560 w 11887200"/>
                      <a:gd name="connsiteY48" fmla="*/ 5377281 h 5377281"/>
                      <a:gd name="connsiteX49" fmla="*/ 490892 w 11887200"/>
                      <a:gd name="connsiteY49" fmla="*/ 5377281 h 5377281"/>
                      <a:gd name="connsiteX50" fmla="*/ 0 w 11887200"/>
                      <a:gd name="connsiteY50" fmla="*/ 4886389 h 5377281"/>
                      <a:gd name="connsiteX51" fmla="*/ 0 w 11887200"/>
                      <a:gd name="connsiteY51" fmla="*/ 4249042 h 5377281"/>
                      <a:gd name="connsiteX52" fmla="*/ 0 w 11887200"/>
                      <a:gd name="connsiteY52" fmla="*/ 3787515 h 5377281"/>
                      <a:gd name="connsiteX53" fmla="*/ 0 w 11887200"/>
                      <a:gd name="connsiteY53" fmla="*/ 3369943 h 5377281"/>
                      <a:gd name="connsiteX54" fmla="*/ 0 w 11887200"/>
                      <a:gd name="connsiteY54" fmla="*/ 2908415 h 5377281"/>
                      <a:gd name="connsiteX55" fmla="*/ 0 w 11887200"/>
                      <a:gd name="connsiteY55" fmla="*/ 2446888 h 5377281"/>
                      <a:gd name="connsiteX56" fmla="*/ 0 w 11887200"/>
                      <a:gd name="connsiteY56" fmla="*/ 1941406 h 5377281"/>
                      <a:gd name="connsiteX57" fmla="*/ 0 w 11887200"/>
                      <a:gd name="connsiteY57" fmla="*/ 1435924 h 5377281"/>
                      <a:gd name="connsiteX58" fmla="*/ 0 w 11887200"/>
                      <a:gd name="connsiteY58" fmla="*/ 490892 h 5377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11887200" h="5377281" extrusionOk="0">
                        <a:moveTo>
                          <a:pt x="0" y="490892"/>
                        </a:moveTo>
                        <a:cubicBezTo>
                          <a:pt x="6740" y="142335"/>
                          <a:pt x="170680" y="-64551"/>
                          <a:pt x="490892" y="0"/>
                        </a:cubicBezTo>
                        <a:cubicBezTo>
                          <a:pt x="603555" y="-20338"/>
                          <a:pt x="736130" y="20205"/>
                          <a:pt x="846753" y="0"/>
                        </a:cubicBezTo>
                        <a:cubicBezTo>
                          <a:pt x="957376" y="-20205"/>
                          <a:pt x="1253713" y="54879"/>
                          <a:pt x="1638831" y="0"/>
                        </a:cubicBezTo>
                        <a:cubicBezTo>
                          <a:pt x="2023949" y="-54879"/>
                          <a:pt x="2085558" y="16937"/>
                          <a:pt x="2321854" y="0"/>
                        </a:cubicBezTo>
                        <a:cubicBezTo>
                          <a:pt x="2558150" y="-16937"/>
                          <a:pt x="2686553" y="29685"/>
                          <a:pt x="2786769" y="0"/>
                        </a:cubicBezTo>
                        <a:cubicBezTo>
                          <a:pt x="2886985" y="-29685"/>
                          <a:pt x="3229719" y="27729"/>
                          <a:pt x="3469792" y="0"/>
                        </a:cubicBezTo>
                        <a:cubicBezTo>
                          <a:pt x="3709865" y="-27729"/>
                          <a:pt x="3699940" y="29742"/>
                          <a:pt x="3825653" y="0"/>
                        </a:cubicBezTo>
                        <a:cubicBezTo>
                          <a:pt x="3951366" y="-29742"/>
                          <a:pt x="4252229" y="32155"/>
                          <a:pt x="4617731" y="0"/>
                        </a:cubicBezTo>
                        <a:cubicBezTo>
                          <a:pt x="4983233" y="-32155"/>
                          <a:pt x="5104632" y="90381"/>
                          <a:pt x="5409809" y="0"/>
                        </a:cubicBezTo>
                        <a:cubicBezTo>
                          <a:pt x="5714986" y="-90381"/>
                          <a:pt x="5548648" y="15563"/>
                          <a:pt x="5656615" y="0"/>
                        </a:cubicBezTo>
                        <a:cubicBezTo>
                          <a:pt x="5764582" y="-15563"/>
                          <a:pt x="6069520" y="28181"/>
                          <a:pt x="6339639" y="0"/>
                        </a:cubicBezTo>
                        <a:cubicBezTo>
                          <a:pt x="6609758" y="-28181"/>
                          <a:pt x="6577620" y="8278"/>
                          <a:pt x="6695500" y="0"/>
                        </a:cubicBezTo>
                        <a:cubicBezTo>
                          <a:pt x="6813380" y="-8278"/>
                          <a:pt x="7079964" y="81156"/>
                          <a:pt x="7378523" y="0"/>
                        </a:cubicBezTo>
                        <a:cubicBezTo>
                          <a:pt x="7677082" y="-81156"/>
                          <a:pt x="7624519" y="6066"/>
                          <a:pt x="7734384" y="0"/>
                        </a:cubicBezTo>
                        <a:cubicBezTo>
                          <a:pt x="7844249" y="-6066"/>
                          <a:pt x="8185813" y="33324"/>
                          <a:pt x="8417408" y="0"/>
                        </a:cubicBezTo>
                        <a:cubicBezTo>
                          <a:pt x="8649003" y="-33324"/>
                          <a:pt x="8618838" y="36521"/>
                          <a:pt x="8773268" y="0"/>
                        </a:cubicBezTo>
                        <a:cubicBezTo>
                          <a:pt x="8927698" y="-36521"/>
                          <a:pt x="8958565" y="25396"/>
                          <a:pt x="9020075" y="0"/>
                        </a:cubicBezTo>
                        <a:cubicBezTo>
                          <a:pt x="9081585" y="-25396"/>
                          <a:pt x="9462566" y="52678"/>
                          <a:pt x="9703099" y="0"/>
                        </a:cubicBezTo>
                        <a:cubicBezTo>
                          <a:pt x="9943632" y="-52678"/>
                          <a:pt x="10066130" y="49722"/>
                          <a:pt x="10277068" y="0"/>
                        </a:cubicBezTo>
                        <a:cubicBezTo>
                          <a:pt x="10488006" y="-49722"/>
                          <a:pt x="10499949" y="6059"/>
                          <a:pt x="10632929" y="0"/>
                        </a:cubicBezTo>
                        <a:cubicBezTo>
                          <a:pt x="10765909" y="-6059"/>
                          <a:pt x="11177973" y="49269"/>
                          <a:pt x="11396308" y="0"/>
                        </a:cubicBezTo>
                        <a:cubicBezTo>
                          <a:pt x="11651281" y="-34649"/>
                          <a:pt x="11827155" y="211989"/>
                          <a:pt x="11887200" y="490892"/>
                        </a:cubicBezTo>
                        <a:cubicBezTo>
                          <a:pt x="11900778" y="671520"/>
                          <a:pt x="11847136" y="741909"/>
                          <a:pt x="11887200" y="908464"/>
                        </a:cubicBezTo>
                        <a:cubicBezTo>
                          <a:pt x="11927264" y="1075019"/>
                          <a:pt x="11874945" y="1187572"/>
                          <a:pt x="11887200" y="1413946"/>
                        </a:cubicBezTo>
                        <a:cubicBezTo>
                          <a:pt x="11899455" y="1640320"/>
                          <a:pt x="11855256" y="1701284"/>
                          <a:pt x="11887200" y="1963383"/>
                        </a:cubicBezTo>
                        <a:cubicBezTo>
                          <a:pt x="11919144" y="2225482"/>
                          <a:pt x="11867408" y="2258843"/>
                          <a:pt x="11887200" y="2512821"/>
                        </a:cubicBezTo>
                        <a:cubicBezTo>
                          <a:pt x="11906992" y="2766799"/>
                          <a:pt x="11859665" y="2959642"/>
                          <a:pt x="11887200" y="3106213"/>
                        </a:cubicBezTo>
                        <a:cubicBezTo>
                          <a:pt x="11914735" y="3252784"/>
                          <a:pt x="11820270" y="3440314"/>
                          <a:pt x="11887200" y="3699605"/>
                        </a:cubicBezTo>
                        <a:cubicBezTo>
                          <a:pt x="11954130" y="3958896"/>
                          <a:pt x="11859744" y="4167627"/>
                          <a:pt x="11887200" y="4336952"/>
                        </a:cubicBezTo>
                        <a:cubicBezTo>
                          <a:pt x="11914656" y="4506277"/>
                          <a:pt x="11835073" y="4754764"/>
                          <a:pt x="11887200" y="4886389"/>
                        </a:cubicBezTo>
                        <a:cubicBezTo>
                          <a:pt x="11872145" y="5173577"/>
                          <a:pt x="11705763" y="5312842"/>
                          <a:pt x="11396308" y="5377281"/>
                        </a:cubicBezTo>
                        <a:cubicBezTo>
                          <a:pt x="11270304" y="5417974"/>
                          <a:pt x="10989687" y="5353899"/>
                          <a:pt x="10822339" y="5377281"/>
                        </a:cubicBezTo>
                        <a:cubicBezTo>
                          <a:pt x="10654991" y="5400663"/>
                          <a:pt x="10374400" y="5343153"/>
                          <a:pt x="10139315" y="5377281"/>
                        </a:cubicBezTo>
                        <a:cubicBezTo>
                          <a:pt x="9904230" y="5411409"/>
                          <a:pt x="9933031" y="5371852"/>
                          <a:pt x="9783454" y="5377281"/>
                        </a:cubicBezTo>
                        <a:cubicBezTo>
                          <a:pt x="9633877" y="5382710"/>
                          <a:pt x="9366893" y="5343298"/>
                          <a:pt x="9100431" y="5377281"/>
                        </a:cubicBezTo>
                        <a:cubicBezTo>
                          <a:pt x="8833969" y="5411264"/>
                          <a:pt x="8530629" y="5308696"/>
                          <a:pt x="8308353" y="5377281"/>
                        </a:cubicBezTo>
                        <a:cubicBezTo>
                          <a:pt x="8086077" y="5445866"/>
                          <a:pt x="7840843" y="5375719"/>
                          <a:pt x="7625330" y="5377281"/>
                        </a:cubicBezTo>
                        <a:cubicBezTo>
                          <a:pt x="7409817" y="5378843"/>
                          <a:pt x="7384995" y="5331253"/>
                          <a:pt x="7160415" y="5377281"/>
                        </a:cubicBezTo>
                        <a:cubicBezTo>
                          <a:pt x="6935835" y="5423309"/>
                          <a:pt x="6582693" y="5332965"/>
                          <a:pt x="6368337" y="5377281"/>
                        </a:cubicBezTo>
                        <a:cubicBezTo>
                          <a:pt x="6153981" y="5421597"/>
                          <a:pt x="6079830" y="5356172"/>
                          <a:pt x="5903422" y="5377281"/>
                        </a:cubicBezTo>
                        <a:cubicBezTo>
                          <a:pt x="5727015" y="5398390"/>
                          <a:pt x="5483897" y="5299054"/>
                          <a:pt x="5220399" y="5377281"/>
                        </a:cubicBezTo>
                        <a:cubicBezTo>
                          <a:pt x="4956901" y="5455508"/>
                          <a:pt x="4745236" y="5372363"/>
                          <a:pt x="4428321" y="5377281"/>
                        </a:cubicBezTo>
                        <a:cubicBezTo>
                          <a:pt x="4111406" y="5382199"/>
                          <a:pt x="3914783" y="5337455"/>
                          <a:pt x="3636244" y="5377281"/>
                        </a:cubicBezTo>
                        <a:cubicBezTo>
                          <a:pt x="3357705" y="5417107"/>
                          <a:pt x="3442088" y="5371137"/>
                          <a:pt x="3389437" y="5377281"/>
                        </a:cubicBezTo>
                        <a:cubicBezTo>
                          <a:pt x="3336786" y="5383425"/>
                          <a:pt x="3125577" y="5372107"/>
                          <a:pt x="2924522" y="5377281"/>
                        </a:cubicBezTo>
                        <a:cubicBezTo>
                          <a:pt x="2723468" y="5382455"/>
                          <a:pt x="2654333" y="5363448"/>
                          <a:pt x="2568661" y="5377281"/>
                        </a:cubicBezTo>
                        <a:cubicBezTo>
                          <a:pt x="2482989" y="5391114"/>
                          <a:pt x="1958013" y="5340197"/>
                          <a:pt x="1776583" y="5377281"/>
                        </a:cubicBezTo>
                        <a:cubicBezTo>
                          <a:pt x="1595153" y="5414365"/>
                          <a:pt x="1343961" y="5358630"/>
                          <a:pt x="1093560" y="5377281"/>
                        </a:cubicBezTo>
                        <a:cubicBezTo>
                          <a:pt x="843159" y="5395932"/>
                          <a:pt x="662504" y="5316090"/>
                          <a:pt x="490892" y="5377281"/>
                        </a:cubicBezTo>
                        <a:cubicBezTo>
                          <a:pt x="263252" y="5436069"/>
                          <a:pt x="-15406" y="5154283"/>
                          <a:pt x="0" y="4886389"/>
                        </a:cubicBezTo>
                        <a:cubicBezTo>
                          <a:pt x="-74885" y="4699756"/>
                          <a:pt x="24519" y="4428418"/>
                          <a:pt x="0" y="4249042"/>
                        </a:cubicBezTo>
                        <a:cubicBezTo>
                          <a:pt x="-24519" y="4069666"/>
                          <a:pt x="26946" y="3916225"/>
                          <a:pt x="0" y="3787515"/>
                        </a:cubicBezTo>
                        <a:cubicBezTo>
                          <a:pt x="-26946" y="3658805"/>
                          <a:pt x="30709" y="3478234"/>
                          <a:pt x="0" y="3369943"/>
                        </a:cubicBezTo>
                        <a:cubicBezTo>
                          <a:pt x="-30709" y="3261652"/>
                          <a:pt x="10943" y="3011670"/>
                          <a:pt x="0" y="2908415"/>
                        </a:cubicBezTo>
                        <a:cubicBezTo>
                          <a:pt x="-10943" y="2805160"/>
                          <a:pt x="41696" y="2556341"/>
                          <a:pt x="0" y="2446888"/>
                        </a:cubicBezTo>
                        <a:cubicBezTo>
                          <a:pt x="-41696" y="2337435"/>
                          <a:pt x="1775" y="2094316"/>
                          <a:pt x="0" y="1941406"/>
                        </a:cubicBezTo>
                        <a:cubicBezTo>
                          <a:pt x="-1775" y="1788496"/>
                          <a:pt x="58667" y="1557006"/>
                          <a:pt x="0" y="1435924"/>
                        </a:cubicBezTo>
                        <a:cubicBezTo>
                          <a:pt x="-58667" y="1314842"/>
                          <a:pt x="50009" y="861935"/>
                          <a:pt x="0" y="49089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7CD8B5-C8C3-BCBF-FE61-EA804DE794F8}"/>
              </a:ext>
            </a:extLst>
          </p:cNvPr>
          <p:cNvGrpSpPr/>
          <p:nvPr/>
        </p:nvGrpSpPr>
        <p:grpSpPr>
          <a:xfrm>
            <a:off x="8287732" y="609600"/>
            <a:ext cx="3443696" cy="1949043"/>
            <a:chOff x="8287732" y="609600"/>
            <a:chExt cx="3443696" cy="194904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350CB58-A943-611C-C11E-1B83E3AA6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87732" y="609600"/>
              <a:ext cx="3443696" cy="194904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BCBFE73-B625-DC05-0B2C-60A4293C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28555" y="1365162"/>
              <a:ext cx="950988" cy="531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7961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6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ircle, graphics, creativity, astronomy&#10;&#10;Description automatically generated">
            <a:extLst>
              <a:ext uri="{FF2B5EF4-FFF2-40B4-BE49-F238E27FC236}">
                <a16:creationId xmlns:a16="http://schemas.microsoft.com/office/drawing/2014/main" id="{53340DB1-F7A1-0E3C-D640-1DE561766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7" y="155817"/>
            <a:ext cx="634309" cy="634309"/>
          </a:xfrm>
          <a:prstGeom prst="rect">
            <a:avLst/>
          </a:prstGeom>
          <a:ln>
            <a:noFill/>
          </a:ln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DB143056-6F1C-C4D0-4A29-ECF3FBADA742}"/>
              </a:ext>
            </a:extLst>
          </p:cNvPr>
          <p:cNvSpPr txBox="1">
            <a:spLocks/>
          </p:cNvSpPr>
          <p:nvPr/>
        </p:nvSpPr>
        <p:spPr>
          <a:xfrm>
            <a:off x="283232" y="1463152"/>
            <a:ext cx="5181600" cy="37946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1. Hãy biểu diễn các lực tác dụng vào viên bi, ốc vít kim loại, nắp chai khi chúng ở vị trí như trong Hình 17.2.</a:t>
            </a:r>
          </a:p>
          <a:p>
            <a:pPr marL="0" indent="0">
              <a:buNone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Viên bi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ốc vít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(2):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chìm xuống, nắp chai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nổi lên.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81BFAED4-9B08-F795-EF47-094FBBE4A377}"/>
              </a:ext>
            </a:extLst>
          </p:cNvPr>
          <p:cNvSpPr txBox="1">
            <a:spLocks/>
          </p:cNvSpPr>
          <p:nvPr/>
        </p:nvSpPr>
        <p:spPr>
          <a:xfrm>
            <a:off x="900630" y="86039"/>
            <a:ext cx="10376970" cy="8089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Lực đẩy tác dụng lên vật đặt trong chất lỏng </a:t>
            </a:r>
            <a:endParaRPr lang="en-US" sz="3600" b="1" spc="30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50EDD6-EFE3-DD56-0F28-C9FCD75216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57" y="1106411"/>
            <a:ext cx="925618" cy="8089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EE3095-FB8A-9A0A-4B4F-3890D78FFDD9}"/>
              </a:ext>
            </a:extLst>
          </p:cNvPr>
          <p:cNvSpPr/>
          <p:nvPr/>
        </p:nvSpPr>
        <p:spPr>
          <a:xfrm>
            <a:off x="6099928" y="1219199"/>
            <a:ext cx="5562600" cy="416223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2251C3-099A-FBED-B4B9-ED5A4B259750}"/>
              </a:ext>
            </a:extLst>
          </p:cNvPr>
          <p:cNvSpPr/>
          <p:nvPr/>
        </p:nvSpPr>
        <p:spPr>
          <a:xfrm>
            <a:off x="6126823" y="978961"/>
            <a:ext cx="5497399" cy="569989"/>
          </a:xfrm>
          <a:prstGeom prst="rect">
            <a:avLst/>
          </a:prstGeom>
          <a:solidFill>
            <a:srgbClr val="FAFBFB"/>
          </a:solidFill>
          <a:ln>
            <a:solidFill>
              <a:srgbClr val="FAFB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84EFD1-D963-A7E5-12B0-4F889E1452D1}"/>
              </a:ext>
            </a:extLst>
          </p:cNvPr>
          <p:cNvSpPr/>
          <p:nvPr/>
        </p:nvSpPr>
        <p:spPr>
          <a:xfrm>
            <a:off x="6117397" y="2076659"/>
            <a:ext cx="5506825" cy="3285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AFB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silver ball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0AABCF9-A7FE-6C50-F155-6DAAFEAEB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84" y="2572104"/>
            <a:ext cx="1207602" cy="124383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C5E5C8C-2882-5A36-59A2-4E04D29B201A}"/>
              </a:ext>
            </a:extLst>
          </p:cNvPr>
          <p:cNvCxnSpPr>
            <a:cxnSpLocks/>
          </p:cNvCxnSpPr>
          <p:nvPr/>
        </p:nvCxnSpPr>
        <p:spPr>
          <a:xfrm flipH="1">
            <a:off x="7277661" y="3238414"/>
            <a:ext cx="6959" cy="171458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1136AEA-171E-BDEE-8673-1215B719C9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00" b="81200" l="31800" r="76400">
                        <a14:foregroundMark x1="42400" y1="46400" x2="53200" y2="47600"/>
                        <a14:foregroundMark x1="31800" y1="62000" x2="31800" y2="62000"/>
                        <a14:foregroundMark x1="49400" y1="79600" x2="50400" y2="80000"/>
                        <a14:foregroundMark x1="51200" y1="81200" x2="51200" y2="81200"/>
                      </a14:backgroundRemoval>
                    </a14:imgEffect>
                  </a14:imgLayer>
                </a14:imgProps>
              </a:ext>
            </a:extLst>
          </a:blip>
          <a:srcRect l="28785" t="41147" r="27002" b="15737"/>
          <a:stretch/>
        </p:blipFill>
        <p:spPr>
          <a:xfrm>
            <a:off x="8213787" y="2711090"/>
            <a:ext cx="1081465" cy="105464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34FEC91-81B5-D065-DFFD-3F52C8947544}"/>
              </a:ext>
            </a:extLst>
          </p:cNvPr>
          <p:cNvCxnSpPr>
            <a:cxnSpLocks/>
          </p:cNvCxnSpPr>
          <p:nvPr/>
        </p:nvCxnSpPr>
        <p:spPr>
          <a:xfrm>
            <a:off x="8754519" y="3581400"/>
            <a:ext cx="0" cy="109140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463;p56">
            <a:extLst>
              <a:ext uri="{FF2B5EF4-FFF2-40B4-BE49-F238E27FC236}">
                <a16:creationId xmlns:a16="http://schemas.microsoft.com/office/drawing/2014/main" id="{ED860395-00ED-81B8-9CB1-FF67A496FD49}"/>
              </a:ext>
            </a:extLst>
          </p:cNvPr>
          <p:cNvSpPr txBox="1">
            <a:spLocks/>
          </p:cNvSpPr>
          <p:nvPr/>
        </p:nvSpPr>
        <p:spPr>
          <a:xfrm>
            <a:off x="6346763" y="2605137"/>
            <a:ext cx="624372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(1)</a:t>
            </a:r>
          </a:p>
        </p:txBody>
      </p:sp>
      <p:sp>
        <p:nvSpPr>
          <p:cNvPr id="19" name="Google Shape;463;p56">
            <a:extLst>
              <a:ext uri="{FF2B5EF4-FFF2-40B4-BE49-F238E27FC236}">
                <a16:creationId xmlns:a16="http://schemas.microsoft.com/office/drawing/2014/main" id="{1D366B9E-AF67-0F1F-306C-4DD232898A0A}"/>
              </a:ext>
            </a:extLst>
          </p:cNvPr>
          <p:cNvSpPr txBox="1">
            <a:spLocks/>
          </p:cNvSpPr>
          <p:nvPr/>
        </p:nvSpPr>
        <p:spPr>
          <a:xfrm>
            <a:off x="7852523" y="2616982"/>
            <a:ext cx="624372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(2)</a:t>
            </a:r>
          </a:p>
        </p:txBody>
      </p:sp>
      <p:sp>
        <p:nvSpPr>
          <p:cNvPr id="20" name="Google Shape;463;p56">
            <a:extLst>
              <a:ext uri="{FF2B5EF4-FFF2-40B4-BE49-F238E27FC236}">
                <a16:creationId xmlns:a16="http://schemas.microsoft.com/office/drawing/2014/main" id="{DB4E30AB-06CD-C9D6-4096-6F5750668525}"/>
              </a:ext>
            </a:extLst>
          </p:cNvPr>
          <p:cNvSpPr txBox="1">
            <a:spLocks/>
          </p:cNvSpPr>
          <p:nvPr/>
        </p:nvSpPr>
        <p:spPr>
          <a:xfrm>
            <a:off x="9358283" y="2616981"/>
            <a:ext cx="624372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(3)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BDA9E07-29B2-E6DA-BFFC-4D41737B05B1}"/>
              </a:ext>
            </a:extLst>
          </p:cNvPr>
          <p:cNvCxnSpPr>
            <a:cxnSpLocks/>
          </p:cNvCxnSpPr>
          <p:nvPr/>
        </p:nvCxnSpPr>
        <p:spPr>
          <a:xfrm flipV="1">
            <a:off x="7277661" y="2043790"/>
            <a:ext cx="14586" cy="121671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667681F-C012-143C-4B43-44CCA729C964}"/>
              </a:ext>
            </a:extLst>
          </p:cNvPr>
          <p:cNvCxnSpPr>
            <a:cxnSpLocks/>
          </p:cNvCxnSpPr>
          <p:nvPr/>
        </p:nvCxnSpPr>
        <p:spPr>
          <a:xfrm flipV="1">
            <a:off x="8748808" y="2697458"/>
            <a:ext cx="15315" cy="91264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5D0DDF1-C461-C26E-EADD-23BE850DACEB}"/>
              </a:ext>
            </a:extLst>
          </p:cNvPr>
          <p:cNvSpPr/>
          <p:nvPr/>
        </p:nvSpPr>
        <p:spPr>
          <a:xfrm>
            <a:off x="7933627" y="5446474"/>
            <a:ext cx="1828614" cy="4347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BBBB77-8731-CF07-38A5-5482B12F688E}"/>
              </a:ext>
            </a:extLst>
          </p:cNvPr>
          <p:cNvSpPr txBox="1"/>
          <p:nvPr/>
        </p:nvSpPr>
        <p:spPr>
          <a:xfrm>
            <a:off x="8001455" y="5381432"/>
            <a:ext cx="1981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 17.2</a:t>
            </a:r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473D66A-EF5B-BE6E-CB64-B9934907FB67}"/>
              </a:ext>
            </a:extLst>
          </p:cNvPr>
          <p:cNvGrpSpPr/>
          <p:nvPr/>
        </p:nvGrpSpPr>
        <p:grpSpPr>
          <a:xfrm>
            <a:off x="7416606" y="4673848"/>
            <a:ext cx="556569" cy="207703"/>
            <a:chOff x="6855640" y="2455870"/>
            <a:chExt cx="571500" cy="435517"/>
          </a:xfrm>
        </p:grpSpPr>
        <p:sp>
          <p:nvSpPr>
            <p:cNvPr id="37" name="Google Shape;463;p56">
              <a:extLst>
                <a:ext uri="{FF2B5EF4-FFF2-40B4-BE49-F238E27FC236}">
                  <a16:creationId xmlns:a16="http://schemas.microsoft.com/office/drawing/2014/main" id="{C033A49A-BB70-E109-5C4A-57E2C75D2CF4}"/>
                </a:ext>
              </a:extLst>
            </p:cNvPr>
            <p:cNvSpPr txBox="1">
              <a:spLocks/>
            </p:cNvSpPr>
            <p:nvPr/>
          </p:nvSpPr>
          <p:spPr>
            <a:xfrm>
              <a:off x="6855640" y="2455870"/>
              <a:ext cx="571500" cy="435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28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3E6B07B-AFE2-CF95-C2B6-3F263B05C506}"/>
                </a:ext>
              </a:extLst>
            </p:cNvPr>
            <p:cNvCxnSpPr/>
            <p:nvPr/>
          </p:nvCxnSpPr>
          <p:spPr>
            <a:xfrm>
              <a:off x="6884671" y="2481738"/>
              <a:ext cx="36576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5A0ABE-0C2C-CFED-FB36-A2BD60C41E67}"/>
              </a:ext>
            </a:extLst>
          </p:cNvPr>
          <p:cNvGrpSpPr/>
          <p:nvPr/>
        </p:nvGrpSpPr>
        <p:grpSpPr>
          <a:xfrm>
            <a:off x="7385963" y="1705742"/>
            <a:ext cx="556569" cy="515581"/>
            <a:chOff x="6852414" y="2320905"/>
            <a:chExt cx="571500" cy="435517"/>
          </a:xfrm>
        </p:grpSpPr>
        <p:sp>
          <p:nvSpPr>
            <p:cNvPr id="40" name="Google Shape;463;p56">
              <a:extLst>
                <a:ext uri="{FF2B5EF4-FFF2-40B4-BE49-F238E27FC236}">
                  <a16:creationId xmlns:a16="http://schemas.microsoft.com/office/drawing/2014/main" id="{75A66434-0F05-30BA-B761-8B32333502C0}"/>
                </a:ext>
              </a:extLst>
            </p:cNvPr>
            <p:cNvSpPr txBox="1">
              <a:spLocks/>
            </p:cNvSpPr>
            <p:nvPr/>
          </p:nvSpPr>
          <p:spPr>
            <a:xfrm>
              <a:off x="6852414" y="2320905"/>
              <a:ext cx="571500" cy="435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en-US" sz="280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2800" baseline="-2500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3600" b="1" baseline="-2500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600" b="1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90288F6-BF2E-3C39-CFB7-A882A5FAE196}"/>
                </a:ext>
              </a:extLst>
            </p:cNvPr>
            <p:cNvCxnSpPr/>
            <p:nvPr/>
          </p:nvCxnSpPr>
          <p:spPr>
            <a:xfrm>
              <a:off x="6904873" y="2406324"/>
              <a:ext cx="365760" cy="0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C9F5995-77EA-E772-09A5-E70C8A33CFDB}"/>
              </a:ext>
            </a:extLst>
          </p:cNvPr>
          <p:cNvGrpSpPr/>
          <p:nvPr/>
        </p:nvGrpSpPr>
        <p:grpSpPr>
          <a:xfrm>
            <a:off x="8896396" y="4604299"/>
            <a:ext cx="556569" cy="207703"/>
            <a:chOff x="6855640" y="2455870"/>
            <a:chExt cx="571500" cy="435517"/>
          </a:xfrm>
        </p:grpSpPr>
        <p:sp>
          <p:nvSpPr>
            <p:cNvPr id="43" name="Google Shape;463;p56">
              <a:extLst>
                <a:ext uri="{FF2B5EF4-FFF2-40B4-BE49-F238E27FC236}">
                  <a16:creationId xmlns:a16="http://schemas.microsoft.com/office/drawing/2014/main" id="{95557495-3A4B-2915-3DEB-2C93A4FF151F}"/>
                </a:ext>
              </a:extLst>
            </p:cNvPr>
            <p:cNvSpPr txBox="1">
              <a:spLocks/>
            </p:cNvSpPr>
            <p:nvPr/>
          </p:nvSpPr>
          <p:spPr>
            <a:xfrm>
              <a:off x="6855640" y="2455870"/>
              <a:ext cx="571500" cy="435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28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8D929A5-4094-3BFE-1CFA-7B09C61A7E03}"/>
                </a:ext>
              </a:extLst>
            </p:cNvPr>
            <p:cNvCxnSpPr/>
            <p:nvPr/>
          </p:nvCxnSpPr>
          <p:spPr>
            <a:xfrm>
              <a:off x="6884671" y="2481738"/>
              <a:ext cx="36576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B001E54-AFF4-BDA6-D728-1E5A05E949B6}"/>
              </a:ext>
            </a:extLst>
          </p:cNvPr>
          <p:cNvGrpSpPr/>
          <p:nvPr/>
        </p:nvGrpSpPr>
        <p:grpSpPr>
          <a:xfrm>
            <a:off x="8766198" y="2195509"/>
            <a:ext cx="556569" cy="515581"/>
            <a:chOff x="6852414" y="2320905"/>
            <a:chExt cx="571500" cy="435517"/>
          </a:xfrm>
        </p:grpSpPr>
        <p:sp>
          <p:nvSpPr>
            <p:cNvPr id="46" name="Google Shape;463;p56">
              <a:extLst>
                <a:ext uri="{FF2B5EF4-FFF2-40B4-BE49-F238E27FC236}">
                  <a16:creationId xmlns:a16="http://schemas.microsoft.com/office/drawing/2014/main" id="{27501E19-172C-F960-EE29-DF20A1A9636C}"/>
                </a:ext>
              </a:extLst>
            </p:cNvPr>
            <p:cNvSpPr txBox="1">
              <a:spLocks/>
            </p:cNvSpPr>
            <p:nvPr/>
          </p:nvSpPr>
          <p:spPr>
            <a:xfrm>
              <a:off x="6852414" y="2320905"/>
              <a:ext cx="571500" cy="435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en-US" sz="280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2800" baseline="-2500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3600" b="1" baseline="-2500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600" b="1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4CA8353-2DB0-769D-DE89-0FCD7A8D7F4B}"/>
                </a:ext>
              </a:extLst>
            </p:cNvPr>
            <p:cNvCxnSpPr/>
            <p:nvPr/>
          </p:nvCxnSpPr>
          <p:spPr>
            <a:xfrm>
              <a:off x="6904873" y="2406324"/>
              <a:ext cx="365760" cy="0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2DCBE58-7AAD-5B82-2A5B-81DC5F45BD73}"/>
              </a:ext>
            </a:extLst>
          </p:cNvPr>
          <p:cNvGrpSpPr/>
          <p:nvPr/>
        </p:nvGrpSpPr>
        <p:grpSpPr>
          <a:xfrm>
            <a:off x="10805234" y="3911354"/>
            <a:ext cx="556569" cy="207703"/>
            <a:chOff x="6855640" y="2455870"/>
            <a:chExt cx="571500" cy="435517"/>
          </a:xfrm>
        </p:grpSpPr>
        <p:sp>
          <p:nvSpPr>
            <p:cNvPr id="49" name="Google Shape;463;p56">
              <a:extLst>
                <a:ext uri="{FF2B5EF4-FFF2-40B4-BE49-F238E27FC236}">
                  <a16:creationId xmlns:a16="http://schemas.microsoft.com/office/drawing/2014/main" id="{7AF56A56-8876-0611-AD73-047BE7D0E50E}"/>
                </a:ext>
              </a:extLst>
            </p:cNvPr>
            <p:cNvSpPr txBox="1">
              <a:spLocks/>
            </p:cNvSpPr>
            <p:nvPr/>
          </p:nvSpPr>
          <p:spPr>
            <a:xfrm>
              <a:off x="6855640" y="2455870"/>
              <a:ext cx="571500" cy="435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28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C379670-C6BA-56C7-CB08-4E5B6376A5E2}"/>
                </a:ext>
              </a:extLst>
            </p:cNvPr>
            <p:cNvCxnSpPr/>
            <p:nvPr/>
          </p:nvCxnSpPr>
          <p:spPr>
            <a:xfrm>
              <a:off x="6884671" y="2481738"/>
              <a:ext cx="36576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74260D9-CBAF-66B2-C48D-4C4946494369}"/>
              </a:ext>
            </a:extLst>
          </p:cNvPr>
          <p:cNvGrpSpPr/>
          <p:nvPr/>
        </p:nvGrpSpPr>
        <p:grpSpPr>
          <a:xfrm>
            <a:off x="10675036" y="1496026"/>
            <a:ext cx="556569" cy="515581"/>
            <a:chOff x="6852414" y="2320905"/>
            <a:chExt cx="571500" cy="435517"/>
          </a:xfrm>
        </p:grpSpPr>
        <p:sp>
          <p:nvSpPr>
            <p:cNvPr id="52" name="Google Shape;463;p56">
              <a:extLst>
                <a:ext uri="{FF2B5EF4-FFF2-40B4-BE49-F238E27FC236}">
                  <a16:creationId xmlns:a16="http://schemas.microsoft.com/office/drawing/2014/main" id="{8F9D0846-2BC7-35F9-3A4C-9316294036AD}"/>
                </a:ext>
              </a:extLst>
            </p:cNvPr>
            <p:cNvSpPr txBox="1">
              <a:spLocks/>
            </p:cNvSpPr>
            <p:nvPr/>
          </p:nvSpPr>
          <p:spPr>
            <a:xfrm>
              <a:off x="6852414" y="2320905"/>
              <a:ext cx="571500" cy="435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en-US" sz="280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2800" baseline="-2500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3600" b="1" baseline="-2500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600" b="1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A7376AEB-94D2-EDFF-4843-89825BA0CEF9}"/>
                </a:ext>
              </a:extLst>
            </p:cNvPr>
            <p:cNvCxnSpPr/>
            <p:nvPr/>
          </p:nvCxnSpPr>
          <p:spPr>
            <a:xfrm>
              <a:off x="6904873" y="2406324"/>
              <a:ext cx="365760" cy="0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D16FB2D-0CFD-9D4E-BAE5-482EAD84EBAF}"/>
              </a:ext>
            </a:extLst>
          </p:cNvPr>
          <p:cNvGrpSpPr/>
          <p:nvPr/>
        </p:nvGrpSpPr>
        <p:grpSpPr>
          <a:xfrm>
            <a:off x="244926" y="5124203"/>
            <a:ext cx="1934103" cy="644542"/>
            <a:chOff x="304970" y="2133600"/>
            <a:chExt cx="1934103" cy="644542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13E1098-5A4A-CB2B-5C90-E9E182DCC431}"/>
                </a:ext>
              </a:extLst>
            </p:cNvPr>
            <p:cNvGrpSpPr/>
            <p:nvPr/>
          </p:nvGrpSpPr>
          <p:grpSpPr>
            <a:xfrm>
              <a:off x="610298" y="2222724"/>
              <a:ext cx="1628775" cy="463337"/>
              <a:chOff x="876300" y="1783116"/>
              <a:chExt cx="1628775" cy="463337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D3C508EB-644B-7853-0740-E5AA7C0435EA}"/>
                  </a:ext>
                </a:extLst>
              </p:cNvPr>
              <p:cNvSpPr/>
              <p:nvPr/>
            </p:nvSpPr>
            <p:spPr>
              <a:xfrm>
                <a:off x="876300" y="1783116"/>
                <a:ext cx="1593152" cy="457250"/>
              </a:xfrm>
              <a:prstGeom prst="roundRect">
                <a:avLst>
                  <a:gd name="adj" fmla="val 29166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80A89DE-F31B-87E7-4917-ED7E36806F37}"/>
                  </a:ext>
                </a:extLst>
              </p:cNvPr>
              <p:cNvSpPr txBox="1"/>
              <p:nvPr/>
            </p:nvSpPr>
            <p:spPr>
              <a:xfrm>
                <a:off x="981075" y="1844035"/>
                <a:ext cx="1524000" cy="4024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vi-VN" sz="2400" b="1" dirty="0"/>
                  <a:t>ĐÁP ÁN</a:t>
                </a:r>
              </a:p>
            </p:txBody>
          </p:sp>
        </p:grpSp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id="{FCF248DA-ECAB-21ED-C713-71228FE08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970" y="2133600"/>
              <a:ext cx="644542" cy="644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529BB17-9D6D-A083-08B4-6BE4F13B41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0273" y="2750001"/>
            <a:ext cx="1629659" cy="91150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935A31F-4D4B-5B50-4214-EA4B86FC441C}"/>
              </a:ext>
            </a:extLst>
          </p:cNvPr>
          <p:cNvCxnSpPr>
            <a:cxnSpLocks/>
          </p:cNvCxnSpPr>
          <p:nvPr/>
        </p:nvCxnSpPr>
        <p:spPr>
          <a:xfrm>
            <a:off x="10629900" y="3324085"/>
            <a:ext cx="0" cy="6315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B331374-33FF-9252-3D05-2461D68C32DE}"/>
              </a:ext>
            </a:extLst>
          </p:cNvPr>
          <p:cNvCxnSpPr>
            <a:cxnSpLocks/>
          </p:cNvCxnSpPr>
          <p:nvPr/>
        </p:nvCxnSpPr>
        <p:spPr>
          <a:xfrm flipV="1">
            <a:off x="10629090" y="1873188"/>
            <a:ext cx="10413" cy="147818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533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ircle, graphics, creativity, astronomy&#10;&#10;Description automatically generated">
            <a:extLst>
              <a:ext uri="{FF2B5EF4-FFF2-40B4-BE49-F238E27FC236}">
                <a16:creationId xmlns:a16="http://schemas.microsoft.com/office/drawing/2014/main" id="{53340DB1-F7A1-0E3C-D640-1DE561766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7" y="155817"/>
            <a:ext cx="634309" cy="634309"/>
          </a:xfrm>
          <a:prstGeom prst="rect">
            <a:avLst/>
          </a:prstGeom>
          <a:ln>
            <a:noFill/>
          </a:ln>
        </p:spPr>
      </p:pic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81BFAED4-9B08-F795-EF47-094FBBE4A377}"/>
              </a:ext>
            </a:extLst>
          </p:cNvPr>
          <p:cNvSpPr txBox="1">
            <a:spLocks/>
          </p:cNvSpPr>
          <p:nvPr/>
        </p:nvSpPr>
        <p:spPr>
          <a:xfrm>
            <a:off x="900630" y="86039"/>
            <a:ext cx="10376970" cy="8089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Lực đẩy tác dụng lên vật đặt trong chất lỏng </a:t>
            </a:r>
            <a:endParaRPr lang="en-US" sz="3600" b="1" spc="30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50EDD6-EFE3-DD56-0F28-C9FCD75216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57" y="1106411"/>
            <a:ext cx="925618" cy="8089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EE3095-FB8A-9A0A-4B4F-3890D78FFDD9}"/>
              </a:ext>
            </a:extLst>
          </p:cNvPr>
          <p:cNvSpPr/>
          <p:nvPr/>
        </p:nvSpPr>
        <p:spPr>
          <a:xfrm>
            <a:off x="6099928" y="1219199"/>
            <a:ext cx="5562600" cy="416223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2251C3-099A-FBED-B4B9-ED5A4B259750}"/>
              </a:ext>
            </a:extLst>
          </p:cNvPr>
          <p:cNvSpPr/>
          <p:nvPr/>
        </p:nvSpPr>
        <p:spPr>
          <a:xfrm>
            <a:off x="6126823" y="978961"/>
            <a:ext cx="5497399" cy="569989"/>
          </a:xfrm>
          <a:prstGeom prst="rect">
            <a:avLst/>
          </a:prstGeom>
          <a:solidFill>
            <a:srgbClr val="FAFBFB"/>
          </a:solidFill>
          <a:ln>
            <a:solidFill>
              <a:srgbClr val="FAFB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84EFD1-D963-A7E5-12B0-4F889E1452D1}"/>
              </a:ext>
            </a:extLst>
          </p:cNvPr>
          <p:cNvSpPr/>
          <p:nvPr/>
        </p:nvSpPr>
        <p:spPr>
          <a:xfrm>
            <a:off x="6117397" y="2076659"/>
            <a:ext cx="5506825" cy="3285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AFB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silver ball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0AABCF9-A7FE-6C50-F155-6DAAFEAEB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84" y="2572104"/>
            <a:ext cx="1207602" cy="124383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C5E5C8C-2882-5A36-59A2-4E04D29B201A}"/>
              </a:ext>
            </a:extLst>
          </p:cNvPr>
          <p:cNvCxnSpPr>
            <a:cxnSpLocks/>
          </p:cNvCxnSpPr>
          <p:nvPr/>
        </p:nvCxnSpPr>
        <p:spPr>
          <a:xfrm flipH="1">
            <a:off x="7277661" y="3238414"/>
            <a:ext cx="6959" cy="171458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1136AEA-171E-BDEE-8673-1215B719C9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00" b="81200" l="31800" r="76400">
                        <a14:foregroundMark x1="42400" y1="46400" x2="53200" y2="47600"/>
                        <a14:foregroundMark x1="31800" y1="62000" x2="31800" y2="62000"/>
                        <a14:foregroundMark x1="49400" y1="79600" x2="50400" y2="80000"/>
                        <a14:foregroundMark x1="51200" y1="81200" x2="51200" y2="81200"/>
                      </a14:backgroundRemoval>
                    </a14:imgEffect>
                  </a14:imgLayer>
                </a14:imgProps>
              </a:ext>
            </a:extLst>
          </a:blip>
          <a:srcRect l="28785" t="41147" r="27002" b="15737"/>
          <a:stretch/>
        </p:blipFill>
        <p:spPr>
          <a:xfrm>
            <a:off x="8213787" y="2711090"/>
            <a:ext cx="1081465" cy="105464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34FEC91-81B5-D065-DFFD-3F52C8947544}"/>
              </a:ext>
            </a:extLst>
          </p:cNvPr>
          <p:cNvCxnSpPr>
            <a:cxnSpLocks/>
          </p:cNvCxnSpPr>
          <p:nvPr/>
        </p:nvCxnSpPr>
        <p:spPr>
          <a:xfrm>
            <a:off x="8754519" y="3581400"/>
            <a:ext cx="0" cy="109140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463;p56">
            <a:extLst>
              <a:ext uri="{FF2B5EF4-FFF2-40B4-BE49-F238E27FC236}">
                <a16:creationId xmlns:a16="http://schemas.microsoft.com/office/drawing/2014/main" id="{ED860395-00ED-81B8-9CB1-FF67A496FD49}"/>
              </a:ext>
            </a:extLst>
          </p:cNvPr>
          <p:cNvSpPr txBox="1">
            <a:spLocks/>
          </p:cNvSpPr>
          <p:nvPr/>
        </p:nvSpPr>
        <p:spPr>
          <a:xfrm>
            <a:off x="6346763" y="2605137"/>
            <a:ext cx="624372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(1)</a:t>
            </a:r>
          </a:p>
        </p:txBody>
      </p:sp>
      <p:sp>
        <p:nvSpPr>
          <p:cNvPr id="19" name="Google Shape;463;p56">
            <a:extLst>
              <a:ext uri="{FF2B5EF4-FFF2-40B4-BE49-F238E27FC236}">
                <a16:creationId xmlns:a16="http://schemas.microsoft.com/office/drawing/2014/main" id="{1D366B9E-AF67-0F1F-306C-4DD232898A0A}"/>
              </a:ext>
            </a:extLst>
          </p:cNvPr>
          <p:cNvSpPr txBox="1">
            <a:spLocks/>
          </p:cNvSpPr>
          <p:nvPr/>
        </p:nvSpPr>
        <p:spPr>
          <a:xfrm>
            <a:off x="7852523" y="2616982"/>
            <a:ext cx="624372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(2)</a:t>
            </a:r>
          </a:p>
        </p:txBody>
      </p:sp>
      <p:sp>
        <p:nvSpPr>
          <p:cNvPr id="20" name="Google Shape;463;p56">
            <a:extLst>
              <a:ext uri="{FF2B5EF4-FFF2-40B4-BE49-F238E27FC236}">
                <a16:creationId xmlns:a16="http://schemas.microsoft.com/office/drawing/2014/main" id="{DB4E30AB-06CD-C9D6-4096-6F5750668525}"/>
              </a:ext>
            </a:extLst>
          </p:cNvPr>
          <p:cNvSpPr txBox="1">
            <a:spLocks/>
          </p:cNvSpPr>
          <p:nvPr/>
        </p:nvSpPr>
        <p:spPr>
          <a:xfrm>
            <a:off x="9358283" y="2616981"/>
            <a:ext cx="624372" cy="4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100"/>
              <a:buFont typeface="Anton"/>
              <a:buNone/>
              <a:defRPr sz="2500">
                <a:solidFill>
                  <a:schemeClr val="dk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Condensed Medium" panose="020B0604020202020204" pitchFamily="2" charset="0"/>
                <a:sym typeface="Anton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(3)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BDA9E07-29B2-E6DA-BFFC-4D41737B05B1}"/>
              </a:ext>
            </a:extLst>
          </p:cNvPr>
          <p:cNvCxnSpPr>
            <a:cxnSpLocks/>
          </p:cNvCxnSpPr>
          <p:nvPr/>
        </p:nvCxnSpPr>
        <p:spPr>
          <a:xfrm flipV="1">
            <a:off x="7277661" y="2043790"/>
            <a:ext cx="14586" cy="121671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667681F-C012-143C-4B43-44CCA729C964}"/>
              </a:ext>
            </a:extLst>
          </p:cNvPr>
          <p:cNvCxnSpPr>
            <a:cxnSpLocks/>
          </p:cNvCxnSpPr>
          <p:nvPr/>
        </p:nvCxnSpPr>
        <p:spPr>
          <a:xfrm flipV="1">
            <a:off x="8748808" y="2697458"/>
            <a:ext cx="15315" cy="91264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5D0DDF1-C461-C26E-EADD-23BE850DACEB}"/>
              </a:ext>
            </a:extLst>
          </p:cNvPr>
          <p:cNvSpPr/>
          <p:nvPr/>
        </p:nvSpPr>
        <p:spPr>
          <a:xfrm>
            <a:off x="7933627" y="5447260"/>
            <a:ext cx="1828614" cy="4347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BBBB77-8731-CF07-38A5-5482B12F688E}"/>
              </a:ext>
            </a:extLst>
          </p:cNvPr>
          <p:cNvSpPr txBox="1"/>
          <p:nvPr/>
        </p:nvSpPr>
        <p:spPr>
          <a:xfrm>
            <a:off x="8001455" y="5395064"/>
            <a:ext cx="1981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 17.2</a:t>
            </a:r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473D66A-EF5B-BE6E-CB64-B9934907FB67}"/>
              </a:ext>
            </a:extLst>
          </p:cNvPr>
          <p:cNvGrpSpPr/>
          <p:nvPr/>
        </p:nvGrpSpPr>
        <p:grpSpPr>
          <a:xfrm>
            <a:off x="7416606" y="4673848"/>
            <a:ext cx="556569" cy="207703"/>
            <a:chOff x="6855640" y="2455870"/>
            <a:chExt cx="571500" cy="435517"/>
          </a:xfrm>
        </p:grpSpPr>
        <p:sp>
          <p:nvSpPr>
            <p:cNvPr id="37" name="Google Shape;463;p56">
              <a:extLst>
                <a:ext uri="{FF2B5EF4-FFF2-40B4-BE49-F238E27FC236}">
                  <a16:creationId xmlns:a16="http://schemas.microsoft.com/office/drawing/2014/main" id="{C033A49A-BB70-E109-5C4A-57E2C75D2CF4}"/>
                </a:ext>
              </a:extLst>
            </p:cNvPr>
            <p:cNvSpPr txBox="1">
              <a:spLocks/>
            </p:cNvSpPr>
            <p:nvPr/>
          </p:nvSpPr>
          <p:spPr>
            <a:xfrm>
              <a:off x="6855640" y="2455870"/>
              <a:ext cx="571500" cy="435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28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3E6B07B-AFE2-CF95-C2B6-3F263B05C506}"/>
                </a:ext>
              </a:extLst>
            </p:cNvPr>
            <p:cNvCxnSpPr/>
            <p:nvPr/>
          </p:nvCxnSpPr>
          <p:spPr>
            <a:xfrm>
              <a:off x="6884671" y="2481738"/>
              <a:ext cx="36576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5A0ABE-0C2C-CFED-FB36-A2BD60C41E67}"/>
              </a:ext>
            </a:extLst>
          </p:cNvPr>
          <p:cNvGrpSpPr/>
          <p:nvPr/>
        </p:nvGrpSpPr>
        <p:grpSpPr>
          <a:xfrm>
            <a:off x="7385963" y="1705742"/>
            <a:ext cx="556569" cy="515581"/>
            <a:chOff x="6852414" y="2320905"/>
            <a:chExt cx="571500" cy="435517"/>
          </a:xfrm>
        </p:grpSpPr>
        <p:sp>
          <p:nvSpPr>
            <p:cNvPr id="40" name="Google Shape;463;p56">
              <a:extLst>
                <a:ext uri="{FF2B5EF4-FFF2-40B4-BE49-F238E27FC236}">
                  <a16:creationId xmlns:a16="http://schemas.microsoft.com/office/drawing/2014/main" id="{75A66434-0F05-30BA-B761-8B32333502C0}"/>
                </a:ext>
              </a:extLst>
            </p:cNvPr>
            <p:cNvSpPr txBox="1">
              <a:spLocks/>
            </p:cNvSpPr>
            <p:nvPr/>
          </p:nvSpPr>
          <p:spPr>
            <a:xfrm>
              <a:off x="6852414" y="2320905"/>
              <a:ext cx="571500" cy="435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en-US" sz="280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2800" baseline="-2500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3600" b="1" baseline="-2500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600" b="1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90288F6-BF2E-3C39-CFB7-A882A5FAE196}"/>
                </a:ext>
              </a:extLst>
            </p:cNvPr>
            <p:cNvCxnSpPr/>
            <p:nvPr/>
          </p:nvCxnSpPr>
          <p:spPr>
            <a:xfrm>
              <a:off x="6904873" y="2406324"/>
              <a:ext cx="365760" cy="0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C9F5995-77EA-E772-09A5-E70C8A33CFDB}"/>
              </a:ext>
            </a:extLst>
          </p:cNvPr>
          <p:cNvGrpSpPr/>
          <p:nvPr/>
        </p:nvGrpSpPr>
        <p:grpSpPr>
          <a:xfrm>
            <a:off x="8896396" y="4604299"/>
            <a:ext cx="556569" cy="207703"/>
            <a:chOff x="6855640" y="2455870"/>
            <a:chExt cx="571500" cy="435517"/>
          </a:xfrm>
        </p:grpSpPr>
        <p:sp>
          <p:nvSpPr>
            <p:cNvPr id="43" name="Google Shape;463;p56">
              <a:extLst>
                <a:ext uri="{FF2B5EF4-FFF2-40B4-BE49-F238E27FC236}">
                  <a16:creationId xmlns:a16="http://schemas.microsoft.com/office/drawing/2014/main" id="{95557495-3A4B-2915-3DEB-2C93A4FF151F}"/>
                </a:ext>
              </a:extLst>
            </p:cNvPr>
            <p:cNvSpPr txBox="1">
              <a:spLocks/>
            </p:cNvSpPr>
            <p:nvPr/>
          </p:nvSpPr>
          <p:spPr>
            <a:xfrm>
              <a:off x="6855640" y="2455870"/>
              <a:ext cx="571500" cy="435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28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8D929A5-4094-3BFE-1CFA-7B09C61A7E03}"/>
                </a:ext>
              </a:extLst>
            </p:cNvPr>
            <p:cNvCxnSpPr/>
            <p:nvPr/>
          </p:nvCxnSpPr>
          <p:spPr>
            <a:xfrm>
              <a:off x="6884671" y="2481738"/>
              <a:ext cx="36576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B001E54-AFF4-BDA6-D728-1E5A05E949B6}"/>
              </a:ext>
            </a:extLst>
          </p:cNvPr>
          <p:cNvGrpSpPr/>
          <p:nvPr/>
        </p:nvGrpSpPr>
        <p:grpSpPr>
          <a:xfrm>
            <a:off x="8766198" y="2195509"/>
            <a:ext cx="556569" cy="515581"/>
            <a:chOff x="6852414" y="2320905"/>
            <a:chExt cx="571500" cy="435517"/>
          </a:xfrm>
        </p:grpSpPr>
        <p:sp>
          <p:nvSpPr>
            <p:cNvPr id="46" name="Google Shape;463;p56">
              <a:extLst>
                <a:ext uri="{FF2B5EF4-FFF2-40B4-BE49-F238E27FC236}">
                  <a16:creationId xmlns:a16="http://schemas.microsoft.com/office/drawing/2014/main" id="{27501E19-172C-F960-EE29-DF20A1A9636C}"/>
                </a:ext>
              </a:extLst>
            </p:cNvPr>
            <p:cNvSpPr txBox="1">
              <a:spLocks/>
            </p:cNvSpPr>
            <p:nvPr/>
          </p:nvSpPr>
          <p:spPr>
            <a:xfrm>
              <a:off x="6852414" y="2320905"/>
              <a:ext cx="571500" cy="435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en-US" sz="280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2800" baseline="-2500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3600" b="1" baseline="-2500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600" b="1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4CA8353-2DB0-769D-DE89-0FCD7A8D7F4B}"/>
                </a:ext>
              </a:extLst>
            </p:cNvPr>
            <p:cNvCxnSpPr/>
            <p:nvPr/>
          </p:nvCxnSpPr>
          <p:spPr>
            <a:xfrm>
              <a:off x="6904873" y="2406324"/>
              <a:ext cx="365760" cy="0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2DCBE58-7AAD-5B82-2A5B-81DC5F45BD73}"/>
              </a:ext>
            </a:extLst>
          </p:cNvPr>
          <p:cNvGrpSpPr/>
          <p:nvPr/>
        </p:nvGrpSpPr>
        <p:grpSpPr>
          <a:xfrm>
            <a:off x="10805234" y="3911354"/>
            <a:ext cx="556569" cy="207703"/>
            <a:chOff x="6855640" y="2455870"/>
            <a:chExt cx="571500" cy="435517"/>
          </a:xfrm>
        </p:grpSpPr>
        <p:sp>
          <p:nvSpPr>
            <p:cNvPr id="49" name="Google Shape;463;p56">
              <a:extLst>
                <a:ext uri="{FF2B5EF4-FFF2-40B4-BE49-F238E27FC236}">
                  <a16:creationId xmlns:a16="http://schemas.microsoft.com/office/drawing/2014/main" id="{7AF56A56-8876-0611-AD73-047BE7D0E50E}"/>
                </a:ext>
              </a:extLst>
            </p:cNvPr>
            <p:cNvSpPr txBox="1">
              <a:spLocks/>
            </p:cNvSpPr>
            <p:nvPr/>
          </p:nvSpPr>
          <p:spPr>
            <a:xfrm>
              <a:off x="6855640" y="2455870"/>
              <a:ext cx="571500" cy="435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28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C379670-C6BA-56C7-CB08-4E5B6376A5E2}"/>
                </a:ext>
              </a:extLst>
            </p:cNvPr>
            <p:cNvCxnSpPr/>
            <p:nvPr/>
          </p:nvCxnSpPr>
          <p:spPr>
            <a:xfrm>
              <a:off x="6884671" y="2481738"/>
              <a:ext cx="36576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74260D9-CBAF-66B2-C48D-4C4946494369}"/>
              </a:ext>
            </a:extLst>
          </p:cNvPr>
          <p:cNvGrpSpPr/>
          <p:nvPr/>
        </p:nvGrpSpPr>
        <p:grpSpPr>
          <a:xfrm>
            <a:off x="10675036" y="1496026"/>
            <a:ext cx="556569" cy="515581"/>
            <a:chOff x="6852414" y="2320905"/>
            <a:chExt cx="571500" cy="435517"/>
          </a:xfrm>
        </p:grpSpPr>
        <p:sp>
          <p:nvSpPr>
            <p:cNvPr id="52" name="Google Shape;463;p56">
              <a:extLst>
                <a:ext uri="{FF2B5EF4-FFF2-40B4-BE49-F238E27FC236}">
                  <a16:creationId xmlns:a16="http://schemas.microsoft.com/office/drawing/2014/main" id="{8F9D0846-2BC7-35F9-3A4C-9316294036AD}"/>
                </a:ext>
              </a:extLst>
            </p:cNvPr>
            <p:cNvSpPr txBox="1">
              <a:spLocks/>
            </p:cNvSpPr>
            <p:nvPr/>
          </p:nvSpPr>
          <p:spPr>
            <a:xfrm>
              <a:off x="6852414" y="2320905"/>
              <a:ext cx="571500" cy="435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en-US" sz="280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2800" baseline="-2500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3600" b="1" baseline="-2500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600" b="1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A7376AEB-94D2-EDFF-4843-89825BA0CEF9}"/>
                </a:ext>
              </a:extLst>
            </p:cNvPr>
            <p:cNvCxnSpPr/>
            <p:nvPr/>
          </p:nvCxnSpPr>
          <p:spPr>
            <a:xfrm>
              <a:off x="6904873" y="2406324"/>
              <a:ext cx="365760" cy="0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AF125AF2-3659-C5A4-66D2-58665F479D4C}"/>
              </a:ext>
            </a:extLst>
          </p:cNvPr>
          <p:cNvSpPr txBox="1">
            <a:spLocks/>
          </p:cNvSpPr>
          <p:nvPr/>
        </p:nvSpPr>
        <p:spPr>
          <a:xfrm>
            <a:off x="339908" y="1357439"/>
            <a:ext cx="5181600" cy="18609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2. Hãy rút ra điều kiện để một vật chìm xuống hoặc nổi lên khi đặt trong chất lỏng.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5B4CD8-A1A8-813D-EA73-0B94C272C3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0273" y="2750001"/>
            <a:ext cx="1629659" cy="91150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935A31F-4D4B-5B50-4214-EA4B86FC441C}"/>
              </a:ext>
            </a:extLst>
          </p:cNvPr>
          <p:cNvCxnSpPr>
            <a:cxnSpLocks/>
          </p:cNvCxnSpPr>
          <p:nvPr/>
        </p:nvCxnSpPr>
        <p:spPr>
          <a:xfrm>
            <a:off x="10629900" y="3324085"/>
            <a:ext cx="0" cy="6315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B331374-33FF-9252-3D05-2461D68C32DE}"/>
              </a:ext>
            </a:extLst>
          </p:cNvPr>
          <p:cNvCxnSpPr>
            <a:cxnSpLocks/>
          </p:cNvCxnSpPr>
          <p:nvPr/>
        </p:nvCxnSpPr>
        <p:spPr>
          <a:xfrm flipV="1">
            <a:off x="10629090" y="1873188"/>
            <a:ext cx="10413" cy="147818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987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ircle, graphics, creativity, astronomy&#10;&#10;Description automatically generated">
            <a:extLst>
              <a:ext uri="{FF2B5EF4-FFF2-40B4-BE49-F238E27FC236}">
                <a16:creationId xmlns:a16="http://schemas.microsoft.com/office/drawing/2014/main" id="{53340DB1-F7A1-0E3C-D640-1DE561766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7" y="155817"/>
            <a:ext cx="634309" cy="634309"/>
          </a:xfrm>
          <a:prstGeom prst="rect">
            <a:avLst/>
          </a:prstGeom>
          <a:ln>
            <a:noFill/>
          </a:ln>
        </p:spPr>
      </p:pic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81BFAED4-9B08-F795-EF47-094FBBE4A377}"/>
              </a:ext>
            </a:extLst>
          </p:cNvPr>
          <p:cNvSpPr txBox="1">
            <a:spLocks/>
          </p:cNvSpPr>
          <p:nvPr/>
        </p:nvSpPr>
        <p:spPr>
          <a:xfrm>
            <a:off x="900630" y="86039"/>
            <a:ext cx="10376970" cy="8089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Lực đẩy tác dụng lên vật đặt trong chất lỏng </a:t>
            </a:r>
            <a:endParaRPr lang="en-US" sz="3600" b="1" spc="30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5D0DDF1-C461-C26E-EADD-23BE850DACEB}"/>
              </a:ext>
            </a:extLst>
          </p:cNvPr>
          <p:cNvSpPr/>
          <p:nvPr/>
        </p:nvSpPr>
        <p:spPr>
          <a:xfrm>
            <a:off x="8695172" y="5386352"/>
            <a:ext cx="1828614" cy="4347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BBBB77-8731-CF07-38A5-5482B12F688E}"/>
              </a:ext>
            </a:extLst>
          </p:cNvPr>
          <p:cNvSpPr txBox="1"/>
          <p:nvPr/>
        </p:nvSpPr>
        <p:spPr>
          <a:xfrm>
            <a:off x="8763000" y="5334156"/>
            <a:ext cx="1981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 17.2</a:t>
            </a:r>
            <a:endParaRPr lang="en-US"/>
          </a:p>
        </p:txBody>
      </p:sp>
      <p:sp>
        <p:nvSpPr>
          <p:cNvPr id="13" name="Google Shape;463;p56">
            <a:extLst>
              <a:ext uri="{FF2B5EF4-FFF2-40B4-BE49-F238E27FC236}">
                <a16:creationId xmlns:a16="http://schemas.microsoft.com/office/drawing/2014/main" id="{6CAB3F04-1F3F-A67C-C191-A6EBE1C059A2}"/>
              </a:ext>
            </a:extLst>
          </p:cNvPr>
          <p:cNvSpPr txBox="1">
            <a:spLocks/>
          </p:cNvSpPr>
          <p:nvPr/>
        </p:nvSpPr>
        <p:spPr>
          <a:xfrm>
            <a:off x="440716" y="1423253"/>
            <a:ext cx="6493484" cy="496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Clr>
                <a:schemeClr val="dk2"/>
              </a:buClr>
              <a:buSzPts val="2100"/>
              <a:buFont typeface="Anton"/>
              <a:buNone/>
              <a:defRPr sz="200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 Medium" panose="020B0604020202020204" pitchFamily="2" charset="0"/>
              </a:defRPr>
            </a:lvl1pPr>
            <a:lvl2pPr marL="914400" indent="-317500" algn="ctr">
              <a:lnSpc>
                <a:spcPct val="115000"/>
              </a:lnSpc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</a:defRPr>
            </a:lvl2pPr>
            <a:lvl3pPr marL="1371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</a:defRPr>
            </a:lvl3pPr>
            <a:lvl4pPr marL="18288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</a:defRPr>
            </a:lvl4pPr>
            <a:lvl5pPr marL="22860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</a:defRPr>
            </a:lvl5pPr>
            <a:lvl6pPr marL="27432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</a:defRPr>
            </a:lvl6pPr>
            <a:lvl7pPr marL="32004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</a:defRPr>
            </a:lvl7pPr>
            <a:lvl8pPr marL="3657600" indent="-317500" algn="ctr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</a:defRPr>
            </a:lvl8pPr>
            <a:lvl9pPr marL="4114800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100"/>
              <a:buFont typeface="Anton"/>
              <a:buNone/>
              <a:defRPr sz="2100">
                <a:solidFill>
                  <a:schemeClr val="dk2"/>
                </a:solidFill>
                <a:latin typeface="Anton"/>
                <a:ea typeface="Anton"/>
                <a:cs typeface="Anton"/>
              </a:defRPr>
            </a:lvl9pPr>
          </a:lstStyle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Điều kiện để một vật chìm xuống hoặc nổi lên khi đặt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trong chất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lỏng.</a:t>
            </a:r>
          </a:p>
          <a:p>
            <a:pPr algn="just"/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Một vật trong lòng chất lỏng sẽ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Vật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khi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lực đẩy Archimedes nhỏ hơn trọng lượng của vật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: F</a:t>
            </a: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&lt; P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Vật sẽ nổi lên khi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lực đẩy Archimedes nhỏ hơn trọng lượng của vật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: : F</a:t>
            </a: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&gt;P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5AE0F6-42C2-6819-ED0F-9361D7DF9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135136"/>
            <a:ext cx="4757499" cy="4162098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E134A3CD-D9CD-D3B7-78C2-FA5029236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121" y="817981"/>
            <a:ext cx="678306" cy="63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643687A-69A6-CB77-0805-FFC85619077D}"/>
              </a:ext>
            </a:extLst>
          </p:cNvPr>
          <p:cNvGrpSpPr/>
          <p:nvPr/>
        </p:nvGrpSpPr>
        <p:grpSpPr>
          <a:xfrm>
            <a:off x="202367" y="841358"/>
            <a:ext cx="1934103" cy="644542"/>
            <a:chOff x="304970" y="2133600"/>
            <a:chExt cx="1934103" cy="6445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72F940D-40BA-E2F1-B790-8607202D6450}"/>
                </a:ext>
              </a:extLst>
            </p:cNvPr>
            <p:cNvGrpSpPr/>
            <p:nvPr/>
          </p:nvGrpSpPr>
          <p:grpSpPr>
            <a:xfrm>
              <a:off x="610298" y="2222724"/>
              <a:ext cx="1628775" cy="463337"/>
              <a:chOff x="876300" y="1783116"/>
              <a:chExt cx="1628775" cy="463337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6465FDB7-F3F1-C38D-6E8F-6E7C5D01EDC7}"/>
                  </a:ext>
                </a:extLst>
              </p:cNvPr>
              <p:cNvSpPr/>
              <p:nvPr/>
            </p:nvSpPr>
            <p:spPr>
              <a:xfrm>
                <a:off x="876300" y="1783116"/>
                <a:ext cx="1593152" cy="457250"/>
              </a:xfrm>
              <a:prstGeom prst="roundRect">
                <a:avLst>
                  <a:gd name="adj" fmla="val 29166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16213A-3FA6-0D1F-80A9-D4AF39ADC024}"/>
                  </a:ext>
                </a:extLst>
              </p:cNvPr>
              <p:cNvSpPr txBox="1"/>
              <p:nvPr/>
            </p:nvSpPr>
            <p:spPr>
              <a:xfrm>
                <a:off x="981075" y="1844035"/>
                <a:ext cx="1524000" cy="4024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vi-VN" sz="2400" b="1" dirty="0"/>
                  <a:t>ĐÁP ÁN</a:t>
                </a:r>
              </a:p>
            </p:txBody>
          </p:sp>
        </p:grp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FA96F138-2A4F-DFEC-29BE-29FDE88E9A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970" y="2133600"/>
              <a:ext cx="644542" cy="644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3631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BF673-1A2D-55BE-B34D-23D7FD114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">
            <a:extLst>
              <a:ext uri="{FF2B5EF4-FFF2-40B4-BE49-F238E27FC236}">
                <a16:creationId xmlns:a16="http://schemas.microsoft.com/office/drawing/2014/main" id="{57B1FE17-E1A0-30AF-9CBE-1B14541C65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1" t="13771" r="13771" b="13771"/>
          <a:stretch/>
        </p:blipFill>
        <p:spPr>
          <a:xfrm>
            <a:off x="0" y="-35104"/>
            <a:ext cx="12192000" cy="6893103"/>
          </a:xfrm>
          <a:prstGeom prst="rect">
            <a:avLst/>
          </a:prstGeom>
        </p:spPr>
      </p:pic>
      <p:pic>
        <p:nvPicPr>
          <p:cNvPr id="4" name="3">
            <a:extLst>
              <a:ext uri="{FF2B5EF4-FFF2-40B4-BE49-F238E27FC236}">
                <a16:creationId xmlns:a16="http://schemas.microsoft.com/office/drawing/2014/main" id="{3840610D-C670-30C4-C6FC-7F655F8BF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12193057" cy="5562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AC4C00-382E-805D-7A07-7B5A0A5F9F7D}"/>
              </a:ext>
            </a:extLst>
          </p:cNvPr>
          <p:cNvSpPr txBox="1"/>
          <p:nvPr/>
        </p:nvSpPr>
        <p:spPr>
          <a:xfrm>
            <a:off x="485411" y="1778697"/>
            <a:ext cx="57553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Tại sao nắp chai nổi lên còn viên bi sắt và ốc vít kim loại lại không nổi lên?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379847-7E05-A003-DB5A-E3A5A0E33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2771" y="987469"/>
            <a:ext cx="4843505" cy="541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99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ircle, graphics, creativity, astronomy&#10;&#10;Description automatically generated">
            <a:extLst>
              <a:ext uri="{FF2B5EF4-FFF2-40B4-BE49-F238E27FC236}">
                <a16:creationId xmlns:a16="http://schemas.microsoft.com/office/drawing/2014/main" id="{39CEF444-1E2B-236D-DB3A-12F7C39B9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7" y="155817"/>
            <a:ext cx="634309" cy="634309"/>
          </a:xfrm>
          <a:prstGeom prst="rect">
            <a:avLst/>
          </a:prstGeom>
          <a:ln>
            <a:noFill/>
          </a:ln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9B0A451-0310-217D-2A54-7AF67CB811E0}"/>
              </a:ext>
            </a:extLst>
          </p:cNvPr>
          <p:cNvSpPr txBox="1">
            <a:spLocks/>
          </p:cNvSpPr>
          <p:nvPr/>
        </p:nvSpPr>
        <p:spPr>
          <a:xfrm>
            <a:off x="900630" y="86039"/>
            <a:ext cx="10376970" cy="8089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FC1E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FC1E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Thí nghiệm khảo sát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4FC1E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52AA3E-82DD-B89B-EB38-2E77CC88F1A9}"/>
              </a:ext>
            </a:extLst>
          </p:cNvPr>
          <p:cNvSpPr txBox="1"/>
          <p:nvPr/>
        </p:nvSpPr>
        <p:spPr>
          <a:xfrm>
            <a:off x="4483547" y="755267"/>
            <a:ext cx="4070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 thí nghiệm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32742B-9A6E-DFE5-02F7-7221A2239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749" y="2651274"/>
            <a:ext cx="1956676" cy="2196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B91E86-F820-29B4-BDE7-73E0C30BB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630" y="1247671"/>
            <a:ext cx="763814" cy="53163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3C6964-1B26-2811-306C-34EDF24D0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6384" y="2651274"/>
            <a:ext cx="1956675" cy="27780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A5BA59-9668-466D-3EEB-AC95915A6952}"/>
              </a:ext>
            </a:extLst>
          </p:cNvPr>
          <p:cNvSpPr txBox="1"/>
          <p:nvPr/>
        </p:nvSpPr>
        <p:spPr>
          <a:xfrm>
            <a:off x="1944914" y="5355771"/>
            <a:ext cx="1330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Lực kế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FBCE72-00DF-7EEF-58C1-3B73F708B1F2}"/>
              </a:ext>
            </a:extLst>
          </p:cNvPr>
          <p:cNvSpPr txBox="1"/>
          <p:nvPr/>
        </p:nvSpPr>
        <p:spPr>
          <a:xfrm>
            <a:off x="4113406" y="5136951"/>
            <a:ext cx="2441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gia trọng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6A236A-C927-3625-B22B-EE6058170DFB}"/>
              </a:ext>
            </a:extLst>
          </p:cNvPr>
          <p:cNvSpPr txBox="1"/>
          <p:nvPr/>
        </p:nvSpPr>
        <p:spPr>
          <a:xfrm>
            <a:off x="7978042" y="5648158"/>
            <a:ext cx="2717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ốc đựng nước</a:t>
            </a:r>
          </a:p>
        </p:txBody>
      </p:sp>
    </p:spTree>
    <p:extLst>
      <p:ext uri="{BB962C8B-B14F-4D97-AF65-F5344CB8AC3E}">
        <p14:creationId xmlns:p14="http://schemas.microsoft.com/office/powerpoint/2010/main" val="175994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04D776-5A58-DEB4-EA31-05423BA03B7B}"/>
              </a:ext>
            </a:extLst>
          </p:cNvPr>
          <p:cNvSpPr txBox="1"/>
          <p:nvPr/>
        </p:nvSpPr>
        <p:spPr>
          <a:xfrm>
            <a:off x="396663" y="1322897"/>
            <a:ext cx="116647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tiến hành thí nghiệm</a:t>
            </a: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1: Treo vật vào lực kế,đưa vật vào trong cốc sao cho vật không chạm đáy cốc, đọc và ghi số chỉ của lực kế vào phiếu học tập</a:t>
            </a: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2: Đổ nước vào cốc, rồi nhúng vật vào trong cốc, đọc và ghi số chỉ của lực kế.</a:t>
            </a: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3: Tính lực đẩy Archimedes </a:t>
            </a: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4: Lập lại thí nghiệm 3 lần và hoàn thành nhận xét</a:t>
            </a:r>
          </a:p>
        </p:txBody>
      </p:sp>
      <p:pic>
        <p:nvPicPr>
          <p:cNvPr id="3" name="Picture 2" descr="A picture containing circle, graphics, creativity, astronomy&#10;&#10;Description automatically generated">
            <a:extLst>
              <a:ext uri="{FF2B5EF4-FFF2-40B4-BE49-F238E27FC236}">
                <a16:creationId xmlns:a16="http://schemas.microsoft.com/office/drawing/2014/main" id="{A7D4E697-BED0-DC66-43C8-6E776E3ED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7" y="155817"/>
            <a:ext cx="634309" cy="634309"/>
          </a:xfrm>
          <a:prstGeom prst="rect">
            <a:avLst/>
          </a:prstGeom>
          <a:ln>
            <a:noFill/>
          </a:ln>
        </p:spPr>
      </p:pic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C1532093-F140-2EA0-7590-60AB62544C26}"/>
              </a:ext>
            </a:extLst>
          </p:cNvPr>
          <p:cNvSpPr txBox="1">
            <a:spLocks/>
          </p:cNvSpPr>
          <p:nvPr/>
        </p:nvSpPr>
        <p:spPr>
          <a:xfrm>
            <a:off x="900630" y="86039"/>
            <a:ext cx="10376970" cy="8089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FC1E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FC1E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Thí nghiệm khảo sát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4FC1E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7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AE693-6A1F-DE4C-B507-35C8451F0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ircle, graphics, creativity, astronomy&#10;&#10;Description automatically generated">
            <a:extLst>
              <a:ext uri="{FF2B5EF4-FFF2-40B4-BE49-F238E27FC236}">
                <a16:creationId xmlns:a16="http://schemas.microsoft.com/office/drawing/2014/main" id="{4A9839B3-E017-6A3A-3576-70BBF6A99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7" y="155817"/>
            <a:ext cx="634309" cy="634309"/>
          </a:xfrm>
          <a:prstGeom prst="rect">
            <a:avLst/>
          </a:prstGeom>
          <a:ln>
            <a:noFill/>
          </a:ln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C3424997-EA99-A31C-39F9-57E08D9AEDF8}"/>
              </a:ext>
            </a:extLst>
          </p:cNvPr>
          <p:cNvSpPr txBox="1">
            <a:spLocks/>
          </p:cNvSpPr>
          <p:nvPr/>
        </p:nvSpPr>
        <p:spPr>
          <a:xfrm>
            <a:off x="900630" y="86039"/>
            <a:ext cx="10376970" cy="8089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FC1E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FC1E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Thí nghiệm khảo sát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4FC1E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C84C16-AB54-FFB9-773B-086640A8867D}"/>
              </a:ext>
            </a:extLst>
          </p:cNvPr>
          <p:cNvSpPr txBox="1"/>
          <p:nvPr/>
        </p:nvSpPr>
        <p:spPr>
          <a:xfrm>
            <a:off x="5464082" y="390441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6EABE30-71FD-1B1F-E62E-3193B452F2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470533"/>
              </p:ext>
            </p:extLst>
          </p:nvPr>
        </p:nvGraphicFramePr>
        <p:xfrm>
          <a:off x="2624350" y="984615"/>
          <a:ext cx="7467001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0494">
                  <a:extLst>
                    <a:ext uri="{9D8B030D-6E8A-4147-A177-3AD203B41FA5}">
                      <a16:colId xmlns:a16="http://schemas.microsoft.com/office/drawing/2014/main" val="1840275394"/>
                    </a:ext>
                  </a:extLst>
                </a:gridCol>
                <a:gridCol w="1837517">
                  <a:extLst>
                    <a:ext uri="{9D8B030D-6E8A-4147-A177-3AD203B41FA5}">
                      <a16:colId xmlns:a16="http://schemas.microsoft.com/office/drawing/2014/main" val="1757273468"/>
                    </a:ext>
                  </a:extLst>
                </a:gridCol>
                <a:gridCol w="1779495">
                  <a:extLst>
                    <a:ext uri="{9D8B030D-6E8A-4147-A177-3AD203B41FA5}">
                      <a16:colId xmlns:a16="http://schemas.microsoft.com/office/drawing/2014/main" val="2314692659"/>
                    </a:ext>
                  </a:extLst>
                </a:gridCol>
                <a:gridCol w="1779495">
                  <a:extLst>
                    <a:ext uri="{9D8B030D-6E8A-4147-A177-3AD203B41FA5}">
                      <a16:colId xmlns:a16="http://schemas.microsoft.com/office/drawing/2014/main" val="29078657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VN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 1</a:t>
                      </a:r>
                    </a:p>
                    <a:p>
                      <a:pPr algn="ctr"/>
                      <a:r>
                        <a:rPr lang="en-VN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(Để nước ngập vạch đầu tiên của gia trọng)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(Để nước ngập vạch thứ 2 của gia trọng)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 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(Để nước ngập cả gia trọng)</a:t>
                      </a:r>
                    </a:p>
                    <a:p>
                      <a:pPr algn="ctr"/>
                      <a:endParaRPr lang="en-VN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8300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chỉ của lực kế khi treo vật ngoài không khí (Trọng lực P)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3112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chỉ của lực kế khi đặt vật trong chất lỏng (lực F)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705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V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 trị của lực đẩy Archimedes (F</a:t>
                      </a:r>
                      <a:r>
                        <a:rPr lang="en-VN" sz="20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V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239215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8736CD7-A75B-2EE8-476D-AF8EA052E913}"/>
              </a:ext>
            </a:extLst>
          </p:cNvPr>
          <p:cNvSpPr txBox="1"/>
          <p:nvPr/>
        </p:nvSpPr>
        <p:spPr>
          <a:xfrm>
            <a:off x="202367" y="5313321"/>
            <a:ext cx="11554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 xét: Biểu thức liên hệ giữa F</a:t>
            </a:r>
            <a:r>
              <a:rPr lang="en-VN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P và F?</a:t>
            </a:r>
          </a:p>
          <a:p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 lớn của lực đẩy Archimedes phụ thuộc như thế nào vào thể tích vật ngập trong nước?</a:t>
            </a:r>
          </a:p>
        </p:txBody>
      </p:sp>
    </p:spTree>
    <p:extLst>
      <p:ext uri="{BB962C8B-B14F-4D97-AF65-F5344CB8AC3E}">
        <p14:creationId xmlns:p14="http://schemas.microsoft.com/office/powerpoint/2010/main" val="1575163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ov_22__2227_22s_202511222236_1qv40.mp4">
            <a:hlinkClick r:id="" action="ppaction://media"/>
            <a:extLst>
              <a:ext uri="{FF2B5EF4-FFF2-40B4-BE49-F238E27FC236}">
                <a16:creationId xmlns:a16="http://schemas.microsoft.com/office/drawing/2014/main" id="{77738F23-2EE7-6C1F-3557-F0DB981E02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4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91D889-9174-7E2C-B898-363E842C7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960" y="938012"/>
            <a:ext cx="9466808" cy="55667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7888FA-603F-26DC-68A9-0374D8E88A06}"/>
              </a:ext>
            </a:extLst>
          </p:cNvPr>
          <p:cNvSpPr txBox="1"/>
          <p:nvPr/>
        </p:nvSpPr>
        <p:spPr>
          <a:xfrm>
            <a:off x="4495800" y="353237"/>
            <a:ext cx="32003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FC1E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FC1E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86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C10739-472E-78F0-188A-9628FB1AD213}"/>
              </a:ext>
            </a:extLst>
          </p:cNvPr>
          <p:cNvSpPr txBox="1"/>
          <p:nvPr/>
        </p:nvSpPr>
        <p:spPr>
          <a:xfrm>
            <a:off x="4950642" y="657519"/>
            <a:ext cx="32003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FC1E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FC1E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9C51DE-287E-862C-09D0-4A153F8BE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841" y="1242294"/>
            <a:ext cx="5313010" cy="3124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E1F5CF-C103-94D6-ACB7-318D49A71CCD}"/>
              </a:ext>
            </a:extLst>
          </p:cNvPr>
          <p:cNvSpPr txBox="1"/>
          <p:nvPr/>
        </p:nvSpPr>
        <p:spPr>
          <a:xfrm>
            <a:off x="152400" y="1084953"/>
            <a:ext cx="613146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Cá chép cũng như nhiều loài cá khác có khả năng thay đổi thể tích cơ thể bằng cách đưa không khí vào làm phồng bong bóng khí.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Khi bong bóng nhỏ lại, thể tích giảm và lực đẩy Archimedes giảm, khiến cá chìm xuống.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Khi bong bóng to ra, thể tích tăng và lực đẩy Archimedes tăng, khiến cá nổi lên.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0E659A-57D4-0FEC-3B07-F0ECD53C665D}"/>
              </a:ext>
            </a:extLst>
          </p:cNvPr>
          <p:cNvSpPr txBox="1"/>
          <p:nvPr/>
        </p:nvSpPr>
        <p:spPr>
          <a:xfrm>
            <a:off x="762000" y="5612792"/>
            <a:ext cx="1110185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Nhờ cơ chế này cá có thể nổi lên hoặc chìm xuống trong nước dễ dàng. 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BAAC39F-1C0D-1677-6139-906829D955A1}"/>
              </a:ext>
            </a:extLst>
          </p:cNvPr>
          <p:cNvSpPr/>
          <p:nvPr/>
        </p:nvSpPr>
        <p:spPr>
          <a:xfrm>
            <a:off x="8496207" y="4615031"/>
            <a:ext cx="1828614" cy="3992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FB2945-DE9C-1F5E-ED2B-A5A25F2CEA81}"/>
              </a:ext>
            </a:extLst>
          </p:cNvPr>
          <p:cNvSpPr txBox="1"/>
          <p:nvPr/>
        </p:nvSpPr>
        <p:spPr>
          <a:xfrm>
            <a:off x="8610600" y="4594143"/>
            <a:ext cx="1981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 17.3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957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CFB26-C0A6-C7E3-C89D-B1F972E8F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ircle, graphics, creativity, astronomy&#10;&#10;Description automatically generated">
            <a:extLst>
              <a:ext uri="{FF2B5EF4-FFF2-40B4-BE49-F238E27FC236}">
                <a16:creationId xmlns:a16="http://schemas.microsoft.com/office/drawing/2014/main" id="{BB72AC0F-B5CF-6EA2-466C-6A7031915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7" y="155817"/>
            <a:ext cx="634309" cy="634309"/>
          </a:xfrm>
          <a:prstGeom prst="rect">
            <a:avLst/>
          </a:prstGeom>
          <a:ln>
            <a:noFill/>
          </a:ln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29B6A0F8-41D6-1361-389F-310077EB7DC4}"/>
              </a:ext>
            </a:extLst>
          </p:cNvPr>
          <p:cNvSpPr txBox="1">
            <a:spLocks/>
          </p:cNvSpPr>
          <p:nvPr/>
        </p:nvSpPr>
        <p:spPr>
          <a:xfrm>
            <a:off x="900630" y="86039"/>
            <a:ext cx="10376970" cy="8089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FC1E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FC1E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chơi mảnh ghép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4FC1E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736978-7F56-70A8-6A11-AB710835769A}"/>
              </a:ext>
            </a:extLst>
          </p:cNvPr>
          <p:cNvSpPr txBox="1"/>
          <p:nvPr/>
        </p:nvSpPr>
        <p:spPr>
          <a:xfrm>
            <a:off x="5774245" y="1075667"/>
            <a:ext cx="54152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 ĐỘNG 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504AEA-F73E-5B1D-42B5-344365E3E957}"/>
              </a:ext>
            </a:extLst>
          </p:cNvPr>
          <p:cNvSpPr txBox="1"/>
          <p:nvPr/>
        </p:nvSpPr>
        <p:spPr>
          <a:xfrm>
            <a:off x="202366" y="1066986"/>
            <a:ext cx="639884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Mỗi nhóm nhận các mảnh ghép có các câu hỏi và đáp án. Các thành viên trong nhóm ghép các mảnh ghép thành hình chữ V</a:t>
            </a:r>
          </a:p>
          <a:p>
            <a:r>
              <a:rPr lang="vi-VN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sao cho 2 cạnh kề nhau của tam giác sẽ tạo nên một câu hoàn chỉnh </a:t>
            </a:r>
          </a:p>
          <a:p>
            <a:r>
              <a:rPr lang="vi-VN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Thời gian: 3 phút.</a:t>
            </a:r>
          </a:p>
          <a:p>
            <a:r>
              <a:rPr lang="vi-VN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Đội nào xong trước thời gian, đúng được cộng 1 điểm.</a:t>
            </a:r>
            <a:br>
              <a:rPr lang="vi-VN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vi-VN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Hết thời gian, các nhóm kiểm tra kết quả của nhau theo sơ đồ: nhóm 1➝ nhóm 2➝ nhóm 3➝ nhóm 4 ➝ nhóm 1.</a:t>
            </a:r>
            <a:br>
              <a:rPr lang="vi-VN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vi-VN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Mỗi cặp cạnh đúng: cộng 1 điểm. </a:t>
            </a:r>
            <a:endParaRPr lang="en-VN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971DC2-2188-F7CF-42DE-331DEF10A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215" y="469839"/>
            <a:ext cx="5736673" cy="565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56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6715E5-19A3-CC82-DFCF-6B864080A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934" y="0"/>
            <a:ext cx="8796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1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Content Placeholder 9">
                <a:extLst>
                  <a:ext uri="{FF2B5EF4-FFF2-40B4-BE49-F238E27FC236}">
                    <a16:creationId xmlns:a16="http://schemas.microsoft.com/office/drawing/2014/main" id="{A253ABBD-6BEC-61B5-F0A5-4F02F254C49F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589265776"/>
                  </p:ext>
                </p:extLst>
              </p:nvPr>
            </p:nvGraphicFramePr>
            <p:xfrm>
              <a:off x="838200" y="261256"/>
              <a:ext cx="10515600" cy="67071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739743">
                      <a:extLst>
                        <a:ext uri="{9D8B030D-6E8A-4147-A177-3AD203B41FA5}">
                          <a16:colId xmlns:a16="http://schemas.microsoft.com/office/drawing/2014/main" val="2318324047"/>
                        </a:ext>
                      </a:extLst>
                    </a:gridCol>
                    <a:gridCol w="2775857">
                      <a:extLst>
                        <a:ext uri="{9D8B030D-6E8A-4147-A177-3AD203B41FA5}">
                          <a16:colId xmlns:a16="http://schemas.microsoft.com/office/drawing/2014/main" val="1067145082"/>
                        </a:ext>
                      </a:extLst>
                    </a:gridCol>
                  </a:tblGrid>
                  <a:tr h="7656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â</a:t>
                          </a:r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 hỏi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</a:t>
                          </a:r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áp án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36952100"/>
                      </a:ext>
                    </a:extLst>
                  </a:tr>
                  <a:tr h="765629">
                    <a:tc>
                      <a:txBody>
                        <a:bodyPr/>
                        <a:lstStyle/>
                        <a:p>
                          <a:r>
                            <a:rPr lang="vi-VN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Treo vật ngoài không khí lực kế chỉ 2N,nhúng vật đó vào trong nước lực kế chỉ 1,7N. Tính lực Archimedes tác dụng vào vật?</a:t>
                          </a:r>
                          <a:endParaRPr lang="en-VN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0,3N</a:t>
                          </a:r>
                          <a:endParaRPr lang="en-VN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94114655"/>
                      </a:ext>
                    </a:extLst>
                  </a:tr>
                  <a:tr h="484052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Lực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đẩy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Archimedes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kí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hiệu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</a:t>
                          </a:r>
                          <a:endParaRPr lang="en-VN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VN" sz="24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VN" sz="24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en-VN" sz="2400" i="1" baseline="-250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33684617"/>
                      </a:ext>
                    </a:extLst>
                  </a:tr>
                  <a:tr h="765629">
                    <a:tc>
                      <a:txBody>
                        <a:bodyPr/>
                        <a:lstStyle/>
                        <a:p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Vật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nổi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khi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</a:t>
                          </a:r>
                          <a:endParaRPr lang="en-VN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P&lt;F</a:t>
                          </a:r>
                          <a:r>
                            <a:rPr lang="en-US" sz="2400" baseline="-25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en-VN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40811199"/>
                      </a:ext>
                    </a:extLst>
                  </a:tr>
                  <a:tr h="765629">
                    <a:tc>
                      <a:txBody>
                        <a:bodyPr/>
                        <a:lstStyle/>
                        <a:p>
                          <a:r>
                            <a:rPr lang="vi-VN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Treo vật ngoài không khí lực kế chỉ 3,4N,nhúng vật đó vào trong nước lực kế chỉ 2,9N.Tính lực Archimedes tác dụng vào vật??</a:t>
                          </a:r>
                          <a:endParaRPr lang="en-VN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0,5N</a:t>
                          </a:r>
                          <a:endParaRPr lang="en-VN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98915832"/>
                      </a:ext>
                    </a:extLst>
                  </a:tr>
                  <a:tr h="765629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Lực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đẩy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do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chất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lỏng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tác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dụng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lên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vật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đặt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trong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lòng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nó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  <a:endParaRPr lang="en-VN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Lực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đẩy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Archimedes</a:t>
                          </a:r>
                          <a:endParaRPr lang="en-VN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49094"/>
                      </a:ext>
                    </a:extLst>
                  </a:tr>
                  <a:tr h="765629">
                    <a:tc>
                      <a:txBody>
                        <a:bodyPr/>
                        <a:lstStyle/>
                        <a:p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Vật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chìm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khi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</a:t>
                          </a:r>
                          <a:endParaRPr lang="en-VN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P&gt;F</a:t>
                          </a:r>
                          <a:endParaRPr lang="en-VN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70405296"/>
                      </a:ext>
                    </a:extLst>
                  </a:tr>
                  <a:tr h="765629">
                    <a:tc>
                      <a:txBody>
                        <a:bodyPr/>
                        <a:lstStyle/>
                        <a:p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Chiều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lực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đẩy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Archimedes?</a:t>
                          </a:r>
                          <a:endParaRPr lang="en-VN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Từ dưới lên trên</a:t>
                          </a:r>
                          <a:endParaRPr lang="en-VN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80658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Content Placeholder 9">
                <a:extLst>
                  <a:ext uri="{FF2B5EF4-FFF2-40B4-BE49-F238E27FC236}">
                    <a16:creationId xmlns:a16="http://schemas.microsoft.com/office/drawing/2014/main" id="{A253ABBD-6BEC-61B5-F0A5-4F02F254C49F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589265776"/>
                  </p:ext>
                </p:extLst>
              </p:nvPr>
            </p:nvGraphicFramePr>
            <p:xfrm>
              <a:off x="838200" y="261256"/>
              <a:ext cx="10515600" cy="67071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739743">
                      <a:extLst>
                        <a:ext uri="{9D8B030D-6E8A-4147-A177-3AD203B41FA5}">
                          <a16:colId xmlns:a16="http://schemas.microsoft.com/office/drawing/2014/main" val="2318324047"/>
                        </a:ext>
                      </a:extLst>
                    </a:gridCol>
                    <a:gridCol w="2775857">
                      <a:extLst>
                        <a:ext uri="{9D8B030D-6E8A-4147-A177-3AD203B41FA5}">
                          <a16:colId xmlns:a16="http://schemas.microsoft.com/office/drawing/2014/main" val="1067145082"/>
                        </a:ext>
                      </a:extLst>
                    </a:gridCol>
                  </a:tblGrid>
                  <a:tr h="7656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â</a:t>
                          </a:r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 hỏi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</a:t>
                          </a:r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áp án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36952100"/>
                      </a:ext>
                    </a:extLst>
                  </a:tr>
                  <a:tr h="1188720">
                    <a:tc>
                      <a:txBody>
                        <a:bodyPr/>
                        <a:lstStyle/>
                        <a:p>
                          <a:r>
                            <a:rPr lang="vi-VN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Treo vật ngoài không khí lực kế chỉ 2N,nhúng vật đó vào trong nước lực kế chỉ 1,7N. Tính lực Archimedes tác dụng vào vật?</a:t>
                          </a:r>
                          <a:endParaRPr lang="en-VN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0,3N</a:t>
                          </a:r>
                          <a:endParaRPr lang="en-VN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94114655"/>
                      </a:ext>
                    </a:extLst>
                  </a:tr>
                  <a:tr h="501523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Lực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đẩy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Archimedes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kí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hiệu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</a:t>
                          </a:r>
                          <a:endParaRPr lang="en-VN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78539" t="-395000" r="-913" b="-84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33684617"/>
                      </a:ext>
                    </a:extLst>
                  </a:tr>
                  <a:tr h="765629">
                    <a:tc>
                      <a:txBody>
                        <a:bodyPr/>
                        <a:lstStyle/>
                        <a:p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Vật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nổi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khi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</a:t>
                          </a:r>
                          <a:endParaRPr lang="en-VN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P&lt;F</a:t>
                          </a:r>
                          <a:r>
                            <a:rPr lang="en-US" sz="2400" baseline="-25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en-VN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40811199"/>
                      </a:ext>
                    </a:extLst>
                  </a:tr>
                  <a:tr h="1188720">
                    <a:tc>
                      <a:txBody>
                        <a:bodyPr/>
                        <a:lstStyle/>
                        <a:p>
                          <a:r>
                            <a:rPr lang="vi-VN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Treo vật ngoài không khí lực kế chỉ 3,4N,nhúng vật đó vào trong nước lực kế chỉ 2,9N.Tính lực Archimedes tác dụng vào vật??</a:t>
                          </a:r>
                          <a:endParaRPr lang="en-VN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0,5N</a:t>
                          </a:r>
                          <a:endParaRPr lang="en-VN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98915832"/>
                      </a:ext>
                    </a:extLst>
                  </a:tr>
                  <a:tr h="765629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Lực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đẩy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do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chất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lỏng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tác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dụng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lên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vật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đặt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trong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lòng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nó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  <a:endParaRPr lang="en-VN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Lực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đẩy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Archimedes</a:t>
                          </a:r>
                          <a:endParaRPr lang="en-VN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49094"/>
                      </a:ext>
                    </a:extLst>
                  </a:tr>
                  <a:tr h="765629">
                    <a:tc>
                      <a:txBody>
                        <a:bodyPr/>
                        <a:lstStyle/>
                        <a:p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Vật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chìm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khi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</a:t>
                          </a:r>
                          <a:endParaRPr lang="en-VN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P&gt;F</a:t>
                          </a:r>
                          <a:endParaRPr lang="en-VN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70405296"/>
                      </a:ext>
                    </a:extLst>
                  </a:tr>
                  <a:tr h="765629">
                    <a:tc>
                      <a:txBody>
                        <a:bodyPr/>
                        <a:lstStyle/>
                        <a:p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Chiều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lực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đẩy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Archimedes?</a:t>
                          </a:r>
                          <a:endParaRPr lang="en-VN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Từ dưới lên trên</a:t>
                          </a:r>
                          <a:endParaRPr lang="en-VN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806588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92446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Ships-Oceana_cruise_ship_1">
            <a:extLst>
              <a:ext uri="{FF2B5EF4-FFF2-40B4-BE49-F238E27FC236}">
                <a16:creationId xmlns:a16="http://schemas.microsoft.com/office/drawing/2014/main" id="{AC87D211-A17E-C868-A631-A90F02A0E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4718050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 Box 3">
            <a:extLst>
              <a:ext uri="{FF2B5EF4-FFF2-40B4-BE49-F238E27FC236}">
                <a16:creationId xmlns:a16="http://schemas.microsoft.com/office/drawing/2014/main" id="{F4E3C0A8-6654-24F7-B59C-66A8B4E3D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4648200"/>
            <a:ext cx="21605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nổi</a:t>
            </a:r>
            <a:endParaRPr lang="vi-VN" altLang="en-US" sz="3200" b="1" i="1">
              <a:solidFill>
                <a:srgbClr val="009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1" name="Text Box 4">
            <a:extLst>
              <a:ext uri="{FF2B5EF4-FFF2-40B4-BE49-F238E27FC236}">
                <a16:creationId xmlns:a16="http://schemas.microsoft.com/office/drawing/2014/main" id="{2A1FE203-CCAF-5EB0-62B7-3FB8E5644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4" y="4419600"/>
            <a:ext cx="3203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 thép chìm</a:t>
            </a:r>
            <a:endParaRPr lang="vi-VN" altLang="en-US" sz="3200" b="1" i="1">
              <a:solidFill>
                <a:srgbClr val="009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772" name="Group 5">
            <a:extLst>
              <a:ext uri="{FF2B5EF4-FFF2-40B4-BE49-F238E27FC236}">
                <a16:creationId xmlns:a16="http://schemas.microsoft.com/office/drawing/2014/main" id="{DE1CA8DB-33D6-BEC1-EC3B-058CCBD6483C}"/>
              </a:ext>
            </a:extLst>
          </p:cNvPr>
          <p:cNvGrpSpPr>
            <a:grpSpLocks/>
          </p:cNvGrpSpPr>
          <p:nvPr/>
        </p:nvGrpSpPr>
        <p:grpSpPr bwMode="auto">
          <a:xfrm>
            <a:off x="7391400" y="1676400"/>
            <a:ext cx="1981200" cy="2178050"/>
            <a:chOff x="3314" y="1460"/>
            <a:chExt cx="1248" cy="1372"/>
          </a:xfrm>
        </p:grpSpPr>
        <p:sp>
          <p:nvSpPr>
            <p:cNvPr id="32777" name="AutoShape 6">
              <a:extLst>
                <a:ext uri="{FF2B5EF4-FFF2-40B4-BE49-F238E27FC236}">
                  <a16:creationId xmlns:a16="http://schemas.microsoft.com/office/drawing/2014/main" id="{5591B7D1-2C95-7076-1731-2A63B0B18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4" y="1460"/>
              <a:ext cx="1248" cy="13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VN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778" name="AutoShape 7">
              <a:extLst>
                <a:ext uri="{FF2B5EF4-FFF2-40B4-BE49-F238E27FC236}">
                  <a16:creationId xmlns:a16="http://schemas.microsoft.com/office/drawing/2014/main" id="{5ACA47F2-6BB9-2746-25CD-D62A29B1DB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0" y="1872"/>
              <a:ext cx="1056" cy="960"/>
            </a:xfrm>
            <a:prstGeom prst="flowChartManualOperation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773" name="Group 8">
            <a:extLst>
              <a:ext uri="{FF2B5EF4-FFF2-40B4-BE49-F238E27FC236}">
                <a16:creationId xmlns:a16="http://schemas.microsoft.com/office/drawing/2014/main" id="{603E5C1B-0A34-1340-7763-68AC2486E2AC}"/>
              </a:ext>
            </a:extLst>
          </p:cNvPr>
          <p:cNvGrpSpPr>
            <a:grpSpLocks/>
          </p:cNvGrpSpPr>
          <p:nvPr/>
        </p:nvGrpSpPr>
        <p:grpSpPr bwMode="auto">
          <a:xfrm>
            <a:off x="7505700" y="2286001"/>
            <a:ext cx="1752600" cy="1668463"/>
            <a:chOff x="2496" y="2448"/>
            <a:chExt cx="1102" cy="1069"/>
          </a:xfrm>
        </p:grpSpPr>
        <p:sp>
          <p:nvSpPr>
            <p:cNvPr id="32775" name="AutoShape 9">
              <a:extLst>
                <a:ext uri="{FF2B5EF4-FFF2-40B4-BE49-F238E27FC236}">
                  <a16:creationId xmlns:a16="http://schemas.microsoft.com/office/drawing/2014/main" id="{B5F90B8E-7D1A-7854-69BB-0B3DC708A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448"/>
              <a:ext cx="1102" cy="1062"/>
            </a:xfrm>
            <a:prstGeom prst="flowChartManualOperation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2776" name="Oval 10">
              <a:extLst>
                <a:ext uri="{FF2B5EF4-FFF2-40B4-BE49-F238E27FC236}">
                  <a16:creationId xmlns:a16="http://schemas.microsoft.com/office/drawing/2014/main" id="{6FD1FE6A-AF4B-FBE1-5CAA-46801980F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1" y="3085"/>
              <a:ext cx="432" cy="432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3371" name="Text Box 11">
            <a:extLst>
              <a:ext uri="{FF2B5EF4-FFF2-40B4-BE49-F238E27FC236}">
                <a16:creationId xmlns:a16="http://schemas.microsoft.com/office/drawing/2014/main" id="{05CF3FB6-897A-0616-D817-E0D254EAC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334000"/>
            <a:ext cx="8382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</a:rPr>
              <a:t>Tại sao con tàu bằng thép nặng hơn hòn bi thép lại nổi còn hòn bi thép thì chìm?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BC172D-9B23-DC31-9E4C-5B92250A23D0}"/>
              </a:ext>
            </a:extLst>
          </p:cNvPr>
          <p:cNvSpPr txBox="1"/>
          <p:nvPr/>
        </p:nvSpPr>
        <p:spPr>
          <a:xfrm>
            <a:off x="1503123" y="1152395"/>
            <a:ext cx="7647139" cy="2159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None/>
            </a:pPr>
            <a:r>
              <a:rPr lang="vi-VN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 dẫn về nhà: </a:t>
            </a:r>
          </a:p>
          <a:p>
            <a:pPr algn="just">
              <a:lnSpc>
                <a:spcPct val="115000"/>
              </a:lnSpc>
              <a:buNone/>
            </a:pPr>
            <a:r>
              <a:rPr lang="vi-VN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 bài, chuẩn bị bài sau: </a:t>
            </a:r>
          </a:p>
          <a:p>
            <a:pPr algn="just">
              <a:lnSpc>
                <a:spcPct val="115000"/>
              </a:lnSpc>
              <a:buNone/>
            </a:pPr>
            <a:r>
              <a:rPr lang="vi-VN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về định luật Archimedes</a:t>
            </a:r>
            <a:endParaRPr lang="en-VN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109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">
            <a:extLst>
              <a:ext uri="{FF2B5EF4-FFF2-40B4-BE49-F238E27FC236}">
                <a16:creationId xmlns:a16="http://schemas.microsoft.com/office/drawing/2014/main" id="{A9DF2DD1-A54D-4122-BB35-31BEECD3AA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1" t="13771" r="13771" b="13771"/>
          <a:stretch/>
        </p:blipFill>
        <p:spPr>
          <a:xfrm>
            <a:off x="0" y="-35104"/>
            <a:ext cx="12192000" cy="6893103"/>
          </a:xfrm>
          <a:prstGeom prst="rect">
            <a:avLst/>
          </a:prstGeom>
        </p:spPr>
      </p:pic>
      <p:pic>
        <p:nvPicPr>
          <p:cNvPr id="4" name="3">
            <a:extLst>
              <a:ext uri="{FF2B5EF4-FFF2-40B4-BE49-F238E27FC236}">
                <a16:creationId xmlns:a16="http://schemas.microsoft.com/office/drawing/2014/main" id="{3FC9D475-A684-4C30-A53C-37BFD54FA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12193057" cy="5562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9F38D6-6035-DAFB-113B-DBD85B995C73}"/>
              </a:ext>
            </a:extLst>
          </p:cNvPr>
          <p:cNvSpPr txBox="1"/>
          <p:nvPr/>
        </p:nvSpPr>
        <p:spPr>
          <a:xfrm>
            <a:off x="635724" y="1372797"/>
            <a:ext cx="5863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 gì khiến nắp chai nhựa nổi lên?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31C14F-5985-504F-67E7-7DDCB12FF6DE}"/>
              </a:ext>
            </a:extLst>
          </p:cNvPr>
          <p:cNvSpPr txBox="1"/>
          <p:nvPr/>
        </p:nvSpPr>
        <p:spPr>
          <a:xfrm>
            <a:off x="527126" y="2749605"/>
            <a:ext cx="58639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Tại sao nắp chai nổi lên còn viên bi sắt và ốc vít kim loại lại không nổi lên?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VN" sz="32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DE488B-07F6-53F8-F038-9CBE2B8D1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2771" y="987469"/>
            <a:ext cx="4843505" cy="541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59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">
            <a:extLst>
              <a:ext uri="{FF2B5EF4-FFF2-40B4-BE49-F238E27FC236}">
                <a16:creationId xmlns:a16="http://schemas.microsoft.com/office/drawing/2014/main" id="{A9DF2DD1-A54D-4122-BB35-31BEECD3AA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1" t="13771" r="13771" b="13771"/>
          <a:stretch/>
        </p:blipFill>
        <p:spPr>
          <a:xfrm>
            <a:off x="90" y="-76200"/>
            <a:ext cx="12192000" cy="6934200"/>
          </a:xfrm>
          <a:prstGeom prst="rect">
            <a:avLst/>
          </a:prstGeom>
        </p:spPr>
      </p:pic>
      <p:pic>
        <p:nvPicPr>
          <p:cNvPr id="4" name="3">
            <a:extLst>
              <a:ext uri="{FF2B5EF4-FFF2-40B4-BE49-F238E27FC236}">
                <a16:creationId xmlns:a16="http://schemas.microsoft.com/office/drawing/2014/main" id="{3FC9D475-A684-4C30-A53C-37BFD54FA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04" y="152400"/>
            <a:ext cx="12193057" cy="54685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36F615-ECF4-4DE6-9492-6C67DF5E6CEB}"/>
              </a:ext>
            </a:extLst>
          </p:cNvPr>
          <p:cNvSpPr txBox="1"/>
          <p:nvPr/>
        </p:nvSpPr>
        <p:spPr>
          <a:xfrm>
            <a:off x="990600" y="947738"/>
            <a:ext cx="10569625" cy="12136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-8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LỰC ĐẨY ARCHIMEDES</a:t>
            </a:r>
            <a:endParaRPr kumimoji="0" lang="en-US" sz="7200" b="1" i="0" u="none" strike="noStrike" kern="1200" cap="none" spc="-8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15ED69-CCA7-48B0-B815-CB1AD58D8A45}"/>
              </a:ext>
            </a:extLst>
          </p:cNvPr>
          <p:cNvSpPr txBox="1"/>
          <p:nvPr/>
        </p:nvSpPr>
        <p:spPr>
          <a:xfrm>
            <a:off x="3735509" y="327281"/>
            <a:ext cx="4739054" cy="9101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11: BÀI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 descr="A sailboat in the water&#10;&#10;Description automatically generated with low confidence">
            <a:extLst>
              <a:ext uri="{FF2B5EF4-FFF2-40B4-BE49-F238E27FC236}">
                <a16:creationId xmlns:a16="http://schemas.microsoft.com/office/drawing/2014/main" id="{957DDFA7-CC68-280A-CD77-DBE882B2C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1" y="2238082"/>
            <a:ext cx="12230585" cy="461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63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">
            <a:extLst>
              <a:ext uri="{FF2B5EF4-FFF2-40B4-BE49-F238E27FC236}">
                <a16:creationId xmlns:a16="http://schemas.microsoft.com/office/drawing/2014/main" id="{A9DF2DD1-A54D-4122-BB35-31BEECD3AA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1" t="13771" r="13771" b="13771"/>
          <a:stretch/>
        </p:blipFill>
        <p:spPr>
          <a:xfrm>
            <a:off x="0" y="-90340"/>
            <a:ext cx="12192000" cy="6934200"/>
          </a:xfrm>
          <a:prstGeom prst="rect">
            <a:avLst/>
          </a:prstGeom>
        </p:spPr>
      </p:pic>
      <p:pic>
        <p:nvPicPr>
          <p:cNvPr id="4" name="3">
            <a:extLst>
              <a:ext uri="{FF2B5EF4-FFF2-40B4-BE49-F238E27FC236}">
                <a16:creationId xmlns:a16="http://schemas.microsoft.com/office/drawing/2014/main" id="{3FC9D475-A684-4C30-A53C-37BFD54FA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7279"/>
            <a:ext cx="12193057" cy="4800601"/>
          </a:xfrm>
          <a:prstGeom prst="rect">
            <a:avLst/>
          </a:prstGeom>
        </p:spPr>
      </p:pic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C01175E9-30F2-3AF4-205D-3FDA59B1B3B1}"/>
              </a:ext>
            </a:extLst>
          </p:cNvPr>
          <p:cNvSpPr txBox="1">
            <a:spLocks/>
          </p:cNvSpPr>
          <p:nvPr/>
        </p:nvSpPr>
        <p:spPr>
          <a:xfrm>
            <a:off x="2047892" y="3824128"/>
            <a:ext cx="9375234" cy="830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FC1E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4FC1E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II. Độ lớn của lực đẩy Archimedes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4FC1E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C37A2C-F681-7478-A1A5-C93D9ACD641A}"/>
              </a:ext>
            </a:extLst>
          </p:cNvPr>
          <p:cNvSpPr txBox="1"/>
          <p:nvPr/>
        </p:nvSpPr>
        <p:spPr>
          <a:xfrm>
            <a:off x="2819400" y="199809"/>
            <a:ext cx="7239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FC9365A7-8933-78F3-0037-FBE3F0446065}"/>
              </a:ext>
            </a:extLst>
          </p:cNvPr>
          <p:cNvSpPr txBox="1">
            <a:spLocks/>
          </p:cNvSpPr>
          <p:nvPr/>
        </p:nvSpPr>
        <p:spPr>
          <a:xfrm>
            <a:off x="2075966" y="1725091"/>
            <a:ext cx="9201633" cy="28845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FC1E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4FC1E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Lực đẩy tác dụng lên vật đặt trong chất lỏng </a:t>
            </a: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4FC1E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circle, graphics, creativity, astronomy&#10;&#10;Description automatically generated">
            <a:extLst>
              <a:ext uri="{FF2B5EF4-FFF2-40B4-BE49-F238E27FC236}">
                <a16:creationId xmlns:a16="http://schemas.microsoft.com/office/drawing/2014/main" id="{0CC07FBA-D276-22AA-8980-919D4C1EC6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96" y="1843092"/>
            <a:ext cx="881923" cy="881923"/>
          </a:xfrm>
          <a:prstGeom prst="rect">
            <a:avLst/>
          </a:prstGeom>
          <a:ln>
            <a:noFill/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F512D42-841D-F8F5-EF26-501A7474D2B7}"/>
              </a:ext>
            </a:extLst>
          </p:cNvPr>
          <p:cNvSpPr/>
          <p:nvPr/>
        </p:nvSpPr>
        <p:spPr>
          <a:xfrm>
            <a:off x="1028191" y="3876339"/>
            <a:ext cx="855709" cy="830997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49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7E99BAA1-D2FC-7434-95CF-E86D3A2AF63A}"/>
              </a:ext>
            </a:extLst>
          </p:cNvPr>
          <p:cNvSpPr txBox="1">
            <a:spLocks/>
          </p:cNvSpPr>
          <p:nvPr/>
        </p:nvSpPr>
        <p:spPr>
          <a:xfrm>
            <a:off x="7010400" y="1992278"/>
            <a:ext cx="4953000" cy="28845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FC1E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4FC1E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Lực đẩy tác dụng lên vật đặt trong chất lỏng </a:t>
            </a: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4FC1E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27A739-BFB2-8C69-489B-3D479FE2C999}"/>
              </a:ext>
            </a:extLst>
          </p:cNvPr>
          <p:cNvGrpSpPr/>
          <p:nvPr/>
        </p:nvGrpSpPr>
        <p:grpSpPr>
          <a:xfrm>
            <a:off x="-2819400" y="0"/>
            <a:ext cx="10820400" cy="7162801"/>
            <a:chOff x="-2967941" y="0"/>
            <a:chExt cx="11892020" cy="7795747"/>
          </a:xfrm>
          <a:blipFill dpi="0" rotWithShape="1">
            <a:blip r:embed="rId2"/>
            <a:srcRect/>
            <a:stretch>
              <a:fillRect l="-1000" r="-11000"/>
            </a:stretch>
          </a:blipFill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FA43FE3E-E58A-61B2-E389-24B1F277F978}"/>
                </a:ext>
              </a:extLst>
            </p:cNvPr>
            <p:cNvSpPr/>
            <p:nvPr/>
          </p:nvSpPr>
          <p:spPr>
            <a:xfrm flipV="1">
              <a:off x="-2087946" y="0"/>
              <a:ext cx="11012025" cy="779574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E0FD87EB-4DDA-91F0-C8BF-4360B6173C96}"/>
                </a:ext>
              </a:extLst>
            </p:cNvPr>
            <p:cNvSpPr/>
            <p:nvPr/>
          </p:nvSpPr>
          <p:spPr>
            <a:xfrm>
              <a:off x="3892565" y="4059915"/>
              <a:ext cx="4703180" cy="335266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37731372-9D91-2C51-BAD1-26ED509A3127}"/>
                </a:ext>
              </a:extLst>
            </p:cNvPr>
            <p:cNvSpPr/>
            <p:nvPr/>
          </p:nvSpPr>
          <p:spPr>
            <a:xfrm>
              <a:off x="-2967941" y="3185160"/>
              <a:ext cx="5965236" cy="424462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2" name="Picture 1" descr="A picture containing circle, graphics, creativity, astronomy&#10;&#10;Description automatically generated">
            <a:extLst>
              <a:ext uri="{FF2B5EF4-FFF2-40B4-BE49-F238E27FC236}">
                <a16:creationId xmlns:a16="http://schemas.microsoft.com/office/drawing/2014/main" id="{7DDF69A6-35AE-79AE-3737-67FD2E2A3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1357969"/>
            <a:ext cx="634309" cy="6343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933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4">
            <a:extLst>
              <a:ext uri="{FF2B5EF4-FFF2-40B4-BE49-F238E27FC236}">
                <a16:creationId xmlns:a16="http://schemas.microsoft.com/office/drawing/2014/main" id="{F5B012B7-5194-32CC-BB53-38049CF31E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1" t="13771" r="13771" b="13771"/>
          <a:stretch/>
        </p:blipFill>
        <p:spPr>
          <a:xfrm>
            <a:off x="0" y="-35104"/>
            <a:ext cx="12192000" cy="6893103"/>
          </a:xfrm>
          <a:prstGeom prst="rect">
            <a:avLst/>
          </a:prstGeom>
        </p:spPr>
      </p:pic>
      <p:pic>
        <p:nvPicPr>
          <p:cNvPr id="12" name="3">
            <a:extLst>
              <a:ext uri="{FF2B5EF4-FFF2-40B4-BE49-F238E27FC236}">
                <a16:creationId xmlns:a16="http://schemas.microsoft.com/office/drawing/2014/main" id="{C515837E-F3CA-CF84-44C1-F230373F00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53"/>
          <a:stretch/>
        </p:blipFill>
        <p:spPr>
          <a:xfrm>
            <a:off x="0" y="-35105"/>
            <a:ext cx="12188952" cy="6512104"/>
          </a:xfrm>
          <a:prstGeom prst="rect">
            <a:avLst/>
          </a:prstGeom>
        </p:spPr>
      </p:pic>
      <p:pic>
        <p:nvPicPr>
          <p:cNvPr id="32" name="Picture 31" descr="A blue bottle cap and yellow bottle cap&#10;&#10;Description automatically generated with low confidence">
            <a:extLst>
              <a:ext uri="{FF2B5EF4-FFF2-40B4-BE49-F238E27FC236}">
                <a16:creationId xmlns:a16="http://schemas.microsoft.com/office/drawing/2014/main" id="{FB302AB7-8147-0EBF-BAB3-6985E92393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5" t="19978" r="47512" b="22512"/>
          <a:stretch/>
        </p:blipFill>
        <p:spPr>
          <a:xfrm>
            <a:off x="4761869" y="2108138"/>
            <a:ext cx="2302539" cy="1383646"/>
          </a:xfrm>
          <a:prstGeom prst="rect">
            <a:avLst/>
          </a:prstGeom>
        </p:spPr>
      </p:pic>
      <p:sp>
        <p:nvSpPr>
          <p:cNvPr id="1050" name="Rectangle 104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4E761B-C26A-DCC2-B189-28A5955BD6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087" r="59126"/>
          <a:stretch/>
        </p:blipFill>
        <p:spPr>
          <a:xfrm>
            <a:off x="1524000" y="1942711"/>
            <a:ext cx="1738313" cy="1714500"/>
          </a:xfrm>
          <a:prstGeom prst="rect">
            <a:avLst/>
          </a:prstGeom>
        </p:spPr>
      </p:pic>
      <p:pic>
        <p:nvPicPr>
          <p:cNvPr id="18" name="Picture 17" descr="A silver ball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55B8DF0-FDE8-15A6-C9FA-EE4059B4A4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1909511"/>
            <a:ext cx="1687838" cy="1738473"/>
          </a:xfrm>
          <a:prstGeom prst="rect">
            <a:avLst/>
          </a:prstGeom>
        </p:spPr>
      </p:pic>
      <p:pic>
        <p:nvPicPr>
          <p:cNvPr id="8" name="Picture 7" descr="A picture containing circle, graphics, creativity, astronomy&#10;&#10;Description automatically generated">
            <a:extLst>
              <a:ext uri="{FF2B5EF4-FFF2-40B4-BE49-F238E27FC236}">
                <a16:creationId xmlns:a16="http://schemas.microsoft.com/office/drawing/2014/main" id="{A74E019C-B579-6909-84E9-4C46EF6CC5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7" y="155817"/>
            <a:ext cx="634309" cy="634309"/>
          </a:xfrm>
          <a:prstGeom prst="rect">
            <a:avLst/>
          </a:prstGeom>
          <a:ln>
            <a:noFill/>
          </a:ln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039F07EB-7E8D-9455-E8DB-CBCDC2304A93}"/>
              </a:ext>
            </a:extLst>
          </p:cNvPr>
          <p:cNvSpPr txBox="1">
            <a:spLocks/>
          </p:cNvSpPr>
          <p:nvPr/>
        </p:nvSpPr>
        <p:spPr>
          <a:xfrm>
            <a:off x="1553066" y="1025615"/>
            <a:ext cx="11049000" cy="728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FC1E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Mọi vật trên Trái Đất đều chịu tác dụng của trọng lực.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FF578C-A43B-D9FB-5729-DD480B188285}"/>
              </a:ext>
            </a:extLst>
          </p:cNvPr>
          <p:cNvGrpSpPr/>
          <p:nvPr/>
        </p:nvGrpSpPr>
        <p:grpSpPr>
          <a:xfrm>
            <a:off x="2506548" y="4088500"/>
            <a:ext cx="571500" cy="435517"/>
            <a:chOff x="6850543" y="2350828"/>
            <a:chExt cx="571500" cy="435517"/>
          </a:xfrm>
        </p:grpSpPr>
        <p:sp>
          <p:nvSpPr>
            <p:cNvPr id="15" name="Google Shape;463;p56">
              <a:extLst>
                <a:ext uri="{FF2B5EF4-FFF2-40B4-BE49-F238E27FC236}">
                  <a16:creationId xmlns:a16="http://schemas.microsoft.com/office/drawing/2014/main" id="{7F866DF5-0904-1CD7-18F2-F5C9763ED2D4}"/>
                </a:ext>
              </a:extLst>
            </p:cNvPr>
            <p:cNvSpPr txBox="1">
              <a:spLocks/>
            </p:cNvSpPr>
            <p:nvPr/>
          </p:nvSpPr>
          <p:spPr>
            <a:xfrm>
              <a:off x="6850543" y="2350828"/>
              <a:ext cx="571500" cy="435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</a:t>
              </a:r>
              <a:endPara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2A5A946-8B6A-3C24-01F0-470509301B9C}"/>
                </a:ext>
              </a:extLst>
            </p:cNvPr>
            <p:cNvCxnSpPr/>
            <p:nvPr/>
          </p:nvCxnSpPr>
          <p:spPr>
            <a:xfrm>
              <a:off x="6884671" y="2481738"/>
              <a:ext cx="36576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06FF77E-D5B2-9320-4C92-6E8F8AD8CC1E}"/>
              </a:ext>
            </a:extLst>
          </p:cNvPr>
          <p:cNvCxnSpPr/>
          <p:nvPr/>
        </p:nvCxnSpPr>
        <p:spPr>
          <a:xfrm>
            <a:off x="2286000" y="3036016"/>
            <a:ext cx="0" cy="15087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2A9CED-BD15-A943-E7F4-CD94B5E06103}"/>
              </a:ext>
            </a:extLst>
          </p:cNvPr>
          <p:cNvGrpSpPr/>
          <p:nvPr/>
        </p:nvGrpSpPr>
        <p:grpSpPr>
          <a:xfrm>
            <a:off x="6149026" y="3963186"/>
            <a:ext cx="571500" cy="435517"/>
            <a:chOff x="6855640" y="2455870"/>
            <a:chExt cx="571500" cy="435517"/>
          </a:xfrm>
        </p:grpSpPr>
        <p:sp>
          <p:nvSpPr>
            <p:cNvPr id="22" name="Google Shape;463;p56">
              <a:extLst>
                <a:ext uri="{FF2B5EF4-FFF2-40B4-BE49-F238E27FC236}">
                  <a16:creationId xmlns:a16="http://schemas.microsoft.com/office/drawing/2014/main" id="{27D25A59-16D7-F6F5-E9BA-3929BB963A19}"/>
                </a:ext>
              </a:extLst>
            </p:cNvPr>
            <p:cNvSpPr txBox="1">
              <a:spLocks/>
            </p:cNvSpPr>
            <p:nvPr/>
          </p:nvSpPr>
          <p:spPr>
            <a:xfrm>
              <a:off x="6855640" y="2455870"/>
              <a:ext cx="571500" cy="435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</a:t>
              </a:r>
              <a:endPara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4C0B9DB-605A-815F-559F-72BCE1A1BEEB}"/>
                </a:ext>
              </a:extLst>
            </p:cNvPr>
            <p:cNvCxnSpPr/>
            <p:nvPr/>
          </p:nvCxnSpPr>
          <p:spPr>
            <a:xfrm>
              <a:off x="6884671" y="2481738"/>
              <a:ext cx="36576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3FC306E-AF9D-D4FB-E522-DCD38EB44BE1}"/>
              </a:ext>
            </a:extLst>
          </p:cNvPr>
          <p:cNvCxnSpPr>
            <a:cxnSpLocks/>
          </p:cNvCxnSpPr>
          <p:nvPr/>
        </p:nvCxnSpPr>
        <p:spPr>
          <a:xfrm>
            <a:off x="5973451" y="3036016"/>
            <a:ext cx="0" cy="92638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A43D4E-481E-A3F8-99B2-AA619BB970E6}"/>
              </a:ext>
            </a:extLst>
          </p:cNvPr>
          <p:cNvGrpSpPr/>
          <p:nvPr/>
        </p:nvGrpSpPr>
        <p:grpSpPr>
          <a:xfrm>
            <a:off x="9832313" y="4626974"/>
            <a:ext cx="571500" cy="435517"/>
            <a:chOff x="6850543" y="2350828"/>
            <a:chExt cx="571500" cy="435517"/>
          </a:xfrm>
        </p:grpSpPr>
        <p:sp>
          <p:nvSpPr>
            <p:cNvPr id="27" name="Google Shape;463;p56">
              <a:extLst>
                <a:ext uri="{FF2B5EF4-FFF2-40B4-BE49-F238E27FC236}">
                  <a16:creationId xmlns:a16="http://schemas.microsoft.com/office/drawing/2014/main" id="{8B8FF182-E610-52BF-ADF5-498DB6FF596A}"/>
                </a:ext>
              </a:extLst>
            </p:cNvPr>
            <p:cNvSpPr txBox="1">
              <a:spLocks/>
            </p:cNvSpPr>
            <p:nvPr/>
          </p:nvSpPr>
          <p:spPr>
            <a:xfrm>
              <a:off x="6850543" y="2350828"/>
              <a:ext cx="571500" cy="435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</a:t>
              </a:r>
              <a:endPara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6603890-3B95-0AE2-DDE9-8FE83150A368}"/>
                </a:ext>
              </a:extLst>
            </p:cNvPr>
            <p:cNvCxnSpPr/>
            <p:nvPr/>
          </p:nvCxnSpPr>
          <p:spPr>
            <a:xfrm>
              <a:off x="6884671" y="2481738"/>
              <a:ext cx="36576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C6BD8D5-96B8-F268-6A28-4E09783C3E84}"/>
              </a:ext>
            </a:extLst>
          </p:cNvPr>
          <p:cNvCxnSpPr>
            <a:cxnSpLocks/>
          </p:cNvCxnSpPr>
          <p:nvPr/>
        </p:nvCxnSpPr>
        <p:spPr>
          <a:xfrm>
            <a:off x="9685452" y="2907682"/>
            <a:ext cx="0" cy="204531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6D51F061-4C11-F1E9-E88D-5863800079BE}"/>
              </a:ext>
            </a:extLst>
          </p:cNvPr>
          <p:cNvSpPr txBox="1">
            <a:spLocks/>
          </p:cNvSpPr>
          <p:nvPr/>
        </p:nvSpPr>
        <p:spPr>
          <a:xfrm>
            <a:off x="900630" y="86039"/>
            <a:ext cx="10376970" cy="8089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FC1E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FC1E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Lực đẩy tác dụng lên vật đặt trong chất lỏng 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4FC1E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150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4">
            <a:extLst>
              <a:ext uri="{FF2B5EF4-FFF2-40B4-BE49-F238E27FC236}">
                <a16:creationId xmlns:a16="http://schemas.microsoft.com/office/drawing/2014/main" id="{F5B012B7-5194-32CC-BB53-38049CF31E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1" t="13771" r="13771" b="13771"/>
          <a:stretch/>
        </p:blipFill>
        <p:spPr>
          <a:xfrm>
            <a:off x="0" y="-35104"/>
            <a:ext cx="12192000" cy="6893103"/>
          </a:xfrm>
          <a:prstGeom prst="rect">
            <a:avLst/>
          </a:prstGeom>
        </p:spPr>
      </p:pic>
      <p:pic>
        <p:nvPicPr>
          <p:cNvPr id="12" name="3">
            <a:extLst>
              <a:ext uri="{FF2B5EF4-FFF2-40B4-BE49-F238E27FC236}">
                <a16:creationId xmlns:a16="http://schemas.microsoft.com/office/drawing/2014/main" id="{C515837E-F3CA-CF84-44C1-F230373F00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53"/>
          <a:stretch/>
        </p:blipFill>
        <p:spPr>
          <a:xfrm>
            <a:off x="3048" y="-38628"/>
            <a:ext cx="12188952" cy="6512104"/>
          </a:xfrm>
          <a:prstGeom prst="rect">
            <a:avLst/>
          </a:prstGeom>
        </p:spPr>
      </p:pic>
      <p:pic>
        <p:nvPicPr>
          <p:cNvPr id="32" name="Picture 31" descr="A blue bottle cap and yellow bottle cap&#10;&#10;Description automatically generated with low confidence">
            <a:extLst>
              <a:ext uri="{FF2B5EF4-FFF2-40B4-BE49-F238E27FC236}">
                <a16:creationId xmlns:a16="http://schemas.microsoft.com/office/drawing/2014/main" id="{2EBFD9FA-8033-3188-DA67-E78A6F19EA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5" t="19978" r="47512" b="22512"/>
          <a:stretch/>
        </p:blipFill>
        <p:spPr>
          <a:xfrm>
            <a:off x="7391400" y="3189982"/>
            <a:ext cx="2302539" cy="1383646"/>
          </a:xfrm>
          <a:prstGeom prst="rect">
            <a:avLst/>
          </a:prstGeom>
        </p:spPr>
      </p:pic>
      <p:sp>
        <p:nvSpPr>
          <p:cNvPr id="1050" name="Rectangle 104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 descr="A picture containing circle, graphics, creativity, astronomy&#10;&#10;Description automatically generated">
            <a:extLst>
              <a:ext uri="{FF2B5EF4-FFF2-40B4-BE49-F238E27FC236}">
                <a16:creationId xmlns:a16="http://schemas.microsoft.com/office/drawing/2014/main" id="{A74E019C-B579-6909-84E9-4C46EF6CC5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7" y="155817"/>
            <a:ext cx="634309" cy="634309"/>
          </a:xfrm>
          <a:prstGeom prst="rect">
            <a:avLst/>
          </a:prstGeom>
          <a:ln>
            <a:noFill/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32A9CED-BD15-A943-E7F4-CD94B5E06103}"/>
              </a:ext>
            </a:extLst>
          </p:cNvPr>
          <p:cNvGrpSpPr/>
          <p:nvPr/>
        </p:nvGrpSpPr>
        <p:grpSpPr>
          <a:xfrm>
            <a:off x="8982912" y="4600206"/>
            <a:ext cx="556569" cy="207703"/>
            <a:chOff x="6855640" y="2455870"/>
            <a:chExt cx="571500" cy="435517"/>
          </a:xfrm>
        </p:grpSpPr>
        <p:sp>
          <p:nvSpPr>
            <p:cNvPr id="22" name="Google Shape;463;p56">
              <a:extLst>
                <a:ext uri="{FF2B5EF4-FFF2-40B4-BE49-F238E27FC236}">
                  <a16:creationId xmlns:a16="http://schemas.microsoft.com/office/drawing/2014/main" id="{27D25A59-16D7-F6F5-E9BA-3929BB963A19}"/>
                </a:ext>
              </a:extLst>
            </p:cNvPr>
            <p:cNvSpPr txBox="1">
              <a:spLocks/>
            </p:cNvSpPr>
            <p:nvPr/>
          </p:nvSpPr>
          <p:spPr>
            <a:xfrm>
              <a:off x="6855640" y="2455870"/>
              <a:ext cx="571500" cy="435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</a:t>
              </a:r>
              <a:endPara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4C0B9DB-605A-815F-559F-72BCE1A1BEEB}"/>
                </a:ext>
              </a:extLst>
            </p:cNvPr>
            <p:cNvCxnSpPr/>
            <p:nvPr/>
          </p:nvCxnSpPr>
          <p:spPr>
            <a:xfrm>
              <a:off x="6884671" y="2481738"/>
              <a:ext cx="36576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3FC306E-AF9D-D4FB-E522-DCD38EB44BE1}"/>
              </a:ext>
            </a:extLst>
          </p:cNvPr>
          <p:cNvCxnSpPr>
            <a:cxnSpLocks/>
          </p:cNvCxnSpPr>
          <p:nvPr/>
        </p:nvCxnSpPr>
        <p:spPr>
          <a:xfrm>
            <a:off x="8651788" y="3777674"/>
            <a:ext cx="0" cy="92638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6D51F061-4C11-F1E9-E88D-5863800079BE}"/>
              </a:ext>
            </a:extLst>
          </p:cNvPr>
          <p:cNvSpPr txBox="1">
            <a:spLocks/>
          </p:cNvSpPr>
          <p:nvPr/>
        </p:nvSpPr>
        <p:spPr>
          <a:xfrm>
            <a:off x="900630" y="86039"/>
            <a:ext cx="10376970" cy="8089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FC1E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4FC1E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Lực đẩy tác dụng lên vật đặt trong chất lỏng </a:t>
            </a:r>
            <a:endParaRPr kumimoji="0" lang="en-US" sz="3600" b="1" i="0" u="none" strike="noStrike" kern="1200" cap="none" spc="300" normalizeH="0" baseline="0" noProof="0">
              <a:ln>
                <a:noFill/>
              </a:ln>
              <a:solidFill>
                <a:srgbClr val="4FC1E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22D2A4-F60D-88CF-7C5F-DDF9A180239A}"/>
              </a:ext>
            </a:extLst>
          </p:cNvPr>
          <p:cNvGrpSpPr/>
          <p:nvPr/>
        </p:nvGrpSpPr>
        <p:grpSpPr>
          <a:xfrm>
            <a:off x="8810820" y="2492716"/>
            <a:ext cx="556569" cy="515581"/>
            <a:chOff x="6852414" y="2320905"/>
            <a:chExt cx="571500" cy="435517"/>
          </a:xfrm>
        </p:grpSpPr>
        <p:sp>
          <p:nvSpPr>
            <p:cNvPr id="4" name="Google Shape;463;p56">
              <a:extLst>
                <a:ext uri="{FF2B5EF4-FFF2-40B4-BE49-F238E27FC236}">
                  <a16:creationId xmlns:a16="http://schemas.microsoft.com/office/drawing/2014/main" id="{850205A3-4C29-471E-5369-F03A26566FE2}"/>
                </a:ext>
              </a:extLst>
            </p:cNvPr>
            <p:cNvSpPr txBox="1">
              <a:spLocks/>
            </p:cNvSpPr>
            <p:nvPr/>
          </p:nvSpPr>
          <p:spPr>
            <a:xfrm>
              <a:off x="6852414" y="2320905"/>
              <a:ext cx="571500" cy="435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F</a:t>
              </a:r>
              <a:endParaRPr kumimoji="0" lang="en-US" sz="3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D07E8CE-694D-00FC-4A42-BB3AFF02429D}"/>
                </a:ext>
              </a:extLst>
            </p:cNvPr>
            <p:cNvCxnSpPr/>
            <p:nvPr/>
          </p:nvCxnSpPr>
          <p:spPr>
            <a:xfrm>
              <a:off x="6884671" y="2481738"/>
              <a:ext cx="365760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6B721E-14B7-F636-CF7F-78A10FA598D0}"/>
              </a:ext>
            </a:extLst>
          </p:cNvPr>
          <p:cNvCxnSpPr>
            <a:cxnSpLocks/>
          </p:cNvCxnSpPr>
          <p:nvPr/>
        </p:nvCxnSpPr>
        <p:spPr>
          <a:xfrm flipV="1">
            <a:off x="8651788" y="2492716"/>
            <a:ext cx="0" cy="128495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glass of water with a blue lid&#10;&#10;Description automatically generated with low confidence">
            <a:extLst>
              <a:ext uri="{FF2B5EF4-FFF2-40B4-BE49-F238E27FC236}">
                <a16:creationId xmlns:a16="http://schemas.microsoft.com/office/drawing/2014/main" id="{7CB75AE9-CBC3-B4A1-D4C9-DB868D26F5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07" y="2350689"/>
            <a:ext cx="2705478" cy="3048425"/>
          </a:xfrm>
          <a:prstGeom prst="rect">
            <a:avLst/>
          </a:prstGeom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29760AF5-52F5-6C24-2CD9-850C6D8BA538}"/>
              </a:ext>
            </a:extLst>
          </p:cNvPr>
          <p:cNvSpPr/>
          <p:nvPr/>
        </p:nvSpPr>
        <p:spPr>
          <a:xfrm>
            <a:off x="3875314" y="894961"/>
            <a:ext cx="4020457" cy="2295021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 chai nhựa nổi lên chứng tỏ điều gì?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987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4">
            <a:extLst>
              <a:ext uri="{FF2B5EF4-FFF2-40B4-BE49-F238E27FC236}">
                <a16:creationId xmlns:a16="http://schemas.microsoft.com/office/drawing/2014/main" id="{F5B012B7-5194-32CC-BB53-38049CF31E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1" t="13771" r="13771" b="13771"/>
          <a:stretch/>
        </p:blipFill>
        <p:spPr>
          <a:xfrm>
            <a:off x="0" y="-35104"/>
            <a:ext cx="12192000" cy="6893103"/>
          </a:xfrm>
          <a:prstGeom prst="rect">
            <a:avLst/>
          </a:prstGeom>
        </p:spPr>
      </p:pic>
      <p:pic>
        <p:nvPicPr>
          <p:cNvPr id="12" name="3">
            <a:extLst>
              <a:ext uri="{FF2B5EF4-FFF2-40B4-BE49-F238E27FC236}">
                <a16:creationId xmlns:a16="http://schemas.microsoft.com/office/drawing/2014/main" id="{C515837E-F3CA-CF84-44C1-F230373F00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53"/>
          <a:stretch/>
        </p:blipFill>
        <p:spPr>
          <a:xfrm>
            <a:off x="-14141" y="-35105"/>
            <a:ext cx="12188952" cy="6512104"/>
          </a:xfrm>
          <a:prstGeom prst="rect">
            <a:avLst/>
          </a:prstGeom>
        </p:spPr>
      </p:pic>
      <p:sp>
        <p:nvSpPr>
          <p:cNvPr id="1050" name="Rectangle 104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 descr="A picture containing circle, graphics, creativity, astronomy&#10;&#10;Description automatically generated">
            <a:extLst>
              <a:ext uri="{FF2B5EF4-FFF2-40B4-BE49-F238E27FC236}">
                <a16:creationId xmlns:a16="http://schemas.microsoft.com/office/drawing/2014/main" id="{A74E019C-B579-6909-84E9-4C46EF6CC5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7" y="155817"/>
            <a:ext cx="634309" cy="634309"/>
          </a:xfrm>
          <a:prstGeom prst="rect">
            <a:avLst/>
          </a:prstGeom>
          <a:ln>
            <a:noFill/>
          </a:ln>
        </p:spPr>
      </p:pic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6D51F061-4C11-F1E9-E88D-5863800079BE}"/>
              </a:ext>
            </a:extLst>
          </p:cNvPr>
          <p:cNvSpPr txBox="1">
            <a:spLocks/>
          </p:cNvSpPr>
          <p:nvPr/>
        </p:nvSpPr>
        <p:spPr>
          <a:xfrm>
            <a:off x="900630" y="86039"/>
            <a:ext cx="10376970" cy="8089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FC1E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4FC1E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Lực đẩy tác dụng lên vật đặt trong chất lỏng </a:t>
            </a:r>
            <a:endParaRPr kumimoji="0" lang="en-US" sz="3600" b="1" i="0" u="none" strike="noStrike" kern="1200" cap="none" spc="300" normalizeH="0" baseline="0" noProof="0">
              <a:ln>
                <a:noFill/>
              </a:ln>
              <a:solidFill>
                <a:srgbClr val="4FC1E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F13AB97A-5FCB-8B78-BBB6-F1E505EEEA0C}"/>
              </a:ext>
            </a:extLst>
          </p:cNvPr>
          <p:cNvSpPr txBox="1">
            <a:spLocks/>
          </p:cNvSpPr>
          <p:nvPr/>
        </p:nvSpPr>
        <p:spPr>
          <a:xfrm>
            <a:off x="1556995" y="981000"/>
            <a:ext cx="9724533" cy="15651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FC1E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dùng tay nhấn chìm quả bóng xuống nước, ta cảm nhận được lực đẩy của nước tác dụng lên quả bóng.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3CE59-2E14-E8B1-1662-4EE285042D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2199009"/>
            <a:ext cx="4968664" cy="2819176"/>
          </a:xfrm>
          <a:prstGeom prst="rect">
            <a:avLst/>
          </a:prstGeom>
        </p:spPr>
      </p:pic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97766306-BF40-30C8-8143-8350CD50B4A7}"/>
              </a:ext>
            </a:extLst>
          </p:cNvPr>
          <p:cNvSpPr txBox="1">
            <a:spLocks/>
          </p:cNvSpPr>
          <p:nvPr/>
        </p:nvSpPr>
        <p:spPr>
          <a:xfrm>
            <a:off x="1066800" y="4700722"/>
            <a:ext cx="9724533" cy="15651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FC1E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=&gt; Lực đẩy của nước tác dụng lên quả bóng trong trường hợp này được gọi là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lực đẩy Archimedes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001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1">
      <a:majorFont>
        <a:latin typeface="Arial"/>
        <a:ea typeface="方正少儿简体"/>
        <a:cs typeface=""/>
      </a:majorFont>
      <a:minorFont>
        <a:latin typeface="Arial"/>
        <a:ea typeface="思源黑体 CN 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3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Tahoma"/>
        <a:ea typeface=""/>
        <a:cs typeface=""/>
      </a:majorFont>
      <a:minorFont>
        <a:latin typeface="VNI-Helve-Condens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8721</TotalTime>
  <Words>1189</Words>
  <Application>Microsoft Macintosh PowerPoint</Application>
  <PresentationFormat>Widescreen</PresentationFormat>
  <Paragraphs>131</Paragraphs>
  <Slides>26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#9Slide03 AllRoundGothic</vt:lpstr>
      <vt:lpstr>#9Slide07 SVNDessert Menu Scrip</vt:lpstr>
      <vt:lpstr>Arial</vt:lpstr>
      <vt:lpstr>Calibri</vt:lpstr>
      <vt:lpstr>Cambria Math</vt:lpstr>
      <vt:lpstr>Tahoma</vt:lpstr>
      <vt:lpstr>Times New Roman</vt:lpstr>
      <vt:lpstr>VNI-Helve-Condense</vt:lpstr>
      <vt:lpstr>1_Office Theme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9</cp:revision>
  <dcterms:created xsi:type="dcterms:W3CDTF">2025-11-17T13:35:51Z</dcterms:created>
  <dcterms:modified xsi:type="dcterms:W3CDTF">2025-12-01T04:58:54Z</dcterms:modified>
</cp:coreProperties>
</file>