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webp" ContentType="image/webp"/>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520" r:id="rId4"/>
    <p:sldId id="521" r:id="rId5"/>
    <p:sldId id="263" r:id="rId6"/>
    <p:sldId id="257" r:id="rId7"/>
    <p:sldId id="261" r:id="rId8"/>
    <p:sldId id="258" r:id="rId9"/>
    <p:sldId id="512" r:id="rId10"/>
    <p:sldId id="264" r:id="rId11"/>
    <p:sldId id="259" r:id="rId12"/>
    <p:sldId id="513" r:id="rId13"/>
    <p:sldId id="507"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3686CC9-B1BC-4D5A-A476-57454ED843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3686CC9-B1BC-4D5A-A476-57454ED843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3686CC9-B1BC-4D5A-A476-57454ED843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3D5AAA-E96A-4B56-8263-314F95348A76}"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CD0304-C815-4A43-9F23-DE704D1260C0}"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E7EC5A67-928C-4097-AB8E-E23B2AEA8D67}"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98773A-31DE-40BD-8CCB-3674EB70AC14}"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DB76157F-6A27-43B2-8D94-78571CD28BBD}"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6B4FA8-46C1-405F-9FE4-A8D003F82E38}"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1FC8CDAA-B8B2-48DB-9F44-FE3A713FCA8F}"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ECF9A8-6C69-4860-BA74-FAFF946D4148}"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74FB5716-9931-477E-A8BB-E990C6B33A55}"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550C8CA-C9AE-46C7-89E3-BB76B2ACC2C2}"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DB071-3190-43E6-8190-304B7297B625}"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637220-68EA-4FE3-B2B1-CBAE3E71656C}" type="slidenum">
              <a:rPr lang="en-US"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E24FD-519D-4B09-9917-91E2EC330FD5}"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ED1B6A-F52C-4621-87AA-4B7CD60F7ADB}"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4ADF7212-3AF0-4E3B-A8C5-F959818CE053}"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4906C0-6353-4CC8-B719-F4DAC93884C9}"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3686CC9-B1BC-4D5A-A476-57454ED843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552AFF6-AFF9-4B32-B2DF-E8C222E7DD24}"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E93BC-D55F-4488-AEBA-4F70971678A4}" type="slidenum">
              <a:rPr lang="en-US" altLang="en-US"/>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081E53CC-4DFE-4FE2-808F-95D4B28A3BAC}"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693CCD-9B02-46A1-995F-3FDCBE4A125B}" type="slidenum">
              <a:rPr lang="en-US" altLang="en-US"/>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AB37C755-5FDA-48E9-8B11-3FBFCE0C50A1}"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267BBA-4915-4284-A64F-DC6762BE5BF9}"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3686CC9-B1BC-4D5A-A476-57454ED843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3686CC9-B1BC-4D5A-A476-57454ED843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3686CC9-B1BC-4D5A-A476-57454ED843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3686CC9-B1BC-4D5A-A476-57454ED843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86CC9-B1BC-4D5A-A476-57454ED843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3686CC9-B1BC-4D5A-A476-57454ED843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3686CC9-B1BC-4D5A-A476-57454ED843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ACEC-533E-4800-93D6-4824B09A77F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86CC9-B1BC-4D5A-A476-57454ED8430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6ACEC-533E-4800-93D6-4824B09A77F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9Slide.vn - 2019"/>
          <p:cNvSpPr txBox="1">
            <a:spLocks noChangeArrowheads="1"/>
          </p:cNvSpPr>
          <p:nvPr userDrawn="1"/>
        </p:nvSpPr>
        <p:spPr bwMode="auto">
          <a:xfrm>
            <a:off x="0" y="-804863"/>
            <a:ext cx="12192000" cy="4619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vi-VN" sz="2400">
                <a:solidFill>
                  <a:srgbClr val="D7D7D7"/>
                </a:solidFill>
              </a:rPr>
              <a:t>www.9slide.vn</a:t>
            </a:r>
            <a:endParaRPr lang="en-US" altLang="vi-VN" sz="2400">
              <a:solidFill>
                <a:srgbClr val="D7D7D7"/>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8"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8C42F69-EAFA-415C-96F9-A95694516DAB}" type="datetimeFigureOut">
              <a:rPr lang="en-US"/>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a:defRPr/>
            </a:pPr>
            <a:fld id="{891DB8D7-1BCB-48B4-AEC2-21D2E9B1503A}"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web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37845" y="375920"/>
            <a:ext cx="11545570" cy="883920"/>
          </a:xfrm>
        </p:spPr>
        <p:txBody>
          <a:bodyPr/>
          <a:p>
            <a:r>
              <a:rPr lang="en-US" sz="4800">
                <a:latin typeface="Times New Roman" panose="02020603050405020304" pitchFamily="18" charset="0"/>
                <a:cs typeface="Times New Roman" panose="02020603050405020304" pitchFamily="18" charset="0"/>
              </a:rPr>
              <a:t>Sự khác nhau cơ bản giữa các nhân vật sau:</a:t>
            </a:r>
            <a:endParaRPr lang="en-US" sz="480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p>
            <a:endParaRPr lang="en-US"/>
          </a:p>
        </p:txBody>
      </p:sp>
      <p:pic>
        <p:nvPicPr>
          <p:cNvPr id="100" name="Picture 99"/>
          <p:cNvPicPr/>
          <p:nvPr/>
        </p:nvPicPr>
        <p:blipFill>
          <a:blip r:embed="rId1"/>
          <a:stretch>
            <a:fillRect/>
          </a:stretch>
        </p:blipFill>
        <p:spPr>
          <a:xfrm>
            <a:off x="1188720" y="1259205"/>
            <a:ext cx="2961005" cy="4218305"/>
          </a:xfrm>
          <a:prstGeom prst="rect">
            <a:avLst/>
          </a:prstGeom>
          <a:noFill/>
          <a:ln w="9525">
            <a:noFill/>
          </a:ln>
        </p:spPr>
      </p:pic>
      <p:pic>
        <p:nvPicPr>
          <p:cNvPr id="101" name="Picture 100"/>
          <p:cNvPicPr/>
          <p:nvPr/>
        </p:nvPicPr>
        <p:blipFill>
          <a:blip r:embed="rId2"/>
          <a:stretch>
            <a:fillRect/>
          </a:stretch>
        </p:blipFill>
        <p:spPr>
          <a:xfrm>
            <a:off x="4599940" y="1259205"/>
            <a:ext cx="3220720" cy="4218305"/>
          </a:xfrm>
          <a:prstGeom prst="rect">
            <a:avLst/>
          </a:prstGeom>
          <a:noFill/>
          <a:ln w="9525">
            <a:noFill/>
          </a:ln>
        </p:spPr>
      </p:pic>
      <p:pic>
        <p:nvPicPr>
          <p:cNvPr id="102" name="Picture 101"/>
          <p:cNvPicPr/>
          <p:nvPr/>
        </p:nvPicPr>
        <p:blipFill>
          <a:blip r:embed="rId3"/>
          <a:stretch>
            <a:fillRect/>
          </a:stretch>
        </p:blipFill>
        <p:spPr>
          <a:xfrm>
            <a:off x="8270875" y="1259840"/>
            <a:ext cx="3090545" cy="4217670"/>
          </a:xfrm>
          <a:prstGeom prst="rect">
            <a:avLst/>
          </a:prstGeom>
          <a:noFill/>
          <a:ln w="9525">
            <a:noFill/>
          </a:ln>
        </p:spPr>
      </p:pic>
      <p:sp>
        <p:nvSpPr>
          <p:cNvPr id="4" name="Text Box 3"/>
          <p:cNvSpPr txBox="1"/>
          <p:nvPr/>
        </p:nvSpPr>
        <p:spPr>
          <a:xfrm>
            <a:off x="638175" y="5598795"/>
            <a:ext cx="10723245" cy="953135"/>
          </a:xfrm>
          <a:prstGeom prst="rect">
            <a:avLst/>
          </a:prstGeom>
          <a:noFill/>
        </p:spPr>
        <p:txBody>
          <a:bodyPr wrap="square" rtlCol="0">
            <a:spAutoFit/>
          </a:bodyPr>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Mỗi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đặc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riêng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để</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phân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biệt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khác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màu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da,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cao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nhóm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máu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par>
                                <p:cTn id="13" presetID="5" presetClass="entr" presetSubtype="10"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checkerboard(across)">
                                      <p:cBhvr>
                                        <p:cTn id="15" dur="500"/>
                                        <p:tgtEl>
                                          <p:spTgt spid="101"/>
                                        </p:tgtEl>
                                      </p:cBhvr>
                                    </p:animEffect>
                                  </p:childTnLst>
                                </p:cTn>
                              </p:par>
                              <p:par>
                                <p:cTn id="16" presetID="5" presetClass="entr" presetSubtype="1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checkerboard(across)">
                                      <p:cBhvr>
                                        <p:cTn id="18" dur="50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804" y="641444"/>
            <a:ext cx="6393303" cy="830997"/>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II. Vai trò của các cơ quan và hệ cơ quan trong cơ thể người</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74961" y="136476"/>
            <a:ext cx="7096835" cy="50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30: KHÁI QUÁT VỀ CƠ THỂ NGƯỜI</a:t>
            </a:r>
            <a:endParaRPr lang="en-US" sz="2800" b="1"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660106" y="641444"/>
            <a:ext cx="1" cy="6216556"/>
          </a:xfrm>
          <a:prstGeom prst="line">
            <a:avLst/>
          </a:prstGeom>
        </p:spPr>
        <p:style>
          <a:lnRef idx="3">
            <a:schemeClr val="dk1"/>
          </a:lnRef>
          <a:fillRef idx="0">
            <a:schemeClr val="dk1"/>
          </a:fillRef>
          <a:effectRef idx="2">
            <a:schemeClr val="dk1"/>
          </a:effectRef>
          <a:fontRef idx="minor">
            <a:schemeClr val="tx1"/>
          </a:fontRef>
        </p:style>
      </p:cxnSp>
      <p:sp>
        <p:nvSpPr>
          <p:cNvPr id="2" name="Rectangle 1"/>
          <p:cNvSpPr/>
          <p:nvPr/>
        </p:nvSpPr>
        <p:spPr>
          <a:xfrm>
            <a:off x="127377" y="1472441"/>
            <a:ext cx="6532729" cy="1569660"/>
          </a:xfrm>
          <a:prstGeom prst="rect">
            <a:avLst/>
          </a:prstGeom>
        </p:spPr>
        <p:txBody>
          <a:bodyPr wrap="square">
            <a:spAutoFit/>
          </a:bodyPr>
          <a:lstStyle/>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Các hệ cơ quan trong cơ thể người gồm hệ vận động, hệ tuần hoàn, hệ hô hấp, hệ tiêu hóa, hệ bài tiết, hệ thần kinh và các giác quan, hệ nội tiết, hệ sinh dục.</a:t>
            </a:r>
            <a:endParaRPr lang="en-US" sz="2400">
              <a:effectLst/>
              <a:latin typeface="Times New Roman" panose="02020603050405020304" pitchFamily="18" charset="0"/>
              <a:ea typeface="Times New Roman" panose="02020603050405020304" pitchFamily="18" charset="0"/>
            </a:endParaRPr>
          </a:p>
        </p:txBody>
      </p:sp>
      <p:sp>
        <p:nvSpPr>
          <p:cNvPr id="5" name="Rectangle 4"/>
          <p:cNvSpPr/>
          <p:nvPr/>
        </p:nvSpPr>
        <p:spPr>
          <a:xfrm>
            <a:off x="0" y="3057225"/>
            <a:ext cx="6660106" cy="1200329"/>
          </a:xfrm>
          <a:prstGeom prst="rect">
            <a:avLst/>
          </a:prstGeom>
        </p:spPr>
        <p:txBody>
          <a:bodyPr wrap="square">
            <a:spAutoFit/>
          </a:bodyPr>
          <a:lstStyle/>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Mỗi cơ quan, hệ cơ quan có một vai trò nhất định và có mối liên quan chặt chẽ với các cơ quan, hệ cơ quan khác.</a:t>
            </a:r>
            <a:endParaRPr lang="en-US" sz="2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273050" y="466725"/>
            <a:ext cx="1188593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altLang="en-US" sz="2800" b="1" i="0" u="none" strike="noStrike" kern="1200" cap="none" spc="0" normalizeH="0" baseline="0" noProof="0" smtClean="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altLang="en-US" sz="2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Khoanh tròn vào đáp án đúng trước ý trả lời đúng trong câu sau:</a:t>
            </a:r>
            <a:endParaRPr kumimoji="0" lang="en-US" altLang="en-US" sz="28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457200" y="1393825"/>
            <a:ext cx="11248390" cy="3538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cs typeface="Times New Roman" panose="02020603050405020304" pitchFamily="18" charset="0"/>
              </a:rPr>
              <a:t> Thanh quản là một bộ phận của</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 Hệ hô hấp	B. Hệ tiêu hóa	C. Hệ bài tiết                 D. Hệ sinh dục</a:t>
            </a:r>
            <a:endParaRPr lang="vi-VN"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cs typeface="Times New Roman" panose="02020603050405020304" pitchFamily="18" charset="0"/>
              </a:rPr>
              <a:t> Các cơ quan trong hệ hô hấp là</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 Phổi và thực quản.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 Đường dẫn khí và thực quản</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Thực quản, đường dẫn khí và phổi.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 Phổi và đường dẫn khí.</a:t>
            </a:r>
            <a:endParaRPr lang="vi-VN"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cs typeface="Times New Roman" panose="02020603050405020304" pitchFamily="18" charset="0"/>
              </a:rPr>
              <a:t> Hệ vận động bao gồm các bộ phận là</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 Xương và cơ.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 Xương và mạch máu.</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Tim, phổi và các cơ.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 Tất cả A, B, C đều sai.</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986213" y="17129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 name="Picture 1"/>
          <p:cNvPicPr>
            <a:picLocks noChangeAspect="1"/>
          </p:cNvPicPr>
          <p:nvPr/>
        </p:nvPicPr>
        <p:blipFill>
          <a:blip r:embed="rId1"/>
          <a:stretch>
            <a:fillRect/>
          </a:stretch>
        </p:blipFill>
        <p:spPr>
          <a:xfrm>
            <a:off x="385763" y="300038"/>
            <a:ext cx="11144250" cy="62293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02970" y="-34290"/>
            <a:ext cx="10515600" cy="957580"/>
          </a:xfrm>
        </p:spPr>
        <p:txBody>
          <a:bodyPr/>
          <a:p>
            <a:r>
              <a:rPr lang="en-US" sz="3600">
                <a:latin typeface="Times New Roman" panose="02020603050405020304" pitchFamily="18" charset="0"/>
                <a:cs typeface="Times New Roman" panose="02020603050405020304" pitchFamily="18" charset="0"/>
              </a:rPr>
              <a:t>Nhóm các sinh vật sau thành các nhóm cho phù hợp</a:t>
            </a:r>
            <a:endParaRPr lang="en-US" sz="3600">
              <a:latin typeface="Times New Roman" panose="02020603050405020304" pitchFamily="18" charset="0"/>
              <a:cs typeface="Times New Roman" panose="02020603050405020304" pitchFamily="18" charset="0"/>
            </a:endParaRPr>
          </a:p>
        </p:txBody>
      </p:sp>
      <p:pic>
        <p:nvPicPr>
          <p:cNvPr id="103" name="Picture 102"/>
          <p:cNvPicPr/>
          <p:nvPr/>
        </p:nvPicPr>
        <p:blipFill>
          <a:blip r:embed="rId1"/>
          <a:stretch>
            <a:fillRect/>
          </a:stretch>
        </p:blipFill>
        <p:spPr>
          <a:xfrm>
            <a:off x="902970" y="923290"/>
            <a:ext cx="3292475" cy="2024380"/>
          </a:xfrm>
          <a:prstGeom prst="rect">
            <a:avLst/>
          </a:prstGeom>
          <a:noFill/>
          <a:ln w="9525">
            <a:noFill/>
          </a:ln>
        </p:spPr>
      </p:pic>
      <p:pic>
        <p:nvPicPr>
          <p:cNvPr id="105" name="Picture 104"/>
          <p:cNvPicPr/>
          <p:nvPr/>
        </p:nvPicPr>
        <p:blipFill>
          <a:blip r:embed="rId2"/>
          <a:stretch>
            <a:fillRect/>
          </a:stretch>
        </p:blipFill>
        <p:spPr>
          <a:xfrm>
            <a:off x="4528185" y="923290"/>
            <a:ext cx="3121660" cy="2025015"/>
          </a:xfrm>
          <a:prstGeom prst="rect">
            <a:avLst/>
          </a:prstGeom>
          <a:noFill/>
          <a:ln w="9525">
            <a:noFill/>
          </a:ln>
        </p:spPr>
      </p:pic>
      <p:pic>
        <p:nvPicPr>
          <p:cNvPr id="106" name="Picture 105"/>
          <p:cNvPicPr/>
          <p:nvPr/>
        </p:nvPicPr>
        <p:blipFill>
          <a:blip r:embed="rId3"/>
          <a:stretch>
            <a:fillRect/>
          </a:stretch>
        </p:blipFill>
        <p:spPr>
          <a:xfrm>
            <a:off x="7982585" y="923290"/>
            <a:ext cx="3719830" cy="2025015"/>
          </a:xfrm>
          <a:prstGeom prst="rect">
            <a:avLst/>
          </a:prstGeom>
          <a:noFill/>
          <a:ln w="9525">
            <a:noFill/>
          </a:ln>
        </p:spPr>
      </p:pic>
      <p:pic>
        <p:nvPicPr>
          <p:cNvPr id="107" name="Picture 106"/>
          <p:cNvPicPr/>
          <p:nvPr/>
        </p:nvPicPr>
        <p:blipFill>
          <a:blip r:embed="rId4"/>
          <a:stretch>
            <a:fillRect/>
          </a:stretch>
        </p:blipFill>
        <p:spPr>
          <a:xfrm>
            <a:off x="902970" y="3778885"/>
            <a:ext cx="3208655" cy="2475230"/>
          </a:xfrm>
          <a:prstGeom prst="rect">
            <a:avLst/>
          </a:prstGeom>
          <a:noFill/>
          <a:ln w="9525">
            <a:noFill/>
          </a:ln>
        </p:spPr>
      </p:pic>
      <p:pic>
        <p:nvPicPr>
          <p:cNvPr id="108" name="Picture 107"/>
          <p:cNvPicPr/>
          <p:nvPr/>
        </p:nvPicPr>
        <p:blipFill>
          <a:blip r:embed="rId5"/>
          <a:stretch>
            <a:fillRect/>
          </a:stretch>
        </p:blipFill>
        <p:spPr>
          <a:xfrm>
            <a:off x="4323715" y="3778885"/>
            <a:ext cx="3326130" cy="2475230"/>
          </a:xfrm>
          <a:prstGeom prst="rect">
            <a:avLst/>
          </a:prstGeom>
          <a:noFill/>
          <a:ln w="9525">
            <a:noFill/>
          </a:ln>
        </p:spPr>
      </p:pic>
      <p:pic>
        <p:nvPicPr>
          <p:cNvPr id="109" name="Picture 108"/>
          <p:cNvPicPr/>
          <p:nvPr/>
        </p:nvPicPr>
        <p:blipFill>
          <a:blip r:embed="rId6"/>
          <a:stretch>
            <a:fillRect/>
          </a:stretch>
        </p:blipFill>
        <p:spPr>
          <a:xfrm>
            <a:off x="7982585" y="3779520"/>
            <a:ext cx="3719830" cy="2474595"/>
          </a:xfrm>
          <a:prstGeom prst="rect">
            <a:avLst/>
          </a:prstGeom>
          <a:noFill/>
          <a:ln w="9525">
            <a:noFill/>
          </a:ln>
        </p:spPr>
      </p:pic>
      <p:sp>
        <p:nvSpPr>
          <p:cNvPr id="7" name="Rectangles 6"/>
          <p:cNvSpPr/>
          <p:nvPr/>
        </p:nvSpPr>
        <p:spPr>
          <a:xfrm>
            <a:off x="2141855" y="3064510"/>
            <a:ext cx="410845" cy="3676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1</a:t>
            </a:r>
            <a:endParaRPr lang="en-US"/>
          </a:p>
        </p:txBody>
      </p:sp>
      <p:sp>
        <p:nvSpPr>
          <p:cNvPr id="8" name="Rectangles 7"/>
          <p:cNvSpPr/>
          <p:nvPr/>
        </p:nvSpPr>
        <p:spPr>
          <a:xfrm>
            <a:off x="10103485" y="6337300"/>
            <a:ext cx="410845" cy="3676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6</a:t>
            </a:r>
            <a:endParaRPr lang="en-US"/>
          </a:p>
        </p:txBody>
      </p:sp>
      <p:sp>
        <p:nvSpPr>
          <p:cNvPr id="9" name="Rectangles 8"/>
          <p:cNvSpPr/>
          <p:nvPr/>
        </p:nvSpPr>
        <p:spPr>
          <a:xfrm>
            <a:off x="5955665" y="6254115"/>
            <a:ext cx="410845" cy="3676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5</a:t>
            </a:r>
            <a:endParaRPr lang="en-US"/>
          </a:p>
        </p:txBody>
      </p:sp>
      <p:sp>
        <p:nvSpPr>
          <p:cNvPr id="10" name="Rectangles 9"/>
          <p:cNvSpPr/>
          <p:nvPr/>
        </p:nvSpPr>
        <p:spPr>
          <a:xfrm>
            <a:off x="2141855" y="6254115"/>
            <a:ext cx="410845" cy="3676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4</a:t>
            </a:r>
            <a:endParaRPr lang="en-US"/>
          </a:p>
        </p:txBody>
      </p:sp>
      <p:sp>
        <p:nvSpPr>
          <p:cNvPr id="11" name="Rectangles 10"/>
          <p:cNvSpPr/>
          <p:nvPr/>
        </p:nvSpPr>
        <p:spPr>
          <a:xfrm>
            <a:off x="10103485" y="3064510"/>
            <a:ext cx="410845" cy="3676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3</a:t>
            </a:r>
            <a:endParaRPr lang="en-US"/>
          </a:p>
        </p:txBody>
      </p:sp>
      <p:sp>
        <p:nvSpPr>
          <p:cNvPr id="12" name="Rectangles 11"/>
          <p:cNvSpPr/>
          <p:nvPr/>
        </p:nvSpPr>
        <p:spPr>
          <a:xfrm>
            <a:off x="5780405" y="3064510"/>
            <a:ext cx="410845" cy="3676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2</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3325" y="464023"/>
            <a:ext cx="7096835" cy="50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BÀI 30: KHÁI QUÁT VỀ CƠ THỂ NGƯỜI</a:t>
            </a:r>
            <a:endParaRPr lang="en-US" sz="2800" b="1" dirty="0"/>
          </a:p>
        </p:txBody>
      </p:sp>
      <p:pic>
        <p:nvPicPr>
          <p:cNvPr id="5" name="Picture 4"/>
          <p:cNvPicPr>
            <a:picLocks noChangeAspect="1"/>
          </p:cNvPicPr>
          <p:nvPr/>
        </p:nvPicPr>
        <p:blipFill>
          <a:blip r:embed="rId1"/>
          <a:stretch>
            <a:fillRect/>
          </a:stretch>
        </p:blipFill>
        <p:spPr>
          <a:xfrm>
            <a:off x="665186" y="1567645"/>
            <a:ext cx="5238750" cy="4705350"/>
          </a:xfrm>
          <a:prstGeom prst="rect">
            <a:avLst/>
          </a:prstGeom>
        </p:spPr>
      </p:pic>
      <p:pic>
        <p:nvPicPr>
          <p:cNvPr id="6" name="Picture 5"/>
          <p:cNvPicPr>
            <a:picLocks noChangeAspect="1"/>
          </p:cNvPicPr>
          <p:nvPr/>
        </p:nvPicPr>
        <p:blipFill>
          <a:blip r:embed="rId2"/>
          <a:stretch>
            <a:fillRect/>
          </a:stretch>
        </p:blipFill>
        <p:spPr>
          <a:xfrm>
            <a:off x="6479133" y="1567645"/>
            <a:ext cx="5476306" cy="47053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02370" y="5591565"/>
            <a:ext cx="5674058" cy="954107"/>
          </a:xfrm>
          <a:prstGeom prst="rect">
            <a:avLst/>
          </a:prstGeom>
          <a:noFill/>
        </p:spPr>
        <p:txBody>
          <a:bodyPr wrap="square">
            <a:spAutoFit/>
          </a:bodyPr>
          <a:lstStyle/>
          <a:p>
            <a:pPr algn="just"/>
            <a:r>
              <a:rPr lang="vi-VN" sz="2800" b="1" i="0" dirty="0">
                <a:solidFill>
                  <a:srgbClr val="333333"/>
                </a:solidFill>
                <a:effectLst/>
                <a:latin typeface="Calibri" panose="020F0502020204030204" pitchFamily="34" charset="0"/>
                <a:cs typeface="Calibri" panose="020F0502020204030204" pitchFamily="34" charset="0"/>
              </a:rPr>
              <a:t>Quan sát hình </a:t>
            </a:r>
            <a:r>
              <a:rPr lang="en-US" sz="2800" b="1" i="0" dirty="0">
                <a:solidFill>
                  <a:srgbClr val="333333"/>
                </a:solidFill>
                <a:effectLst/>
                <a:latin typeface="Calibri" panose="020F0502020204030204" pitchFamily="34" charset="0"/>
                <a:cs typeface="Calibri" panose="020F0502020204030204" pitchFamily="34" charset="0"/>
              </a:rPr>
              <a:t>30.1 </a:t>
            </a:r>
            <a:r>
              <a:rPr lang="en-US" sz="2800" b="1" i="0" dirty="0" err="1">
                <a:solidFill>
                  <a:srgbClr val="333333"/>
                </a:solidFill>
                <a:effectLst/>
                <a:latin typeface="Calibri" panose="020F0502020204030204" pitchFamily="34" charset="0"/>
                <a:cs typeface="Calibri" panose="020F0502020204030204" pitchFamily="34" charset="0"/>
              </a:rPr>
              <a:t>em</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hãy</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cho</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biết</a:t>
            </a:r>
            <a:r>
              <a:rPr lang="en-US" sz="2800" b="1" i="0" dirty="0">
                <a:solidFill>
                  <a:srgbClr val="333333"/>
                </a:solidFill>
                <a:effectLst/>
                <a:latin typeface="Calibri" panose="020F0502020204030204" pitchFamily="34" charset="0"/>
                <a:cs typeface="Calibri" panose="020F0502020204030204" pitchFamily="34" charset="0"/>
              </a:rPr>
              <a:t> </a:t>
            </a:r>
            <a:r>
              <a:rPr lang="vi-VN"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cấu</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tạo</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khái</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quát</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cơ</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thể</a:t>
            </a:r>
            <a:r>
              <a:rPr lang="en-US" sz="2800" b="1" i="0" dirty="0">
                <a:solidFill>
                  <a:srgbClr val="333333"/>
                </a:solidFill>
                <a:effectLst/>
                <a:latin typeface="Calibri" panose="020F0502020204030204" pitchFamily="34" charset="0"/>
                <a:cs typeface="Calibri" panose="020F0502020204030204" pitchFamily="34" charset="0"/>
              </a:rPr>
              <a:t> </a:t>
            </a:r>
            <a:r>
              <a:rPr lang="en-US" sz="2800" b="1" i="0" dirty="0" err="1">
                <a:solidFill>
                  <a:srgbClr val="333333"/>
                </a:solidFill>
                <a:effectLst/>
                <a:latin typeface="Calibri" panose="020F0502020204030204" pitchFamily="34" charset="0"/>
                <a:cs typeface="Calibri" panose="020F0502020204030204" pitchFamily="34" charset="0"/>
              </a:rPr>
              <a:t>người</a:t>
            </a:r>
            <a:r>
              <a:rPr lang="en-US" sz="2800" b="1" i="0" dirty="0">
                <a:solidFill>
                  <a:srgbClr val="333333"/>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1"/>
          <a:stretch>
            <a:fillRect/>
          </a:stretch>
        </p:blipFill>
        <p:spPr>
          <a:xfrm>
            <a:off x="6687451" y="699820"/>
            <a:ext cx="5320505" cy="4910506"/>
          </a:xfrm>
          <a:prstGeom prst="rect">
            <a:avLst/>
          </a:prstGeom>
        </p:spPr>
      </p:pic>
      <p:pic>
        <p:nvPicPr>
          <p:cNvPr id="4" name="Picture 3"/>
          <p:cNvPicPr>
            <a:picLocks noChangeAspect="1"/>
          </p:cNvPicPr>
          <p:nvPr/>
        </p:nvPicPr>
        <p:blipFill>
          <a:blip r:embed="rId2"/>
          <a:stretch>
            <a:fillRect/>
          </a:stretch>
        </p:blipFill>
        <p:spPr>
          <a:xfrm>
            <a:off x="5866533" y="5425059"/>
            <a:ext cx="904892" cy="1305881"/>
          </a:xfrm>
          <a:prstGeom prst="rect">
            <a:avLst/>
          </a:prstGeom>
        </p:spPr>
      </p:pic>
      <p:cxnSp>
        <p:nvCxnSpPr>
          <p:cNvPr id="6" name="Straight Connector 5"/>
          <p:cNvCxnSpPr/>
          <p:nvPr/>
        </p:nvCxnSpPr>
        <p:spPr>
          <a:xfrm>
            <a:off x="6660107" y="415414"/>
            <a:ext cx="0" cy="6442586"/>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2442564" y="74986"/>
            <a:ext cx="7096835" cy="50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BÀI 30: KHÁI QUÁT VỀ CƠ THỂ NGƯỜI</a:t>
            </a:r>
            <a:endParaRPr lang="en-US" sz="2800" b="1" dirty="0"/>
          </a:p>
        </p:txBody>
      </p:sp>
      <p:sp>
        <p:nvSpPr>
          <p:cNvPr id="9" name="TextBox 8"/>
          <p:cNvSpPr txBox="1"/>
          <p:nvPr/>
        </p:nvSpPr>
        <p:spPr>
          <a:xfrm>
            <a:off x="1017431" y="579954"/>
            <a:ext cx="4765183"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I. Khái quát về cơ thể người</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52022" y="1041619"/>
            <a:ext cx="6096000" cy="830997"/>
          </a:xfrm>
          <a:prstGeom prst="rect">
            <a:avLst/>
          </a:prstGeom>
        </p:spPr>
        <p:txBody>
          <a:bodyPr>
            <a:spAutoFit/>
          </a:bodyPr>
          <a:lstStyle/>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Cơ thể người bao gồm các phần: đầu, cổ, thân, hai tay và hai chân.</a:t>
            </a:r>
            <a:endParaRPr lang="en-US" sz="240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52021" y="1872616"/>
            <a:ext cx="6308085" cy="1200329"/>
          </a:xfrm>
          <a:prstGeom prst="rect">
            <a:avLst/>
          </a:prstGeom>
        </p:spPr>
        <p:txBody>
          <a:bodyPr wrap="square">
            <a:spAutoFit/>
          </a:bodyPr>
          <a:lstStyle/>
          <a:p>
            <a:r>
              <a:rPr lang="en-US" sz="2400">
                <a:solidFill>
                  <a:srgbClr val="000000"/>
                </a:solidFill>
                <a:latin typeface="Times New Roman" panose="02020603050405020304" pitchFamily="18" charset="0"/>
                <a:ea typeface="Times New Roman" panose="02020603050405020304" pitchFamily="18" charset="0"/>
              </a:rPr>
              <a:t>- Toàn bộ cơ thể được bao bọc bên ngoài bởi một lớp da, dưới da là lớp mỡ, dưới lớp mỡ là cơ và xương</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6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8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700"/>
                                        <p:tgtEl>
                                          <p:spTgt spid="3"/>
                                        </p:tgtEl>
                                      </p:cBhvr>
                                    </p:animEffect>
                                  </p:childTnLst>
                                </p:cTn>
                              </p:par>
                              <p:par>
                                <p:cTn id="18" presetID="6"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1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804" y="641444"/>
            <a:ext cx="6393303" cy="830997"/>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II. Vai trò của các cơ quan và hệ cơ quan trong cơ thể người</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74961" y="136476"/>
            <a:ext cx="7096835" cy="50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BÀI 30: KHÁI QUÁT VỀ CƠ THỂ NGƯỜI</a:t>
            </a:r>
            <a:endParaRPr lang="en-US" sz="2800" b="1" dirty="0"/>
          </a:p>
        </p:txBody>
      </p:sp>
      <p:cxnSp>
        <p:nvCxnSpPr>
          <p:cNvPr id="6" name="Straight Connector 5"/>
          <p:cNvCxnSpPr/>
          <p:nvPr/>
        </p:nvCxnSpPr>
        <p:spPr>
          <a:xfrm>
            <a:off x="6660107" y="415414"/>
            <a:ext cx="0" cy="6442586"/>
          </a:xfrm>
          <a:prstGeom prst="line">
            <a:avLst/>
          </a:prstGeom>
        </p:spPr>
        <p:style>
          <a:lnRef idx="3">
            <a:schemeClr val="dk1"/>
          </a:lnRef>
          <a:fillRef idx="0">
            <a:schemeClr val="dk1"/>
          </a:fillRef>
          <a:effectRef idx="2">
            <a:schemeClr val="dk1"/>
          </a:effectRef>
          <a:fontRef idx="minor">
            <a:schemeClr val="tx1"/>
          </a:fontRef>
        </p:style>
      </p:cxnSp>
      <p:sp>
        <p:nvSpPr>
          <p:cNvPr id="7" name="Rectangle 6"/>
          <p:cNvSpPr/>
          <p:nvPr/>
        </p:nvSpPr>
        <p:spPr>
          <a:xfrm>
            <a:off x="6555474" y="1289714"/>
            <a:ext cx="5663822" cy="461665"/>
          </a:xfrm>
          <a:prstGeom prst="rect">
            <a:avLst/>
          </a:prstGeom>
        </p:spPr>
        <p:txBody>
          <a:bodyPr wrap="square">
            <a:spAutoFit/>
          </a:bodyPr>
          <a:lstStyle/>
          <a:p>
            <a:pPr marL="30480" marR="30480" algn="just">
              <a:spcBef>
                <a:spcPts val="0"/>
              </a:spcBef>
              <a:spcAft>
                <a:spcPts val="0"/>
              </a:spcAft>
            </a:pPr>
            <a:r>
              <a:rPr lang="en-US" sz="2400" smtClean="0">
                <a:solidFill>
                  <a:srgbClr val="000000"/>
                </a:solidFill>
                <a:latin typeface="Times New Roman" panose="02020603050405020304" pitchFamily="18" charset="0"/>
                <a:ea typeface="Times New Roman" panose="02020603050405020304" pitchFamily="18" charset="0"/>
              </a:rPr>
              <a:t>? Kể tên các hệ cơ quan trong cơ thể người?</a:t>
            </a:r>
            <a:endParaRPr lang="en-US" sz="2400">
              <a:effectLst/>
              <a:latin typeface="Times New Roman" panose="02020603050405020304" pitchFamily="18" charset="0"/>
              <a:ea typeface="Times New Roman" panose="02020603050405020304" pitchFamily="18" charset="0"/>
            </a:endParaRPr>
          </a:p>
        </p:txBody>
      </p:sp>
      <p:sp>
        <p:nvSpPr>
          <p:cNvPr id="2" name="Rectangle 1"/>
          <p:cNvSpPr/>
          <p:nvPr/>
        </p:nvSpPr>
        <p:spPr>
          <a:xfrm>
            <a:off x="127377" y="1472441"/>
            <a:ext cx="6532729" cy="1569660"/>
          </a:xfrm>
          <a:prstGeom prst="rect">
            <a:avLst/>
          </a:prstGeom>
        </p:spPr>
        <p:txBody>
          <a:bodyPr wrap="square">
            <a:spAutoFit/>
          </a:bodyPr>
          <a:lstStyle/>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Các hệ cơ quan trong cơ thể người gồm hệ vận động, hệ tuần hoàn, hệ hô hấp, hệ tiêu hóa, hệ bài tiết, hệ thần kinh và các giác quan, hệ nội tiết, hệ sinh dục.</a:t>
            </a:r>
            <a:endParaRPr lang="en-US" sz="2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6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763069" y="471202"/>
            <a:ext cx="7151427" cy="6025132"/>
          </a:xfrm>
          <a:prstGeom prst="rect">
            <a:avLst/>
          </a:prstGeom>
        </p:spPr>
      </p:pic>
      <p:sp>
        <p:nvSpPr>
          <p:cNvPr id="6" name="TextBox 5"/>
          <p:cNvSpPr txBox="1"/>
          <p:nvPr/>
        </p:nvSpPr>
        <p:spPr>
          <a:xfrm>
            <a:off x="305398" y="1238917"/>
            <a:ext cx="4349086" cy="2396490"/>
          </a:xfrm>
          <a:prstGeom prst="rect">
            <a:avLst/>
          </a:prstGeom>
          <a:noFill/>
        </p:spPr>
        <p:txBody>
          <a:bodyPr wrap="square">
            <a:spAutoFit/>
          </a:bodyPr>
          <a:lstStyle/>
          <a:p>
            <a:pPr algn="just">
              <a:lnSpc>
                <a:spcPct val="107000"/>
              </a:lnSpc>
            </a:pPr>
            <a:r>
              <a:rPr lang="en-US" sz="28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Dựa vào hình 27.1 nêu tên và chức năng của các cơ quan. Từ đó nêu khái quát chức năng của mỗi hệ cơ quan</a:t>
            </a:r>
            <a:r>
              <a:rPr lang="en-US" sz="28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85800" y="500063"/>
          <a:ext cx="10901363" cy="6115050"/>
        </p:xfrm>
        <a:graphic>
          <a:graphicData uri="http://schemas.openxmlformats.org/drawingml/2006/table">
            <a:tbl>
              <a:tblPr bandRow="1"/>
              <a:tblGrid>
                <a:gridCol w="2049120"/>
                <a:gridCol w="3991311"/>
                <a:gridCol w="4860932"/>
              </a:tblGrid>
              <a:tr h="879635">
                <a:tc>
                  <a:txBody>
                    <a:bodyPr/>
                    <a:lstStyle/>
                    <a:p>
                      <a:pPr marL="28575" marR="28575" algn="ctr">
                        <a:lnSpc>
                          <a:spcPct val="115000"/>
                        </a:lnSpc>
                        <a:spcAft>
                          <a:spcPts val="6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Cơ quan/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 marR="28575" algn="ctr">
                        <a:lnSpc>
                          <a:spcPct val="115000"/>
                        </a:lnSpc>
                        <a:spcAft>
                          <a:spcPts val="6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Hệ cơ quan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ctr">
                        <a:lnSpc>
                          <a:spcPct val="115000"/>
                        </a:lnSpc>
                        <a:spcAft>
                          <a:spcPts val="6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Các cơ quan trong từng hệ cơ quan</a:t>
                      </a:r>
                      <a:endPar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ctr">
                        <a:lnSpc>
                          <a:spcPct val="115000"/>
                        </a:lnSpc>
                        <a:spcAft>
                          <a:spcPts val="6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Vai trò chính trong cơ thể</a:t>
                      </a:r>
                      <a:endPar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019">
                <a:tc>
                  <a:txBody>
                    <a:bodyPr/>
                    <a:lstStyle/>
                    <a:p>
                      <a:pPr marL="28575" marR="28575" algn="just">
                        <a:lnSpc>
                          <a:spcPct val="115000"/>
                        </a:lnSpc>
                        <a:spcAft>
                          <a:spcPts val="6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Hệ vận động</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Cơ, xương, khớp</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Định hình cơ thể, bảo vệ nội quan, giúp cơ thể cử động và di chuyển</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6179">
                <a:tc>
                  <a:txBody>
                    <a:bodyPr/>
                    <a:lstStyle/>
                    <a:p>
                      <a:pPr marL="28575" marR="28575" algn="just">
                        <a:lnSpc>
                          <a:spcPct val="115000"/>
                        </a:lnSpc>
                        <a:spcAft>
                          <a:spcPts val="6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Hệ tuần hoàn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Tim và mạch máu</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Vận chuyển chất dinh dưỡng, oxygen, hormone,… đến các tế bào và vận chuyển chất thải từ tế bào đến các cơ quan bài tiết để thải ra ngoài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599">
                <a:tc>
                  <a:txBody>
                    <a:bodyPr/>
                    <a:lstStyle/>
                    <a:p>
                      <a:pPr marL="28575" marR="28575" algn="just">
                        <a:lnSpc>
                          <a:spcPct val="115000"/>
                        </a:lnSpc>
                        <a:spcAft>
                          <a:spcPts val="6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Hệ hô hấp</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Đường dẫn khí (mũi, họng, thanh quản, khí quản, phế quản) và hai lá phổi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Giúp cơ thể lấy khí oxygen từ môi trường và thải khí carbon dioxide ra khỏi cơ thể</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599">
                <a:tc>
                  <a:txBody>
                    <a:bodyPr/>
                    <a:lstStyle/>
                    <a:p>
                      <a:pPr marL="28575" marR="28575" algn="just">
                        <a:lnSpc>
                          <a:spcPct val="115000"/>
                        </a:lnSpc>
                        <a:spcAft>
                          <a:spcPts val="6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Hệ tiêu hóa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Ống tiêu hóa (miệng, thực quản, dạ dày, ruột non, ruột già, hậu môn) và các tuyến tiêu hóa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Biến đổi thức ăn thành các chất dinh dưỡng mà cơ thể hấp thụ được và loại chất thải ra khởi cơ thể</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019">
                <a:tc>
                  <a:txBody>
                    <a:bodyPr/>
                    <a:lstStyle/>
                    <a:p>
                      <a:pPr marL="28575" marR="28575" algn="just">
                        <a:lnSpc>
                          <a:spcPct val="115000"/>
                        </a:lnSpc>
                        <a:spcAft>
                          <a:spcPts val="6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Hệ bài tiết</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Phổi, thận, da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15000"/>
                        </a:lnSpc>
                        <a:spcAft>
                          <a:spcPts val="6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Lọc các chất thải có hại cho cơ thể từ máu và thải ra môi trường.</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42938" y="442913"/>
          <a:ext cx="10801350" cy="6261343"/>
        </p:xfrm>
        <a:graphic>
          <a:graphicData uri="http://schemas.openxmlformats.org/drawingml/2006/table">
            <a:tbl>
              <a:tblPr bandRow="1"/>
              <a:tblGrid>
                <a:gridCol w="2030321"/>
                <a:gridCol w="3954693"/>
                <a:gridCol w="4816336"/>
              </a:tblGrid>
              <a:tr h="1771988">
                <a:tc>
                  <a:txBody>
                    <a:bodyPr/>
                    <a:lstStyle/>
                    <a:p>
                      <a:pPr marL="28575" marR="28575" algn="l">
                        <a:lnSpc>
                          <a:spcPct val="115000"/>
                        </a:lnSpc>
                        <a:spcAft>
                          <a:spcPts val="6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Hệ thần kinh</a:t>
                      </a:r>
                      <a:endPar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l">
                        <a:lnSpc>
                          <a:spcPct val="115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Não, tủy sống, dây thần kinh, hạch thần kinh</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l">
                        <a:lnSpc>
                          <a:spcPct val="115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Thu nhận các kích thích từ môi trường, điều khiển, điều hòa hoạt động của các cơ quan, giúp cho cơ thể thích nghi với môi trường</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793">
                <a:tc>
                  <a:txBody>
                    <a:bodyPr/>
                    <a:lstStyle/>
                    <a:p>
                      <a:pPr marL="28575" marR="28575" algn="l">
                        <a:lnSpc>
                          <a:spcPct val="115000"/>
                        </a:lnSpc>
                        <a:spcAft>
                          <a:spcPts val="6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Các giác quan</a:t>
                      </a:r>
                      <a:endPar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l">
                        <a:lnSpc>
                          <a:spcPct val="115000"/>
                        </a:lnSpc>
                        <a:spcAft>
                          <a:spcPts val="6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Thị giác, thính giác,…</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l">
                        <a:lnSpc>
                          <a:spcPct val="115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Giúp cơ thể nhận biết được các vật và thu nhận âm thanh</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890">
                <a:tc>
                  <a:txBody>
                    <a:bodyPr/>
                    <a:lstStyle/>
                    <a:p>
                      <a:pPr marL="28575" marR="28575" algn="l">
                        <a:lnSpc>
                          <a:spcPct val="115000"/>
                        </a:lnSpc>
                        <a:spcAft>
                          <a:spcPts val="6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Hệ nội tiết</a:t>
                      </a:r>
                      <a:endPar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l">
                        <a:lnSpc>
                          <a:spcPct val="115000"/>
                        </a:lnSpc>
                        <a:spcAft>
                          <a:spcPts val="6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Tuyến yên, tuyến giáp, tuyến tụy, tuyến trên thận, tuyến sinh dục,…</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l">
                        <a:lnSpc>
                          <a:spcPct val="115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Điều hòa hoạt động của các cơ quan trong cơ thể thông qua việc tiết một số loại hormone tác động đến cơ quan nhất định</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066">
                <a:tc>
                  <a:txBody>
                    <a:bodyPr/>
                    <a:lstStyle/>
                    <a:p>
                      <a:pPr marL="28575" marR="28575" algn="l">
                        <a:lnSpc>
                          <a:spcPct val="115000"/>
                        </a:lnSpc>
                        <a:spcAft>
                          <a:spcPts val="6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Hệ sinh dục</a:t>
                      </a:r>
                      <a:endPar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l">
                        <a:lnSpc>
                          <a:spcPct val="115000"/>
                        </a:lnSpc>
                        <a:spcAft>
                          <a:spcPts val="6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Ở nam: tinh hoàn, ống dẫn tinh, túi tinh, dương 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28575" marR="28575" algn="l">
                        <a:lnSpc>
                          <a:spcPct val="115000"/>
                        </a:lnSpc>
                        <a:spcAft>
                          <a:spcPts val="6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Ở nữ: buồng trứng, ống dẫn trứng, tử cung, âm đạo,…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l">
                        <a:lnSpc>
                          <a:spcPct val="115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Giúp cơ thể sinh sản, duy trì nòi giống</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61270" y="167185"/>
            <a:ext cx="6889703" cy="6523630"/>
          </a:xfrm>
          <a:prstGeom prst="rect">
            <a:avLst/>
          </a:prstGeom>
        </p:spPr>
      </p:pic>
      <p:sp>
        <p:nvSpPr>
          <p:cNvPr id="4" name="TextBox 3"/>
          <p:cNvSpPr txBox="1"/>
          <p:nvPr/>
        </p:nvSpPr>
        <p:spPr>
          <a:xfrm>
            <a:off x="141027" y="167185"/>
            <a:ext cx="4594746" cy="4399915"/>
          </a:xfrm>
          <a:prstGeom prst="rect">
            <a:avLst/>
          </a:prstGeom>
          <a:noFill/>
        </p:spPr>
        <p:txBody>
          <a:bodyPr wrap="square">
            <a:spAutoFit/>
          </a:bodyPr>
          <a:lstStyle/>
          <a:p>
            <a:pPr algn="just"/>
            <a:r>
              <a:rPr lang="vi-VN"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Quan sát bạn học sinh đang chạy ở hình bên và thực hiện các yêu cầu sau:</a:t>
            </a:r>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a) Cho biết các cơ quan được đánh số từ 1 đến 5 thuộc hệ cơ quan nào.</a:t>
            </a:r>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b) Trình bày hoạt động của từng hệ cơ quan và sự phối hợp của chúng khi bạn học sinh đang chạy.</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3453</Words>
  <Application>WPS Presentation</Application>
  <PresentationFormat>Widescreen</PresentationFormat>
  <Paragraphs>125</Paragraphs>
  <Slides>12</Slides>
  <Notes>0</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12</vt:i4>
      </vt:variant>
    </vt:vector>
  </HeadingPairs>
  <TitlesOfParts>
    <vt:vector size="22" baseType="lpstr">
      <vt:lpstr>Arial</vt:lpstr>
      <vt:lpstr>SimSun</vt:lpstr>
      <vt:lpstr>Wingdings</vt:lpstr>
      <vt:lpstr>Calibri</vt:lpstr>
      <vt:lpstr>Times New Roman</vt:lpstr>
      <vt:lpstr>Microsoft YaHei</vt:lpstr>
      <vt:lpstr>Arial Unicode MS</vt:lpstr>
      <vt:lpstr>Calibri Light</vt:lpstr>
      <vt:lpstr>Office Theme</vt:lpstr>
      <vt:lpstr>1_Office Theme</vt:lpstr>
      <vt:lpstr>Sự khác nhau cơ bản giữa các nhân vật sau:</vt:lpstr>
      <vt:lpstr>Nhóm các sinh vật sau thành các nhóm cho phù hợp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WPS_1644634153</cp:lastModifiedBy>
  <cp:revision>44</cp:revision>
  <dcterms:created xsi:type="dcterms:W3CDTF">2023-06-02T07:21:00Z</dcterms:created>
  <dcterms:modified xsi:type="dcterms:W3CDTF">2024-05-10T13:45:54Z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6CC05AFCE7F74D72A3165969A539CE9B_12</vt:lpwstr>
  </property>
  <property fmtid="{D5CDD505-2E9C-101B-9397-08002B2CF9AE}" pid="3" name="KSOProductBuildVer">
    <vt:lpwstr>1033-12.2.0.16909</vt:lpwstr>
  </property>
</Properties>
</file>