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4"/>
  </p:notesMasterIdLst>
  <p:sldIdLst>
    <p:sldId id="268" r:id="rId2"/>
    <p:sldId id="269" r:id="rId3"/>
    <p:sldId id="270" r:id="rId4"/>
    <p:sldId id="262" r:id="rId5"/>
    <p:sldId id="274" r:id="rId6"/>
    <p:sldId id="276" r:id="rId7"/>
    <p:sldId id="277" r:id="rId8"/>
    <p:sldId id="295" r:id="rId9"/>
    <p:sldId id="278" r:id="rId10"/>
    <p:sldId id="296" r:id="rId11"/>
    <p:sldId id="294" r:id="rId12"/>
    <p:sldId id="283" r:id="rId13"/>
    <p:sldId id="284" r:id="rId14"/>
    <p:sldId id="285" r:id="rId15"/>
    <p:sldId id="286" r:id="rId16"/>
    <p:sldId id="287" r:id="rId17"/>
    <p:sldId id="288" r:id="rId18"/>
    <p:sldId id="289" r:id="rId19"/>
    <p:sldId id="290" r:id="rId20"/>
    <p:sldId id="266" r:id="rId21"/>
    <p:sldId id="258" r:id="rId22"/>
    <p:sldId id="261" r:id="rId23"/>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a:srgbClr val="3333FF"/>
    <a:srgbClr val="D4B591"/>
    <a:srgbClr val="FAEDDE"/>
    <a:srgbClr val="F1D1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2" d="100"/>
          <a:sy n="52" d="100"/>
        </p:scale>
        <p:origin x="850"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BB3C27-96ED-4E5B-9DA8-4CC72DB327C9}" type="datetimeFigureOut">
              <a:rPr lang="en-US" smtClean="0"/>
              <a:t>9/8/2024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3E8A25-7994-47AA-8770-F56F97981F1A}" type="slidenum">
              <a:rPr lang="en-US" smtClean="0"/>
              <a:t>‹#›</a:t>
            </a:fld>
            <a:endParaRPr lang="en-US"/>
          </a:p>
        </p:txBody>
      </p:sp>
    </p:spTree>
    <p:extLst>
      <p:ext uri="{BB962C8B-B14F-4D97-AF65-F5344CB8AC3E}">
        <p14:creationId xmlns:p14="http://schemas.microsoft.com/office/powerpoint/2010/main" val="1927826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EE5E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3" Type="http://schemas.openxmlformats.org/officeDocument/2006/relationships/image" Target="../media/image8.svg"/><Relationship Id="rId7" Type="http://schemas.openxmlformats.org/officeDocument/2006/relationships/image" Target="../media/image12.sv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5" Type="http://schemas.openxmlformats.org/officeDocument/2006/relationships/image" Target="../media/image20.sv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svg"/><Relationship Id="rId1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svg"/><Relationship Id="rId3" Type="http://schemas.openxmlformats.org/officeDocument/2006/relationships/image" Target="../media/image38.svg"/><Relationship Id="rId7" Type="http://schemas.openxmlformats.org/officeDocument/2006/relationships/image" Target="../media/image42.svg"/><Relationship Id="rId12" Type="http://schemas.openxmlformats.org/officeDocument/2006/relationships/image" Target="../media/image47.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image" Target="../media/image46.svg"/><Relationship Id="rId5" Type="http://schemas.openxmlformats.org/officeDocument/2006/relationships/image" Target="../media/image40.svg"/><Relationship Id="rId15" Type="http://schemas.openxmlformats.org/officeDocument/2006/relationships/image" Target="../media/image20.sv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svg"/><Relationship Id="rId14" Type="http://schemas.openxmlformats.org/officeDocument/2006/relationships/image" Target="../media/image19.png"/></Relationships>
</file>

<file path=ppt/slides/_rels/slide22.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svg"/><Relationship Id="rId18" Type="http://schemas.openxmlformats.org/officeDocument/2006/relationships/image" Target="../media/image63.png"/><Relationship Id="rId3" Type="http://schemas.openxmlformats.org/officeDocument/2006/relationships/image" Target="../media/image50.svg"/><Relationship Id="rId21" Type="http://schemas.openxmlformats.org/officeDocument/2006/relationships/image" Target="../media/image20.svg"/><Relationship Id="rId7" Type="http://schemas.openxmlformats.org/officeDocument/2006/relationships/image" Target="../media/image38.svg"/><Relationship Id="rId12" Type="http://schemas.openxmlformats.org/officeDocument/2006/relationships/image" Target="../media/image57.png"/><Relationship Id="rId17" Type="http://schemas.openxmlformats.org/officeDocument/2006/relationships/image" Target="../media/image62.svg"/><Relationship Id="rId2" Type="http://schemas.openxmlformats.org/officeDocument/2006/relationships/image" Target="../media/image49.png"/><Relationship Id="rId16" Type="http://schemas.openxmlformats.org/officeDocument/2006/relationships/image" Target="../media/image61.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56.svg"/><Relationship Id="rId5" Type="http://schemas.openxmlformats.org/officeDocument/2006/relationships/image" Target="../media/image52.svg"/><Relationship Id="rId15" Type="http://schemas.openxmlformats.org/officeDocument/2006/relationships/image" Target="../media/image60.svg"/><Relationship Id="rId10" Type="http://schemas.openxmlformats.org/officeDocument/2006/relationships/image" Target="../media/image55.png"/><Relationship Id="rId19" Type="http://schemas.openxmlformats.org/officeDocument/2006/relationships/image" Target="../media/image64.svg"/><Relationship Id="rId4" Type="http://schemas.openxmlformats.org/officeDocument/2006/relationships/image" Target="../media/image51.png"/><Relationship Id="rId9" Type="http://schemas.openxmlformats.org/officeDocument/2006/relationships/image" Target="../media/image54.svg"/><Relationship Id="rId14" Type="http://schemas.openxmlformats.org/officeDocument/2006/relationships/image" Target="../media/image59.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3" Type="http://schemas.openxmlformats.org/officeDocument/2006/relationships/image" Target="../media/image8.svg"/><Relationship Id="rId7" Type="http://schemas.openxmlformats.org/officeDocument/2006/relationships/image" Target="../media/image12.sv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5" Type="http://schemas.openxmlformats.org/officeDocument/2006/relationships/image" Target="../media/image20.sv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svg"/><Relationship Id="rId14" Type="http://schemas.openxmlformats.org/officeDocument/2006/relationships/image" Target="../media/image19.png"/></Relationships>
</file>

<file path=ppt/slides/_rels/slide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3" Type="http://schemas.openxmlformats.org/officeDocument/2006/relationships/image" Target="../media/image8.svg"/><Relationship Id="rId7" Type="http://schemas.openxmlformats.org/officeDocument/2006/relationships/image" Target="../media/image12.sv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5" Type="http://schemas.openxmlformats.org/officeDocument/2006/relationships/image" Target="../media/image20.sv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svg"/><Relationship Id="rId14"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2"/>
          <p:cNvSpPr txBox="1"/>
          <p:nvPr/>
        </p:nvSpPr>
        <p:spPr>
          <a:xfrm>
            <a:off x="16032589" y="4173670"/>
            <a:ext cx="324231" cy="347613"/>
          </a:xfrm>
          <a:prstGeom prst="rect">
            <a:avLst/>
          </a:prstGeom>
        </p:spPr>
        <p:txBody>
          <a:bodyPr lIns="50800" tIns="50800" rIns="50800" bIns="50800" rtlCol="0" anchor="ctr"/>
          <a:lstStyle/>
          <a:p>
            <a:pPr algn="ctr">
              <a:lnSpc>
                <a:spcPts val="3662"/>
              </a:lnSpc>
            </a:pPr>
            <a:endParaRPr/>
          </a:p>
        </p:txBody>
      </p:sp>
      <p:pic>
        <p:nvPicPr>
          <p:cNvPr id="35" name="Picture 3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56" y="0"/>
            <a:ext cx="18301855" cy="10303944"/>
          </a:xfrm>
          <a:prstGeom prst="rect">
            <a:avLst/>
          </a:prstGeom>
        </p:spPr>
      </p:pic>
      <p:sp>
        <p:nvSpPr>
          <p:cNvPr id="38" name="Rectangle 37"/>
          <p:cNvSpPr/>
          <p:nvPr/>
        </p:nvSpPr>
        <p:spPr>
          <a:xfrm>
            <a:off x="8229600" y="1516115"/>
            <a:ext cx="6606296" cy="2331985"/>
          </a:xfrm>
          <a:prstGeom prst="rect">
            <a:avLst/>
          </a:prstGeom>
        </p:spPr>
        <p:txBody>
          <a:bodyPr wrap="none">
            <a:spAutoFit/>
          </a:bodyPr>
          <a:lstStyle/>
          <a:p>
            <a:pPr>
              <a:lnSpc>
                <a:spcPct val="107000"/>
              </a:lnSpc>
              <a:spcAft>
                <a:spcPts val="800"/>
              </a:spcAft>
            </a:pPr>
            <a:r>
              <a:rPr lang="en-US" sz="14000" dirty="0" err="1">
                <a:solidFill>
                  <a:srgbClr val="4472C4"/>
                </a:solidFill>
                <a:latin typeface="VN Light Shutter Solid" pitchFamily="2" charset="0"/>
                <a:ea typeface="Calibri" panose="020F0502020204030204" pitchFamily="34" charset="0"/>
                <a:cs typeface="Times New Roman" panose="02020603050405020304" pitchFamily="18" charset="0"/>
              </a:rPr>
              <a:t>Sơn</a:t>
            </a:r>
            <a:r>
              <a:rPr lang="en-US" sz="14000" dirty="0">
                <a:solidFill>
                  <a:srgbClr val="4472C4"/>
                </a:solidFill>
                <a:latin typeface="VN Light Shutter Solid" pitchFamily="2" charset="0"/>
                <a:ea typeface="Calibri" panose="020F0502020204030204" pitchFamily="34" charset="0"/>
                <a:cs typeface="Times New Roman" panose="02020603050405020304" pitchFamily="18" charset="0"/>
              </a:rPr>
              <a:t> Tinh</a:t>
            </a:r>
            <a:endParaRPr lang="en-US" sz="14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9" name="Rectangle 38"/>
          <p:cNvSpPr/>
          <p:nvPr/>
        </p:nvSpPr>
        <p:spPr>
          <a:xfrm>
            <a:off x="8018805" y="3602289"/>
            <a:ext cx="7027886" cy="2331985"/>
          </a:xfrm>
          <a:prstGeom prst="rect">
            <a:avLst/>
          </a:prstGeom>
        </p:spPr>
        <p:txBody>
          <a:bodyPr wrap="none">
            <a:spAutoFit/>
          </a:bodyPr>
          <a:lstStyle/>
          <a:p>
            <a:pPr>
              <a:lnSpc>
                <a:spcPct val="107000"/>
              </a:lnSpc>
              <a:spcAft>
                <a:spcPts val="800"/>
              </a:spcAft>
            </a:pPr>
            <a:r>
              <a:rPr lang="en-US" sz="14000" dirty="0" err="1">
                <a:solidFill>
                  <a:srgbClr val="4472C4"/>
                </a:solidFill>
                <a:latin typeface="VN Light Shutter Solid" pitchFamily="2" charset="0"/>
                <a:ea typeface="Calibri" panose="020F0502020204030204" pitchFamily="34" charset="0"/>
                <a:cs typeface="Times New Roman" panose="02020603050405020304" pitchFamily="18" charset="0"/>
              </a:rPr>
              <a:t>Thủy</a:t>
            </a:r>
            <a:r>
              <a:rPr lang="en-US" sz="14000" dirty="0">
                <a:solidFill>
                  <a:srgbClr val="4472C4"/>
                </a:solidFill>
                <a:latin typeface="VN Light Shutter Solid" pitchFamily="2" charset="0"/>
                <a:ea typeface="Calibri" panose="020F0502020204030204" pitchFamily="34" charset="0"/>
                <a:cs typeface="Times New Roman" panose="02020603050405020304" pitchFamily="18" charset="0"/>
              </a:rPr>
              <a:t> Tinh</a:t>
            </a:r>
            <a:endParaRPr lang="en-US" sz="14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0" name="TextBox 39"/>
          <p:cNvSpPr txBox="1"/>
          <p:nvPr/>
        </p:nvSpPr>
        <p:spPr>
          <a:xfrm>
            <a:off x="7868668" y="265528"/>
            <a:ext cx="2071914" cy="1015663"/>
          </a:xfrm>
          <a:prstGeom prst="rect">
            <a:avLst/>
          </a:prstGeom>
          <a:noFill/>
        </p:spPr>
        <p:txBody>
          <a:bodyPr wrap="none" rtlCol="0">
            <a:spAutoFit/>
          </a:bodyPr>
          <a:lstStyle/>
          <a:p>
            <a:r>
              <a:rPr lang="en-US" sz="6000" b="1" dirty="0" err="1">
                <a:solidFill>
                  <a:schemeClr val="accent6">
                    <a:lumMod val="75000"/>
                  </a:schemeClr>
                </a:solidFill>
                <a:latin typeface="Times New Roman" panose="02020603050405020304" pitchFamily="18" charset="0"/>
                <a:cs typeface="Times New Roman" panose="02020603050405020304" pitchFamily="18" charset="0"/>
              </a:rPr>
              <a:t>Tiết</a:t>
            </a:r>
            <a:r>
              <a:rPr lang="en-US" sz="6000" b="1" dirty="0">
                <a:solidFill>
                  <a:schemeClr val="accent6">
                    <a:lumMod val="75000"/>
                  </a:schemeClr>
                </a:solidFill>
                <a:latin typeface="Times New Roman" panose="02020603050405020304" pitchFamily="18" charset="0"/>
                <a:cs typeface="Times New Roman" panose="02020603050405020304" pitchFamily="18" charset="0"/>
              </a:rPr>
              <a:t> 8</a:t>
            </a:r>
          </a:p>
        </p:txBody>
      </p:sp>
    </p:spTree>
    <p:extLst>
      <p:ext uri="{BB962C8B-B14F-4D97-AF65-F5344CB8AC3E}">
        <p14:creationId xmlns:p14="http://schemas.microsoft.com/office/powerpoint/2010/main" val="97692638"/>
      </p:ext>
    </p:extLst>
  </p:cSld>
  <p:clrMapOvr>
    <a:masterClrMapping/>
  </p:clrMapOvr>
  <p:transition spd="slow">
    <p:wedg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
            <a:extLst>
              <a:ext uri="{FF2B5EF4-FFF2-40B4-BE49-F238E27FC236}">
                <a16:creationId xmlns:a16="http://schemas.microsoft.com/office/drawing/2014/main" id="{54AB44EB-0BF4-48A6-A411-E292EC81C729}"/>
              </a:ext>
            </a:extLst>
          </p:cNvPr>
          <p:cNvSpPr/>
          <p:nvPr/>
        </p:nvSpPr>
        <p:spPr>
          <a:xfrm>
            <a:off x="7429499" y="190500"/>
            <a:ext cx="3429000" cy="1219200"/>
          </a:xfrm>
          <a:prstGeom prst="roundRect">
            <a:avLst/>
          </a:prstGeom>
          <a:solidFill>
            <a:schemeClr val="accent6">
              <a:lumMod val="60000"/>
              <a:lumOff val="4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latin typeface="Times New Roman" panose="02020603050405020304" pitchFamily="18" charset="0"/>
                <a:cs typeface="Times New Roman" panose="02020603050405020304" pitchFamily="18" charset="0"/>
              </a:rPr>
              <a:t>Khác nhau</a:t>
            </a:r>
          </a:p>
        </p:txBody>
      </p:sp>
      <p:graphicFrame>
        <p:nvGraphicFramePr>
          <p:cNvPr id="3" name="Table 4">
            <a:extLst>
              <a:ext uri="{FF2B5EF4-FFF2-40B4-BE49-F238E27FC236}">
                <a16:creationId xmlns:a16="http://schemas.microsoft.com/office/drawing/2014/main" id="{715EE6EB-EBDD-4A46-B45B-E7BBED615DA3}"/>
              </a:ext>
            </a:extLst>
          </p:cNvPr>
          <p:cNvGraphicFramePr>
            <a:graphicFrameLocks noGrp="1"/>
          </p:cNvGraphicFramePr>
          <p:nvPr>
            <p:extLst>
              <p:ext uri="{D42A27DB-BD31-4B8C-83A1-F6EECF244321}">
                <p14:modId xmlns:p14="http://schemas.microsoft.com/office/powerpoint/2010/main" val="3405000661"/>
              </p:ext>
            </p:extLst>
          </p:nvPr>
        </p:nvGraphicFramePr>
        <p:xfrm>
          <a:off x="190500" y="1572984"/>
          <a:ext cx="17906999" cy="8486005"/>
        </p:xfrm>
        <a:graphic>
          <a:graphicData uri="http://schemas.openxmlformats.org/drawingml/2006/table">
            <a:tbl>
              <a:tblPr firstRow="1" bandRow="1">
                <a:tableStyleId>{5C22544A-7EE6-4342-B048-85BDC9FD1C3A}</a:tableStyleId>
              </a:tblPr>
              <a:tblGrid>
                <a:gridCol w="4229100">
                  <a:extLst>
                    <a:ext uri="{9D8B030D-6E8A-4147-A177-3AD203B41FA5}">
                      <a16:colId xmlns:a16="http://schemas.microsoft.com/office/drawing/2014/main" val="951105520"/>
                    </a:ext>
                  </a:extLst>
                </a:gridCol>
                <a:gridCol w="7086600">
                  <a:extLst>
                    <a:ext uri="{9D8B030D-6E8A-4147-A177-3AD203B41FA5}">
                      <a16:colId xmlns:a16="http://schemas.microsoft.com/office/drawing/2014/main" val="282950093"/>
                    </a:ext>
                  </a:extLst>
                </a:gridCol>
                <a:gridCol w="6591299">
                  <a:extLst>
                    <a:ext uri="{9D8B030D-6E8A-4147-A177-3AD203B41FA5}">
                      <a16:colId xmlns:a16="http://schemas.microsoft.com/office/drawing/2014/main" val="3450980107"/>
                    </a:ext>
                  </a:extLst>
                </a:gridCol>
              </a:tblGrid>
              <a:tr h="1724516">
                <a:tc>
                  <a:txBody>
                    <a:bodyPr/>
                    <a:lstStyle/>
                    <a:p>
                      <a:pPr algn="ctr">
                        <a:lnSpc>
                          <a:spcPct val="150000"/>
                        </a:lnSpc>
                      </a:pPr>
                      <a:endParaRPr lang="en-US" sz="4000" b="1" kern="1200" dirty="0">
                        <a:solidFill>
                          <a:srgbClr val="3333FF"/>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50000"/>
                        </a:lnSpc>
                      </a:pPr>
                      <a:r>
                        <a:rPr lang="en-US" sz="4000" b="1" dirty="0" err="1">
                          <a:solidFill>
                            <a:schemeClr val="tx1"/>
                          </a:solidFill>
                          <a:latin typeface="Times New Roman" panose="02020603050405020304" pitchFamily="18" charset="0"/>
                          <a:cs typeface="Times New Roman" panose="02020603050405020304" pitchFamily="18" charset="0"/>
                        </a:rPr>
                        <a:t>Truyền</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thuyết</a:t>
                      </a:r>
                      <a:r>
                        <a:rPr lang="en-US" sz="4000" b="1" dirty="0">
                          <a:solidFill>
                            <a:schemeClr val="tx1"/>
                          </a:solidFill>
                          <a:latin typeface="Times New Roman" panose="02020603050405020304" pitchFamily="18" charset="0"/>
                          <a:cs typeface="Times New Roman" panose="02020603050405020304" pitchFamily="18" charset="0"/>
                        </a:rPr>
                        <a:t> S</a:t>
                      </a:r>
                      <a:r>
                        <a:rPr lang="vi-VN" sz="4000" b="1" dirty="0">
                          <a:solidFill>
                            <a:schemeClr val="tx1"/>
                          </a:solidFill>
                          <a:latin typeface="Times New Roman" panose="02020603050405020304" pitchFamily="18" charset="0"/>
                          <a:cs typeface="Times New Roman" panose="02020603050405020304" pitchFamily="18" charset="0"/>
                        </a:rPr>
                        <a:t>ơ</a:t>
                      </a:r>
                      <a:r>
                        <a:rPr lang="en-US" sz="4000" b="1" dirty="0">
                          <a:solidFill>
                            <a:schemeClr val="tx1"/>
                          </a:solidFill>
                          <a:latin typeface="Times New Roman" panose="02020603050405020304" pitchFamily="18" charset="0"/>
                          <a:cs typeface="Times New Roman" panose="02020603050405020304" pitchFamily="18" charset="0"/>
                        </a:rPr>
                        <a:t>n Tinh, </a:t>
                      </a:r>
                    </a:p>
                    <a:p>
                      <a:pPr algn="ctr">
                        <a:lnSpc>
                          <a:spcPct val="150000"/>
                        </a:lnSpc>
                      </a:pPr>
                      <a:r>
                        <a:rPr lang="en-US" sz="4000" b="1" dirty="0" err="1">
                          <a:solidFill>
                            <a:schemeClr val="tx1"/>
                          </a:solidFill>
                          <a:latin typeface="Times New Roman" panose="02020603050405020304" pitchFamily="18" charset="0"/>
                          <a:cs typeface="Times New Roman" panose="02020603050405020304" pitchFamily="18" charset="0"/>
                        </a:rPr>
                        <a:t>Thủy</a:t>
                      </a:r>
                      <a:r>
                        <a:rPr lang="en-US" sz="4000" b="1" dirty="0">
                          <a:solidFill>
                            <a:schemeClr val="tx1"/>
                          </a:solidFill>
                          <a:latin typeface="Times New Roman" panose="02020603050405020304" pitchFamily="18" charset="0"/>
                          <a:cs typeface="Times New Roman" panose="02020603050405020304" pitchFamily="18" charset="0"/>
                        </a:rPr>
                        <a:t> Tinh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4000" b="1" dirty="0" err="1">
                          <a:solidFill>
                            <a:schemeClr val="tx1"/>
                          </a:solidFill>
                          <a:latin typeface="Times New Roman" panose="02020603050405020304" pitchFamily="18" charset="0"/>
                          <a:cs typeface="Times New Roman" panose="02020603050405020304" pitchFamily="18" charset="0"/>
                        </a:rPr>
                        <a:t>Bài</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th</a:t>
                      </a:r>
                      <a:r>
                        <a:rPr lang="vi-VN" sz="4000" b="1" dirty="0">
                          <a:solidFill>
                            <a:schemeClr val="tx1"/>
                          </a:solidFill>
                          <a:latin typeface="Times New Roman" panose="02020603050405020304" pitchFamily="18" charset="0"/>
                          <a:cs typeface="Times New Roman" panose="02020603050405020304" pitchFamily="18" charset="0"/>
                        </a:rPr>
                        <a:t>ơ</a:t>
                      </a:r>
                      <a:r>
                        <a:rPr lang="en-US" sz="4000" b="1" dirty="0">
                          <a:solidFill>
                            <a:schemeClr val="tx1"/>
                          </a:solidFill>
                          <a:latin typeface="Times New Roman" panose="02020603050405020304" pitchFamily="18" charset="0"/>
                          <a:cs typeface="Times New Roman" panose="02020603050405020304" pitchFamily="18" charset="0"/>
                        </a:rPr>
                        <a:t> S</a:t>
                      </a:r>
                      <a:r>
                        <a:rPr lang="vi-VN" sz="4000" b="1" dirty="0">
                          <a:solidFill>
                            <a:schemeClr val="tx1"/>
                          </a:solidFill>
                          <a:latin typeface="Times New Roman" panose="02020603050405020304" pitchFamily="18" charset="0"/>
                          <a:cs typeface="Times New Roman" panose="02020603050405020304" pitchFamily="18" charset="0"/>
                        </a:rPr>
                        <a:t>ơ</a:t>
                      </a:r>
                      <a:r>
                        <a:rPr lang="en-US" sz="4000" b="1" dirty="0">
                          <a:solidFill>
                            <a:schemeClr val="tx1"/>
                          </a:solidFill>
                          <a:latin typeface="Times New Roman" panose="02020603050405020304" pitchFamily="18" charset="0"/>
                          <a:cs typeface="Times New Roman" panose="02020603050405020304" pitchFamily="18" charset="0"/>
                        </a:rPr>
                        <a:t>n </a:t>
                      </a:r>
                      <a:r>
                        <a:rPr lang="en-US" sz="4000" b="1" dirty="0" err="1">
                          <a:solidFill>
                            <a:schemeClr val="tx1"/>
                          </a:solidFill>
                          <a:latin typeface="Times New Roman" panose="02020603050405020304" pitchFamily="18" charset="0"/>
                          <a:cs typeface="Times New Roman" panose="02020603050405020304" pitchFamily="18" charset="0"/>
                        </a:rPr>
                        <a:t>Tinh</a:t>
                      </a:r>
                      <a:r>
                        <a:rPr lang="en-US" sz="4000" b="1" dirty="0">
                          <a:solidFill>
                            <a:schemeClr val="tx1"/>
                          </a:solidFill>
                          <a:latin typeface="Times New Roman" panose="02020603050405020304" pitchFamily="18" charset="0"/>
                          <a:cs typeface="Times New Roman" panose="02020603050405020304" pitchFamily="18" charset="0"/>
                        </a:rPr>
                        <a:t>, </a:t>
                      </a:r>
                    </a:p>
                    <a:p>
                      <a:pPr marL="0" marR="0" lvl="0" indent="0" algn="ctr" defTabSz="914400" rtl="0" eaLnBrk="1" fontAlgn="auto" latinLnBrk="0" hangingPunct="1">
                        <a:lnSpc>
                          <a:spcPct val="150000"/>
                        </a:lnSpc>
                        <a:spcBef>
                          <a:spcPts val="0"/>
                        </a:spcBef>
                        <a:spcAft>
                          <a:spcPts val="0"/>
                        </a:spcAft>
                        <a:buClrTx/>
                        <a:buSzTx/>
                        <a:buFontTx/>
                        <a:buNone/>
                        <a:tabLst/>
                        <a:defRPr/>
                      </a:pPr>
                      <a:r>
                        <a:rPr lang="en-US" sz="4000" b="1" dirty="0" err="1">
                          <a:solidFill>
                            <a:schemeClr val="tx1"/>
                          </a:solidFill>
                          <a:latin typeface="Times New Roman" panose="02020603050405020304" pitchFamily="18" charset="0"/>
                          <a:cs typeface="Times New Roman" panose="02020603050405020304" pitchFamily="18" charset="0"/>
                        </a:rPr>
                        <a:t>Thủy</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Tinh</a:t>
                      </a:r>
                      <a:endParaRPr lang="en-US" sz="40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293104386"/>
                  </a:ext>
                </a:extLst>
              </a:tr>
              <a:tr h="2738286">
                <a:tc>
                  <a:txBody>
                    <a:bodyPr/>
                    <a:lstStyle/>
                    <a:p>
                      <a:pPr algn="ctr">
                        <a:lnSpc>
                          <a:spcPct val="150000"/>
                        </a:lnSpc>
                      </a:pPr>
                      <a:r>
                        <a:rPr lang="vi-VN" sz="4000" b="1" kern="1200" dirty="0">
                          <a:solidFill>
                            <a:srgbClr val="3333FF"/>
                          </a:solidFill>
                          <a:latin typeface="Times New Roman" panose="02020603050405020304" pitchFamily="18" charset="0"/>
                          <a:ea typeface="+mn-ea"/>
                          <a:cs typeface="Times New Roman" panose="02020603050405020304" pitchFamily="18" charset="0"/>
                        </a:rPr>
                        <a:t>Tác giả và phương thức sáng tạo</a:t>
                      </a:r>
                      <a:endParaRPr lang="en-US" sz="4000" b="1" kern="1200" dirty="0">
                        <a:solidFill>
                          <a:srgbClr val="3333FF"/>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en-US" sz="40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en-US" sz="40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456804953"/>
                  </a:ext>
                </a:extLst>
              </a:tr>
              <a:tr h="10865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err="1">
                          <a:solidFill>
                            <a:srgbClr val="3333FF"/>
                          </a:solidFill>
                          <a:latin typeface="Times New Roman" panose="02020603050405020304" pitchFamily="18" charset="0"/>
                          <a:cs typeface="Times New Roman" panose="02020603050405020304" pitchFamily="18" charset="0"/>
                        </a:rPr>
                        <a:t>Thể</a:t>
                      </a:r>
                      <a:r>
                        <a:rPr lang="en-US" sz="4000" b="1" dirty="0">
                          <a:solidFill>
                            <a:srgbClr val="3333FF"/>
                          </a:solidFill>
                          <a:latin typeface="Times New Roman" panose="02020603050405020304" pitchFamily="18" charset="0"/>
                          <a:cs typeface="Times New Roman" panose="02020603050405020304" pitchFamily="18" charset="0"/>
                        </a:rPr>
                        <a:t> </a:t>
                      </a:r>
                      <a:r>
                        <a:rPr lang="en-US" sz="4000" b="1" dirty="0" err="1">
                          <a:solidFill>
                            <a:srgbClr val="3333FF"/>
                          </a:solidFill>
                          <a:latin typeface="Times New Roman" panose="02020603050405020304" pitchFamily="18" charset="0"/>
                          <a:cs typeface="Times New Roman" panose="02020603050405020304" pitchFamily="18" charset="0"/>
                        </a:rPr>
                        <a:t>loại</a:t>
                      </a:r>
                      <a:endParaRPr lang="en-US" sz="4000" b="1" dirty="0">
                        <a:solidFill>
                          <a:srgbClr val="3333FF"/>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en-US" sz="40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en-US" sz="40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901307868"/>
                  </a:ext>
                </a:extLst>
              </a:tr>
              <a:tr h="2850445">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4000" b="1" dirty="0" err="1">
                          <a:solidFill>
                            <a:srgbClr val="3333FF"/>
                          </a:solidFill>
                          <a:latin typeface="Times New Roman" panose="02020603050405020304" pitchFamily="18" charset="0"/>
                          <a:cs typeface="Times New Roman" panose="02020603050405020304" pitchFamily="18" charset="0"/>
                        </a:rPr>
                        <a:t>Mối</a:t>
                      </a:r>
                      <a:r>
                        <a:rPr lang="en-US" sz="4000" b="1" dirty="0">
                          <a:solidFill>
                            <a:srgbClr val="3333FF"/>
                          </a:solidFill>
                          <a:latin typeface="Times New Roman" panose="02020603050405020304" pitchFamily="18" charset="0"/>
                          <a:cs typeface="Times New Roman" panose="02020603050405020304" pitchFamily="18" charset="0"/>
                        </a:rPr>
                        <a:t> </a:t>
                      </a:r>
                      <a:r>
                        <a:rPr lang="en-US" sz="4000" b="1" dirty="0" err="1">
                          <a:solidFill>
                            <a:srgbClr val="3333FF"/>
                          </a:solidFill>
                          <a:latin typeface="Times New Roman" panose="02020603050405020304" pitchFamily="18" charset="0"/>
                          <a:cs typeface="Times New Roman" panose="02020603050405020304" pitchFamily="18" charset="0"/>
                        </a:rPr>
                        <a:t>quan</a:t>
                      </a:r>
                      <a:r>
                        <a:rPr lang="en-US" sz="4000" b="1" dirty="0">
                          <a:solidFill>
                            <a:srgbClr val="3333FF"/>
                          </a:solidFill>
                          <a:latin typeface="Times New Roman" panose="02020603050405020304" pitchFamily="18" charset="0"/>
                          <a:cs typeface="Times New Roman" panose="02020603050405020304" pitchFamily="18" charset="0"/>
                        </a:rPr>
                        <a:t> </a:t>
                      </a:r>
                      <a:r>
                        <a:rPr lang="en-US" sz="4000" b="1" dirty="0" err="1">
                          <a:solidFill>
                            <a:srgbClr val="3333FF"/>
                          </a:solidFill>
                          <a:latin typeface="Times New Roman" panose="02020603050405020304" pitchFamily="18" charset="0"/>
                          <a:cs typeface="Times New Roman" panose="02020603050405020304" pitchFamily="18" charset="0"/>
                        </a:rPr>
                        <a:t>hệ</a:t>
                      </a:r>
                      <a:r>
                        <a:rPr lang="en-US" sz="4000" b="1" dirty="0">
                          <a:solidFill>
                            <a:srgbClr val="3333FF"/>
                          </a:solidFill>
                          <a:latin typeface="Times New Roman" panose="02020603050405020304" pitchFamily="18" charset="0"/>
                          <a:cs typeface="Times New Roman" panose="02020603050405020304" pitchFamily="18" charset="0"/>
                        </a:rPr>
                        <a:t> </a:t>
                      </a:r>
                      <a:r>
                        <a:rPr lang="en-US" sz="4000" b="1" dirty="0" err="1">
                          <a:solidFill>
                            <a:srgbClr val="3333FF"/>
                          </a:solidFill>
                          <a:latin typeface="Times New Roman" panose="02020603050405020304" pitchFamily="18" charset="0"/>
                          <a:cs typeface="Times New Roman" panose="02020603050405020304" pitchFamily="18" charset="0"/>
                        </a:rPr>
                        <a:t>giữa</a:t>
                      </a:r>
                      <a:r>
                        <a:rPr lang="en-US" sz="4000" b="1" dirty="0">
                          <a:solidFill>
                            <a:srgbClr val="3333FF"/>
                          </a:solidFill>
                          <a:latin typeface="Times New Roman" panose="02020603050405020304" pitchFamily="18" charset="0"/>
                          <a:cs typeface="Times New Roman" panose="02020603050405020304" pitchFamily="18" charset="0"/>
                        </a:rPr>
                        <a:t> </a:t>
                      </a:r>
                      <a:r>
                        <a:rPr lang="en-US" sz="4000" b="1" dirty="0" err="1">
                          <a:solidFill>
                            <a:srgbClr val="3333FF"/>
                          </a:solidFill>
                          <a:latin typeface="Times New Roman" panose="02020603050405020304" pitchFamily="18" charset="0"/>
                          <a:cs typeface="Times New Roman" panose="02020603050405020304" pitchFamily="18" charset="0"/>
                        </a:rPr>
                        <a:t>hai</a:t>
                      </a:r>
                      <a:r>
                        <a:rPr lang="en-US" sz="4000" b="1" dirty="0">
                          <a:solidFill>
                            <a:srgbClr val="3333FF"/>
                          </a:solidFill>
                          <a:latin typeface="Times New Roman" panose="02020603050405020304" pitchFamily="18" charset="0"/>
                          <a:cs typeface="Times New Roman" panose="02020603050405020304" pitchFamily="18" charset="0"/>
                        </a:rPr>
                        <a:t> </a:t>
                      </a:r>
                      <a:r>
                        <a:rPr lang="en-US" sz="4000" b="1" dirty="0" err="1">
                          <a:solidFill>
                            <a:srgbClr val="3333FF"/>
                          </a:solidFill>
                          <a:latin typeface="Times New Roman" panose="02020603050405020304" pitchFamily="18" charset="0"/>
                          <a:cs typeface="Times New Roman" panose="02020603050405020304" pitchFamily="18" charset="0"/>
                        </a:rPr>
                        <a:t>tác</a:t>
                      </a:r>
                      <a:r>
                        <a:rPr lang="en-US" sz="4000" b="1" dirty="0">
                          <a:solidFill>
                            <a:srgbClr val="3333FF"/>
                          </a:solidFill>
                          <a:latin typeface="Times New Roman" panose="02020603050405020304" pitchFamily="18" charset="0"/>
                          <a:cs typeface="Times New Roman" panose="02020603050405020304" pitchFamily="18" charset="0"/>
                        </a:rPr>
                        <a:t> </a:t>
                      </a:r>
                      <a:r>
                        <a:rPr lang="en-US" sz="4000" b="1" dirty="0" err="1">
                          <a:solidFill>
                            <a:srgbClr val="3333FF"/>
                          </a:solidFill>
                          <a:latin typeface="Times New Roman" panose="02020603050405020304" pitchFamily="18" charset="0"/>
                          <a:cs typeface="Times New Roman" panose="02020603050405020304" pitchFamily="18" charset="0"/>
                        </a:rPr>
                        <a:t>phẩm</a:t>
                      </a:r>
                      <a:endParaRPr lang="en-US" sz="4000" b="1" dirty="0">
                        <a:solidFill>
                          <a:srgbClr val="3333FF"/>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gridSpan="2">
                  <a:txBody>
                    <a:bodyPr/>
                    <a:lstStyle/>
                    <a:p>
                      <a:pPr algn="ctr"/>
                      <a:endParaRPr lang="en-US" sz="40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algn="ctr"/>
                      <a:endParaRPr lang="en-US" sz="360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1815312"/>
                  </a:ext>
                </a:extLst>
              </a:tr>
            </a:tbl>
          </a:graphicData>
        </a:graphic>
      </p:graphicFrame>
      <p:sp>
        <p:nvSpPr>
          <p:cNvPr id="7" name="Rectangle 6">
            <a:extLst>
              <a:ext uri="{FF2B5EF4-FFF2-40B4-BE49-F238E27FC236}">
                <a16:creationId xmlns:a16="http://schemas.microsoft.com/office/drawing/2014/main" id="{DE39EF56-ACF1-485B-9891-3E0C66BFAD2C}"/>
              </a:ext>
            </a:extLst>
          </p:cNvPr>
          <p:cNvSpPr/>
          <p:nvPr/>
        </p:nvSpPr>
        <p:spPr>
          <a:xfrm>
            <a:off x="4572000" y="3273480"/>
            <a:ext cx="6781800" cy="2763642"/>
          </a:xfrm>
          <a:prstGeom prst="rect">
            <a:avLst/>
          </a:prstGeom>
        </p:spPr>
        <p:txBody>
          <a:bodyPr wrap="square">
            <a:spAutoFit/>
          </a:bodyPr>
          <a:lstStyle/>
          <a:p>
            <a:pPr algn="just">
              <a:lnSpc>
                <a:spcPct val="150000"/>
              </a:lnSpc>
            </a:pPr>
            <a:r>
              <a:rPr lang="en-US" sz="4000" dirty="0">
                <a:latin typeface="Times New Roman" panose="02020603050405020304" pitchFamily="18" charset="0"/>
                <a:cs typeface="Times New Roman" panose="02020603050405020304" pitchFamily="18" charset="0"/>
              </a:rPr>
              <a:t>L</a:t>
            </a:r>
            <a:r>
              <a:rPr lang="vi-VN" sz="4000" dirty="0">
                <a:latin typeface="Times New Roman" panose="02020603050405020304" pitchFamily="18" charset="0"/>
                <a:cs typeface="Times New Roman" panose="02020603050405020304" pitchFamily="18" charset="0"/>
              </a:rPr>
              <a:t>à sáng tác dân gian, phương thức truyền miệng, mang tính tập thể</a:t>
            </a:r>
            <a:r>
              <a:rPr lang="en-US" sz="4000" dirty="0">
                <a:latin typeface="Times New Roman" panose="02020603050405020304" pitchFamily="18" charset="0"/>
                <a:cs typeface="Times New Roman" panose="02020603050405020304" pitchFamily="18" charset="0"/>
              </a:rPr>
              <a:t>.</a:t>
            </a:r>
          </a:p>
        </p:txBody>
      </p:sp>
      <p:sp>
        <p:nvSpPr>
          <p:cNvPr id="14" name="Rectangle 13">
            <a:extLst>
              <a:ext uri="{FF2B5EF4-FFF2-40B4-BE49-F238E27FC236}">
                <a16:creationId xmlns:a16="http://schemas.microsoft.com/office/drawing/2014/main" id="{BE594974-3D77-4F3C-B083-FF2597EDFA69}"/>
              </a:ext>
            </a:extLst>
          </p:cNvPr>
          <p:cNvSpPr/>
          <p:nvPr/>
        </p:nvSpPr>
        <p:spPr>
          <a:xfrm>
            <a:off x="11620501" y="3299700"/>
            <a:ext cx="6362699" cy="2763642"/>
          </a:xfrm>
          <a:prstGeom prst="rect">
            <a:avLst/>
          </a:prstGeom>
        </p:spPr>
        <p:txBody>
          <a:bodyPr wrap="square">
            <a:spAutoFit/>
          </a:bodyPr>
          <a:lstStyle/>
          <a:p>
            <a:pPr algn="just">
              <a:lnSpc>
                <a:spcPct val="150000"/>
              </a:lnSpc>
            </a:pPr>
            <a:r>
              <a:rPr lang="en-US" sz="4000" dirty="0">
                <a:latin typeface="Times New Roman" panose="02020603050405020304" pitchFamily="18" charset="0"/>
                <a:cs typeface="Times New Roman" panose="02020603050405020304" pitchFamily="18" charset="0"/>
              </a:rPr>
              <a:t>L</a:t>
            </a:r>
            <a:r>
              <a:rPr lang="vi-VN" sz="4000" dirty="0">
                <a:latin typeface="Times New Roman" panose="02020603050405020304" pitchFamily="18" charset="0"/>
                <a:cs typeface="Times New Roman" panose="02020603050405020304" pitchFamily="18" charset="0"/>
              </a:rPr>
              <a:t>à sản phẩm sáng tạo cá nhân của tác giả, mang phong cách của nhà thơ. </a:t>
            </a:r>
            <a:endParaRPr lang="en-US" sz="4000" dirty="0">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242818E6-6516-447A-BDDF-11BDB973146B}"/>
              </a:ext>
            </a:extLst>
          </p:cNvPr>
          <p:cNvSpPr/>
          <p:nvPr/>
        </p:nvSpPr>
        <p:spPr>
          <a:xfrm>
            <a:off x="6724140" y="6344992"/>
            <a:ext cx="2079415" cy="707886"/>
          </a:xfrm>
          <a:prstGeom prst="rect">
            <a:avLst/>
          </a:prstGeom>
        </p:spPr>
        <p:txBody>
          <a:bodyPr wrap="none">
            <a:spAutoFit/>
          </a:bodyPr>
          <a:lstStyle/>
          <a:p>
            <a:pPr algn="ctr"/>
            <a:r>
              <a:rPr lang="en-US" sz="4000" dirty="0">
                <a:latin typeface="Times New Roman" panose="02020603050405020304" pitchFamily="18" charset="0"/>
                <a:cs typeface="Times New Roman" panose="02020603050405020304" pitchFamily="18" charset="0"/>
              </a:rPr>
              <a:t>V</a:t>
            </a:r>
            <a:r>
              <a:rPr lang="vi-VN" sz="4000" dirty="0">
                <a:latin typeface="Times New Roman" panose="02020603050405020304" pitchFamily="18" charset="0"/>
                <a:cs typeface="Times New Roman" panose="02020603050405020304" pitchFamily="18" charset="0"/>
              </a:rPr>
              <a:t>ăn xuôi</a:t>
            </a:r>
            <a:endParaRPr lang="en-US" sz="4000" dirty="0">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596B751D-0D16-4C31-BF8F-E8035616E17A}"/>
              </a:ext>
            </a:extLst>
          </p:cNvPr>
          <p:cNvSpPr/>
          <p:nvPr/>
        </p:nvSpPr>
        <p:spPr>
          <a:xfrm>
            <a:off x="12024487" y="6346056"/>
            <a:ext cx="5554726" cy="707886"/>
          </a:xfrm>
          <a:prstGeom prst="rect">
            <a:avLst/>
          </a:prstGeom>
        </p:spPr>
        <p:txBody>
          <a:bodyPr wrap="none">
            <a:spAutoFit/>
          </a:bodyPr>
          <a:lstStyle/>
          <a:p>
            <a:pPr algn="ctr"/>
            <a:r>
              <a:rPr lang="en-US" sz="4000" dirty="0">
                <a:latin typeface="Times New Roman" panose="02020603050405020304" pitchFamily="18" charset="0"/>
                <a:cs typeface="Times New Roman" panose="02020603050405020304" pitchFamily="18" charset="0"/>
              </a:rPr>
              <a:t>T</a:t>
            </a:r>
            <a:r>
              <a:rPr lang="vi-VN" sz="4000" dirty="0">
                <a:latin typeface="Times New Roman" panose="02020603050405020304" pitchFamily="18" charset="0"/>
                <a:cs typeface="Times New Roman" panose="02020603050405020304" pitchFamily="18" charset="0"/>
              </a:rPr>
              <a:t>hơ, kể chuyện bằng thơ. </a:t>
            </a:r>
            <a:endParaRPr lang="en-US" sz="4000" dirty="0">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871FF3C2-901C-4384-89AE-6D236974994B}"/>
              </a:ext>
            </a:extLst>
          </p:cNvPr>
          <p:cNvSpPr/>
          <p:nvPr/>
        </p:nvSpPr>
        <p:spPr>
          <a:xfrm>
            <a:off x="4572000" y="7184219"/>
            <a:ext cx="13411200" cy="2751715"/>
          </a:xfrm>
          <a:prstGeom prst="rect">
            <a:avLst/>
          </a:prstGeom>
        </p:spPr>
        <p:txBody>
          <a:bodyPr wrap="square">
            <a:spAutoFit/>
          </a:bodyPr>
          <a:lstStyle/>
          <a:p>
            <a:pPr algn="just">
              <a:lnSpc>
                <a:spcPct val="150000"/>
              </a:lnSpc>
            </a:pPr>
            <a:r>
              <a:rPr lang="vi-VN" sz="4000" dirty="0">
                <a:latin typeface="Times New Roman" panose="02020603050405020304" pitchFamily="18" charset="0"/>
                <a:ea typeface="Calibri" panose="020F0502020204030204" pitchFamily="34" charset="0"/>
                <a:cs typeface="Times New Roman" panose="02020603050405020304" pitchFamily="18" charset="0"/>
              </a:rPr>
              <a:t>Bài thơ của Nguyễn Nhược Pháp ra đời trên cơ sở truyện dân gian Sơn Tinh, Thuỷ Tinh, có tính chất sáng tạo lại</a:t>
            </a:r>
            <a:r>
              <a:rPr lang="vi-VN" sz="4000" b="1" dirty="0">
                <a:latin typeface="Times New Roman" panose="02020603050405020304" pitchFamily="18" charset="0"/>
                <a:ea typeface="Calibri" panose="020F0502020204030204" pitchFamily="34" charset="0"/>
                <a:cs typeface="Times New Roman" panose="02020603050405020304" pitchFamily="18" charset="0"/>
              </a:rPr>
              <a:t>, </a:t>
            </a:r>
            <a:r>
              <a:rPr lang="vi-VN" sz="4000" dirty="0">
                <a:latin typeface="Times New Roman" panose="02020603050405020304" pitchFamily="18" charset="0"/>
                <a:ea typeface="Calibri" panose="020F0502020204030204" pitchFamily="34" charset="0"/>
                <a:cs typeface="Times New Roman" panose="02020603050405020304" pitchFamily="18" charset="0"/>
              </a:rPr>
              <a:t>thể hiện phong cách riêng của nhà thơ.</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556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randombar(horizontal)">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randombar(horizontal)">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randombar(horizont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randombar(horizontal)">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p:bldP spid="14" grpId="0"/>
      <p:bldP spid="15" grpId="0"/>
      <p:bldP spid="16"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28600" y="266700"/>
            <a:ext cx="17526000" cy="923330"/>
          </a:xfrm>
          <a:prstGeom prst="rect">
            <a:avLst/>
          </a:prstGeom>
        </p:spPr>
        <p:txBody>
          <a:bodyPr wrap="square">
            <a:spAutoFit/>
          </a:bodyPr>
          <a:lstStyle/>
          <a:p>
            <a:pPr algn="just"/>
            <a:r>
              <a:rPr lang="vi-VN" sz="5400" b="1" dirty="0">
                <a:solidFill>
                  <a:schemeClr val="accent6">
                    <a:lumMod val="50000"/>
                  </a:schemeClr>
                </a:solidFill>
                <a:latin typeface="+mj-lt"/>
              </a:rPr>
              <a:t>2. Tìm hiểu chân dung các nhân vật</a:t>
            </a:r>
            <a:endParaRPr lang="en-US" sz="5400" b="1" dirty="0">
              <a:solidFill>
                <a:schemeClr val="accent6">
                  <a:lumMod val="50000"/>
                </a:schemeClr>
              </a:solidFill>
              <a:latin typeface="+mj-lt"/>
            </a:endParaRPr>
          </a:p>
        </p:txBody>
      </p:sp>
      <p:pic>
        <p:nvPicPr>
          <p:cNvPr id="6" name="Picture 5" descr="C:\Users\DELL\Downloads\Beige Minimalist Timeline Diagram Graph (5).png"/>
          <p:cNvPicPr/>
          <p:nvPr/>
        </p:nvPicPr>
        <p:blipFill>
          <a:blip r:embed="rId2">
            <a:extLst>
              <a:ext uri="{28A0092B-C50C-407E-A947-70E740481C1C}">
                <a14:useLocalDpi xmlns:a14="http://schemas.microsoft.com/office/drawing/2010/main" val="0"/>
              </a:ext>
            </a:extLst>
          </a:blip>
          <a:srcRect/>
          <a:stretch>
            <a:fillRect/>
          </a:stretch>
        </p:blipFill>
        <p:spPr bwMode="auto">
          <a:xfrm>
            <a:off x="9525000" y="1190030"/>
            <a:ext cx="8312727" cy="8906470"/>
          </a:xfrm>
          <a:prstGeom prst="rect">
            <a:avLst/>
          </a:prstGeom>
          <a:noFill/>
          <a:ln>
            <a:noFill/>
          </a:ln>
        </p:spPr>
      </p:pic>
      <p:sp>
        <p:nvSpPr>
          <p:cNvPr id="8" name="Rectangle 7"/>
          <p:cNvSpPr/>
          <p:nvPr/>
        </p:nvSpPr>
        <p:spPr>
          <a:xfrm>
            <a:off x="363081" y="2979360"/>
            <a:ext cx="8780919" cy="5499582"/>
          </a:xfrm>
          <a:prstGeom prst="rect">
            <a:avLst/>
          </a:prstGeom>
          <a:solidFill>
            <a:schemeClr val="accent5">
              <a:lumMod val="20000"/>
              <a:lumOff val="80000"/>
            </a:schemeClr>
          </a:solidFill>
        </p:spPr>
        <p:txBody>
          <a:bodyPr wrap="square">
            <a:spAutoFit/>
          </a:bodyPr>
          <a:lstStyle/>
          <a:p>
            <a:pPr algn="just">
              <a:lnSpc>
                <a:spcPct val="150000"/>
              </a:lnSpc>
            </a:pPr>
            <a:r>
              <a:rPr lang="en-US" sz="4800" dirty="0" err="1">
                <a:latin typeface="Times New Roman" panose="02020603050405020304" pitchFamily="18" charset="0"/>
                <a:cs typeface="Times New Roman" panose="02020603050405020304" pitchFamily="18" charset="0"/>
              </a:rPr>
              <a:t>Nội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dung:T</a:t>
            </a:r>
            <a:r>
              <a:rPr lang="vi-VN" sz="4800" dirty="0">
                <a:latin typeface="Times New Roman" panose="02020603050405020304" pitchFamily="18" charset="0"/>
                <a:cs typeface="Times New Roman" panose="02020603050405020304" pitchFamily="18" charset="0"/>
              </a:rPr>
              <a:t>ìm các chi tiết miêu tả Mị Nương, Vua  Hùng,  Sơn Tinh, Thuỷ Tinh. Cách miêu tả như vậy có gì thú vị so với các nhân vật trong truyền thuyết?</a:t>
            </a:r>
            <a:endParaRPr lang="en-US" sz="4800"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4949836D-741B-4FCB-B115-5AD3AF6BD7F6}"/>
              </a:ext>
            </a:extLst>
          </p:cNvPr>
          <p:cNvPicPr>
            <a:picLocks noChangeAspect="1"/>
          </p:cNvPicPr>
          <p:nvPr/>
        </p:nvPicPr>
        <p:blipFill>
          <a:blip r:embed="rId3"/>
          <a:stretch>
            <a:fillRect/>
          </a:stretch>
        </p:blipFill>
        <p:spPr>
          <a:xfrm flipH="1">
            <a:off x="5257799" y="8726776"/>
            <a:ext cx="2857213" cy="1587340"/>
          </a:xfrm>
          <a:prstGeom prst="rect">
            <a:avLst/>
          </a:prstGeom>
        </p:spPr>
      </p:pic>
      <p:sp>
        <p:nvSpPr>
          <p:cNvPr id="10" name="TextBox 9"/>
          <p:cNvSpPr txBox="1"/>
          <p:nvPr/>
        </p:nvSpPr>
        <p:spPr>
          <a:xfrm>
            <a:off x="685800" y="1409700"/>
            <a:ext cx="8516481" cy="1569660"/>
          </a:xfrm>
          <a:prstGeom prst="rect">
            <a:avLst/>
          </a:prstGeom>
          <a:solidFill>
            <a:schemeClr val="accent6">
              <a:lumMod val="60000"/>
              <a:lumOff val="40000"/>
            </a:schemeClr>
          </a:solidFill>
        </p:spPr>
        <p:txBody>
          <a:bodyPr wrap="square" rtlCol="0">
            <a:spAutoFit/>
          </a:bodyPr>
          <a:lstStyle/>
          <a:p>
            <a:r>
              <a:rPr lang="en-US" sz="4800" b="1" dirty="0">
                <a:solidFill>
                  <a:srgbClr val="3333FF"/>
                </a:solidFill>
                <a:latin typeface="Times New Roman" panose="02020603050405020304" pitchFamily="18" charset="0"/>
                <a:cs typeface="Times New Roman" panose="02020603050405020304" pitchFamily="18" charset="0"/>
              </a:rPr>
              <a:t>-</a:t>
            </a:r>
            <a:r>
              <a:rPr lang="en-US" sz="4800" b="1" dirty="0" err="1">
                <a:solidFill>
                  <a:srgbClr val="3333FF"/>
                </a:solidFill>
                <a:latin typeface="Times New Roman" panose="02020603050405020304" pitchFamily="18" charset="0"/>
                <a:cs typeface="Times New Roman" panose="02020603050405020304" pitchFamily="18" charset="0"/>
              </a:rPr>
              <a:t>Thảo</a:t>
            </a:r>
            <a:r>
              <a:rPr lang="en-US" sz="4800" b="1" dirty="0">
                <a:solidFill>
                  <a:srgbClr val="3333FF"/>
                </a:solidFill>
                <a:latin typeface="Times New Roman" panose="02020603050405020304" pitchFamily="18" charset="0"/>
                <a:cs typeface="Times New Roman" panose="02020603050405020304" pitchFamily="18" charset="0"/>
              </a:rPr>
              <a:t> </a:t>
            </a:r>
            <a:r>
              <a:rPr lang="en-US" sz="4800" b="1" dirty="0" err="1">
                <a:solidFill>
                  <a:srgbClr val="3333FF"/>
                </a:solidFill>
                <a:latin typeface="Times New Roman" panose="02020603050405020304" pitchFamily="18" charset="0"/>
                <a:cs typeface="Times New Roman" panose="02020603050405020304" pitchFamily="18" charset="0"/>
              </a:rPr>
              <a:t>luận</a:t>
            </a:r>
            <a:r>
              <a:rPr lang="en-US" sz="4800" b="1" dirty="0">
                <a:solidFill>
                  <a:srgbClr val="3333FF"/>
                </a:solidFill>
                <a:latin typeface="Times New Roman" panose="02020603050405020304" pitchFamily="18" charset="0"/>
                <a:cs typeface="Times New Roman" panose="02020603050405020304" pitchFamily="18" charset="0"/>
              </a:rPr>
              <a:t> </a:t>
            </a:r>
            <a:r>
              <a:rPr lang="en-US" sz="4800" b="1" dirty="0" err="1">
                <a:solidFill>
                  <a:srgbClr val="3333FF"/>
                </a:solidFill>
                <a:latin typeface="Times New Roman" panose="02020603050405020304" pitchFamily="18" charset="0"/>
                <a:cs typeface="Times New Roman" panose="02020603050405020304" pitchFamily="18" charset="0"/>
              </a:rPr>
              <a:t>nhóm</a:t>
            </a:r>
            <a:r>
              <a:rPr lang="en-US" sz="4800" b="1" dirty="0">
                <a:solidFill>
                  <a:srgbClr val="3333FF"/>
                </a:solidFill>
                <a:latin typeface="Times New Roman" panose="02020603050405020304" pitchFamily="18" charset="0"/>
                <a:cs typeface="Times New Roman" panose="02020603050405020304" pitchFamily="18" charset="0"/>
              </a:rPr>
              <a:t> 4 </a:t>
            </a:r>
            <a:r>
              <a:rPr lang="en-US" sz="4800" b="1" dirty="0" err="1">
                <a:solidFill>
                  <a:srgbClr val="3333FF"/>
                </a:solidFill>
                <a:latin typeface="Times New Roman" panose="02020603050405020304" pitchFamily="18" charset="0"/>
                <a:cs typeface="Times New Roman" panose="02020603050405020304" pitchFamily="18" charset="0"/>
              </a:rPr>
              <a:t>hs</a:t>
            </a:r>
            <a:endParaRPr lang="en-US" sz="4800" b="1" dirty="0">
              <a:solidFill>
                <a:srgbClr val="3333FF"/>
              </a:solidFill>
              <a:latin typeface="Times New Roman" panose="02020603050405020304" pitchFamily="18" charset="0"/>
              <a:cs typeface="Times New Roman" panose="02020603050405020304" pitchFamily="18" charset="0"/>
            </a:endParaRPr>
          </a:p>
          <a:p>
            <a:r>
              <a:rPr lang="en-US" sz="4800" b="1" dirty="0">
                <a:solidFill>
                  <a:srgbClr val="3333FF"/>
                </a:solidFill>
                <a:latin typeface="Times New Roman" panose="02020603050405020304" pitchFamily="18" charset="0"/>
                <a:cs typeface="Times New Roman" panose="02020603050405020304" pitchFamily="18" charset="0"/>
              </a:rPr>
              <a:t>- </a:t>
            </a:r>
            <a:r>
              <a:rPr lang="en-US" sz="4800" b="1" dirty="0" err="1">
                <a:solidFill>
                  <a:srgbClr val="3333FF"/>
                </a:solidFill>
                <a:latin typeface="Times New Roman" panose="02020603050405020304" pitchFamily="18" charset="0"/>
                <a:cs typeface="Times New Roman" panose="02020603050405020304" pitchFamily="18" charset="0"/>
              </a:rPr>
              <a:t>Thời</a:t>
            </a:r>
            <a:r>
              <a:rPr lang="en-US" sz="4800" b="1" dirty="0">
                <a:solidFill>
                  <a:srgbClr val="3333FF"/>
                </a:solidFill>
                <a:latin typeface="Times New Roman" panose="02020603050405020304" pitchFamily="18" charset="0"/>
                <a:cs typeface="Times New Roman" panose="02020603050405020304" pitchFamily="18" charset="0"/>
              </a:rPr>
              <a:t> </a:t>
            </a:r>
            <a:r>
              <a:rPr lang="en-US" sz="4800" b="1" dirty="0" err="1">
                <a:solidFill>
                  <a:srgbClr val="3333FF"/>
                </a:solidFill>
                <a:latin typeface="Times New Roman" panose="02020603050405020304" pitchFamily="18" charset="0"/>
                <a:cs typeface="Times New Roman" panose="02020603050405020304" pitchFamily="18" charset="0"/>
              </a:rPr>
              <a:t>gian</a:t>
            </a:r>
            <a:r>
              <a:rPr lang="en-US" sz="4800" b="1" dirty="0">
                <a:solidFill>
                  <a:srgbClr val="3333FF"/>
                </a:solidFill>
                <a:latin typeface="Times New Roman" panose="02020603050405020304" pitchFamily="18" charset="0"/>
                <a:cs typeface="Times New Roman" panose="02020603050405020304" pitchFamily="18" charset="0"/>
              </a:rPr>
              <a:t> : 3 </a:t>
            </a:r>
            <a:r>
              <a:rPr lang="en-US" sz="4800" b="1" dirty="0" err="1">
                <a:solidFill>
                  <a:srgbClr val="3333FF"/>
                </a:solidFill>
                <a:latin typeface="Times New Roman" panose="02020603050405020304" pitchFamily="18" charset="0"/>
                <a:cs typeface="Times New Roman" panose="02020603050405020304" pitchFamily="18" charset="0"/>
              </a:rPr>
              <a:t>phút</a:t>
            </a:r>
            <a:endParaRPr lang="en-US" sz="4800" b="1" dirty="0">
              <a:solidFill>
                <a:srgbClr val="3333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4263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3)">
                                      <p:cBhvr>
                                        <p:cTn id="7" dur="2000"/>
                                        <p:tgtEl>
                                          <p:spTgt spid="8"/>
                                        </p:tgtEl>
                                      </p:cBhvr>
                                    </p:animEffect>
                                  </p:childTnLst>
                                </p:cTn>
                              </p:par>
                              <p:par>
                                <p:cTn id="8" presetID="21" presetClass="entr" presetSubtype="3"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3)">
                                      <p:cBhvr>
                                        <p:cTn id="10" dur="2000"/>
                                        <p:tgtEl>
                                          <p:spTgt spid="6"/>
                                        </p:tgtEl>
                                      </p:cBhvr>
                                    </p:animEffect>
                                  </p:childTnLst>
                                </p:cTn>
                              </p:par>
                              <p:par>
                                <p:cTn id="11" presetID="21" presetClass="entr" presetSubtype="3"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heel(3)">
                                      <p:cBhvr>
                                        <p:cTn id="13" dur="2000"/>
                                        <p:tgtEl>
                                          <p:spTgt spid="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28600" y="266700"/>
            <a:ext cx="17526000" cy="923330"/>
          </a:xfrm>
          <a:prstGeom prst="rect">
            <a:avLst/>
          </a:prstGeom>
        </p:spPr>
        <p:txBody>
          <a:bodyPr wrap="square">
            <a:spAutoFit/>
          </a:bodyPr>
          <a:lstStyle/>
          <a:p>
            <a:pPr algn="just"/>
            <a:r>
              <a:rPr lang="vi-VN" sz="5400" b="1" dirty="0">
                <a:solidFill>
                  <a:schemeClr val="accent6">
                    <a:lumMod val="50000"/>
                  </a:schemeClr>
                </a:solidFill>
                <a:latin typeface="+mj-lt"/>
              </a:rPr>
              <a:t>2. Tìm hiểu chân dung các nhân vật</a:t>
            </a:r>
            <a:endParaRPr lang="en-US" sz="5400" b="1" dirty="0">
              <a:solidFill>
                <a:schemeClr val="accent6">
                  <a:lumMod val="50000"/>
                </a:schemeClr>
              </a:solidFill>
              <a:latin typeface="+mj-lt"/>
            </a:endParaRPr>
          </a:p>
        </p:txBody>
      </p:sp>
      <p:sp>
        <p:nvSpPr>
          <p:cNvPr id="6" name="TextBox 5"/>
          <p:cNvSpPr txBox="1"/>
          <p:nvPr/>
        </p:nvSpPr>
        <p:spPr>
          <a:xfrm>
            <a:off x="3123040" y="1392425"/>
            <a:ext cx="2669320" cy="769441"/>
          </a:xfrm>
          <a:prstGeom prst="rect">
            <a:avLst/>
          </a:prstGeom>
          <a:noFill/>
        </p:spPr>
        <p:txBody>
          <a:bodyPr wrap="none" rtlCol="0">
            <a:spAutoFit/>
          </a:bodyPr>
          <a:lstStyle/>
          <a:p>
            <a:r>
              <a:rPr lang="en-US" sz="4400" b="1" dirty="0" err="1">
                <a:solidFill>
                  <a:srgbClr val="FF0000"/>
                </a:solidFill>
                <a:latin typeface="Times New Roman" panose="02020603050405020304" pitchFamily="18" charset="0"/>
                <a:cs typeface="Times New Roman" panose="02020603050405020304" pitchFamily="18" charset="0"/>
              </a:rPr>
              <a:t>Mị</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Nương</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12384271" y="1427694"/>
            <a:ext cx="2627129" cy="769441"/>
          </a:xfrm>
          <a:prstGeom prst="rect">
            <a:avLst/>
          </a:prstGeom>
          <a:noFill/>
        </p:spPr>
        <p:txBody>
          <a:bodyPr wrap="none" rtlCol="0">
            <a:spAutoFit/>
          </a:bodyPr>
          <a:lstStyle/>
          <a:p>
            <a:r>
              <a:rPr lang="en-US" sz="4400" b="1" dirty="0" err="1">
                <a:solidFill>
                  <a:srgbClr val="FF0000"/>
                </a:solidFill>
                <a:latin typeface="Times New Roman" panose="02020603050405020304" pitchFamily="18" charset="0"/>
                <a:cs typeface="Times New Roman" panose="02020603050405020304" pitchFamily="18" charset="0"/>
              </a:rPr>
              <a:t>Vua</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Hùng</a:t>
            </a:r>
            <a:endParaRPr lang="en-US" sz="4400" b="1" dirty="0">
              <a:solidFill>
                <a:srgbClr val="FF0000"/>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stretch>
            <a:fillRect/>
          </a:stretch>
        </p:blipFill>
        <p:spPr>
          <a:xfrm>
            <a:off x="2705100" y="2364261"/>
            <a:ext cx="3505200" cy="3018992"/>
          </a:xfrm>
          <a:prstGeom prst="rect">
            <a:avLst/>
          </a:prstGeom>
        </p:spPr>
      </p:pic>
      <p:sp>
        <p:nvSpPr>
          <p:cNvPr id="15" name="Rectangle 14"/>
          <p:cNvSpPr/>
          <p:nvPr/>
        </p:nvSpPr>
        <p:spPr>
          <a:xfrm>
            <a:off x="609600" y="5575981"/>
            <a:ext cx="7696200" cy="4405886"/>
          </a:xfrm>
          <a:prstGeom prst="rect">
            <a:avLst/>
          </a:prstGeom>
        </p:spPr>
        <p:txBody>
          <a:bodyPr wrap="square">
            <a:spAutoFit/>
          </a:bodyPr>
          <a:lstStyle/>
          <a:p>
            <a:pPr algn="just">
              <a:lnSpc>
                <a:spcPct val="150000"/>
              </a:lnSpc>
            </a:pPr>
            <a:r>
              <a:rPr lang="en-US" sz="4800" dirty="0">
                <a:latin typeface="Times New Roman" panose="02020603050405020304" pitchFamily="18" charset="0"/>
                <a:cs typeface="Times New Roman" panose="02020603050405020304" pitchFamily="18" charset="0"/>
              </a:rPr>
              <a:t>X</a:t>
            </a:r>
            <a:r>
              <a:rPr lang="vi-VN" sz="4800" dirty="0">
                <a:latin typeface="+mj-lt"/>
              </a:rPr>
              <a:t>inh như tiên, tóc xanh, viền má hây hây đỏ, miệng hé thắm như san hô, tay trắng nõn, hai chân nhỏ, bao người mê,...</a:t>
            </a:r>
            <a:endParaRPr lang="en-US" sz="4800" dirty="0">
              <a:latin typeface="+mj-lt"/>
            </a:endParaRPr>
          </a:p>
        </p:txBody>
      </p:sp>
      <p:pic>
        <p:nvPicPr>
          <p:cNvPr id="4100" name="Picture 4" descr="Kể lại truyện Sơn Tinh Thủy Tinh bằng lời văn của em (17 mẫu) - Văn 6"/>
          <p:cNvPicPr>
            <a:picLocks noChangeAspect="1" noChangeArrowheads="1"/>
          </p:cNvPicPr>
          <p:nvPr/>
        </p:nvPicPr>
        <p:blipFill rotWithShape="1">
          <a:blip r:embed="rId3">
            <a:extLst>
              <a:ext uri="{28A0092B-C50C-407E-A947-70E740481C1C}">
                <a14:useLocalDpi xmlns:a14="http://schemas.microsoft.com/office/drawing/2010/main" val="0"/>
              </a:ext>
            </a:extLst>
          </a:blip>
          <a:srcRect l="17096" r="33762"/>
          <a:stretch/>
        </p:blipFill>
        <p:spPr bwMode="auto">
          <a:xfrm>
            <a:off x="12039600" y="2309047"/>
            <a:ext cx="3505200" cy="312942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9829800" y="5539482"/>
            <a:ext cx="7467600" cy="3297890"/>
          </a:xfrm>
          <a:prstGeom prst="rect">
            <a:avLst/>
          </a:prstGeom>
        </p:spPr>
        <p:txBody>
          <a:bodyPr wrap="square">
            <a:spAutoFit/>
          </a:bodyPr>
          <a:lstStyle/>
          <a:p>
            <a:pPr algn="just">
              <a:lnSpc>
                <a:spcPct val="150000"/>
              </a:lnSpc>
            </a:pPr>
            <a:r>
              <a:rPr lang="en-US" sz="4800" dirty="0">
                <a:latin typeface="Times New Roman" panose="02020603050405020304" pitchFamily="18" charset="0"/>
                <a:cs typeface="Times New Roman" panose="02020603050405020304" pitchFamily="18" charset="0"/>
              </a:rPr>
              <a:t>N</a:t>
            </a:r>
            <a:r>
              <a:rPr lang="vi-VN" sz="4800" dirty="0">
                <a:latin typeface="Times New Roman" panose="02020603050405020304" pitchFamily="18" charset="0"/>
                <a:cs typeface="Times New Roman" panose="02020603050405020304" pitchFamily="18" charset="0"/>
              </a:rPr>
              <a:t>hìn con yêu quá, âu yếm nhìn con yêu, nghĩ lâu hơn bàn việc nước,...</a:t>
            </a:r>
            <a:endParaRPr lang="en-US" sz="4800" dirty="0">
              <a:latin typeface="+mj-lt"/>
            </a:endParaRPr>
          </a:p>
        </p:txBody>
      </p:sp>
      <p:cxnSp>
        <p:nvCxnSpPr>
          <p:cNvPr id="18" name="Straight Connector 17"/>
          <p:cNvCxnSpPr/>
          <p:nvPr/>
        </p:nvCxnSpPr>
        <p:spPr>
          <a:xfrm>
            <a:off x="8991600" y="1629236"/>
            <a:ext cx="0" cy="800100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456661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nodeType="clickEffect">
                                  <p:stCondLst>
                                    <p:cond delay="0"/>
                                  </p:stCondLst>
                                  <p:childTnLst>
                                    <p:set>
                                      <p:cBhvr>
                                        <p:cTn id="31" dur="1" fill="hold">
                                          <p:stCondLst>
                                            <p:cond delay="0"/>
                                          </p:stCondLst>
                                        </p:cTn>
                                        <p:tgtEl>
                                          <p:spTgt spid="4100"/>
                                        </p:tgtEl>
                                        <p:attrNameLst>
                                          <p:attrName>style.visibility</p:attrName>
                                        </p:attrNameLst>
                                      </p:cBhvr>
                                      <p:to>
                                        <p:strVal val="visible"/>
                                      </p:to>
                                    </p:set>
                                    <p:animEffect transition="in" filter="barn(outVertical)">
                                      <p:cBhvr>
                                        <p:cTn id="32" dur="500"/>
                                        <p:tgtEl>
                                          <p:spTgt spid="4100"/>
                                        </p:tgtEl>
                                      </p:cBhvr>
                                    </p:animEffect>
                                  </p:childTnLst>
                                </p:cTn>
                              </p:par>
                              <p:par>
                                <p:cTn id="33" presetID="16" presetClass="entr" presetSubtype="37"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arn(outVertical)">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P spid="15"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28600" y="266700"/>
            <a:ext cx="17526000" cy="923330"/>
          </a:xfrm>
          <a:prstGeom prst="rect">
            <a:avLst/>
          </a:prstGeom>
        </p:spPr>
        <p:txBody>
          <a:bodyPr wrap="square">
            <a:spAutoFit/>
          </a:bodyPr>
          <a:lstStyle/>
          <a:p>
            <a:pPr algn="just"/>
            <a:r>
              <a:rPr lang="vi-VN" sz="5400" b="1" dirty="0">
                <a:solidFill>
                  <a:schemeClr val="accent6">
                    <a:lumMod val="50000"/>
                  </a:schemeClr>
                </a:solidFill>
                <a:latin typeface="+mj-lt"/>
              </a:rPr>
              <a:t>2. Tìm hiểu chân dung các nhân vật</a:t>
            </a:r>
            <a:endParaRPr lang="en-US" sz="5400" b="1" dirty="0">
              <a:solidFill>
                <a:schemeClr val="accent6">
                  <a:lumMod val="50000"/>
                </a:schemeClr>
              </a:solidFill>
              <a:latin typeface="+mj-lt"/>
            </a:endParaRPr>
          </a:p>
        </p:txBody>
      </p:sp>
      <p:sp>
        <p:nvSpPr>
          <p:cNvPr id="6" name="TextBox 5"/>
          <p:cNvSpPr txBox="1"/>
          <p:nvPr/>
        </p:nvSpPr>
        <p:spPr>
          <a:xfrm>
            <a:off x="2175088" y="1392425"/>
            <a:ext cx="2408480" cy="769441"/>
          </a:xfrm>
          <a:prstGeom prst="rect">
            <a:avLst/>
          </a:prstGeom>
          <a:solidFill>
            <a:schemeClr val="accent3">
              <a:lumMod val="40000"/>
              <a:lumOff val="60000"/>
            </a:schemeClr>
          </a:solidFill>
        </p:spPr>
        <p:txBody>
          <a:bodyPr wrap="none" rtlCol="0">
            <a:spAutoFit/>
          </a:bodyPr>
          <a:lstStyle/>
          <a:p>
            <a:r>
              <a:rPr lang="en-US" sz="4400" b="1" dirty="0" err="1">
                <a:solidFill>
                  <a:srgbClr val="FF0000"/>
                </a:solidFill>
                <a:latin typeface="Times New Roman" panose="02020603050405020304" pitchFamily="18" charset="0"/>
                <a:cs typeface="Times New Roman" panose="02020603050405020304" pitchFamily="18" charset="0"/>
              </a:rPr>
              <a:t>Sơn</a:t>
            </a:r>
            <a:r>
              <a:rPr lang="en-US" sz="4400" b="1" dirty="0">
                <a:solidFill>
                  <a:srgbClr val="FF0000"/>
                </a:solidFill>
                <a:latin typeface="Times New Roman" panose="02020603050405020304" pitchFamily="18" charset="0"/>
                <a:cs typeface="Times New Roman" panose="02020603050405020304" pitchFamily="18" charset="0"/>
              </a:rPr>
              <a:t> Tinh</a:t>
            </a:r>
          </a:p>
        </p:txBody>
      </p:sp>
      <p:sp>
        <p:nvSpPr>
          <p:cNvPr id="14" name="TextBox 13"/>
          <p:cNvSpPr txBox="1"/>
          <p:nvPr/>
        </p:nvSpPr>
        <p:spPr>
          <a:xfrm>
            <a:off x="13820318" y="1392425"/>
            <a:ext cx="2754728" cy="769441"/>
          </a:xfrm>
          <a:prstGeom prst="rect">
            <a:avLst/>
          </a:prstGeom>
          <a:solidFill>
            <a:schemeClr val="accent3">
              <a:lumMod val="40000"/>
              <a:lumOff val="60000"/>
            </a:schemeClr>
          </a:solidFill>
        </p:spPr>
        <p:txBody>
          <a:bodyPr wrap="none" rtlCol="0">
            <a:spAutoFit/>
          </a:bodyPr>
          <a:lstStyle/>
          <a:p>
            <a:r>
              <a:rPr lang="en-US" sz="4400" b="1" dirty="0" err="1">
                <a:solidFill>
                  <a:srgbClr val="FF0000"/>
                </a:solidFill>
                <a:latin typeface="Times New Roman" panose="02020603050405020304" pitchFamily="18" charset="0"/>
                <a:cs typeface="Times New Roman" panose="02020603050405020304" pitchFamily="18" charset="0"/>
              </a:rPr>
              <a:t>Thủy</a:t>
            </a:r>
            <a:r>
              <a:rPr lang="en-US" sz="4400" b="1" dirty="0">
                <a:solidFill>
                  <a:srgbClr val="FF0000"/>
                </a:solidFill>
                <a:latin typeface="Times New Roman" panose="02020603050405020304" pitchFamily="18" charset="0"/>
                <a:cs typeface="Times New Roman" panose="02020603050405020304" pitchFamily="18" charset="0"/>
              </a:rPr>
              <a:t> Tinh</a:t>
            </a:r>
          </a:p>
        </p:txBody>
      </p:sp>
      <p:sp>
        <p:nvSpPr>
          <p:cNvPr id="15" name="Rectangle 14"/>
          <p:cNvSpPr/>
          <p:nvPr/>
        </p:nvSpPr>
        <p:spPr>
          <a:xfrm>
            <a:off x="381000" y="2400886"/>
            <a:ext cx="6248401" cy="4154984"/>
          </a:xfrm>
          <a:prstGeom prst="rect">
            <a:avLst/>
          </a:prstGeom>
          <a:solidFill>
            <a:schemeClr val="accent5">
              <a:lumMod val="20000"/>
              <a:lumOff val="80000"/>
            </a:schemeClr>
          </a:solidFill>
        </p:spPr>
        <p:txBody>
          <a:bodyPr wrap="square">
            <a:spAutoFit/>
          </a:bodyPr>
          <a:lstStyle/>
          <a:p>
            <a:pPr algn="just">
              <a:lnSpc>
                <a:spcPct val="150000"/>
              </a:lnSpc>
            </a:pPr>
            <a:r>
              <a:rPr lang="en-US" sz="4400" dirty="0">
                <a:latin typeface="Times New Roman" panose="02020603050405020304" pitchFamily="18" charset="0"/>
                <a:cs typeface="Times New Roman" panose="02020603050405020304" pitchFamily="18" charset="0"/>
              </a:rPr>
              <a:t>L</a:t>
            </a:r>
            <a:r>
              <a:rPr lang="vi-VN" sz="4400" dirty="0">
                <a:latin typeface="Times New Roman" panose="02020603050405020304" pitchFamily="18" charset="0"/>
                <a:cs typeface="Times New Roman" panose="02020603050405020304" pitchFamily="18" charset="0"/>
              </a:rPr>
              <a:t>òng tơ vương, một mắt ở trán, phi bạch hổ trên cạn, cười “xin nàng đừng lo”, vung tay niệm chú,...</a:t>
            </a:r>
            <a:endParaRPr lang="en-US" sz="4400" dirty="0">
              <a:latin typeface="+mj-lt"/>
            </a:endParaRPr>
          </a:p>
        </p:txBody>
      </p:sp>
      <p:sp>
        <p:nvSpPr>
          <p:cNvPr id="17" name="Rectangle 16"/>
          <p:cNvSpPr/>
          <p:nvPr/>
        </p:nvSpPr>
        <p:spPr>
          <a:xfrm>
            <a:off x="12741117" y="2584539"/>
            <a:ext cx="4913129" cy="3030766"/>
          </a:xfrm>
          <a:prstGeom prst="rect">
            <a:avLst/>
          </a:prstGeom>
          <a:solidFill>
            <a:schemeClr val="accent5">
              <a:lumMod val="20000"/>
              <a:lumOff val="80000"/>
            </a:schemeClr>
          </a:solidFill>
        </p:spPr>
        <p:txBody>
          <a:bodyPr wrap="square">
            <a:spAutoFit/>
          </a:bodyPr>
          <a:lstStyle/>
          <a:p>
            <a:pPr algn="just">
              <a:lnSpc>
                <a:spcPct val="150000"/>
              </a:lnSpc>
            </a:pPr>
            <a:r>
              <a:rPr lang="en-US" sz="4400" dirty="0">
                <a:latin typeface="Times New Roman" panose="02020603050405020304" pitchFamily="18" charset="0"/>
                <a:cs typeface="Times New Roman" panose="02020603050405020304" pitchFamily="18" charset="0"/>
              </a:rPr>
              <a:t>R</a:t>
            </a:r>
            <a:r>
              <a:rPr lang="vi-VN" sz="4400" dirty="0">
                <a:latin typeface="Times New Roman" panose="02020603050405020304" pitchFamily="18" charset="0"/>
                <a:cs typeface="Times New Roman" panose="02020603050405020304" pitchFamily="18" charset="0"/>
              </a:rPr>
              <a:t>âu ria quăn xanh rì, bắt quyết, hô mây to nước cả,...</a:t>
            </a:r>
            <a:endParaRPr lang="en-US" sz="4400" dirty="0">
              <a:latin typeface="+mj-lt"/>
            </a:endParaRPr>
          </a:p>
        </p:txBody>
      </p:sp>
      <p:pic>
        <p:nvPicPr>
          <p:cNvPr id="5122" name="Picture 2" descr="Sơn Tinh là nhân vật có thật trong lịch sử Việt N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2584539"/>
            <a:ext cx="5341590" cy="3481705"/>
          </a:xfrm>
          <a:prstGeom prst="rect">
            <a:avLst/>
          </a:prstGeom>
          <a:noFill/>
          <a:extLst>
            <a:ext uri="{909E8E84-426E-40DD-AFC4-6F175D3DCCD1}">
              <a14:hiddenFill xmlns:a14="http://schemas.microsoft.com/office/drawing/2010/main">
                <a:solidFill>
                  <a:srgbClr val="FFFFFF"/>
                </a:solidFill>
              </a14:hiddenFill>
            </a:ext>
          </a:extLst>
        </p:spPr>
      </p:pic>
      <p:sp>
        <p:nvSpPr>
          <p:cNvPr id="3" name="Right Arrow 2"/>
          <p:cNvSpPr/>
          <p:nvPr/>
        </p:nvSpPr>
        <p:spPr>
          <a:xfrm>
            <a:off x="228600" y="7924800"/>
            <a:ext cx="1066800" cy="838200"/>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 name="Rounded Rectangle 3"/>
          <p:cNvSpPr/>
          <p:nvPr/>
        </p:nvSpPr>
        <p:spPr>
          <a:xfrm>
            <a:off x="1371600" y="7277100"/>
            <a:ext cx="16611600" cy="2133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400" dirty="0">
                <a:solidFill>
                  <a:srgbClr val="3333FF"/>
                </a:solidFill>
                <a:latin typeface="Times New Roman" panose="02020603050405020304" pitchFamily="18" charset="0"/>
                <a:cs typeface="Times New Roman" panose="02020603050405020304" pitchFamily="18" charset="0"/>
              </a:rPr>
              <a:t>Cách khắc hoạ nhân vật của Nguyễn Nhược Pháp rất thú vị: nhân vật hiện ra sinh động, gần gũi trong hành động, lời nói, suy nghĩ, tâm trạng. </a:t>
            </a:r>
            <a:endParaRPr lang="en-US" sz="4400" dirty="0">
              <a:solidFill>
                <a:srgbClr val="3333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585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1000"/>
                                        <p:tgtEl>
                                          <p:spTgt spid="5122"/>
                                        </p:tgtEl>
                                      </p:cBhvr>
                                    </p:animEffect>
                                    <p:anim calcmode="lin" valueType="num">
                                      <p:cBhvr>
                                        <p:cTn id="13" dur="1000" fill="hold"/>
                                        <p:tgtEl>
                                          <p:spTgt spid="5122"/>
                                        </p:tgtEl>
                                        <p:attrNameLst>
                                          <p:attrName>ppt_x</p:attrName>
                                        </p:attrNameLst>
                                      </p:cBhvr>
                                      <p:tavLst>
                                        <p:tav tm="0">
                                          <p:val>
                                            <p:strVal val="#ppt_x"/>
                                          </p:val>
                                        </p:tav>
                                        <p:tav tm="100000">
                                          <p:val>
                                            <p:strVal val="#ppt_x"/>
                                          </p:val>
                                        </p:tav>
                                      </p:tavLst>
                                    </p:anim>
                                    <p:anim calcmode="lin" valueType="num">
                                      <p:cBhvr>
                                        <p:cTn id="14" dur="1000" fill="hold"/>
                                        <p:tgtEl>
                                          <p:spTgt spid="512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arn(inVertical)">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3"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heel(3)">
                                      <p:cBhvr>
                                        <p:cTn id="34" dur="2000"/>
                                        <p:tgtEl>
                                          <p:spTgt spid="3"/>
                                        </p:tgtEl>
                                      </p:cBhvr>
                                    </p:animEffect>
                                  </p:childTnLst>
                                </p:cTn>
                              </p:par>
                              <p:par>
                                <p:cTn id="35" presetID="21" presetClass="entr" presetSubtype="3"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heel(3)">
                                      <p:cBhvr>
                                        <p:cTn id="3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5" grpId="0" animBg="1"/>
      <p:bldP spid="17" grpId="0" animBg="1"/>
      <p:bldP spid="3"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28600" y="266700"/>
            <a:ext cx="17526000" cy="923330"/>
          </a:xfrm>
          <a:prstGeom prst="rect">
            <a:avLst/>
          </a:prstGeom>
        </p:spPr>
        <p:txBody>
          <a:bodyPr wrap="square">
            <a:spAutoFit/>
          </a:bodyPr>
          <a:lstStyle/>
          <a:p>
            <a:pPr algn="just"/>
            <a:r>
              <a:rPr lang="vi-VN" sz="5400" b="1" dirty="0">
                <a:solidFill>
                  <a:schemeClr val="accent6">
                    <a:lumMod val="50000"/>
                  </a:schemeClr>
                </a:solidFill>
                <a:latin typeface="+mj-lt"/>
              </a:rPr>
              <a:t>3. Tìm hiểu về phép thuật của Sơn Tinh, Thủy Tinh</a:t>
            </a:r>
            <a:endParaRPr lang="en-US" sz="5400" b="1" dirty="0">
              <a:solidFill>
                <a:schemeClr val="accent6">
                  <a:lumMod val="50000"/>
                </a:schemeClr>
              </a:solidFill>
              <a:latin typeface="+mj-lt"/>
            </a:endParaRPr>
          </a:p>
        </p:txBody>
      </p:sp>
      <p:pic>
        <p:nvPicPr>
          <p:cNvPr id="10" name="Picture 9">
            <a:extLst>
              <a:ext uri="{FF2B5EF4-FFF2-40B4-BE49-F238E27FC236}">
                <a16:creationId xmlns:a16="http://schemas.microsoft.com/office/drawing/2014/main" id="{B699903C-2CA9-4C27-A6E5-16D84705DC37}"/>
              </a:ext>
            </a:extLst>
          </p:cNvPr>
          <p:cNvPicPr>
            <a:picLocks noChangeAspect="1"/>
          </p:cNvPicPr>
          <p:nvPr/>
        </p:nvPicPr>
        <p:blipFill>
          <a:blip r:embed="rId2"/>
          <a:stretch>
            <a:fillRect/>
          </a:stretch>
        </p:blipFill>
        <p:spPr>
          <a:xfrm flipH="1">
            <a:off x="6927" y="6134100"/>
            <a:ext cx="3355960" cy="4170218"/>
          </a:xfrm>
          <a:prstGeom prst="rect">
            <a:avLst/>
          </a:prstGeom>
        </p:spPr>
      </p:pic>
      <p:sp>
        <p:nvSpPr>
          <p:cNvPr id="11" name="Freeform 4">
            <a:extLst>
              <a:ext uri="{FF2B5EF4-FFF2-40B4-BE49-F238E27FC236}">
                <a16:creationId xmlns:a16="http://schemas.microsoft.com/office/drawing/2014/main" id="{65CE1C4D-CC91-4773-8C4A-58055B1F0EEE}"/>
              </a:ext>
            </a:extLst>
          </p:cNvPr>
          <p:cNvSpPr/>
          <p:nvPr/>
        </p:nvSpPr>
        <p:spPr>
          <a:xfrm>
            <a:off x="14256327" y="5676900"/>
            <a:ext cx="4031673" cy="4448278"/>
          </a:xfrm>
          <a:custGeom>
            <a:avLst/>
            <a:gdLst/>
            <a:ahLst/>
            <a:cxnLst/>
            <a:rect l="l" t="t" r="r" b="b"/>
            <a:pathLst>
              <a:path w="3670502" h="3468624">
                <a:moveTo>
                  <a:pt x="0" y="0"/>
                </a:moveTo>
                <a:lnTo>
                  <a:pt x="3670501" y="0"/>
                </a:lnTo>
                <a:lnTo>
                  <a:pt x="3670501" y="3468624"/>
                </a:lnTo>
                <a:lnTo>
                  <a:pt x="0" y="3468624"/>
                </a:lnTo>
                <a:lnTo>
                  <a:pt x="0" y="0"/>
                </a:lnTo>
                <a:close/>
              </a:path>
            </a:pathLst>
          </a:custGeom>
          <a:blipFill>
            <a:blip r:embed="rId3"/>
            <a:stretch>
              <a:fillRect/>
            </a:stretch>
          </a:blipFill>
        </p:spPr>
        <p:txBody>
          <a:bodyPr/>
          <a:lstStyle/>
          <a:p>
            <a:endParaRPr lang="en-US"/>
          </a:p>
        </p:txBody>
      </p:sp>
      <p:sp>
        <p:nvSpPr>
          <p:cNvPr id="5" name="Rectangle 4"/>
          <p:cNvSpPr/>
          <p:nvPr/>
        </p:nvSpPr>
        <p:spPr>
          <a:xfrm>
            <a:off x="2667000" y="2933700"/>
            <a:ext cx="12420602" cy="4405886"/>
          </a:xfrm>
          <a:prstGeom prst="rect">
            <a:avLst/>
          </a:prstGeom>
          <a:solidFill>
            <a:schemeClr val="accent5">
              <a:lumMod val="20000"/>
              <a:lumOff val="80000"/>
            </a:schemeClr>
          </a:solidFill>
        </p:spPr>
        <p:txBody>
          <a:bodyPr wrap="square">
            <a:spAutoFit/>
          </a:bodyPr>
          <a:lstStyle/>
          <a:p>
            <a:pPr algn="just">
              <a:lnSpc>
                <a:spcPct val="150000"/>
              </a:lnSpc>
            </a:pPr>
            <a:r>
              <a:rPr lang="en-US" sz="4800" dirty="0">
                <a:latin typeface="+mj-lt"/>
              </a:rPr>
              <a:t>	</a:t>
            </a:r>
            <a:r>
              <a:rPr lang="vi-VN" sz="4800" dirty="0">
                <a:latin typeface="+mj-lt"/>
              </a:rPr>
              <a:t>Phép thuật của Sơn Tinh và Thủy Tinh thể hiện cụ thể như thế nào? Theo em, người kể chuyện có bộc lộ thái độ thiên vị đối với nhân vật nào không? Dựa vào đâu em kết luận như vậy? </a:t>
            </a:r>
            <a:endParaRPr lang="en-US" sz="4800" dirty="0">
              <a:latin typeface="+mj-lt"/>
            </a:endParaRPr>
          </a:p>
        </p:txBody>
      </p:sp>
    </p:spTree>
    <p:extLst>
      <p:ext uri="{BB962C8B-B14F-4D97-AF65-F5344CB8AC3E}">
        <p14:creationId xmlns:p14="http://schemas.microsoft.com/office/powerpoint/2010/main" val="350405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28600" y="266700"/>
            <a:ext cx="17526000" cy="923330"/>
          </a:xfrm>
          <a:prstGeom prst="rect">
            <a:avLst/>
          </a:prstGeom>
        </p:spPr>
        <p:txBody>
          <a:bodyPr wrap="square">
            <a:spAutoFit/>
          </a:bodyPr>
          <a:lstStyle/>
          <a:p>
            <a:pPr algn="just"/>
            <a:r>
              <a:rPr lang="vi-VN" sz="5400" b="1" dirty="0">
                <a:solidFill>
                  <a:schemeClr val="accent6">
                    <a:lumMod val="50000"/>
                  </a:schemeClr>
                </a:solidFill>
                <a:latin typeface="+mj-lt"/>
              </a:rPr>
              <a:t>3. Tìm hiểu về phép thuật của Sơn Tinh, Thủy Tinh</a:t>
            </a:r>
            <a:endParaRPr lang="en-US" sz="5400" b="1" dirty="0">
              <a:solidFill>
                <a:schemeClr val="accent6">
                  <a:lumMod val="50000"/>
                </a:schemeClr>
              </a:solidFill>
              <a:latin typeface="+mj-lt"/>
            </a:endParaRPr>
          </a:p>
        </p:txBody>
      </p:sp>
      <p:pic>
        <p:nvPicPr>
          <p:cNvPr id="6146" name="Picture 2" descr="Truyền thuyết Sơn Tinh Thủy Tinh"/>
          <p:cNvPicPr>
            <a:picLocks noChangeAspect="1" noChangeArrowheads="1"/>
          </p:cNvPicPr>
          <p:nvPr/>
        </p:nvPicPr>
        <p:blipFill rotWithShape="1">
          <a:blip r:embed="rId2">
            <a:extLst>
              <a:ext uri="{28A0092B-C50C-407E-A947-70E740481C1C}">
                <a14:useLocalDpi xmlns:a14="http://schemas.microsoft.com/office/drawing/2010/main" val="0"/>
              </a:ext>
            </a:extLst>
          </a:blip>
          <a:srcRect r="52400"/>
          <a:stretch/>
        </p:blipFill>
        <p:spPr bwMode="auto">
          <a:xfrm>
            <a:off x="762000" y="1432640"/>
            <a:ext cx="3512127" cy="41540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Truyền thuyết Sơn Tinh Thủy Tinh"/>
          <p:cNvPicPr>
            <a:picLocks noChangeAspect="1" noChangeArrowheads="1"/>
          </p:cNvPicPr>
          <p:nvPr/>
        </p:nvPicPr>
        <p:blipFill rotWithShape="1">
          <a:blip r:embed="rId2">
            <a:extLst>
              <a:ext uri="{28A0092B-C50C-407E-A947-70E740481C1C}">
                <a14:useLocalDpi xmlns:a14="http://schemas.microsoft.com/office/drawing/2010/main" val="0"/>
              </a:ext>
            </a:extLst>
          </a:blip>
          <a:srcRect l="47506" t="-1834" r="4894" b="1834"/>
          <a:stretch/>
        </p:blipFill>
        <p:spPr bwMode="auto">
          <a:xfrm flipH="1">
            <a:off x="762000" y="5829300"/>
            <a:ext cx="3512127" cy="41540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572000" y="1660376"/>
            <a:ext cx="13182600" cy="3698577"/>
          </a:xfrm>
          <a:prstGeom prst="rect">
            <a:avLst/>
          </a:prstGeom>
          <a:solidFill>
            <a:schemeClr val="accent1">
              <a:lumMod val="20000"/>
              <a:lumOff val="80000"/>
            </a:schemeClr>
          </a:solidFill>
        </p:spPr>
        <p:txBody>
          <a:bodyPr wrap="square">
            <a:spAutoFit/>
          </a:bodyPr>
          <a:lstStyle/>
          <a:p>
            <a:pPr algn="just">
              <a:lnSpc>
                <a:spcPct val="150000"/>
              </a:lnSpc>
            </a:pPr>
            <a:r>
              <a:rPr lang="vi-VN" sz="5400" b="1" dirty="0">
                <a:solidFill>
                  <a:srgbClr val="3333FF"/>
                </a:solidFill>
                <a:latin typeface="+mj-lt"/>
              </a:rPr>
              <a:t>Phép thuật của Sơn Tinh: </a:t>
            </a:r>
            <a:r>
              <a:rPr lang="vi-VN" sz="5400" dirty="0">
                <a:latin typeface="+mj-lt"/>
              </a:rPr>
              <a:t>phi bạch hổ; niệm chú đẩy đất vù lên cao; tay vẫy hùm, voi, báo; đạp long đất núi,…</a:t>
            </a:r>
            <a:endParaRPr lang="en-US" sz="5400" dirty="0">
              <a:latin typeface="+mj-lt"/>
            </a:endParaRPr>
          </a:p>
        </p:txBody>
      </p:sp>
      <p:sp>
        <p:nvSpPr>
          <p:cNvPr id="14" name="Rectangle 13"/>
          <p:cNvSpPr/>
          <p:nvPr/>
        </p:nvSpPr>
        <p:spPr>
          <a:xfrm>
            <a:off x="4556078" y="6057036"/>
            <a:ext cx="13182600" cy="3698577"/>
          </a:xfrm>
          <a:prstGeom prst="rect">
            <a:avLst/>
          </a:prstGeom>
        </p:spPr>
        <p:txBody>
          <a:bodyPr wrap="square">
            <a:spAutoFit/>
          </a:bodyPr>
          <a:lstStyle/>
          <a:p>
            <a:pPr algn="just">
              <a:lnSpc>
                <a:spcPct val="150000"/>
              </a:lnSpc>
            </a:pPr>
            <a:r>
              <a:rPr lang="vi-VN" sz="5400" b="1" dirty="0">
                <a:solidFill>
                  <a:srgbClr val="3333FF"/>
                </a:solidFill>
                <a:latin typeface="+mj-lt"/>
              </a:rPr>
              <a:t>Phép thuật của Thuỷ Tinh: </a:t>
            </a:r>
            <a:r>
              <a:rPr lang="vi-VN" sz="5400" dirty="0">
                <a:latin typeface="+mj-lt"/>
              </a:rPr>
              <a:t>cưỡi lưng rồng uy nghi; bắt quyết hô mưa to gió lớn; giậm chân rung khắp làng gần quanh,…</a:t>
            </a:r>
            <a:endParaRPr lang="en-US" sz="5400" dirty="0">
              <a:latin typeface="+mj-lt"/>
            </a:endParaRPr>
          </a:p>
        </p:txBody>
      </p:sp>
    </p:spTree>
    <p:extLst>
      <p:ext uri="{BB962C8B-B14F-4D97-AF65-F5344CB8AC3E}">
        <p14:creationId xmlns:p14="http://schemas.microsoft.com/office/powerpoint/2010/main" val="1037848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arn(inVertical)">
                                      <p:cBhvr>
                                        <p:cTn id="7" dur="500"/>
                                        <p:tgtEl>
                                          <p:spTgt spid="614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outVertical)">
                                      <p:cBhvr>
                                        <p:cTn id="15" dur="500"/>
                                        <p:tgtEl>
                                          <p:spTgt spid="8"/>
                                        </p:tgtEl>
                                      </p:cBhvr>
                                    </p:animEffect>
                                  </p:childTnLst>
                                </p:cTn>
                              </p:par>
                              <p:par>
                                <p:cTn id="16" presetID="16" presetClass="entr" presetSubtype="37"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outVertical)">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28600" y="266700"/>
            <a:ext cx="17526000" cy="923330"/>
          </a:xfrm>
          <a:prstGeom prst="rect">
            <a:avLst/>
          </a:prstGeom>
        </p:spPr>
        <p:txBody>
          <a:bodyPr wrap="square">
            <a:spAutoFit/>
          </a:bodyPr>
          <a:lstStyle/>
          <a:p>
            <a:pPr algn="just"/>
            <a:r>
              <a:rPr lang="vi-VN" sz="5400" b="1" dirty="0">
                <a:solidFill>
                  <a:schemeClr val="accent6">
                    <a:lumMod val="50000"/>
                  </a:schemeClr>
                </a:solidFill>
                <a:latin typeface="+mj-lt"/>
              </a:rPr>
              <a:t>3. Tìm hiểu về phép thuật của Sơn Tinh, Thủy Tinh</a:t>
            </a:r>
            <a:endParaRPr lang="en-US" sz="5400" b="1" dirty="0">
              <a:solidFill>
                <a:schemeClr val="accent6">
                  <a:lumMod val="50000"/>
                </a:schemeClr>
              </a:solidFill>
              <a:latin typeface="+mj-lt"/>
            </a:endParaRPr>
          </a:p>
        </p:txBody>
      </p:sp>
      <p:sp>
        <p:nvSpPr>
          <p:cNvPr id="4" name="Rectangle 3"/>
          <p:cNvSpPr/>
          <p:nvPr/>
        </p:nvSpPr>
        <p:spPr>
          <a:xfrm>
            <a:off x="738293" y="1519089"/>
            <a:ext cx="8924925" cy="769441"/>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p>
            <a:pPr algn="ctr"/>
            <a:r>
              <a:rPr lang="en-US" sz="4400" b="1" dirty="0" err="1">
                <a:solidFill>
                  <a:srgbClr val="3333FF"/>
                </a:solidFill>
                <a:latin typeface="Times New Roman" panose="02020603050405020304" pitchFamily="18" charset="0"/>
                <a:cs typeface="Times New Roman" panose="02020603050405020304" pitchFamily="18" charset="0"/>
              </a:rPr>
              <a:t>Tác</a:t>
            </a:r>
            <a:r>
              <a:rPr lang="en-US" sz="4400" b="1" dirty="0">
                <a:solidFill>
                  <a:srgbClr val="3333FF"/>
                </a:solidFill>
                <a:latin typeface="Times New Roman" panose="02020603050405020304" pitchFamily="18" charset="0"/>
                <a:cs typeface="Times New Roman" panose="02020603050405020304" pitchFamily="18" charset="0"/>
              </a:rPr>
              <a:t> </a:t>
            </a:r>
            <a:r>
              <a:rPr lang="en-US" sz="4400" b="1" dirty="0" err="1">
                <a:solidFill>
                  <a:srgbClr val="3333FF"/>
                </a:solidFill>
                <a:latin typeface="Times New Roman" panose="02020603050405020304" pitchFamily="18" charset="0"/>
                <a:cs typeface="Times New Roman" panose="02020603050405020304" pitchFamily="18" charset="0"/>
              </a:rPr>
              <a:t>giả</a:t>
            </a:r>
            <a:r>
              <a:rPr lang="en-US" sz="4400" b="1" dirty="0">
                <a:solidFill>
                  <a:srgbClr val="3333FF"/>
                </a:solidFill>
                <a:latin typeface="Times New Roman" panose="02020603050405020304" pitchFamily="18" charset="0"/>
                <a:cs typeface="Times New Roman" panose="02020603050405020304" pitchFamily="18" charset="0"/>
              </a:rPr>
              <a:t> </a:t>
            </a:r>
            <a:r>
              <a:rPr lang="en-US" sz="4400" b="1" dirty="0" err="1">
                <a:solidFill>
                  <a:srgbClr val="3333FF"/>
                </a:solidFill>
                <a:latin typeface="Times New Roman" panose="02020603050405020304" pitchFamily="18" charset="0"/>
                <a:cs typeface="Times New Roman" panose="02020603050405020304" pitchFamily="18" charset="0"/>
              </a:rPr>
              <a:t>dân</a:t>
            </a:r>
            <a:r>
              <a:rPr lang="en-US" sz="4400" b="1" dirty="0">
                <a:solidFill>
                  <a:srgbClr val="3333FF"/>
                </a:solidFill>
                <a:latin typeface="Times New Roman" panose="02020603050405020304" pitchFamily="18" charset="0"/>
                <a:cs typeface="Times New Roman" panose="02020603050405020304" pitchFamily="18" charset="0"/>
              </a:rPr>
              <a:t> </a:t>
            </a:r>
            <a:r>
              <a:rPr lang="en-US" sz="4400" b="1" dirty="0" err="1">
                <a:solidFill>
                  <a:srgbClr val="3333FF"/>
                </a:solidFill>
                <a:latin typeface="Times New Roman" panose="02020603050405020304" pitchFamily="18" charset="0"/>
                <a:cs typeface="Times New Roman" panose="02020603050405020304" pitchFamily="18" charset="0"/>
              </a:rPr>
              <a:t>gian</a:t>
            </a:r>
            <a:r>
              <a:rPr lang="en-US" sz="4400" b="1" dirty="0">
                <a:solidFill>
                  <a:srgbClr val="3333FF"/>
                </a:solidFill>
                <a:latin typeface="Times New Roman" panose="02020603050405020304" pitchFamily="18" charset="0"/>
                <a:cs typeface="Times New Roman" panose="02020603050405020304" pitchFamily="18" charset="0"/>
              </a:rPr>
              <a:t>:</a:t>
            </a:r>
            <a:r>
              <a:rPr lang="vi-VN" sz="4400" b="1" dirty="0">
                <a:solidFill>
                  <a:srgbClr val="3333FF"/>
                </a:solidFill>
                <a:latin typeface="+mj-lt"/>
              </a:rPr>
              <a:t> </a:t>
            </a:r>
            <a:r>
              <a:rPr lang="vi-VN" sz="4400" b="1" dirty="0">
                <a:solidFill>
                  <a:srgbClr val="FF0000"/>
                </a:solidFill>
                <a:latin typeface="+mj-lt"/>
              </a:rPr>
              <a:t>thiên vị </a:t>
            </a:r>
            <a:r>
              <a:rPr lang="vi-VN" sz="4400" dirty="0">
                <a:latin typeface="+mj-lt"/>
              </a:rPr>
              <a:t>Sơn Tinh</a:t>
            </a:r>
            <a:r>
              <a:rPr lang="en-US" sz="4400" dirty="0">
                <a:latin typeface="+mj-lt"/>
              </a:rPr>
              <a:t>.</a:t>
            </a:r>
          </a:p>
        </p:txBody>
      </p:sp>
      <p:sp>
        <p:nvSpPr>
          <p:cNvPr id="13" name="Rectangle 12"/>
          <p:cNvSpPr/>
          <p:nvPr/>
        </p:nvSpPr>
        <p:spPr>
          <a:xfrm>
            <a:off x="685800" y="6819900"/>
            <a:ext cx="16611600" cy="3030766"/>
          </a:xfrm>
          <a:prstGeom prst="rect">
            <a:avLst/>
          </a:prstGeom>
          <a:solidFill>
            <a:schemeClr val="bg1"/>
          </a:solidFill>
          <a:ln w="38100">
            <a:solidFill>
              <a:srgbClr val="3333FF"/>
            </a:solidFill>
          </a:ln>
        </p:spPr>
        <p:txBody>
          <a:bodyPr wrap="square">
            <a:spAutoFit/>
          </a:bodyPr>
          <a:lstStyle/>
          <a:p>
            <a:pPr algn="just">
              <a:lnSpc>
                <a:spcPct val="150000"/>
              </a:lnSpc>
            </a:pPr>
            <a:r>
              <a:rPr lang="en-US" sz="4400" dirty="0">
                <a:latin typeface="Times New Roman" panose="02020603050405020304" pitchFamily="18" charset="0"/>
                <a:cs typeface="Times New Roman" panose="02020603050405020304" pitchFamily="18" charset="0"/>
              </a:rPr>
              <a:t>T</a:t>
            </a:r>
            <a:r>
              <a:rPr lang="vi-VN" sz="4400" dirty="0">
                <a:latin typeface="Times New Roman" panose="02020603050405020304" pitchFamily="18" charset="0"/>
                <a:cs typeface="Times New Roman" panose="02020603050405020304" pitchFamily="18" charset="0"/>
              </a:rPr>
              <a:t>a thấy được nụ cười hồn hậu, hóm hỉnh và bao dung của nhà thơ trước hành động dâng nước lên đánh Sơn Tinh của Thuỷ Tinh. Đây cũng là một yếu tố tạo nên sự tươi mới, trẻ trung, sức hấp dẫn của bài thơ.</a:t>
            </a:r>
            <a:endParaRPr lang="en-US" sz="4400" dirty="0">
              <a:latin typeface="+mj-lt"/>
            </a:endParaRPr>
          </a:p>
        </p:txBody>
      </p:sp>
      <p:sp>
        <p:nvSpPr>
          <p:cNvPr id="5" name="Down Arrow 4"/>
          <p:cNvSpPr/>
          <p:nvPr/>
        </p:nvSpPr>
        <p:spPr>
          <a:xfrm>
            <a:off x="8629650" y="5869019"/>
            <a:ext cx="723900" cy="822897"/>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 name="Rectangle 1">
            <a:extLst>
              <a:ext uri="{FF2B5EF4-FFF2-40B4-BE49-F238E27FC236}">
                <a16:creationId xmlns:a16="http://schemas.microsoft.com/office/drawing/2014/main" id="{3A00AFD6-75A4-43B7-ADFE-CE863F97CB1E}"/>
              </a:ext>
            </a:extLst>
          </p:cNvPr>
          <p:cNvSpPr/>
          <p:nvPr/>
        </p:nvSpPr>
        <p:spPr>
          <a:xfrm>
            <a:off x="95355" y="3498911"/>
            <a:ext cx="10210800" cy="2015103"/>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p>
            <a:pPr algn="just">
              <a:lnSpc>
                <a:spcPct val="150000"/>
              </a:lnSpc>
            </a:pPr>
            <a:r>
              <a:rPr lang="vi-VN" sz="4400" b="1" dirty="0">
                <a:solidFill>
                  <a:srgbClr val="3333FF"/>
                </a:solidFill>
                <a:latin typeface="Times New Roman" panose="02020603050405020304" pitchFamily="18" charset="0"/>
                <a:ea typeface="Calibri" panose="020F0502020204030204" pitchFamily="34" charset="0"/>
              </a:rPr>
              <a:t>Nguyễn Nhược Pháp</a:t>
            </a:r>
            <a:r>
              <a:rPr lang="en-US" sz="4400" b="1" dirty="0">
                <a:solidFill>
                  <a:srgbClr val="3333FF"/>
                </a:solidFill>
                <a:latin typeface="Times New Roman" panose="02020603050405020304" pitchFamily="18" charset="0"/>
                <a:ea typeface="Calibri" panose="020F0502020204030204" pitchFamily="34" charset="0"/>
              </a:rPr>
              <a:t>: </a:t>
            </a:r>
            <a:r>
              <a:rPr lang="vi-VN" sz="4400" dirty="0">
                <a:latin typeface="Times New Roman" panose="02020603050405020304" pitchFamily="18" charset="0"/>
                <a:ea typeface="Calibri" panose="020F0502020204030204" pitchFamily="34" charset="0"/>
              </a:rPr>
              <a:t>thể hiện một cái nhìn </a:t>
            </a:r>
            <a:r>
              <a:rPr lang="vi-VN" sz="4400" b="1" dirty="0">
                <a:solidFill>
                  <a:srgbClr val="FF0000"/>
                </a:solidFill>
                <a:latin typeface="Times New Roman" panose="02020603050405020304" pitchFamily="18" charset="0"/>
                <a:ea typeface="Calibri" panose="020F0502020204030204" pitchFamily="34" charset="0"/>
              </a:rPr>
              <a:t>công bằng</a:t>
            </a:r>
            <a:r>
              <a:rPr lang="vi-VN" sz="4400" dirty="0">
                <a:latin typeface="Times New Roman" panose="02020603050405020304" pitchFamily="18" charset="0"/>
                <a:ea typeface="Calibri" panose="020F0502020204030204" pitchFamily="34" charset="0"/>
              </a:rPr>
              <a:t>, không đứng về bất cứ bên nào.</a:t>
            </a:r>
            <a:endParaRPr lang="en-US" sz="4400" dirty="0"/>
          </a:p>
        </p:txBody>
      </p:sp>
      <p:sp>
        <p:nvSpPr>
          <p:cNvPr id="3" name="Not Equal 2">
            <a:extLst>
              <a:ext uri="{FF2B5EF4-FFF2-40B4-BE49-F238E27FC236}">
                <a16:creationId xmlns:a16="http://schemas.microsoft.com/office/drawing/2014/main" id="{B7872D4F-6A19-4250-B0D7-6398B553E99E}"/>
              </a:ext>
            </a:extLst>
          </p:cNvPr>
          <p:cNvSpPr/>
          <p:nvPr/>
        </p:nvSpPr>
        <p:spPr>
          <a:xfrm>
            <a:off x="4553056" y="2486844"/>
            <a:ext cx="1295400" cy="839432"/>
          </a:xfrm>
          <a:prstGeom prst="mathNotEqual">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
        <p:nvSpPr>
          <p:cNvPr id="10" name="Rounded Rectangle 18">
            <a:extLst>
              <a:ext uri="{FF2B5EF4-FFF2-40B4-BE49-F238E27FC236}">
                <a16:creationId xmlns:a16="http://schemas.microsoft.com/office/drawing/2014/main" id="{60BD96C8-1D30-4F77-A8B6-7E223EC299E6}"/>
              </a:ext>
            </a:extLst>
          </p:cNvPr>
          <p:cNvSpPr/>
          <p:nvPr/>
        </p:nvSpPr>
        <p:spPr>
          <a:xfrm>
            <a:off x="10572856" y="1528931"/>
            <a:ext cx="7181744" cy="3985083"/>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400" dirty="0">
                <a:solidFill>
                  <a:schemeClr val="tx1"/>
                </a:solidFill>
                <a:latin typeface="Times New Roman" panose="02020603050405020304" pitchFamily="18" charset="0"/>
                <a:cs typeface="Times New Roman" panose="02020603050405020304" pitchFamily="18" charset="0"/>
              </a:rPr>
              <a:t>C</a:t>
            </a:r>
            <a:r>
              <a:rPr lang="vi-VN" sz="4400" dirty="0">
                <a:solidFill>
                  <a:schemeClr val="tx1"/>
                </a:solidFill>
                <a:latin typeface="Times New Roman" panose="02020603050405020304" pitchFamily="18" charset="0"/>
                <a:cs typeface="Times New Roman" panose="02020603050405020304" pitchFamily="18" charset="0"/>
              </a:rPr>
              <a:t>âu chuyện của tình yêu; cả hai chàng đều đáng yêu, vì yêu nên mới ghen tuông, giận dữ. </a:t>
            </a:r>
            <a:endParaRPr lang="en-US" sz="4400" dirty="0">
              <a:solidFill>
                <a:schemeClr val="tx1"/>
              </a:solidFill>
            </a:endParaRPr>
          </a:p>
        </p:txBody>
      </p:sp>
    </p:spTree>
    <p:extLst>
      <p:ext uri="{BB962C8B-B14F-4D97-AF65-F5344CB8AC3E}">
        <p14:creationId xmlns:p14="http://schemas.microsoft.com/office/powerpoint/2010/main" val="3148938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anim calcmode="lin" valueType="num">
                                      <p:cBhvr>
                                        <p:cTn id="27" dur="500" fill="hold"/>
                                        <p:tgtEl>
                                          <p:spTgt spid="10"/>
                                        </p:tgtEl>
                                        <p:attrNameLst>
                                          <p:attrName>ppt_x</p:attrName>
                                        </p:attrNameLst>
                                      </p:cBhvr>
                                      <p:tavLst>
                                        <p:tav tm="0">
                                          <p:val>
                                            <p:strVal val="#ppt_x"/>
                                          </p:val>
                                        </p:tav>
                                        <p:tav tm="100000">
                                          <p:val>
                                            <p:strVal val="#ppt_x"/>
                                          </p:val>
                                        </p:tav>
                                      </p:tavLst>
                                    </p:anim>
                                    <p:anim calcmode="lin" valueType="num">
                                      <p:cBhvr>
                                        <p:cTn id="28"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barn(inVertical)">
                                      <p:cBhvr>
                                        <p:cTn id="33" dur="500"/>
                                        <p:tgtEl>
                                          <p:spTgt spid="5"/>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arn(inVertical)">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P spid="13" grpId="0" animBg="1"/>
      <p:bldP spid="5" grpId="0" animBg="1"/>
      <p:bldP spid="2" grpId="0" animBg="1"/>
      <p:bldP spid="3"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28600" y="266700"/>
            <a:ext cx="17526000" cy="923330"/>
          </a:xfrm>
          <a:prstGeom prst="rect">
            <a:avLst/>
          </a:prstGeom>
        </p:spPr>
        <p:txBody>
          <a:bodyPr wrap="square">
            <a:spAutoFit/>
          </a:bodyPr>
          <a:lstStyle/>
          <a:p>
            <a:pPr algn="just"/>
            <a:r>
              <a:rPr lang="en-US" sz="5400" b="1" dirty="0">
                <a:solidFill>
                  <a:schemeClr val="accent6">
                    <a:lumMod val="50000"/>
                  </a:schemeClr>
                </a:solidFill>
                <a:latin typeface="Times New Roman" panose="02020603050405020304" pitchFamily="18" charset="0"/>
                <a:cs typeface="Times New Roman" panose="02020603050405020304" pitchFamily="18" charset="0"/>
              </a:rPr>
              <a:t>4. </a:t>
            </a:r>
            <a:r>
              <a:rPr lang="vi-VN" sz="5400" b="1" dirty="0">
                <a:solidFill>
                  <a:schemeClr val="accent6">
                    <a:lumMod val="50000"/>
                  </a:schemeClr>
                </a:solidFill>
                <a:latin typeface="+mj-lt"/>
              </a:rPr>
              <a:t>Tìm hiểu cuộc giao tranh giữa Sơn Tinh và Thuỷ Tinh</a:t>
            </a:r>
            <a:endParaRPr lang="en-US" sz="5400" b="1" dirty="0">
              <a:solidFill>
                <a:schemeClr val="accent6">
                  <a:lumMod val="50000"/>
                </a:schemeClr>
              </a:solidFill>
              <a:latin typeface="+mj-lt"/>
            </a:endParaRPr>
          </a:p>
        </p:txBody>
      </p:sp>
      <p:pic>
        <p:nvPicPr>
          <p:cNvPr id="8" name="Picture 7">
            <a:extLst>
              <a:ext uri="{FF2B5EF4-FFF2-40B4-BE49-F238E27FC236}">
                <a16:creationId xmlns:a16="http://schemas.microsoft.com/office/drawing/2014/main" id="{210591E5-A60B-4AF0-AC08-E016993F21D1}"/>
              </a:ext>
            </a:extLst>
          </p:cNvPr>
          <p:cNvPicPr>
            <a:picLocks noChangeAspect="1"/>
          </p:cNvPicPr>
          <p:nvPr/>
        </p:nvPicPr>
        <p:blipFill>
          <a:blip r:embed="rId2"/>
          <a:stretch>
            <a:fillRect/>
          </a:stretch>
        </p:blipFill>
        <p:spPr>
          <a:xfrm>
            <a:off x="7086600" y="1562100"/>
            <a:ext cx="10287000" cy="8328685"/>
          </a:xfrm>
          <a:prstGeom prst="rect">
            <a:avLst/>
          </a:prstGeom>
        </p:spPr>
      </p:pic>
      <p:sp>
        <p:nvSpPr>
          <p:cNvPr id="3" name="Rectangle 2"/>
          <p:cNvSpPr/>
          <p:nvPr/>
        </p:nvSpPr>
        <p:spPr>
          <a:xfrm>
            <a:off x="381000" y="2848570"/>
            <a:ext cx="16554450" cy="8880829"/>
          </a:xfrm>
          <a:prstGeom prst="rect">
            <a:avLst/>
          </a:prstGeom>
          <a:solidFill>
            <a:schemeClr val="accent3">
              <a:lumMod val="20000"/>
              <a:lumOff val="80000"/>
            </a:schemeClr>
          </a:solidFill>
        </p:spPr>
        <p:txBody>
          <a:bodyPr wrap="square">
            <a:spAutoFit/>
          </a:bodyPr>
          <a:lstStyle/>
          <a:p>
            <a:pPr marL="571500" indent="-571500" algn="just">
              <a:lnSpc>
                <a:spcPct val="150000"/>
              </a:lnSpc>
              <a:buFont typeface="Wingdings" panose="05000000000000000000" pitchFamily="2" charset="2"/>
              <a:buChar char="§"/>
            </a:pPr>
            <a:r>
              <a:rPr lang="en-US" sz="4400" dirty="0" err="1">
                <a:latin typeface="Times New Roman" panose="02020603050405020304" pitchFamily="18" charset="0"/>
                <a:cs typeface="Times New Roman" panose="02020603050405020304" pitchFamily="18" charset="0"/>
              </a:rPr>
              <a:t>Sắp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xếp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các</a:t>
            </a:r>
            <a:r>
              <a:rPr lang="en-US" sz="4400" dirty="0">
                <a:latin typeface="Times New Roman" panose="02020603050405020304" pitchFamily="18" charset="0"/>
                <a:cs typeface="Times New Roman" panose="02020603050405020304" pitchFamily="18" charset="0"/>
              </a:rPr>
              <a:t> chi </a:t>
            </a:r>
            <a:r>
              <a:rPr lang="en-US" sz="4400" dirty="0" err="1">
                <a:latin typeface="Times New Roman" panose="02020603050405020304" pitchFamily="18" charset="0"/>
                <a:cs typeface="Times New Roman" panose="02020603050405020304" pitchFamily="18" charset="0"/>
              </a:rPr>
              <a:t>tiết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miêu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tả</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hành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động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Sơn Tinh và Thuỷ Tinh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trong</a:t>
            </a:r>
            <a:r>
              <a:rPr lang="en-US" sz="4400" dirty="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 </a:t>
            </a:r>
            <a:r>
              <a:rPr lang="en-US" sz="4400" dirty="0">
                <a:latin typeface="Times New Roman" panose="02020603050405020304" pitchFamily="18" charset="0"/>
                <a:cs typeface="Times New Roman" panose="02020603050405020304" pitchFamily="18" charset="0"/>
              </a:rPr>
              <a:t>c</a:t>
            </a:r>
            <a:r>
              <a:rPr lang="vi-VN" sz="4400" dirty="0">
                <a:latin typeface="Times New Roman" panose="02020603050405020304" pitchFamily="18" charset="0"/>
                <a:cs typeface="Times New Roman" panose="02020603050405020304" pitchFamily="18" charset="0"/>
              </a:rPr>
              <a:t>ảnh giao tranh </a:t>
            </a:r>
            <a:r>
              <a:rPr lang="vi-VN" sz="4400" dirty="0">
                <a:latin typeface="+mj-lt"/>
              </a:rPr>
              <a:t>?</a:t>
            </a:r>
            <a:endParaRPr lang="en-US" sz="4400" dirty="0">
              <a:latin typeface="+mj-lt"/>
            </a:endParaRPr>
          </a:p>
          <a:p>
            <a:pPr algn="just">
              <a:lnSpc>
                <a:spcPct val="150000"/>
              </a:lnSpc>
            </a:pPr>
            <a:r>
              <a:rPr lang="en-US" sz="4200" i="1" dirty="0">
                <a:latin typeface="Times New Roman" panose="02020603050405020304" pitchFamily="18" charset="0"/>
                <a:cs typeface="Times New Roman" panose="02020603050405020304" pitchFamily="18" charset="0"/>
              </a:rPr>
              <a:t>T</a:t>
            </a:r>
            <a:r>
              <a:rPr lang="vi-VN" sz="4200" i="1" dirty="0">
                <a:latin typeface="Times New Roman" panose="02020603050405020304" pitchFamily="18" charset="0"/>
                <a:cs typeface="Times New Roman" panose="02020603050405020304" pitchFamily="18" charset="0"/>
              </a:rPr>
              <a:t>ức khắc niệm chú, đất nẩy vù lên cao; đưa tay vẫy hùm, voi, báo; </a:t>
            </a:r>
            <a:r>
              <a:rPr lang="en-US" sz="4200" i="1" dirty="0">
                <a:latin typeface="Times New Roman" panose="02020603050405020304" pitchFamily="18" charset="0"/>
                <a:cs typeface="Times New Roman" panose="02020603050405020304" pitchFamily="18" charset="0"/>
              </a:rPr>
              <a:t>c</a:t>
            </a:r>
            <a:r>
              <a:rPr lang="vi-VN" sz="4200" i="1" dirty="0">
                <a:latin typeface="Times New Roman" panose="02020603050405020304" pitchFamily="18" charset="0"/>
                <a:cs typeface="Times New Roman" panose="02020603050405020304" pitchFamily="18" charset="0"/>
              </a:rPr>
              <a:t>ưỡi lưng rồng hung hăng; cá voi quác mồm to muốn đớp, cá mập quẫy đuôi cuồng nhe răng,các con vật đuôi quắp, nhe nanh, giơ vuốt; đạp long đất núi, gầm, xông xáo; cuộc chiến khiến cho máu vọt phì reo muôn ngấn hồng;...</a:t>
            </a:r>
            <a:endParaRPr lang="en-US" sz="4200" i="1" dirty="0">
              <a:latin typeface="Times New Roman" panose="02020603050405020304" pitchFamily="18" charset="0"/>
              <a:cs typeface="Times New Roman" panose="02020603050405020304" pitchFamily="18" charset="0"/>
            </a:endParaRPr>
          </a:p>
          <a:p>
            <a:pPr marL="571500" indent="-571500" algn="just">
              <a:lnSpc>
                <a:spcPct val="150000"/>
              </a:lnSpc>
              <a:buFont typeface="Wingdings" panose="05000000000000000000" pitchFamily="2" charset="2"/>
              <a:buChar char="§"/>
            </a:pPr>
            <a:endParaRPr lang="vi-VN" sz="4400" dirty="0">
              <a:latin typeface="+mj-lt"/>
            </a:endParaRPr>
          </a:p>
          <a:p>
            <a:pPr algn="just">
              <a:lnSpc>
                <a:spcPct val="150000"/>
              </a:lnSpc>
            </a:pPr>
            <a:endParaRPr lang="vi-VN" sz="4400" dirty="0">
              <a:latin typeface="+mj-lt"/>
            </a:endParaRPr>
          </a:p>
        </p:txBody>
      </p:sp>
      <p:sp>
        <p:nvSpPr>
          <p:cNvPr id="14" name="Freeform 4"/>
          <p:cNvSpPr/>
          <p:nvPr/>
        </p:nvSpPr>
        <p:spPr>
          <a:xfrm>
            <a:off x="228600" y="1190031"/>
            <a:ext cx="1736197" cy="1286470"/>
          </a:xfrm>
          <a:custGeom>
            <a:avLst/>
            <a:gdLst/>
            <a:ahLst/>
            <a:cxnLst/>
            <a:rect l="l" t="t" r="r" b="b"/>
            <a:pathLst>
              <a:path w="6053368" h="5833933">
                <a:moveTo>
                  <a:pt x="0" y="0"/>
                </a:moveTo>
                <a:lnTo>
                  <a:pt x="6053368" y="0"/>
                </a:lnTo>
                <a:lnTo>
                  <a:pt x="6053368" y="5833933"/>
                </a:lnTo>
                <a:lnTo>
                  <a:pt x="0" y="583393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5" name="Freeform 5"/>
          <p:cNvSpPr/>
          <p:nvPr/>
        </p:nvSpPr>
        <p:spPr>
          <a:xfrm>
            <a:off x="3038305" y="8572500"/>
            <a:ext cx="2784764" cy="3790694"/>
          </a:xfrm>
          <a:custGeom>
            <a:avLst/>
            <a:gdLst/>
            <a:ahLst/>
            <a:cxnLst/>
            <a:rect l="l" t="t" r="r" b="b"/>
            <a:pathLst>
              <a:path w="4900441" h="6070366">
                <a:moveTo>
                  <a:pt x="0" y="0"/>
                </a:moveTo>
                <a:lnTo>
                  <a:pt x="4900440" y="0"/>
                </a:lnTo>
                <a:lnTo>
                  <a:pt x="4900440" y="6070366"/>
                </a:lnTo>
                <a:lnTo>
                  <a:pt x="0" y="607036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6" name="TextBox 15"/>
          <p:cNvSpPr txBox="1"/>
          <p:nvPr/>
        </p:nvSpPr>
        <p:spPr>
          <a:xfrm>
            <a:off x="7086600" y="1906553"/>
            <a:ext cx="5165197" cy="830997"/>
          </a:xfrm>
          <a:prstGeom prst="rect">
            <a:avLst/>
          </a:prstGeom>
          <a:solidFill>
            <a:schemeClr val="accent6">
              <a:lumMod val="60000"/>
              <a:lumOff val="40000"/>
            </a:schemeClr>
          </a:solidFill>
        </p:spPr>
        <p:txBody>
          <a:bodyPr wrap="none" rtlCol="0">
            <a:spAutoFit/>
          </a:bodyPr>
          <a:lstStyle/>
          <a:p>
            <a:r>
              <a:rPr lang="en-US" sz="4800" b="1" dirty="0" err="1">
                <a:solidFill>
                  <a:srgbClr val="3333FF"/>
                </a:solidFill>
                <a:latin typeface="Times New Roman" panose="02020603050405020304" pitchFamily="18" charset="0"/>
                <a:cs typeface="Times New Roman" panose="02020603050405020304" pitchFamily="18" charset="0"/>
              </a:rPr>
              <a:t>Hoạt</a:t>
            </a:r>
            <a:r>
              <a:rPr lang="en-US" sz="4800" b="1" dirty="0">
                <a:solidFill>
                  <a:srgbClr val="3333FF"/>
                </a:solidFill>
                <a:latin typeface="Times New Roman" panose="02020603050405020304" pitchFamily="18" charset="0"/>
                <a:cs typeface="Times New Roman" panose="02020603050405020304" pitchFamily="18" charset="0"/>
              </a:rPr>
              <a:t> </a:t>
            </a:r>
            <a:r>
              <a:rPr lang="en-US" sz="4800" b="1" dirty="0" err="1">
                <a:solidFill>
                  <a:srgbClr val="3333FF"/>
                </a:solidFill>
                <a:latin typeface="Times New Roman" panose="02020603050405020304" pitchFamily="18" charset="0"/>
                <a:cs typeface="Times New Roman" panose="02020603050405020304" pitchFamily="18" charset="0"/>
              </a:rPr>
              <a:t>động</a:t>
            </a:r>
            <a:r>
              <a:rPr lang="en-US" sz="4800" b="1" dirty="0">
                <a:solidFill>
                  <a:srgbClr val="3333FF"/>
                </a:solidFill>
                <a:latin typeface="Times New Roman" panose="02020603050405020304" pitchFamily="18" charset="0"/>
                <a:cs typeface="Times New Roman" panose="02020603050405020304" pitchFamily="18" charset="0"/>
              </a:rPr>
              <a:t> </a:t>
            </a:r>
            <a:r>
              <a:rPr lang="en-US" sz="4800" b="1" dirty="0" err="1">
                <a:solidFill>
                  <a:srgbClr val="3333FF"/>
                </a:solidFill>
                <a:latin typeface="Times New Roman" panose="02020603050405020304" pitchFamily="18" charset="0"/>
                <a:cs typeface="Times New Roman" panose="02020603050405020304" pitchFamily="18" charset="0"/>
              </a:rPr>
              <a:t>cá</a:t>
            </a:r>
            <a:r>
              <a:rPr lang="en-US" sz="4800" b="1" dirty="0">
                <a:solidFill>
                  <a:srgbClr val="3333FF"/>
                </a:solidFill>
                <a:latin typeface="Times New Roman" panose="02020603050405020304" pitchFamily="18" charset="0"/>
                <a:cs typeface="Times New Roman" panose="02020603050405020304" pitchFamily="18" charset="0"/>
              </a:rPr>
              <a:t> </a:t>
            </a:r>
            <a:r>
              <a:rPr lang="en-US" sz="4800" b="1" dirty="0" err="1">
                <a:solidFill>
                  <a:srgbClr val="3333FF"/>
                </a:solidFill>
                <a:latin typeface="Times New Roman" panose="02020603050405020304" pitchFamily="18" charset="0"/>
                <a:cs typeface="Times New Roman" panose="02020603050405020304" pitchFamily="18" charset="0"/>
              </a:rPr>
              <a:t>nhân</a:t>
            </a:r>
            <a:endParaRPr lang="en-US" sz="4800" b="1" dirty="0">
              <a:solidFill>
                <a:srgbClr val="3333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068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28600" y="266700"/>
            <a:ext cx="17526000" cy="923330"/>
          </a:xfrm>
          <a:prstGeom prst="rect">
            <a:avLst/>
          </a:prstGeom>
        </p:spPr>
        <p:txBody>
          <a:bodyPr wrap="square">
            <a:spAutoFit/>
          </a:bodyPr>
          <a:lstStyle/>
          <a:p>
            <a:pPr algn="just"/>
            <a:r>
              <a:rPr lang="en-US" sz="5400" b="1" dirty="0">
                <a:solidFill>
                  <a:schemeClr val="accent6">
                    <a:lumMod val="50000"/>
                  </a:schemeClr>
                </a:solidFill>
                <a:latin typeface="Times New Roman" panose="02020603050405020304" pitchFamily="18" charset="0"/>
                <a:cs typeface="Times New Roman" panose="02020603050405020304" pitchFamily="18" charset="0"/>
              </a:rPr>
              <a:t>4. </a:t>
            </a:r>
            <a:r>
              <a:rPr lang="vi-VN" sz="5400" b="1" dirty="0">
                <a:solidFill>
                  <a:schemeClr val="accent6">
                    <a:lumMod val="50000"/>
                  </a:schemeClr>
                </a:solidFill>
                <a:latin typeface="+mj-lt"/>
              </a:rPr>
              <a:t>Tìm hiểu cuộc giao tranh giữa Sơn Tinh và Thuỷ Tinh</a:t>
            </a:r>
            <a:endParaRPr lang="en-US" sz="5400" b="1" dirty="0">
              <a:solidFill>
                <a:schemeClr val="accent6">
                  <a:lumMod val="50000"/>
                </a:schemeClr>
              </a:solidFill>
              <a:latin typeface="+mj-lt"/>
            </a:endParaRPr>
          </a:p>
        </p:txBody>
      </p:sp>
      <p:sp>
        <p:nvSpPr>
          <p:cNvPr id="9" name="TextBox 8"/>
          <p:cNvSpPr txBox="1"/>
          <p:nvPr/>
        </p:nvSpPr>
        <p:spPr>
          <a:xfrm>
            <a:off x="3034842" y="1392425"/>
            <a:ext cx="2408480" cy="769441"/>
          </a:xfrm>
          <a:prstGeom prst="rect">
            <a:avLst/>
          </a:prstGeom>
          <a:noFill/>
        </p:spPr>
        <p:txBody>
          <a:bodyPr wrap="none" rtlCol="0">
            <a:spAutoFit/>
          </a:bodyPr>
          <a:lstStyle/>
          <a:p>
            <a:r>
              <a:rPr lang="en-US" sz="4400" b="1" dirty="0" err="1">
                <a:solidFill>
                  <a:srgbClr val="FF0000"/>
                </a:solidFill>
                <a:latin typeface="Times New Roman" panose="02020603050405020304" pitchFamily="18" charset="0"/>
                <a:cs typeface="Times New Roman" panose="02020603050405020304" pitchFamily="18" charset="0"/>
              </a:rPr>
              <a:t>Sơn</a:t>
            </a:r>
            <a:r>
              <a:rPr lang="en-US" sz="4400" b="1" dirty="0">
                <a:solidFill>
                  <a:srgbClr val="FF0000"/>
                </a:solidFill>
                <a:latin typeface="Times New Roman" panose="02020603050405020304" pitchFamily="18" charset="0"/>
                <a:cs typeface="Times New Roman" panose="02020603050405020304" pitchFamily="18" charset="0"/>
              </a:rPr>
              <a:t> Tinh</a:t>
            </a:r>
          </a:p>
        </p:txBody>
      </p:sp>
      <p:sp>
        <p:nvSpPr>
          <p:cNvPr id="10" name="TextBox 9"/>
          <p:cNvSpPr txBox="1"/>
          <p:nvPr/>
        </p:nvSpPr>
        <p:spPr>
          <a:xfrm>
            <a:off x="12602223" y="1392425"/>
            <a:ext cx="2754728" cy="769441"/>
          </a:xfrm>
          <a:prstGeom prst="rect">
            <a:avLst/>
          </a:prstGeom>
          <a:noFill/>
        </p:spPr>
        <p:txBody>
          <a:bodyPr wrap="none" rtlCol="0">
            <a:spAutoFit/>
          </a:bodyPr>
          <a:lstStyle/>
          <a:p>
            <a:r>
              <a:rPr lang="en-US" sz="4400" b="1" dirty="0" err="1">
                <a:solidFill>
                  <a:srgbClr val="FF0000"/>
                </a:solidFill>
                <a:latin typeface="Times New Roman" panose="02020603050405020304" pitchFamily="18" charset="0"/>
                <a:cs typeface="Times New Roman" panose="02020603050405020304" pitchFamily="18" charset="0"/>
              </a:rPr>
              <a:t>Thủy</a:t>
            </a:r>
            <a:r>
              <a:rPr lang="en-US" sz="4400" b="1" dirty="0">
                <a:solidFill>
                  <a:srgbClr val="FF0000"/>
                </a:solidFill>
                <a:latin typeface="Times New Roman" panose="02020603050405020304" pitchFamily="18" charset="0"/>
                <a:cs typeface="Times New Roman" panose="02020603050405020304" pitchFamily="18" charset="0"/>
              </a:rPr>
              <a:t> Tinh</a:t>
            </a:r>
          </a:p>
        </p:txBody>
      </p:sp>
      <p:cxnSp>
        <p:nvCxnSpPr>
          <p:cNvPr id="4" name="Straight Connector 3"/>
          <p:cNvCxnSpPr/>
          <p:nvPr/>
        </p:nvCxnSpPr>
        <p:spPr>
          <a:xfrm flipH="1">
            <a:off x="8984672" y="1714500"/>
            <a:ext cx="6928" cy="4953000"/>
          </a:xfrm>
          <a:prstGeom prst="line">
            <a:avLst/>
          </a:prstGeom>
        </p:spPr>
        <p:style>
          <a:lnRef idx="3">
            <a:schemeClr val="accent6"/>
          </a:lnRef>
          <a:fillRef idx="0">
            <a:schemeClr val="accent6"/>
          </a:fillRef>
          <a:effectRef idx="2">
            <a:schemeClr val="accent6"/>
          </a:effectRef>
          <a:fontRef idx="minor">
            <a:schemeClr val="tx1"/>
          </a:fontRef>
        </p:style>
      </p:cxnSp>
      <p:sp>
        <p:nvSpPr>
          <p:cNvPr id="7" name="Rectangle 6"/>
          <p:cNvSpPr/>
          <p:nvPr/>
        </p:nvSpPr>
        <p:spPr>
          <a:xfrm>
            <a:off x="228600" y="2161866"/>
            <a:ext cx="8575964" cy="4708981"/>
          </a:xfrm>
          <a:prstGeom prst="rect">
            <a:avLst/>
          </a:prstGeom>
        </p:spPr>
        <p:txBody>
          <a:bodyPr wrap="square">
            <a:spAutoFit/>
          </a:bodyPr>
          <a:lstStyle/>
          <a:p>
            <a:pPr algn="just">
              <a:lnSpc>
                <a:spcPct val="150000"/>
              </a:lnSpc>
            </a:pPr>
            <a:r>
              <a:rPr lang="en-US" sz="4000" i="1" dirty="0">
                <a:latin typeface="Times New Roman" panose="02020603050405020304" pitchFamily="18" charset="0"/>
                <a:cs typeface="Times New Roman" panose="02020603050405020304" pitchFamily="18" charset="0"/>
              </a:rPr>
              <a:t>T</a:t>
            </a:r>
            <a:r>
              <a:rPr lang="vi-VN" sz="4000" i="1" dirty="0">
                <a:latin typeface="+mj-lt"/>
              </a:rPr>
              <a:t>ức khắc niệm chú, đất nẩy vù lên cao; đưa tay vẫy hùm, voi, báo; các con vật đuôi quắp, nhe nanh, giơ vuốt; đạp long đất núi, gầm, xông xáo; cuộc chiến khiến cho máu vọt phì reo muôn ngấn hồng;...</a:t>
            </a:r>
            <a:endParaRPr lang="en-US" sz="4000" i="1" dirty="0">
              <a:latin typeface="+mj-lt"/>
            </a:endParaRPr>
          </a:p>
        </p:txBody>
      </p:sp>
      <p:sp>
        <p:nvSpPr>
          <p:cNvPr id="17" name="Rectangle 16"/>
          <p:cNvSpPr/>
          <p:nvPr/>
        </p:nvSpPr>
        <p:spPr>
          <a:xfrm>
            <a:off x="9254836" y="2151475"/>
            <a:ext cx="8575964" cy="2763642"/>
          </a:xfrm>
          <a:prstGeom prst="rect">
            <a:avLst/>
          </a:prstGeom>
        </p:spPr>
        <p:txBody>
          <a:bodyPr wrap="square">
            <a:spAutoFit/>
          </a:bodyPr>
          <a:lstStyle/>
          <a:p>
            <a:pPr algn="just">
              <a:lnSpc>
                <a:spcPct val="150000"/>
              </a:lnSpc>
            </a:pPr>
            <a:r>
              <a:rPr lang="en-US" sz="4000" i="1" dirty="0">
                <a:latin typeface="Times New Roman" panose="02020603050405020304" pitchFamily="18" charset="0"/>
                <a:cs typeface="Times New Roman" panose="02020603050405020304" pitchFamily="18" charset="0"/>
              </a:rPr>
              <a:t>C</a:t>
            </a:r>
            <a:r>
              <a:rPr lang="vi-VN" sz="4000" i="1" dirty="0">
                <a:latin typeface="Times New Roman" panose="02020603050405020304" pitchFamily="18" charset="0"/>
                <a:cs typeface="Times New Roman" panose="02020603050405020304" pitchFamily="18" charset="0"/>
              </a:rPr>
              <a:t>ưỡi lưng rồng hung hăng; cá voi quác mồm to muốn đớp, cá mập quẫy đuôi cuồng nhe răng,...</a:t>
            </a:r>
            <a:endParaRPr lang="en-US" sz="4000" i="1" dirty="0">
              <a:latin typeface="+mj-lt"/>
            </a:endParaRPr>
          </a:p>
        </p:txBody>
      </p:sp>
      <p:sp>
        <p:nvSpPr>
          <p:cNvPr id="18" name="Right Arrow 17"/>
          <p:cNvSpPr/>
          <p:nvPr/>
        </p:nvSpPr>
        <p:spPr>
          <a:xfrm>
            <a:off x="228600" y="7848600"/>
            <a:ext cx="1066800" cy="838200"/>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9" name="Rounded Rectangle 18"/>
          <p:cNvSpPr/>
          <p:nvPr/>
        </p:nvSpPr>
        <p:spPr>
          <a:xfrm>
            <a:off x="1447800" y="7027215"/>
            <a:ext cx="16383000" cy="9144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4400" dirty="0">
                <a:solidFill>
                  <a:schemeClr val="tx1"/>
                </a:solidFill>
                <a:latin typeface="Times New Roman" panose="02020603050405020304" pitchFamily="18" charset="0"/>
                <a:cs typeface="Times New Roman" panose="02020603050405020304" pitchFamily="18" charset="0"/>
              </a:rPr>
              <a:t>Cuộc giao tranh dữ dội được khắc hoạ rất </a:t>
            </a:r>
            <a:r>
              <a:rPr lang="vi-VN" sz="4400" dirty="0">
                <a:solidFill>
                  <a:srgbClr val="3333FF"/>
                </a:solidFill>
                <a:latin typeface="Times New Roman" panose="02020603050405020304" pitchFamily="18" charset="0"/>
                <a:cs typeface="Times New Roman" panose="02020603050405020304" pitchFamily="18" charset="0"/>
              </a:rPr>
              <a:t>sinh động</a:t>
            </a:r>
            <a:r>
              <a:rPr lang="vi-VN" sz="4400" dirty="0">
                <a:solidFill>
                  <a:schemeClr val="tx1"/>
                </a:solidFill>
                <a:latin typeface="Times New Roman" panose="02020603050405020304" pitchFamily="18" charset="0"/>
                <a:cs typeface="Times New Roman" panose="02020603050405020304" pitchFamily="18" charset="0"/>
              </a:rPr>
              <a:t>.</a:t>
            </a:r>
            <a:endParaRPr lang="en-US" sz="4400" dirty="0">
              <a:solidFill>
                <a:schemeClr val="tx1"/>
              </a:solidFill>
              <a:latin typeface="Times New Roman" panose="02020603050405020304" pitchFamily="18" charset="0"/>
              <a:cs typeface="Times New Roman" panose="02020603050405020304" pitchFamily="18" charset="0"/>
            </a:endParaRPr>
          </a:p>
        </p:txBody>
      </p:sp>
      <p:sp>
        <p:nvSpPr>
          <p:cNvPr id="20" name="Rounded Rectangle 19"/>
          <p:cNvSpPr/>
          <p:nvPr/>
        </p:nvSpPr>
        <p:spPr>
          <a:xfrm>
            <a:off x="1447800" y="8267700"/>
            <a:ext cx="16383000" cy="163383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4400" dirty="0">
                <a:solidFill>
                  <a:srgbClr val="3333FF"/>
                </a:solidFill>
                <a:latin typeface="Times New Roman" panose="02020603050405020304" pitchFamily="18" charset="0"/>
                <a:cs typeface="Times New Roman" panose="02020603050405020304" pitchFamily="18" charset="0"/>
              </a:rPr>
              <a:t>Nghệ thuật: </a:t>
            </a:r>
            <a:r>
              <a:rPr lang="vi-VN" sz="4400" dirty="0">
                <a:solidFill>
                  <a:schemeClr val="tx1"/>
                </a:solidFill>
                <a:latin typeface="Times New Roman" panose="02020603050405020304" pitchFamily="18" charset="0"/>
                <a:cs typeface="Times New Roman" panose="02020603050405020304" pitchFamily="18" charset="0"/>
              </a:rPr>
              <a:t>sử dụng các yếu tố kì ảo với trí tưởng tượng bay bổng, phong phú, sáng tạo</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biện</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pháp</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liệt</a:t>
            </a:r>
            <a:r>
              <a:rPr lang="en-US" sz="4400" dirty="0">
                <a:solidFill>
                  <a:schemeClr val="tx1"/>
                </a:solidFill>
                <a:latin typeface="Times New Roman" panose="02020603050405020304" pitchFamily="18" charset="0"/>
                <a:cs typeface="Times New Roman" panose="02020603050405020304" pitchFamily="18" charset="0"/>
              </a:rPr>
              <a:t> kê, </a:t>
            </a:r>
            <a:r>
              <a:rPr lang="en-US" sz="4400" dirty="0" err="1">
                <a:solidFill>
                  <a:schemeClr val="tx1"/>
                </a:solidFill>
                <a:latin typeface="Times New Roman" panose="02020603050405020304" pitchFamily="18" charset="0"/>
                <a:cs typeface="Times New Roman" panose="02020603050405020304" pitchFamily="18" charset="0"/>
              </a:rPr>
              <a:t>nhân</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hoá</a:t>
            </a:r>
            <a:r>
              <a:rPr lang="en-US" sz="4400" dirty="0">
                <a:solidFill>
                  <a:schemeClr val="tx1"/>
                </a:solidFill>
                <a:latin typeface="Times New Roman" panose="02020603050405020304" pitchFamily="18" charset="0"/>
                <a:cs typeface="Times New Roman" panose="02020603050405020304" pitchFamily="18" charset="0"/>
              </a:rPr>
              <a:t>, từ </a:t>
            </a:r>
            <a:r>
              <a:rPr lang="en-US" sz="4400" dirty="0" err="1">
                <a:solidFill>
                  <a:schemeClr val="tx1"/>
                </a:solidFill>
                <a:latin typeface="Times New Roman" panose="02020603050405020304" pitchFamily="18" charset="0"/>
                <a:cs typeface="Times New Roman" panose="02020603050405020304" pitchFamily="18" charset="0"/>
              </a:rPr>
              <a:t>ngữ</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biểu</a:t>
            </a:r>
            <a:r>
              <a:rPr lang="en-US" sz="4400" dirty="0">
                <a:solidFill>
                  <a:schemeClr val="tx1"/>
                </a:solidFill>
                <a:latin typeface="Times New Roman" panose="02020603050405020304" pitchFamily="18" charset="0"/>
                <a:cs typeface="Times New Roman" panose="02020603050405020304" pitchFamily="18" charset="0"/>
              </a:rPr>
              <a:t> cảm,...</a:t>
            </a:r>
          </a:p>
        </p:txBody>
      </p:sp>
    </p:spTree>
    <p:extLst>
      <p:ext uri="{BB962C8B-B14F-4D97-AF65-F5344CB8AC3E}">
        <p14:creationId xmlns:p14="http://schemas.microsoft.com/office/powerpoint/2010/main" val="1023127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37"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arn(outVertical)">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1000"/>
                                        <p:tgtEl>
                                          <p:spTgt spid="18"/>
                                        </p:tgtEl>
                                      </p:cBhvr>
                                    </p:animEffect>
                                    <p:anim calcmode="lin" valueType="num">
                                      <p:cBhvr>
                                        <p:cTn id="32" dur="1000" fill="hold"/>
                                        <p:tgtEl>
                                          <p:spTgt spid="18"/>
                                        </p:tgtEl>
                                        <p:attrNameLst>
                                          <p:attrName>ppt_x</p:attrName>
                                        </p:attrNameLst>
                                      </p:cBhvr>
                                      <p:tavLst>
                                        <p:tav tm="0">
                                          <p:val>
                                            <p:strVal val="#ppt_x"/>
                                          </p:val>
                                        </p:tav>
                                        <p:tav tm="100000">
                                          <p:val>
                                            <p:strVal val="#ppt_x"/>
                                          </p:val>
                                        </p:tav>
                                      </p:tavLst>
                                    </p:anim>
                                    <p:anim calcmode="lin" valueType="num">
                                      <p:cBhvr>
                                        <p:cTn id="33" dur="1000" fill="hold"/>
                                        <p:tgtEl>
                                          <p:spTgt spid="18"/>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1000"/>
                                        <p:tgtEl>
                                          <p:spTgt spid="19"/>
                                        </p:tgtEl>
                                      </p:cBhvr>
                                    </p:animEffect>
                                    <p:anim calcmode="lin" valueType="num">
                                      <p:cBhvr>
                                        <p:cTn id="37" dur="1000" fill="hold"/>
                                        <p:tgtEl>
                                          <p:spTgt spid="19"/>
                                        </p:tgtEl>
                                        <p:attrNameLst>
                                          <p:attrName>ppt_x</p:attrName>
                                        </p:attrNameLst>
                                      </p:cBhvr>
                                      <p:tavLst>
                                        <p:tav tm="0">
                                          <p:val>
                                            <p:strVal val="#ppt_x"/>
                                          </p:val>
                                        </p:tav>
                                        <p:tav tm="100000">
                                          <p:val>
                                            <p:strVal val="#ppt_x"/>
                                          </p:val>
                                        </p:tav>
                                      </p:tavLst>
                                    </p:anim>
                                    <p:anim calcmode="lin" valueType="num">
                                      <p:cBhvr>
                                        <p:cTn id="38" dur="1000" fill="hold"/>
                                        <p:tgtEl>
                                          <p:spTgt spid="19"/>
                                        </p:tgtEl>
                                        <p:attrNameLst>
                                          <p:attrName>ppt_y</p:attrName>
                                        </p:attrNameLst>
                                      </p:cBhvr>
                                      <p:tavLst>
                                        <p:tav tm="0">
                                          <p:val>
                                            <p:strVal val="#ppt_y+.1"/>
                                          </p:val>
                                        </p:tav>
                                        <p:tav tm="100000">
                                          <p:val>
                                            <p:strVal val="#ppt_y"/>
                                          </p:val>
                                        </p:tav>
                                      </p:tavLst>
                                    </p:anim>
                                  </p:childTnLst>
                                </p:cTn>
                              </p:par>
                            </p:childTnLst>
                          </p:cTn>
                        </p:par>
                        <p:par>
                          <p:cTn id="39" fill="hold">
                            <p:stCondLst>
                              <p:cond delay="1000"/>
                            </p:stCondLst>
                            <p:childTnLst>
                              <p:par>
                                <p:cTn id="40" presetID="42" presetClass="entr" presetSubtype="0" fill="hold" grpId="0" nodeType="after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anim calcmode="lin" valueType="num">
                                      <p:cBhvr>
                                        <p:cTn id="43" dur="1000" fill="hold"/>
                                        <p:tgtEl>
                                          <p:spTgt spid="20"/>
                                        </p:tgtEl>
                                        <p:attrNameLst>
                                          <p:attrName>ppt_x</p:attrName>
                                        </p:attrNameLst>
                                      </p:cBhvr>
                                      <p:tavLst>
                                        <p:tav tm="0">
                                          <p:val>
                                            <p:strVal val="#ppt_x"/>
                                          </p:val>
                                        </p:tav>
                                        <p:tav tm="100000">
                                          <p:val>
                                            <p:strVal val="#ppt_x"/>
                                          </p:val>
                                        </p:tav>
                                      </p:tavLst>
                                    </p:anim>
                                    <p:anim calcmode="lin" valueType="num">
                                      <p:cBhvr>
                                        <p:cTn id="4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7" grpId="0"/>
      <p:bldP spid="17" grpId="0"/>
      <p:bldP spid="18" grpId="0" animBg="1"/>
      <p:bldP spid="19" grpId="0" animBg="1"/>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438416" y="1166978"/>
            <a:ext cx="14644766" cy="10141500"/>
          </a:xfrm>
          <a:custGeom>
            <a:avLst/>
            <a:gdLst/>
            <a:ahLst/>
            <a:cxnLst/>
            <a:rect l="l" t="t" r="r" b="b"/>
            <a:pathLst>
              <a:path w="14644766" h="10141500">
                <a:moveTo>
                  <a:pt x="0" y="0"/>
                </a:moveTo>
                <a:lnTo>
                  <a:pt x="14644766" y="0"/>
                </a:lnTo>
                <a:lnTo>
                  <a:pt x="14644766" y="10141500"/>
                </a:lnTo>
                <a:lnTo>
                  <a:pt x="0" y="101415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2634034" y="2370200"/>
            <a:ext cx="3882276" cy="2203191"/>
          </a:xfrm>
          <a:custGeom>
            <a:avLst/>
            <a:gdLst/>
            <a:ahLst/>
            <a:cxnLst/>
            <a:rect l="l" t="t" r="r" b="b"/>
            <a:pathLst>
              <a:path w="3882276" h="2203191">
                <a:moveTo>
                  <a:pt x="0" y="0"/>
                </a:moveTo>
                <a:lnTo>
                  <a:pt x="3882275" y="0"/>
                </a:lnTo>
                <a:lnTo>
                  <a:pt x="3882275" y="2203192"/>
                </a:lnTo>
                <a:lnTo>
                  <a:pt x="0" y="2203192"/>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n-US"/>
          </a:p>
        </p:txBody>
      </p:sp>
      <p:sp>
        <p:nvSpPr>
          <p:cNvPr id="4" name="Freeform 4"/>
          <p:cNvSpPr/>
          <p:nvPr/>
        </p:nvSpPr>
        <p:spPr>
          <a:xfrm>
            <a:off x="0" y="5213703"/>
            <a:ext cx="4732890" cy="2048051"/>
          </a:xfrm>
          <a:custGeom>
            <a:avLst/>
            <a:gdLst/>
            <a:ahLst/>
            <a:cxnLst/>
            <a:rect l="l" t="t" r="r" b="b"/>
            <a:pathLst>
              <a:path w="4732890" h="2048051">
                <a:moveTo>
                  <a:pt x="0" y="0"/>
                </a:moveTo>
                <a:lnTo>
                  <a:pt x="4732890" y="0"/>
                </a:lnTo>
                <a:lnTo>
                  <a:pt x="4732890" y="2048051"/>
                </a:lnTo>
                <a:lnTo>
                  <a:pt x="0" y="2048051"/>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en-US"/>
          </a:p>
        </p:txBody>
      </p:sp>
      <p:sp>
        <p:nvSpPr>
          <p:cNvPr id="5" name="Freeform 5"/>
          <p:cNvSpPr/>
          <p:nvPr/>
        </p:nvSpPr>
        <p:spPr>
          <a:xfrm>
            <a:off x="-2098355" y="3199208"/>
            <a:ext cx="4464800" cy="1339440"/>
          </a:xfrm>
          <a:custGeom>
            <a:avLst/>
            <a:gdLst/>
            <a:ahLst/>
            <a:cxnLst/>
            <a:rect l="l" t="t" r="r" b="b"/>
            <a:pathLst>
              <a:path w="4464800" h="1339440">
                <a:moveTo>
                  <a:pt x="0" y="0"/>
                </a:moveTo>
                <a:lnTo>
                  <a:pt x="4464800" y="0"/>
                </a:lnTo>
                <a:lnTo>
                  <a:pt x="4464800" y="1339440"/>
                </a:lnTo>
                <a:lnTo>
                  <a:pt x="0" y="1339440"/>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txBody>
          <a:bodyPr/>
          <a:lstStyle/>
          <a:p>
            <a:endParaRPr lang="en-US"/>
          </a:p>
        </p:txBody>
      </p:sp>
      <p:sp>
        <p:nvSpPr>
          <p:cNvPr id="6" name="Freeform 6"/>
          <p:cNvSpPr/>
          <p:nvPr/>
        </p:nvSpPr>
        <p:spPr>
          <a:xfrm>
            <a:off x="-3369437" y="8234275"/>
            <a:ext cx="4732890" cy="2048051"/>
          </a:xfrm>
          <a:custGeom>
            <a:avLst/>
            <a:gdLst/>
            <a:ahLst/>
            <a:cxnLst/>
            <a:rect l="l" t="t" r="r" b="b"/>
            <a:pathLst>
              <a:path w="4732890" h="2048051">
                <a:moveTo>
                  <a:pt x="0" y="0"/>
                </a:moveTo>
                <a:lnTo>
                  <a:pt x="4732890" y="0"/>
                </a:lnTo>
                <a:lnTo>
                  <a:pt x="4732890" y="2048050"/>
                </a:lnTo>
                <a:lnTo>
                  <a:pt x="0" y="2048050"/>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en-US"/>
          </a:p>
        </p:txBody>
      </p:sp>
      <p:sp>
        <p:nvSpPr>
          <p:cNvPr id="7" name="Freeform 7"/>
          <p:cNvSpPr/>
          <p:nvPr/>
        </p:nvSpPr>
        <p:spPr>
          <a:xfrm>
            <a:off x="1367918" y="8156704"/>
            <a:ext cx="2539875" cy="2185301"/>
          </a:xfrm>
          <a:custGeom>
            <a:avLst/>
            <a:gdLst/>
            <a:ahLst/>
            <a:cxnLst/>
            <a:rect l="l" t="t" r="r" b="b"/>
            <a:pathLst>
              <a:path w="2539875" h="2185301">
                <a:moveTo>
                  <a:pt x="0" y="0"/>
                </a:moveTo>
                <a:lnTo>
                  <a:pt x="2539874" y="0"/>
                </a:lnTo>
                <a:lnTo>
                  <a:pt x="2539874" y="2185301"/>
                </a:lnTo>
                <a:lnTo>
                  <a:pt x="0" y="2185301"/>
                </a:lnTo>
                <a:lnTo>
                  <a:pt x="0" y="0"/>
                </a:lnTo>
                <a:close/>
              </a:path>
            </a:pathLst>
          </a:custGeom>
          <a:blipFill>
            <a:blip r:embed="rId4">
              <a:extLst>
                <a:ext uri="{96DAC541-7B7A-43D3-8B79-37D633B846F1}">
                  <asvg:svgBlip xmlns:asvg="http://schemas.microsoft.com/office/drawing/2016/SVG/main" r:embed="rId5"/>
                </a:ext>
              </a:extLst>
            </a:blip>
            <a:stretch>
              <a:fillRect r="-52853" b="-818"/>
            </a:stretch>
          </a:blipFill>
          <a:ln cap="sq">
            <a:noFill/>
            <a:prstDash val="solid"/>
            <a:miter/>
          </a:ln>
        </p:spPr>
        <p:txBody>
          <a:bodyPr/>
          <a:lstStyle/>
          <a:p>
            <a:endParaRPr lang="en-US"/>
          </a:p>
        </p:txBody>
      </p:sp>
      <p:sp>
        <p:nvSpPr>
          <p:cNvPr id="8" name="Freeform 8"/>
          <p:cNvSpPr/>
          <p:nvPr/>
        </p:nvSpPr>
        <p:spPr>
          <a:xfrm flipH="1">
            <a:off x="3946514" y="8293955"/>
            <a:ext cx="1572752" cy="2048051"/>
          </a:xfrm>
          <a:custGeom>
            <a:avLst/>
            <a:gdLst/>
            <a:ahLst/>
            <a:cxnLst/>
            <a:rect l="l" t="t" r="r" b="b"/>
            <a:pathLst>
              <a:path w="1572752" h="2048051">
                <a:moveTo>
                  <a:pt x="1572752" y="0"/>
                </a:moveTo>
                <a:lnTo>
                  <a:pt x="0" y="0"/>
                </a:lnTo>
                <a:lnTo>
                  <a:pt x="0" y="2048050"/>
                </a:lnTo>
                <a:lnTo>
                  <a:pt x="1572752" y="2048050"/>
                </a:lnTo>
                <a:lnTo>
                  <a:pt x="1572752" y="0"/>
                </a:lnTo>
                <a:close/>
              </a:path>
            </a:pathLst>
          </a:custGeom>
          <a:blipFill>
            <a:blip r:embed="rId6">
              <a:extLst>
                <a:ext uri="{96DAC541-7B7A-43D3-8B79-37D633B846F1}">
                  <asvg:svgBlip xmlns:asvg="http://schemas.microsoft.com/office/drawing/2016/SVG/main" r:embed="rId7"/>
                </a:ext>
              </a:extLst>
            </a:blip>
            <a:stretch>
              <a:fillRect l="-200930"/>
            </a:stretch>
          </a:blipFill>
          <a:ln cap="sq">
            <a:noFill/>
            <a:prstDash val="solid"/>
            <a:miter/>
          </a:ln>
        </p:spPr>
        <p:txBody>
          <a:bodyPr/>
          <a:lstStyle/>
          <a:p>
            <a:endParaRPr lang="en-US"/>
          </a:p>
        </p:txBody>
      </p:sp>
      <p:sp>
        <p:nvSpPr>
          <p:cNvPr id="9" name="Freeform 9"/>
          <p:cNvSpPr/>
          <p:nvPr/>
        </p:nvSpPr>
        <p:spPr>
          <a:xfrm>
            <a:off x="5027062" y="5413233"/>
            <a:ext cx="1489248" cy="2040880"/>
          </a:xfrm>
          <a:custGeom>
            <a:avLst/>
            <a:gdLst/>
            <a:ahLst/>
            <a:cxnLst/>
            <a:rect l="l" t="t" r="r" b="b"/>
            <a:pathLst>
              <a:path w="1489248" h="2040880">
                <a:moveTo>
                  <a:pt x="0" y="0"/>
                </a:moveTo>
                <a:lnTo>
                  <a:pt x="1489247" y="0"/>
                </a:lnTo>
                <a:lnTo>
                  <a:pt x="1489247" y="2040880"/>
                </a:lnTo>
                <a:lnTo>
                  <a:pt x="0" y="2040880"/>
                </a:lnTo>
                <a:lnTo>
                  <a:pt x="0" y="0"/>
                </a:lnTo>
                <a:close/>
              </a:path>
            </a:pathLst>
          </a:custGeom>
          <a:blipFill>
            <a:blip r:embed="rId10">
              <a:extLst>
                <a:ext uri="{96DAC541-7B7A-43D3-8B79-37D633B846F1}">
                  <asvg:svgBlip xmlns:asvg="http://schemas.microsoft.com/office/drawing/2016/SVG/main" r:embed="rId11"/>
                </a:ext>
              </a:extLst>
            </a:blip>
            <a:stretch>
              <a:fillRect t="-123257" r="-316263"/>
            </a:stretch>
          </a:blipFill>
        </p:spPr>
        <p:txBody>
          <a:bodyPr/>
          <a:lstStyle/>
          <a:p>
            <a:endParaRPr lang="en-US"/>
          </a:p>
        </p:txBody>
      </p:sp>
      <p:sp>
        <p:nvSpPr>
          <p:cNvPr id="10" name="Freeform 10"/>
          <p:cNvSpPr/>
          <p:nvPr/>
        </p:nvSpPr>
        <p:spPr>
          <a:xfrm>
            <a:off x="5183603" y="3471796"/>
            <a:ext cx="3981171" cy="11497967"/>
          </a:xfrm>
          <a:custGeom>
            <a:avLst/>
            <a:gdLst/>
            <a:ahLst/>
            <a:cxnLst/>
            <a:rect l="l" t="t" r="r" b="b"/>
            <a:pathLst>
              <a:path w="3981171" h="11497967">
                <a:moveTo>
                  <a:pt x="0" y="0"/>
                </a:moveTo>
                <a:lnTo>
                  <a:pt x="3981171" y="0"/>
                </a:lnTo>
                <a:lnTo>
                  <a:pt x="3981171" y="11497967"/>
                </a:lnTo>
                <a:lnTo>
                  <a:pt x="0" y="1149796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grpSp>
        <p:nvGrpSpPr>
          <p:cNvPr id="13" name="Group 13"/>
          <p:cNvGrpSpPr/>
          <p:nvPr/>
        </p:nvGrpSpPr>
        <p:grpSpPr>
          <a:xfrm>
            <a:off x="4375645" y="580592"/>
            <a:ext cx="399053" cy="399053"/>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txBody>
            <a:bodyPr/>
            <a:lstStyle/>
            <a:p>
              <a:endParaRPr lang="en-US"/>
            </a:p>
          </p:txBody>
        </p:sp>
        <p:sp>
          <p:nvSpPr>
            <p:cNvPr id="15" name="TextBox 15"/>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sp>
        <p:nvSpPr>
          <p:cNvPr id="16" name="Freeform 16"/>
          <p:cNvSpPr/>
          <p:nvPr/>
        </p:nvSpPr>
        <p:spPr>
          <a:xfrm>
            <a:off x="7107402" y="126806"/>
            <a:ext cx="1308260" cy="1306625"/>
          </a:xfrm>
          <a:custGeom>
            <a:avLst/>
            <a:gdLst/>
            <a:ahLst/>
            <a:cxnLst/>
            <a:rect l="l" t="t" r="r" b="b"/>
            <a:pathLst>
              <a:path w="1308260" h="1306625">
                <a:moveTo>
                  <a:pt x="0" y="0"/>
                </a:moveTo>
                <a:lnTo>
                  <a:pt x="1308260" y="0"/>
                </a:lnTo>
                <a:lnTo>
                  <a:pt x="1308260" y="1306625"/>
                </a:lnTo>
                <a:lnTo>
                  <a:pt x="0" y="1306625"/>
                </a:lnTo>
                <a:lnTo>
                  <a:pt x="0" y="0"/>
                </a:lnTo>
                <a:close/>
              </a:path>
            </a:pathLst>
          </a:custGeom>
          <a:blipFill>
            <a:blip r:embed="rId14">
              <a:extLst>
                <a:ext uri="{96DAC541-7B7A-43D3-8B79-37D633B846F1}">
                  <asvg:svgBlip xmlns:asvg="http://schemas.microsoft.com/office/drawing/2016/SVG/main" r:embed="rId15"/>
                </a:ext>
              </a:extLst>
            </a:blip>
            <a:stretch>
              <a:fillRect/>
            </a:stretch>
          </a:blipFill>
          <a:ln cap="sq">
            <a:noFill/>
            <a:prstDash val="solid"/>
            <a:miter/>
          </a:ln>
        </p:spPr>
        <p:txBody>
          <a:bodyPr/>
          <a:lstStyle/>
          <a:p>
            <a:endParaRPr lang="en-US"/>
          </a:p>
        </p:txBody>
      </p:sp>
      <p:sp>
        <p:nvSpPr>
          <p:cNvPr id="17" name="Freeform 17"/>
          <p:cNvSpPr/>
          <p:nvPr/>
        </p:nvSpPr>
        <p:spPr>
          <a:xfrm>
            <a:off x="16490714" y="8453154"/>
            <a:ext cx="1537173" cy="1535251"/>
          </a:xfrm>
          <a:custGeom>
            <a:avLst/>
            <a:gdLst/>
            <a:ahLst/>
            <a:cxnLst/>
            <a:rect l="l" t="t" r="r" b="b"/>
            <a:pathLst>
              <a:path w="1537173" h="1535251">
                <a:moveTo>
                  <a:pt x="0" y="0"/>
                </a:moveTo>
                <a:lnTo>
                  <a:pt x="1537172" y="0"/>
                </a:lnTo>
                <a:lnTo>
                  <a:pt x="1537172" y="1535251"/>
                </a:lnTo>
                <a:lnTo>
                  <a:pt x="0" y="1535251"/>
                </a:lnTo>
                <a:lnTo>
                  <a:pt x="0" y="0"/>
                </a:lnTo>
                <a:close/>
              </a:path>
            </a:pathLst>
          </a:custGeom>
          <a:blipFill>
            <a:blip r:embed="rId14">
              <a:extLst>
                <a:ext uri="{96DAC541-7B7A-43D3-8B79-37D633B846F1}">
                  <asvg:svgBlip xmlns:asvg="http://schemas.microsoft.com/office/drawing/2016/SVG/main" r:embed="rId15"/>
                </a:ext>
              </a:extLst>
            </a:blip>
            <a:stretch>
              <a:fillRect/>
            </a:stretch>
          </a:blipFill>
          <a:ln cap="sq">
            <a:noFill/>
            <a:prstDash val="solid"/>
            <a:miter/>
          </a:ln>
        </p:spPr>
        <p:txBody>
          <a:bodyPr/>
          <a:lstStyle/>
          <a:p>
            <a:endParaRPr lang="en-US"/>
          </a:p>
        </p:txBody>
      </p:sp>
      <p:sp>
        <p:nvSpPr>
          <p:cNvPr id="18" name="TextBox 4"/>
          <p:cNvSpPr txBox="1"/>
          <p:nvPr/>
        </p:nvSpPr>
        <p:spPr>
          <a:xfrm>
            <a:off x="9044108" y="2578626"/>
            <a:ext cx="8437426" cy="2438168"/>
          </a:xfrm>
          <a:prstGeom prst="rect">
            <a:avLst/>
          </a:prstGeom>
        </p:spPr>
        <p:txBody>
          <a:bodyPr wrap="square" lIns="0" tIns="0" rIns="0" bIns="0" rtlCol="0" anchor="t">
            <a:spAutoFit/>
          </a:bodyPr>
          <a:lstStyle/>
          <a:p>
            <a:pPr algn="ctr">
              <a:lnSpc>
                <a:spcPct val="150000"/>
              </a:lnSpc>
            </a:pPr>
            <a:r>
              <a:rPr lang="en-US" sz="12000" b="1" spc="-471" dirty="0">
                <a:solidFill>
                  <a:srgbClr val="683E38"/>
                </a:solidFill>
                <a:latin typeface="Times New Roman" panose="02020603050405020304" pitchFamily="18" charset="0"/>
                <a:cs typeface="Times New Roman" panose="02020603050405020304" pitchFamily="18" charset="0"/>
              </a:rPr>
              <a:t>III. </a:t>
            </a:r>
            <a:r>
              <a:rPr lang="en-US" sz="12000" b="1" spc="-471" dirty="0" err="1">
                <a:solidFill>
                  <a:srgbClr val="683E38"/>
                </a:solidFill>
                <a:latin typeface="Times New Roman" panose="02020603050405020304" pitchFamily="18" charset="0"/>
                <a:cs typeface="Times New Roman" panose="02020603050405020304" pitchFamily="18" charset="0"/>
              </a:rPr>
              <a:t>Tổng</a:t>
            </a:r>
            <a:r>
              <a:rPr lang="en-US" sz="12000" b="1" spc="-471" dirty="0">
                <a:solidFill>
                  <a:srgbClr val="683E38"/>
                </a:solidFill>
                <a:latin typeface="Times New Roman" panose="02020603050405020304" pitchFamily="18" charset="0"/>
                <a:cs typeface="Times New Roman" panose="02020603050405020304" pitchFamily="18" charset="0"/>
              </a:rPr>
              <a:t> </a:t>
            </a:r>
            <a:r>
              <a:rPr lang="en-US" sz="12000" b="1" spc="-471" dirty="0" err="1">
                <a:solidFill>
                  <a:srgbClr val="683E38"/>
                </a:solidFill>
                <a:latin typeface="Times New Roman" panose="02020603050405020304" pitchFamily="18" charset="0"/>
                <a:cs typeface="Times New Roman" panose="02020603050405020304" pitchFamily="18" charset="0"/>
              </a:rPr>
              <a:t>kết</a:t>
            </a:r>
            <a:endParaRPr lang="en-US" sz="12000" b="1" spc="-471" dirty="0">
              <a:solidFill>
                <a:srgbClr val="683E38"/>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65946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552545" y="800100"/>
            <a:ext cx="17182909" cy="1015663"/>
          </a:xfrm>
          <a:prstGeom prst="rect">
            <a:avLst/>
          </a:prstGeom>
          <a:solidFill>
            <a:schemeClr val="bg1"/>
          </a:solidFill>
        </p:spPr>
        <p:txBody>
          <a:bodyPr wrap="none" rtlCol="0">
            <a:spAutoFit/>
          </a:bodyPr>
          <a:lstStyle/>
          <a:p>
            <a:r>
              <a:rPr lang="en-US" sz="6000" b="1" dirty="0" err="1">
                <a:solidFill>
                  <a:schemeClr val="accent6">
                    <a:lumMod val="50000"/>
                  </a:schemeClr>
                </a:solidFill>
                <a:latin typeface="Times New Roman" panose="02020603050405020304" pitchFamily="18" charset="0"/>
                <a:cs typeface="Times New Roman" panose="02020603050405020304" pitchFamily="18" charset="0"/>
              </a:rPr>
              <a:t>Em</a:t>
            </a:r>
            <a:r>
              <a:rPr lang="en-US" sz="6000" b="1" dirty="0">
                <a:solidFill>
                  <a:schemeClr val="accent6">
                    <a:lumMod val="50000"/>
                  </a:schemeClr>
                </a:solidFill>
                <a:latin typeface="Times New Roman" panose="02020603050405020304" pitchFamily="18" charset="0"/>
                <a:cs typeface="Times New Roman" panose="02020603050405020304" pitchFamily="18" charset="0"/>
              </a:rPr>
              <a:t> </a:t>
            </a:r>
            <a:r>
              <a:rPr lang="en-US" sz="6000" b="1" dirty="0" err="1">
                <a:solidFill>
                  <a:schemeClr val="accent6">
                    <a:lumMod val="50000"/>
                  </a:schemeClr>
                </a:solidFill>
                <a:latin typeface="Times New Roman" panose="02020603050405020304" pitchFamily="18" charset="0"/>
                <a:cs typeface="Times New Roman" panose="02020603050405020304" pitchFamily="18" charset="0"/>
              </a:rPr>
              <a:t>hãy</a:t>
            </a:r>
            <a:r>
              <a:rPr lang="en-US" sz="6000" b="1" dirty="0">
                <a:solidFill>
                  <a:schemeClr val="accent6">
                    <a:lumMod val="50000"/>
                  </a:schemeClr>
                </a:solidFill>
                <a:latin typeface="Times New Roman" panose="02020603050405020304" pitchFamily="18" charset="0"/>
                <a:cs typeface="Times New Roman" panose="02020603050405020304" pitchFamily="18" charset="0"/>
              </a:rPr>
              <a:t> </a:t>
            </a:r>
            <a:r>
              <a:rPr lang="en-US" sz="6000" b="1" dirty="0" err="1">
                <a:solidFill>
                  <a:schemeClr val="accent6">
                    <a:lumMod val="50000"/>
                  </a:schemeClr>
                </a:solidFill>
                <a:latin typeface="Times New Roman" panose="02020603050405020304" pitchFamily="18" charset="0"/>
                <a:cs typeface="Times New Roman" panose="02020603050405020304" pitchFamily="18" charset="0"/>
              </a:rPr>
              <a:t>quan</a:t>
            </a:r>
            <a:r>
              <a:rPr lang="en-US" sz="6000" b="1" dirty="0">
                <a:solidFill>
                  <a:schemeClr val="accent6">
                    <a:lumMod val="50000"/>
                  </a:schemeClr>
                </a:solidFill>
                <a:latin typeface="Times New Roman" panose="02020603050405020304" pitchFamily="18" charset="0"/>
                <a:cs typeface="Times New Roman" panose="02020603050405020304" pitchFamily="18" charset="0"/>
              </a:rPr>
              <a:t> </a:t>
            </a:r>
            <a:r>
              <a:rPr lang="en-US" sz="6000" b="1" dirty="0" err="1">
                <a:solidFill>
                  <a:schemeClr val="accent6">
                    <a:lumMod val="50000"/>
                  </a:schemeClr>
                </a:solidFill>
                <a:latin typeface="Times New Roman" panose="02020603050405020304" pitchFamily="18" charset="0"/>
                <a:cs typeface="Times New Roman" panose="02020603050405020304" pitchFamily="18" charset="0"/>
              </a:rPr>
              <a:t>sát</a:t>
            </a:r>
            <a:r>
              <a:rPr lang="en-US" sz="6000" b="1" dirty="0">
                <a:solidFill>
                  <a:schemeClr val="accent6">
                    <a:lumMod val="50000"/>
                  </a:schemeClr>
                </a:solidFill>
                <a:latin typeface="Times New Roman" panose="02020603050405020304" pitchFamily="18" charset="0"/>
                <a:cs typeface="Times New Roman" panose="02020603050405020304" pitchFamily="18" charset="0"/>
              </a:rPr>
              <a:t> </a:t>
            </a:r>
            <a:r>
              <a:rPr lang="en-US" sz="6000" b="1" dirty="0" err="1">
                <a:solidFill>
                  <a:schemeClr val="accent6">
                    <a:lumMod val="50000"/>
                  </a:schemeClr>
                </a:solidFill>
                <a:latin typeface="Times New Roman" panose="02020603050405020304" pitchFamily="18" charset="0"/>
                <a:cs typeface="Times New Roman" panose="02020603050405020304" pitchFamily="18" charset="0"/>
              </a:rPr>
              <a:t>hình</a:t>
            </a:r>
            <a:r>
              <a:rPr lang="en-US" sz="6000" b="1" dirty="0">
                <a:solidFill>
                  <a:schemeClr val="accent6">
                    <a:lumMod val="50000"/>
                  </a:schemeClr>
                </a:solidFill>
                <a:latin typeface="Times New Roman" panose="02020603050405020304" pitchFamily="18" charset="0"/>
                <a:cs typeface="Times New Roman" panose="02020603050405020304" pitchFamily="18" charset="0"/>
              </a:rPr>
              <a:t> ảnh </a:t>
            </a:r>
            <a:r>
              <a:rPr lang="en-US" sz="6000" b="1" dirty="0" err="1">
                <a:solidFill>
                  <a:schemeClr val="accent6">
                    <a:lumMod val="50000"/>
                  </a:schemeClr>
                </a:solidFill>
                <a:latin typeface="Times New Roman" panose="02020603050405020304" pitchFamily="18" charset="0"/>
                <a:cs typeface="Times New Roman" panose="02020603050405020304" pitchFamily="18" charset="0"/>
              </a:rPr>
              <a:t>và</a:t>
            </a:r>
            <a:r>
              <a:rPr lang="en-US" sz="6000" b="1" dirty="0">
                <a:solidFill>
                  <a:schemeClr val="accent6">
                    <a:lumMod val="50000"/>
                  </a:schemeClr>
                </a:solidFill>
                <a:latin typeface="Times New Roman" panose="02020603050405020304" pitchFamily="18" charset="0"/>
                <a:cs typeface="Times New Roman" panose="02020603050405020304" pitchFamily="18" charset="0"/>
              </a:rPr>
              <a:t> </a:t>
            </a:r>
            <a:r>
              <a:rPr lang="en-US" sz="6000" b="1" dirty="0" err="1">
                <a:solidFill>
                  <a:schemeClr val="accent6">
                    <a:lumMod val="50000"/>
                  </a:schemeClr>
                </a:solidFill>
                <a:latin typeface="Times New Roman" panose="02020603050405020304" pitchFamily="18" charset="0"/>
                <a:cs typeface="Times New Roman" panose="02020603050405020304" pitchFamily="18" charset="0"/>
              </a:rPr>
              <a:t>đoán</a:t>
            </a:r>
            <a:r>
              <a:rPr lang="en-US" sz="6000" b="1" dirty="0">
                <a:solidFill>
                  <a:schemeClr val="accent6">
                    <a:lumMod val="50000"/>
                  </a:schemeClr>
                </a:solidFill>
                <a:latin typeface="Times New Roman" panose="02020603050405020304" pitchFamily="18" charset="0"/>
                <a:cs typeface="Times New Roman" panose="02020603050405020304" pitchFamily="18" charset="0"/>
              </a:rPr>
              <a:t> </a:t>
            </a:r>
            <a:r>
              <a:rPr lang="en-US" sz="6000" b="1" dirty="0" err="1">
                <a:solidFill>
                  <a:schemeClr val="accent6">
                    <a:lumMod val="50000"/>
                  </a:schemeClr>
                </a:solidFill>
                <a:latin typeface="Times New Roman" panose="02020603050405020304" pitchFamily="18" charset="0"/>
                <a:cs typeface="Times New Roman" panose="02020603050405020304" pitchFamily="18" charset="0"/>
              </a:rPr>
              <a:t>tên</a:t>
            </a:r>
            <a:r>
              <a:rPr lang="en-US" sz="6000" b="1" dirty="0">
                <a:solidFill>
                  <a:schemeClr val="accent6">
                    <a:lumMod val="50000"/>
                  </a:schemeClr>
                </a:solidFill>
                <a:latin typeface="Times New Roman" panose="02020603050405020304" pitchFamily="18" charset="0"/>
                <a:cs typeface="Times New Roman" panose="02020603050405020304" pitchFamily="18" charset="0"/>
              </a:rPr>
              <a:t> các </a:t>
            </a:r>
            <a:r>
              <a:rPr lang="en-US" sz="6000" b="1" dirty="0" err="1">
                <a:solidFill>
                  <a:schemeClr val="accent6">
                    <a:lumMod val="50000"/>
                  </a:schemeClr>
                </a:solidFill>
                <a:latin typeface="Times New Roman" panose="02020603050405020304" pitchFamily="18" charset="0"/>
                <a:cs typeface="Times New Roman" panose="02020603050405020304" pitchFamily="18" charset="0"/>
              </a:rPr>
              <a:t>nhân</a:t>
            </a:r>
            <a:r>
              <a:rPr lang="en-US" sz="6000" b="1" dirty="0">
                <a:solidFill>
                  <a:schemeClr val="accent6">
                    <a:lumMod val="50000"/>
                  </a:schemeClr>
                </a:solidFill>
                <a:latin typeface="Times New Roman" panose="02020603050405020304" pitchFamily="18" charset="0"/>
                <a:cs typeface="Times New Roman" panose="02020603050405020304" pitchFamily="18" charset="0"/>
              </a:rPr>
              <a:t> </a:t>
            </a:r>
            <a:r>
              <a:rPr lang="en-US" sz="6000" b="1" dirty="0" err="1">
                <a:solidFill>
                  <a:schemeClr val="accent6">
                    <a:lumMod val="50000"/>
                  </a:schemeClr>
                </a:solidFill>
                <a:latin typeface="Times New Roman" panose="02020603050405020304" pitchFamily="18" charset="0"/>
                <a:cs typeface="Times New Roman" panose="02020603050405020304" pitchFamily="18" charset="0"/>
              </a:rPr>
              <a:t>vật</a:t>
            </a:r>
            <a:endParaRPr lang="en-US" sz="6000" b="1" dirty="0">
              <a:solidFill>
                <a:schemeClr val="accent6">
                  <a:lumMod val="50000"/>
                </a:schemeClr>
              </a:solidFill>
              <a:latin typeface="Times New Roman" panose="02020603050405020304" pitchFamily="18" charset="0"/>
              <a:cs typeface="Times New Roman" panose="02020603050405020304" pitchFamily="18" charset="0"/>
            </a:endParaRPr>
          </a:p>
        </p:txBody>
      </p:sp>
      <p:pic>
        <p:nvPicPr>
          <p:cNvPr id="35" name="Picture 34" descr="TOP 12 mẫu Phân tích nhân vật Sơn Tinh có sử dụng biện pháp tu từ (2024)  SIÊU HA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2705100"/>
            <a:ext cx="8102774" cy="5181600"/>
          </a:xfrm>
          <a:prstGeom prst="rect">
            <a:avLst/>
          </a:prstGeom>
          <a:noFill/>
          <a:ln>
            <a:noFill/>
          </a:ln>
        </p:spPr>
      </p:pic>
      <p:pic>
        <p:nvPicPr>
          <p:cNvPr id="36" name="Picture 35" descr="Sơn Tinh Thủy Tinh - phần 2 APK للاندرويد تنزيل"/>
          <p:cNvPicPr/>
          <p:nvPr/>
        </p:nvPicPr>
        <p:blipFill rotWithShape="1">
          <a:blip r:embed="rId3" cstate="print">
            <a:extLst>
              <a:ext uri="{28A0092B-C50C-407E-A947-70E740481C1C}">
                <a14:useLocalDpi xmlns:a14="http://schemas.microsoft.com/office/drawing/2010/main" val="0"/>
              </a:ext>
            </a:extLst>
          </a:blip>
          <a:srcRect r="5129"/>
          <a:stretch/>
        </p:blipFill>
        <p:spPr bwMode="auto">
          <a:xfrm>
            <a:off x="9321973" y="2705100"/>
            <a:ext cx="8305800" cy="5181600"/>
          </a:xfrm>
          <a:prstGeom prst="rect">
            <a:avLst/>
          </a:prstGeom>
          <a:noFill/>
          <a:ln>
            <a:noFill/>
          </a:ln>
        </p:spPr>
      </p:pic>
      <p:sp>
        <p:nvSpPr>
          <p:cNvPr id="37" name="TextBox 36"/>
          <p:cNvSpPr txBox="1"/>
          <p:nvPr/>
        </p:nvSpPr>
        <p:spPr>
          <a:xfrm>
            <a:off x="2967952" y="8343900"/>
            <a:ext cx="3538469" cy="923330"/>
          </a:xfrm>
          <a:prstGeom prst="rect">
            <a:avLst/>
          </a:prstGeom>
          <a:solidFill>
            <a:schemeClr val="accent6">
              <a:lumMod val="60000"/>
              <a:lumOff val="40000"/>
            </a:schemeClr>
          </a:solidFill>
        </p:spPr>
        <p:txBody>
          <a:bodyPr wrap="none" rtlCol="0">
            <a:spAutoFit/>
          </a:bodyPr>
          <a:lstStyle/>
          <a:p>
            <a:r>
              <a:rPr lang="en-US" sz="5400" b="1" dirty="0">
                <a:solidFill>
                  <a:srgbClr val="3333FF"/>
                </a:solidFill>
                <a:latin typeface="Times New Roman" panose="02020603050405020304" pitchFamily="18" charset="0"/>
                <a:cs typeface="Times New Roman" panose="02020603050405020304" pitchFamily="18" charset="0"/>
              </a:rPr>
              <a:t>SƠN TINH</a:t>
            </a:r>
          </a:p>
        </p:txBody>
      </p:sp>
      <p:sp>
        <p:nvSpPr>
          <p:cNvPr id="38" name="TextBox 37"/>
          <p:cNvSpPr txBox="1"/>
          <p:nvPr/>
        </p:nvSpPr>
        <p:spPr>
          <a:xfrm>
            <a:off x="11705638" y="8343900"/>
            <a:ext cx="4089838" cy="923330"/>
          </a:xfrm>
          <a:prstGeom prst="rect">
            <a:avLst/>
          </a:prstGeom>
          <a:solidFill>
            <a:schemeClr val="accent6">
              <a:lumMod val="60000"/>
              <a:lumOff val="40000"/>
            </a:schemeClr>
          </a:solidFill>
        </p:spPr>
        <p:txBody>
          <a:bodyPr wrap="none" rtlCol="0">
            <a:spAutoFit/>
          </a:bodyPr>
          <a:lstStyle/>
          <a:p>
            <a:r>
              <a:rPr lang="en-US" sz="5400" b="1" dirty="0">
                <a:solidFill>
                  <a:srgbClr val="3333FF"/>
                </a:solidFill>
                <a:latin typeface="Times New Roman" panose="02020603050405020304" pitchFamily="18" charset="0"/>
                <a:cs typeface="Times New Roman" panose="02020603050405020304" pitchFamily="18" charset="0"/>
              </a:rPr>
              <a:t>THỦY TINH</a:t>
            </a:r>
          </a:p>
        </p:txBody>
      </p:sp>
    </p:spTree>
    <p:extLst>
      <p:ext uri="{BB962C8B-B14F-4D97-AF65-F5344CB8AC3E}">
        <p14:creationId xmlns:p14="http://schemas.microsoft.com/office/powerpoint/2010/main" val="422532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p:cTn id="13" dur="500" fill="hold"/>
                                        <p:tgtEl>
                                          <p:spTgt spid="35"/>
                                        </p:tgtEl>
                                        <p:attrNameLst>
                                          <p:attrName>ppt_w</p:attrName>
                                        </p:attrNameLst>
                                      </p:cBhvr>
                                      <p:tavLst>
                                        <p:tav tm="0">
                                          <p:val>
                                            <p:fltVal val="0"/>
                                          </p:val>
                                        </p:tav>
                                        <p:tav tm="100000">
                                          <p:val>
                                            <p:strVal val="#ppt_w"/>
                                          </p:val>
                                        </p:tav>
                                      </p:tavLst>
                                    </p:anim>
                                    <p:anim calcmode="lin" valueType="num">
                                      <p:cBhvr>
                                        <p:cTn id="14" dur="500" fill="hold"/>
                                        <p:tgtEl>
                                          <p:spTgt spid="35"/>
                                        </p:tgtEl>
                                        <p:attrNameLst>
                                          <p:attrName>ppt_h</p:attrName>
                                        </p:attrNameLst>
                                      </p:cBhvr>
                                      <p:tavLst>
                                        <p:tav tm="0">
                                          <p:val>
                                            <p:fltVal val="0"/>
                                          </p:val>
                                        </p:tav>
                                        <p:tav tm="100000">
                                          <p:val>
                                            <p:strVal val="#ppt_h"/>
                                          </p:val>
                                        </p:tav>
                                      </p:tavLst>
                                    </p:anim>
                                    <p:animEffect transition="in" filter="fade">
                                      <p:cBhvr>
                                        <p:cTn id="15" dur="500"/>
                                        <p:tgtEl>
                                          <p:spTgt spid="3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1000"/>
                                        <p:tgtEl>
                                          <p:spTgt spid="37"/>
                                        </p:tgtEl>
                                      </p:cBhvr>
                                    </p:animEffect>
                                    <p:anim calcmode="lin" valueType="num">
                                      <p:cBhvr>
                                        <p:cTn id="21" dur="1000" fill="hold"/>
                                        <p:tgtEl>
                                          <p:spTgt spid="37"/>
                                        </p:tgtEl>
                                        <p:attrNameLst>
                                          <p:attrName>ppt_x</p:attrName>
                                        </p:attrNameLst>
                                      </p:cBhvr>
                                      <p:tavLst>
                                        <p:tav tm="0">
                                          <p:val>
                                            <p:strVal val="#ppt_x"/>
                                          </p:val>
                                        </p:tav>
                                        <p:tav tm="100000">
                                          <p:val>
                                            <p:strVal val="#ppt_x"/>
                                          </p:val>
                                        </p:tav>
                                      </p:tavLst>
                                    </p:anim>
                                    <p:anim calcmode="lin" valueType="num">
                                      <p:cBhvr>
                                        <p:cTn id="22"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p:cTn id="27" dur="500" fill="hold"/>
                                        <p:tgtEl>
                                          <p:spTgt spid="36"/>
                                        </p:tgtEl>
                                        <p:attrNameLst>
                                          <p:attrName>ppt_w</p:attrName>
                                        </p:attrNameLst>
                                      </p:cBhvr>
                                      <p:tavLst>
                                        <p:tav tm="0">
                                          <p:val>
                                            <p:fltVal val="0"/>
                                          </p:val>
                                        </p:tav>
                                        <p:tav tm="100000">
                                          <p:val>
                                            <p:strVal val="#ppt_w"/>
                                          </p:val>
                                        </p:tav>
                                      </p:tavLst>
                                    </p:anim>
                                    <p:anim calcmode="lin" valueType="num">
                                      <p:cBhvr>
                                        <p:cTn id="28" dur="500" fill="hold"/>
                                        <p:tgtEl>
                                          <p:spTgt spid="36"/>
                                        </p:tgtEl>
                                        <p:attrNameLst>
                                          <p:attrName>ppt_h</p:attrName>
                                        </p:attrNameLst>
                                      </p:cBhvr>
                                      <p:tavLst>
                                        <p:tav tm="0">
                                          <p:val>
                                            <p:fltVal val="0"/>
                                          </p:val>
                                        </p:tav>
                                        <p:tav tm="100000">
                                          <p:val>
                                            <p:strVal val="#ppt_h"/>
                                          </p:val>
                                        </p:tav>
                                      </p:tavLst>
                                    </p:anim>
                                    <p:animEffect transition="in" filter="fade">
                                      <p:cBhvr>
                                        <p:cTn id="29" dur="500"/>
                                        <p:tgtEl>
                                          <p:spTgt spid="36"/>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7" grpId="0" animBg="1"/>
      <p:bldP spid="3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a:off x="14907965" y="3832190"/>
            <a:ext cx="399053" cy="399053"/>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E2A"/>
            </a:solidFill>
          </p:spPr>
          <p:txBody>
            <a:bodyPr/>
            <a:lstStyle/>
            <a:p>
              <a:endParaRPr lang="en-US"/>
            </a:p>
          </p:txBody>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9" name="Group 9"/>
          <p:cNvGrpSpPr/>
          <p:nvPr/>
        </p:nvGrpSpPr>
        <p:grpSpPr>
          <a:xfrm>
            <a:off x="1214597" y="1028700"/>
            <a:ext cx="399053" cy="399053"/>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E2A"/>
            </a:solidFill>
          </p:spPr>
          <p:txBody>
            <a:bodyPr/>
            <a:lstStyle/>
            <a:p>
              <a:endParaRPr lang="en-US"/>
            </a:p>
          </p:txBody>
        </p:sp>
        <p:sp>
          <p:nvSpPr>
            <p:cNvPr id="11" name="TextBox 11"/>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17" name="Group 17"/>
          <p:cNvGrpSpPr/>
          <p:nvPr/>
        </p:nvGrpSpPr>
        <p:grpSpPr>
          <a:xfrm>
            <a:off x="16860247" y="5542553"/>
            <a:ext cx="399053" cy="399053"/>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txBody>
            <a:bodyPr/>
            <a:lstStyle/>
            <a:p>
              <a:endParaRPr lang="en-US"/>
            </a:p>
          </p:txBody>
        </p:sp>
        <p:sp>
          <p:nvSpPr>
            <p:cNvPr id="19" name="TextBox 19"/>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sp>
        <p:nvSpPr>
          <p:cNvPr id="21" name="Freeform 21"/>
          <p:cNvSpPr/>
          <p:nvPr/>
        </p:nvSpPr>
        <p:spPr>
          <a:xfrm>
            <a:off x="16139368" y="508249"/>
            <a:ext cx="1441758" cy="1439956"/>
          </a:xfrm>
          <a:custGeom>
            <a:avLst/>
            <a:gdLst/>
            <a:ahLst/>
            <a:cxnLst/>
            <a:rect l="l" t="t" r="r" b="b"/>
            <a:pathLst>
              <a:path w="1441758" h="1439956">
                <a:moveTo>
                  <a:pt x="0" y="0"/>
                </a:moveTo>
                <a:lnTo>
                  <a:pt x="1441758" y="0"/>
                </a:lnTo>
                <a:lnTo>
                  <a:pt x="1441758" y="1439955"/>
                </a:lnTo>
                <a:lnTo>
                  <a:pt x="0" y="1439955"/>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sp>
        <p:nvSpPr>
          <p:cNvPr id="22" name="Cloud Callout 21"/>
          <p:cNvSpPr/>
          <p:nvPr/>
        </p:nvSpPr>
        <p:spPr>
          <a:xfrm>
            <a:off x="2257285" y="225738"/>
            <a:ext cx="10713549" cy="4231961"/>
          </a:xfrm>
          <a:prstGeom prst="cloudCallout">
            <a:avLst>
              <a:gd name="adj1" fmla="val -46866"/>
              <a:gd name="adj2" fmla="val 59194"/>
            </a:avLst>
          </a:prstGeom>
          <a:solidFill>
            <a:schemeClr val="bg1"/>
          </a:solid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dirty="0">
                <a:solidFill>
                  <a:srgbClr val="FF0000"/>
                </a:solidFill>
                <a:latin typeface="+mj-lt"/>
              </a:rPr>
              <a:t>Cả ba VB đọc đều nằm trong chủ đề Thế giới kì ảo. Vậy VB này có sự khác biệt như thế nào về thể loại và nội dung so với hai VB đọc trước đó?</a:t>
            </a:r>
            <a:endParaRPr lang="en-US" sz="4000" dirty="0">
              <a:solidFill>
                <a:srgbClr val="FF0000"/>
              </a:solidFill>
              <a:latin typeface="+mj-lt"/>
            </a:endParaRPr>
          </a:p>
        </p:txBody>
      </p:sp>
      <p:grpSp>
        <p:nvGrpSpPr>
          <p:cNvPr id="23" name="Group 22">
            <a:extLst>
              <a:ext uri="{FF2B5EF4-FFF2-40B4-BE49-F238E27FC236}">
                <a16:creationId xmlns:a16="http://schemas.microsoft.com/office/drawing/2014/main" id="{DFAA7BCD-3028-41D5-B536-D95521F09251}"/>
              </a:ext>
            </a:extLst>
          </p:cNvPr>
          <p:cNvGrpSpPr/>
          <p:nvPr/>
        </p:nvGrpSpPr>
        <p:grpSpPr>
          <a:xfrm>
            <a:off x="4995563" y="4762500"/>
            <a:ext cx="13063837" cy="5524500"/>
            <a:chOff x="2324101" y="3181350"/>
            <a:chExt cx="15330006" cy="6746622"/>
          </a:xfrm>
        </p:grpSpPr>
        <p:sp>
          <p:nvSpPr>
            <p:cNvPr id="24" name="Rectangle 23">
              <a:extLst>
                <a:ext uri="{FF2B5EF4-FFF2-40B4-BE49-F238E27FC236}">
                  <a16:creationId xmlns:a16="http://schemas.microsoft.com/office/drawing/2014/main" id="{0C7DBB1C-5751-4801-AB1C-A7E47CB086B2}"/>
                </a:ext>
              </a:extLst>
            </p:cNvPr>
            <p:cNvSpPr/>
            <p:nvPr/>
          </p:nvSpPr>
          <p:spPr>
            <a:xfrm>
              <a:off x="2324101" y="3181350"/>
              <a:ext cx="12420600" cy="6746622"/>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12C878A2-EDC4-482C-AFFB-14452B812D3E}"/>
                </a:ext>
              </a:extLst>
            </p:cNvPr>
            <p:cNvPicPr>
              <a:picLocks noChangeAspect="1"/>
            </p:cNvPicPr>
            <p:nvPr/>
          </p:nvPicPr>
          <p:blipFill>
            <a:blip r:embed="rId4"/>
            <a:stretch>
              <a:fillRect/>
            </a:stretch>
          </p:blipFill>
          <p:spPr>
            <a:xfrm>
              <a:off x="14401800" y="3318753"/>
              <a:ext cx="3252307" cy="6609219"/>
            </a:xfrm>
            <a:prstGeom prst="rect">
              <a:avLst/>
            </a:prstGeom>
          </p:spPr>
        </p:pic>
      </p:grpSp>
      <p:pic>
        <p:nvPicPr>
          <p:cNvPr id="26" name="Picture 25">
            <a:extLst>
              <a:ext uri="{FF2B5EF4-FFF2-40B4-BE49-F238E27FC236}">
                <a16:creationId xmlns:a16="http://schemas.microsoft.com/office/drawing/2014/main" id="{E72C7FFC-3CCC-4B5B-A8B4-FE83FDE5502F}"/>
              </a:ext>
            </a:extLst>
          </p:cNvPr>
          <p:cNvPicPr>
            <a:picLocks noChangeAspect="1"/>
          </p:cNvPicPr>
          <p:nvPr/>
        </p:nvPicPr>
        <p:blipFill>
          <a:blip r:embed="rId5"/>
          <a:stretch>
            <a:fillRect/>
          </a:stretch>
        </p:blipFill>
        <p:spPr>
          <a:xfrm flipH="1">
            <a:off x="0" y="4231243"/>
            <a:ext cx="4995563" cy="6575669"/>
          </a:xfrm>
          <a:prstGeom prst="rect">
            <a:avLst/>
          </a:prstGeom>
        </p:spPr>
      </p:pic>
      <p:sp>
        <p:nvSpPr>
          <p:cNvPr id="28" name="Rectangle 27"/>
          <p:cNvSpPr/>
          <p:nvPr/>
        </p:nvSpPr>
        <p:spPr>
          <a:xfrm>
            <a:off x="5181606" y="5143500"/>
            <a:ext cx="10212430" cy="4832092"/>
          </a:xfrm>
          <a:prstGeom prst="rect">
            <a:avLst/>
          </a:prstGeom>
        </p:spPr>
        <p:txBody>
          <a:bodyPr wrap="square">
            <a:spAutoFit/>
          </a:bodyPr>
          <a:lstStyle/>
          <a:p>
            <a:pPr marL="571500" indent="-571500" algn="just">
              <a:buFont typeface="Wingdings" panose="05000000000000000000" pitchFamily="2" charset="2"/>
              <a:buChar char="Ø"/>
            </a:pPr>
            <a:r>
              <a:rPr lang="vi-VN" sz="4400" dirty="0">
                <a:latin typeface="+mj-lt"/>
              </a:rPr>
              <a:t>Chuyện người con gái Nam Xương và Dế chọi là truyện truyền kì sử dụng các yếu tố hoang đường, kì ảo với những câu chuyện li kì. </a:t>
            </a:r>
            <a:endParaRPr lang="en-US" sz="4400" dirty="0">
              <a:latin typeface="+mj-lt"/>
            </a:endParaRPr>
          </a:p>
          <a:p>
            <a:pPr marL="571500" indent="-571500" algn="just">
              <a:buFont typeface="Wingdings" panose="05000000000000000000" pitchFamily="2" charset="2"/>
              <a:buChar char="Ø"/>
            </a:pPr>
            <a:r>
              <a:rPr lang="vi-VN" sz="4400" dirty="0">
                <a:latin typeface="+mj-lt"/>
              </a:rPr>
              <a:t>Sơn Tinh - Thuỷ Tinh là bài thơ kể lại một truyền thuyết với các yếu tố kì ảo được nhà thơ tưởng tượng, sáng tạo thêm.</a:t>
            </a:r>
            <a:endParaRPr lang="en-US" sz="44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circle(in)">
                                      <p:cBhvr>
                                        <p:cTn id="19" dur="2000"/>
                                        <p:tgtEl>
                                          <p:spTgt spid="23"/>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circle(in)">
                                      <p:cBhvr>
                                        <p:cTn id="22"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40457" y="9500220"/>
            <a:ext cx="6796745" cy="1405785"/>
            <a:chOff x="0" y="0"/>
            <a:chExt cx="1642909" cy="339806"/>
          </a:xfrm>
        </p:grpSpPr>
        <p:sp>
          <p:nvSpPr>
            <p:cNvPr id="3" name="Freeform 3"/>
            <p:cNvSpPr/>
            <p:nvPr/>
          </p:nvSpPr>
          <p:spPr>
            <a:xfrm>
              <a:off x="0" y="0"/>
              <a:ext cx="1642909" cy="339806"/>
            </a:xfrm>
            <a:custGeom>
              <a:avLst/>
              <a:gdLst/>
              <a:ahLst/>
              <a:cxnLst/>
              <a:rect l="l" t="t" r="r" b="b"/>
              <a:pathLst>
                <a:path w="1642909" h="339806">
                  <a:moveTo>
                    <a:pt x="821455" y="0"/>
                  </a:moveTo>
                  <a:cubicBezTo>
                    <a:pt x="367778" y="0"/>
                    <a:pt x="0" y="76068"/>
                    <a:pt x="0" y="169903"/>
                  </a:cubicBezTo>
                  <a:cubicBezTo>
                    <a:pt x="0" y="263738"/>
                    <a:pt x="367778" y="339806"/>
                    <a:pt x="821455" y="339806"/>
                  </a:cubicBezTo>
                  <a:cubicBezTo>
                    <a:pt x="1275131" y="339806"/>
                    <a:pt x="1642909" y="263738"/>
                    <a:pt x="1642909" y="169903"/>
                  </a:cubicBezTo>
                  <a:cubicBezTo>
                    <a:pt x="1642909" y="76068"/>
                    <a:pt x="1275131" y="0"/>
                    <a:pt x="821455" y="0"/>
                  </a:cubicBezTo>
                  <a:close/>
                </a:path>
              </a:pathLst>
            </a:custGeom>
            <a:solidFill>
              <a:srgbClr val="4D194F">
                <a:alpha val="37647"/>
              </a:srgbClr>
            </a:solidFill>
          </p:spPr>
          <p:txBody>
            <a:bodyPr/>
            <a:lstStyle/>
            <a:p>
              <a:endParaRPr lang="en-US"/>
            </a:p>
          </p:txBody>
        </p:sp>
        <p:sp>
          <p:nvSpPr>
            <p:cNvPr id="4" name="TextBox 4"/>
            <p:cNvSpPr txBox="1"/>
            <p:nvPr/>
          </p:nvSpPr>
          <p:spPr>
            <a:xfrm>
              <a:off x="154023" y="-15768"/>
              <a:ext cx="1334864" cy="323718"/>
            </a:xfrm>
            <a:prstGeom prst="rect">
              <a:avLst/>
            </a:prstGeom>
          </p:spPr>
          <p:txBody>
            <a:bodyPr lIns="50800" tIns="50800" rIns="50800" bIns="50800" rtlCol="0" anchor="ctr"/>
            <a:lstStyle/>
            <a:p>
              <a:pPr algn="ctr">
                <a:lnSpc>
                  <a:spcPts val="3662"/>
                </a:lnSpc>
              </a:pPr>
              <a:endParaRPr/>
            </a:p>
          </p:txBody>
        </p:sp>
      </p:grpSp>
      <p:sp>
        <p:nvSpPr>
          <p:cNvPr id="5" name="Freeform 5"/>
          <p:cNvSpPr/>
          <p:nvPr/>
        </p:nvSpPr>
        <p:spPr>
          <a:xfrm>
            <a:off x="794874" y="9282009"/>
            <a:ext cx="7970533" cy="1623996"/>
          </a:xfrm>
          <a:custGeom>
            <a:avLst/>
            <a:gdLst/>
            <a:ahLst/>
            <a:cxnLst/>
            <a:rect l="l" t="t" r="r" b="b"/>
            <a:pathLst>
              <a:path w="7970533" h="1623996">
                <a:moveTo>
                  <a:pt x="0" y="0"/>
                </a:moveTo>
                <a:lnTo>
                  <a:pt x="7970533" y="0"/>
                </a:lnTo>
                <a:lnTo>
                  <a:pt x="7970533" y="1623996"/>
                </a:lnTo>
                <a:lnTo>
                  <a:pt x="0" y="162399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664434">
            <a:off x="13559512" y="3402481"/>
            <a:ext cx="6647475" cy="8296380"/>
          </a:xfrm>
          <a:custGeom>
            <a:avLst/>
            <a:gdLst/>
            <a:ahLst/>
            <a:cxnLst/>
            <a:rect l="l" t="t" r="r" b="b"/>
            <a:pathLst>
              <a:path w="6647475" h="8296380">
                <a:moveTo>
                  <a:pt x="0" y="0"/>
                </a:moveTo>
                <a:lnTo>
                  <a:pt x="6647475" y="0"/>
                </a:lnTo>
                <a:lnTo>
                  <a:pt x="6647475" y="8296381"/>
                </a:lnTo>
                <a:lnTo>
                  <a:pt x="0" y="82963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flipH="1">
            <a:off x="16241349" y="109604"/>
            <a:ext cx="1925698" cy="2324851"/>
          </a:xfrm>
          <a:custGeom>
            <a:avLst/>
            <a:gdLst/>
            <a:ahLst/>
            <a:cxnLst/>
            <a:rect l="l" t="t" r="r" b="b"/>
            <a:pathLst>
              <a:path w="4236602" h="4114800">
                <a:moveTo>
                  <a:pt x="4236602" y="0"/>
                </a:moveTo>
                <a:lnTo>
                  <a:pt x="0" y="0"/>
                </a:lnTo>
                <a:lnTo>
                  <a:pt x="0" y="4114800"/>
                </a:lnTo>
                <a:lnTo>
                  <a:pt x="4236602" y="4114800"/>
                </a:lnTo>
                <a:lnTo>
                  <a:pt x="4236602"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5536119" y="6188655"/>
            <a:ext cx="2601083" cy="3311564"/>
          </a:xfrm>
          <a:custGeom>
            <a:avLst/>
            <a:gdLst/>
            <a:ahLst/>
            <a:cxnLst/>
            <a:rect l="l" t="t" r="r" b="b"/>
            <a:pathLst>
              <a:path w="2601083" h="3311564">
                <a:moveTo>
                  <a:pt x="0" y="0"/>
                </a:moveTo>
                <a:lnTo>
                  <a:pt x="2601083" y="0"/>
                </a:lnTo>
                <a:lnTo>
                  <a:pt x="2601083" y="3311565"/>
                </a:lnTo>
                <a:lnTo>
                  <a:pt x="0" y="331156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9" name="Freeform 9"/>
          <p:cNvSpPr/>
          <p:nvPr/>
        </p:nvSpPr>
        <p:spPr>
          <a:xfrm>
            <a:off x="1793606" y="6875783"/>
            <a:ext cx="3742513" cy="2624437"/>
          </a:xfrm>
          <a:custGeom>
            <a:avLst/>
            <a:gdLst/>
            <a:ahLst/>
            <a:cxnLst/>
            <a:rect l="l" t="t" r="r" b="b"/>
            <a:pathLst>
              <a:path w="3742513" h="2624437">
                <a:moveTo>
                  <a:pt x="0" y="0"/>
                </a:moveTo>
                <a:lnTo>
                  <a:pt x="3742513" y="0"/>
                </a:lnTo>
                <a:lnTo>
                  <a:pt x="3742513" y="2624437"/>
                </a:lnTo>
                <a:lnTo>
                  <a:pt x="0" y="262443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grpSp>
        <p:nvGrpSpPr>
          <p:cNvPr id="10" name="Group 10"/>
          <p:cNvGrpSpPr/>
          <p:nvPr/>
        </p:nvGrpSpPr>
        <p:grpSpPr>
          <a:xfrm>
            <a:off x="9390593" y="6317217"/>
            <a:ext cx="399053" cy="399053"/>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txBody>
            <a:bodyPr/>
            <a:lstStyle/>
            <a:p>
              <a:endParaRPr lang="en-US"/>
            </a:p>
          </p:txBody>
        </p:sp>
        <p:sp>
          <p:nvSpPr>
            <p:cNvPr id="12" name="TextBox 12"/>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13" name="Group 13"/>
          <p:cNvGrpSpPr/>
          <p:nvPr/>
        </p:nvGrpSpPr>
        <p:grpSpPr>
          <a:xfrm>
            <a:off x="11625959" y="5568548"/>
            <a:ext cx="399053" cy="399053"/>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D42A"/>
            </a:solidFill>
          </p:spPr>
          <p:txBody>
            <a:bodyPr/>
            <a:lstStyle/>
            <a:p>
              <a:endParaRPr lang="en-US"/>
            </a:p>
          </p:txBody>
        </p:sp>
        <p:sp>
          <p:nvSpPr>
            <p:cNvPr id="15" name="TextBox 15"/>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16" name="Group 16"/>
          <p:cNvGrpSpPr/>
          <p:nvPr/>
        </p:nvGrpSpPr>
        <p:grpSpPr>
          <a:xfrm>
            <a:off x="16413510" y="8859247"/>
            <a:ext cx="399053" cy="399053"/>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txBody>
            <a:bodyPr/>
            <a:lstStyle/>
            <a:p>
              <a:endParaRPr lang="en-US"/>
            </a:p>
          </p:txBody>
        </p:sp>
        <p:sp>
          <p:nvSpPr>
            <p:cNvPr id="18" name="TextBox 18"/>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19" name="Group 19"/>
          <p:cNvGrpSpPr/>
          <p:nvPr/>
        </p:nvGrpSpPr>
        <p:grpSpPr>
          <a:xfrm>
            <a:off x="16861711" y="1028700"/>
            <a:ext cx="399053" cy="399053"/>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txBody>
            <a:bodyPr/>
            <a:lstStyle/>
            <a:p>
              <a:endParaRPr lang="en-US"/>
            </a:p>
          </p:txBody>
        </p:sp>
        <p:sp>
          <p:nvSpPr>
            <p:cNvPr id="21" name="TextBox 21"/>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sp>
        <p:nvSpPr>
          <p:cNvPr id="22" name="Freeform 22"/>
          <p:cNvSpPr/>
          <p:nvPr/>
        </p:nvSpPr>
        <p:spPr>
          <a:xfrm flipH="1">
            <a:off x="12291553" y="5962129"/>
            <a:ext cx="4121956" cy="4943876"/>
          </a:xfrm>
          <a:custGeom>
            <a:avLst/>
            <a:gdLst/>
            <a:ahLst/>
            <a:cxnLst/>
            <a:rect l="l" t="t" r="r" b="b"/>
            <a:pathLst>
              <a:path w="4121956" h="4943876">
                <a:moveTo>
                  <a:pt x="4121957" y="0"/>
                </a:moveTo>
                <a:lnTo>
                  <a:pt x="0" y="0"/>
                </a:lnTo>
                <a:lnTo>
                  <a:pt x="0" y="4943876"/>
                </a:lnTo>
                <a:lnTo>
                  <a:pt x="4121957" y="4943876"/>
                </a:lnTo>
                <a:lnTo>
                  <a:pt x="4121957"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23" name="Freeform 23"/>
          <p:cNvSpPr/>
          <p:nvPr/>
        </p:nvSpPr>
        <p:spPr>
          <a:xfrm>
            <a:off x="10014986" y="7677108"/>
            <a:ext cx="1417665" cy="1415893"/>
          </a:xfrm>
          <a:custGeom>
            <a:avLst/>
            <a:gdLst/>
            <a:ahLst/>
            <a:cxnLst/>
            <a:rect l="l" t="t" r="r" b="b"/>
            <a:pathLst>
              <a:path w="1417665" h="1415893">
                <a:moveTo>
                  <a:pt x="0" y="0"/>
                </a:moveTo>
                <a:lnTo>
                  <a:pt x="1417665" y="0"/>
                </a:lnTo>
                <a:lnTo>
                  <a:pt x="1417665" y="1415893"/>
                </a:lnTo>
                <a:lnTo>
                  <a:pt x="0" y="1415893"/>
                </a:lnTo>
                <a:lnTo>
                  <a:pt x="0" y="0"/>
                </a:lnTo>
                <a:close/>
              </a:path>
            </a:pathLst>
          </a:custGeom>
          <a:blipFill>
            <a:blip r:embed="rId14">
              <a:extLst>
                <a:ext uri="{96DAC541-7B7A-43D3-8B79-37D633B846F1}">
                  <asvg:svgBlip xmlns:asvg="http://schemas.microsoft.com/office/drawing/2016/SVG/main" r:embed="rId15"/>
                </a:ext>
              </a:extLst>
            </a:blip>
            <a:stretch>
              <a:fillRect/>
            </a:stretch>
          </a:blipFill>
          <a:ln cap="sq">
            <a:noFill/>
            <a:prstDash val="solid"/>
            <a:miter/>
          </a:ln>
        </p:spPr>
        <p:txBody>
          <a:bodyPr/>
          <a:lstStyle/>
          <a:p>
            <a:endParaRPr lang="en-US"/>
          </a:p>
        </p:txBody>
      </p:sp>
      <p:sp>
        <p:nvSpPr>
          <p:cNvPr id="24" name="Freeform 24"/>
          <p:cNvSpPr/>
          <p:nvPr/>
        </p:nvSpPr>
        <p:spPr>
          <a:xfrm>
            <a:off x="16241350" y="5941554"/>
            <a:ext cx="1240723" cy="1239172"/>
          </a:xfrm>
          <a:custGeom>
            <a:avLst/>
            <a:gdLst/>
            <a:ahLst/>
            <a:cxnLst/>
            <a:rect l="l" t="t" r="r" b="b"/>
            <a:pathLst>
              <a:path w="1240723" h="1239172">
                <a:moveTo>
                  <a:pt x="0" y="0"/>
                </a:moveTo>
                <a:lnTo>
                  <a:pt x="1240723" y="0"/>
                </a:lnTo>
                <a:lnTo>
                  <a:pt x="1240723" y="1239172"/>
                </a:lnTo>
                <a:lnTo>
                  <a:pt x="0" y="1239172"/>
                </a:lnTo>
                <a:lnTo>
                  <a:pt x="0" y="0"/>
                </a:lnTo>
                <a:close/>
              </a:path>
            </a:pathLst>
          </a:custGeom>
          <a:blipFill>
            <a:blip r:embed="rId14">
              <a:extLst>
                <a:ext uri="{96DAC541-7B7A-43D3-8B79-37D633B846F1}">
                  <asvg:svgBlip xmlns:asvg="http://schemas.microsoft.com/office/drawing/2016/SVG/main" r:embed="rId15"/>
                </a:ext>
              </a:extLst>
            </a:blip>
            <a:stretch>
              <a:fillRect/>
            </a:stretch>
          </a:blipFill>
          <a:ln cap="sq">
            <a:noFill/>
            <a:prstDash val="solid"/>
            <a:miter/>
          </a:ln>
        </p:spPr>
        <p:txBody>
          <a:bodyPr/>
          <a:lstStyle/>
          <a:p>
            <a:endParaRPr lang="en-US"/>
          </a:p>
        </p:txBody>
      </p:sp>
      <p:sp>
        <p:nvSpPr>
          <p:cNvPr id="25" name="Freeform 25"/>
          <p:cNvSpPr/>
          <p:nvPr/>
        </p:nvSpPr>
        <p:spPr>
          <a:xfrm>
            <a:off x="11007702" y="432769"/>
            <a:ext cx="1592905" cy="1590914"/>
          </a:xfrm>
          <a:custGeom>
            <a:avLst/>
            <a:gdLst/>
            <a:ahLst/>
            <a:cxnLst/>
            <a:rect l="l" t="t" r="r" b="b"/>
            <a:pathLst>
              <a:path w="1592905" h="1590914">
                <a:moveTo>
                  <a:pt x="0" y="0"/>
                </a:moveTo>
                <a:lnTo>
                  <a:pt x="1592905" y="0"/>
                </a:lnTo>
                <a:lnTo>
                  <a:pt x="1592905" y="1590913"/>
                </a:lnTo>
                <a:lnTo>
                  <a:pt x="0" y="1590913"/>
                </a:lnTo>
                <a:lnTo>
                  <a:pt x="0" y="0"/>
                </a:lnTo>
                <a:close/>
              </a:path>
            </a:pathLst>
          </a:custGeom>
          <a:blipFill>
            <a:blip r:embed="rId14">
              <a:extLst>
                <a:ext uri="{96DAC541-7B7A-43D3-8B79-37D633B846F1}">
                  <asvg:svgBlip xmlns:asvg="http://schemas.microsoft.com/office/drawing/2016/SVG/main" r:embed="rId15"/>
                </a:ext>
              </a:extLst>
            </a:blip>
            <a:stretch>
              <a:fillRect/>
            </a:stretch>
          </a:blipFill>
          <a:ln cap="sq">
            <a:noFill/>
            <a:prstDash val="solid"/>
            <a:miter/>
          </a:ln>
        </p:spPr>
        <p:txBody>
          <a:bodyPr/>
          <a:lstStyle/>
          <a:p>
            <a:endParaRPr lang="en-US"/>
          </a:p>
        </p:txBody>
      </p:sp>
      <p:sp>
        <p:nvSpPr>
          <p:cNvPr id="29" name="Rectangle 28"/>
          <p:cNvSpPr/>
          <p:nvPr/>
        </p:nvSpPr>
        <p:spPr>
          <a:xfrm>
            <a:off x="757950" y="2114881"/>
            <a:ext cx="17072850" cy="6315319"/>
          </a:xfrm>
          <a:prstGeom prst="rect">
            <a:avLst/>
          </a:prstGeom>
        </p:spPr>
        <p:txBody>
          <a:bodyPr wrap="square">
            <a:spAutoFit/>
          </a:bodyPr>
          <a:lstStyle/>
          <a:p>
            <a:pPr algn="ctr">
              <a:lnSpc>
                <a:spcPct val="150000"/>
              </a:lnSpc>
            </a:pPr>
            <a:r>
              <a:rPr lang="en-US" sz="9600" b="1" spc="-471" dirty="0">
                <a:solidFill>
                  <a:srgbClr val="683E38"/>
                </a:solidFill>
                <a:latin typeface="Times New Roman" panose="02020603050405020304" pitchFamily="18" charset="0"/>
                <a:cs typeface="Times New Roman" panose="02020603050405020304" pitchFamily="18" charset="0"/>
              </a:rPr>
              <a:t>LUYỆN TẬP</a:t>
            </a:r>
          </a:p>
          <a:p>
            <a:pPr>
              <a:lnSpc>
                <a:spcPct val="150000"/>
              </a:lnSpc>
            </a:pPr>
            <a:r>
              <a:rPr lang="en-US" sz="6000" i="1" dirty="0" err="1">
                <a:latin typeface="Times New Roman" panose="02020603050405020304" pitchFamily="18" charset="0"/>
                <a:cs typeface="Times New Roman" panose="02020603050405020304" pitchFamily="18" charset="0"/>
              </a:rPr>
              <a:t>Viết</a:t>
            </a:r>
            <a:r>
              <a:rPr lang="en-US" sz="6000" i="1" dirty="0">
                <a:latin typeface="Times New Roman" panose="02020603050405020304" pitchFamily="18" charset="0"/>
                <a:cs typeface="Times New Roman" panose="02020603050405020304" pitchFamily="18" charset="0"/>
              </a:rPr>
              <a:t> </a:t>
            </a:r>
            <a:r>
              <a:rPr lang="en-US" sz="6000" i="1" dirty="0" err="1">
                <a:latin typeface="Times New Roman" panose="02020603050405020304" pitchFamily="18" charset="0"/>
                <a:cs typeface="Times New Roman" panose="02020603050405020304" pitchFamily="18" charset="0"/>
              </a:rPr>
              <a:t>đoạn</a:t>
            </a:r>
            <a:r>
              <a:rPr lang="en-US" sz="6000" i="1" dirty="0">
                <a:latin typeface="Times New Roman" panose="02020603050405020304" pitchFamily="18" charset="0"/>
                <a:cs typeface="Times New Roman" panose="02020603050405020304" pitchFamily="18" charset="0"/>
              </a:rPr>
              <a:t> </a:t>
            </a:r>
            <a:r>
              <a:rPr lang="en-US" sz="6000" i="1" dirty="0" err="1">
                <a:latin typeface="Times New Roman" panose="02020603050405020304" pitchFamily="18" charset="0"/>
                <a:cs typeface="Times New Roman" panose="02020603050405020304" pitchFamily="18" charset="0"/>
              </a:rPr>
              <a:t>văn</a:t>
            </a:r>
            <a:r>
              <a:rPr lang="en-US" sz="6000" i="1" dirty="0">
                <a:latin typeface="Times New Roman" panose="02020603050405020304" pitchFamily="18" charset="0"/>
                <a:cs typeface="Times New Roman" panose="02020603050405020304" pitchFamily="18" charset="0"/>
              </a:rPr>
              <a:t> </a:t>
            </a:r>
            <a:r>
              <a:rPr lang="en-US" sz="6000" i="1" dirty="0" err="1">
                <a:latin typeface="Times New Roman" panose="02020603050405020304" pitchFamily="18" charset="0"/>
                <a:cs typeface="Times New Roman" panose="02020603050405020304" pitchFamily="18" charset="0"/>
              </a:rPr>
              <a:t>ngắn</a:t>
            </a:r>
            <a:r>
              <a:rPr lang="en-US" sz="6000" i="1" dirty="0">
                <a:latin typeface="Times New Roman" panose="02020603050405020304" pitchFamily="18" charset="0"/>
                <a:cs typeface="Times New Roman" panose="02020603050405020304" pitchFamily="18" charset="0"/>
              </a:rPr>
              <a:t> 7-</a:t>
            </a:r>
            <a:r>
              <a:rPr lang="vi-VN" sz="6000" i="1" dirty="0">
                <a:latin typeface="Times New Roman" panose="02020603050405020304" pitchFamily="18" charset="0"/>
                <a:cs typeface="Times New Roman" panose="02020603050405020304" pitchFamily="18" charset="0"/>
              </a:rPr>
              <a:t>9</a:t>
            </a:r>
            <a:r>
              <a:rPr lang="en-US" sz="6000" i="1" dirty="0">
                <a:latin typeface="Times New Roman" panose="02020603050405020304" pitchFamily="18" charset="0"/>
                <a:cs typeface="Times New Roman" panose="02020603050405020304" pitchFamily="18" charset="0"/>
              </a:rPr>
              <a:t> </a:t>
            </a:r>
            <a:r>
              <a:rPr lang="en-US" sz="6000" i="1" dirty="0" err="1">
                <a:latin typeface="Times New Roman" panose="02020603050405020304" pitchFamily="18" charset="0"/>
                <a:cs typeface="Times New Roman" panose="02020603050405020304" pitchFamily="18" charset="0"/>
              </a:rPr>
              <a:t>câu</a:t>
            </a:r>
            <a:r>
              <a:rPr lang="en-US" sz="6000" i="1" dirty="0">
                <a:latin typeface="Times New Roman" panose="02020603050405020304" pitchFamily="18" charset="0"/>
                <a:cs typeface="Times New Roman" panose="02020603050405020304" pitchFamily="18" charset="0"/>
              </a:rPr>
              <a:t> </a:t>
            </a:r>
            <a:r>
              <a:rPr lang="vi-VN" sz="6000" i="1" dirty="0">
                <a:latin typeface="Times New Roman" panose="02020603050405020304" pitchFamily="18" charset="0"/>
                <a:cs typeface="Times New Roman" panose="02020603050405020304" pitchFamily="18" charset="0"/>
              </a:rPr>
              <a:t>trả lời câu hỏi :Điều gì làm nên sức hấp dẫn của</a:t>
            </a:r>
            <a:r>
              <a:rPr lang="en-US" sz="6000" i="1" dirty="0">
                <a:latin typeface="Times New Roman" panose="02020603050405020304" pitchFamily="18" charset="0"/>
                <a:cs typeface="Times New Roman" panose="02020603050405020304" pitchFamily="18" charset="0"/>
              </a:rPr>
              <a:t> </a:t>
            </a:r>
            <a:r>
              <a:rPr lang="en-US" sz="6000" i="1" dirty="0" err="1">
                <a:latin typeface="Times New Roman" panose="02020603050405020304" pitchFamily="18" charset="0"/>
                <a:cs typeface="Times New Roman" panose="02020603050405020304" pitchFamily="18" charset="0"/>
              </a:rPr>
              <a:t>bài</a:t>
            </a:r>
            <a:r>
              <a:rPr lang="en-US" sz="6000" i="1" dirty="0">
                <a:latin typeface="Times New Roman" panose="02020603050405020304" pitchFamily="18" charset="0"/>
                <a:cs typeface="Times New Roman" panose="02020603050405020304" pitchFamily="18" charset="0"/>
              </a:rPr>
              <a:t> </a:t>
            </a:r>
            <a:r>
              <a:rPr lang="en-US" sz="6000" i="1" dirty="0" err="1">
                <a:latin typeface="Times New Roman" panose="02020603050405020304" pitchFamily="18" charset="0"/>
                <a:cs typeface="Times New Roman" panose="02020603050405020304" pitchFamily="18" charset="0"/>
              </a:rPr>
              <a:t>thơ</a:t>
            </a:r>
            <a:r>
              <a:rPr lang="en-US" sz="6000" i="1" dirty="0">
                <a:latin typeface="Times New Roman" panose="02020603050405020304" pitchFamily="18" charset="0"/>
                <a:cs typeface="Times New Roman" panose="02020603050405020304" pitchFamily="18" charset="0"/>
              </a:rPr>
              <a:t> “</a:t>
            </a:r>
            <a:r>
              <a:rPr lang="vi-VN" sz="6000" i="1" dirty="0">
                <a:latin typeface="+mj-lt"/>
              </a:rPr>
              <a:t>Sơn Tinh - Thuỷ Tinh</a:t>
            </a:r>
            <a:r>
              <a:rPr lang="en-US" sz="6000" i="1" dirty="0">
                <a:latin typeface="+mj-lt"/>
              </a:rPr>
              <a:t>”</a:t>
            </a:r>
          </a:p>
        </p:txBody>
      </p:sp>
      <p:sp>
        <p:nvSpPr>
          <p:cNvPr id="27" name="Rectangle 26"/>
          <p:cNvSpPr/>
          <p:nvPr/>
        </p:nvSpPr>
        <p:spPr>
          <a:xfrm>
            <a:off x="14942937" y="109603"/>
            <a:ext cx="2424489" cy="646331"/>
          </a:xfrm>
          <a:prstGeom prst="rect">
            <a:avLst/>
          </a:prstGeom>
        </p:spPr>
        <p:txBody>
          <a:bodyPr wrap="square">
            <a:spAutoFit/>
          </a:bodyPr>
          <a:lstStyle/>
          <a:p>
            <a:pPr marL="228600" algn="ctr"/>
            <a:r>
              <a:rPr lang="en-US" b="1" dirty="0" err="1">
                <a:solidFill>
                  <a:schemeClr val="accent6">
                    <a:lumMod val="20000"/>
                    <a:lumOff val="80000"/>
                  </a:schemeClr>
                </a:solidFill>
                <a:latin typeface="Times New Roman" panose="02020603050405020304" pitchFamily="18" charset="0"/>
                <a:ea typeface="Times New Roman" panose="02020603050405020304" pitchFamily="18" charset="0"/>
                <a:cs typeface="Times New Roman" panose="02020603050405020304" pitchFamily="18" charset="0"/>
              </a:rPr>
              <a:t>Nguyễn</a:t>
            </a:r>
            <a:r>
              <a:rPr lang="en-US" b="1" dirty="0">
                <a:solidFill>
                  <a:schemeClr val="accent6">
                    <a:lumMod val="20000"/>
                    <a:lumOff val="8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chemeClr val="accent6">
                    <a:lumMod val="20000"/>
                    <a:lumOff val="80000"/>
                  </a:schemeClr>
                </a:solidFill>
                <a:latin typeface="Times New Roman" panose="02020603050405020304" pitchFamily="18" charset="0"/>
                <a:ea typeface="Times New Roman" panose="02020603050405020304" pitchFamily="18" charset="0"/>
                <a:cs typeface="Times New Roman" panose="02020603050405020304" pitchFamily="18" charset="0"/>
              </a:rPr>
              <a:t>Nhâm</a:t>
            </a:r>
            <a:r>
              <a:rPr lang="en-US" b="1" dirty="0">
                <a:solidFill>
                  <a:schemeClr val="accent6">
                    <a:lumMod val="20000"/>
                    <a:lumOff val="80000"/>
                  </a:schemeClr>
                </a:solidFill>
                <a:latin typeface="Times New Roman" panose="02020603050405020304" pitchFamily="18" charset="0"/>
                <a:ea typeface="Times New Roman" panose="02020603050405020304" pitchFamily="18" charset="0"/>
                <a:cs typeface="Times New Roman" panose="02020603050405020304" pitchFamily="18" charset="0"/>
              </a:rPr>
              <a:t> 779</a:t>
            </a:r>
          </a:p>
          <a:p>
            <a:pPr marL="228600" algn="ctr"/>
            <a:r>
              <a:rPr lang="en-US" b="1" dirty="0" err="1">
                <a:solidFill>
                  <a:schemeClr val="accent6">
                    <a:lumMod val="20000"/>
                    <a:lumOff val="80000"/>
                  </a:schemeClr>
                </a:solidFill>
                <a:latin typeface="Times New Roman" panose="02020603050405020304" pitchFamily="18" charset="0"/>
                <a:ea typeface="Times New Roman" panose="02020603050405020304" pitchFamily="18" charset="0"/>
                <a:cs typeface="Times New Roman" panose="02020603050405020304" pitchFamily="18" charset="0"/>
              </a:rPr>
              <a:t>Zalo</a:t>
            </a:r>
            <a:r>
              <a:rPr lang="en-US" b="1" dirty="0">
                <a:solidFill>
                  <a:schemeClr val="accent6">
                    <a:lumMod val="20000"/>
                    <a:lumOff val="80000"/>
                  </a:schemeClr>
                </a:solidFill>
                <a:latin typeface="Times New Roman" panose="02020603050405020304" pitchFamily="18" charset="0"/>
                <a:ea typeface="Times New Roman" panose="02020603050405020304" pitchFamily="18" charset="0"/>
                <a:cs typeface="Times New Roman" panose="02020603050405020304" pitchFamily="18" charset="0"/>
              </a:rPr>
              <a:t>: 0981.713.891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5028061" y="-2076836"/>
            <a:ext cx="13824122" cy="8087111"/>
          </a:xfrm>
          <a:custGeom>
            <a:avLst/>
            <a:gdLst/>
            <a:ahLst/>
            <a:cxnLst/>
            <a:rect l="l" t="t" r="r" b="b"/>
            <a:pathLst>
              <a:path w="13824122" h="8087111">
                <a:moveTo>
                  <a:pt x="13824122" y="0"/>
                </a:moveTo>
                <a:lnTo>
                  <a:pt x="0" y="0"/>
                </a:lnTo>
                <a:lnTo>
                  <a:pt x="0" y="8087111"/>
                </a:lnTo>
                <a:lnTo>
                  <a:pt x="13824122" y="8087111"/>
                </a:lnTo>
                <a:lnTo>
                  <a:pt x="13824122"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4737988" y="-2076836"/>
            <a:ext cx="12521312" cy="8087111"/>
          </a:xfrm>
          <a:custGeom>
            <a:avLst/>
            <a:gdLst/>
            <a:ahLst/>
            <a:cxnLst/>
            <a:rect l="l" t="t" r="r" b="b"/>
            <a:pathLst>
              <a:path w="12521312" h="8087111">
                <a:moveTo>
                  <a:pt x="0" y="0"/>
                </a:moveTo>
                <a:lnTo>
                  <a:pt x="12521312" y="0"/>
                </a:lnTo>
                <a:lnTo>
                  <a:pt x="12521312" y="8087111"/>
                </a:lnTo>
                <a:lnTo>
                  <a:pt x="0" y="8087111"/>
                </a:lnTo>
                <a:lnTo>
                  <a:pt x="0" y="0"/>
                </a:lnTo>
                <a:close/>
              </a:path>
            </a:pathLst>
          </a:custGeom>
          <a:blipFill>
            <a:blip r:embed="rId2">
              <a:extLst>
                <a:ext uri="{96DAC541-7B7A-43D3-8B79-37D633B846F1}">
                  <asvg:svgBlip xmlns:asvg="http://schemas.microsoft.com/office/drawing/2016/SVG/main" r:embed="rId3"/>
                </a:ext>
              </a:extLst>
            </a:blip>
            <a:stretch>
              <a:fillRect l="-10404"/>
            </a:stretch>
          </a:blipFill>
        </p:spPr>
        <p:txBody>
          <a:bodyPr/>
          <a:lstStyle/>
          <a:p>
            <a:endParaRPr lang="en-US"/>
          </a:p>
        </p:txBody>
      </p:sp>
      <p:sp>
        <p:nvSpPr>
          <p:cNvPr id="4" name="Freeform 4"/>
          <p:cNvSpPr/>
          <p:nvPr/>
        </p:nvSpPr>
        <p:spPr>
          <a:xfrm flipH="1">
            <a:off x="4993037" y="4680850"/>
            <a:ext cx="3549734" cy="12135843"/>
          </a:xfrm>
          <a:custGeom>
            <a:avLst/>
            <a:gdLst/>
            <a:ahLst/>
            <a:cxnLst/>
            <a:rect l="l" t="t" r="r" b="b"/>
            <a:pathLst>
              <a:path w="3549734" h="12135843">
                <a:moveTo>
                  <a:pt x="3549734" y="0"/>
                </a:moveTo>
                <a:lnTo>
                  <a:pt x="0" y="0"/>
                </a:lnTo>
                <a:lnTo>
                  <a:pt x="0" y="12135844"/>
                </a:lnTo>
                <a:lnTo>
                  <a:pt x="3549734" y="12135844"/>
                </a:lnTo>
                <a:lnTo>
                  <a:pt x="3549734"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296494" y="9016985"/>
            <a:ext cx="8499567" cy="1731787"/>
          </a:xfrm>
          <a:custGeom>
            <a:avLst/>
            <a:gdLst/>
            <a:ahLst/>
            <a:cxnLst/>
            <a:rect l="l" t="t" r="r" b="b"/>
            <a:pathLst>
              <a:path w="8499567" h="1731787">
                <a:moveTo>
                  <a:pt x="0" y="0"/>
                </a:moveTo>
                <a:lnTo>
                  <a:pt x="8499567" y="0"/>
                </a:lnTo>
                <a:lnTo>
                  <a:pt x="8499567" y="1731787"/>
                </a:lnTo>
                <a:lnTo>
                  <a:pt x="0" y="173178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Freeform 6"/>
          <p:cNvSpPr/>
          <p:nvPr/>
        </p:nvSpPr>
        <p:spPr>
          <a:xfrm flipH="1">
            <a:off x="814377" y="5623612"/>
            <a:ext cx="4657190" cy="11359001"/>
          </a:xfrm>
          <a:custGeom>
            <a:avLst/>
            <a:gdLst/>
            <a:ahLst/>
            <a:cxnLst/>
            <a:rect l="l" t="t" r="r" b="b"/>
            <a:pathLst>
              <a:path w="4657190" h="11359001">
                <a:moveTo>
                  <a:pt x="4657191" y="0"/>
                </a:moveTo>
                <a:lnTo>
                  <a:pt x="0" y="0"/>
                </a:lnTo>
                <a:lnTo>
                  <a:pt x="0" y="11359001"/>
                </a:lnTo>
                <a:lnTo>
                  <a:pt x="4657191" y="11359001"/>
                </a:lnTo>
                <a:lnTo>
                  <a:pt x="4657191"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7" name="Freeform 7"/>
          <p:cNvSpPr/>
          <p:nvPr/>
        </p:nvSpPr>
        <p:spPr>
          <a:xfrm>
            <a:off x="6481369" y="7431858"/>
            <a:ext cx="792219" cy="1826442"/>
          </a:xfrm>
          <a:custGeom>
            <a:avLst/>
            <a:gdLst/>
            <a:ahLst/>
            <a:cxnLst/>
            <a:rect l="l" t="t" r="r" b="b"/>
            <a:pathLst>
              <a:path w="792219" h="1826442">
                <a:moveTo>
                  <a:pt x="0" y="0"/>
                </a:moveTo>
                <a:lnTo>
                  <a:pt x="792219" y="0"/>
                </a:lnTo>
                <a:lnTo>
                  <a:pt x="792219" y="1826442"/>
                </a:lnTo>
                <a:lnTo>
                  <a:pt x="0" y="182644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8" name="Freeform 8"/>
          <p:cNvSpPr/>
          <p:nvPr/>
        </p:nvSpPr>
        <p:spPr>
          <a:xfrm>
            <a:off x="5581256" y="7200900"/>
            <a:ext cx="900112" cy="2057400"/>
          </a:xfrm>
          <a:custGeom>
            <a:avLst/>
            <a:gdLst/>
            <a:ahLst/>
            <a:cxnLst/>
            <a:rect l="l" t="t" r="r" b="b"/>
            <a:pathLst>
              <a:path w="900112" h="2057400">
                <a:moveTo>
                  <a:pt x="0" y="0"/>
                </a:moveTo>
                <a:lnTo>
                  <a:pt x="900113" y="0"/>
                </a:lnTo>
                <a:lnTo>
                  <a:pt x="900113" y="2057400"/>
                </a:lnTo>
                <a:lnTo>
                  <a:pt x="0" y="20574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9" name="Freeform 9"/>
          <p:cNvSpPr/>
          <p:nvPr/>
        </p:nvSpPr>
        <p:spPr>
          <a:xfrm>
            <a:off x="13424553" y="6959585"/>
            <a:ext cx="5941949" cy="4114800"/>
          </a:xfrm>
          <a:custGeom>
            <a:avLst/>
            <a:gdLst/>
            <a:ahLst/>
            <a:cxnLst/>
            <a:rect l="l" t="t" r="r" b="b"/>
            <a:pathLst>
              <a:path w="5941949" h="4114800">
                <a:moveTo>
                  <a:pt x="0" y="0"/>
                </a:moveTo>
                <a:lnTo>
                  <a:pt x="5941949" y="0"/>
                </a:lnTo>
                <a:lnTo>
                  <a:pt x="5941949" y="4114800"/>
                </a:lnTo>
                <a:lnTo>
                  <a:pt x="0" y="411480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0" name="Freeform 10"/>
          <p:cNvSpPr/>
          <p:nvPr/>
        </p:nvSpPr>
        <p:spPr>
          <a:xfrm>
            <a:off x="14679025" y="5143500"/>
            <a:ext cx="2989689" cy="2032989"/>
          </a:xfrm>
          <a:custGeom>
            <a:avLst/>
            <a:gdLst/>
            <a:ahLst/>
            <a:cxnLst/>
            <a:rect l="l" t="t" r="r" b="b"/>
            <a:pathLst>
              <a:path w="2989689" h="2032989">
                <a:moveTo>
                  <a:pt x="0" y="0"/>
                </a:moveTo>
                <a:lnTo>
                  <a:pt x="2989689" y="0"/>
                </a:lnTo>
                <a:lnTo>
                  <a:pt x="2989689" y="2032989"/>
                </a:lnTo>
                <a:lnTo>
                  <a:pt x="0" y="2032989"/>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11" name="Freeform 11"/>
          <p:cNvSpPr/>
          <p:nvPr/>
        </p:nvSpPr>
        <p:spPr>
          <a:xfrm>
            <a:off x="16924090" y="5160020"/>
            <a:ext cx="1489248" cy="2040880"/>
          </a:xfrm>
          <a:custGeom>
            <a:avLst/>
            <a:gdLst/>
            <a:ahLst/>
            <a:cxnLst/>
            <a:rect l="l" t="t" r="r" b="b"/>
            <a:pathLst>
              <a:path w="1489248" h="2040880">
                <a:moveTo>
                  <a:pt x="0" y="0"/>
                </a:moveTo>
                <a:lnTo>
                  <a:pt x="1489248" y="0"/>
                </a:lnTo>
                <a:lnTo>
                  <a:pt x="1489248" y="2040880"/>
                </a:lnTo>
                <a:lnTo>
                  <a:pt x="0" y="2040880"/>
                </a:lnTo>
                <a:lnTo>
                  <a:pt x="0" y="0"/>
                </a:lnTo>
                <a:close/>
              </a:path>
            </a:pathLst>
          </a:custGeom>
          <a:blipFill>
            <a:blip r:embed="rId18">
              <a:extLst>
                <a:ext uri="{96DAC541-7B7A-43D3-8B79-37D633B846F1}">
                  <asvg:svgBlip xmlns:asvg="http://schemas.microsoft.com/office/drawing/2016/SVG/main" r:embed="rId19"/>
                </a:ext>
              </a:extLst>
            </a:blip>
            <a:stretch>
              <a:fillRect t="-123257" r="-316263"/>
            </a:stretch>
          </a:blipFill>
        </p:spPr>
        <p:txBody>
          <a:bodyPr/>
          <a:lstStyle/>
          <a:p>
            <a:endParaRPr lang="en-US"/>
          </a:p>
        </p:txBody>
      </p:sp>
      <p:grpSp>
        <p:nvGrpSpPr>
          <p:cNvPr id="14" name="Group 14"/>
          <p:cNvGrpSpPr/>
          <p:nvPr/>
        </p:nvGrpSpPr>
        <p:grpSpPr>
          <a:xfrm>
            <a:off x="10389642" y="7431858"/>
            <a:ext cx="399053" cy="399053"/>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D42A"/>
            </a:solidFill>
          </p:spPr>
          <p:txBody>
            <a:bodyPr/>
            <a:lstStyle/>
            <a:p>
              <a:endParaRPr lang="en-US"/>
            </a:p>
          </p:txBody>
        </p:sp>
        <p:sp>
          <p:nvSpPr>
            <p:cNvPr id="16" name="TextBox 16"/>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sp>
        <p:nvSpPr>
          <p:cNvPr id="20" name="Freeform 20"/>
          <p:cNvSpPr/>
          <p:nvPr/>
        </p:nvSpPr>
        <p:spPr>
          <a:xfrm>
            <a:off x="11263562" y="6523176"/>
            <a:ext cx="1308260" cy="1306625"/>
          </a:xfrm>
          <a:custGeom>
            <a:avLst/>
            <a:gdLst/>
            <a:ahLst/>
            <a:cxnLst/>
            <a:rect l="l" t="t" r="r" b="b"/>
            <a:pathLst>
              <a:path w="1308260" h="1306625">
                <a:moveTo>
                  <a:pt x="0" y="0"/>
                </a:moveTo>
                <a:lnTo>
                  <a:pt x="1308261" y="0"/>
                </a:lnTo>
                <a:lnTo>
                  <a:pt x="1308261" y="1306625"/>
                </a:lnTo>
                <a:lnTo>
                  <a:pt x="0" y="1306625"/>
                </a:lnTo>
                <a:lnTo>
                  <a:pt x="0" y="0"/>
                </a:lnTo>
                <a:close/>
              </a:path>
            </a:pathLst>
          </a:custGeom>
          <a:blipFill>
            <a:blip r:embed="rId20">
              <a:extLst>
                <a:ext uri="{96DAC541-7B7A-43D3-8B79-37D633B846F1}">
                  <asvg:svgBlip xmlns:asvg="http://schemas.microsoft.com/office/drawing/2016/SVG/main" r:embed="rId21"/>
                </a:ext>
              </a:extLst>
            </a:blip>
            <a:stretch>
              <a:fillRect/>
            </a:stretch>
          </a:blipFill>
          <a:ln cap="sq">
            <a:noFill/>
            <a:prstDash val="solid"/>
            <a:miter/>
          </a:ln>
        </p:spPr>
        <p:txBody>
          <a:bodyPr/>
          <a:lstStyle/>
          <a:p>
            <a:endParaRPr lang="en-US"/>
          </a:p>
        </p:txBody>
      </p:sp>
      <p:sp>
        <p:nvSpPr>
          <p:cNvPr id="21" name="Rectangle 20"/>
          <p:cNvSpPr/>
          <p:nvPr/>
        </p:nvSpPr>
        <p:spPr>
          <a:xfrm>
            <a:off x="-2743200" y="528496"/>
            <a:ext cx="19430999" cy="3647922"/>
          </a:xfrm>
          <a:prstGeom prst="rect">
            <a:avLst/>
          </a:prstGeom>
        </p:spPr>
        <p:txBody>
          <a:bodyPr wrap="square">
            <a:spAutoFit/>
          </a:bodyPr>
          <a:lstStyle/>
          <a:p>
            <a:pPr algn="ctr">
              <a:lnSpc>
                <a:spcPct val="150000"/>
              </a:lnSpc>
              <a:spcAft>
                <a:spcPts val="800"/>
              </a:spcAft>
            </a:pPr>
            <a:r>
              <a:rPr lang="en-US" sz="9600" b="1" spc="-471" dirty="0">
                <a:solidFill>
                  <a:srgbClr val="683E38"/>
                </a:solidFill>
                <a:latin typeface="Times New Roman" panose="02020603050405020304" pitchFamily="18" charset="0"/>
                <a:cs typeface="Times New Roman" panose="02020603050405020304" pitchFamily="18" charset="0"/>
              </a:rPr>
              <a:t>VẬN DỤNG</a:t>
            </a:r>
          </a:p>
          <a:p>
            <a:pPr algn="just">
              <a:lnSpc>
                <a:spcPct val="150000"/>
              </a:lnSpc>
              <a:spcAft>
                <a:spcPts val="800"/>
              </a:spcAft>
            </a:pPr>
            <a:r>
              <a:rPr lang="vi-VN" sz="6000" i="1" dirty="0">
                <a:latin typeface="Times New Roman" panose="02020603050405020304" pitchFamily="18" charset="0"/>
                <a:ea typeface="Calibri" panose="020F0502020204030204" pitchFamily="34" charset="0"/>
                <a:cs typeface="Times New Roman" panose="02020603050405020304" pitchFamily="18" charset="0"/>
              </a:rPr>
              <a:t>Vẽ tranh thể hiện một hình ảnh thơ mà em ấn tượng nhất.</a:t>
            </a:r>
            <a:endParaRPr lang="en-US" sz="60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520785" y="6972300"/>
            <a:ext cx="5282215" cy="923330"/>
          </a:xfrm>
          <a:prstGeom prst="rect">
            <a:avLst/>
          </a:prstGeom>
          <a:solidFill>
            <a:schemeClr val="accent6">
              <a:lumMod val="60000"/>
              <a:lumOff val="40000"/>
            </a:schemeClr>
          </a:solidFill>
        </p:spPr>
        <p:txBody>
          <a:bodyPr wrap="none" rtlCol="0">
            <a:spAutoFit/>
          </a:bodyPr>
          <a:lstStyle/>
          <a:p>
            <a:r>
              <a:rPr lang="en-US" sz="5400" b="1" dirty="0">
                <a:solidFill>
                  <a:srgbClr val="3333FF"/>
                </a:solidFill>
                <a:latin typeface="Times New Roman" panose="02020603050405020304" pitchFamily="18" charset="0"/>
                <a:cs typeface="Times New Roman" panose="02020603050405020304" pitchFamily="18" charset="0"/>
              </a:rPr>
              <a:t>THÁNH GIÓNG</a:t>
            </a:r>
          </a:p>
        </p:txBody>
      </p:sp>
      <p:sp>
        <p:nvSpPr>
          <p:cNvPr id="38" name="TextBox 37"/>
          <p:cNvSpPr txBox="1"/>
          <p:nvPr/>
        </p:nvSpPr>
        <p:spPr>
          <a:xfrm>
            <a:off x="5874389" y="8343900"/>
            <a:ext cx="6776535" cy="923330"/>
          </a:xfrm>
          <a:prstGeom prst="rect">
            <a:avLst/>
          </a:prstGeom>
          <a:solidFill>
            <a:schemeClr val="accent6">
              <a:lumMod val="60000"/>
              <a:lumOff val="40000"/>
            </a:schemeClr>
          </a:solidFill>
        </p:spPr>
        <p:txBody>
          <a:bodyPr wrap="none" rtlCol="0">
            <a:spAutoFit/>
          </a:bodyPr>
          <a:lstStyle/>
          <a:p>
            <a:r>
              <a:rPr lang="en-US" sz="5400" b="1" dirty="0">
                <a:solidFill>
                  <a:srgbClr val="3333FF"/>
                </a:solidFill>
                <a:latin typeface="Times New Roman" panose="02020603050405020304" pitchFamily="18" charset="0"/>
                <a:cs typeface="Times New Roman" panose="02020603050405020304" pitchFamily="18" charset="0"/>
              </a:rPr>
              <a:t>AN DƯƠNG VƯƠNG</a:t>
            </a:r>
          </a:p>
        </p:txBody>
      </p:sp>
      <p:pic>
        <p:nvPicPr>
          <p:cNvPr id="7" name="Picture 6" descr="[Thần thoại sử Việt] - Truyền thuyết Thánh Gió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799" y="2705100"/>
            <a:ext cx="5714188" cy="3654136"/>
          </a:xfrm>
          <a:prstGeom prst="rect">
            <a:avLst/>
          </a:prstGeom>
          <a:noFill/>
          <a:ln>
            <a:noFill/>
          </a:ln>
        </p:spPr>
      </p:pic>
      <p:pic>
        <p:nvPicPr>
          <p:cNvPr id="8" name="Picture 7" descr="Tạo hình An Dương Vương, Bà Triệu Hoạ... - Đại Việt Sử Quán | Facebook"/>
          <p:cNvPicPr/>
          <p:nvPr/>
        </p:nvPicPr>
        <p:blipFill>
          <a:blip r:embed="rId3">
            <a:extLst>
              <a:ext uri="{28A0092B-C50C-407E-A947-70E740481C1C}">
                <a14:useLocalDpi xmlns:a14="http://schemas.microsoft.com/office/drawing/2010/main" val="0"/>
              </a:ext>
            </a:extLst>
          </a:blip>
          <a:srcRect/>
          <a:stretch>
            <a:fillRect/>
          </a:stretch>
        </p:blipFill>
        <p:spPr bwMode="auto">
          <a:xfrm>
            <a:off x="6269182" y="3936694"/>
            <a:ext cx="5741897" cy="3654136"/>
          </a:xfrm>
          <a:prstGeom prst="rect">
            <a:avLst/>
          </a:prstGeom>
          <a:noFill/>
          <a:ln>
            <a:noFill/>
          </a:ln>
        </p:spPr>
      </p:pic>
      <p:pic>
        <p:nvPicPr>
          <p:cNvPr id="9" name="Picture 8" descr="Truyện cổ tích: Sự tích hồ Gươm"/>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219710" y="2705100"/>
            <a:ext cx="5741897" cy="3654136"/>
          </a:xfrm>
          <a:prstGeom prst="rect">
            <a:avLst/>
          </a:prstGeom>
          <a:noFill/>
          <a:ln>
            <a:noFill/>
          </a:ln>
        </p:spPr>
      </p:pic>
      <p:sp>
        <p:nvSpPr>
          <p:cNvPr id="10" name="TextBox 9"/>
          <p:cNvSpPr txBox="1"/>
          <p:nvPr/>
        </p:nvSpPr>
        <p:spPr>
          <a:xfrm>
            <a:off x="13815309" y="6972300"/>
            <a:ext cx="2550698" cy="923330"/>
          </a:xfrm>
          <a:prstGeom prst="rect">
            <a:avLst/>
          </a:prstGeom>
          <a:solidFill>
            <a:schemeClr val="accent6">
              <a:lumMod val="60000"/>
              <a:lumOff val="40000"/>
            </a:schemeClr>
          </a:solidFill>
        </p:spPr>
        <p:txBody>
          <a:bodyPr wrap="none" rtlCol="0">
            <a:spAutoFit/>
          </a:bodyPr>
          <a:lstStyle/>
          <a:p>
            <a:r>
              <a:rPr lang="en-US" sz="5400" b="1" dirty="0">
                <a:solidFill>
                  <a:srgbClr val="3333FF"/>
                </a:solidFill>
                <a:latin typeface="Times New Roman" panose="02020603050405020304" pitchFamily="18" charset="0"/>
                <a:cs typeface="Times New Roman" panose="02020603050405020304" pitchFamily="18" charset="0"/>
              </a:rPr>
              <a:t>LÊ LỢI</a:t>
            </a:r>
          </a:p>
        </p:txBody>
      </p:sp>
      <p:sp>
        <p:nvSpPr>
          <p:cNvPr id="2" name="TextBox 1">
            <a:extLst>
              <a:ext uri="{FF2B5EF4-FFF2-40B4-BE49-F238E27FC236}">
                <a16:creationId xmlns:a16="http://schemas.microsoft.com/office/drawing/2014/main" id="{F7377BDA-F7E4-CEE9-7FAF-DAF40D67DD13}"/>
              </a:ext>
            </a:extLst>
          </p:cNvPr>
          <p:cNvSpPr txBox="1"/>
          <p:nvPr/>
        </p:nvSpPr>
        <p:spPr>
          <a:xfrm>
            <a:off x="552545" y="800100"/>
            <a:ext cx="17182909" cy="1015663"/>
          </a:xfrm>
          <a:prstGeom prst="rect">
            <a:avLst/>
          </a:prstGeom>
          <a:solidFill>
            <a:schemeClr val="bg1"/>
          </a:solidFill>
        </p:spPr>
        <p:txBody>
          <a:bodyPr wrap="none" rtlCol="0">
            <a:spAutoFit/>
          </a:bodyPr>
          <a:lstStyle/>
          <a:p>
            <a:r>
              <a:rPr lang="en-US" sz="6000" b="1" dirty="0" err="1">
                <a:solidFill>
                  <a:schemeClr val="accent6">
                    <a:lumMod val="50000"/>
                  </a:schemeClr>
                </a:solidFill>
                <a:latin typeface="Times New Roman" panose="02020603050405020304" pitchFamily="18" charset="0"/>
                <a:cs typeface="Times New Roman" panose="02020603050405020304" pitchFamily="18" charset="0"/>
              </a:rPr>
              <a:t>Em</a:t>
            </a:r>
            <a:r>
              <a:rPr lang="en-US" sz="6000" b="1" dirty="0">
                <a:solidFill>
                  <a:schemeClr val="accent6">
                    <a:lumMod val="50000"/>
                  </a:schemeClr>
                </a:solidFill>
                <a:latin typeface="Times New Roman" panose="02020603050405020304" pitchFamily="18" charset="0"/>
                <a:cs typeface="Times New Roman" panose="02020603050405020304" pitchFamily="18" charset="0"/>
              </a:rPr>
              <a:t> </a:t>
            </a:r>
            <a:r>
              <a:rPr lang="en-US" sz="6000" b="1" dirty="0" err="1">
                <a:solidFill>
                  <a:schemeClr val="accent6">
                    <a:lumMod val="50000"/>
                  </a:schemeClr>
                </a:solidFill>
                <a:latin typeface="Times New Roman" panose="02020603050405020304" pitchFamily="18" charset="0"/>
                <a:cs typeface="Times New Roman" panose="02020603050405020304" pitchFamily="18" charset="0"/>
              </a:rPr>
              <a:t>hãy</a:t>
            </a:r>
            <a:r>
              <a:rPr lang="en-US" sz="6000" b="1" dirty="0">
                <a:solidFill>
                  <a:schemeClr val="accent6">
                    <a:lumMod val="50000"/>
                  </a:schemeClr>
                </a:solidFill>
                <a:latin typeface="Times New Roman" panose="02020603050405020304" pitchFamily="18" charset="0"/>
                <a:cs typeface="Times New Roman" panose="02020603050405020304" pitchFamily="18" charset="0"/>
              </a:rPr>
              <a:t> </a:t>
            </a:r>
            <a:r>
              <a:rPr lang="en-US" sz="6000" b="1" dirty="0" err="1">
                <a:solidFill>
                  <a:schemeClr val="accent6">
                    <a:lumMod val="50000"/>
                  </a:schemeClr>
                </a:solidFill>
                <a:latin typeface="Times New Roman" panose="02020603050405020304" pitchFamily="18" charset="0"/>
                <a:cs typeface="Times New Roman" panose="02020603050405020304" pitchFamily="18" charset="0"/>
              </a:rPr>
              <a:t>quan</a:t>
            </a:r>
            <a:r>
              <a:rPr lang="en-US" sz="6000" b="1" dirty="0">
                <a:solidFill>
                  <a:schemeClr val="accent6">
                    <a:lumMod val="50000"/>
                  </a:schemeClr>
                </a:solidFill>
                <a:latin typeface="Times New Roman" panose="02020603050405020304" pitchFamily="18" charset="0"/>
                <a:cs typeface="Times New Roman" panose="02020603050405020304" pitchFamily="18" charset="0"/>
              </a:rPr>
              <a:t> </a:t>
            </a:r>
            <a:r>
              <a:rPr lang="en-US" sz="6000" b="1" dirty="0" err="1">
                <a:solidFill>
                  <a:schemeClr val="accent6">
                    <a:lumMod val="50000"/>
                  </a:schemeClr>
                </a:solidFill>
                <a:latin typeface="Times New Roman" panose="02020603050405020304" pitchFamily="18" charset="0"/>
                <a:cs typeface="Times New Roman" panose="02020603050405020304" pitchFamily="18" charset="0"/>
              </a:rPr>
              <a:t>sát</a:t>
            </a:r>
            <a:r>
              <a:rPr lang="en-US" sz="6000" b="1" dirty="0">
                <a:solidFill>
                  <a:schemeClr val="accent6">
                    <a:lumMod val="50000"/>
                  </a:schemeClr>
                </a:solidFill>
                <a:latin typeface="Times New Roman" panose="02020603050405020304" pitchFamily="18" charset="0"/>
                <a:cs typeface="Times New Roman" panose="02020603050405020304" pitchFamily="18" charset="0"/>
              </a:rPr>
              <a:t> </a:t>
            </a:r>
            <a:r>
              <a:rPr lang="en-US" sz="6000" b="1" dirty="0" err="1">
                <a:solidFill>
                  <a:schemeClr val="accent6">
                    <a:lumMod val="50000"/>
                  </a:schemeClr>
                </a:solidFill>
                <a:latin typeface="Times New Roman" panose="02020603050405020304" pitchFamily="18" charset="0"/>
                <a:cs typeface="Times New Roman" panose="02020603050405020304" pitchFamily="18" charset="0"/>
              </a:rPr>
              <a:t>hình</a:t>
            </a:r>
            <a:r>
              <a:rPr lang="en-US" sz="6000" b="1" dirty="0">
                <a:solidFill>
                  <a:schemeClr val="accent6">
                    <a:lumMod val="50000"/>
                  </a:schemeClr>
                </a:solidFill>
                <a:latin typeface="Times New Roman" panose="02020603050405020304" pitchFamily="18" charset="0"/>
                <a:cs typeface="Times New Roman" panose="02020603050405020304" pitchFamily="18" charset="0"/>
              </a:rPr>
              <a:t> ảnh </a:t>
            </a:r>
            <a:r>
              <a:rPr lang="en-US" sz="6000" b="1" dirty="0" err="1">
                <a:solidFill>
                  <a:schemeClr val="accent6">
                    <a:lumMod val="50000"/>
                  </a:schemeClr>
                </a:solidFill>
                <a:latin typeface="Times New Roman" panose="02020603050405020304" pitchFamily="18" charset="0"/>
                <a:cs typeface="Times New Roman" panose="02020603050405020304" pitchFamily="18" charset="0"/>
              </a:rPr>
              <a:t>và</a:t>
            </a:r>
            <a:r>
              <a:rPr lang="en-US" sz="6000" b="1" dirty="0">
                <a:solidFill>
                  <a:schemeClr val="accent6">
                    <a:lumMod val="50000"/>
                  </a:schemeClr>
                </a:solidFill>
                <a:latin typeface="Times New Roman" panose="02020603050405020304" pitchFamily="18" charset="0"/>
                <a:cs typeface="Times New Roman" panose="02020603050405020304" pitchFamily="18" charset="0"/>
              </a:rPr>
              <a:t> </a:t>
            </a:r>
            <a:r>
              <a:rPr lang="en-US" sz="6000" b="1" dirty="0" err="1">
                <a:solidFill>
                  <a:schemeClr val="accent6">
                    <a:lumMod val="50000"/>
                  </a:schemeClr>
                </a:solidFill>
                <a:latin typeface="Times New Roman" panose="02020603050405020304" pitchFamily="18" charset="0"/>
                <a:cs typeface="Times New Roman" panose="02020603050405020304" pitchFamily="18" charset="0"/>
              </a:rPr>
              <a:t>đoán</a:t>
            </a:r>
            <a:r>
              <a:rPr lang="en-US" sz="6000" b="1" dirty="0">
                <a:solidFill>
                  <a:schemeClr val="accent6">
                    <a:lumMod val="50000"/>
                  </a:schemeClr>
                </a:solidFill>
                <a:latin typeface="Times New Roman" panose="02020603050405020304" pitchFamily="18" charset="0"/>
                <a:cs typeface="Times New Roman" panose="02020603050405020304" pitchFamily="18" charset="0"/>
              </a:rPr>
              <a:t> </a:t>
            </a:r>
            <a:r>
              <a:rPr lang="en-US" sz="6000" b="1" dirty="0" err="1">
                <a:solidFill>
                  <a:schemeClr val="accent6">
                    <a:lumMod val="50000"/>
                  </a:schemeClr>
                </a:solidFill>
                <a:latin typeface="Times New Roman" panose="02020603050405020304" pitchFamily="18" charset="0"/>
                <a:cs typeface="Times New Roman" panose="02020603050405020304" pitchFamily="18" charset="0"/>
              </a:rPr>
              <a:t>tên</a:t>
            </a:r>
            <a:r>
              <a:rPr lang="en-US" sz="6000" b="1" dirty="0">
                <a:solidFill>
                  <a:schemeClr val="accent6">
                    <a:lumMod val="50000"/>
                  </a:schemeClr>
                </a:solidFill>
                <a:latin typeface="Times New Roman" panose="02020603050405020304" pitchFamily="18" charset="0"/>
                <a:cs typeface="Times New Roman" panose="02020603050405020304" pitchFamily="18" charset="0"/>
              </a:rPr>
              <a:t> các </a:t>
            </a:r>
            <a:r>
              <a:rPr lang="en-US" sz="6000" b="1" dirty="0" err="1">
                <a:solidFill>
                  <a:schemeClr val="accent6">
                    <a:lumMod val="50000"/>
                  </a:schemeClr>
                </a:solidFill>
                <a:latin typeface="Times New Roman" panose="02020603050405020304" pitchFamily="18" charset="0"/>
                <a:cs typeface="Times New Roman" panose="02020603050405020304" pitchFamily="18" charset="0"/>
              </a:rPr>
              <a:t>nhân</a:t>
            </a:r>
            <a:r>
              <a:rPr lang="en-US" sz="6000" b="1" dirty="0">
                <a:solidFill>
                  <a:schemeClr val="accent6">
                    <a:lumMod val="50000"/>
                  </a:schemeClr>
                </a:solidFill>
                <a:latin typeface="Times New Roman" panose="02020603050405020304" pitchFamily="18" charset="0"/>
                <a:cs typeface="Times New Roman" panose="02020603050405020304" pitchFamily="18" charset="0"/>
              </a:rPr>
              <a:t> </a:t>
            </a:r>
            <a:r>
              <a:rPr lang="en-US" sz="6000" b="1" dirty="0" err="1">
                <a:solidFill>
                  <a:schemeClr val="accent6">
                    <a:lumMod val="50000"/>
                  </a:schemeClr>
                </a:solidFill>
                <a:latin typeface="Times New Roman" panose="02020603050405020304" pitchFamily="18" charset="0"/>
                <a:cs typeface="Times New Roman" panose="02020603050405020304" pitchFamily="18" charset="0"/>
              </a:rPr>
              <a:t>vật</a:t>
            </a:r>
            <a:endParaRPr lang="en-US" sz="6000" b="1" dirty="0">
              <a:solidFill>
                <a:schemeClr val="accent6">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3633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fade">
                                      <p:cBhvr>
                                        <p:cTn id="14" dur="1000"/>
                                        <p:tgtEl>
                                          <p:spTgt spid="37"/>
                                        </p:tgtEl>
                                      </p:cBhvr>
                                    </p:animEffect>
                                    <p:anim calcmode="lin" valueType="num">
                                      <p:cBhvr>
                                        <p:cTn id="15" dur="1000" fill="hold"/>
                                        <p:tgtEl>
                                          <p:spTgt spid="37"/>
                                        </p:tgtEl>
                                        <p:attrNameLst>
                                          <p:attrName>ppt_x</p:attrName>
                                        </p:attrNameLst>
                                      </p:cBhvr>
                                      <p:tavLst>
                                        <p:tav tm="0">
                                          <p:val>
                                            <p:strVal val="#ppt_x"/>
                                          </p:val>
                                        </p:tav>
                                        <p:tav tm="100000">
                                          <p:val>
                                            <p:strVal val="#ppt_x"/>
                                          </p:val>
                                        </p:tav>
                                      </p:tavLst>
                                    </p:anim>
                                    <p:anim calcmode="lin" valueType="num">
                                      <p:cBhvr>
                                        <p:cTn id="1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fade">
                                      <p:cBhvr>
                                        <p:cTn id="28" dur="1000"/>
                                        <p:tgtEl>
                                          <p:spTgt spid="38"/>
                                        </p:tgtEl>
                                      </p:cBhvr>
                                    </p:animEffect>
                                    <p:anim calcmode="lin" valueType="num">
                                      <p:cBhvr>
                                        <p:cTn id="29" dur="1000" fill="hold"/>
                                        <p:tgtEl>
                                          <p:spTgt spid="38"/>
                                        </p:tgtEl>
                                        <p:attrNameLst>
                                          <p:attrName>ppt_x</p:attrName>
                                        </p:attrNameLst>
                                      </p:cBhvr>
                                      <p:tavLst>
                                        <p:tav tm="0">
                                          <p:val>
                                            <p:strVal val="#ppt_x"/>
                                          </p:val>
                                        </p:tav>
                                        <p:tav tm="100000">
                                          <p:val>
                                            <p:strVal val="#ppt_x"/>
                                          </p:val>
                                        </p:tav>
                                      </p:tavLst>
                                    </p:anim>
                                    <p:anim calcmode="lin" valueType="num">
                                      <p:cBhvr>
                                        <p:cTn id="30"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438416" y="1166978"/>
            <a:ext cx="14644766" cy="10141500"/>
          </a:xfrm>
          <a:custGeom>
            <a:avLst/>
            <a:gdLst/>
            <a:ahLst/>
            <a:cxnLst/>
            <a:rect l="l" t="t" r="r" b="b"/>
            <a:pathLst>
              <a:path w="14644766" h="10141500">
                <a:moveTo>
                  <a:pt x="0" y="0"/>
                </a:moveTo>
                <a:lnTo>
                  <a:pt x="14644766" y="0"/>
                </a:lnTo>
                <a:lnTo>
                  <a:pt x="14644766" y="10141500"/>
                </a:lnTo>
                <a:lnTo>
                  <a:pt x="0" y="101415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2634034" y="2370200"/>
            <a:ext cx="3882276" cy="2203191"/>
          </a:xfrm>
          <a:custGeom>
            <a:avLst/>
            <a:gdLst/>
            <a:ahLst/>
            <a:cxnLst/>
            <a:rect l="l" t="t" r="r" b="b"/>
            <a:pathLst>
              <a:path w="3882276" h="2203191">
                <a:moveTo>
                  <a:pt x="0" y="0"/>
                </a:moveTo>
                <a:lnTo>
                  <a:pt x="3882275" y="0"/>
                </a:lnTo>
                <a:lnTo>
                  <a:pt x="3882275" y="2203192"/>
                </a:lnTo>
                <a:lnTo>
                  <a:pt x="0" y="2203192"/>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n-US"/>
          </a:p>
        </p:txBody>
      </p:sp>
      <p:sp>
        <p:nvSpPr>
          <p:cNvPr id="4" name="Freeform 4"/>
          <p:cNvSpPr/>
          <p:nvPr/>
        </p:nvSpPr>
        <p:spPr>
          <a:xfrm>
            <a:off x="0" y="5213703"/>
            <a:ext cx="4732890" cy="2048051"/>
          </a:xfrm>
          <a:custGeom>
            <a:avLst/>
            <a:gdLst/>
            <a:ahLst/>
            <a:cxnLst/>
            <a:rect l="l" t="t" r="r" b="b"/>
            <a:pathLst>
              <a:path w="4732890" h="2048051">
                <a:moveTo>
                  <a:pt x="0" y="0"/>
                </a:moveTo>
                <a:lnTo>
                  <a:pt x="4732890" y="0"/>
                </a:lnTo>
                <a:lnTo>
                  <a:pt x="4732890" y="2048051"/>
                </a:lnTo>
                <a:lnTo>
                  <a:pt x="0" y="2048051"/>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en-US"/>
          </a:p>
        </p:txBody>
      </p:sp>
      <p:sp>
        <p:nvSpPr>
          <p:cNvPr id="5" name="Freeform 5"/>
          <p:cNvSpPr/>
          <p:nvPr/>
        </p:nvSpPr>
        <p:spPr>
          <a:xfrm>
            <a:off x="-2098355" y="3199208"/>
            <a:ext cx="4464800" cy="1339440"/>
          </a:xfrm>
          <a:custGeom>
            <a:avLst/>
            <a:gdLst/>
            <a:ahLst/>
            <a:cxnLst/>
            <a:rect l="l" t="t" r="r" b="b"/>
            <a:pathLst>
              <a:path w="4464800" h="1339440">
                <a:moveTo>
                  <a:pt x="0" y="0"/>
                </a:moveTo>
                <a:lnTo>
                  <a:pt x="4464800" y="0"/>
                </a:lnTo>
                <a:lnTo>
                  <a:pt x="4464800" y="1339440"/>
                </a:lnTo>
                <a:lnTo>
                  <a:pt x="0" y="1339440"/>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txBody>
          <a:bodyPr/>
          <a:lstStyle/>
          <a:p>
            <a:endParaRPr lang="en-US"/>
          </a:p>
        </p:txBody>
      </p:sp>
      <p:sp>
        <p:nvSpPr>
          <p:cNvPr id="6" name="Freeform 6"/>
          <p:cNvSpPr/>
          <p:nvPr/>
        </p:nvSpPr>
        <p:spPr>
          <a:xfrm>
            <a:off x="-3369437" y="8234275"/>
            <a:ext cx="4732890" cy="2048051"/>
          </a:xfrm>
          <a:custGeom>
            <a:avLst/>
            <a:gdLst/>
            <a:ahLst/>
            <a:cxnLst/>
            <a:rect l="l" t="t" r="r" b="b"/>
            <a:pathLst>
              <a:path w="4732890" h="2048051">
                <a:moveTo>
                  <a:pt x="0" y="0"/>
                </a:moveTo>
                <a:lnTo>
                  <a:pt x="4732890" y="0"/>
                </a:lnTo>
                <a:lnTo>
                  <a:pt x="4732890" y="2048050"/>
                </a:lnTo>
                <a:lnTo>
                  <a:pt x="0" y="2048050"/>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en-US"/>
          </a:p>
        </p:txBody>
      </p:sp>
      <p:sp>
        <p:nvSpPr>
          <p:cNvPr id="7" name="Freeform 7"/>
          <p:cNvSpPr/>
          <p:nvPr/>
        </p:nvSpPr>
        <p:spPr>
          <a:xfrm>
            <a:off x="1367918" y="8156704"/>
            <a:ext cx="2539875" cy="2185301"/>
          </a:xfrm>
          <a:custGeom>
            <a:avLst/>
            <a:gdLst/>
            <a:ahLst/>
            <a:cxnLst/>
            <a:rect l="l" t="t" r="r" b="b"/>
            <a:pathLst>
              <a:path w="2539875" h="2185301">
                <a:moveTo>
                  <a:pt x="0" y="0"/>
                </a:moveTo>
                <a:lnTo>
                  <a:pt x="2539874" y="0"/>
                </a:lnTo>
                <a:lnTo>
                  <a:pt x="2539874" y="2185301"/>
                </a:lnTo>
                <a:lnTo>
                  <a:pt x="0" y="2185301"/>
                </a:lnTo>
                <a:lnTo>
                  <a:pt x="0" y="0"/>
                </a:lnTo>
                <a:close/>
              </a:path>
            </a:pathLst>
          </a:custGeom>
          <a:blipFill>
            <a:blip r:embed="rId4">
              <a:extLst>
                <a:ext uri="{96DAC541-7B7A-43D3-8B79-37D633B846F1}">
                  <asvg:svgBlip xmlns:asvg="http://schemas.microsoft.com/office/drawing/2016/SVG/main" r:embed="rId5"/>
                </a:ext>
              </a:extLst>
            </a:blip>
            <a:stretch>
              <a:fillRect r="-52853" b="-818"/>
            </a:stretch>
          </a:blipFill>
          <a:ln cap="sq">
            <a:noFill/>
            <a:prstDash val="solid"/>
            <a:miter/>
          </a:ln>
        </p:spPr>
        <p:txBody>
          <a:bodyPr/>
          <a:lstStyle/>
          <a:p>
            <a:endParaRPr lang="en-US"/>
          </a:p>
        </p:txBody>
      </p:sp>
      <p:sp>
        <p:nvSpPr>
          <p:cNvPr id="8" name="Freeform 8"/>
          <p:cNvSpPr/>
          <p:nvPr/>
        </p:nvSpPr>
        <p:spPr>
          <a:xfrm flipH="1">
            <a:off x="3946514" y="8293955"/>
            <a:ext cx="1572752" cy="2048051"/>
          </a:xfrm>
          <a:custGeom>
            <a:avLst/>
            <a:gdLst/>
            <a:ahLst/>
            <a:cxnLst/>
            <a:rect l="l" t="t" r="r" b="b"/>
            <a:pathLst>
              <a:path w="1572752" h="2048051">
                <a:moveTo>
                  <a:pt x="1572752" y="0"/>
                </a:moveTo>
                <a:lnTo>
                  <a:pt x="0" y="0"/>
                </a:lnTo>
                <a:lnTo>
                  <a:pt x="0" y="2048050"/>
                </a:lnTo>
                <a:lnTo>
                  <a:pt x="1572752" y="2048050"/>
                </a:lnTo>
                <a:lnTo>
                  <a:pt x="1572752" y="0"/>
                </a:lnTo>
                <a:close/>
              </a:path>
            </a:pathLst>
          </a:custGeom>
          <a:blipFill>
            <a:blip r:embed="rId6">
              <a:extLst>
                <a:ext uri="{96DAC541-7B7A-43D3-8B79-37D633B846F1}">
                  <asvg:svgBlip xmlns:asvg="http://schemas.microsoft.com/office/drawing/2016/SVG/main" r:embed="rId7"/>
                </a:ext>
              </a:extLst>
            </a:blip>
            <a:stretch>
              <a:fillRect l="-200930"/>
            </a:stretch>
          </a:blipFill>
          <a:ln cap="sq">
            <a:noFill/>
            <a:prstDash val="solid"/>
            <a:miter/>
          </a:ln>
        </p:spPr>
        <p:txBody>
          <a:bodyPr/>
          <a:lstStyle/>
          <a:p>
            <a:endParaRPr lang="en-US"/>
          </a:p>
        </p:txBody>
      </p:sp>
      <p:sp>
        <p:nvSpPr>
          <p:cNvPr id="9" name="Freeform 9"/>
          <p:cNvSpPr/>
          <p:nvPr/>
        </p:nvSpPr>
        <p:spPr>
          <a:xfrm>
            <a:off x="5027062" y="5413233"/>
            <a:ext cx="1489248" cy="2040880"/>
          </a:xfrm>
          <a:custGeom>
            <a:avLst/>
            <a:gdLst/>
            <a:ahLst/>
            <a:cxnLst/>
            <a:rect l="l" t="t" r="r" b="b"/>
            <a:pathLst>
              <a:path w="1489248" h="2040880">
                <a:moveTo>
                  <a:pt x="0" y="0"/>
                </a:moveTo>
                <a:lnTo>
                  <a:pt x="1489247" y="0"/>
                </a:lnTo>
                <a:lnTo>
                  <a:pt x="1489247" y="2040880"/>
                </a:lnTo>
                <a:lnTo>
                  <a:pt x="0" y="2040880"/>
                </a:lnTo>
                <a:lnTo>
                  <a:pt x="0" y="0"/>
                </a:lnTo>
                <a:close/>
              </a:path>
            </a:pathLst>
          </a:custGeom>
          <a:blipFill>
            <a:blip r:embed="rId10">
              <a:extLst>
                <a:ext uri="{96DAC541-7B7A-43D3-8B79-37D633B846F1}">
                  <asvg:svgBlip xmlns:asvg="http://schemas.microsoft.com/office/drawing/2016/SVG/main" r:embed="rId11"/>
                </a:ext>
              </a:extLst>
            </a:blip>
            <a:stretch>
              <a:fillRect t="-123257" r="-316263"/>
            </a:stretch>
          </a:blipFill>
        </p:spPr>
        <p:txBody>
          <a:bodyPr/>
          <a:lstStyle/>
          <a:p>
            <a:endParaRPr lang="en-US"/>
          </a:p>
        </p:txBody>
      </p:sp>
      <p:sp>
        <p:nvSpPr>
          <p:cNvPr id="10" name="Freeform 10"/>
          <p:cNvSpPr/>
          <p:nvPr/>
        </p:nvSpPr>
        <p:spPr>
          <a:xfrm>
            <a:off x="5183603" y="3471796"/>
            <a:ext cx="3981171" cy="11497967"/>
          </a:xfrm>
          <a:custGeom>
            <a:avLst/>
            <a:gdLst/>
            <a:ahLst/>
            <a:cxnLst/>
            <a:rect l="l" t="t" r="r" b="b"/>
            <a:pathLst>
              <a:path w="3981171" h="11497967">
                <a:moveTo>
                  <a:pt x="0" y="0"/>
                </a:moveTo>
                <a:lnTo>
                  <a:pt x="3981171" y="0"/>
                </a:lnTo>
                <a:lnTo>
                  <a:pt x="3981171" y="11497967"/>
                </a:lnTo>
                <a:lnTo>
                  <a:pt x="0" y="1149796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grpSp>
        <p:nvGrpSpPr>
          <p:cNvPr id="13" name="Group 13"/>
          <p:cNvGrpSpPr/>
          <p:nvPr/>
        </p:nvGrpSpPr>
        <p:grpSpPr>
          <a:xfrm>
            <a:off x="4375645" y="580592"/>
            <a:ext cx="399053" cy="399053"/>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txBody>
            <a:bodyPr/>
            <a:lstStyle/>
            <a:p>
              <a:endParaRPr lang="en-US"/>
            </a:p>
          </p:txBody>
        </p:sp>
        <p:sp>
          <p:nvSpPr>
            <p:cNvPr id="15" name="TextBox 15"/>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sp>
        <p:nvSpPr>
          <p:cNvPr id="16" name="Freeform 16"/>
          <p:cNvSpPr/>
          <p:nvPr/>
        </p:nvSpPr>
        <p:spPr>
          <a:xfrm>
            <a:off x="7107402" y="126806"/>
            <a:ext cx="1308260" cy="1306625"/>
          </a:xfrm>
          <a:custGeom>
            <a:avLst/>
            <a:gdLst/>
            <a:ahLst/>
            <a:cxnLst/>
            <a:rect l="l" t="t" r="r" b="b"/>
            <a:pathLst>
              <a:path w="1308260" h="1306625">
                <a:moveTo>
                  <a:pt x="0" y="0"/>
                </a:moveTo>
                <a:lnTo>
                  <a:pt x="1308260" y="0"/>
                </a:lnTo>
                <a:lnTo>
                  <a:pt x="1308260" y="1306625"/>
                </a:lnTo>
                <a:lnTo>
                  <a:pt x="0" y="1306625"/>
                </a:lnTo>
                <a:lnTo>
                  <a:pt x="0" y="0"/>
                </a:lnTo>
                <a:close/>
              </a:path>
            </a:pathLst>
          </a:custGeom>
          <a:blipFill>
            <a:blip r:embed="rId14">
              <a:extLst>
                <a:ext uri="{96DAC541-7B7A-43D3-8B79-37D633B846F1}">
                  <asvg:svgBlip xmlns:asvg="http://schemas.microsoft.com/office/drawing/2016/SVG/main" r:embed="rId15"/>
                </a:ext>
              </a:extLst>
            </a:blip>
            <a:stretch>
              <a:fillRect/>
            </a:stretch>
          </a:blipFill>
          <a:ln cap="sq">
            <a:noFill/>
            <a:prstDash val="solid"/>
            <a:miter/>
          </a:ln>
        </p:spPr>
        <p:txBody>
          <a:bodyPr/>
          <a:lstStyle/>
          <a:p>
            <a:endParaRPr lang="en-US"/>
          </a:p>
        </p:txBody>
      </p:sp>
      <p:sp>
        <p:nvSpPr>
          <p:cNvPr id="17" name="Freeform 17"/>
          <p:cNvSpPr/>
          <p:nvPr/>
        </p:nvSpPr>
        <p:spPr>
          <a:xfrm>
            <a:off x="16490714" y="8453154"/>
            <a:ext cx="1537173" cy="1535251"/>
          </a:xfrm>
          <a:custGeom>
            <a:avLst/>
            <a:gdLst/>
            <a:ahLst/>
            <a:cxnLst/>
            <a:rect l="l" t="t" r="r" b="b"/>
            <a:pathLst>
              <a:path w="1537173" h="1535251">
                <a:moveTo>
                  <a:pt x="0" y="0"/>
                </a:moveTo>
                <a:lnTo>
                  <a:pt x="1537172" y="0"/>
                </a:lnTo>
                <a:lnTo>
                  <a:pt x="1537172" y="1535251"/>
                </a:lnTo>
                <a:lnTo>
                  <a:pt x="0" y="1535251"/>
                </a:lnTo>
                <a:lnTo>
                  <a:pt x="0" y="0"/>
                </a:lnTo>
                <a:close/>
              </a:path>
            </a:pathLst>
          </a:custGeom>
          <a:blipFill>
            <a:blip r:embed="rId14">
              <a:extLst>
                <a:ext uri="{96DAC541-7B7A-43D3-8B79-37D633B846F1}">
                  <asvg:svgBlip xmlns:asvg="http://schemas.microsoft.com/office/drawing/2016/SVG/main" r:embed="rId15"/>
                </a:ext>
              </a:extLst>
            </a:blip>
            <a:stretch>
              <a:fillRect/>
            </a:stretch>
          </a:blipFill>
          <a:ln cap="sq">
            <a:noFill/>
            <a:prstDash val="solid"/>
            <a:miter/>
          </a:ln>
        </p:spPr>
        <p:txBody>
          <a:bodyPr/>
          <a:lstStyle/>
          <a:p>
            <a:endParaRPr lang="en-US"/>
          </a:p>
        </p:txBody>
      </p:sp>
      <p:sp>
        <p:nvSpPr>
          <p:cNvPr id="18" name="TextBox 4"/>
          <p:cNvSpPr txBox="1"/>
          <p:nvPr/>
        </p:nvSpPr>
        <p:spPr>
          <a:xfrm>
            <a:off x="-4572000" y="829598"/>
            <a:ext cx="21134426" cy="2438168"/>
          </a:xfrm>
          <a:prstGeom prst="rect">
            <a:avLst/>
          </a:prstGeom>
        </p:spPr>
        <p:txBody>
          <a:bodyPr wrap="square" lIns="0" tIns="0" rIns="0" bIns="0" rtlCol="0" anchor="t">
            <a:spAutoFit/>
          </a:bodyPr>
          <a:lstStyle/>
          <a:p>
            <a:pPr algn="ctr">
              <a:lnSpc>
                <a:spcPct val="150000"/>
              </a:lnSpc>
            </a:pPr>
            <a:r>
              <a:rPr lang="en-US" sz="12000" b="1" spc="-471" dirty="0">
                <a:latin typeface="Times New Roman" panose="02020603050405020304" pitchFamily="18" charset="0"/>
                <a:cs typeface="Times New Roman" panose="02020603050405020304" pitchFamily="18" charset="0"/>
              </a:rPr>
              <a:t>I. </a:t>
            </a:r>
            <a:r>
              <a:rPr lang="en-US" sz="12000" b="1" spc="-471" dirty="0" err="1">
                <a:latin typeface="Times New Roman" panose="02020603050405020304" pitchFamily="18" charset="0"/>
                <a:cs typeface="Times New Roman" panose="02020603050405020304" pitchFamily="18" charset="0"/>
              </a:rPr>
              <a:t>Đọc</a:t>
            </a:r>
            <a:r>
              <a:rPr lang="en-US" sz="12000" b="1" spc="-471" dirty="0">
                <a:latin typeface="Times New Roman" panose="02020603050405020304" pitchFamily="18" charset="0"/>
                <a:cs typeface="Times New Roman" panose="02020603050405020304" pitchFamily="18" charset="0"/>
              </a:rPr>
              <a:t> - </a:t>
            </a:r>
            <a:r>
              <a:rPr lang="en-US" sz="12000" b="1" spc="-471" dirty="0" err="1">
                <a:latin typeface="Times New Roman" panose="02020603050405020304" pitchFamily="18" charset="0"/>
                <a:cs typeface="Times New Roman" panose="02020603050405020304" pitchFamily="18" charset="0"/>
              </a:rPr>
              <a:t>tìm</a:t>
            </a:r>
            <a:r>
              <a:rPr lang="en-US" sz="12000" b="1" spc="-471" dirty="0">
                <a:latin typeface="Times New Roman" panose="02020603050405020304" pitchFamily="18" charset="0"/>
                <a:cs typeface="Times New Roman" panose="02020603050405020304" pitchFamily="18" charset="0"/>
              </a:rPr>
              <a:t> hiểu </a:t>
            </a:r>
            <a:r>
              <a:rPr lang="en-US" sz="12000" b="1" spc="-471" dirty="0" err="1">
                <a:latin typeface="Times New Roman" panose="02020603050405020304" pitchFamily="18" charset="0"/>
                <a:cs typeface="Times New Roman" panose="02020603050405020304" pitchFamily="18" charset="0"/>
              </a:rPr>
              <a:t>chung</a:t>
            </a:r>
            <a:endParaRPr lang="en-US" sz="12000" b="1" spc="-47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85800" y="419100"/>
            <a:ext cx="6113084" cy="1938992"/>
          </a:xfrm>
          <a:prstGeom prst="rect">
            <a:avLst/>
          </a:prstGeom>
          <a:noFill/>
        </p:spPr>
        <p:txBody>
          <a:bodyPr wrap="none" rtlCol="0">
            <a:spAutoFit/>
          </a:bodyPr>
          <a:lstStyle/>
          <a:p>
            <a:r>
              <a:rPr lang="en-US" sz="6000" b="1" dirty="0">
                <a:solidFill>
                  <a:schemeClr val="accent6">
                    <a:lumMod val="50000"/>
                  </a:schemeClr>
                </a:solidFill>
                <a:latin typeface="Times New Roman" panose="02020603050405020304" pitchFamily="18" charset="0"/>
                <a:cs typeface="Times New Roman" panose="02020603050405020304" pitchFamily="18" charset="0"/>
              </a:rPr>
              <a:t>1.Đọc</a:t>
            </a:r>
          </a:p>
          <a:p>
            <a:r>
              <a:rPr lang="en-US" sz="6000" b="1" dirty="0">
                <a:solidFill>
                  <a:schemeClr val="accent6">
                    <a:lumMod val="50000"/>
                  </a:schemeClr>
                </a:solidFill>
                <a:latin typeface="Times New Roman" panose="02020603050405020304" pitchFamily="18" charset="0"/>
                <a:cs typeface="Times New Roman" panose="02020603050405020304" pitchFamily="18" charset="0"/>
              </a:rPr>
              <a:t>2. </a:t>
            </a:r>
            <a:r>
              <a:rPr lang="en-US" sz="6000" b="1" dirty="0" err="1">
                <a:solidFill>
                  <a:schemeClr val="accent6">
                    <a:lumMod val="50000"/>
                  </a:schemeClr>
                </a:solidFill>
                <a:latin typeface="Times New Roman" panose="02020603050405020304" pitchFamily="18" charset="0"/>
                <a:cs typeface="Times New Roman" panose="02020603050405020304" pitchFamily="18" charset="0"/>
              </a:rPr>
              <a:t>Tìm</a:t>
            </a:r>
            <a:r>
              <a:rPr lang="en-US" sz="6000" b="1" dirty="0">
                <a:solidFill>
                  <a:schemeClr val="accent6">
                    <a:lumMod val="50000"/>
                  </a:schemeClr>
                </a:solidFill>
                <a:latin typeface="Times New Roman" panose="02020603050405020304" pitchFamily="18" charset="0"/>
                <a:cs typeface="Times New Roman" panose="02020603050405020304" pitchFamily="18" charset="0"/>
              </a:rPr>
              <a:t> hiểu </a:t>
            </a:r>
            <a:r>
              <a:rPr lang="en-US" sz="6000" b="1" dirty="0" err="1">
                <a:solidFill>
                  <a:schemeClr val="accent6">
                    <a:lumMod val="50000"/>
                  </a:schemeClr>
                </a:solidFill>
                <a:latin typeface="Times New Roman" panose="02020603050405020304" pitchFamily="18" charset="0"/>
                <a:cs typeface="Times New Roman" panose="02020603050405020304" pitchFamily="18" charset="0"/>
              </a:rPr>
              <a:t>chung</a:t>
            </a:r>
            <a:endParaRPr lang="en-US" sz="6000" b="1" dirty="0">
              <a:solidFill>
                <a:schemeClr val="accent6">
                  <a:lumMod val="50000"/>
                </a:schemeClr>
              </a:solidFill>
              <a:latin typeface="Times New Roman" panose="02020603050405020304" pitchFamily="18" charset="0"/>
              <a:cs typeface="Times New Roman" panose="02020603050405020304" pitchFamily="18" charset="0"/>
            </a:endParaRPr>
          </a:p>
        </p:txBody>
      </p:sp>
      <p:pic>
        <p:nvPicPr>
          <p:cNvPr id="1026" name="Picture 2" descr="Cuộc đời và 3 bức thư bí ẩn của nhà thơ Nguyễn Nhược Phá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6083" y="2628900"/>
            <a:ext cx="5578165" cy="7010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7467600" y="2247900"/>
            <a:ext cx="9906000" cy="7533216"/>
          </a:xfrm>
          <a:prstGeom prst="rect">
            <a:avLst/>
          </a:prstGeom>
        </p:spPr>
        <p:txBody>
          <a:bodyPr wrap="square">
            <a:spAutoFit/>
          </a:bodyPr>
          <a:lstStyle/>
          <a:p>
            <a:pPr marL="685800" indent="-685800" algn="just">
              <a:lnSpc>
                <a:spcPct val="150000"/>
              </a:lnSpc>
              <a:buFont typeface="Wingdings" panose="05000000000000000000" pitchFamily="2" charset="2"/>
              <a:buChar char="v"/>
            </a:pPr>
            <a:r>
              <a:rPr lang="en-US" sz="4500" b="1" dirty="0">
                <a:latin typeface="Times New Roman" panose="02020603050405020304" pitchFamily="18" charset="0"/>
                <a:cs typeface="Times New Roman" panose="02020603050405020304" pitchFamily="18" charset="0"/>
              </a:rPr>
              <a:t>a.</a:t>
            </a:r>
            <a:r>
              <a:rPr lang="vi-VN" sz="4500" b="1" dirty="0">
                <a:latin typeface="+mj-lt"/>
              </a:rPr>
              <a:t>Tác giả</a:t>
            </a:r>
            <a:r>
              <a:rPr lang="en-US" sz="4500" b="1" dirty="0">
                <a:latin typeface="+mj-lt"/>
              </a:rPr>
              <a:t>:</a:t>
            </a:r>
            <a:r>
              <a:rPr lang="vi-VN" sz="4500" b="1" dirty="0">
                <a:latin typeface="+mj-lt"/>
              </a:rPr>
              <a:t> Nguyễn Nhược Pháp </a:t>
            </a:r>
            <a:r>
              <a:rPr lang="vi-VN" sz="4500" dirty="0">
                <a:latin typeface="+mj-lt"/>
              </a:rPr>
              <a:t>(1914 - 1938) quê ở Hà Nội. </a:t>
            </a:r>
            <a:endParaRPr lang="en-US" sz="4500" dirty="0">
              <a:latin typeface="+mj-lt"/>
            </a:endParaRPr>
          </a:p>
          <a:p>
            <a:pPr marL="685800" indent="-685800" algn="just">
              <a:lnSpc>
                <a:spcPct val="150000"/>
              </a:lnSpc>
              <a:buFont typeface="Wingdings" panose="05000000000000000000" pitchFamily="2" charset="2"/>
              <a:buChar char="v"/>
            </a:pPr>
            <a:r>
              <a:rPr lang="en-US" sz="4800" b="1" i="1" dirty="0">
                <a:solidFill>
                  <a:schemeClr val="accent5">
                    <a:lumMod val="75000"/>
                  </a:schemeClr>
                </a:solidFill>
                <a:latin typeface="Times New Roman" panose="02020603050405020304" pitchFamily="18" charset="0"/>
                <a:cs typeface="Times New Roman" panose="02020603050405020304" pitchFamily="18" charset="0"/>
              </a:rPr>
              <a:t>b. </a:t>
            </a:r>
            <a:r>
              <a:rPr lang="en-US" sz="4800" b="1" i="1" dirty="0" err="1">
                <a:solidFill>
                  <a:schemeClr val="accent5">
                    <a:lumMod val="75000"/>
                  </a:schemeClr>
                </a:solidFill>
                <a:latin typeface="Times New Roman" panose="02020603050405020304" pitchFamily="18" charset="0"/>
                <a:cs typeface="Times New Roman" panose="02020603050405020304" pitchFamily="18" charset="0"/>
              </a:rPr>
              <a:t>Tác</a:t>
            </a:r>
            <a:r>
              <a:rPr lang="en-US" sz="4800" b="1" i="1" dirty="0">
                <a:solidFill>
                  <a:schemeClr val="accent5">
                    <a:lumMod val="75000"/>
                  </a:schemeClr>
                </a:solidFill>
                <a:latin typeface="Times New Roman" panose="02020603050405020304" pitchFamily="18" charset="0"/>
                <a:cs typeface="Times New Roman" panose="02020603050405020304" pitchFamily="18" charset="0"/>
              </a:rPr>
              <a:t> </a:t>
            </a:r>
            <a:r>
              <a:rPr lang="en-US" sz="4800" b="1" i="1" dirty="0" err="1">
                <a:solidFill>
                  <a:schemeClr val="accent5">
                    <a:lumMod val="75000"/>
                  </a:schemeClr>
                </a:solidFill>
                <a:latin typeface="Times New Roman" panose="02020603050405020304" pitchFamily="18" charset="0"/>
                <a:cs typeface="Times New Roman" panose="02020603050405020304" pitchFamily="18" charset="0"/>
              </a:rPr>
              <a:t>phẩm</a:t>
            </a:r>
            <a:r>
              <a:rPr lang="en-US" sz="4800" b="1" i="1" dirty="0">
                <a:solidFill>
                  <a:schemeClr val="accent5">
                    <a:lumMod val="75000"/>
                  </a:schemeClr>
                </a:solidFill>
                <a:latin typeface="Times New Roman" panose="02020603050405020304" pitchFamily="18" charset="0"/>
                <a:cs typeface="Times New Roman" panose="02020603050405020304" pitchFamily="18" charset="0"/>
              </a:rPr>
              <a:t>:</a:t>
            </a:r>
          </a:p>
          <a:p>
            <a:pPr marL="685800" indent="-685800" algn="just">
              <a:lnSpc>
                <a:spcPct val="150000"/>
              </a:lnSpc>
              <a:buFont typeface="Wingdings" panose="05000000000000000000" pitchFamily="2" charset="2"/>
              <a:buChar char="v"/>
            </a:pPr>
            <a:r>
              <a:rPr lang="en-US" sz="4800" dirty="0">
                <a:latin typeface="Times New Roman" panose="02020603050405020304" pitchFamily="18" charset="0"/>
                <a:cs typeface="Times New Roman" panose="02020603050405020304" pitchFamily="18" charset="0"/>
              </a:rPr>
              <a:t>-T</a:t>
            </a:r>
            <a:r>
              <a:rPr lang="vi-VN" sz="4800" dirty="0">
                <a:latin typeface="Times New Roman" panose="02020603050405020304" pitchFamily="18" charset="0"/>
                <a:cs typeface="Times New Roman" panose="02020603050405020304" pitchFamily="18" charset="0"/>
              </a:rPr>
              <a:t>hể loại</a:t>
            </a:r>
            <a:r>
              <a:rPr lang="en-US" sz="4800" dirty="0">
                <a:latin typeface="Times New Roman" panose="02020603050405020304" pitchFamily="18" charset="0"/>
                <a:cs typeface="Times New Roman" panose="02020603050405020304" pitchFamily="18" charset="0"/>
              </a:rPr>
              <a:t>:</a:t>
            </a:r>
            <a:r>
              <a:rPr lang="vi-VN" sz="4800" dirty="0">
                <a:latin typeface="Times New Roman" panose="02020603050405020304" pitchFamily="18" charset="0"/>
                <a:cs typeface="Times New Roman" panose="02020603050405020304" pitchFamily="18" charset="0"/>
              </a:rPr>
              <a:t> thơ bảy chữ</a:t>
            </a:r>
            <a:endParaRPr lang="en-US" sz="4800" dirty="0">
              <a:latin typeface="Times New Roman" panose="02020603050405020304" pitchFamily="18" charset="0"/>
              <a:cs typeface="Times New Roman" panose="02020603050405020304" pitchFamily="18" charset="0"/>
            </a:endParaRPr>
          </a:p>
          <a:p>
            <a:pPr marL="685800" indent="-685800" algn="just">
              <a:lnSpc>
                <a:spcPct val="150000"/>
              </a:lnSpc>
              <a:buFont typeface="Wingdings" panose="05000000000000000000" pitchFamily="2" charset="2"/>
              <a:buChar char="v"/>
            </a:pPr>
            <a:r>
              <a:rPr lang="en-US" sz="4800" dirty="0">
                <a:latin typeface="Times New Roman" panose="02020603050405020304" pitchFamily="18" charset="0"/>
                <a:cs typeface="Times New Roman" panose="02020603050405020304" pitchFamily="18" charset="0"/>
              </a:rPr>
              <a:t>-T</a:t>
            </a:r>
            <a:r>
              <a:rPr lang="vi-VN" sz="4800" dirty="0">
                <a:latin typeface="Times New Roman" panose="02020603050405020304" pitchFamily="18" charset="0"/>
                <a:cs typeface="Times New Roman" panose="02020603050405020304" pitchFamily="18" charset="0"/>
              </a:rPr>
              <a:t>rích trong tập thơ “Hoa một mùa”, NXB Phụ nữ, Hà Nội).</a:t>
            </a:r>
            <a:endParaRPr lang="en-US" sz="4800" b="1" i="1" dirty="0">
              <a:solidFill>
                <a:schemeClr val="accent5">
                  <a:lumMod val="75000"/>
                </a:schemeClr>
              </a:solidFill>
              <a:latin typeface="Times New Roman" panose="02020603050405020304" pitchFamily="18" charset="0"/>
              <a:cs typeface="Times New Roman" panose="02020603050405020304" pitchFamily="18" charset="0"/>
            </a:endParaRPr>
          </a:p>
          <a:p>
            <a:pPr marL="685800" indent="-685800" algn="just">
              <a:lnSpc>
                <a:spcPct val="150000"/>
              </a:lnSpc>
              <a:buFont typeface="Wingdings" panose="05000000000000000000" pitchFamily="2" charset="2"/>
              <a:buChar char="v"/>
            </a:pPr>
            <a:endParaRPr lang="en-US" sz="4500" dirty="0">
              <a:latin typeface="+mj-lt"/>
            </a:endParaRPr>
          </a:p>
        </p:txBody>
      </p:sp>
    </p:spTree>
    <p:extLst>
      <p:ext uri="{BB962C8B-B14F-4D97-AF65-F5344CB8AC3E}">
        <p14:creationId xmlns:p14="http://schemas.microsoft.com/office/powerpoint/2010/main" val="794973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arn(inVertical)">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randombar(horizontal)">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7" dur="5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randombar(horizontal)">
                                      <p:cBhvr>
                                        <p:cTn id="3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438416" y="1166978"/>
            <a:ext cx="14644766" cy="10141500"/>
          </a:xfrm>
          <a:custGeom>
            <a:avLst/>
            <a:gdLst/>
            <a:ahLst/>
            <a:cxnLst/>
            <a:rect l="l" t="t" r="r" b="b"/>
            <a:pathLst>
              <a:path w="14644766" h="10141500">
                <a:moveTo>
                  <a:pt x="0" y="0"/>
                </a:moveTo>
                <a:lnTo>
                  <a:pt x="14644766" y="0"/>
                </a:lnTo>
                <a:lnTo>
                  <a:pt x="14644766" y="10141500"/>
                </a:lnTo>
                <a:lnTo>
                  <a:pt x="0" y="101415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2634034" y="2370200"/>
            <a:ext cx="3882276" cy="2203191"/>
          </a:xfrm>
          <a:custGeom>
            <a:avLst/>
            <a:gdLst/>
            <a:ahLst/>
            <a:cxnLst/>
            <a:rect l="l" t="t" r="r" b="b"/>
            <a:pathLst>
              <a:path w="3882276" h="2203191">
                <a:moveTo>
                  <a:pt x="0" y="0"/>
                </a:moveTo>
                <a:lnTo>
                  <a:pt x="3882275" y="0"/>
                </a:lnTo>
                <a:lnTo>
                  <a:pt x="3882275" y="2203192"/>
                </a:lnTo>
                <a:lnTo>
                  <a:pt x="0" y="2203192"/>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n-US"/>
          </a:p>
        </p:txBody>
      </p:sp>
      <p:sp>
        <p:nvSpPr>
          <p:cNvPr id="4" name="Freeform 4"/>
          <p:cNvSpPr/>
          <p:nvPr/>
        </p:nvSpPr>
        <p:spPr>
          <a:xfrm>
            <a:off x="0" y="5213703"/>
            <a:ext cx="4732890" cy="2048051"/>
          </a:xfrm>
          <a:custGeom>
            <a:avLst/>
            <a:gdLst/>
            <a:ahLst/>
            <a:cxnLst/>
            <a:rect l="l" t="t" r="r" b="b"/>
            <a:pathLst>
              <a:path w="4732890" h="2048051">
                <a:moveTo>
                  <a:pt x="0" y="0"/>
                </a:moveTo>
                <a:lnTo>
                  <a:pt x="4732890" y="0"/>
                </a:lnTo>
                <a:lnTo>
                  <a:pt x="4732890" y="2048051"/>
                </a:lnTo>
                <a:lnTo>
                  <a:pt x="0" y="2048051"/>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en-US"/>
          </a:p>
        </p:txBody>
      </p:sp>
      <p:sp>
        <p:nvSpPr>
          <p:cNvPr id="5" name="Freeform 5"/>
          <p:cNvSpPr/>
          <p:nvPr/>
        </p:nvSpPr>
        <p:spPr>
          <a:xfrm>
            <a:off x="-2098355" y="3199208"/>
            <a:ext cx="4464800" cy="1339440"/>
          </a:xfrm>
          <a:custGeom>
            <a:avLst/>
            <a:gdLst/>
            <a:ahLst/>
            <a:cxnLst/>
            <a:rect l="l" t="t" r="r" b="b"/>
            <a:pathLst>
              <a:path w="4464800" h="1339440">
                <a:moveTo>
                  <a:pt x="0" y="0"/>
                </a:moveTo>
                <a:lnTo>
                  <a:pt x="4464800" y="0"/>
                </a:lnTo>
                <a:lnTo>
                  <a:pt x="4464800" y="1339440"/>
                </a:lnTo>
                <a:lnTo>
                  <a:pt x="0" y="1339440"/>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txBody>
          <a:bodyPr/>
          <a:lstStyle/>
          <a:p>
            <a:endParaRPr lang="en-US"/>
          </a:p>
        </p:txBody>
      </p:sp>
      <p:sp>
        <p:nvSpPr>
          <p:cNvPr id="6" name="Freeform 6"/>
          <p:cNvSpPr/>
          <p:nvPr/>
        </p:nvSpPr>
        <p:spPr>
          <a:xfrm>
            <a:off x="-3369437" y="8234275"/>
            <a:ext cx="4732890" cy="2048051"/>
          </a:xfrm>
          <a:custGeom>
            <a:avLst/>
            <a:gdLst/>
            <a:ahLst/>
            <a:cxnLst/>
            <a:rect l="l" t="t" r="r" b="b"/>
            <a:pathLst>
              <a:path w="4732890" h="2048051">
                <a:moveTo>
                  <a:pt x="0" y="0"/>
                </a:moveTo>
                <a:lnTo>
                  <a:pt x="4732890" y="0"/>
                </a:lnTo>
                <a:lnTo>
                  <a:pt x="4732890" y="2048050"/>
                </a:lnTo>
                <a:lnTo>
                  <a:pt x="0" y="2048050"/>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en-US"/>
          </a:p>
        </p:txBody>
      </p:sp>
      <p:sp>
        <p:nvSpPr>
          <p:cNvPr id="7" name="Freeform 7"/>
          <p:cNvSpPr/>
          <p:nvPr/>
        </p:nvSpPr>
        <p:spPr>
          <a:xfrm>
            <a:off x="1367918" y="8156704"/>
            <a:ext cx="2539875" cy="2185301"/>
          </a:xfrm>
          <a:custGeom>
            <a:avLst/>
            <a:gdLst/>
            <a:ahLst/>
            <a:cxnLst/>
            <a:rect l="l" t="t" r="r" b="b"/>
            <a:pathLst>
              <a:path w="2539875" h="2185301">
                <a:moveTo>
                  <a:pt x="0" y="0"/>
                </a:moveTo>
                <a:lnTo>
                  <a:pt x="2539874" y="0"/>
                </a:lnTo>
                <a:lnTo>
                  <a:pt x="2539874" y="2185301"/>
                </a:lnTo>
                <a:lnTo>
                  <a:pt x="0" y="2185301"/>
                </a:lnTo>
                <a:lnTo>
                  <a:pt x="0" y="0"/>
                </a:lnTo>
                <a:close/>
              </a:path>
            </a:pathLst>
          </a:custGeom>
          <a:blipFill>
            <a:blip r:embed="rId4">
              <a:extLst>
                <a:ext uri="{96DAC541-7B7A-43D3-8B79-37D633B846F1}">
                  <asvg:svgBlip xmlns:asvg="http://schemas.microsoft.com/office/drawing/2016/SVG/main" r:embed="rId5"/>
                </a:ext>
              </a:extLst>
            </a:blip>
            <a:stretch>
              <a:fillRect r="-52853" b="-818"/>
            </a:stretch>
          </a:blipFill>
          <a:ln cap="sq">
            <a:noFill/>
            <a:prstDash val="solid"/>
            <a:miter/>
          </a:ln>
        </p:spPr>
        <p:txBody>
          <a:bodyPr/>
          <a:lstStyle/>
          <a:p>
            <a:endParaRPr lang="en-US"/>
          </a:p>
        </p:txBody>
      </p:sp>
      <p:sp>
        <p:nvSpPr>
          <p:cNvPr id="8" name="Freeform 8"/>
          <p:cNvSpPr/>
          <p:nvPr/>
        </p:nvSpPr>
        <p:spPr>
          <a:xfrm flipH="1">
            <a:off x="3946514" y="8293955"/>
            <a:ext cx="1572752" cy="2048051"/>
          </a:xfrm>
          <a:custGeom>
            <a:avLst/>
            <a:gdLst/>
            <a:ahLst/>
            <a:cxnLst/>
            <a:rect l="l" t="t" r="r" b="b"/>
            <a:pathLst>
              <a:path w="1572752" h="2048051">
                <a:moveTo>
                  <a:pt x="1572752" y="0"/>
                </a:moveTo>
                <a:lnTo>
                  <a:pt x="0" y="0"/>
                </a:lnTo>
                <a:lnTo>
                  <a:pt x="0" y="2048050"/>
                </a:lnTo>
                <a:lnTo>
                  <a:pt x="1572752" y="2048050"/>
                </a:lnTo>
                <a:lnTo>
                  <a:pt x="1572752" y="0"/>
                </a:lnTo>
                <a:close/>
              </a:path>
            </a:pathLst>
          </a:custGeom>
          <a:blipFill>
            <a:blip r:embed="rId6">
              <a:extLst>
                <a:ext uri="{96DAC541-7B7A-43D3-8B79-37D633B846F1}">
                  <asvg:svgBlip xmlns:asvg="http://schemas.microsoft.com/office/drawing/2016/SVG/main" r:embed="rId7"/>
                </a:ext>
              </a:extLst>
            </a:blip>
            <a:stretch>
              <a:fillRect l="-200930"/>
            </a:stretch>
          </a:blipFill>
          <a:ln cap="sq">
            <a:noFill/>
            <a:prstDash val="solid"/>
            <a:miter/>
          </a:ln>
        </p:spPr>
        <p:txBody>
          <a:bodyPr/>
          <a:lstStyle/>
          <a:p>
            <a:endParaRPr lang="en-US"/>
          </a:p>
        </p:txBody>
      </p:sp>
      <p:sp>
        <p:nvSpPr>
          <p:cNvPr id="9" name="Freeform 9"/>
          <p:cNvSpPr/>
          <p:nvPr/>
        </p:nvSpPr>
        <p:spPr>
          <a:xfrm>
            <a:off x="5027062" y="5413233"/>
            <a:ext cx="1489248" cy="2040880"/>
          </a:xfrm>
          <a:custGeom>
            <a:avLst/>
            <a:gdLst/>
            <a:ahLst/>
            <a:cxnLst/>
            <a:rect l="l" t="t" r="r" b="b"/>
            <a:pathLst>
              <a:path w="1489248" h="2040880">
                <a:moveTo>
                  <a:pt x="0" y="0"/>
                </a:moveTo>
                <a:lnTo>
                  <a:pt x="1489247" y="0"/>
                </a:lnTo>
                <a:lnTo>
                  <a:pt x="1489247" y="2040880"/>
                </a:lnTo>
                <a:lnTo>
                  <a:pt x="0" y="2040880"/>
                </a:lnTo>
                <a:lnTo>
                  <a:pt x="0" y="0"/>
                </a:lnTo>
                <a:close/>
              </a:path>
            </a:pathLst>
          </a:custGeom>
          <a:blipFill>
            <a:blip r:embed="rId10">
              <a:extLst>
                <a:ext uri="{96DAC541-7B7A-43D3-8B79-37D633B846F1}">
                  <asvg:svgBlip xmlns:asvg="http://schemas.microsoft.com/office/drawing/2016/SVG/main" r:embed="rId11"/>
                </a:ext>
              </a:extLst>
            </a:blip>
            <a:stretch>
              <a:fillRect t="-123257" r="-316263"/>
            </a:stretch>
          </a:blipFill>
        </p:spPr>
        <p:txBody>
          <a:bodyPr/>
          <a:lstStyle/>
          <a:p>
            <a:endParaRPr lang="en-US"/>
          </a:p>
        </p:txBody>
      </p:sp>
      <p:sp>
        <p:nvSpPr>
          <p:cNvPr id="10" name="Freeform 10"/>
          <p:cNvSpPr/>
          <p:nvPr/>
        </p:nvSpPr>
        <p:spPr>
          <a:xfrm>
            <a:off x="5183603" y="3471796"/>
            <a:ext cx="3981171" cy="11497967"/>
          </a:xfrm>
          <a:custGeom>
            <a:avLst/>
            <a:gdLst/>
            <a:ahLst/>
            <a:cxnLst/>
            <a:rect l="l" t="t" r="r" b="b"/>
            <a:pathLst>
              <a:path w="3981171" h="11497967">
                <a:moveTo>
                  <a:pt x="0" y="0"/>
                </a:moveTo>
                <a:lnTo>
                  <a:pt x="3981171" y="0"/>
                </a:lnTo>
                <a:lnTo>
                  <a:pt x="3981171" y="11497967"/>
                </a:lnTo>
                <a:lnTo>
                  <a:pt x="0" y="1149796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grpSp>
        <p:nvGrpSpPr>
          <p:cNvPr id="13" name="Group 13"/>
          <p:cNvGrpSpPr/>
          <p:nvPr/>
        </p:nvGrpSpPr>
        <p:grpSpPr>
          <a:xfrm>
            <a:off x="4375645" y="580592"/>
            <a:ext cx="399053" cy="399053"/>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txBody>
            <a:bodyPr/>
            <a:lstStyle/>
            <a:p>
              <a:endParaRPr lang="en-US"/>
            </a:p>
          </p:txBody>
        </p:sp>
        <p:sp>
          <p:nvSpPr>
            <p:cNvPr id="15" name="TextBox 15"/>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sp>
        <p:nvSpPr>
          <p:cNvPr id="16" name="Freeform 16"/>
          <p:cNvSpPr/>
          <p:nvPr/>
        </p:nvSpPr>
        <p:spPr>
          <a:xfrm>
            <a:off x="7107402" y="126806"/>
            <a:ext cx="1308260" cy="1306625"/>
          </a:xfrm>
          <a:custGeom>
            <a:avLst/>
            <a:gdLst/>
            <a:ahLst/>
            <a:cxnLst/>
            <a:rect l="l" t="t" r="r" b="b"/>
            <a:pathLst>
              <a:path w="1308260" h="1306625">
                <a:moveTo>
                  <a:pt x="0" y="0"/>
                </a:moveTo>
                <a:lnTo>
                  <a:pt x="1308260" y="0"/>
                </a:lnTo>
                <a:lnTo>
                  <a:pt x="1308260" y="1306625"/>
                </a:lnTo>
                <a:lnTo>
                  <a:pt x="0" y="1306625"/>
                </a:lnTo>
                <a:lnTo>
                  <a:pt x="0" y="0"/>
                </a:lnTo>
                <a:close/>
              </a:path>
            </a:pathLst>
          </a:custGeom>
          <a:blipFill>
            <a:blip r:embed="rId14">
              <a:extLst>
                <a:ext uri="{96DAC541-7B7A-43D3-8B79-37D633B846F1}">
                  <asvg:svgBlip xmlns:asvg="http://schemas.microsoft.com/office/drawing/2016/SVG/main" r:embed="rId15"/>
                </a:ext>
              </a:extLst>
            </a:blip>
            <a:stretch>
              <a:fillRect/>
            </a:stretch>
          </a:blipFill>
          <a:ln cap="sq">
            <a:noFill/>
            <a:prstDash val="solid"/>
            <a:miter/>
          </a:ln>
        </p:spPr>
        <p:txBody>
          <a:bodyPr/>
          <a:lstStyle/>
          <a:p>
            <a:endParaRPr lang="en-US"/>
          </a:p>
        </p:txBody>
      </p:sp>
      <p:sp>
        <p:nvSpPr>
          <p:cNvPr id="17" name="Freeform 17"/>
          <p:cNvSpPr/>
          <p:nvPr/>
        </p:nvSpPr>
        <p:spPr>
          <a:xfrm>
            <a:off x="16490714" y="8453154"/>
            <a:ext cx="1537173" cy="1535251"/>
          </a:xfrm>
          <a:custGeom>
            <a:avLst/>
            <a:gdLst/>
            <a:ahLst/>
            <a:cxnLst/>
            <a:rect l="l" t="t" r="r" b="b"/>
            <a:pathLst>
              <a:path w="1537173" h="1535251">
                <a:moveTo>
                  <a:pt x="0" y="0"/>
                </a:moveTo>
                <a:lnTo>
                  <a:pt x="1537172" y="0"/>
                </a:lnTo>
                <a:lnTo>
                  <a:pt x="1537172" y="1535251"/>
                </a:lnTo>
                <a:lnTo>
                  <a:pt x="0" y="1535251"/>
                </a:lnTo>
                <a:lnTo>
                  <a:pt x="0" y="0"/>
                </a:lnTo>
                <a:close/>
              </a:path>
            </a:pathLst>
          </a:custGeom>
          <a:blipFill>
            <a:blip r:embed="rId14">
              <a:extLst>
                <a:ext uri="{96DAC541-7B7A-43D3-8B79-37D633B846F1}">
                  <asvg:svgBlip xmlns:asvg="http://schemas.microsoft.com/office/drawing/2016/SVG/main" r:embed="rId15"/>
                </a:ext>
              </a:extLst>
            </a:blip>
            <a:stretch>
              <a:fillRect/>
            </a:stretch>
          </a:blipFill>
          <a:ln cap="sq">
            <a:noFill/>
            <a:prstDash val="solid"/>
            <a:miter/>
          </a:ln>
        </p:spPr>
        <p:txBody>
          <a:bodyPr/>
          <a:lstStyle/>
          <a:p>
            <a:endParaRPr lang="en-US"/>
          </a:p>
        </p:txBody>
      </p:sp>
      <p:sp>
        <p:nvSpPr>
          <p:cNvPr id="18" name="TextBox 4"/>
          <p:cNvSpPr txBox="1"/>
          <p:nvPr/>
        </p:nvSpPr>
        <p:spPr>
          <a:xfrm>
            <a:off x="-4724400" y="594621"/>
            <a:ext cx="22205934" cy="2438168"/>
          </a:xfrm>
          <a:prstGeom prst="rect">
            <a:avLst/>
          </a:prstGeom>
        </p:spPr>
        <p:txBody>
          <a:bodyPr wrap="square" lIns="0" tIns="0" rIns="0" bIns="0" rtlCol="0" anchor="t">
            <a:spAutoFit/>
          </a:bodyPr>
          <a:lstStyle/>
          <a:p>
            <a:pPr algn="ctr">
              <a:lnSpc>
                <a:spcPct val="150000"/>
              </a:lnSpc>
            </a:pPr>
            <a:r>
              <a:rPr lang="en-US" sz="12000" b="1" spc="-471" dirty="0">
                <a:latin typeface="Times New Roman" panose="02020603050405020304" pitchFamily="18" charset="0"/>
                <a:cs typeface="Times New Roman" panose="02020603050405020304" pitchFamily="18" charset="0"/>
              </a:rPr>
              <a:t>II. Khám </a:t>
            </a:r>
            <a:r>
              <a:rPr lang="en-US" sz="12000" b="1" spc="-471" dirty="0" err="1">
                <a:latin typeface="Times New Roman" panose="02020603050405020304" pitchFamily="18" charset="0"/>
                <a:cs typeface="Times New Roman" panose="02020603050405020304" pitchFamily="18" charset="0"/>
              </a:rPr>
              <a:t>phá</a:t>
            </a:r>
            <a:r>
              <a:rPr lang="en-US" sz="12000" b="1" spc="-471" dirty="0">
                <a:latin typeface="Times New Roman" panose="02020603050405020304" pitchFamily="18" charset="0"/>
                <a:cs typeface="Times New Roman" panose="02020603050405020304" pitchFamily="18" charset="0"/>
              </a:rPr>
              <a:t> văn bản</a:t>
            </a:r>
          </a:p>
        </p:txBody>
      </p:sp>
    </p:spTree>
    <p:extLst>
      <p:ext uri="{BB962C8B-B14F-4D97-AF65-F5344CB8AC3E}">
        <p14:creationId xmlns:p14="http://schemas.microsoft.com/office/powerpoint/2010/main" val="10118161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28600" y="58882"/>
            <a:ext cx="17526000" cy="2452082"/>
          </a:xfrm>
          <a:prstGeom prst="rect">
            <a:avLst/>
          </a:prstGeom>
          <a:solidFill>
            <a:schemeClr val="bg1"/>
          </a:solidFill>
        </p:spPr>
        <p:txBody>
          <a:bodyPr wrap="square">
            <a:spAutoFit/>
          </a:bodyPr>
          <a:lstStyle/>
          <a:p>
            <a:pPr algn="just">
              <a:lnSpc>
                <a:spcPct val="150000"/>
              </a:lnSpc>
            </a:pPr>
            <a:r>
              <a:rPr lang="vi-VN" sz="5400" b="1" dirty="0">
                <a:solidFill>
                  <a:schemeClr val="accent6">
                    <a:lumMod val="50000"/>
                  </a:schemeClr>
                </a:solidFill>
                <a:latin typeface="+mj-lt"/>
              </a:rPr>
              <a:t>1. Tìm hiểu sự sáng tạo của nhà thơ từ truyện truyền thuyết “Sơn Tinh, Thuỷ Tinh”</a:t>
            </a:r>
            <a:endParaRPr lang="en-US" sz="5400" b="1" dirty="0">
              <a:solidFill>
                <a:schemeClr val="accent6">
                  <a:lumMod val="50000"/>
                </a:schemeClr>
              </a:solidFill>
              <a:latin typeface="+mj-lt"/>
            </a:endParaRPr>
          </a:p>
        </p:txBody>
      </p:sp>
      <p:pic>
        <p:nvPicPr>
          <p:cNvPr id="19" name="Picture 18">
            <a:extLst>
              <a:ext uri="{FF2B5EF4-FFF2-40B4-BE49-F238E27FC236}">
                <a16:creationId xmlns:a16="http://schemas.microsoft.com/office/drawing/2014/main" id="{18BA8BF2-9864-43C4-A854-616B29895440}"/>
              </a:ext>
            </a:extLst>
          </p:cNvPr>
          <p:cNvPicPr>
            <a:picLocks noChangeAspect="1"/>
          </p:cNvPicPr>
          <p:nvPr/>
        </p:nvPicPr>
        <p:blipFill>
          <a:blip r:embed="rId2"/>
          <a:stretch>
            <a:fillRect/>
          </a:stretch>
        </p:blipFill>
        <p:spPr>
          <a:xfrm flipH="1">
            <a:off x="11201400" y="4301835"/>
            <a:ext cx="6858000" cy="5846735"/>
          </a:xfrm>
          <a:prstGeom prst="rect">
            <a:avLst/>
          </a:prstGeom>
        </p:spPr>
      </p:pic>
      <p:sp>
        <p:nvSpPr>
          <p:cNvPr id="21" name="TextBox 20"/>
          <p:cNvSpPr txBox="1"/>
          <p:nvPr/>
        </p:nvSpPr>
        <p:spPr>
          <a:xfrm>
            <a:off x="513520" y="2705100"/>
            <a:ext cx="8789318" cy="1631216"/>
          </a:xfrm>
          <a:prstGeom prst="rect">
            <a:avLst/>
          </a:prstGeom>
          <a:solidFill>
            <a:srgbClr val="FFC000"/>
          </a:solidFill>
        </p:spPr>
        <p:txBody>
          <a:bodyPr wrap="square" rtlCol="0">
            <a:spAutoFit/>
          </a:bodyPr>
          <a:lstStyle/>
          <a:p>
            <a:r>
              <a:rPr lang="en-US" sz="5000" b="1" dirty="0" err="1">
                <a:solidFill>
                  <a:srgbClr val="FF0000"/>
                </a:solidFill>
                <a:latin typeface="Times New Roman" panose="02020603050405020304" pitchFamily="18" charset="0"/>
                <a:cs typeface="Times New Roman" panose="02020603050405020304" pitchFamily="18" charset="0"/>
              </a:rPr>
              <a:t>Thảo</a:t>
            </a:r>
            <a:r>
              <a:rPr lang="en-US" sz="5000" b="1" dirty="0">
                <a:solidFill>
                  <a:srgbClr val="FF0000"/>
                </a:solidFill>
                <a:latin typeface="Times New Roman" panose="02020603050405020304" pitchFamily="18" charset="0"/>
                <a:cs typeface="Times New Roman" panose="02020603050405020304" pitchFamily="18" charset="0"/>
              </a:rPr>
              <a:t> </a:t>
            </a:r>
            <a:r>
              <a:rPr lang="en-US" sz="5000" b="1" dirty="0" err="1">
                <a:solidFill>
                  <a:srgbClr val="FF0000"/>
                </a:solidFill>
                <a:latin typeface="Times New Roman" panose="02020603050405020304" pitchFamily="18" charset="0"/>
                <a:cs typeface="Times New Roman" panose="02020603050405020304" pitchFamily="18" charset="0"/>
              </a:rPr>
              <a:t>luận</a:t>
            </a:r>
            <a:r>
              <a:rPr lang="en-US" sz="5000" b="1" dirty="0">
                <a:solidFill>
                  <a:srgbClr val="FF0000"/>
                </a:solidFill>
                <a:latin typeface="Times New Roman" panose="02020603050405020304" pitchFamily="18" charset="0"/>
                <a:cs typeface="Times New Roman" panose="02020603050405020304" pitchFamily="18" charset="0"/>
              </a:rPr>
              <a:t> </a:t>
            </a:r>
            <a:r>
              <a:rPr lang="en-US" sz="5000" b="1" dirty="0" err="1">
                <a:solidFill>
                  <a:srgbClr val="FF0000"/>
                </a:solidFill>
                <a:latin typeface="Times New Roman" panose="02020603050405020304" pitchFamily="18" charset="0"/>
                <a:cs typeface="Times New Roman" panose="02020603050405020304" pitchFamily="18" charset="0"/>
              </a:rPr>
              <a:t>nhóm</a:t>
            </a:r>
            <a:r>
              <a:rPr lang="en-US" sz="5000" b="1" dirty="0">
                <a:solidFill>
                  <a:srgbClr val="FF0000"/>
                </a:solidFill>
                <a:latin typeface="Times New Roman" panose="02020603050405020304" pitchFamily="18" charset="0"/>
                <a:cs typeface="Times New Roman" panose="02020603050405020304" pitchFamily="18" charset="0"/>
              </a:rPr>
              <a:t> </a:t>
            </a:r>
            <a:r>
              <a:rPr lang="en-US" sz="5000" b="1" dirty="0" err="1">
                <a:solidFill>
                  <a:srgbClr val="FF0000"/>
                </a:solidFill>
                <a:latin typeface="Times New Roman" panose="02020603050405020304" pitchFamily="18" charset="0"/>
                <a:cs typeface="Times New Roman" panose="02020603050405020304" pitchFamily="18" charset="0"/>
              </a:rPr>
              <a:t>đôi</a:t>
            </a:r>
            <a:endParaRPr lang="en-US" sz="5000" b="1" dirty="0">
              <a:solidFill>
                <a:srgbClr val="FF0000"/>
              </a:solidFill>
              <a:latin typeface="Times New Roman" panose="02020603050405020304" pitchFamily="18" charset="0"/>
              <a:cs typeface="Times New Roman" panose="02020603050405020304" pitchFamily="18" charset="0"/>
            </a:endParaRPr>
          </a:p>
          <a:p>
            <a:r>
              <a:rPr lang="en-US" sz="5000" b="1" dirty="0" err="1">
                <a:solidFill>
                  <a:srgbClr val="FF0000"/>
                </a:solidFill>
                <a:latin typeface="Times New Roman" panose="02020603050405020304" pitchFamily="18" charset="0"/>
                <a:cs typeface="Times New Roman" panose="02020603050405020304" pitchFamily="18" charset="0"/>
              </a:rPr>
              <a:t>Thời</a:t>
            </a:r>
            <a:r>
              <a:rPr lang="en-US" sz="5000" b="1" dirty="0">
                <a:solidFill>
                  <a:srgbClr val="FF0000"/>
                </a:solidFill>
                <a:latin typeface="Times New Roman" panose="02020603050405020304" pitchFamily="18" charset="0"/>
                <a:cs typeface="Times New Roman" panose="02020603050405020304" pitchFamily="18" charset="0"/>
              </a:rPr>
              <a:t> gian:3 </a:t>
            </a:r>
            <a:r>
              <a:rPr lang="en-US" sz="5000" b="1" dirty="0" err="1">
                <a:solidFill>
                  <a:srgbClr val="FF0000"/>
                </a:solidFill>
                <a:latin typeface="Times New Roman" panose="02020603050405020304" pitchFamily="18" charset="0"/>
                <a:cs typeface="Times New Roman" panose="02020603050405020304" pitchFamily="18" charset="0"/>
              </a:rPr>
              <a:t>phút</a:t>
            </a:r>
            <a:endParaRPr lang="en-US" sz="5000" b="1" dirty="0">
              <a:solidFill>
                <a:srgbClr val="FF0000"/>
              </a:solidFill>
              <a:latin typeface="Times New Roman" panose="02020603050405020304" pitchFamily="18" charset="0"/>
              <a:cs typeface="Times New Roman" panose="02020603050405020304" pitchFamily="18" charset="0"/>
            </a:endParaRPr>
          </a:p>
        </p:txBody>
      </p:sp>
      <p:sp>
        <p:nvSpPr>
          <p:cNvPr id="22" name="Rectangle 21"/>
          <p:cNvSpPr/>
          <p:nvPr/>
        </p:nvSpPr>
        <p:spPr>
          <a:xfrm>
            <a:off x="513520" y="4533900"/>
            <a:ext cx="10531314" cy="5724901"/>
          </a:xfrm>
          <a:prstGeom prst="rect">
            <a:avLst/>
          </a:prstGeom>
          <a:solidFill>
            <a:schemeClr val="accent5">
              <a:lumMod val="20000"/>
              <a:lumOff val="80000"/>
            </a:schemeClr>
          </a:solidFill>
          <a:ln w="57150">
            <a:solidFill>
              <a:srgbClr val="3333FF"/>
            </a:solidFill>
          </a:ln>
        </p:spPr>
        <p:txBody>
          <a:bodyPr wrap="square">
            <a:spAutoFit/>
          </a:bodyPr>
          <a:lstStyle/>
          <a:p>
            <a:pPr algn="just">
              <a:lnSpc>
                <a:spcPct val="150000"/>
              </a:lnSpc>
            </a:pPr>
            <a:r>
              <a:rPr lang="en-US" sz="5000" dirty="0" err="1">
                <a:latin typeface="Times New Roman" panose="02020603050405020304" pitchFamily="18" charset="0"/>
                <a:cs typeface="Times New Roman" panose="02020603050405020304" pitchFamily="18" charset="0"/>
              </a:rPr>
              <a:t>Nội</a:t>
            </a:r>
            <a:r>
              <a:rPr lang="en-US" sz="5000" dirty="0">
                <a:latin typeface="Times New Roman" panose="02020603050405020304" pitchFamily="18" charset="0"/>
                <a:cs typeface="Times New Roman" panose="02020603050405020304" pitchFamily="18" charset="0"/>
              </a:rPr>
              <a:t> dung:	</a:t>
            </a:r>
            <a:r>
              <a:rPr lang="vi-VN" sz="5000" dirty="0">
                <a:latin typeface="Times New Roman" panose="02020603050405020304" pitchFamily="18" charset="0"/>
                <a:cs typeface="Times New Roman" panose="02020603050405020304" pitchFamily="18" charset="0"/>
              </a:rPr>
              <a:t>Nêu những điểm giống nhau và khác nhau về cốt truyện, cách kể giữa truyền thuyết Sơn Tinh, Thuỷ Tinh với bài  thơ  cùng  tên  của Nguyễn Nhược Pháp. </a:t>
            </a:r>
            <a:endParaRPr lang="en-US" sz="5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2851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0" presetClass="entr" presetSubtype="0" decel="10000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1000" fill="hold"/>
                                        <p:tgtEl>
                                          <p:spTgt spid="21"/>
                                        </p:tgtEl>
                                        <p:attrNameLst>
                                          <p:attrName>ppt_w</p:attrName>
                                        </p:attrNameLst>
                                      </p:cBhvr>
                                      <p:tavLst>
                                        <p:tav tm="0">
                                          <p:val>
                                            <p:strVal val="#ppt_w+.3"/>
                                          </p:val>
                                        </p:tav>
                                        <p:tav tm="100000">
                                          <p:val>
                                            <p:strVal val="#ppt_w"/>
                                          </p:val>
                                        </p:tav>
                                      </p:tavLst>
                                    </p:anim>
                                    <p:anim calcmode="lin" valueType="num">
                                      <p:cBhvr>
                                        <p:cTn id="14" dur="1000" fill="hold"/>
                                        <p:tgtEl>
                                          <p:spTgt spid="21"/>
                                        </p:tgtEl>
                                        <p:attrNameLst>
                                          <p:attrName>ppt_h</p:attrName>
                                        </p:attrNameLst>
                                      </p:cBhvr>
                                      <p:tavLst>
                                        <p:tav tm="0">
                                          <p:val>
                                            <p:strVal val="#ppt_h"/>
                                          </p:val>
                                        </p:tav>
                                        <p:tav tm="100000">
                                          <p:val>
                                            <p:strVal val="#ppt_h"/>
                                          </p:val>
                                        </p:tav>
                                      </p:tavLst>
                                    </p:anim>
                                    <p:animEffect transition="in" filter="fade">
                                      <p:cBhvr>
                                        <p:cTn id="15" dur="1000"/>
                                        <p:tgtEl>
                                          <p:spTgt spid="21"/>
                                        </p:tgtEl>
                                      </p:cBhvr>
                                    </p:animEffect>
                                  </p:childTnLst>
                                </p:cTn>
                              </p:par>
                              <p:par>
                                <p:cTn id="16" presetID="50" presetClass="entr" presetSubtype="0" decel="10000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p:cTn id="18" dur="1000" fill="hold"/>
                                        <p:tgtEl>
                                          <p:spTgt spid="22"/>
                                        </p:tgtEl>
                                        <p:attrNameLst>
                                          <p:attrName>ppt_w</p:attrName>
                                        </p:attrNameLst>
                                      </p:cBhvr>
                                      <p:tavLst>
                                        <p:tav tm="0">
                                          <p:val>
                                            <p:strVal val="#ppt_w+.3"/>
                                          </p:val>
                                        </p:tav>
                                        <p:tav tm="100000">
                                          <p:val>
                                            <p:strVal val="#ppt_w"/>
                                          </p:val>
                                        </p:tav>
                                      </p:tavLst>
                                    </p:anim>
                                    <p:anim calcmode="lin" valueType="num">
                                      <p:cBhvr>
                                        <p:cTn id="19" dur="1000" fill="hold"/>
                                        <p:tgtEl>
                                          <p:spTgt spid="22"/>
                                        </p:tgtEl>
                                        <p:attrNameLst>
                                          <p:attrName>ppt_h</p:attrName>
                                        </p:attrNameLst>
                                      </p:cBhvr>
                                      <p:tavLst>
                                        <p:tav tm="0">
                                          <p:val>
                                            <p:strVal val="#ppt_h"/>
                                          </p:val>
                                        </p:tav>
                                        <p:tav tm="100000">
                                          <p:val>
                                            <p:strVal val="#ppt_h"/>
                                          </p:val>
                                        </p:tav>
                                      </p:tavLst>
                                    </p:anim>
                                    <p:animEffect transition="in" filter="fade">
                                      <p:cBhvr>
                                        <p:cTn id="20" dur="1000"/>
                                        <p:tgtEl>
                                          <p:spTgt spid="22"/>
                                        </p:tgtEl>
                                      </p:cBhvr>
                                    </p:animEffect>
                                  </p:childTnLst>
                                </p:cTn>
                              </p:par>
                              <p:par>
                                <p:cTn id="21" presetID="50" presetClass="entr" presetSubtype="0" decel="10000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1000" fill="hold"/>
                                        <p:tgtEl>
                                          <p:spTgt spid="19"/>
                                        </p:tgtEl>
                                        <p:attrNameLst>
                                          <p:attrName>ppt_w</p:attrName>
                                        </p:attrNameLst>
                                      </p:cBhvr>
                                      <p:tavLst>
                                        <p:tav tm="0">
                                          <p:val>
                                            <p:strVal val="#ppt_w+.3"/>
                                          </p:val>
                                        </p:tav>
                                        <p:tav tm="100000">
                                          <p:val>
                                            <p:strVal val="#ppt_w"/>
                                          </p:val>
                                        </p:tav>
                                      </p:tavLst>
                                    </p:anim>
                                    <p:anim calcmode="lin" valueType="num">
                                      <p:cBhvr>
                                        <p:cTn id="24" dur="1000" fill="hold"/>
                                        <p:tgtEl>
                                          <p:spTgt spid="19"/>
                                        </p:tgtEl>
                                        <p:attrNameLst>
                                          <p:attrName>ppt_h</p:attrName>
                                        </p:attrNameLst>
                                      </p:cBhvr>
                                      <p:tavLst>
                                        <p:tav tm="0">
                                          <p:val>
                                            <p:strVal val="#ppt_h"/>
                                          </p:val>
                                        </p:tav>
                                        <p:tav tm="100000">
                                          <p:val>
                                            <p:strVal val="#ppt_h"/>
                                          </p:val>
                                        </p:tav>
                                      </p:tavLst>
                                    </p:anim>
                                    <p:animEffect transition="in" filter="fade">
                                      <p:cBhvr>
                                        <p:cTn id="25"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1"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F0DF21-B02F-4E58-87D3-A355D9ED75F3}"/>
              </a:ext>
            </a:extLst>
          </p:cNvPr>
          <p:cNvSpPr txBox="1"/>
          <p:nvPr/>
        </p:nvSpPr>
        <p:spPr>
          <a:xfrm>
            <a:off x="2247900" y="342900"/>
            <a:ext cx="13792200" cy="923330"/>
          </a:xfrm>
          <a:prstGeom prst="rect">
            <a:avLst/>
          </a:prstGeom>
          <a:solidFill>
            <a:schemeClr val="bg1"/>
          </a:solidFill>
        </p:spPr>
        <p:txBody>
          <a:bodyPr wrap="square" rtlCol="0">
            <a:spAutoFit/>
          </a:bodyPr>
          <a:lstStyle/>
          <a:p>
            <a:pPr algn="ctr"/>
            <a:r>
              <a:rPr lang="en-US" sz="5400" b="1" dirty="0" err="1">
                <a:latin typeface="Times New Roman" panose="02020603050405020304" pitchFamily="18" charset="0"/>
                <a:cs typeface="Times New Roman" panose="02020603050405020304" pitchFamily="18" charset="0"/>
              </a:rPr>
              <a:t>Nêu</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những</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điểm</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giống</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và</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khác</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nhau</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giữa</a:t>
            </a:r>
            <a:endParaRPr lang="en-US" sz="5400" b="1" dirty="0">
              <a:latin typeface="Times New Roman" panose="02020603050405020304" pitchFamily="18" charset="0"/>
              <a:cs typeface="Times New Roman" panose="02020603050405020304" pitchFamily="18" charset="0"/>
            </a:endParaRPr>
          </a:p>
        </p:txBody>
      </p:sp>
      <p:grpSp>
        <p:nvGrpSpPr>
          <p:cNvPr id="5" name="Group 4">
            <a:extLst>
              <a:ext uri="{FF2B5EF4-FFF2-40B4-BE49-F238E27FC236}">
                <a16:creationId xmlns:a16="http://schemas.microsoft.com/office/drawing/2014/main" id="{4A00BE63-B190-49EC-970D-F77CFF210216}"/>
              </a:ext>
            </a:extLst>
          </p:cNvPr>
          <p:cNvGrpSpPr/>
          <p:nvPr/>
        </p:nvGrpSpPr>
        <p:grpSpPr>
          <a:xfrm>
            <a:off x="457200" y="2604716"/>
            <a:ext cx="17449800" cy="3072184"/>
            <a:chOff x="457200" y="2604716"/>
            <a:chExt cx="17449800" cy="3072184"/>
          </a:xfrm>
        </p:grpSpPr>
        <p:sp>
          <p:nvSpPr>
            <p:cNvPr id="10" name="Rectangle: Rounded Corners 9">
              <a:extLst>
                <a:ext uri="{FF2B5EF4-FFF2-40B4-BE49-F238E27FC236}">
                  <a16:creationId xmlns:a16="http://schemas.microsoft.com/office/drawing/2014/main" id="{FE15B353-2DD3-4DEC-A372-F1010BFCA859}"/>
                </a:ext>
              </a:extLst>
            </p:cNvPr>
            <p:cNvSpPr/>
            <p:nvPr/>
          </p:nvSpPr>
          <p:spPr>
            <a:xfrm>
              <a:off x="457200" y="2604718"/>
              <a:ext cx="17449800" cy="3072182"/>
            </a:xfrm>
            <a:prstGeom prst="roundRect">
              <a:avLst/>
            </a:prstGeom>
            <a:solidFill>
              <a:srgbClr val="F1D1A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solidFill>
                  <a:schemeClr val="tx1"/>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18B1BEC6-EF43-4CE1-9A10-F3B5B8CD5466}"/>
                </a:ext>
              </a:extLst>
            </p:cNvPr>
            <p:cNvSpPr/>
            <p:nvPr/>
          </p:nvSpPr>
          <p:spPr>
            <a:xfrm>
              <a:off x="6705600" y="2604716"/>
              <a:ext cx="4953000" cy="1219200"/>
            </a:xfrm>
            <a:prstGeom prst="roundRect">
              <a:avLst/>
            </a:prstGeom>
            <a:solidFill>
              <a:srgbClr val="D4B5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chemeClr val="tx1"/>
                  </a:solidFill>
                  <a:latin typeface="Times New Roman" panose="02020603050405020304" pitchFamily="18" charset="0"/>
                  <a:cs typeface="Times New Roman" panose="02020603050405020304" pitchFamily="18" charset="0"/>
                </a:rPr>
                <a:t>Giống</a:t>
              </a:r>
              <a:r>
                <a:rPr lang="en-US" sz="4400" b="1" dirty="0">
                  <a:solidFill>
                    <a:schemeClr val="tx1"/>
                  </a:solidFill>
                  <a:latin typeface="Times New Roman" panose="02020603050405020304" pitchFamily="18" charset="0"/>
                  <a:cs typeface="Times New Roman" panose="02020603050405020304" pitchFamily="18" charset="0"/>
                </a:rPr>
                <a:t> </a:t>
              </a:r>
              <a:r>
                <a:rPr lang="en-US" sz="4400" b="1" dirty="0" err="1">
                  <a:solidFill>
                    <a:schemeClr val="tx1"/>
                  </a:solidFill>
                  <a:latin typeface="Times New Roman" panose="02020603050405020304" pitchFamily="18" charset="0"/>
                  <a:cs typeface="Times New Roman" panose="02020603050405020304" pitchFamily="18" charset="0"/>
                </a:rPr>
                <a:t>nhau</a:t>
              </a:r>
              <a:endParaRPr lang="en-US" sz="4400" b="1" dirty="0">
                <a:solidFill>
                  <a:schemeClr val="tx1"/>
                </a:solidFill>
                <a:latin typeface="Times New Roman" panose="02020603050405020304" pitchFamily="18" charset="0"/>
                <a:cs typeface="Times New Roman" panose="02020603050405020304" pitchFamily="18" charset="0"/>
              </a:endParaRPr>
            </a:p>
          </p:txBody>
        </p:sp>
      </p:grpSp>
      <p:grpSp>
        <p:nvGrpSpPr>
          <p:cNvPr id="7" name="Group 6">
            <a:extLst>
              <a:ext uri="{FF2B5EF4-FFF2-40B4-BE49-F238E27FC236}">
                <a16:creationId xmlns:a16="http://schemas.microsoft.com/office/drawing/2014/main" id="{603EABC3-71AC-47EC-9068-7FAAF143BB05}"/>
              </a:ext>
            </a:extLst>
          </p:cNvPr>
          <p:cNvGrpSpPr/>
          <p:nvPr/>
        </p:nvGrpSpPr>
        <p:grpSpPr>
          <a:xfrm>
            <a:off x="457200" y="5437965"/>
            <a:ext cx="17373600" cy="4473348"/>
            <a:chOff x="457200" y="5437965"/>
            <a:chExt cx="17373600" cy="4473348"/>
          </a:xfrm>
        </p:grpSpPr>
        <p:sp>
          <p:nvSpPr>
            <p:cNvPr id="20" name="Rectangle: Rounded Corners 19">
              <a:extLst>
                <a:ext uri="{FF2B5EF4-FFF2-40B4-BE49-F238E27FC236}">
                  <a16:creationId xmlns:a16="http://schemas.microsoft.com/office/drawing/2014/main" id="{70C587D2-56BE-42E8-BDFA-867F97419FDE}"/>
                </a:ext>
              </a:extLst>
            </p:cNvPr>
            <p:cNvSpPr/>
            <p:nvPr/>
          </p:nvSpPr>
          <p:spPr>
            <a:xfrm>
              <a:off x="9296400" y="6038368"/>
              <a:ext cx="8534400" cy="3863748"/>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solidFill>
                  <a:schemeClr val="tx1"/>
                </a:solidFill>
                <a:latin typeface="Times New Roman" panose="02020603050405020304" pitchFamily="18"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C2B1B36B-FC51-428D-9180-56ACC4AF7773}"/>
                </a:ext>
              </a:extLst>
            </p:cNvPr>
            <p:cNvSpPr/>
            <p:nvPr/>
          </p:nvSpPr>
          <p:spPr>
            <a:xfrm>
              <a:off x="457200" y="6047565"/>
              <a:ext cx="8534400" cy="3863748"/>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DA008346-A34B-49BD-9D56-78F40D64D569}"/>
                </a:ext>
              </a:extLst>
            </p:cNvPr>
            <p:cNvSpPr/>
            <p:nvPr/>
          </p:nvSpPr>
          <p:spPr>
            <a:xfrm>
              <a:off x="6705600" y="5437965"/>
              <a:ext cx="4953000" cy="1219200"/>
            </a:xfrm>
            <a:prstGeom prst="roundRect">
              <a:avLst/>
            </a:prstGeom>
            <a:solidFill>
              <a:srgbClr val="D4B5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tx1"/>
                  </a:solidFill>
                  <a:latin typeface="Times New Roman" panose="02020603050405020304" pitchFamily="18" charset="0"/>
                  <a:cs typeface="Times New Roman" panose="02020603050405020304" pitchFamily="18" charset="0"/>
                </a:rPr>
                <a:t>Khác nhau</a:t>
              </a:r>
            </a:p>
          </p:txBody>
        </p:sp>
      </p:grpSp>
      <p:sp>
        <p:nvSpPr>
          <p:cNvPr id="13" name="TextBox 12">
            <a:extLst>
              <a:ext uri="{FF2B5EF4-FFF2-40B4-BE49-F238E27FC236}">
                <a16:creationId xmlns:a16="http://schemas.microsoft.com/office/drawing/2014/main" id="{4A38CAD7-A9B4-4A8F-B385-8208CABFF03D}"/>
              </a:ext>
            </a:extLst>
          </p:cNvPr>
          <p:cNvSpPr txBox="1"/>
          <p:nvPr/>
        </p:nvSpPr>
        <p:spPr>
          <a:xfrm>
            <a:off x="0" y="1473809"/>
            <a:ext cx="9144001" cy="769441"/>
          </a:xfrm>
          <a:prstGeom prst="rect">
            <a:avLst/>
          </a:prstGeom>
          <a:noFill/>
        </p:spPr>
        <p:txBody>
          <a:bodyPr wrap="square" rtlCol="0">
            <a:spAutoFit/>
          </a:bodyPr>
          <a:lstStyle/>
          <a:p>
            <a:pPr algn="ctr"/>
            <a:r>
              <a:rPr lang="en-US" sz="4400" b="1" dirty="0" err="1">
                <a:solidFill>
                  <a:srgbClr val="0070C0"/>
                </a:solidFill>
                <a:latin typeface="Times New Roman" panose="02020603050405020304" pitchFamily="18" charset="0"/>
                <a:cs typeface="Times New Roman" panose="02020603050405020304" pitchFamily="18" charset="0"/>
              </a:rPr>
              <a:t>Truyền</a:t>
            </a:r>
            <a:r>
              <a:rPr lang="en-US" sz="4400" b="1" dirty="0">
                <a:solidFill>
                  <a:srgbClr val="0070C0"/>
                </a:solidFill>
                <a:latin typeface="Times New Roman" panose="02020603050405020304" pitchFamily="18" charset="0"/>
                <a:cs typeface="Times New Roman" panose="02020603050405020304" pitchFamily="18" charset="0"/>
              </a:rPr>
              <a:t> </a:t>
            </a:r>
            <a:r>
              <a:rPr lang="en-US" sz="4400" b="1" dirty="0" err="1">
                <a:solidFill>
                  <a:srgbClr val="0070C0"/>
                </a:solidFill>
                <a:latin typeface="Times New Roman" panose="02020603050405020304" pitchFamily="18" charset="0"/>
                <a:cs typeface="Times New Roman" panose="02020603050405020304" pitchFamily="18" charset="0"/>
              </a:rPr>
              <a:t>thuyết</a:t>
            </a:r>
            <a:r>
              <a:rPr lang="en-US" sz="4400" b="1" dirty="0">
                <a:solidFill>
                  <a:srgbClr val="0070C0"/>
                </a:solidFill>
                <a:latin typeface="Times New Roman" panose="02020603050405020304" pitchFamily="18" charset="0"/>
                <a:cs typeface="Times New Roman" panose="02020603050405020304" pitchFamily="18" charset="0"/>
              </a:rPr>
              <a:t> S</a:t>
            </a:r>
            <a:r>
              <a:rPr lang="vi-VN" sz="4400" b="1" dirty="0">
                <a:solidFill>
                  <a:srgbClr val="0070C0"/>
                </a:solidFill>
                <a:latin typeface="Times New Roman" panose="02020603050405020304" pitchFamily="18" charset="0"/>
                <a:cs typeface="Times New Roman" panose="02020603050405020304" pitchFamily="18" charset="0"/>
              </a:rPr>
              <a:t>ơ</a:t>
            </a:r>
            <a:r>
              <a:rPr lang="en-US" sz="4400" b="1" dirty="0">
                <a:solidFill>
                  <a:srgbClr val="0070C0"/>
                </a:solidFill>
                <a:latin typeface="Times New Roman" panose="02020603050405020304" pitchFamily="18" charset="0"/>
                <a:cs typeface="Times New Roman" panose="02020603050405020304" pitchFamily="18" charset="0"/>
              </a:rPr>
              <a:t>n Tinh, </a:t>
            </a:r>
            <a:r>
              <a:rPr lang="en-US" sz="4400" b="1" dirty="0" err="1">
                <a:solidFill>
                  <a:srgbClr val="0070C0"/>
                </a:solidFill>
                <a:latin typeface="Times New Roman" panose="02020603050405020304" pitchFamily="18" charset="0"/>
                <a:cs typeface="Times New Roman" panose="02020603050405020304" pitchFamily="18" charset="0"/>
              </a:rPr>
              <a:t>Thủy</a:t>
            </a:r>
            <a:r>
              <a:rPr lang="en-US" sz="4400" b="1" dirty="0">
                <a:solidFill>
                  <a:srgbClr val="0070C0"/>
                </a:solidFill>
                <a:latin typeface="Times New Roman" panose="02020603050405020304" pitchFamily="18" charset="0"/>
                <a:cs typeface="Times New Roman" panose="02020603050405020304" pitchFamily="18" charset="0"/>
              </a:rPr>
              <a:t> Tinh</a:t>
            </a:r>
          </a:p>
        </p:txBody>
      </p:sp>
      <p:sp>
        <p:nvSpPr>
          <p:cNvPr id="14" name="TextBox 13">
            <a:extLst>
              <a:ext uri="{FF2B5EF4-FFF2-40B4-BE49-F238E27FC236}">
                <a16:creationId xmlns:a16="http://schemas.microsoft.com/office/drawing/2014/main" id="{840DBC58-A744-4B19-B274-230D30431A77}"/>
              </a:ext>
            </a:extLst>
          </p:cNvPr>
          <p:cNvSpPr txBox="1"/>
          <p:nvPr/>
        </p:nvSpPr>
        <p:spPr>
          <a:xfrm>
            <a:off x="10439400" y="1473808"/>
            <a:ext cx="7869382" cy="769441"/>
          </a:xfrm>
          <a:prstGeom prst="rect">
            <a:avLst/>
          </a:prstGeom>
          <a:noFill/>
        </p:spPr>
        <p:txBody>
          <a:bodyPr wrap="square" rtlCol="0">
            <a:spAutoFit/>
          </a:bodyPr>
          <a:lstStyle/>
          <a:p>
            <a:pPr algn="ctr"/>
            <a:r>
              <a:rPr lang="en-US" sz="4400" b="1">
                <a:solidFill>
                  <a:srgbClr val="0070C0"/>
                </a:solidFill>
                <a:latin typeface="Times New Roman" panose="02020603050405020304" pitchFamily="18" charset="0"/>
                <a:cs typeface="Times New Roman" panose="02020603050405020304" pitchFamily="18" charset="0"/>
              </a:rPr>
              <a:t>Bài th</a:t>
            </a:r>
            <a:r>
              <a:rPr lang="vi-VN" sz="4400" b="1">
                <a:solidFill>
                  <a:srgbClr val="0070C0"/>
                </a:solidFill>
                <a:latin typeface="Times New Roman" panose="02020603050405020304" pitchFamily="18" charset="0"/>
                <a:cs typeface="Times New Roman" panose="02020603050405020304" pitchFamily="18" charset="0"/>
              </a:rPr>
              <a:t>ơ</a:t>
            </a:r>
            <a:r>
              <a:rPr lang="en-US" sz="4400" b="1">
                <a:solidFill>
                  <a:srgbClr val="0070C0"/>
                </a:solidFill>
                <a:latin typeface="Times New Roman" panose="02020603050405020304" pitchFamily="18" charset="0"/>
                <a:cs typeface="Times New Roman" panose="02020603050405020304" pitchFamily="18" charset="0"/>
              </a:rPr>
              <a:t> S</a:t>
            </a:r>
            <a:r>
              <a:rPr lang="vi-VN" sz="4400" b="1">
                <a:solidFill>
                  <a:srgbClr val="0070C0"/>
                </a:solidFill>
                <a:latin typeface="Times New Roman" panose="02020603050405020304" pitchFamily="18" charset="0"/>
                <a:cs typeface="Times New Roman" panose="02020603050405020304" pitchFamily="18" charset="0"/>
              </a:rPr>
              <a:t>ơ</a:t>
            </a:r>
            <a:r>
              <a:rPr lang="en-US" sz="4400" b="1">
                <a:solidFill>
                  <a:srgbClr val="0070C0"/>
                </a:solidFill>
                <a:latin typeface="Times New Roman" panose="02020603050405020304" pitchFamily="18" charset="0"/>
                <a:cs typeface="Times New Roman" panose="02020603050405020304" pitchFamily="18" charset="0"/>
              </a:rPr>
              <a:t>n Tinh, Thủy Tinh</a:t>
            </a:r>
          </a:p>
        </p:txBody>
      </p:sp>
      <p:sp>
        <p:nvSpPr>
          <p:cNvPr id="4" name="TextBox 3">
            <a:extLst>
              <a:ext uri="{FF2B5EF4-FFF2-40B4-BE49-F238E27FC236}">
                <a16:creationId xmlns:a16="http://schemas.microsoft.com/office/drawing/2014/main" id="{8AFD142C-33CB-4863-B315-9E498A1282F1}"/>
              </a:ext>
            </a:extLst>
          </p:cNvPr>
          <p:cNvSpPr txBox="1"/>
          <p:nvPr/>
        </p:nvSpPr>
        <p:spPr>
          <a:xfrm>
            <a:off x="9448800" y="1473808"/>
            <a:ext cx="1066800" cy="769441"/>
          </a:xfrm>
          <a:prstGeom prst="rect">
            <a:avLst/>
          </a:prstGeom>
          <a:noFill/>
        </p:spPr>
        <p:txBody>
          <a:bodyPr wrap="square" rtlCol="0">
            <a:spAutoFit/>
          </a:bodyPr>
          <a:lstStyle/>
          <a:p>
            <a:pPr algn="ctr"/>
            <a:r>
              <a:rPr lang="en-US" sz="4400" b="1">
                <a:solidFill>
                  <a:srgbClr val="FF0000"/>
                </a:solidFill>
                <a:latin typeface="Times New Roman" panose="02020603050405020304" pitchFamily="18" charset="0"/>
                <a:cs typeface="Times New Roman" panose="02020603050405020304" pitchFamily="18" charset="0"/>
              </a:rPr>
              <a:t>với</a:t>
            </a:r>
          </a:p>
        </p:txBody>
      </p:sp>
    </p:spTree>
    <p:extLst>
      <p:ext uri="{BB962C8B-B14F-4D97-AF65-F5344CB8AC3E}">
        <p14:creationId xmlns:p14="http://schemas.microsoft.com/office/powerpoint/2010/main" val="2101409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28600" y="266700"/>
            <a:ext cx="17526000" cy="1754326"/>
          </a:xfrm>
          <a:prstGeom prst="rect">
            <a:avLst/>
          </a:prstGeom>
        </p:spPr>
        <p:txBody>
          <a:bodyPr wrap="square">
            <a:spAutoFit/>
          </a:bodyPr>
          <a:lstStyle/>
          <a:p>
            <a:pPr algn="just"/>
            <a:r>
              <a:rPr lang="vi-VN" sz="5400" b="1" dirty="0">
                <a:solidFill>
                  <a:schemeClr val="accent6">
                    <a:lumMod val="50000"/>
                  </a:schemeClr>
                </a:solidFill>
                <a:latin typeface="+mj-lt"/>
              </a:rPr>
              <a:t>1. Tìm hiểu sự sáng tạo của nhà thơ từ truyện truyền thuyết “Sơn Tinh, Thuỷ Tinh”</a:t>
            </a:r>
            <a:endParaRPr lang="en-US" sz="5400" b="1" dirty="0">
              <a:solidFill>
                <a:schemeClr val="accent6">
                  <a:lumMod val="50000"/>
                </a:schemeClr>
              </a:solidFill>
              <a:latin typeface="+mj-lt"/>
            </a:endParaRPr>
          </a:p>
        </p:txBody>
      </p:sp>
      <p:sp>
        <p:nvSpPr>
          <p:cNvPr id="2" name="Rounded Rectangle 1"/>
          <p:cNvSpPr/>
          <p:nvPr/>
        </p:nvSpPr>
        <p:spPr>
          <a:xfrm>
            <a:off x="533400" y="5139174"/>
            <a:ext cx="3429000" cy="1219200"/>
          </a:xfrm>
          <a:prstGeom prst="roundRect">
            <a:avLst/>
          </a:prstGeom>
          <a:solidFill>
            <a:schemeClr val="accent6">
              <a:lumMod val="60000"/>
              <a:lumOff val="4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latin typeface="Times New Roman" panose="02020603050405020304" pitchFamily="18" charset="0"/>
                <a:cs typeface="Times New Roman" panose="02020603050405020304" pitchFamily="18" charset="0"/>
              </a:rPr>
              <a:t>Giống nhau</a:t>
            </a:r>
          </a:p>
        </p:txBody>
      </p:sp>
      <p:sp>
        <p:nvSpPr>
          <p:cNvPr id="4" name="Rectangle 3"/>
          <p:cNvSpPr/>
          <p:nvPr/>
        </p:nvSpPr>
        <p:spPr>
          <a:xfrm>
            <a:off x="5036127" y="2263203"/>
            <a:ext cx="12420600" cy="1837362"/>
          </a:xfrm>
          <a:prstGeom prst="rect">
            <a:avLst/>
          </a:prstGeom>
          <a:solidFill>
            <a:schemeClr val="accent5">
              <a:lumMod val="20000"/>
              <a:lumOff val="80000"/>
            </a:schemeClr>
          </a:solidFill>
        </p:spPr>
        <p:txBody>
          <a:bodyPr wrap="square">
            <a:spAutoFit/>
          </a:bodyPr>
          <a:lstStyle/>
          <a:p>
            <a:pPr algn="just">
              <a:lnSpc>
                <a:spcPct val="125000"/>
              </a:lnSpc>
            </a:pPr>
            <a:r>
              <a:rPr lang="en-US" sz="4400" b="1" dirty="0" err="1">
                <a:solidFill>
                  <a:srgbClr val="3333FF"/>
                </a:solidFill>
                <a:latin typeface="Times New Roman" panose="02020603050405020304" pitchFamily="18" charset="0"/>
                <a:cs typeface="Times New Roman" panose="02020603050405020304" pitchFamily="18" charset="0"/>
              </a:rPr>
              <a:t>Đều</a:t>
            </a:r>
            <a:r>
              <a:rPr lang="en-US" sz="4400" b="1" dirty="0">
                <a:solidFill>
                  <a:srgbClr val="3333FF"/>
                </a:solidFill>
                <a:latin typeface="+mj-lt"/>
              </a:rPr>
              <a:t> </a:t>
            </a:r>
            <a:r>
              <a:rPr lang="vi-VN" sz="4400" b="1" dirty="0">
                <a:solidFill>
                  <a:srgbClr val="3333FF"/>
                </a:solidFill>
                <a:latin typeface="+mj-lt"/>
              </a:rPr>
              <a:t>giống nhau về các nhân vật: </a:t>
            </a:r>
            <a:r>
              <a:rPr lang="vi-VN" sz="4400" dirty="0">
                <a:latin typeface="+mj-lt"/>
              </a:rPr>
              <a:t>vua Hùng Vương, Mị Nương, Sơn Tinh, Thuỷ Tinh</a:t>
            </a:r>
            <a:r>
              <a:rPr lang="en-US" sz="4400" dirty="0">
                <a:latin typeface="+mj-lt"/>
              </a:rPr>
              <a:t>.</a:t>
            </a:r>
          </a:p>
        </p:txBody>
      </p:sp>
      <p:sp>
        <p:nvSpPr>
          <p:cNvPr id="9" name="Rectangle 8"/>
          <p:cNvSpPr/>
          <p:nvPr/>
        </p:nvSpPr>
        <p:spPr>
          <a:xfrm>
            <a:off x="5036127" y="4433029"/>
            <a:ext cx="12420600" cy="2631490"/>
          </a:xfrm>
          <a:prstGeom prst="rect">
            <a:avLst/>
          </a:prstGeom>
          <a:solidFill>
            <a:schemeClr val="accent5">
              <a:lumMod val="20000"/>
              <a:lumOff val="80000"/>
            </a:schemeClr>
          </a:solidFill>
        </p:spPr>
        <p:txBody>
          <a:bodyPr wrap="square">
            <a:spAutoFit/>
          </a:bodyPr>
          <a:lstStyle/>
          <a:p>
            <a:pPr algn="just">
              <a:lnSpc>
                <a:spcPct val="125000"/>
              </a:lnSpc>
            </a:pPr>
            <a:r>
              <a:rPr lang="vi-VN" sz="4400" b="1" dirty="0">
                <a:solidFill>
                  <a:srgbClr val="3333FF"/>
                </a:solidFill>
                <a:latin typeface="+mj-lt"/>
              </a:rPr>
              <a:t>Các sự kiện chính, diễn biến: </a:t>
            </a:r>
            <a:r>
              <a:rPr lang="vi-VN" sz="4400" dirty="0">
                <a:latin typeface="+mj-lt"/>
              </a:rPr>
              <a:t>Vua Hùng kén rể, Sơn Tinh lấy được Mị Nương, Thuỷ Tinh giao tranh với Sơn Tinh hòng cướp lại Mị Nương</a:t>
            </a:r>
            <a:r>
              <a:rPr lang="en-US" sz="4400" dirty="0">
                <a:latin typeface="+mj-lt"/>
              </a:rPr>
              <a:t>.</a:t>
            </a:r>
          </a:p>
        </p:txBody>
      </p:sp>
      <p:sp>
        <p:nvSpPr>
          <p:cNvPr id="10" name="Rectangle 9"/>
          <p:cNvSpPr/>
          <p:nvPr/>
        </p:nvSpPr>
        <p:spPr>
          <a:xfrm>
            <a:off x="5036127" y="7381784"/>
            <a:ext cx="12420600" cy="2631490"/>
          </a:xfrm>
          <a:prstGeom prst="rect">
            <a:avLst/>
          </a:prstGeom>
          <a:solidFill>
            <a:schemeClr val="accent5">
              <a:lumMod val="20000"/>
              <a:lumOff val="80000"/>
            </a:schemeClr>
          </a:solidFill>
        </p:spPr>
        <p:txBody>
          <a:bodyPr wrap="square">
            <a:spAutoFit/>
          </a:bodyPr>
          <a:lstStyle/>
          <a:p>
            <a:pPr algn="just">
              <a:lnSpc>
                <a:spcPct val="125000"/>
              </a:lnSpc>
            </a:pPr>
            <a:r>
              <a:rPr lang="en-US" sz="4400" b="1" dirty="0">
                <a:solidFill>
                  <a:srgbClr val="3333FF"/>
                </a:solidFill>
                <a:latin typeface="Times New Roman" panose="02020603050405020304" pitchFamily="18" charset="0"/>
                <a:cs typeface="Times New Roman" panose="02020603050405020304" pitchFamily="18" charset="0"/>
              </a:rPr>
              <a:t>Đ</a:t>
            </a:r>
            <a:r>
              <a:rPr lang="vi-VN" sz="4400" b="1" dirty="0">
                <a:solidFill>
                  <a:srgbClr val="3333FF"/>
                </a:solidFill>
                <a:latin typeface="+mj-lt"/>
              </a:rPr>
              <a:t>ều sử dụng một số chi tiết kì ảo</a:t>
            </a:r>
            <a:r>
              <a:rPr lang="vi-VN" sz="4400" dirty="0">
                <a:latin typeface="+mj-lt"/>
              </a:rPr>
              <a:t>, thể hiện phép thuật cao cường của Sơn Tinh và Thuỷ Tinh trong cuộc giao tranh quyết liệt, long trời lở đất.</a:t>
            </a:r>
            <a:endParaRPr lang="en-US" sz="4400" dirty="0">
              <a:latin typeface="+mj-lt"/>
            </a:endParaRPr>
          </a:p>
        </p:txBody>
      </p:sp>
      <p:cxnSp>
        <p:nvCxnSpPr>
          <p:cNvPr id="6" name="Straight Arrow Connector 5"/>
          <p:cNvCxnSpPr>
            <a:stCxn id="2" idx="3"/>
            <a:endCxn id="4" idx="1"/>
          </p:cNvCxnSpPr>
          <p:nvPr/>
        </p:nvCxnSpPr>
        <p:spPr>
          <a:xfrm flipV="1">
            <a:off x="3962400" y="3181884"/>
            <a:ext cx="1073727" cy="256689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8" name="Straight Arrow Connector 7"/>
          <p:cNvCxnSpPr>
            <a:stCxn id="2" idx="3"/>
            <a:endCxn id="9" idx="1"/>
          </p:cNvCxnSpPr>
          <p:nvPr/>
        </p:nvCxnSpPr>
        <p:spPr>
          <a:xfrm>
            <a:off x="3962400" y="5748774"/>
            <a:ext cx="1073727"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3" name="Straight Arrow Connector 12"/>
          <p:cNvCxnSpPr/>
          <p:nvPr/>
        </p:nvCxnSpPr>
        <p:spPr>
          <a:xfrm>
            <a:off x="3976255" y="5748774"/>
            <a:ext cx="1073727" cy="2948755"/>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640049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ppt_x"/>
                                          </p:val>
                                        </p:tav>
                                        <p:tav tm="100000">
                                          <p:val>
                                            <p:strVal val="#ppt_x"/>
                                          </p:val>
                                        </p:tav>
                                      </p:tavLst>
                                    </p:anim>
                                    <p:anim calcmode="lin" valueType="num">
                                      <p:cBhvr additive="base">
                                        <p:cTn id="35" dur="500" fill="hold"/>
                                        <p:tgtEl>
                                          <p:spTgt spid="13"/>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fill="hold"/>
                                        <p:tgtEl>
                                          <p:spTgt spid="10"/>
                                        </p:tgtEl>
                                        <p:attrNameLst>
                                          <p:attrName>ppt_x</p:attrName>
                                        </p:attrNameLst>
                                      </p:cBhvr>
                                      <p:tavLst>
                                        <p:tav tm="0">
                                          <p:val>
                                            <p:strVal val="#ppt_x"/>
                                          </p:val>
                                        </p:tav>
                                        <p:tav tm="100000">
                                          <p:val>
                                            <p:strVal val="#ppt_x"/>
                                          </p:val>
                                        </p:tav>
                                      </p:tavLst>
                                    </p:anim>
                                    <p:anim calcmode="lin" valueType="num">
                                      <p:cBhvr additive="base">
                                        <p:cTn id="3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9"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TotalTime>
  <Words>1322</Words>
  <Application>Microsoft Office PowerPoint</Application>
  <PresentationFormat>Custom</PresentationFormat>
  <Paragraphs>92</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Calibri</vt:lpstr>
      <vt:lpstr>VN Light Shutter Solid</vt:lpstr>
      <vt:lpstr>Times New Roman</vt:lpstr>
      <vt:lpstr>Wingdings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Hà cute</dc:title>
  <dc:creator>Hà Nguyễn</dc:creator>
  <cp:lastModifiedBy>Nguyễn Thị Kim Nhung</cp:lastModifiedBy>
  <cp:revision>36</cp:revision>
  <dcterms:created xsi:type="dcterms:W3CDTF">2006-08-16T00:00:00Z</dcterms:created>
  <dcterms:modified xsi:type="dcterms:W3CDTF">2024-09-08T14:51:26Z</dcterms:modified>
  <dc:identifier>DAF0sWCkl6s</dc:identifier>
</cp:coreProperties>
</file>